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1089"/>
  </p:notesMasterIdLst>
  <p:handoutMasterIdLst>
    <p:handoutMasterId r:id="rId1090"/>
  </p:handoutMasterIdLst>
  <p:sldIdLst>
    <p:sldId id="872" r:id="rId2"/>
    <p:sldId id="873" r:id="rId3"/>
    <p:sldId id="1135" r:id="rId4"/>
    <p:sldId id="3419" r:id="rId5"/>
    <p:sldId id="1136" r:id="rId6"/>
    <p:sldId id="3649" r:id="rId7"/>
    <p:sldId id="3650" r:id="rId8"/>
    <p:sldId id="3651" r:id="rId9"/>
    <p:sldId id="3665" r:id="rId10"/>
    <p:sldId id="3666" r:id="rId11"/>
    <p:sldId id="3667" r:id="rId12"/>
    <p:sldId id="3668" r:id="rId13"/>
    <p:sldId id="3669" r:id="rId14"/>
    <p:sldId id="3670" r:id="rId15"/>
    <p:sldId id="3671" r:id="rId16"/>
    <p:sldId id="3672" r:id="rId17"/>
    <p:sldId id="3673" r:id="rId18"/>
    <p:sldId id="3652" r:id="rId19"/>
    <p:sldId id="3653" r:id="rId20"/>
    <p:sldId id="3654" r:id="rId21"/>
    <p:sldId id="3656" r:id="rId22"/>
    <p:sldId id="4184" r:id="rId23"/>
    <p:sldId id="4183" r:id="rId24"/>
    <p:sldId id="4136" r:id="rId25"/>
    <p:sldId id="4138" r:id="rId26"/>
    <p:sldId id="4137" r:id="rId27"/>
    <p:sldId id="3658" r:id="rId28"/>
    <p:sldId id="3659" r:id="rId29"/>
    <p:sldId id="4139" r:id="rId30"/>
    <p:sldId id="3660" r:id="rId31"/>
    <p:sldId id="3662" r:id="rId32"/>
    <p:sldId id="3402" r:id="rId33"/>
    <p:sldId id="3412" r:id="rId34"/>
    <p:sldId id="3413" r:id="rId35"/>
    <p:sldId id="3420" r:id="rId36"/>
    <p:sldId id="2774" r:id="rId37"/>
    <p:sldId id="2501" r:id="rId38"/>
    <p:sldId id="3352" r:id="rId39"/>
    <p:sldId id="3351" r:id="rId40"/>
    <p:sldId id="2978" r:id="rId41"/>
    <p:sldId id="3390" r:id="rId42"/>
    <p:sldId id="3391" r:id="rId43"/>
    <p:sldId id="3392" r:id="rId44"/>
    <p:sldId id="3393" r:id="rId45"/>
    <p:sldId id="3344" r:id="rId46"/>
    <p:sldId id="2984" r:id="rId47"/>
    <p:sldId id="2985" r:id="rId48"/>
    <p:sldId id="3010" r:id="rId49"/>
    <p:sldId id="2987" r:id="rId50"/>
    <p:sldId id="2994" r:id="rId51"/>
    <p:sldId id="3663" r:id="rId52"/>
    <p:sldId id="2995" r:id="rId53"/>
    <p:sldId id="3317" r:id="rId54"/>
    <p:sldId id="3319" r:id="rId55"/>
    <p:sldId id="3320" r:id="rId56"/>
    <p:sldId id="3321" r:id="rId57"/>
    <p:sldId id="3015" r:id="rId58"/>
    <p:sldId id="3017" r:id="rId59"/>
    <p:sldId id="3347" r:id="rId60"/>
    <p:sldId id="3416" r:id="rId61"/>
    <p:sldId id="3417" r:id="rId62"/>
    <p:sldId id="3418" r:id="rId63"/>
    <p:sldId id="3345" r:id="rId64"/>
    <p:sldId id="3415" r:id="rId65"/>
    <p:sldId id="3332" r:id="rId66"/>
    <p:sldId id="3333" r:id="rId67"/>
    <p:sldId id="3334" r:id="rId68"/>
    <p:sldId id="3335" r:id="rId69"/>
    <p:sldId id="3336" r:id="rId70"/>
    <p:sldId id="3337" r:id="rId71"/>
    <p:sldId id="3338" r:id="rId72"/>
    <p:sldId id="3339" r:id="rId73"/>
    <p:sldId id="3340" r:id="rId74"/>
    <p:sldId id="3341" r:id="rId75"/>
    <p:sldId id="3342" r:id="rId76"/>
    <p:sldId id="3343" r:id="rId77"/>
    <p:sldId id="3315" r:id="rId78"/>
    <p:sldId id="3316" r:id="rId79"/>
    <p:sldId id="3018" r:id="rId80"/>
    <p:sldId id="3019" r:id="rId81"/>
    <p:sldId id="3422" r:id="rId82"/>
    <p:sldId id="2809" r:id="rId83"/>
    <p:sldId id="3011" r:id="rId84"/>
    <p:sldId id="2972" r:id="rId85"/>
    <p:sldId id="4186" r:id="rId86"/>
    <p:sldId id="2973" r:id="rId87"/>
    <p:sldId id="4187" r:id="rId88"/>
    <p:sldId id="4188" r:id="rId89"/>
    <p:sldId id="3040" r:id="rId90"/>
    <p:sldId id="3430" r:id="rId91"/>
    <p:sldId id="2975" r:id="rId92"/>
    <p:sldId id="2976" r:id="rId93"/>
    <p:sldId id="2999" r:id="rId94"/>
    <p:sldId id="3001" r:id="rId95"/>
    <p:sldId id="3664" r:id="rId96"/>
    <p:sldId id="3002" r:id="rId97"/>
    <p:sldId id="3003" r:id="rId98"/>
    <p:sldId id="3004" r:id="rId99"/>
    <p:sldId id="2519" r:id="rId100"/>
    <p:sldId id="3014" r:id="rId101"/>
    <p:sldId id="2425" r:id="rId102"/>
    <p:sldId id="2483" r:id="rId103"/>
    <p:sldId id="2485" r:id="rId104"/>
    <p:sldId id="2486" r:id="rId105"/>
    <p:sldId id="2998" r:id="rId106"/>
    <p:sldId id="2823" r:id="rId107"/>
    <p:sldId id="2487" r:id="rId108"/>
    <p:sldId id="2763" r:id="rId109"/>
    <p:sldId id="2813" r:id="rId110"/>
    <p:sldId id="2820" r:id="rId111"/>
    <p:sldId id="2821" r:id="rId112"/>
    <p:sldId id="2815" r:id="rId113"/>
    <p:sldId id="2977" r:id="rId114"/>
    <p:sldId id="2819" r:id="rId115"/>
    <p:sldId id="2489" r:id="rId116"/>
    <p:sldId id="2490" r:id="rId117"/>
    <p:sldId id="2810" r:id="rId118"/>
    <p:sldId id="2550" r:id="rId119"/>
    <p:sldId id="3399" r:id="rId120"/>
    <p:sldId id="3009" r:id="rId121"/>
    <p:sldId id="3005" r:id="rId122"/>
    <p:sldId id="3007" r:id="rId123"/>
    <p:sldId id="3008" r:id="rId124"/>
    <p:sldId id="3425" r:id="rId125"/>
    <p:sldId id="2905" r:id="rId126"/>
    <p:sldId id="3021" r:id="rId127"/>
    <p:sldId id="2906" r:id="rId128"/>
    <p:sldId id="2765" r:id="rId129"/>
    <p:sldId id="2827" r:id="rId130"/>
    <p:sldId id="2899" r:id="rId131"/>
    <p:sldId id="3433" r:id="rId132"/>
    <p:sldId id="3020" r:id="rId133"/>
    <p:sldId id="2902" r:id="rId134"/>
    <p:sldId id="2770" r:id="rId135"/>
    <p:sldId id="2395" r:id="rId136"/>
    <p:sldId id="3022" r:id="rId137"/>
    <p:sldId id="2903" r:id="rId138"/>
    <p:sldId id="2542" r:id="rId139"/>
    <p:sldId id="3436" r:id="rId140"/>
    <p:sldId id="3435" r:id="rId141"/>
    <p:sldId id="2400" r:id="rId142"/>
    <p:sldId id="3437" r:id="rId143"/>
    <p:sldId id="2828" r:id="rId144"/>
    <p:sldId id="2527" r:id="rId145"/>
    <p:sldId id="2528" r:id="rId146"/>
    <p:sldId id="2529" r:id="rId147"/>
    <p:sldId id="2531" r:id="rId148"/>
    <p:sldId id="2532" r:id="rId149"/>
    <p:sldId id="2533" r:id="rId150"/>
    <p:sldId id="2534" r:id="rId151"/>
    <p:sldId id="2535" r:id="rId152"/>
    <p:sldId id="2829" r:id="rId153"/>
    <p:sldId id="2537" r:id="rId154"/>
    <p:sldId id="2538" r:id="rId155"/>
    <p:sldId id="2539" r:id="rId156"/>
    <p:sldId id="3674" r:id="rId157"/>
    <p:sldId id="3675" r:id="rId158"/>
    <p:sldId id="3678" r:id="rId159"/>
    <p:sldId id="3679" r:id="rId160"/>
    <p:sldId id="3680" r:id="rId161"/>
    <p:sldId id="2540" r:id="rId162"/>
    <p:sldId id="3023" r:id="rId163"/>
    <p:sldId id="2541" r:id="rId164"/>
    <p:sldId id="3429" r:id="rId165"/>
    <p:sldId id="3693" r:id="rId166"/>
    <p:sldId id="3685" r:id="rId167"/>
    <p:sldId id="3686" r:id="rId168"/>
    <p:sldId id="3694" r:id="rId169"/>
    <p:sldId id="3695" r:id="rId170"/>
    <p:sldId id="3696" r:id="rId171"/>
    <p:sldId id="3697" r:id="rId172"/>
    <p:sldId id="3698" r:id="rId173"/>
    <p:sldId id="3699" r:id="rId174"/>
    <p:sldId id="3353" r:id="rId175"/>
    <p:sldId id="3681" r:id="rId176"/>
    <p:sldId id="3036" r:id="rId177"/>
    <p:sldId id="3682" r:id="rId178"/>
    <p:sldId id="2908" r:id="rId179"/>
    <p:sldId id="2909" r:id="rId180"/>
    <p:sldId id="1134" r:id="rId181"/>
    <p:sldId id="3064" r:id="rId182"/>
    <p:sldId id="3683" r:id="rId183"/>
    <p:sldId id="2091" r:id="rId184"/>
    <p:sldId id="2092" r:id="rId185"/>
    <p:sldId id="2093" r:id="rId186"/>
    <p:sldId id="3440" r:id="rId187"/>
    <p:sldId id="3441" r:id="rId188"/>
    <p:sldId id="3442" r:id="rId189"/>
    <p:sldId id="3443" r:id="rId190"/>
    <p:sldId id="3444" r:id="rId191"/>
    <p:sldId id="4190" r:id="rId192"/>
    <p:sldId id="4191" r:id="rId193"/>
    <p:sldId id="3445" r:id="rId194"/>
    <p:sldId id="2094" r:id="rId195"/>
    <p:sldId id="2481" r:id="rId196"/>
    <p:sldId id="2270" r:id="rId197"/>
    <p:sldId id="2636" r:id="rId198"/>
    <p:sldId id="3643" r:id="rId199"/>
    <p:sldId id="2271" r:id="rId200"/>
    <p:sldId id="2637" r:id="rId201"/>
    <p:sldId id="2276" r:id="rId202"/>
    <p:sldId id="3068" r:id="rId203"/>
    <p:sldId id="2640" r:id="rId204"/>
    <p:sldId id="2646" r:id="rId205"/>
    <p:sldId id="2647" r:id="rId206"/>
    <p:sldId id="2644" r:id="rId207"/>
    <p:sldId id="3475" r:id="rId208"/>
    <p:sldId id="3474" r:id="rId209"/>
    <p:sldId id="2649" r:id="rId210"/>
    <p:sldId id="2641" r:id="rId211"/>
    <p:sldId id="3700" r:id="rId212"/>
    <p:sldId id="3701" r:id="rId213"/>
    <p:sldId id="3702" r:id="rId214"/>
    <p:sldId id="3703" r:id="rId215"/>
    <p:sldId id="3704" r:id="rId216"/>
    <p:sldId id="3706" r:id="rId217"/>
    <p:sldId id="2099" r:id="rId218"/>
    <p:sldId id="3358" r:id="rId219"/>
    <p:sldId id="2100" r:id="rId220"/>
    <p:sldId id="2836" r:id="rId221"/>
    <p:sldId id="1153" r:id="rId222"/>
    <p:sldId id="3848" r:id="rId223"/>
    <p:sldId id="3634" r:id="rId224"/>
    <p:sldId id="3637" r:id="rId225"/>
    <p:sldId id="3638" r:id="rId226"/>
    <p:sldId id="3708" r:id="rId227"/>
    <p:sldId id="3833" r:id="rId228"/>
    <p:sldId id="3709" r:id="rId229"/>
    <p:sldId id="3710" r:id="rId230"/>
    <p:sldId id="3711" r:id="rId231"/>
    <p:sldId id="3834" r:id="rId232"/>
    <p:sldId id="3714" r:id="rId233"/>
    <p:sldId id="3715" r:id="rId234"/>
    <p:sldId id="3835" r:id="rId235"/>
    <p:sldId id="3836" r:id="rId236"/>
    <p:sldId id="3716" r:id="rId237"/>
    <p:sldId id="3717" r:id="rId238"/>
    <p:sldId id="3720" r:id="rId239"/>
    <p:sldId id="3721" r:id="rId240"/>
    <p:sldId id="3722" r:id="rId241"/>
    <p:sldId id="4189" r:id="rId242"/>
    <p:sldId id="3724" r:id="rId243"/>
    <p:sldId id="3725" r:id="rId244"/>
    <p:sldId id="3726" r:id="rId245"/>
    <p:sldId id="3729" r:id="rId246"/>
    <p:sldId id="3730" r:id="rId247"/>
    <p:sldId id="3732" r:id="rId248"/>
    <p:sldId id="3734" r:id="rId249"/>
    <p:sldId id="3736" r:id="rId250"/>
    <p:sldId id="3737" r:id="rId251"/>
    <p:sldId id="3739" r:id="rId252"/>
    <p:sldId id="3740" r:id="rId253"/>
    <p:sldId id="3837" r:id="rId254"/>
    <p:sldId id="3742" r:id="rId255"/>
    <p:sldId id="3743" r:id="rId256"/>
    <p:sldId id="3744" r:id="rId257"/>
    <p:sldId id="3746" r:id="rId258"/>
    <p:sldId id="3747" r:id="rId259"/>
    <p:sldId id="3748" r:id="rId260"/>
    <p:sldId id="3749" r:id="rId261"/>
    <p:sldId id="3750" r:id="rId262"/>
    <p:sldId id="3838" r:id="rId263"/>
    <p:sldId id="3752" r:id="rId264"/>
    <p:sldId id="3753" r:id="rId265"/>
    <p:sldId id="3754" r:id="rId266"/>
    <p:sldId id="3755" r:id="rId267"/>
    <p:sldId id="3756" r:id="rId268"/>
    <p:sldId id="3757" r:id="rId269"/>
    <p:sldId id="3758" r:id="rId270"/>
    <p:sldId id="3759" r:id="rId271"/>
    <p:sldId id="3760" r:id="rId272"/>
    <p:sldId id="3761" r:id="rId273"/>
    <p:sldId id="3762" r:id="rId274"/>
    <p:sldId id="3763" r:id="rId275"/>
    <p:sldId id="3764" r:id="rId276"/>
    <p:sldId id="3765" r:id="rId277"/>
    <p:sldId id="3766" r:id="rId278"/>
    <p:sldId id="3767" r:id="rId279"/>
    <p:sldId id="3768" r:id="rId280"/>
    <p:sldId id="3769" r:id="rId281"/>
    <p:sldId id="3770" r:id="rId282"/>
    <p:sldId id="3771" r:id="rId283"/>
    <p:sldId id="3772" r:id="rId284"/>
    <p:sldId id="3773" r:id="rId285"/>
    <p:sldId id="3774" r:id="rId286"/>
    <p:sldId id="3775" r:id="rId287"/>
    <p:sldId id="3776" r:id="rId288"/>
    <p:sldId id="3777" r:id="rId289"/>
    <p:sldId id="3778" r:id="rId290"/>
    <p:sldId id="3779" r:id="rId291"/>
    <p:sldId id="3780" r:id="rId292"/>
    <p:sldId id="3840" r:id="rId293"/>
    <p:sldId id="3781" r:id="rId294"/>
    <p:sldId id="3782" r:id="rId295"/>
    <p:sldId id="3783" r:id="rId296"/>
    <p:sldId id="3784" r:id="rId297"/>
    <p:sldId id="3785" r:id="rId298"/>
    <p:sldId id="3786" r:id="rId299"/>
    <p:sldId id="3787" r:id="rId300"/>
    <p:sldId id="3788" r:id="rId301"/>
    <p:sldId id="3789" r:id="rId302"/>
    <p:sldId id="3790" r:id="rId303"/>
    <p:sldId id="3791" r:id="rId304"/>
    <p:sldId id="3792" r:id="rId305"/>
    <p:sldId id="3793" r:id="rId306"/>
    <p:sldId id="3839" r:id="rId307"/>
    <p:sldId id="3841" r:id="rId308"/>
    <p:sldId id="3794" r:id="rId309"/>
    <p:sldId id="3795" r:id="rId310"/>
    <p:sldId id="3843" r:id="rId311"/>
    <p:sldId id="3845" r:id="rId312"/>
    <p:sldId id="3847" r:id="rId313"/>
    <p:sldId id="3796" r:id="rId314"/>
    <p:sldId id="3797" r:id="rId315"/>
    <p:sldId id="3798" r:id="rId316"/>
    <p:sldId id="3799" r:id="rId317"/>
    <p:sldId id="3800" r:id="rId318"/>
    <p:sldId id="3801" r:id="rId319"/>
    <p:sldId id="3802" r:id="rId320"/>
    <p:sldId id="3803" r:id="rId321"/>
    <p:sldId id="3804" r:id="rId322"/>
    <p:sldId id="3805" r:id="rId323"/>
    <p:sldId id="3806" r:id="rId324"/>
    <p:sldId id="3807" r:id="rId325"/>
    <p:sldId id="3808" r:id="rId326"/>
    <p:sldId id="3809" r:id="rId327"/>
    <p:sldId id="3810" r:id="rId328"/>
    <p:sldId id="3812" r:id="rId329"/>
    <p:sldId id="3811" r:id="rId330"/>
    <p:sldId id="3813" r:id="rId331"/>
    <p:sldId id="3814" r:id="rId332"/>
    <p:sldId id="3819" r:id="rId333"/>
    <p:sldId id="3820" r:id="rId334"/>
    <p:sldId id="3821" r:id="rId335"/>
    <p:sldId id="3822" r:id="rId336"/>
    <p:sldId id="3823" r:id="rId337"/>
    <p:sldId id="3824" r:id="rId338"/>
    <p:sldId id="3825" r:id="rId339"/>
    <p:sldId id="3826" r:id="rId340"/>
    <p:sldId id="3827" r:id="rId341"/>
    <p:sldId id="3828" r:id="rId342"/>
    <p:sldId id="3829" r:id="rId343"/>
    <p:sldId id="4196" r:id="rId344"/>
    <p:sldId id="3831" r:id="rId345"/>
    <p:sldId id="3832" r:id="rId346"/>
    <p:sldId id="3851" r:id="rId347"/>
    <p:sldId id="3852" r:id="rId348"/>
    <p:sldId id="3893" r:id="rId349"/>
    <p:sldId id="3853" r:id="rId350"/>
    <p:sldId id="3895" r:id="rId351"/>
    <p:sldId id="3896" r:id="rId352"/>
    <p:sldId id="3897" r:id="rId353"/>
    <p:sldId id="3900" r:id="rId354"/>
    <p:sldId id="3901" r:id="rId355"/>
    <p:sldId id="3854" r:id="rId356"/>
    <p:sldId id="3899" r:id="rId357"/>
    <p:sldId id="3856" r:id="rId358"/>
    <p:sldId id="3857" r:id="rId359"/>
    <p:sldId id="3907" r:id="rId360"/>
    <p:sldId id="3908" r:id="rId361"/>
    <p:sldId id="3909" r:id="rId362"/>
    <p:sldId id="3910" r:id="rId363"/>
    <p:sldId id="3911" r:id="rId364"/>
    <p:sldId id="3912" r:id="rId365"/>
    <p:sldId id="3913" r:id="rId366"/>
    <p:sldId id="3914" r:id="rId367"/>
    <p:sldId id="3915" r:id="rId368"/>
    <p:sldId id="3916" r:id="rId369"/>
    <p:sldId id="3917" r:id="rId370"/>
    <p:sldId id="3918" r:id="rId371"/>
    <p:sldId id="3919" r:id="rId372"/>
    <p:sldId id="3920" r:id="rId373"/>
    <p:sldId id="3921" r:id="rId374"/>
    <p:sldId id="3922" r:id="rId375"/>
    <p:sldId id="3923" r:id="rId376"/>
    <p:sldId id="3924" r:id="rId377"/>
    <p:sldId id="3925" r:id="rId378"/>
    <p:sldId id="3926" r:id="rId379"/>
    <p:sldId id="3927" r:id="rId380"/>
    <p:sldId id="3928" r:id="rId381"/>
    <p:sldId id="3929" r:id="rId382"/>
    <p:sldId id="3930" r:id="rId383"/>
    <p:sldId id="3931" r:id="rId384"/>
    <p:sldId id="3932" r:id="rId385"/>
    <p:sldId id="3933" r:id="rId386"/>
    <p:sldId id="3934" r:id="rId387"/>
    <p:sldId id="3935" r:id="rId388"/>
    <p:sldId id="3936" r:id="rId389"/>
    <p:sldId id="3937" r:id="rId390"/>
    <p:sldId id="3938" r:id="rId391"/>
    <p:sldId id="3939" r:id="rId392"/>
    <p:sldId id="3940" r:id="rId393"/>
    <p:sldId id="3941" r:id="rId394"/>
    <p:sldId id="3942" r:id="rId395"/>
    <p:sldId id="3943" r:id="rId396"/>
    <p:sldId id="3944" r:id="rId397"/>
    <p:sldId id="3945" r:id="rId398"/>
    <p:sldId id="3946" r:id="rId399"/>
    <p:sldId id="3947" r:id="rId400"/>
    <p:sldId id="3948" r:id="rId401"/>
    <p:sldId id="3949" r:id="rId402"/>
    <p:sldId id="3950" r:id="rId403"/>
    <p:sldId id="3951" r:id="rId404"/>
    <p:sldId id="3952" r:id="rId405"/>
    <p:sldId id="3953" r:id="rId406"/>
    <p:sldId id="3954" r:id="rId407"/>
    <p:sldId id="3955" r:id="rId408"/>
    <p:sldId id="3956" r:id="rId409"/>
    <p:sldId id="3957" r:id="rId410"/>
    <p:sldId id="3958" r:id="rId411"/>
    <p:sldId id="3959" r:id="rId412"/>
    <p:sldId id="3960" r:id="rId413"/>
    <p:sldId id="3961" r:id="rId414"/>
    <p:sldId id="3962" r:id="rId415"/>
    <p:sldId id="3963" r:id="rId416"/>
    <p:sldId id="3964" r:id="rId417"/>
    <p:sldId id="3965" r:id="rId418"/>
    <p:sldId id="3966" r:id="rId419"/>
    <p:sldId id="3967" r:id="rId420"/>
    <p:sldId id="3968" r:id="rId421"/>
    <p:sldId id="3969" r:id="rId422"/>
    <p:sldId id="3970" r:id="rId423"/>
    <p:sldId id="3971" r:id="rId424"/>
    <p:sldId id="3972" r:id="rId425"/>
    <p:sldId id="3973" r:id="rId426"/>
    <p:sldId id="3974" r:id="rId427"/>
    <p:sldId id="3975" r:id="rId428"/>
    <p:sldId id="3976" r:id="rId429"/>
    <p:sldId id="3977" r:id="rId430"/>
    <p:sldId id="3978" r:id="rId431"/>
    <p:sldId id="3979" r:id="rId432"/>
    <p:sldId id="3980" r:id="rId433"/>
    <p:sldId id="3981" r:id="rId434"/>
    <p:sldId id="3982" r:id="rId435"/>
    <p:sldId id="3983" r:id="rId436"/>
    <p:sldId id="3984" r:id="rId437"/>
    <p:sldId id="3985" r:id="rId438"/>
    <p:sldId id="3986" r:id="rId439"/>
    <p:sldId id="3987" r:id="rId440"/>
    <p:sldId id="3988" r:id="rId441"/>
    <p:sldId id="3989" r:id="rId442"/>
    <p:sldId id="3990" r:id="rId443"/>
    <p:sldId id="3991" r:id="rId444"/>
    <p:sldId id="3992" r:id="rId445"/>
    <p:sldId id="3993" r:id="rId446"/>
    <p:sldId id="3994" r:id="rId447"/>
    <p:sldId id="3995" r:id="rId448"/>
    <p:sldId id="3996" r:id="rId449"/>
    <p:sldId id="3997" r:id="rId450"/>
    <p:sldId id="3998" r:id="rId451"/>
    <p:sldId id="3999" r:id="rId452"/>
    <p:sldId id="3863" r:id="rId453"/>
    <p:sldId id="3864" r:id="rId454"/>
    <p:sldId id="3865" r:id="rId455"/>
    <p:sldId id="3866" r:id="rId456"/>
    <p:sldId id="3867" r:id="rId457"/>
    <p:sldId id="3868" r:id="rId458"/>
    <p:sldId id="3869" r:id="rId459"/>
    <p:sldId id="3870" r:id="rId460"/>
    <p:sldId id="3871" r:id="rId461"/>
    <p:sldId id="3892" r:id="rId462"/>
    <p:sldId id="3872" r:id="rId463"/>
    <p:sldId id="3873" r:id="rId464"/>
    <p:sldId id="3874" r:id="rId465"/>
    <p:sldId id="3875" r:id="rId466"/>
    <p:sldId id="3876" r:id="rId467"/>
    <p:sldId id="3877" r:id="rId468"/>
    <p:sldId id="3878" r:id="rId469"/>
    <p:sldId id="3879" r:id="rId470"/>
    <p:sldId id="3880" r:id="rId471"/>
    <p:sldId id="3882" r:id="rId472"/>
    <p:sldId id="3884" r:id="rId473"/>
    <p:sldId id="3885" r:id="rId474"/>
    <p:sldId id="3886" r:id="rId475"/>
    <p:sldId id="3887" r:id="rId476"/>
    <p:sldId id="3888" r:id="rId477"/>
    <p:sldId id="3889" r:id="rId478"/>
    <p:sldId id="3890" r:id="rId479"/>
    <p:sldId id="3891" r:id="rId480"/>
    <p:sldId id="4091" r:id="rId481"/>
    <p:sldId id="4092" r:id="rId482"/>
    <p:sldId id="4093" r:id="rId483"/>
    <p:sldId id="4094" r:id="rId484"/>
    <p:sldId id="4095" r:id="rId485"/>
    <p:sldId id="3633" r:id="rId486"/>
    <p:sldId id="3156" r:id="rId487"/>
    <p:sldId id="4181" r:id="rId488"/>
    <p:sldId id="3161" r:id="rId489"/>
    <p:sldId id="4142" r:id="rId490"/>
    <p:sldId id="4180" r:id="rId491"/>
    <p:sldId id="3431" r:id="rId492"/>
    <p:sldId id="4144" r:id="rId493"/>
    <p:sldId id="4148" r:id="rId494"/>
    <p:sldId id="4149" r:id="rId495"/>
    <p:sldId id="4150" r:id="rId496"/>
    <p:sldId id="4151" r:id="rId497"/>
    <p:sldId id="4152" r:id="rId498"/>
    <p:sldId id="4153" r:id="rId499"/>
    <p:sldId id="4154" r:id="rId500"/>
    <p:sldId id="4155" r:id="rId501"/>
    <p:sldId id="4156" r:id="rId502"/>
    <p:sldId id="4157" r:id="rId503"/>
    <p:sldId id="4158" r:id="rId504"/>
    <p:sldId id="4159" r:id="rId505"/>
    <p:sldId id="4160" r:id="rId506"/>
    <p:sldId id="4161" r:id="rId507"/>
    <p:sldId id="4162" r:id="rId508"/>
    <p:sldId id="4163" r:id="rId509"/>
    <p:sldId id="4164" r:id="rId510"/>
    <p:sldId id="4165" r:id="rId511"/>
    <p:sldId id="4166" r:id="rId512"/>
    <p:sldId id="4167" r:id="rId513"/>
    <p:sldId id="4168" r:id="rId514"/>
    <p:sldId id="4169" r:id="rId515"/>
    <p:sldId id="4170" r:id="rId516"/>
    <p:sldId id="4171" r:id="rId517"/>
    <p:sldId id="4172" r:id="rId518"/>
    <p:sldId id="4173" r:id="rId519"/>
    <p:sldId id="4174" r:id="rId520"/>
    <p:sldId id="4175" r:id="rId521"/>
    <p:sldId id="4176" r:id="rId522"/>
    <p:sldId id="4177" r:id="rId523"/>
    <p:sldId id="4178" r:id="rId524"/>
    <p:sldId id="4145" r:id="rId525"/>
    <p:sldId id="4182" r:id="rId526"/>
    <p:sldId id="4179" r:id="rId527"/>
    <p:sldId id="3386" r:id="rId528"/>
    <p:sldId id="3448" r:id="rId529"/>
    <p:sldId id="3165" r:id="rId530"/>
    <p:sldId id="3166" r:id="rId531"/>
    <p:sldId id="3446" r:id="rId532"/>
    <p:sldId id="3187" r:id="rId533"/>
    <p:sldId id="3169" r:id="rId534"/>
    <p:sldId id="3122" r:id="rId535"/>
    <p:sldId id="3123" r:id="rId536"/>
    <p:sldId id="3124" r:id="rId537"/>
    <p:sldId id="3125" r:id="rId538"/>
    <p:sldId id="3173" r:id="rId539"/>
    <p:sldId id="3131" r:id="rId540"/>
    <p:sldId id="3132" r:id="rId541"/>
    <p:sldId id="3179" r:id="rId542"/>
    <p:sldId id="3135" r:id="rId543"/>
    <p:sldId id="3137" r:id="rId544"/>
    <p:sldId id="3138" r:id="rId545"/>
    <p:sldId id="3139" r:id="rId546"/>
    <p:sldId id="3140" r:id="rId547"/>
    <p:sldId id="3192" r:id="rId548"/>
    <p:sldId id="3193" r:id="rId549"/>
    <p:sldId id="3141" r:id="rId550"/>
    <p:sldId id="3142" r:id="rId551"/>
    <p:sldId id="3143" r:id="rId552"/>
    <p:sldId id="3181" r:id="rId553"/>
    <p:sldId id="3182" r:id="rId554"/>
    <p:sldId id="3188" r:id="rId555"/>
    <p:sldId id="3189" r:id="rId556"/>
    <p:sldId id="3174" r:id="rId557"/>
    <p:sldId id="3190" r:id="rId558"/>
    <p:sldId id="3191" r:id="rId559"/>
    <p:sldId id="3144" r:id="rId560"/>
    <p:sldId id="3145" r:id="rId561"/>
    <p:sldId id="3146" r:id="rId562"/>
    <p:sldId id="3147" r:id="rId563"/>
    <p:sldId id="3148" r:id="rId564"/>
    <p:sldId id="3149" r:id="rId565"/>
    <p:sldId id="3151" r:id="rId566"/>
    <p:sldId id="3152" r:id="rId567"/>
    <p:sldId id="3153" r:id="rId568"/>
    <p:sldId id="3167" r:id="rId569"/>
    <p:sldId id="3168" r:id="rId570"/>
    <p:sldId id="2587" r:id="rId571"/>
    <p:sldId id="1691" r:id="rId572"/>
    <p:sldId id="3057" r:id="rId573"/>
    <p:sldId id="3058" r:id="rId574"/>
    <p:sldId id="3203" r:id="rId575"/>
    <p:sldId id="3059" r:id="rId576"/>
    <p:sldId id="3056" r:id="rId577"/>
    <p:sldId id="3204" r:id="rId578"/>
    <p:sldId id="3217" r:id="rId579"/>
    <p:sldId id="3206" r:id="rId580"/>
    <p:sldId id="3207" r:id="rId581"/>
    <p:sldId id="3208" r:id="rId582"/>
    <p:sldId id="3216" r:id="rId583"/>
    <p:sldId id="3209" r:id="rId584"/>
    <p:sldId id="3210" r:id="rId585"/>
    <p:sldId id="3211" r:id="rId586"/>
    <p:sldId id="3212" r:id="rId587"/>
    <p:sldId id="3214" r:id="rId588"/>
    <p:sldId id="3215" r:id="rId589"/>
    <p:sldId id="2916" r:id="rId590"/>
    <p:sldId id="2588" r:id="rId591"/>
    <p:sldId id="2399" r:id="rId592"/>
    <p:sldId id="3220" r:id="rId593"/>
    <p:sldId id="1761" r:id="rId594"/>
    <p:sldId id="1762" r:id="rId595"/>
    <p:sldId id="1763" r:id="rId596"/>
    <p:sldId id="1706" r:id="rId597"/>
    <p:sldId id="1753" r:id="rId598"/>
    <p:sldId id="1708" r:id="rId599"/>
    <p:sldId id="3218" r:id="rId600"/>
    <p:sldId id="3219" r:id="rId601"/>
    <p:sldId id="3450" r:id="rId602"/>
    <p:sldId id="2871" r:id="rId603"/>
    <p:sldId id="3369" r:id="rId604"/>
    <p:sldId id="2963" r:id="rId605"/>
    <p:sldId id="4192" r:id="rId606"/>
    <p:sldId id="1784" r:id="rId607"/>
    <p:sldId id="2583" r:id="rId608"/>
    <p:sldId id="2011" r:id="rId609"/>
    <p:sldId id="3225" r:id="rId610"/>
    <p:sldId id="2012" r:id="rId611"/>
    <p:sldId id="3226" r:id="rId612"/>
    <p:sldId id="2014" r:id="rId613"/>
    <p:sldId id="2015" r:id="rId614"/>
    <p:sldId id="2016" r:id="rId615"/>
    <p:sldId id="3227" r:id="rId616"/>
    <p:sldId id="2017" r:id="rId617"/>
    <p:sldId id="2018" r:id="rId618"/>
    <p:sldId id="2019" r:id="rId619"/>
    <p:sldId id="2306" r:id="rId620"/>
    <p:sldId id="2584" r:id="rId621"/>
    <p:sldId id="3850" r:id="rId622"/>
    <p:sldId id="3457" r:id="rId623"/>
    <p:sldId id="2615" r:id="rId624"/>
    <p:sldId id="2023" r:id="rId625"/>
    <p:sldId id="2024" r:id="rId626"/>
    <p:sldId id="2164" r:id="rId627"/>
    <p:sldId id="2165" r:id="rId628"/>
    <p:sldId id="2025" r:id="rId629"/>
    <p:sldId id="2155" r:id="rId630"/>
    <p:sldId id="2391" r:id="rId631"/>
    <p:sldId id="2633" r:id="rId632"/>
    <p:sldId id="4193" r:id="rId633"/>
    <p:sldId id="4194" r:id="rId634"/>
    <p:sldId id="2885" r:id="rId635"/>
    <p:sldId id="4195" r:id="rId636"/>
    <p:sldId id="2027" r:id="rId637"/>
    <p:sldId id="2604" r:id="rId638"/>
    <p:sldId id="2859" r:id="rId639"/>
    <p:sldId id="2308" r:id="rId640"/>
    <p:sldId id="2390" r:id="rId641"/>
    <p:sldId id="3293" r:id="rId642"/>
    <p:sldId id="2610" r:id="rId643"/>
    <p:sldId id="2611" r:id="rId644"/>
    <p:sldId id="2612" r:id="rId645"/>
    <p:sldId id="2613" r:id="rId646"/>
    <p:sldId id="3460" r:id="rId647"/>
    <p:sldId id="2030" r:id="rId648"/>
    <p:sldId id="2630" r:id="rId649"/>
    <p:sldId id="2311" r:id="rId650"/>
    <p:sldId id="2310" r:id="rId651"/>
    <p:sldId id="3230" r:id="rId652"/>
    <p:sldId id="3459" r:id="rId653"/>
    <p:sldId id="2932" r:id="rId654"/>
    <p:sldId id="2931" r:id="rId655"/>
    <p:sldId id="2934" r:id="rId656"/>
    <p:sldId id="2939" r:id="rId657"/>
    <p:sldId id="2941" r:id="rId658"/>
    <p:sldId id="2944" r:id="rId659"/>
    <p:sldId id="3360" r:id="rId660"/>
    <p:sldId id="2168" r:id="rId661"/>
    <p:sldId id="3361" r:id="rId662"/>
    <p:sldId id="3362" r:id="rId663"/>
    <p:sldId id="2315" r:id="rId664"/>
    <p:sldId id="2936" r:id="rId665"/>
    <p:sldId id="3233" r:id="rId666"/>
    <p:sldId id="2333" r:id="rId667"/>
    <p:sldId id="3455" r:id="rId668"/>
    <p:sldId id="2620" r:id="rId669"/>
    <p:sldId id="2621" r:id="rId670"/>
    <p:sldId id="2617" r:id="rId671"/>
    <p:sldId id="2950" r:id="rId672"/>
    <p:sldId id="2951" r:id="rId673"/>
    <p:sldId id="2618" r:id="rId674"/>
    <p:sldId id="2622" r:id="rId675"/>
    <p:sldId id="2854" r:id="rId676"/>
    <p:sldId id="2855" r:id="rId677"/>
    <p:sldId id="3456" r:id="rId678"/>
    <p:sldId id="2851" r:id="rId679"/>
    <p:sldId id="3236" r:id="rId680"/>
    <p:sldId id="2041" r:id="rId681"/>
    <p:sldId id="3254" r:id="rId682"/>
    <p:sldId id="3255" r:id="rId683"/>
    <p:sldId id="2778" r:id="rId684"/>
    <p:sldId id="2268" r:id="rId685"/>
    <p:sldId id="3257" r:id="rId686"/>
    <p:sldId id="3256" r:id="rId687"/>
    <p:sldId id="2042" r:id="rId688"/>
    <p:sldId id="3237" r:id="rId689"/>
    <p:sldId id="3248" r:id="rId690"/>
    <p:sldId id="3238" r:id="rId691"/>
    <p:sldId id="3249" r:id="rId692"/>
    <p:sldId id="3240" r:id="rId693"/>
    <p:sldId id="3241" r:id="rId694"/>
    <p:sldId id="3250" r:id="rId695"/>
    <p:sldId id="3242" r:id="rId696"/>
    <p:sldId id="3243" r:id="rId697"/>
    <p:sldId id="3251" r:id="rId698"/>
    <p:sldId id="3244" r:id="rId699"/>
    <p:sldId id="3245" r:id="rId700"/>
    <p:sldId id="3252" r:id="rId701"/>
    <p:sldId id="3246" r:id="rId702"/>
    <p:sldId id="3247" r:id="rId703"/>
    <p:sldId id="2262" r:id="rId704"/>
    <p:sldId id="2258" r:id="rId705"/>
    <p:sldId id="2259" r:id="rId706"/>
    <p:sldId id="2260" r:id="rId707"/>
    <p:sldId id="2046" r:id="rId708"/>
    <p:sldId id="2047" r:id="rId709"/>
    <p:sldId id="3547" r:id="rId710"/>
    <p:sldId id="3551" r:id="rId711"/>
    <p:sldId id="3552" r:id="rId712"/>
    <p:sldId id="3253" r:id="rId713"/>
    <p:sldId id="3550" r:id="rId714"/>
    <p:sldId id="2048" r:id="rId715"/>
    <p:sldId id="2049" r:id="rId716"/>
    <p:sldId id="2625" r:id="rId717"/>
    <p:sldId id="2051" r:id="rId718"/>
    <p:sldId id="2160" r:id="rId719"/>
    <p:sldId id="2266" r:id="rId720"/>
    <p:sldId id="2888" r:id="rId721"/>
    <p:sldId id="2890" r:id="rId722"/>
    <p:sldId id="2889" r:id="rId723"/>
    <p:sldId id="2059" r:id="rId724"/>
    <p:sldId id="2900" r:id="rId725"/>
    <p:sldId id="2901" r:id="rId726"/>
    <p:sldId id="3259" r:id="rId727"/>
    <p:sldId id="3258" r:id="rId728"/>
    <p:sldId id="3432" r:id="rId729"/>
    <p:sldId id="2345" r:id="rId730"/>
    <p:sldId id="2322" r:id="rId731"/>
    <p:sldId id="4000" r:id="rId732"/>
    <p:sldId id="4001" r:id="rId733"/>
    <p:sldId id="4002" r:id="rId734"/>
    <p:sldId id="4003" r:id="rId735"/>
    <p:sldId id="4004" r:id="rId736"/>
    <p:sldId id="4005" r:id="rId737"/>
    <p:sldId id="4006" r:id="rId738"/>
    <p:sldId id="4007" r:id="rId739"/>
    <p:sldId id="4008" r:id="rId740"/>
    <p:sldId id="4009" r:id="rId741"/>
    <p:sldId id="4010" r:id="rId742"/>
    <p:sldId id="4011" r:id="rId743"/>
    <p:sldId id="4012" r:id="rId744"/>
    <p:sldId id="4013" r:id="rId745"/>
    <p:sldId id="4014" r:id="rId746"/>
    <p:sldId id="4015" r:id="rId747"/>
    <p:sldId id="4016" r:id="rId748"/>
    <p:sldId id="4017" r:id="rId749"/>
    <p:sldId id="4018" r:id="rId750"/>
    <p:sldId id="4019" r:id="rId751"/>
    <p:sldId id="4020" r:id="rId752"/>
    <p:sldId id="4021" r:id="rId753"/>
    <p:sldId id="4022" r:id="rId754"/>
    <p:sldId id="4023" r:id="rId755"/>
    <p:sldId id="4024" r:id="rId756"/>
    <p:sldId id="4025" r:id="rId757"/>
    <p:sldId id="4026" r:id="rId758"/>
    <p:sldId id="4027" r:id="rId759"/>
    <p:sldId id="4028" r:id="rId760"/>
    <p:sldId id="4029" r:id="rId761"/>
    <p:sldId id="4030" r:id="rId762"/>
    <p:sldId id="4031" r:id="rId763"/>
    <p:sldId id="4032" r:id="rId764"/>
    <p:sldId id="4033" r:id="rId765"/>
    <p:sldId id="4034" r:id="rId766"/>
    <p:sldId id="4035" r:id="rId767"/>
    <p:sldId id="4036" r:id="rId768"/>
    <p:sldId id="4037" r:id="rId769"/>
    <p:sldId id="4038" r:id="rId770"/>
    <p:sldId id="4039" r:id="rId771"/>
    <p:sldId id="4040" r:id="rId772"/>
    <p:sldId id="4041" r:id="rId773"/>
    <p:sldId id="4042" r:id="rId774"/>
    <p:sldId id="4043" r:id="rId775"/>
    <p:sldId id="4044" r:id="rId776"/>
    <p:sldId id="4045" r:id="rId777"/>
    <p:sldId id="4046" r:id="rId778"/>
    <p:sldId id="4047" r:id="rId779"/>
    <p:sldId id="4048" r:id="rId780"/>
    <p:sldId id="4049" r:id="rId781"/>
    <p:sldId id="4050" r:id="rId782"/>
    <p:sldId id="4051" r:id="rId783"/>
    <p:sldId id="4052" r:id="rId784"/>
    <p:sldId id="4053" r:id="rId785"/>
    <p:sldId id="4054" r:id="rId786"/>
    <p:sldId id="4055" r:id="rId787"/>
    <p:sldId id="4056" r:id="rId788"/>
    <p:sldId id="4057" r:id="rId789"/>
    <p:sldId id="4058" r:id="rId790"/>
    <p:sldId id="4059" r:id="rId791"/>
    <p:sldId id="4060" r:id="rId792"/>
    <p:sldId id="4061" r:id="rId793"/>
    <p:sldId id="4062" r:id="rId794"/>
    <p:sldId id="4063" r:id="rId795"/>
    <p:sldId id="4064" r:id="rId796"/>
    <p:sldId id="4065" r:id="rId797"/>
    <p:sldId id="4066" r:id="rId798"/>
    <p:sldId id="4067" r:id="rId799"/>
    <p:sldId id="4068" r:id="rId800"/>
    <p:sldId id="4069" r:id="rId801"/>
    <p:sldId id="4070" r:id="rId802"/>
    <p:sldId id="4071" r:id="rId803"/>
    <p:sldId id="4072" r:id="rId804"/>
    <p:sldId id="4073" r:id="rId805"/>
    <p:sldId id="4074" r:id="rId806"/>
    <p:sldId id="4075" r:id="rId807"/>
    <p:sldId id="4076" r:id="rId808"/>
    <p:sldId id="4077" r:id="rId809"/>
    <p:sldId id="4078" r:id="rId810"/>
    <p:sldId id="4079" r:id="rId811"/>
    <p:sldId id="4080" r:id="rId812"/>
    <p:sldId id="4081" r:id="rId813"/>
    <p:sldId id="4082" r:id="rId814"/>
    <p:sldId id="4083" r:id="rId815"/>
    <p:sldId id="4084" r:id="rId816"/>
    <p:sldId id="4085" r:id="rId817"/>
    <p:sldId id="4086" r:id="rId818"/>
    <p:sldId id="4087" r:id="rId819"/>
    <p:sldId id="4088" r:id="rId820"/>
    <p:sldId id="4089" r:id="rId821"/>
    <p:sldId id="4090" r:id="rId822"/>
    <p:sldId id="3467" r:id="rId823"/>
    <p:sldId id="3473" r:id="rId824"/>
    <p:sldId id="3641" r:id="rId825"/>
    <p:sldId id="3469" r:id="rId826"/>
    <p:sldId id="2697" r:id="rId827"/>
    <p:sldId id="3260" r:id="rId828"/>
    <p:sldId id="2698" r:id="rId829"/>
    <p:sldId id="2953" r:id="rId830"/>
    <p:sldId id="2064" r:id="rId831"/>
    <p:sldId id="2067" r:id="rId832"/>
    <p:sldId id="2068" r:id="rId833"/>
    <p:sldId id="2069" r:id="rId834"/>
    <p:sldId id="2070" r:id="rId835"/>
    <p:sldId id="3269" r:id="rId836"/>
    <p:sldId id="2073" r:id="rId837"/>
    <p:sldId id="3270" r:id="rId838"/>
    <p:sldId id="2250" r:id="rId839"/>
    <p:sldId id="2256" r:id="rId840"/>
    <p:sldId id="2253" r:id="rId841"/>
    <p:sldId id="2075" r:id="rId842"/>
    <p:sldId id="3363" r:id="rId843"/>
    <p:sldId id="2317" r:id="rId844"/>
    <p:sldId id="2076" r:id="rId845"/>
    <p:sldId id="2860" r:id="rId846"/>
    <p:sldId id="2079" r:id="rId847"/>
    <p:sldId id="3271" r:id="rId848"/>
    <p:sldId id="2856" r:id="rId849"/>
    <p:sldId id="3264" r:id="rId850"/>
    <p:sldId id="2077" r:id="rId851"/>
    <p:sldId id="3261" r:id="rId852"/>
    <p:sldId id="3267" r:id="rId853"/>
    <p:sldId id="3268" r:id="rId854"/>
    <p:sldId id="3272" r:id="rId855"/>
    <p:sldId id="3365" r:id="rId856"/>
    <p:sldId id="3273" r:id="rId857"/>
    <p:sldId id="2603" r:id="rId858"/>
    <p:sldId id="3265" r:id="rId859"/>
    <p:sldId id="2318" r:id="rId860"/>
    <p:sldId id="2958" r:id="rId861"/>
    <p:sldId id="3275" r:id="rId862"/>
    <p:sldId id="2332" r:id="rId863"/>
    <p:sldId id="3461" r:id="rId864"/>
    <p:sldId id="3276" r:id="rId865"/>
    <p:sldId id="2083" r:id="rId866"/>
    <p:sldId id="2084" r:id="rId867"/>
    <p:sldId id="2085" r:id="rId868"/>
    <p:sldId id="3364" r:id="rId869"/>
    <p:sldId id="1910" r:id="rId870"/>
    <p:sldId id="896" r:id="rId871"/>
    <p:sldId id="1404" r:id="rId872"/>
    <p:sldId id="2241" r:id="rId873"/>
    <p:sldId id="1407" r:id="rId874"/>
    <p:sldId id="1718" r:id="rId875"/>
    <p:sldId id="1370" r:id="rId876"/>
    <p:sldId id="3465" r:id="rId877"/>
    <p:sldId id="1373" r:id="rId878"/>
    <p:sldId id="1427" r:id="rId879"/>
    <p:sldId id="1405" r:id="rId880"/>
    <p:sldId id="1186" r:id="rId881"/>
    <p:sldId id="3290" r:id="rId882"/>
    <p:sldId id="3519" r:id="rId883"/>
    <p:sldId id="3520" r:id="rId884"/>
    <p:sldId id="3521" r:id="rId885"/>
    <p:sldId id="3522" r:id="rId886"/>
    <p:sldId id="3278" r:id="rId887"/>
    <p:sldId id="3524" r:id="rId888"/>
    <p:sldId id="3525" r:id="rId889"/>
    <p:sldId id="3526" r:id="rId890"/>
    <p:sldId id="3527" r:id="rId891"/>
    <p:sldId id="3528" r:id="rId892"/>
    <p:sldId id="3529" r:id="rId893"/>
    <p:sldId id="3530" r:id="rId894"/>
    <p:sldId id="3531" r:id="rId895"/>
    <p:sldId id="3532" r:id="rId896"/>
    <p:sldId id="3534" r:id="rId897"/>
    <p:sldId id="3523" r:id="rId898"/>
    <p:sldId id="3279" r:id="rId899"/>
    <p:sldId id="1193" r:id="rId900"/>
    <p:sldId id="3504" r:id="rId901"/>
    <p:sldId id="3514" r:id="rId902"/>
    <p:sldId id="3515" r:id="rId903"/>
    <p:sldId id="3517" r:id="rId904"/>
    <p:sldId id="3516" r:id="rId905"/>
    <p:sldId id="3518" r:id="rId906"/>
    <p:sldId id="1196" r:id="rId907"/>
    <p:sldId id="1197" r:id="rId908"/>
    <p:sldId id="1201" r:id="rId909"/>
    <p:sldId id="897" r:id="rId910"/>
    <p:sldId id="3462" r:id="rId911"/>
    <p:sldId id="3648" r:id="rId912"/>
    <p:sldId id="899" r:id="rId913"/>
    <p:sldId id="3284" r:id="rId914"/>
    <p:sldId id="901" r:id="rId915"/>
    <p:sldId id="902" r:id="rId916"/>
    <p:sldId id="3285" r:id="rId917"/>
    <p:sldId id="3292" r:id="rId918"/>
    <p:sldId id="2334" r:id="rId919"/>
    <p:sldId id="3281" r:id="rId920"/>
    <p:sldId id="3282" r:id="rId921"/>
    <p:sldId id="3283" r:id="rId922"/>
    <p:sldId id="3646" r:id="rId923"/>
    <p:sldId id="3647" r:id="rId924"/>
    <p:sldId id="2335" r:id="rId925"/>
    <p:sldId id="2337" r:id="rId926"/>
    <p:sldId id="3470" r:id="rId927"/>
    <p:sldId id="3471" r:id="rId928"/>
    <p:sldId id="3472" r:id="rId929"/>
    <p:sldId id="3645" r:id="rId930"/>
    <p:sldId id="1406" r:id="rId931"/>
    <p:sldId id="1374" r:id="rId932"/>
    <p:sldId id="2456" r:id="rId933"/>
    <p:sldId id="3463" r:id="rId934"/>
    <p:sldId id="3505" r:id="rId935"/>
    <p:sldId id="1386" r:id="rId936"/>
    <p:sldId id="1745" r:id="rId937"/>
    <p:sldId id="3506" r:id="rId938"/>
    <p:sldId id="1449" r:id="rId939"/>
    <p:sldId id="2428" r:id="rId940"/>
    <p:sldId id="3500" r:id="rId941"/>
    <p:sldId id="3387" r:id="rId942"/>
    <p:sldId id="3035" r:id="rId943"/>
    <p:sldId id="2176" r:id="rId944"/>
    <p:sldId id="2363" r:id="rId945"/>
    <p:sldId id="2364" r:id="rId946"/>
    <p:sldId id="2365" r:id="rId947"/>
    <p:sldId id="2366" r:id="rId948"/>
    <p:sldId id="3374" r:id="rId949"/>
    <p:sldId id="2351" r:id="rId950"/>
    <p:sldId id="3301" r:id="rId951"/>
    <p:sldId id="3498" r:id="rId952"/>
    <p:sldId id="3499" r:id="rId953"/>
    <p:sldId id="3299" r:id="rId954"/>
    <p:sldId id="3300" r:id="rId955"/>
    <p:sldId id="2353" r:id="rId956"/>
    <p:sldId id="2355" r:id="rId957"/>
    <p:sldId id="2354" r:id="rId958"/>
    <p:sldId id="3478" r:id="rId959"/>
    <p:sldId id="2350" r:id="rId960"/>
    <p:sldId id="3542" r:id="rId961"/>
    <p:sldId id="2772" r:id="rId962"/>
    <p:sldId id="2356" r:id="rId963"/>
    <p:sldId id="2357" r:id="rId964"/>
    <p:sldId id="2679" r:id="rId965"/>
    <p:sldId id="3540" r:id="rId966"/>
    <p:sldId id="3539" r:id="rId967"/>
    <p:sldId id="3537" r:id="rId968"/>
    <p:sldId id="3538" r:id="rId969"/>
    <p:sldId id="3480" r:id="rId970"/>
    <p:sldId id="3481" r:id="rId971"/>
    <p:sldId id="3479" r:id="rId972"/>
    <p:sldId id="3541" r:id="rId973"/>
    <p:sldId id="2379" r:id="rId974"/>
    <p:sldId id="3546" r:id="rId975"/>
    <p:sldId id="3294" r:id="rId976"/>
    <p:sldId id="3904" r:id="rId977"/>
    <p:sldId id="3903" r:id="rId978"/>
    <p:sldId id="3905" r:id="rId979"/>
    <p:sldId id="3906" r:id="rId980"/>
    <p:sldId id="2210" r:id="rId981"/>
    <p:sldId id="2700" r:id="rId982"/>
    <p:sldId id="2701" r:id="rId983"/>
    <p:sldId id="2702" r:id="rId984"/>
    <p:sldId id="2703" r:id="rId985"/>
    <p:sldId id="2704" r:id="rId986"/>
    <p:sldId id="2710" r:id="rId987"/>
    <p:sldId id="2711" r:id="rId988"/>
    <p:sldId id="2712" r:id="rId989"/>
    <p:sldId id="2714" r:id="rId990"/>
    <p:sldId id="2715" r:id="rId991"/>
    <p:sldId id="3585" r:id="rId992"/>
    <p:sldId id="3586" r:id="rId993"/>
    <p:sldId id="3555" r:id="rId994"/>
    <p:sldId id="3578" r:id="rId995"/>
    <p:sldId id="3579" r:id="rId996"/>
    <p:sldId id="3580" r:id="rId997"/>
    <p:sldId id="3581" r:id="rId998"/>
    <p:sldId id="3582" r:id="rId999"/>
    <p:sldId id="3583" r:id="rId1000"/>
    <p:sldId id="3584" r:id="rId1001"/>
    <p:sldId id="3556" r:id="rId1002"/>
    <p:sldId id="3576" r:id="rId1003"/>
    <p:sldId id="3572" r:id="rId1004"/>
    <p:sldId id="3571" r:id="rId1005"/>
    <p:sldId id="3558" r:id="rId1006"/>
    <p:sldId id="3559" r:id="rId1007"/>
    <p:sldId id="3560" r:id="rId1008"/>
    <p:sldId id="3513" r:id="rId1009"/>
    <p:sldId id="3507" r:id="rId1010"/>
    <p:sldId id="2211" r:id="rId1011"/>
    <p:sldId id="3612" r:id="rId1012"/>
    <p:sldId id="2385" r:id="rId1013"/>
    <p:sldId id="3302" r:id="rId1014"/>
    <p:sldId id="2382" r:id="rId1015"/>
    <p:sldId id="3614" r:id="rId1016"/>
    <p:sldId id="3613" r:id="rId1017"/>
    <p:sldId id="3554" r:id="rId1018"/>
    <p:sldId id="3611" r:id="rId1019"/>
    <p:sldId id="3553" r:id="rId1020"/>
    <p:sldId id="3615" r:id="rId1021"/>
    <p:sldId id="2347" r:id="rId1022"/>
    <p:sldId id="3508" r:id="rId1023"/>
    <p:sldId id="3616" r:id="rId1024"/>
    <p:sldId id="3509" r:id="rId1025"/>
    <p:sldId id="3510" r:id="rId1026"/>
    <p:sldId id="3573" r:id="rId1027"/>
    <p:sldId id="3561" r:id="rId1028"/>
    <p:sldId id="3562" r:id="rId1029"/>
    <p:sldId id="3610" r:id="rId1030"/>
    <p:sldId id="3617" r:id="rId1031"/>
    <p:sldId id="3618" r:id="rId1032"/>
    <p:sldId id="3574" r:id="rId1033"/>
    <p:sldId id="3619" r:id="rId1034"/>
    <p:sldId id="3575" r:id="rId1035"/>
    <p:sldId id="3563" r:id="rId1036"/>
    <p:sldId id="3564" r:id="rId1037"/>
    <p:sldId id="3565" r:id="rId1038"/>
    <p:sldId id="3566" r:id="rId1039"/>
    <p:sldId id="3567" r:id="rId1040"/>
    <p:sldId id="3568" r:id="rId1041"/>
    <p:sldId id="3569" r:id="rId1042"/>
    <p:sldId id="2706" r:id="rId1043"/>
    <p:sldId id="2708" r:id="rId1044"/>
    <p:sldId id="3588" r:id="rId1045"/>
    <p:sldId id="3589" r:id="rId1046"/>
    <p:sldId id="2892" r:id="rId1047"/>
    <p:sldId id="3608" r:id="rId1048"/>
    <p:sldId id="2893" r:id="rId1049"/>
    <p:sldId id="2894" r:id="rId1050"/>
    <p:sldId id="2895" r:id="rId1051"/>
    <p:sldId id="2896" r:id="rId1052"/>
    <p:sldId id="2897" r:id="rId1053"/>
    <p:sldId id="2898" r:id="rId1054"/>
    <p:sldId id="3590" r:id="rId1055"/>
    <p:sldId id="3591" r:id="rId1056"/>
    <p:sldId id="3592" r:id="rId1057"/>
    <p:sldId id="3593" r:id="rId1058"/>
    <p:sldId id="3594" r:id="rId1059"/>
    <p:sldId id="3595" r:id="rId1060"/>
    <p:sldId id="3596" r:id="rId1061"/>
    <p:sldId id="3597" r:id="rId1062"/>
    <p:sldId id="3598" r:id="rId1063"/>
    <p:sldId id="3599" r:id="rId1064"/>
    <p:sldId id="3600" r:id="rId1065"/>
    <p:sldId id="3601" r:id="rId1066"/>
    <p:sldId id="3603" r:id="rId1067"/>
    <p:sldId id="3604" r:id="rId1068"/>
    <p:sldId id="3605" r:id="rId1069"/>
    <p:sldId id="3606" r:id="rId1070"/>
    <p:sldId id="3607" r:id="rId1071"/>
    <p:sldId id="3303" r:id="rId1072"/>
    <p:sldId id="3314" r:id="rId1073"/>
    <p:sldId id="2696" r:id="rId1074"/>
    <p:sldId id="3385" r:id="rId1075"/>
    <p:sldId id="3394" r:id="rId1076"/>
    <p:sldId id="3395" r:id="rId1077"/>
    <p:sldId id="3325" r:id="rId1078"/>
    <p:sldId id="3326" r:id="rId1079"/>
    <p:sldId id="3327" r:id="rId1080"/>
    <p:sldId id="3488" r:id="rId1081"/>
    <p:sldId id="3489" r:id="rId1082"/>
    <p:sldId id="3490" r:id="rId1083"/>
    <p:sldId id="3632" r:id="rId1084"/>
    <p:sldId id="4140" r:id="rId1085"/>
    <p:sldId id="4135" r:id="rId1086"/>
    <p:sldId id="2022" r:id="rId1087"/>
    <p:sldId id="3458" r:id="rId1088"/>
  </p:sldIdLst>
  <p:sldSz cx="9906000" cy="6858000" type="A4"/>
  <p:notesSz cx="7099300" cy="10234613"/>
  <p:defaultTextStyle>
    <a:defPPr>
      <a:defRPr lang="en-US"/>
    </a:defPPr>
    <a:lvl1pPr algn="ctr" rtl="0" eaLnBrk="0" fontAlgn="base" hangingPunct="0">
      <a:spcBef>
        <a:spcPct val="0"/>
      </a:spcBef>
      <a:spcAft>
        <a:spcPct val="0"/>
      </a:spcAft>
      <a:buClr>
        <a:srgbClr val="FF6600"/>
      </a:buClr>
      <a:buFont typeface="Webdings" pitchFamily="18" charset="2"/>
      <a:buChar char="4"/>
      <a:defRPr kumimoji="1" sz="2800" b="1" u="sng" kern="1200">
        <a:solidFill>
          <a:srgbClr val="000099"/>
        </a:solidFill>
        <a:latin typeface="Times New Roman" pitchFamily="18" charset="0"/>
        <a:ea typeface="+mn-ea"/>
        <a:cs typeface="+mn-cs"/>
      </a:defRPr>
    </a:lvl1pPr>
    <a:lvl2pPr marL="457200" algn="ctr" rtl="0" eaLnBrk="0" fontAlgn="base" hangingPunct="0">
      <a:spcBef>
        <a:spcPct val="0"/>
      </a:spcBef>
      <a:spcAft>
        <a:spcPct val="0"/>
      </a:spcAft>
      <a:buClr>
        <a:srgbClr val="FF6600"/>
      </a:buClr>
      <a:buFont typeface="Webdings" pitchFamily="18" charset="2"/>
      <a:buChar char="4"/>
      <a:defRPr kumimoji="1" sz="2800" b="1" u="sng" kern="1200">
        <a:solidFill>
          <a:srgbClr val="000099"/>
        </a:solidFill>
        <a:latin typeface="Times New Roman" pitchFamily="18" charset="0"/>
        <a:ea typeface="+mn-ea"/>
        <a:cs typeface="+mn-cs"/>
      </a:defRPr>
    </a:lvl2pPr>
    <a:lvl3pPr marL="914400" algn="ctr" rtl="0" eaLnBrk="0" fontAlgn="base" hangingPunct="0">
      <a:spcBef>
        <a:spcPct val="0"/>
      </a:spcBef>
      <a:spcAft>
        <a:spcPct val="0"/>
      </a:spcAft>
      <a:buClr>
        <a:srgbClr val="FF6600"/>
      </a:buClr>
      <a:buFont typeface="Webdings" pitchFamily="18" charset="2"/>
      <a:buChar char="4"/>
      <a:defRPr kumimoji="1" sz="2800" b="1" u="sng" kern="1200">
        <a:solidFill>
          <a:srgbClr val="000099"/>
        </a:solidFill>
        <a:latin typeface="Times New Roman" pitchFamily="18" charset="0"/>
        <a:ea typeface="+mn-ea"/>
        <a:cs typeface="+mn-cs"/>
      </a:defRPr>
    </a:lvl3pPr>
    <a:lvl4pPr marL="1371600" algn="ctr" rtl="0" eaLnBrk="0" fontAlgn="base" hangingPunct="0">
      <a:spcBef>
        <a:spcPct val="0"/>
      </a:spcBef>
      <a:spcAft>
        <a:spcPct val="0"/>
      </a:spcAft>
      <a:buClr>
        <a:srgbClr val="FF6600"/>
      </a:buClr>
      <a:buFont typeface="Webdings" pitchFamily="18" charset="2"/>
      <a:buChar char="4"/>
      <a:defRPr kumimoji="1" sz="2800" b="1" u="sng" kern="1200">
        <a:solidFill>
          <a:srgbClr val="000099"/>
        </a:solidFill>
        <a:latin typeface="Times New Roman" pitchFamily="18" charset="0"/>
        <a:ea typeface="+mn-ea"/>
        <a:cs typeface="+mn-cs"/>
      </a:defRPr>
    </a:lvl4pPr>
    <a:lvl5pPr marL="1828800" algn="ctr" rtl="0" eaLnBrk="0" fontAlgn="base" hangingPunct="0">
      <a:spcBef>
        <a:spcPct val="0"/>
      </a:spcBef>
      <a:spcAft>
        <a:spcPct val="0"/>
      </a:spcAft>
      <a:buClr>
        <a:srgbClr val="FF6600"/>
      </a:buClr>
      <a:buFont typeface="Webdings" pitchFamily="18" charset="2"/>
      <a:buChar char="4"/>
      <a:defRPr kumimoji="1" sz="2800" b="1" u="sng" kern="1200">
        <a:solidFill>
          <a:srgbClr val="000099"/>
        </a:solidFill>
        <a:latin typeface="Times New Roman" pitchFamily="18" charset="0"/>
        <a:ea typeface="+mn-ea"/>
        <a:cs typeface="+mn-cs"/>
      </a:defRPr>
    </a:lvl5pPr>
    <a:lvl6pPr marL="2286000" algn="l" defTabSz="914400" rtl="0" eaLnBrk="1" latinLnBrk="0" hangingPunct="1">
      <a:defRPr kumimoji="1" sz="2800" b="1" u="sng" kern="1200">
        <a:solidFill>
          <a:srgbClr val="000099"/>
        </a:solidFill>
        <a:latin typeface="Times New Roman" pitchFamily="18" charset="0"/>
        <a:ea typeface="+mn-ea"/>
        <a:cs typeface="+mn-cs"/>
      </a:defRPr>
    </a:lvl6pPr>
    <a:lvl7pPr marL="2743200" algn="l" defTabSz="914400" rtl="0" eaLnBrk="1" latinLnBrk="0" hangingPunct="1">
      <a:defRPr kumimoji="1" sz="2800" b="1" u="sng" kern="1200">
        <a:solidFill>
          <a:srgbClr val="000099"/>
        </a:solidFill>
        <a:latin typeface="Times New Roman" pitchFamily="18" charset="0"/>
        <a:ea typeface="+mn-ea"/>
        <a:cs typeface="+mn-cs"/>
      </a:defRPr>
    </a:lvl7pPr>
    <a:lvl8pPr marL="3200400" algn="l" defTabSz="914400" rtl="0" eaLnBrk="1" latinLnBrk="0" hangingPunct="1">
      <a:defRPr kumimoji="1" sz="2800" b="1" u="sng" kern="1200">
        <a:solidFill>
          <a:srgbClr val="000099"/>
        </a:solidFill>
        <a:latin typeface="Times New Roman" pitchFamily="18" charset="0"/>
        <a:ea typeface="+mn-ea"/>
        <a:cs typeface="+mn-cs"/>
      </a:defRPr>
    </a:lvl8pPr>
    <a:lvl9pPr marL="3657600" algn="l" defTabSz="914400" rtl="0" eaLnBrk="1" latinLnBrk="0" hangingPunct="1">
      <a:defRPr kumimoji="1" sz="2800" b="1" u="sng" kern="1200">
        <a:solidFill>
          <a:srgbClr val="000099"/>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222">
          <p15:clr>
            <a:srgbClr val="A4A3A4"/>
          </p15:clr>
        </p15:guide>
        <p15:guide id="2" pos="223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00"/>
    <a:srgbClr val="FFFF99"/>
    <a:srgbClr val="0000FF"/>
    <a:srgbClr val="3399FF"/>
    <a:srgbClr val="66CCFF"/>
    <a:srgbClr val="00009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8CE1D-05C6-4DA4-A5BB-DA9795B2ECAD}" v="144" dt="2022-11-18T00:07:19.3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6" autoAdjust="0"/>
    <p:restoredTop sz="95864" autoAdjust="0"/>
  </p:normalViewPr>
  <p:slideViewPr>
    <p:cSldViewPr>
      <p:cViewPr varScale="1">
        <p:scale>
          <a:sx n="59" d="100"/>
          <a:sy n="59" d="100"/>
        </p:scale>
        <p:origin x="1204" y="60"/>
      </p:cViewPr>
      <p:guideLst>
        <p:guide orient="horz" pos="2160"/>
        <p:guide pos="312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Lst>
  </p:outlineViewPr>
  <p:notesTextViewPr>
    <p:cViewPr>
      <p:scale>
        <a:sx n="3" d="2"/>
        <a:sy n="3" d="2"/>
      </p:scale>
      <p:origin x="0" y="0"/>
    </p:cViewPr>
  </p:notesTextViewPr>
  <p:sorterViewPr>
    <p:cViewPr varScale="1">
      <p:scale>
        <a:sx n="100" d="100"/>
        <a:sy n="100" d="100"/>
      </p:scale>
      <p:origin x="0" y="-83688"/>
    </p:cViewPr>
  </p:sorterViewPr>
  <p:notesViewPr>
    <p:cSldViewPr>
      <p:cViewPr>
        <p:scale>
          <a:sx n="100" d="100"/>
          <a:sy n="100" d="100"/>
        </p:scale>
        <p:origin x="-1614" y="-72"/>
      </p:cViewPr>
      <p:guideLst>
        <p:guide orient="horz" pos="3222"/>
        <p:guide pos="2235"/>
      </p:guideLst>
    </p:cSldViewPr>
  </p:notesViewPr>
  <p:gridSpacing cx="72008" cy="72008"/>
</p:viewPr>
</file>

<file path=ppt/_rels/presentation.xml.rels><?xml version="1.0" encoding="UTF-8" standalone="yes"?>
<Relationships xmlns="http://schemas.openxmlformats.org/package/2006/relationships"><Relationship Id="rId21" Type="http://schemas.openxmlformats.org/officeDocument/2006/relationships/slide" Target="slides/slide20.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987" Type="http://schemas.openxmlformats.org/officeDocument/2006/relationships/slide" Target="slides/slide986.xml"/><Relationship Id="rId402" Type="http://schemas.openxmlformats.org/officeDocument/2006/relationships/slide" Target="slides/slide401.xml"/><Relationship Id="rId847" Type="http://schemas.openxmlformats.org/officeDocument/2006/relationships/slide" Target="slides/slide846.xml"/><Relationship Id="rId1032" Type="http://schemas.openxmlformats.org/officeDocument/2006/relationships/slide" Target="slides/slide1031.xml"/><Relationship Id="rId707" Type="http://schemas.openxmlformats.org/officeDocument/2006/relationships/slide" Target="slides/slide706.xml"/><Relationship Id="rId914" Type="http://schemas.openxmlformats.org/officeDocument/2006/relationships/slide" Target="slides/slide913.xml"/><Relationship Id="rId43" Type="http://schemas.openxmlformats.org/officeDocument/2006/relationships/slide" Target="slides/slide42.xml"/><Relationship Id="rId192" Type="http://schemas.openxmlformats.org/officeDocument/2006/relationships/slide" Target="slides/slide191.xml"/><Relationship Id="rId497" Type="http://schemas.openxmlformats.org/officeDocument/2006/relationships/slide" Target="slides/slide496.xml"/><Relationship Id="rId357" Type="http://schemas.openxmlformats.org/officeDocument/2006/relationships/slide" Target="slides/slide356.xml"/><Relationship Id="rId217" Type="http://schemas.openxmlformats.org/officeDocument/2006/relationships/slide" Target="slides/slide216.xml"/><Relationship Id="rId564" Type="http://schemas.openxmlformats.org/officeDocument/2006/relationships/slide" Target="slides/slide563.xml"/><Relationship Id="rId771" Type="http://schemas.openxmlformats.org/officeDocument/2006/relationships/slide" Target="slides/slide770.xml"/><Relationship Id="rId869" Type="http://schemas.openxmlformats.org/officeDocument/2006/relationships/slide" Target="slides/slide868.xml"/><Relationship Id="rId424" Type="http://schemas.openxmlformats.org/officeDocument/2006/relationships/slide" Target="slides/slide423.xml"/><Relationship Id="rId631" Type="http://schemas.openxmlformats.org/officeDocument/2006/relationships/slide" Target="slides/slide630.xml"/><Relationship Id="rId729" Type="http://schemas.openxmlformats.org/officeDocument/2006/relationships/slide" Target="slides/slide728.xml"/><Relationship Id="rId1054" Type="http://schemas.openxmlformats.org/officeDocument/2006/relationships/slide" Target="slides/slide1053.xml"/><Relationship Id="rId936" Type="http://schemas.openxmlformats.org/officeDocument/2006/relationships/slide" Target="slides/slide935.xml"/><Relationship Id="rId65" Type="http://schemas.openxmlformats.org/officeDocument/2006/relationships/slide" Target="slides/slide64.xml"/><Relationship Id="rId281" Type="http://schemas.openxmlformats.org/officeDocument/2006/relationships/slide" Target="slides/slide280.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93" Type="http://schemas.openxmlformats.org/officeDocument/2006/relationships/slide" Target="slides/slide792.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1076" Type="http://schemas.openxmlformats.org/officeDocument/2006/relationships/slide" Target="slides/slide1075.xml"/><Relationship Id="rId292" Type="http://schemas.openxmlformats.org/officeDocument/2006/relationships/slide" Target="slides/slide291.xml"/><Relationship Id="rId306" Type="http://schemas.openxmlformats.org/officeDocument/2006/relationships/slide" Target="slides/slide305.xml"/><Relationship Id="rId860" Type="http://schemas.openxmlformats.org/officeDocument/2006/relationships/slide" Target="slides/slide859.xml"/><Relationship Id="rId958" Type="http://schemas.openxmlformats.org/officeDocument/2006/relationships/slide" Target="slides/slide957.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720" Type="http://schemas.openxmlformats.org/officeDocument/2006/relationships/slide" Target="slides/slide719.xml"/><Relationship Id="rId818" Type="http://schemas.openxmlformats.org/officeDocument/2006/relationships/slide" Target="slides/slide817.xml"/><Relationship Id="rId152" Type="http://schemas.openxmlformats.org/officeDocument/2006/relationships/slide" Target="slides/slide151.xml"/><Relationship Id="rId457" Type="http://schemas.openxmlformats.org/officeDocument/2006/relationships/slide" Target="slides/slide456.xml"/><Relationship Id="rId1003" Type="http://schemas.openxmlformats.org/officeDocument/2006/relationships/slide" Target="slides/slide1002.xml"/><Relationship Id="rId1087" Type="http://schemas.openxmlformats.org/officeDocument/2006/relationships/slide" Target="slides/slide1086.xml"/><Relationship Id="rId664" Type="http://schemas.openxmlformats.org/officeDocument/2006/relationships/slide" Target="slides/slide663.xml"/><Relationship Id="rId871" Type="http://schemas.openxmlformats.org/officeDocument/2006/relationships/slide" Target="slides/slide870.xml"/><Relationship Id="rId969" Type="http://schemas.openxmlformats.org/officeDocument/2006/relationships/slide" Target="slides/slide968.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731" Type="http://schemas.openxmlformats.org/officeDocument/2006/relationships/slide" Target="slides/slide730.xml"/><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829" Type="http://schemas.openxmlformats.org/officeDocument/2006/relationships/slide" Target="slides/slide828.xml"/><Relationship Id="rId1014" Type="http://schemas.openxmlformats.org/officeDocument/2006/relationships/slide" Target="slides/slide1013.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882" Type="http://schemas.openxmlformats.org/officeDocument/2006/relationships/slide" Target="slides/slide881.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742" Type="http://schemas.openxmlformats.org/officeDocument/2006/relationships/slide" Target="slides/slide741.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1025" Type="http://schemas.openxmlformats.org/officeDocument/2006/relationships/slide" Target="slides/slide1024.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893" Type="http://schemas.openxmlformats.org/officeDocument/2006/relationships/slide" Target="slides/slide892.xml"/><Relationship Id="rId907" Type="http://schemas.openxmlformats.org/officeDocument/2006/relationships/slide" Target="slides/slide906.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753" Type="http://schemas.openxmlformats.org/officeDocument/2006/relationships/slide" Target="slides/slide752.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960" Type="http://schemas.openxmlformats.org/officeDocument/2006/relationships/slide" Target="slides/slide959.xml"/><Relationship Id="rId1036" Type="http://schemas.openxmlformats.org/officeDocument/2006/relationships/slide" Target="slides/slide1035.xml"/><Relationship Id="rId392" Type="http://schemas.openxmlformats.org/officeDocument/2006/relationships/slide" Target="slides/slide391.xml"/><Relationship Id="rId613" Type="http://schemas.openxmlformats.org/officeDocument/2006/relationships/slide" Target="slides/slide612.xml"/><Relationship Id="rId697" Type="http://schemas.openxmlformats.org/officeDocument/2006/relationships/slide" Target="slides/slide696.xml"/><Relationship Id="rId820" Type="http://schemas.openxmlformats.org/officeDocument/2006/relationships/slide" Target="slides/slide819.xml"/><Relationship Id="rId918" Type="http://schemas.openxmlformats.org/officeDocument/2006/relationships/slide" Target="slides/slide917.xml"/><Relationship Id="rId252" Type="http://schemas.openxmlformats.org/officeDocument/2006/relationships/slide" Target="slides/slide251.xml"/><Relationship Id="rId47" Type="http://schemas.openxmlformats.org/officeDocument/2006/relationships/slide" Target="slides/slide46.xml"/><Relationship Id="rId112" Type="http://schemas.openxmlformats.org/officeDocument/2006/relationships/slide" Target="slides/slide111.xml"/><Relationship Id="rId557" Type="http://schemas.openxmlformats.org/officeDocument/2006/relationships/slide" Target="slides/slide556.xml"/><Relationship Id="rId764" Type="http://schemas.openxmlformats.org/officeDocument/2006/relationships/slide" Target="slides/slide763.xml"/><Relationship Id="rId971" Type="http://schemas.openxmlformats.org/officeDocument/2006/relationships/slide" Target="slides/slide970.xml"/><Relationship Id="rId196" Type="http://schemas.openxmlformats.org/officeDocument/2006/relationships/slide" Target="slides/slide195.xml"/><Relationship Id="rId417" Type="http://schemas.openxmlformats.org/officeDocument/2006/relationships/slide" Target="slides/slide416.xml"/><Relationship Id="rId624" Type="http://schemas.openxmlformats.org/officeDocument/2006/relationships/slide" Target="slides/slide623.xml"/><Relationship Id="rId831" Type="http://schemas.openxmlformats.org/officeDocument/2006/relationships/slide" Target="slides/slide830.xml"/><Relationship Id="rId1047" Type="http://schemas.openxmlformats.org/officeDocument/2006/relationships/slide" Target="slides/slide1046.xml"/><Relationship Id="rId263" Type="http://schemas.openxmlformats.org/officeDocument/2006/relationships/slide" Target="slides/slide262.xml"/><Relationship Id="rId470" Type="http://schemas.openxmlformats.org/officeDocument/2006/relationships/slide" Target="slides/slide469.xml"/><Relationship Id="rId929" Type="http://schemas.openxmlformats.org/officeDocument/2006/relationships/slide" Target="slides/slide92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775" Type="http://schemas.openxmlformats.org/officeDocument/2006/relationships/slide" Target="slides/slide774.xml"/><Relationship Id="rId982" Type="http://schemas.openxmlformats.org/officeDocument/2006/relationships/slide" Target="slides/slide981.xml"/><Relationship Id="rId428" Type="http://schemas.openxmlformats.org/officeDocument/2006/relationships/slide" Target="slides/slide427.xml"/><Relationship Id="rId635" Type="http://schemas.openxmlformats.org/officeDocument/2006/relationships/slide" Target="slides/slide634.xml"/><Relationship Id="rId842" Type="http://schemas.openxmlformats.org/officeDocument/2006/relationships/slide" Target="slides/slide841.xml"/><Relationship Id="rId1058" Type="http://schemas.openxmlformats.org/officeDocument/2006/relationships/slide" Target="slides/slide1057.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69" Type="http://schemas.openxmlformats.org/officeDocument/2006/relationships/slide" Target="slides/slide68.xml"/><Relationship Id="rId134" Type="http://schemas.openxmlformats.org/officeDocument/2006/relationships/slide" Target="slides/slide133.xml"/><Relationship Id="rId579" Type="http://schemas.openxmlformats.org/officeDocument/2006/relationships/slide" Target="slides/slide578.xml"/><Relationship Id="rId786" Type="http://schemas.openxmlformats.org/officeDocument/2006/relationships/slide" Target="slides/slide785.xml"/><Relationship Id="rId993" Type="http://schemas.openxmlformats.org/officeDocument/2006/relationships/slide" Target="slides/slide992.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1069" Type="http://schemas.openxmlformats.org/officeDocument/2006/relationships/slide" Target="slides/slide1068.xml"/><Relationship Id="rId201" Type="http://schemas.openxmlformats.org/officeDocument/2006/relationships/slide" Target="slides/slide200.xml"/><Relationship Id="rId285" Type="http://schemas.openxmlformats.org/officeDocument/2006/relationships/slide" Target="slides/slide284.xml"/><Relationship Id="rId506" Type="http://schemas.openxmlformats.org/officeDocument/2006/relationships/slide" Target="slides/slide505.xml"/><Relationship Id="rId853" Type="http://schemas.openxmlformats.org/officeDocument/2006/relationships/slide" Target="slides/slide852.xml"/><Relationship Id="rId492" Type="http://schemas.openxmlformats.org/officeDocument/2006/relationships/slide" Target="slides/slide491.xml"/><Relationship Id="rId713" Type="http://schemas.openxmlformats.org/officeDocument/2006/relationships/slide" Target="slides/slide712.xml"/><Relationship Id="rId797" Type="http://schemas.openxmlformats.org/officeDocument/2006/relationships/slide" Target="slides/slide796.xml"/><Relationship Id="rId920" Type="http://schemas.openxmlformats.org/officeDocument/2006/relationships/slide" Target="slides/slide919.xml"/><Relationship Id="rId145" Type="http://schemas.openxmlformats.org/officeDocument/2006/relationships/slide" Target="slides/slide144.xml"/><Relationship Id="rId352" Type="http://schemas.openxmlformats.org/officeDocument/2006/relationships/slide" Target="slides/slide351.xml"/><Relationship Id="rId212" Type="http://schemas.openxmlformats.org/officeDocument/2006/relationships/slide" Target="slides/slide211.xml"/><Relationship Id="rId657" Type="http://schemas.openxmlformats.org/officeDocument/2006/relationships/slide" Target="slides/slide656.xml"/><Relationship Id="rId864" Type="http://schemas.openxmlformats.org/officeDocument/2006/relationships/slide" Target="slides/slide863.xml"/><Relationship Id="rId296" Type="http://schemas.openxmlformats.org/officeDocument/2006/relationships/slide" Target="slides/slide295.xml"/><Relationship Id="rId517" Type="http://schemas.openxmlformats.org/officeDocument/2006/relationships/slide" Target="slides/slide516.xml"/><Relationship Id="rId724" Type="http://schemas.openxmlformats.org/officeDocument/2006/relationships/slide" Target="slides/slide723.xml"/><Relationship Id="rId931" Type="http://schemas.openxmlformats.org/officeDocument/2006/relationships/slide" Target="slides/slide930.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1007" Type="http://schemas.openxmlformats.org/officeDocument/2006/relationships/slide" Target="slides/slide1006.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875" Type="http://schemas.openxmlformats.org/officeDocument/2006/relationships/slide" Target="slides/slide874.xml"/><Relationship Id="rId1060" Type="http://schemas.openxmlformats.org/officeDocument/2006/relationships/slide" Target="slides/slide1059.xml"/><Relationship Id="rId18" Type="http://schemas.openxmlformats.org/officeDocument/2006/relationships/slide" Target="slides/slide17.xml"/><Relationship Id="rId528" Type="http://schemas.openxmlformats.org/officeDocument/2006/relationships/slide" Target="slides/slide527.xml"/><Relationship Id="rId735" Type="http://schemas.openxmlformats.org/officeDocument/2006/relationships/slide" Target="slides/slide734.xml"/><Relationship Id="rId942" Type="http://schemas.openxmlformats.org/officeDocument/2006/relationships/slide" Target="slides/slide941.xml"/><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1018" Type="http://schemas.openxmlformats.org/officeDocument/2006/relationships/slide" Target="slides/slide1017.xml"/><Relationship Id="rId71" Type="http://schemas.openxmlformats.org/officeDocument/2006/relationships/slide" Target="slides/slide70.xml"/><Relationship Id="rId234" Type="http://schemas.openxmlformats.org/officeDocument/2006/relationships/slide" Target="slides/slide233.xml"/><Relationship Id="rId679" Type="http://schemas.openxmlformats.org/officeDocument/2006/relationships/slide" Target="slides/slide678.xml"/><Relationship Id="rId802" Type="http://schemas.openxmlformats.org/officeDocument/2006/relationships/slide" Target="slides/slide801.xml"/><Relationship Id="rId886" Type="http://schemas.openxmlformats.org/officeDocument/2006/relationships/slide" Target="slides/slide885.xml"/><Relationship Id="rId2" Type="http://schemas.openxmlformats.org/officeDocument/2006/relationships/slide" Target="slides/slide1.xml"/><Relationship Id="rId29" Type="http://schemas.openxmlformats.org/officeDocument/2006/relationships/slide" Target="slides/slide28.xml"/><Relationship Id="rId441" Type="http://schemas.openxmlformats.org/officeDocument/2006/relationships/slide" Target="slides/slide440.xml"/><Relationship Id="rId539" Type="http://schemas.openxmlformats.org/officeDocument/2006/relationships/slide" Target="slides/slide538.xml"/><Relationship Id="rId746" Type="http://schemas.openxmlformats.org/officeDocument/2006/relationships/slide" Target="slides/slide745.xml"/><Relationship Id="rId1071" Type="http://schemas.openxmlformats.org/officeDocument/2006/relationships/slide" Target="slides/slide1070.xml"/><Relationship Id="rId178" Type="http://schemas.openxmlformats.org/officeDocument/2006/relationships/slide" Target="slides/slide177.xml"/><Relationship Id="rId301" Type="http://schemas.openxmlformats.org/officeDocument/2006/relationships/slide" Target="slides/slide300.xml"/><Relationship Id="rId953" Type="http://schemas.openxmlformats.org/officeDocument/2006/relationships/slide" Target="slides/slide952.xml"/><Relationship Id="rId1029" Type="http://schemas.openxmlformats.org/officeDocument/2006/relationships/slide" Target="slides/slide1028.xml"/><Relationship Id="rId82" Type="http://schemas.openxmlformats.org/officeDocument/2006/relationships/slide" Target="slides/slide81.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813" Type="http://schemas.openxmlformats.org/officeDocument/2006/relationships/slide" Target="slides/slide812.xml"/><Relationship Id="rId245" Type="http://schemas.openxmlformats.org/officeDocument/2006/relationships/slide" Target="slides/slide244.xml"/><Relationship Id="rId452" Type="http://schemas.openxmlformats.org/officeDocument/2006/relationships/slide" Target="slides/slide451.xml"/><Relationship Id="rId897" Type="http://schemas.openxmlformats.org/officeDocument/2006/relationships/slide" Target="slides/slide896.xml"/><Relationship Id="rId1082" Type="http://schemas.openxmlformats.org/officeDocument/2006/relationships/slide" Target="slides/slide1081.xml"/><Relationship Id="rId105" Type="http://schemas.openxmlformats.org/officeDocument/2006/relationships/slide" Target="slides/slide104.xml"/><Relationship Id="rId312" Type="http://schemas.openxmlformats.org/officeDocument/2006/relationships/slide" Target="slides/slide311.xml"/><Relationship Id="rId757" Type="http://schemas.openxmlformats.org/officeDocument/2006/relationships/slide" Target="slides/slide756.xml"/><Relationship Id="rId964" Type="http://schemas.openxmlformats.org/officeDocument/2006/relationships/slide" Target="slides/slide963.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617" Type="http://schemas.openxmlformats.org/officeDocument/2006/relationships/slide" Target="slides/slide616.xml"/><Relationship Id="rId824" Type="http://schemas.openxmlformats.org/officeDocument/2006/relationships/slide" Target="slides/slide823.xml"/><Relationship Id="rId256" Type="http://schemas.openxmlformats.org/officeDocument/2006/relationships/slide" Target="slides/slide255.xml"/><Relationship Id="rId463" Type="http://schemas.openxmlformats.org/officeDocument/2006/relationships/slide" Target="slides/slide462.xml"/><Relationship Id="rId670" Type="http://schemas.openxmlformats.org/officeDocument/2006/relationships/slide" Target="slides/slide669.xml"/><Relationship Id="rId1093" Type="http://schemas.openxmlformats.org/officeDocument/2006/relationships/theme" Target="theme/theme1.xml"/><Relationship Id="rId116" Type="http://schemas.openxmlformats.org/officeDocument/2006/relationships/slide" Target="slides/slide115.xml"/><Relationship Id="rId323" Type="http://schemas.openxmlformats.org/officeDocument/2006/relationships/slide" Target="slides/slide322.xml"/><Relationship Id="rId530" Type="http://schemas.openxmlformats.org/officeDocument/2006/relationships/slide" Target="slides/slide529.xml"/><Relationship Id="rId768" Type="http://schemas.openxmlformats.org/officeDocument/2006/relationships/slide" Target="slides/slide767.xml"/><Relationship Id="rId975" Type="http://schemas.openxmlformats.org/officeDocument/2006/relationships/slide" Target="slides/slide974.xml"/><Relationship Id="rId20" Type="http://schemas.openxmlformats.org/officeDocument/2006/relationships/slide" Target="slides/slide19.xml"/><Relationship Id="rId628" Type="http://schemas.openxmlformats.org/officeDocument/2006/relationships/slide" Target="slides/slide627.xml"/><Relationship Id="rId835" Type="http://schemas.openxmlformats.org/officeDocument/2006/relationships/slide" Target="slides/slide834.xml"/><Relationship Id="rId267" Type="http://schemas.openxmlformats.org/officeDocument/2006/relationships/slide" Target="slides/slide266.xml"/><Relationship Id="rId474" Type="http://schemas.openxmlformats.org/officeDocument/2006/relationships/slide" Target="slides/slide473.xml"/><Relationship Id="rId1020" Type="http://schemas.openxmlformats.org/officeDocument/2006/relationships/slide" Target="slides/slide1019.xml"/><Relationship Id="rId127" Type="http://schemas.openxmlformats.org/officeDocument/2006/relationships/slide" Target="slides/slide126.xml"/><Relationship Id="rId681" Type="http://schemas.openxmlformats.org/officeDocument/2006/relationships/slide" Target="slides/slide680.xml"/><Relationship Id="rId779" Type="http://schemas.openxmlformats.org/officeDocument/2006/relationships/slide" Target="slides/slide778.xml"/><Relationship Id="rId902" Type="http://schemas.openxmlformats.org/officeDocument/2006/relationships/slide" Target="slides/slide901.xml"/><Relationship Id="rId986" Type="http://schemas.openxmlformats.org/officeDocument/2006/relationships/slide" Target="slides/slide985.xml"/><Relationship Id="rId31" Type="http://schemas.openxmlformats.org/officeDocument/2006/relationships/slide" Target="slides/slide30.xml"/><Relationship Id="rId334" Type="http://schemas.openxmlformats.org/officeDocument/2006/relationships/slide" Target="slides/slide333.xml"/><Relationship Id="rId541" Type="http://schemas.openxmlformats.org/officeDocument/2006/relationships/slide" Target="slides/slide540.xml"/><Relationship Id="rId639" Type="http://schemas.openxmlformats.org/officeDocument/2006/relationships/slide" Target="slides/slide638.xml"/><Relationship Id="rId180" Type="http://schemas.openxmlformats.org/officeDocument/2006/relationships/slide" Target="slides/slide179.xml"/><Relationship Id="rId278" Type="http://schemas.openxmlformats.org/officeDocument/2006/relationships/slide" Target="slides/slide277.xml"/><Relationship Id="rId401" Type="http://schemas.openxmlformats.org/officeDocument/2006/relationships/slide" Target="slides/slide400.xml"/><Relationship Id="rId846" Type="http://schemas.openxmlformats.org/officeDocument/2006/relationships/slide" Target="slides/slide845.xml"/><Relationship Id="rId1031" Type="http://schemas.openxmlformats.org/officeDocument/2006/relationships/slide" Target="slides/slide1030.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913" Type="http://schemas.openxmlformats.org/officeDocument/2006/relationships/slide" Target="slides/slide912.xml"/><Relationship Id="rId42" Type="http://schemas.openxmlformats.org/officeDocument/2006/relationships/slide" Target="slides/slide41.xml"/><Relationship Id="rId138" Type="http://schemas.openxmlformats.org/officeDocument/2006/relationships/slide" Target="slides/slide137.xml"/><Relationship Id="rId345" Type="http://schemas.openxmlformats.org/officeDocument/2006/relationships/slide" Target="slides/slide344.xml"/><Relationship Id="rId552" Type="http://schemas.openxmlformats.org/officeDocument/2006/relationships/slide" Target="slides/slide551.xml"/><Relationship Id="rId997" Type="http://schemas.openxmlformats.org/officeDocument/2006/relationships/slide" Target="slides/slide996.xml"/><Relationship Id="rId191" Type="http://schemas.openxmlformats.org/officeDocument/2006/relationships/slide" Target="slides/slide190.xml"/><Relationship Id="rId205" Type="http://schemas.openxmlformats.org/officeDocument/2006/relationships/slide" Target="slides/slide204.xml"/><Relationship Id="rId412" Type="http://schemas.openxmlformats.org/officeDocument/2006/relationships/slide" Target="slides/slide411.xml"/><Relationship Id="rId857" Type="http://schemas.openxmlformats.org/officeDocument/2006/relationships/slide" Target="slides/slide856.xml"/><Relationship Id="rId1042" Type="http://schemas.openxmlformats.org/officeDocument/2006/relationships/slide" Target="slides/slide1041.xml"/><Relationship Id="rId289" Type="http://schemas.openxmlformats.org/officeDocument/2006/relationships/slide" Target="slides/slide288.xml"/><Relationship Id="rId496" Type="http://schemas.openxmlformats.org/officeDocument/2006/relationships/slide" Target="slides/slide495.xml"/><Relationship Id="rId717" Type="http://schemas.openxmlformats.org/officeDocument/2006/relationships/slide" Target="slides/slide716.xml"/><Relationship Id="rId924" Type="http://schemas.openxmlformats.org/officeDocument/2006/relationships/slide" Target="slides/slide923.xml"/><Relationship Id="rId53" Type="http://schemas.openxmlformats.org/officeDocument/2006/relationships/slide" Target="slides/slide52.xml"/><Relationship Id="rId149" Type="http://schemas.openxmlformats.org/officeDocument/2006/relationships/slide" Target="slides/slide148.xml"/><Relationship Id="rId356" Type="http://schemas.openxmlformats.org/officeDocument/2006/relationships/slide" Target="slides/slide355.xml"/><Relationship Id="rId563" Type="http://schemas.openxmlformats.org/officeDocument/2006/relationships/slide" Target="slides/slide562.xml"/><Relationship Id="rId770" Type="http://schemas.openxmlformats.org/officeDocument/2006/relationships/slide" Target="slides/slide769.xml"/><Relationship Id="rId216" Type="http://schemas.openxmlformats.org/officeDocument/2006/relationships/slide" Target="slides/slide215.xml"/><Relationship Id="rId423" Type="http://schemas.openxmlformats.org/officeDocument/2006/relationships/slide" Target="slides/slide422.xml"/><Relationship Id="rId868" Type="http://schemas.openxmlformats.org/officeDocument/2006/relationships/slide" Target="slides/slide867.xml"/><Relationship Id="rId1053" Type="http://schemas.openxmlformats.org/officeDocument/2006/relationships/slide" Target="slides/slide1052.xml"/><Relationship Id="rId630" Type="http://schemas.openxmlformats.org/officeDocument/2006/relationships/slide" Target="slides/slide629.xml"/><Relationship Id="rId728" Type="http://schemas.openxmlformats.org/officeDocument/2006/relationships/slide" Target="slides/slide727.xml"/><Relationship Id="rId935" Type="http://schemas.openxmlformats.org/officeDocument/2006/relationships/slide" Target="slides/slide934.xml"/><Relationship Id="rId64" Type="http://schemas.openxmlformats.org/officeDocument/2006/relationships/slide" Target="slides/slide63.xml"/><Relationship Id="rId367" Type="http://schemas.openxmlformats.org/officeDocument/2006/relationships/slide" Target="slides/slide366.xml"/><Relationship Id="rId574" Type="http://schemas.openxmlformats.org/officeDocument/2006/relationships/slide" Target="slides/slide573.xml"/><Relationship Id="rId227" Type="http://schemas.openxmlformats.org/officeDocument/2006/relationships/slide" Target="slides/slide226.xml"/><Relationship Id="rId781" Type="http://schemas.openxmlformats.org/officeDocument/2006/relationships/slide" Target="slides/slide780.xml"/><Relationship Id="rId879" Type="http://schemas.openxmlformats.org/officeDocument/2006/relationships/slide" Target="slides/slide878.xml"/><Relationship Id="rId434" Type="http://schemas.openxmlformats.org/officeDocument/2006/relationships/slide" Target="slides/slide433.xml"/><Relationship Id="rId641" Type="http://schemas.openxmlformats.org/officeDocument/2006/relationships/slide" Target="slides/slide640.xml"/><Relationship Id="rId739" Type="http://schemas.openxmlformats.org/officeDocument/2006/relationships/slide" Target="slides/slide738.xml"/><Relationship Id="rId1064" Type="http://schemas.openxmlformats.org/officeDocument/2006/relationships/slide" Target="slides/slide1063.xml"/><Relationship Id="rId280" Type="http://schemas.openxmlformats.org/officeDocument/2006/relationships/slide" Target="slides/slide279.xml"/><Relationship Id="rId501" Type="http://schemas.openxmlformats.org/officeDocument/2006/relationships/slide" Target="slides/slide500.xml"/><Relationship Id="rId946" Type="http://schemas.openxmlformats.org/officeDocument/2006/relationships/slide" Target="slides/slide945.xml"/><Relationship Id="rId75" Type="http://schemas.openxmlformats.org/officeDocument/2006/relationships/slide" Target="slides/slide74.xml"/><Relationship Id="rId140" Type="http://schemas.openxmlformats.org/officeDocument/2006/relationships/slide" Target="slides/slide139.xml"/><Relationship Id="rId378" Type="http://schemas.openxmlformats.org/officeDocument/2006/relationships/slide" Target="slides/slide377.xml"/><Relationship Id="rId585" Type="http://schemas.openxmlformats.org/officeDocument/2006/relationships/slide" Target="slides/slide584.xml"/><Relationship Id="rId792" Type="http://schemas.openxmlformats.org/officeDocument/2006/relationships/slide" Target="slides/slide791.xml"/><Relationship Id="rId806" Type="http://schemas.openxmlformats.org/officeDocument/2006/relationships/slide" Target="slides/slide805.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652" Type="http://schemas.openxmlformats.org/officeDocument/2006/relationships/slide" Target="slides/slide651.xml"/><Relationship Id="rId1075" Type="http://schemas.openxmlformats.org/officeDocument/2006/relationships/slide" Target="slides/slide1074.xml"/><Relationship Id="rId291" Type="http://schemas.openxmlformats.org/officeDocument/2006/relationships/slide" Target="slides/slide290.xml"/><Relationship Id="rId305" Type="http://schemas.openxmlformats.org/officeDocument/2006/relationships/slide" Target="slides/slide304.xml"/><Relationship Id="rId512" Type="http://schemas.openxmlformats.org/officeDocument/2006/relationships/slide" Target="slides/slide511.xml"/><Relationship Id="rId957" Type="http://schemas.openxmlformats.org/officeDocument/2006/relationships/slide" Target="slides/slide956.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96" Type="http://schemas.openxmlformats.org/officeDocument/2006/relationships/slide" Target="slides/slide595.xml"/><Relationship Id="rId817" Type="http://schemas.openxmlformats.org/officeDocument/2006/relationships/slide" Target="slides/slide816.xml"/><Relationship Id="rId1002" Type="http://schemas.openxmlformats.org/officeDocument/2006/relationships/slide" Target="slides/slide1001.xml"/><Relationship Id="rId249" Type="http://schemas.openxmlformats.org/officeDocument/2006/relationships/slide" Target="slides/slide248.xml"/><Relationship Id="rId456" Type="http://schemas.openxmlformats.org/officeDocument/2006/relationships/slide" Target="slides/slide455.xml"/><Relationship Id="rId663" Type="http://schemas.openxmlformats.org/officeDocument/2006/relationships/slide" Target="slides/slide662.xml"/><Relationship Id="rId870" Type="http://schemas.openxmlformats.org/officeDocument/2006/relationships/slide" Target="slides/slide869.xml"/><Relationship Id="rId1086" Type="http://schemas.openxmlformats.org/officeDocument/2006/relationships/slide" Target="slides/slide1085.xml"/><Relationship Id="rId13" Type="http://schemas.openxmlformats.org/officeDocument/2006/relationships/slide" Target="slides/slide12.xml"/><Relationship Id="rId109" Type="http://schemas.openxmlformats.org/officeDocument/2006/relationships/slide" Target="slides/slide108.xml"/><Relationship Id="rId316" Type="http://schemas.openxmlformats.org/officeDocument/2006/relationships/slide" Target="slides/slide315.xml"/><Relationship Id="rId523" Type="http://schemas.openxmlformats.org/officeDocument/2006/relationships/slide" Target="slides/slide522.xml"/><Relationship Id="rId968" Type="http://schemas.openxmlformats.org/officeDocument/2006/relationships/slide" Target="slides/slide967.xml"/><Relationship Id="rId97" Type="http://schemas.openxmlformats.org/officeDocument/2006/relationships/slide" Target="slides/slide96.xml"/><Relationship Id="rId730" Type="http://schemas.openxmlformats.org/officeDocument/2006/relationships/slide" Target="slides/slide729.xml"/><Relationship Id="rId828" Type="http://schemas.openxmlformats.org/officeDocument/2006/relationships/slide" Target="slides/slide827.xml"/><Relationship Id="rId1013" Type="http://schemas.openxmlformats.org/officeDocument/2006/relationships/slide" Target="slides/slide1012.xml"/><Relationship Id="rId162" Type="http://schemas.openxmlformats.org/officeDocument/2006/relationships/slide" Target="slides/slide161.xml"/><Relationship Id="rId467" Type="http://schemas.openxmlformats.org/officeDocument/2006/relationships/slide" Target="slides/slide466.xml"/><Relationship Id="rId674" Type="http://schemas.openxmlformats.org/officeDocument/2006/relationships/slide" Target="slides/slide673.xml"/><Relationship Id="rId881" Type="http://schemas.openxmlformats.org/officeDocument/2006/relationships/slide" Target="slides/slide880.xml"/><Relationship Id="rId979" Type="http://schemas.openxmlformats.org/officeDocument/2006/relationships/slide" Target="slides/slide978.xml"/><Relationship Id="rId24" Type="http://schemas.openxmlformats.org/officeDocument/2006/relationships/slide" Target="slides/slide23.xml"/><Relationship Id="rId327" Type="http://schemas.openxmlformats.org/officeDocument/2006/relationships/slide" Target="slides/slide326.xml"/><Relationship Id="rId534" Type="http://schemas.openxmlformats.org/officeDocument/2006/relationships/slide" Target="slides/slide533.xml"/><Relationship Id="rId741" Type="http://schemas.openxmlformats.org/officeDocument/2006/relationships/slide" Target="slides/slide740.xml"/><Relationship Id="rId839" Type="http://schemas.openxmlformats.org/officeDocument/2006/relationships/slide" Target="slides/slide838.xml"/><Relationship Id="rId173" Type="http://schemas.openxmlformats.org/officeDocument/2006/relationships/slide" Target="slides/slide172.xml"/><Relationship Id="rId380" Type="http://schemas.openxmlformats.org/officeDocument/2006/relationships/slide" Target="slides/slide379.xml"/><Relationship Id="rId601" Type="http://schemas.openxmlformats.org/officeDocument/2006/relationships/slide" Target="slides/slide600.xml"/><Relationship Id="rId1024" Type="http://schemas.openxmlformats.org/officeDocument/2006/relationships/slide" Target="slides/slide1023.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892" Type="http://schemas.openxmlformats.org/officeDocument/2006/relationships/slide" Target="slides/slide891.xml"/><Relationship Id="rId906" Type="http://schemas.openxmlformats.org/officeDocument/2006/relationships/slide" Target="slides/slide905.xml"/><Relationship Id="rId35" Type="http://schemas.openxmlformats.org/officeDocument/2006/relationships/slide" Target="slides/slide34.xml"/><Relationship Id="rId100" Type="http://schemas.openxmlformats.org/officeDocument/2006/relationships/slide" Target="slides/slide99.xml"/><Relationship Id="rId338" Type="http://schemas.openxmlformats.org/officeDocument/2006/relationships/slide" Target="slides/slide337.xml"/><Relationship Id="rId545" Type="http://schemas.openxmlformats.org/officeDocument/2006/relationships/slide" Target="slides/slide544.xml"/><Relationship Id="rId752" Type="http://schemas.openxmlformats.org/officeDocument/2006/relationships/slide" Target="slides/slide75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612" Type="http://schemas.openxmlformats.org/officeDocument/2006/relationships/slide" Target="slides/slide611.xml"/><Relationship Id="rId1035" Type="http://schemas.openxmlformats.org/officeDocument/2006/relationships/slide" Target="slides/slide1034.xml"/><Relationship Id="rId251" Type="http://schemas.openxmlformats.org/officeDocument/2006/relationships/slide" Target="slides/slide250.xml"/><Relationship Id="rId489" Type="http://schemas.openxmlformats.org/officeDocument/2006/relationships/slide" Target="slides/slide488.xml"/><Relationship Id="rId696" Type="http://schemas.openxmlformats.org/officeDocument/2006/relationships/slide" Target="slides/slide695.xml"/><Relationship Id="rId917" Type="http://schemas.openxmlformats.org/officeDocument/2006/relationships/slide" Target="slides/slide916.xml"/><Relationship Id="rId46" Type="http://schemas.openxmlformats.org/officeDocument/2006/relationships/slide" Target="slides/slide45.xml"/><Relationship Id="rId349" Type="http://schemas.openxmlformats.org/officeDocument/2006/relationships/slide" Target="slides/slide348.xml"/><Relationship Id="rId556" Type="http://schemas.openxmlformats.org/officeDocument/2006/relationships/slide" Target="slides/slide555.xml"/><Relationship Id="rId763" Type="http://schemas.openxmlformats.org/officeDocument/2006/relationships/slide" Target="slides/slide762.xml"/><Relationship Id="rId111" Type="http://schemas.openxmlformats.org/officeDocument/2006/relationships/slide" Target="slides/slide110.xml"/><Relationship Id="rId195" Type="http://schemas.openxmlformats.org/officeDocument/2006/relationships/slide" Target="slides/slide194.xml"/><Relationship Id="rId209" Type="http://schemas.openxmlformats.org/officeDocument/2006/relationships/slide" Target="slides/slide208.xml"/><Relationship Id="rId416" Type="http://schemas.openxmlformats.org/officeDocument/2006/relationships/slide" Target="slides/slide415.xml"/><Relationship Id="rId970" Type="http://schemas.openxmlformats.org/officeDocument/2006/relationships/slide" Target="slides/slide969.xml"/><Relationship Id="rId1046" Type="http://schemas.openxmlformats.org/officeDocument/2006/relationships/slide" Target="slides/slide1045.xml"/><Relationship Id="rId623" Type="http://schemas.openxmlformats.org/officeDocument/2006/relationships/slide" Target="slides/slide622.xml"/><Relationship Id="rId830" Type="http://schemas.openxmlformats.org/officeDocument/2006/relationships/slide" Target="slides/slide829.xml"/><Relationship Id="rId928" Type="http://schemas.openxmlformats.org/officeDocument/2006/relationships/slide" Target="slides/slide927.xml"/><Relationship Id="rId57" Type="http://schemas.openxmlformats.org/officeDocument/2006/relationships/slide" Target="slides/slide56.xml"/><Relationship Id="rId262" Type="http://schemas.openxmlformats.org/officeDocument/2006/relationships/slide" Target="slides/slide261.xml"/><Relationship Id="rId567" Type="http://schemas.openxmlformats.org/officeDocument/2006/relationships/slide" Target="slides/slide566.xml"/><Relationship Id="rId122" Type="http://schemas.openxmlformats.org/officeDocument/2006/relationships/slide" Target="slides/slide121.xml"/><Relationship Id="rId774" Type="http://schemas.openxmlformats.org/officeDocument/2006/relationships/slide" Target="slides/slide773.xml"/><Relationship Id="rId981" Type="http://schemas.openxmlformats.org/officeDocument/2006/relationships/slide" Target="slides/slide980.xml"/><Relationship Id="rId1057" Type="http://schemas.openxmlformats.org/officeDocument/2006/relationships/slide" Target="slides/slide1056.xml"/><Relationship Id="rId427" Type="http://schemas.openxmlformats.org/officeDocument/2006/relationships/slide" Target="slides/slide426.xml"/><Relationship Id="rId634" Type="http://schemas.openxmlformats.org/officeDocument/2006/relationships/slide" Target="slides/slide633.xml"/><Relationship Id="rId841" Type="http://schemas.openxmlformats.org/officeDocument/2006/relationships/slide" Target="slides/slide840.xml"/><Relationship Id="rId273" Type="http://schemas.openxmlformats.org/officeDocument/2006/relationships/slide" Target="slides/slide272.xml"/><Relationship Id="rId480" Type="http://schemas.openxmlformats.org/officeDocument/2006/relationships/slide" Target="slides/slide479.xml"/><Relationship Id="rId701" Type="http://schemas.openxmlformats.org/officeDocument/2006/relationships/slide" Target="slides/slide700.xml"/><Relationship Id="rId939" Type="http://schemas.openxmlformats.org/officeDocument/2006/relationships/slide" Target="slides/slide938.xml"/><Relationship Id="rId68" Type="http://schemas.openxmlformats.org/officeDocument/2006/relationships/slide" Target="slides/slide67.xml"/><Relationship Id="rId133" Type="http://schemas.openxmlformats.org/officeDocument/2006/relationships/slide" Target="slides/slide132.xml"/><Relationship Id="rId340" Type="http://schemas.openxmlformats.org/officeDocument/2006/relationships/slide" Target="slides/slide339.xml"/><Relationship Id="rId578" Type="http://schemas.openxmlformats.org/officeDocument/2006/relationships/slide" Target="slides/slide577.xml"/><Relationship Id="rId785" Type="http://schemas.openxmlformats.org/officeDocument/2006/relationships/slide" Target="slides/slide784.xml"/><Relationship Id="rId992" Type="http://schemas.openxmlformats.org/officeDocument/2006/relationships/slide" Target="slides/slide991.xml"/><Relationship Id="rId200" Type="http://schemas.openxmlformats.org/officeDocument/2006/relationships/slide" Target="slides/slide199.xml"/><Relationship Id="rId438" Type="http://schemas.openxmlformats.org/officeDocument/2006/relationships/slide" Target="slides/slide437.xml"/><Relationship Id="rId645" Type="http://schemas.openxmlformats.org/officeDocument/2006/relationships/slide" Target="slides/slide644.xml"/><Relationship Id="rId852" Type="http://schemas.openxmlformats.org/officeDocument/2006/relationships/slide" Target="slides/slide851.xml"/><Relationship Id="rId1068" Type="http://schemas.openxmlformats.org/officeDocument/2006/relationships/slide" Target="slides/slide1067.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79" Type="http://schemas.openxmlformats.org/officeDocument/2006/relationships/slide" Target="slides/slide78.xml"/><Relationship Id="rId144" Type="http://schemas.openxmlformats.org/officeDocument/2006/relationships/slide" Target="slides/slide143.xml"/><Relationship Id="rId589" Type="http://schemas.openxmlformats.org/officeDocument/2006/relationships/slide" Target="slides/slide588.xml"/><Relationship Id="rId796" Type="http://schemas.openxmlformats.org/officeDocument/2006/relationships/slide" Target="slides/slide795.xml"/><Relationship Id="rId351" Type="http://schemas.openxmlformats.org/officeDocument/2006/relationships/slide" Target="slides/slide350.xml"/><Relationship Id="rId449" Type="http://schemas.openxmlformats.org/officeDocument/2006/relationships/slide" Target="slides/slide448.xml"/><Relationship Id="rId656" Type="http://schemas.openxmlformats.org/officeDocument/2006/relationships/slide" Target="slides/slide655.xml"/><Relationship Id="rId863" Type="http://schemas.openxmlformats.org/officeDocument/2006/relationships/slide" Target="slides/slide862.xml"/><Relationship Id="rId1079" Type="http://schemas.openxmlformats.org/officeDocument/2006/relationships/slide" Target="slides/slide1078.xml"/><Relationship Id="rId211" Type="http://schemas.openxmlformats.org/officeDocument/2006/relationships/slide" Target="slides/slide210.xml"/><Relationship Id="rId295" Type="http://schemas.openxmlformats.org/officeDocument/2006/relationships/slide" Target="slides/slide294.xml"/><Relationship Id="rId309" Type="http://schemas.openxmlformats.org/officeDocument/2006/relationships/slide" Target="slides/slide308.xml"/><Relationship Id="rId516" Type="http://schemas.openxmlformats.org/officeDocument/2006/relationships/slide" Target="slides/slide515.xml"/><Relationship Id="rId723" Type="http://schemas.openxmlformats.org/officeDocument/2006/relationships/slide" Target="slides/slide722.xml"/><Relationship Id="rId930" Type="http://schemas.openxmlformats.org/officeDocument/2006/relationships/slide" Target="slides/slide929.xml"/><Relationship Id="rId1006" Type="http://schemas.openxmlformats.org/officeDocument/2006/relationships/slide" Target="slides/slide1005.xml"/><Relationship Id="rId155" Type="http://schemas.openxmlformats.org/officeDocument/2006/relationships/slide" Target="slides/slide154.xml"/><Relationship Id="rId362" Type="http://schemas.openxmlformats.org/officeDocument/2006/relationships/slide" Target="slides/slide361.xml"/><Relationship Id="rId222" Type="http://schemas.openxmlformats.org/officeDocument/2006/relationships/slide" Target="slides/slide221.xml"/><Relationship Id="rId667" Type="http://schemas.openxmlformats.org/officeDocument/2006/relationships/slide" Target="slides/slide666.xml"/><Relationship Id="rId874" Type="http://schemas.openxmlformats.org/officeDocument/2006/relationships/slide" Target="slides/slide873.xml"/><Relationship Id="rId17" Type="http://schemas.openxmlformats.org/officeDocument/2006/relationships/slide" Target="slides/slide16.xml"/><Relationship Id="rId527" Type="http://schemas.openxmlformats.org/officeDocument/2006/relationships/slide" Target="slides/slide526.xml"/><Relationship Id="rId734" Type="http://schemas.openxmlformats.org/officeDocument/2006/relationships/slide" Target="slides/slide733.xml"/><Relationship Id="rId941" Type="http://schemas.openxmlformats.org/officeDocument/2006/relationships/slide" Target="slides/slide940.xml"/><Relationship Id="rId70" Type="http://schemas.openxmlformats.org/officeDocument/2006/relationships/slide" Target="slides/slide69.xml"/><Relationship Id="rId166" Type="http://schemas.openxmlformats.org/officeDocument/2006/relationships/slide" Target="slides/slide165.xml"/><Relationship Id="rId373" Type="http://schemas.openxmlformats.org/officeDocument/2006/relationships/slide" Target="slides/slide372.xml"/><Relationship Id="rId580" Type="http://schemas.openxmlformats.org/officeDocument/2006/relationships/slide" Target="slides/slide579.xml"/><Relationship Id="rId801" Type="http://schemas.openxmlformats.org/officeDocument/2006/relationships/slide" Target="slides/slide800.xml"/><Relationship Id="rId1017" Type="http://schemas.openxmlformats.org/officeDocument/2006/relationships/slide" Target="slides/slide1016.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885" Type="http://schemas.openxmlformats.org/officeDocument/2006/relationships/slide" Target="slides/slide884.xml"/><Relationship Id="rId1070" Type="http://schemas.openxmlformats.org/officeDocument/2006/relationships/slide" Target="slides/slide1069.xml"/><Relationship Id="rId28" Type="http://schemas.openxmlformats.org/officeDocument/2006/relationships/slide" Target="slides/slide27.xml"/><Relationship Id="rId300" Type="http://schemas.openxmlformats.org/officeDocument/2006/relationships/slide" Target="slides/slide299.xml"/><Relationship Id="rId538" Type="http://schemas.openxmlformats.org/officeDocument/2006/relationships/slide" Target="slides/slide537.xml"/><Relationship Id="rId745" Type="http://schemas.openxmlformats.org/officeDocument/2006/relationships/slide" Target="slides/slide744.xml"/><Relationship Id="rId952" Type="http://schemas.openxmlformats.org/officeDocument/2006/relationships/slide" Target="slides/slide951.xml"/><Relationship Id="rId81" Type="http://schemas.openxmlformats.org/officeDocument/2006/relationships/slide" Target="slides/slide80.xml"/><Relationship Id="rId177" Type="http://schemas.openxmlformats.org/officeDocument/2006/relationships/slide" Target="slides/slide176.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812" Type="http://schemas.openxmlformats.org/officeDocument/2006/relationships/slide" Target="slides/slide811.xml"/><Relationship Id="rId1028" Type="http://schemas.openxmlformats.org/officeDocument/2006/relationships/slide" Target="slides/slide1027.xml"/><Relationship Id="rId244" Type="http://schemas.openxmlformats.org/officeDocument/2006/relationships/slide" Target="slides/slide243.xml"/><Relationship Id="rId689" Type="http://schemas.openxmlformats.org/officeDocument/2006/relationships/slide" Target="slides/slide688.xml"/><Relationship Id="rId896" Type="http://schemas.openxmlformats.org/officeDocument/2006/relationships/slide" Target="slides/slide895.xml"/><Relationship Id="rId1081" Type="http://schemas.openxmlformats.org/officeDocument/2006/relationships/slide" Target="slides/slide1080.xml"/><Relationship Id="rId39" Type="http://schemas.openxmlformats.org/officeDocument/2006/relationships/slide" Target="slides/slide38.xml"/><Relationship Id="rId451" Type="http://schemas.openxmlformats.org/officeDocument/2006/relationships/slide" Target="slides/slide450.xml"/><Relationship Id="rId549" Type="http://schemas.openxmlformats.org/officeDocument/2006/relationships/slide" Target="slides/slide548.xml"/><Relationship Id="rId756" Type="http://schemas.openxmlformats.org/officeDocument/2006/relationships/slide" Target="slides/slide755.xml"/><Relationship Id="rId104" Type="http://schemas.openxmlformats.org/officeDocument/2006/relationships/slide" Target="slides/slide103.xml"/><Relationship Id="rId188" Type="http://schemas.openxmlformats.org/officeDocument/2006/relationships/slide" Target="slides/slide187.xml"/><Relationship Id="rId311" Type="http://schemas.openxmlformats.org/officeDocument/2006/relationships/slide" Target="slides/slide310.xml"/><Relationship Id="rId395" Type="http://schemas.openxmlformats.org/officeDocument/2006/relationships/slide" Target="slides/slide394.xml"/><Relationship Id="rId409" Type="http://schemas.openxmlformats.org/officeDocument/2006/relationships/slide" Target="slides/slide408.xml"/><Relationship Id="rId963" Type="http://schemas.openxmlformats.org/officeDocument/2006/relationships/slide" Target="slides/slide962.xml"/><Relationship Id="rId1039" Type="http://schemas.openxmlformats.org/officeDocument/2006/relationships/slide" Target="slides/slide1038.xml"/><Relationship Id="rId92" Type="http://schemas.openxmlformats.org/officeDocument/2006/relationships/slide" Target="slides/slide91.xml"/><Relationship Id="rId616" Type="http://schemas.openxmlformats.org/officeDocument/2006/relationships/slide" Target="slides/slide615.xml"/><Relationship Id="rId823" Type="http://schemas.openxmlformats.org/officeDocument/2006/relationships/slide" Target="slides/slide822.xml"/><Relationship Id="rId255" Type="http://schemas.openxmlformats.org/officeDocument/2006/relationships/slide" Target="slides/slide254.xml"/><Relationship Id="rId462" Type="http://schemas.openxmlformats.org/officeDocument/2006/relationships/slide" Target="slides/slide461.xml"/><Relationship Id="rId1092" Type="http://schemas.openxmlformats.org/officeDocument/2006/relationships/viewProps" Target="viewProps.xml"/><Relationship Id="rId115" Type="http://schemas.openxmlformats.org/officeDocument/2006/relationships/slide" Target="slides/slide114.xml"/><Relationship Id="rId322" Type="http://schemas.openxmlformats.org/officeDocument/2006/relationships/slide" Target="slides/slide321.xml"/><Relationship Id="rId767" Type="http://schemas.openxmlformats.org/officeDocument/2006/relationships/slide" Target="slides/slide766.xml"/><Relationship Id="rId974" Type="http://schemas.openxmlformats.org/officeDocument/2006/relationships/slide" Target="slides/slide973.xml"/><Relationship Id="rId199" Type="http://schemas.openxmlformats.org/officeDocument/2006/relationships/slide" Target="slides/slide198.xml"/><Relationship Id="rId627" Type="http://schemas.openxmlformats.org/officeDocument/2006/relationships/slide" Target="slides/slide626.xml"/><Relationship Id="rId834" Type="http://schemas.openxmlformats.org/officeDocument/2006/relationships/slide" Target="slides/slide833.xml"/><Relationship Id="rId266" Type="http://schemas.openxmlformats.org/officeDocument/2006/relationships/slide" Target="slides/slide265.xml"/><Relationship Id="rId473" Type="http://schemas.openxmlformats.org/officeDocument/2006/relationships/slide" Target="slides/slide472.xml"/><Relationship Id="rId680" Type="http://schemas.openxmlformats.org/officeDocument/2006/relationships/slide" Target="slides/slide679.xml"/><Relationship Id="rId901" Type="http://schemas.openxmlformats.org/officeDocument/2006/relationships/slide" Target="slides/slide900.xml"/><Relationship Id="rId30" Type="http://schemas.openxmlformats.org/officeDocument/2006/relationships/slide" Target="slides/slide29.xml"/><Relationship Id="rId126" Type="http://schemas.openxmlformats.org/officeDocument/2006/relationships/slide" Target="slides/slide125.xml"/><Relationship Id="rId333" Type="http://schemas.openxmlformats.org/officeDocument/2006/relationships/slide" Target="slides/slide332.xml"/><Relationship Id="rId540" Type="http://schemas.openxmlformats.org/officeDocument/2006/relationships/slide" Target="slides/slide539.xml"/><Relationship Id="rId778" Type="http://schemas.openxmlformats.org/officeDocument/2006/relationships/slide" Target="slides/slide777.xml"/><Relationship Id="rId985" Type="http://schemas.openxmlformats.org/officeDocument/2006/relationships/slide" Target="slides/slide984.xml"/><Relationship Id="rId638" Type="http://schemas.openxmlformats.org/officeDocument/2006/relationships/slide" Target="slides/slide637.xml"/><Relationship Id="rId845" Type="http://schemas.openxmlformats.org/officeDocument/2006/relationships/slide" Target="slides/slide844.xml"/><Relationship Id="rId1030" Type="http://schemas.openxmlformats.org/officeDocument/2006/relationships/slide" Target="slides/slide1029.xml"/><Relationship Id="rId277" Type="http://schemas.openxmlformats.org/officeDocument/2006/relationships/slide" Target="slides/slide276.xml"/><Relationship Id="rId400" Type="http://schemas.openxmlformats.org/officeDocument/2006/relationships/slide" Target="slides/slide399.xml"/><Relationship Id="rId484" Type="http://schemas.openxmlformats.org/officeDocument/2006/relationships/slide" Target="slides/slide483.xml"/><Relationship Id="rId705" Type="http://schemas.openxmlformats.org/officeDocument/2006/relationships/slide" Target="slides/slide704.xml"/><Relationship Id="rId137" Type="http://schemas.openxmlformats.org/officeDocument/2006/relationships/slide" Target="slides/slide136.xml"/><Relationship Id="rId344" Type="http://schemas.openxmlformats.org/officeDocument/2006/relationships/slide" Target="slides/slide343.xml"/><Relationship Id="rId691" Type="http://schemas.openxmlformats.org/officeDocument/2006/relationships/slide" Target="slides/slide690.xml"/><Relationship Id="rId789" Type="http://schemas.openxmlformats.org/officeDocument/2006/relationships/slide" Target="slides/slide788.xml"/><Relationship Id="rId912" Type="http://schemas.openxmlformats.org/officeDocument/2006/relationships/slide" Target="slides/slide911.xml"/><Relationship Id="rId996" Type="http://schemas.openxmlformats.org/officeDocument/2006/relationships/slide" Target="slides/slide995.xml"/><Relationship Id="rId41" Type="http://schemas.openxmlformats.org/officeDocument/2006/relationships/slide" Target="slides/slide40.xml"/><Relationship Id="rId551" Type="http://schemas.openxmlformats.org/officeDocument/2006/relationships/slide" Target="slides/slide550.xml"/><Relationship Id="rId649" Type="http://schemas.openxmlformats.org/officeDocument/2006/relationships/slide" Target="slides/slide648.xml"/><Relationship Id="rId856" Type="http://schemas.openxmlformats.org/officeDocument/2006/relationships/slide" Target="slides/slide855.xml"/><Relationship Id="rId190" Type="http://schemas.openxmlformats.org/officeDocument/2006/relationships/slide" Target="slides/slide189.xml"/><Relationship Id="rId204" Type="http://schemas.openxmlformats.org/officeDocument/2006/relationships/slide" Target="slides/slide203.xml"/><Relationship Id="rId288" Type="http://schemas.openxmlformats.org/officeDocument/2006/relationships/slide" Target="slides/slide287.xml"/><Relationship Id="rId411" Type="http://schemas.openxmlformats.org/officeDocument/2006/relationships/slide" Target="slides/slide410.xml"/><Relationship Id="rId509" Type="http://schemas.openxmlformats.org/officeDocument/2006/relationships/slide" Target="slides/slide508.xml"/><Relationship Id="rId1041" Type="http://schemas.openxmlformats.org/officeDocument/2006/relationships/slide" Target="slides/slide1040.xml"/><Relationship Id="rId495" Type="http://schemas.openxmlformats.org/officeDocument/2006/relationships/slide" Target="slides/slide494.xml"/><Relationship Id="rId716" Type="http://schemas.openxmlformats.org/officeDocument/2006/relationships/slide" Target="slides/slide715.xml"/><Relationship Id="rId923" Type="http://schemas.openxmlformats.org/officeDocument/2006/relationships/slide" Target="slides/slide922.xml"/><Relationship Id="rId52" Type="http://schemas.openxmlformats.org/officeDocument/2006/relationships/slide" Target="slides/slide51.xml"/><Relationship Id="rId148" Type="http://schemas.openxmlformats.org/officeDocument/2006/relationships/slide" Target="slides/slide147.xml"/><Relationship Id="rId355" Type="http://schemas.openxmlformats.org/officeDocument/2006/relationships/slide" Target="slides/slide354.xml"/><Relationship Id="rId562" Type="http://schemas.openxmlformats.org/officeDocument/2006/relationships/slide" Target="slides/slide561.xml"/><Relationship Id="rId215" Type="http://schemas.openxmlformats.org/officeDocument/2006/relationships/slide" Target="slides/slide214.xml"/><Relationship Id="rId422" Type="http://schemas.openxmlformats.org/officeDocument/2006/relationships/slide" Target="slides/slide421.xml"/><Relationship Id="rId867" Type="http://schemas.openxmlformats.org/officeDocument/2006/relationships/slide" Target="slides/slide866.xml"/><Relationship Id="rId1052" Type="http://schemas.openxmlformats.org/officeDocument/2006/relationships/slide" Target="slides/slide1051.xml"/><Relationship Id="rId299" Type="http://schemas.openxmlformats.org/officeDocument/2006/relationships/slide" Target="slides/slide298.xml"/><Relationship Id="rId727" Type="http://schemas.openxmlformats.org/officeDocument/2006/relationships/slide" Target="slides/slide726.xml"/><Relationship Id="rId934" Type="http://schemas.openxmlformats.org/officeDocument/2006/relationships/slide" Target="slides/slide933.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780" Type="http://schemas.openxmlformats.org/officeDocument/2006/relationships/slide" Target="slides/slide779.xml"/><Relationship Id="rId226" Type="http://schemas.openxmlformats.org/officeDocument/2006/relationships/slide" Target="slides/slide225.xml"/><Relationship Id="rId433" Type="http://schemas.openxmlformats.org/officeDocument/2006/relationships/slide" Target="slides/slide432.xml"/><Relationship Id="rId878" Type="http://schemas.openxmlformats.org/officeDocument/2006/relationships/slide" Target="slides/slide877.xml"/><Relationship Id="rId1063" Type="http://schemas.openxmlformats.org/officeDocument/2006/relationships/slide" Target="slides/slide1062.xml"/><Relationship Id="rId640" Type="http://schemas.openxmlformats.org/officeDocument/2006/relationships/slide" Target="slides/slide639.xml"/><Relationship Id="rId738" Type="http://schemas.openxmlformats.org/officeDocument/2006/relationships/slide" Target="slides/slide737.xml"/><Relationship Id="rId945" Type="http://schemas.openxmlformats.org/officeDocument/2006/relationships/slide" Target="slides/slide944.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805" Type="http://schemas.openxmlformats.org/officeDocument/2006/relationships/slide" Target="slides/slide804.xml"/><Relationship Id="rId5" Type="http://schemas.openxmlformats.org/officeDocument/2006/relationships/slide" Target="slides/slide4.xml"/><Relationship Id="rId237" Type="http://schemas.openxmlformats.org/officeDocument/2006/relationships/slide" Target="slides/slide236.xml"/><Relationship Id="rId791" Type="http://schemas.openxmlformats.org/officeDocument/2006/relationships/slide" Target="slides/slide790.xml"/><Relationship Id="rId889" Type="http://schemas.openxmlformats.org/officeDocument/2006/relationships/slide" Target="slides/slide888.xml"/><Relationship Id="rId1074" Type="http://schemas.openxmlformats.org/officeDocument/2006/relationships/slide" Target="slides/slide1073.xml"/><Relationship Id="rId444" Type="http://schemas.openxmlformats.org/officeDocument/2006/relationships/slide" Target="slides/slide443.xml"/><Relationship Id="rId651" Type="http://schemas.openxmlformats.org/officeDocument/2006/relationships/slide" Target="slides/slide650.xml"/><Relationship Id="rId749" Type="http://schemas.openxmlformats.org/officeDocument/2006/relationships/slide" Target="slides/slide748.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956" Type="http://schemas.openxmlformats.org/officeDocument/2006/relationships/slide" Target="slides/slide955.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816" Type="http://schemas.openxmlformats.org/officeDocument/2006/relationships/slide" Target="slides/slide815.xml"/><Relationship Id="rId1001" Type="http://schemas.openxmlformats.org/officeDocument/2006/relationships/slide" Target="slides/slide1000.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085" Type="http://schemas.openxmlformats.org/officeDocument/2006/relationships/slide" Target="slides/slide1084.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7" Type="http://schemas.openxmlformats.org/officeDocument/2006/relationships/slide" Target="slides/slide966.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827" Type="http://schemas.openxmlformats.org/officeDocument/2006/relationships/slide" Target="slides/slide826.xml"/><Relationship Id="rId1012" Type="http://schemas.openxmlformats.org/officeDocument/2006/relationships/slide" Target="slides/slide1011.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880" Type="http://schemas.openxmlformats.org/officeDocument/2006/relationships/slide" Target="slides/slide879.xml"/><Relationship Id="rId1096" Type="http://schemas.microsoft.com/office/2015/10/relationships/revisionInfo" Target="revisionInfo.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978" Type="http://schemas.openxmlformats.org/officeDocument/2006/relationships/slide" Target="slides/slide977.xml"/><Relationship Id="rId740" Type="http://schemas.openxmlformats.org/officeDocument/2006/relationships/slide" Target="slides/slide739.xml"/><Relationship Id="rId838" Type="http://schemas.openxmlformats.org/officeDocument/2006/relationships/slide" Target="slides/slide837.xml"/><Relationship Id="rId1023" Type="http://schemas.openxmlformats.org/officeDocument/2006/relationships/slide" Target="slides/slide1022.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337" Type="http://schemas.openxmlformats.org/officeDocument/2006/relationships/slide" Target="slides/slide336.xml"/><Relationship Id="rId891" Type="http://schemas.openxmlformats.org/officeDocument/2006/relationships/slide" Target="slides/slide890.xml"/><Relationship Id="rId905" Type="http://schemas.openxmlformats.org/officeDocument/2006/relationships/slide" Target="slides/slide904.xml"/><Relationship Id="rId989" Type="http://schemas.openxmlformats.org/officeDocument/2006/relationships/slide" Target="slides/slide988.xml"/><Relationship Id="rId34" Type="http://schemas.openxmlformats.org/officeDocument/2006/relationships/slide" Target="slides/slide33.xml"/><Relationship Id="rId544" Type="http://schemas.openxmlformats.org/officeDocument/2006/relationships/slide" Target="slides/slide543.xml"/><Relationship Id="rId751" Type="http://schemas.openxmlformats.org/officeDocument/2006/relationships/slide" Target="slides/slide750.xml"/><Relationship Id="rId849" Type="http://schemas.openxmlformats.org/officeDocument/2006/relationships/slide" Target="slides/slide848.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1034" Type="http://schemas.openxmlformats.org/officeDocument/2006/relationships/slide" Target="slides/slide1033.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916" Type="http://schemas.openxmlformats.org/officeDocument/2006/relationships/slide" Target="slides/slide915.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762" Type="http://schemas.openxmlformats.org/officeDocument/2006/relationships/slide" Target="slides/slide76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1045" Type="http://schemas.openxmlformats.org/officeDocument/2006/relationships/slide" Target="slides/slide1044.xml"/><Relationship Id="rId261" Type="http://schemas.openxmlformats.org/officeDocument/2006/relationships/slide" Target="slides/slide260.xml"/><Relationship Id="rId499" Type="http://schemas.openxmlformats.org/officeDocument/2006/relationships/slide" Target="slides/slide498.xml"/><Relationship Id="rId927" Type="http://schemas.openxmlformats.org/officeDocument/2006/relationships/slide" Target="slides/slide926.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773" Type="http://schemas.openxmlformats.org/officeDocument/2006/relationships/slide" Target="slides/slide772.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980" Type="http://schemas.openxmlformats.org/officeDocument/2006/relationships/slide" Target="slides/slide979.xml"/><Relationship Id="rId1056" Type="http://schemas.openxmlformats.org/officeDocument/2006/relationships/slide" Target="slides/slide1055.xml"/><Relationship Id="rId840" Type="http://schemas.openxmlformats.org/officeDocument/2006/relationships/slide" Target="slides/slide839.xml"/><Relationship Id="rId938" Type="http://schemas.openxmlformats.org/officeDocument/2006/relationships/slide" Target="slides/slide937.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32" Type="http://schemas.openxmlformats.org/officeDocument/2006/relationships/slide" Target="slides/slide131.xml"/><Relationship Id="rId784" Type="http://schemas.openxmlformats.org/officeDocument/2006/relationships/slide" Target="slides/slide783.xml"/><Relationship Id="rId991" Type="http://schemas.openxmlformats.org/officeDocument/2006/relationships/slide" Target="slides/slide990.xml"/><Relationship Id="rId1067" Type="http://schemas.openxmlformats.org/officeDocument/2006/relationships/slide" Target="slides/slide1066.xml"/><Relationship Id="rId437" Type="http://schemas.openxmlformats.org/officeDocument/2006/relationships/slide" Target="slides/slide436.xml"/><Relationship Id="rId644" Type="http://schemas.openxmlformats.org/officeDocument/2006/relationships/slide" Target="slides/slide643.xml"/><Relationship Id="rId851" Type="http://schemas.openxmlformats.org/officeDocument/2006/relationships/slide" Target="slides/slide850.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slide" Target="slides/slide710.xml"/><Relationship Id="rId949" Type="http://schemas.openxmlformats.org/officeDocument/2006/relationships/slide" Target="slides/slide948.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795" Type="http://schemas.openxmlformats.org/officeDocument/2006/relationships/slide" Target="slides/slide794.xml"/><Relationship Id="rId809" Type="http://schemas.openxmlformats.org/officeDocument/2006/relationships/slide" Target="slides/slide808.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862" Type="http://schemas.openxmlformats.org/officeDocument/2006/relationships/slide" Target="slides/slide861.xml"/><Relationship Id="rId1078" Type="http://schemas.openxmlformats.org/officeDocument/2006/relationships/slide" Target="slides/slide1077.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1005" Type="http://schemas.openxmlformats.org/officeDocument/2006/relationships/slide" Target="slides/slide1004.xml"/><Relationship Id="rId459" Type="http://schemas.openxmlformats.org/officeDocument/2006/relationships/slide" Target="slides/slide458.xml"/><Relationship Id="rId666" Type="http://schemas.openxmlformats.org/officeDocument/2006/relationships/slide" Target="slides/slide665.xml"/><Relationship Id="rId873" Type="http://schemas.openxmlformats.org/officeDocument/2006/relationships/slide" Target="slides/slide872.xml"/><Relationship Id="rId1089" Type="http://schemas.openxmlformats.org/officeDocument/2006/relationships/notesMaster" Target="notesMasters/notesMaster1.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733" Type="http://schemas.openxmlformats.org/officeDocument/2006/relationships/slide" Target="slides/slide732.xml"/><Relationship Id="rId940" Type="http://schemas.openxmlformats.org/officeDocument/2006/relationships/slide" Target="slides/slide939.xml"/><Relationship Id="rId1016" Type="http://schemas.openxmlformats.org/officeDocument/2006/relationships/slide" Target="slides/slide1015.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800" Type="http://schemas.openxmlformats.org/officeDocument/2006/relationships/slide" Target="slides/slide799.xml"/><Relationship Id="rId232" Type="http://schemas.openxmlformats.org/officeDocument/2006/relationships/slide" Target="slides/slide231.xml"/><Relationship Id="rId884" Type="http://schemas.openxmlformats.org/officeDocument/2006/relationships/slide" Target="slides/slide883.xml"/><Relationship Id="rId27" Type="http://schemas.openxmlformats.org/officeDocument/2006/relationships/slide" Target="slides/slide26.xml"/><Relationship Id="rId537" Type="http://schemas.openxmlformats.org/officeDocument/2006/relationships/slide" Target="slides/slide536.xml"/><Relationship Id="rId744" Type="http://schemas.openxmlformats.org/officeDocument/2006/relationships/slide" Target="slides/slide743.xml"/><Relationship Id="rId951" Type="http://schemas.openxmlformats.org/officeDocument/2006/relationships/slide" Target="slides/slide950.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811" Type="http://schemas.openxmlformats.org/officeDocument/2006/relationships/slide" Target="slides/slide810.xml"/><Relationship Id="rId1027" Type="http://schemas.openxmlformats.org/officeDocument/2006/relationships/slide" Target="slides/slide1026.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895" Type="http://schemas.openxmlformats.org/officeDocument/2006/relationships/slide" Target="slides/slide894.xml"/><Relationship Id="rId909" Type="http://schemas.openxmlformats.org/officeDocument/2006/relationships/slide" Target="slides/slide908.xml"/><Relationship Id="rId1080" Type="http://schemas.openxmlformats.org/officeDocument/2006/relationships/slide" Target="slides/slide1079.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755" Type="http://schemas.openxmlformats.org/officeDocument/2006/relationships/slide" Target="slides/slide754.xml"/><Relationship Id="rId962" Type="http://schemas.openxmlformats.org/officeDocument/2006/relationships/slide" Target="slides/slide961.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822" Type="http://schemas.openxmlformats.org/officeDocument/2006/relationships/slide" Target="slides/slide821.xml"/><Relationship Id="rId1038" Type="http://schemas.openxmlformats.org/officeDocument/2006/relationships/slide" Target="slides/slide1037.xml"/><Relationship Id="rId254" Type="http://schemas.openxmlformats.org/officeDocument/2006/relationships/slide" Target="slides/slide253.xml"/><Relationship Id="rId699" Type="http://schemas.openxmlformats.org/officeDocument/2006/relationships/slide" Target="slides/slide698.xml"/><Relationship Id="rId1091" Type="http://schemas.openxmlformats.org/officeDocument/2006/relationships/presProps" Target="presProps.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766" Type="http://schemas.openxmlformats.org/officeDocument/2006/relationships/slide" Target="slides/slide765.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973" Type="http://schemas.openxmlformats.org/officeDocument/2006/relationships/slide" Target="slides/slide972.xml"/><Relationship Id="rId1049" Type="http://schemas.openxmlformats.org/officeDocument/2006/relationships/slide" Target="slides/slide1048.xml"/><Relationship Id="rId833" Type="http://schemas.openxmlformats.org/officeDocument/2006/relationships/slide" Target="slides/slide832.xml"/><Relationship Id="rId265" Type="http://schemas.openxmlformats.org/officeDocument/2006/relationships/slide" Target="slides/slide264.xml"/><Relationship Id="rId472" Type="http://schemas.openxmlformats.org/officeDocument/2006/relationships/slide" Target="slides/slide471.xml"/><Relationship Id="rId900" Type="http://schemas.openxmlformats.org/officeDocument/2006/relationships/slide" Target="slides/slide899.xml"/><Relationship Id="rId125" Type="http://schemas.openxmlformats.org/officeDocument/2006/relationships/slide" Target="slides/slide124.xml"/><Relationship Id="rId332" Type="http://schemas.openxmlformats.org/officeDocument/2006/relationships/slide" Target="slides/slide331.xml"/><Relationship Id="rId777" Type="http://schemas.openxmlformats.org/officeDocument/2006/relationships/slide" Target="slides/slide776.xml"/><Relationship Id="rId984" Type="http://schemas.openxmlformats.org/officeDocument/2006/relationships/slide" Target="slides/slide983.xml"/><Relationship Id="rId637" Type="http://schemas.openxmlformats.org/officeDocument/2006/relationships/slide" Target="slides/slide636.xml"/><Relationship Id="rId844" Type="http://schemas.openxmlformats.org/officeDocument/2006/relationships/slide" Target="slides/slide843.xml"/><Relationship Id="rId276" Type="http://schemas.openxmlformats.org/officeDocument/2006/relationships/slide" Target="slides/slide275.xml"/><Relationship Id="rId483" Type="http://schemas.openxmlformats.org/officeDocument/2006/relationships/slide" Target="slides/slide482.xml"/><Relationship Id="rId690" Type="http://schemas.openxmlformats.org/officeDocument/2006/relationships/slide" Target="slides/slide689.xml"/><Relationship Id="rId704" Type="http://schemas.openxmlformats.org/officeDocument/2006/relationships/slide" Target="slides/slide703.xml"/><Relationship Id="rId911" Type="http://schemas.openxmlformats.org/officeDocument/2006/relationships/slide" Target="slides/slide910.xml"/><Relationship Id="rId40" Type="http://schemas.openxmlformats.org/officeDocument/2006/relationships/slide" Target="slides/slide39.xml"/><Relationship Id="rId136" Type="http://schemas.openxmlformats.org/officeDocument/2006/relationships/slide" Target="slides/slide135.xml"/><Relationship Id="rId343" Type="http://schemas.openxmlformats.org/officeDocument/2006/relationships/slide" Target="slides/slide342.xml"/><Relationship Id="rId550" Type="http://schemas.openxmlformats.org/officeDocument/2006/relationships/slide" Target="slides/slide549.xml"/><Relationship Id="rId788" Type="http://schemas.openxmlformats.org/officeDocument/2006/relationships/slide" Target="slides/slide787.xml"/><Relationship Id="rId995" Type="http://schemas.openxmlformats.org/officeDocument/2006/relationships/slide" Target="slides/slide994.xml"/><Relationship Id="rId203" Type="http://schemas.openxmlformats.org/officeDocument/2006/relationships/slide" Target="slides/slide202.xml"/><Relationship Id="rId648" Type="http://schemas.openxmlformats.org/officeDocument/2006/relationships/slide" Target="slides/slide647.xml"/><Relationship Id="rId855" Type="http://schemas.openxmlformats.org/officeDocument/2006/relationships/slide" Target="slides/slide854.xml"/><Relationship Id="rId1040" Type="http://schemas.openxmlformats.org/officeDocument/2006/relationships/slide" Target="slides/slide1039.xml"/><Relationship Id="rId287" Type="http://schemas.openxmlformats.org/officeDocument/2006/relationships/slide" Target="slides/slide286.xml"/><Relationship Id="rId410" Type="http://schemas.openxmlformats.org/officeDocument/2006/relationships/slide" Target="slides/slide409.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922" Type="http://schemas.openxmlformats.org/officeDocument/2006/relationships/slide" Target="slides/slide921.xml"/><Relationship Id="rId147" Type="http://schemas.openxmlformats.org/officeDocument/2006/relationships/slide" Target="slides/slide146.xml"/><Relationship Id="rId354" Type="http://schemas.openxmlformats.org/officeDocument/2006/relationships/slide" Target="slides/slide353.xml"/><Relationship Id="rId799" Type="http://schemas.openxmlformats.org/officeDocument/2006/relationships/slide" Target="slides/slide798.xml"/><Relationship Id="rId51" Type="http://schemas.openxmlformats.org/officeDocument/2006/relationships/slide" Target="slides/slide50.xml"/><Relationship Id="rId561" Type="http://schemas.openxmlformats.org/officeDocument/2006/relationships/slide" Target="slides/slide560.xml"/><Relationship Id="rId659" Type="http://schemas.openxmlformats.org/officeDocument/2006/relationships/slide" Target="slides/slide658.xml"/><Relationship Id="rId866" Type="http://schemas.openxmlformats.org/officeDocument/2006/relationships/slide" Target="slides/slide865.xml"/><Relationship Id="rId214" Type="http://schemas.openxmlformats.org/officeDocument/2006/relationships/slide" Target="slides/slide213.xml"/><Relationship Id="rId298" Type="http://schemas.openxmlformats.org/officeDocument/2006/relationships/slide" Target="slides/slide297.xml"/><Relationship Id="rId421" Type="http://schemas.openxmlformats.org/officeDocument/2006/relationships/slide" Target="slides/slide420.xml"/><Relationship Id="rId519" Type="http://schemas.openxmlformats.org/officeDocument/2006/relationships/slide" Target="slides/slide518.xml"/><Relationship Id="rId1051" Type="http://schemas.openxmlformats.org/officeDocument/2006/relationships/slide" Target="slides/slide1050.xml"/><Relationship Id="rId158" Type="http://schemas.openxmlformats.org/officeDocument/2006/relationships/slide" Target="slides/slide157.xml"/><Relationship Id="rId726" Type="http://schemas.openxmlformats.org/officeDocument/2006/relationships/slide" Target="slides/slide725.xml"/><Relationship Id="rId933" Type="http://schemas.openxmlformats.org/officeDocument/2006/relationships/slide" Target="slides/slide932.xml"/><Relationship Id="rId1009" Type="http://schemas.openxmlformats.org/officeDocument/2006/relationships/slide" Target="slides/slide1008.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225" Type="http://schemas.openxmlformats.org/officeDocument/2006/relationships/slide" Target="slides/slide224.xml"/><Relationship Id="rId432" Type="http://schemas.openxmlformats.org/officeDocument/2006/relationships/slide" Target="slides/slide431.xml"/><Relationship Id="rId877" Type="http://schemas.openxmlformats.org/officeDocument/2006/relationships/slide" Target="slides/slide876.xml"/><Relationship Id="rId1062" Type="http://schemas.openxmlformats.org/officeDocument/2006/relationships/slide" Target="slides/slide1061.xml"/><Relationship Id="rId737" Type="http://schemas.openxmlformats.org/officeDocument/2006/relationships/slide" Target="slides/slide736.xml"/><Relationship Id="rId944" Type="http://schemas.openxmlformats.org/officeDocument/2006/relationships/slide" Target="slides/slide943.xml"/><Relationship Id="rId73" Type="http://schemas.openxmlformats.org/officeDocument/2006/relationships/slide" Target="slides/slide72.xml"/><Relationship Id="rId169" Type="http://schemas.openxmlformats.org/officeDocument/2006/relationships/slide" Target="slides/slide168.xml"/><Relationship Id="rId376" Type="http://schemas.openxmlformats.org/officeDocument/2006/relationships/slide" Target="slides/slide375.xml"/><Relationship Id="rId583" Type="http://schemas.openxmlformats.org/officeDocument/2006/relationships/slide" Target="slides/slide582.xml"/><Relationship Id="rId790" Type="http://schemas.openxmlformats.org/officeDocument/2006/relationships/slide" Target="slides/slide789.xml"/><Relationship Id="rId804" Type="http://schemas.openxmlformats.org/officeDocument/2006/relationships/slide" Target="slides/slide803.xml"/><Relationship Id="rId4" Type="http://schemas.openxmlformats.org/officeDocument/2006/relationships/slide" Target="slides/slide3.xml"/><Relationship Id="rId236" Type="http://schemas.openxmlformats.org/officeDocument/2006/relationships/slide" Target="slides/slide235.xml"/><Relationship Id="rId443" Type="http://schemas.openxmlformats.org/officeDocument/2006/relationships/slide" Target="slides/slide442.xml"/><Relationship Id="rId650" Type="http://schemas.openxmlformats.org/officeDocument/2006/relationships/slide" Target="slides/slide649.xml"/><Relationship Id="rId888" Type="http://schemas.openxmlformats.org/officeDocument/2006/relationships/slide" Target="slides/slide887.xml"/><Relationship Id="rId1073" Type="http://schemas.openxmlformats.org/officeDocument/2006/relationships/slide" Target="slides/slide1072.xml"/><Relationship Id="rId303" Type="http://schemas.openxmlformats.org/officeDocument/2006/relationships/slide" Target="slides/slide302.xml"/><Relationship Id="rId748" Type="http://schemas.openxmlformats.org/officeDocument/2006/relationships/slide" Target="slides/slide747.xml"/><Relationship Id="rId955" Type="http://schemas.openxmlformats.org/officeDocument/2006/relationships/slide" Target="slides/slide954.xml"/><Relationship Id="rId84" Type="http://schemas.openxmlformats.org/officeDocument/2006/relationships/slide" Target="slides/slide83.xml"/><Relationship Id="rId387" Type="http://schemas.openxmlformats.org/officeDocument/2006/relationships/slide" Target="slides/slide386.xml"/><Relationship Id="rId510" Type="http://schemas.openxmlformats.org/officeDocument/2006/relationships/slide" Target="slides/slide509.xml"/><Relationship Id="rId594" Type="http://schemas.openxmlformats.org/officeDocument/2006/relationships/slide" Target="slides/slide593.xml"/><Relationship Id="rId608" Type="http://schemas.openxmlformats.org/officeDocument/2006/relationships/slide" Target="slides/slide607.xml"/><Relationship Id="rId815" Type="http://schemas.openxmlformats.org/officeDocument/2006/relationships/slide" Target="slides/slide814.xml"/><Relationship Id="rId247" Type="http://schemas.openxmlformats.org/officeDocument/2006/relationships/slide" Target="slides/slide246.xml"/><Relationship Id="rId899" Type="http://schemas.openxmlformats.org/officeDocument/2006/relationships/slide" Target="slides/slide898.xml"/><Relationship Id="rId1000" Type="http://schemas.openxmlformats.org/officeDocument/2006/relationships/slide" Target="slides/slide999.xml"/><Relationship Id="rId1084" Type="http://schemas.openxmlformats.org/officeDocument/2006/relationships/slide" Target="slides/slide1083.xml"/><Relationship Id="rId107" Type="http://schemas.openxmlformats.org/officeDocument/2006/relationships/slide" Target="slides/slide106.xml"/><Relationship Id="rId454" Type="http://schemas.openxmlformats.org/officeDocument/2006/relationships/slide" Target="slides/slide453.xml"/><Relationship Id="rId661" Type="http://schemas.openxmlformats.org/officeDocument/2006/relationships/slide" Target="slides/slide660.xml"/><Relationship Id="rId759" Type="http://schemas.openxmlformats.org/officeDocument/2006/relationships/slide" Target="slides/slide758.xml"/><Relationship Id="rId966" Type="http://schemas.openxmlformats.org/officeDocument/2006/relationships/slide" Target="slides/slide965.xml"/><Relationship Id="rId11" Type="http://schemas.openxmlformats.org/officeDocument/2006/relationships/slide" Target="slides/slide10.xml"/><Relationship Id="rId314" Type="http://schemas.openxmlformats.org/officeDocument/2006/relationships/slide" Target="slides/slide313.xml"/><Relationship Id="rId398" Type="http://schemas.openxmlformats.org/officeDocument/2006/relationships/slide" Target="slides/slide397.xml"/><Relationship Id="rId521" Type="http://schemas.openxmlformats.org/officeDocument/2006/relationships/slide" Target="slides/slide520.xml"/><Relationship Id="rId619" Type="http://schemas.openxmlformats.org/officeDocument/2006/relationships/slide" Target="slides/slide618.xml"/><Relationship Id="rId95" Type="http://schemas.openxmlformats.org/officeDocument/2006/relationships/slide" Target="slides/slide94.xml"/><Relationship Id="rId160" Type="http://schemas.openxmlformats.org/officeDocument/2006/relationships/slide" Target="slides/slide159.xml"/><Relationship Id="rId826" Type="http://schemas.openxmlformats.org/officeDocument/2006/relationships/slide" Target="slides/slide825.xml"/><Relationship Id="rId1011" Type="http://schemas.openxmlformats.org/officeDocument/2006/relationships/slide" Target="slides/slide1010.xml"/><Relationship Id="rId258" Type="http://schemas.openxmlformats.org/officeDocument/2006/relationships/slide" Target="slides/slide257.xml"/><Relationship Id="rId465" Type="http://schemas.openxmlformats.org/officeDocument/2006/relationships/slide" Target="slides/slide464.xml"/><Relationship Id="rId672" Type="http://schemas.openxmlformats.org/officeDocument/2006/relationships/slide" Target="slides/slide671.xml"/><Relationship Id="rId1095" Type="http://schemas.microsoft.com/office/2016/11/relationships/changesInfo" Target="changesInfos/changesInfo1.xml"/><Relationship Id="rId22" Type="http://schemas.openxmlformats.org/officeDocument/2006/relationships/slide" Target="slides/slide21.xml"/><Relationship Id="rId118" Type="http://schemas.openxmlformats.org/officeDocument/2006/relationships/slide" Target="slides/slide117.xml"/><Relationship Id="rId325" Type="http://schemas.openxmlformats.org/officeDocument/2006/relationships/slide" Target="slides/slide324.xml"/><Relationship Id="rId532" Type="http://schemas.openxmlformats.org/officeDocument/2006/relationships/slide" Target="slides/slide531.xml"/><Relationship Id="rId977" Type="http://schemas.openxmlformats.org/officeDocument/2006/relationships/slide" Target="slides/slide976.xml"/><Relationship Id="rId171" Type="http://schemas.openxmlformats.org/officeDocument/2006/relationships/slide" Target="slides/slide170.xml"/><Relationship Id="rId837" Type="http://schemas.openxmlformats.org/officeDocument/2006/relationships/slide" Target="slides/slide836.xml"/><Relationship Id="rId1022" Type="http://schemas.openxmlformats.org/officeDocument/2006/relationships/slide" Target="slides/slide1021.xml"/><Relationship Id="rId269" Type="http://schemas.openxmlformats.org/officeDocument/2006/relationships/slide" Target="slides/slide268.xml"/><Relationship Id="rId476" Type="http://schemas.openxmlformats.org/officeDocument/2006/relationships/slide" Target="slides/slide475.xml"/><Relationship Id="rId683" Type="http://schemas.openxmlformats.org/officeDocument/2006/relationships/slide" Target="slides/slide682.xml"/><Relationship Id="rId890" Type="http://schemas.openxmlformats.org/officeDocument/2006/relationships/slide" Target="slides/slide889.xml"/><Relationship Id="rId904" Type="http://schemas.openxmlformats.org/officeDocument/2006/relationships/slide" Target="slides/slide903.xml"/><Relationship Id="rId33" Type="http://schemas.openxmlformats.org/officeDocument/2006/relationships/slide" Target="slides/slide32.xml"/><Relationship Id="rId129" Type="http://schemas.openxmlformats.org/officeDocument/2006/relationships/slide" Target="slides/slide128.xml"/><Relationship Id="rId336" Type="http://schemas.openxmlformats.org/officeDocument/2006/relationships/slide" Target="slides/slide335.xml"/><Relationship Id="rId543" Type="http://schemas.openxmlformats.org/officeDocument/2006/relationships/slide" Target="slides/slide542.xml"/><Relationship Id="rId988" Type="http://schemas.openxmlformats.org/officeDocument/2006/relationships/slide" Target="slides/slide987.xml"/><Relationship Id="rId182" Type="http://schemas.openxmlformats.org/officeDocument/2006/relationships/slide" Target="slides/slide181.xml"/><Relationship Id="rId403" Type="http://schemas.openxmlformats.org/officeDocument/2006/relationships/slide" Target="slides/slide402.xml"/><Relationship Id="rId750" Type="http://schemas.openxmlformats.org/officeDocument/2006/relationships/slide" Target="slides/slide749.xml"/><Relationship Id="rId848" Type="http://schemas.openxmlformats.org/officeDocument/2006/relationships/slide" Target="slides/slide847.xml"/><Relationship Id="rId1033" Type="http://schemas.openxmlformats.org/officeDocument/2006/relationships/slide" Target="slides/slide1032.xml"/><Relationship Id="rId487" Type="http://schemas.openxmlformats.org/officeDocument/2006/relationships/slide" Target="slides/slide486.xml"/><Relationship Id="rId610" Type="http://schemas.openxmlformats.org/officeDocument/2006/relationships/slide" Target="slides/slide609.xml"/><Relationship Id="rId694" Type="http://schemas.openxmlformats.org/officeDocument/2006/relationships/slide" Target="slides/slide693.xml"/><Relationship Id="rId708" Type="http://schemas.openxmlformats.org/officeDocument/2006/relationships/slide" Target="slides/slide707.xml"/><Relationship Id="rId915" Type="http://schemas.openxmlformats.org/officeDocument/2006/relationships/slide" Target="slides/slide914.xml"/><Relationship Id="rId347" Type="http://schemas.openxmlformats.org/officeDocument/2006/relationships/slide" Target="slides/slide346.xml"/><Relationship Id="rId999" Type="http://schemas.openxmlformats.org/officeDocument/2006/relationships/slide" Target="slides/slide998.xml"/><Relationship Id="rId44" Type="http://schemas.openxmlformats.org/officeDocument/2006/relationships/slide" Target="slides/slide43.xml"/><Relationship Id="rId554" Type="http://schemas.openxmlformats.org/officeDocument/2006/relationships/slide" Target="slides/slide553.xml"/><Relationship Id="rId761" Type="http://schemas.openxmlformats.org/officeDocument/2006/relationships/slide" Target="slides/slide760.xml"/><Relationship Id="rId859" Type="http://schemas.openxmlformats.org/officeDocument/2006/relationships/slide" Target="slides/slide858.xml"/><Relationship Id="rId193" Type="http://schemas.openxmlformats.org/officeDocument/2006/relationships/slide" Target="slides/slide192.xml"/><Relationship Id="rId207" Type="http://schemas.openxmlformats.org/officeDocument/2006/relationships/slide" Target="slides/slide206.xml"/><Relationship Id="rId414" Type="http://schemas.openxmlformats.org/officeDocument/2006/relationships/slide" Target="slides/slide413.xml"/><Relationship Id="rId498" Type="http://schemas.openxmlformats.org/officeDocument/2006/relationships/slide" Target="slides/slide497.xml"/><Relationship Id="rId621" Type="http://schemas.openxmlformats.org/officeDocument/2006/relationships/slide" Target="slides/slide620.xml"/><Relationship Id="rId1044" Type="http://schemas.openxmlformats.org/officeDocument/2006/relationships/slide" Target="slides/slide1043.xml"/><Relationship Id="rId260" Type="http://schemas.openxmlformats.org/officeDocument/2006/relationships/slide" Target="slides/slide259.xml"/><Relationship Id="rId719" Type="http://schemas.openxmlformats.org/officeDocument/2006/relationships/slide" Target="slides/slide718.xml"/><Relationship Id="rId926" Type="http://schemas.openxmlformats.org/officeDocument/2006/relationships/slide" Target="slides/slide925.xml"/><Relationship Id="rId55" Type="http://schemas.openxmlformats.org/officeDocument/2006/relationships/slide" Target="slides/slide54.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72" Type="http://schemas.openxmlformats.org/officeDocument/2006/relationships/slide" Target="slides/slide771.xml"/><Relationship Id="rId218" Type="http://schemas.openxmlformats.org/officeDocument/2006/relationships/slide" Target="slides/slide217.xml"/><Relationship Id="rId425" Type="http://schemas.openxmlformats.org/officeDocument/2006/relationships/slide" Target="slides/slide424.xml"/><Relationship Id="rId632" Type="http://schemas.openxmlformats.org/officeDocument/2006/relationships/slide" Target="slides/slide631.xml"/><Relationship Id="rId1055" Type="http://schemas.openxmlformats.org/officeDocument/2006/relationships/slide" Target="slides/slide1054.xml"/><Relationship Id="rId271" Type="http://schemas.openxmlformats.org/officeDocument/2006/relationships/slide" Target="slides/slide270.xml"/><Relationship Id="rId937" Type="http://schemas.openxmlformats.org/officeDocument/2006/relationships/slide" Target="slides/slide936.xml"/><Relationship Id="rId66" Type="http://schemas.openxmlformats.org/officeDocument/2006/relationships/slide" Target="slides/slide65.xml"/><Relationship Id="rId131" Type="http://schemas.openxmlformats.org/officeDocument/2006/relationships/slide" Target="slides/slide130.xml"/><Relationship Id="rId369" Type="http://schemas.openxmlformats.org/officeDocument/2006/relationships/slide" Target="slides/slide368.xml"/><Relationship Id="rId576" Type="http://schemas.openxmlformats.org/officeDocument/2006/relationships/slide" Target="slides/slide575.xml"/><Relationship Id="rId783" Type="http://schemas.openxmlformats.org/officeDocument/2006/relationships/slide" Target="slides/slide782.xml"/><Relationship Id="rId990" Type="http://schemas.openxmlformats.org/officeDocument/2006/relationships/slide" Target="slides/slide989.xml"/><Relationship Id="rId229" Type="http://schemas.openxmlformats.org/officeDocument/2006/relationships/slide" Target="slides/slide228.xml"/><Relationship Id="rId436" Type="http://schemas.openxmlformats.org/officeDocument/2006/relationships/slide" Target="slides/slide435.xml"/><Relationship Id="rId643" Type="http://schemas.openxmlformats.org/officeDocument/2006/relationships/slide" Target="slides/slide642.xml"/><Relationship Id="rId1066" Type="http://schemas.openxmlformats.org/officeDocument/2006/relationships/slide" Target="slides/slide1065.xml"/><Relationship Id="rId850" Type="http://schemas.openxmlformats.org/officeDocument/2006/relationships/slide" Target="slides/slide849.xml"/><Relationship Id="rId948" Type="http://schemas.openxmlformats.org/officeDocument/2006/relationships/slide" Target="slides/slide947.xml"/><Relationship Id="rId77" Type="http://schemas.openxmlformats.org/officeDocument/2006/relationships/slide" Target="slides/slide76.xml"/><Relationship Id="rId282" Type="http://schemas.openxmlformats.org/officeDocument/2006/relationships/slide" Target="slides/slide281.xml"/><Relationship Id="rId503" Type="http://schemas.openxmlformats.org/officeDocument/2006/relationships/slide" Target="slides/slide502.xml"/><Relationship Id="rId587" Type="http://schemas.openxmlformats.org/officeDocument/2006/relationships/slide" Target="slides/slide586.xml"/><Relationship Id="rId710" Type="http://schemas.openxmlformats.org/officeDocument/2006/relationships/slide" Target="slides/slide709.xml"/><Relationship Id="rId808" Type="http://schemas.openxmlformats.org/officeDocument/2006/relationships/slide" Target="slides/slide807.xml"/><Relationship Id="rId8" Type="http://schemas.openxmlformats.org/officeDocument/2006/relationships/slide" Target="slides/slide7.xml"/><Relationship Id="rId142" Type="http://schemas.openxmlformats.org/officeDocument/2006/relationships/slide" Target="slides/slide141.xml"/><Relationship Id="rId447" Type="http://schemas.openxmlformats.org/officeDocument/2006/relationships/slide" Target="slides/slide446.xml"/><Relationship Id="rId794" Type="http://schemas.openxmlformats.org/officeDocument/2006/relationships/slide" Target="slides/slide793.xml"/><Relationship Id="rId1077" Type="http://schemas.openxmlformats.org/officeDocument/2006/relationships/slide" Target="slides/slide1076.xml"/><Relationship Id="rId654" Type="http://schemas.openxmlformats.org/officeDocument/2006/relationships/slide" Target="slides/slide653.xml"/><Relationship Id="rId861" Type="http://schemas.openxmlformats.org/officeDocument/2006/relationships/slide" Target="slides/slide860.xml"/><Relationship Id="rId959" Type="http://schemas.openxmlformats.org/officeDocument/2006/relationships/slide" Target="slides/slide958.xml"/><Relationship Id="rId293" Type="http://schemas.openxmlformats.org/officeDocument/2006/relationships/slide" Target="slides/slide292.xml"/><Relationship Id="rId307" Type="http://schemas.openxmlformats.org/officeDocument/2006/relationships/slide" Target="slides/slide306.xml"/><Relationship Id="rId514" Type="http://schemas.openxmlformats.org/officeDocument/2006/relationships/slide" Target="slides/slide513.xml"/><Relationship Id="rId721" Type="http://schemas.openxmlformats.org/officeDocument/2006/relationships/slide" Target="slides/slide720.xml"/><Relationship Id="rId88" Type="http://schemas.openxmlformats.org/officeDocument/2006/relationships/slide" Target="slides/slide87.xml"/><Relationship Id="rId153" Type="http://schemas.openxmlformats.org/officeDocument/2006/relationships/slide" Target="slides/slide152.xml"/><Relationship Id="rId360" Type="http://schemas.openxmlformats.org/officeDocument/2006/relationships/slide" Target="slides/slide359.xml"/><Relationship Id="rId598" Type="http://schemas.openxmlformats.org/officeDocument/2006/relationships/slide" Target="slides/slide597.xml"/><Relationship Id="rId819" Type="http://schemas.openxmlformats.org/officeDocument/2006/relationships/slide" Target="slides/slide818.xml"/><Relationship Id="rId1004" Type="http://schemas.openxmlformats.org/officeDocument/2006/relationships/slide" Target="slides/slide1003.xml"/><Relationship Id="rId220" Type="http://schemas.openxmlformats.org/officeDocument/2006/relationships/slide" Target="slides/slide219.xml"/><Relationship Id="rId458" Type="http://schemas.openxmlformats.org/officeDocument/2006/relationships/slide" Target="slides/slide457.xml"/><Relationship Id="rId665" Type="http://schemas.openxmlformats.org/officeDocument/2006/relationships/slide" Target="slides/slide664.xml"/><Relationship Id="rId872" Type="http://schemas.openxmlformats.org/officeDocument/2006/relationships/slide" Target="slides/slide871.xml"/><Relationship Id="rId1088" Type="http://schemas.openxmlformats.org/officeDocument/2006/relationships/slide" Target="slides/slide1087.xml"/><Relationship Id="rId15" Type="http://schemas.openxmlformats.org/officeDocument/2006/relationships/slide" Target="slides/slide14.xml"/><Relationship Id="rId318" Type="http://schemas.openxmlformats.org/officeDocument/2006/relationships/slide" Target="slides/slide317.xml"/><Relationship Id="rId525" Type="http://schemas.openxmlformats.org/officeDocument/2006/relationships/slide" Target="slides/slide524.xml"/><Relationship Id="rId732" Type="http://schemas.openxmlformats.org/officeDocument/2006/relationships/slide" Target="slides/slide731.xml"/><Relationship Id="rId99" Type="http://schemas.openxmlformats.org/officeDocument/2006/relationships/slide" Target="slides/slide98.xml"/><Relationship Id="rId164" Type="http://schemas.openxmlformats.org/officeDocument/2006/relationships/slide" Target="slides/slide163.xml"/><Relationship Id="rId371" Type="http://schemas.openxmlformats.org/officeDocument/2006/relationships/slide" Target="slides/slide370.xml"/><Relationship Id="rId1015" Type="http://schemas.openxmlformats.org/officeDocument/2006/relationships/slide" Target="slides/slide1014.xml"/><Relationship Id="rId469" Type="http://schemas.openxmlformats.org/officeDocument/2006/relationships/slide" Target="slides/slide468.xml"/><Relationship Id="rId676" Type="http://schemas.openxmlformats.org/officeDocument/2006/relationships/slide" Target="slides/slide675.xml"/><Relationship Id="rId883" Type="http://schemas.openxmlformats.org/officeDocument/2006/relationships/slide" Target="slides/slide882.xml"/><Relationship Id="rId26" Type="http://schemas.openxmlformats.org/officeDocument/2006/relationships/slide" Target="slides/slide25.xml"/><Relationship Id="rId231" Type="http://schemas.openxmlformats.org/officeDocument/2006/relationships/slide" Target="slides/slide230.xml"/><Relationship Id="rId329" Type="http://schemas.openxmlformats.org/officeDocument/2006/relationships/slide" Target="slides/slide328.xml"/><Relationship Id="rId536" Type="http://schemas.openxmlformats.org/officeDocument/2006/relationships/slide" Target="slides/slide535.xml"/><Relationship Id="rId175" Type="http://schemas.openxmlformats.org/officeDocument/2006/relationships/slide" Target="slides/slide174.xml"/><Relationship Id="rId743" Type="http://schemas.openxmlformats.org/officeDocument/2006/relationships/slide" Target="slides/slide742.xml"/><Relationship Id="rId950" Type="http://schemas.openxmlformats.org/officeDocument/2006/relationships/slide" Target="slides/slide949.xml"/><Relationship Id="rId1026" Type="http://schemas.openxmlformats.org/officeDocument/2006/relationships/slide" Target="slides/slide1025.xml"/><Relationship Id="rId382" Type="http://schemas.openxmlformats.org/officeDocument/2006/relationships/slide" Target="slides/slide381.xml"/><Relationship Id="rId603" Type="http://schemas.openxmlformats.org/officeDocument/2006/relationships/slide" Target="slides/slide602.xml"/><Relationship Id="rId687" Type="http://schemas.openxmlformats.org/officeDocument/2006/relationships/slide" Target="slides/slide686.xml"/><Relationship Id="rId810" Type="http://schemas.openxmlformats.org/officeDocument/2006/relationships/slide" Target="slides/slide809.xml"/><Relationship Id="rId908" Type="http://schemas.openxmlformats.org/officeDocument/2006/relationships/slide" Target="slides/slide907.xml"/><Relationship Id="rId242" Type="http://schemas.openxmlformats.org/officeDocument/2006/relationships/slide" Target="slides/slide241.xml"/><Relationship Id="rId894" Type="http://schemas.openxmlformats.org/officeDocument/2006/relationships/slide" Target="slides/slide893.xml"/><Relationship Id="rId37" Type="http://schemas.openxmlformats.org/officeDocument/2006/relationships/slide" Target="slides/slide36.xml"/><Relationship Id="rId102" Type="http://schemas.openxmlformats.org/officeDocument/2006/relationships/slide" Target="slides/slide101.xml"/><Relationship Id="rId547" Type="http://schemas.openxmlformats.org/officeDocument/2006/relationships/slide" Target="slides/slide546.xml"/><Relationship Id="rId754" Type="http://schemas.openxmlformats.org/officeDocument/2006/relationships/slide" Target="slides/slide753.xml"/><Relationship Id="rId961" Type="http://schemas.openxmlformats.org/officeDocument/2006/relationships/slide" Target="slides/slide960.xml"/><Relationship Id="rId90" Type="http://schemas.openxmlformats.org/officeDocument/2006/relationships/slide" Target="slides/slide89.xml"/><Relationship Id="rId186" Type="http://schemas.openxmlformats.org/officeDocument/2006/relationships/slide" Target="slides/slide185.xml"/><Relationship Id="rId393" Type="http://schemas.openxmlformats.org/officeDocument/2006/relationships/slide" Target="slides/slide392.xml"/><Relationship Id="rId407" Type="http://schemas.openxmlformats.org/officeDocument/2006/relationships/slide" Target="slides/slide406.xml"/><Relationship Id="rId614" Type="http://schemas.openxmlformats.org/officeDocument/2006/relationships/slide" Target="slides/slide613.xml"/><Relationship Id="rId821" Type="http://schemas.openxmlformats.org/officeDocument/2006/relationships/slide" Target="slides/slide820.xml"/><Relationship Id="rId1037" Type="http://schemas.openxmlformats.org/officeDocument/2006/relationships/slide" Target="slides/slide1036.xml"/><Relationship Id="rId253" Type="http://schemas.openxmlformats.org/officeDocument/2006/relationships/slide" Target="slides/slide252.xml"/><Relationship Id="rId460" Type="http://schemas.openxmlformats.org/officeDocument/2006/relationships/slide" Target="slides/slide459.xml"/><Relationship Id="rId698" Type="http://schemas.openxmlformats.org/officeDocument/2006/relationships/slide" Target="slides/slide697.xml"/><Relationship Id="rId919" Type="http://schemas.openxmlformats.org/officeDocument/2006/relationships/slide" Target="slides/slide918.xml"/><Relationship Id="rId1090" Type="http://schemas.openxmlformats.org/officeDocument/2006/relationships/handoutMaster" Target="handoutMasters/handoutMaster1.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65" Type="http://schemas.openxmlformats.org/officeDocument/2006/relationships/slide" Target="slides/slide764.xml"/><Relationship Id="rId972" Type="http://schemas.openxmlformats.org/officeDocument/2006/relationships/slide" Target="slides/slide971.xml"/><Relationship Id="rId197" Type="http://schemas.openxmlformats.org/officeDocument/2006/relationships/slide" Target="slides/slide196.xml"/><Relationship Id="rId418" Type="http://schemas.openxmlformats.org/officeDocument/2006/relationships/slide" Target="slides/slide417.xml"/><Relationship Id="rId625" Type="http://schemas.openxmlformats.org/officeDocument/2006/relationships/slide" Target="slides/slide624.xml"/><Relationship Id="rId832" Type="http://schemas.openxmlformats.org/officeDocument/2006/relationships/slide" Target="slides/slide831.xml"/><Relationship Id="rId1048" Type="http://schemas.openxmlformats.org/officeDocument/2006/relationships/slide" Target="slides/slide1047.xml"/><Relationship Id="rId264" Type="http://schemas.openxmlformats.org/officeDocument/2006/relationships/slide" Target="slides/slide263.xml"/><Relationship Id="rId471" Type="http://schemas.openxmlformats.org/officeDocument/2006/relationships/slide" Target="slides/slide470.xml"/><Relationship Id="rId59" Type="http://schemas.openxmlformats.org/officeDocument/2006/relationships/slide" Target="slides/slide58.xml"/><Relationship Id="rId124" Type="http://schemas.openxmlformats.org/officeDocument/2006/relationships/slide" Target="slides/slide123.xml"/><Relationship Id="rId569" Type="http://schemas.openxmlformats.org/officeDocument/2006/relationships/slide" Target="slides/slide568.xml"/><Relationship Id="rId776" Type="http://schemas.openxmlformats.org/officeDocument/2006/relationships/slide" Target="slides/slide775.xml"/><Relationship Id="rId983" Type="http://schemas.openxmlformats.org/officeDocument/2006/relationships/slide" Target="slides/slide982.xml"/><Relationship Id="rId331" Type="http://schemas.openxmlformats.org/officeDocument/2006/relationships/slide" Target="slides/slide330.xml"/><Relationship Id="rId429" Type="http://schemas.openxmlformats.org/officeDocument/2006/relationships/slide" Target="slides/slide428.xml"/><Relationship Id="rId636" Type="http://schemas.openxmlformats.org/officeDocument/2006/relationships/slide" Target="slides/slide635.xml"/><Relationship Id="rId1059" Type="http://schemas.openxmlformats.org/officeDocument/2006/relationships/slide" Target="slides/slide1058.xml"/><Relationship Id="rId843" Type="http://schemas.openxmlformats.org/officeDocument/2006/relationships/slide" Target="slides/slide842.xml"/><Relationship Id="rId275" Type="http://schemas.openxmlformats.org/officeDocument/2006/relationships/slide" Target="slides/slide274.xml"/><Relationship Id="rId482" Type="http://schemas.openxmlformats.org/officeDocument/2006/relationships/slide" Target="slides/slide481.xml"/><Relationship Id="rId703" Type="http://schemas.openxmlformats.org/officeDocument/2006/relationships/slide" Target="slides/slide702.xml"/><Relationship Id="rId910" Type="http://schemas.openxmlformats.org/officeDocument/2006/relationships/slide" Target="slides/slide909.xml"/><Relationship Id="rId135" Type="http://schemas.openxmlformats.org/officeDocument/2006/relationships/slide" Target="slides/slide134.xml"/><Relationship Id="rId342" Type="http://schemas.openxmlformats.org/officeDocument/2006/relationships/slide" Target="slides/slide341.xml"/><Relationship Id="rId787" Type="http://schemas.openxmlformats.org/officeDocument/2006/relationships/slide" Target="slides/slide786.xml"/><Relationship Id="rId994" Type="http://schemas.openxmlformats.org/officeDocument/2006/relationships/slide" Target="slides/slide993.xml"/><Relationship Id="rId202" Type="http://schemas.openxmlformats.org/officeDocument/2006/relationships/slide" Target="slides/slide201.xml"/><Relationship Id="rId647" Type="http://schemas.openxmlformats.org/officeDocument/2006/relationships/slide" Target="slides/slide646.xml"/><Relationship Id="rId854" Type="http://schemas.openxmlformats.org/officeDocument/2006/relationships/slide" Target="slides/slide853.xml"/><Relationship Id="rId286" Type="http://schemas.openxmlformats.org/officeDocument/2006/relationships/slide" Target="slides/slide285.xml"/><Relationship Id="rId493" Type="http://schemas.openxmlformats.org/officeDocument/2006/relationships/slide" Target="slides/slide492.xml"/><Relationship Id="rId507" Type="http://schemas.openxmlformats.org/officeDocument/2006/relationships/slide" Target="slides/slide506.xml"/><Relationship Id="rId714" Type="http://schemas.openxmlformats.org/officeDocument/2006/relationships/slide" Target="slides/slide713.xml"/><Relationship Id="rId921" Type="http://schemas.openxmlformats.org/officeDocument/2006/relationships/slide" Target="slides/slide920.xml"/><Relationship Id="rId50" Type="http://schemas.openxmlformats.org/officeDocument/2006/relationships/slide" Target="slides/slide49.xml"/><Relationship Id="rId146" Type="http://schemas.openxmlformats.org/officeDocument/2006/relationships/slide" Target="slides/slide145.xml"/><Relationship Id="rId353" Type="http://schemas.openxmlformats.org/officeDocument/2006/relationships/slide" Target="slides/slide352.xml"/><Relationship Id="rId560" Type="http://schemas.openxmlformats.org/officeDocument/2006/relationships/slide" Target="slides/slide559.xml"/><Relationship Id="rId798" Type="http://schemas.openxmlformats.org/officeDocument/2006/relationships/slide" Target="slides/slide797.xml"/><Relationship Id="rId213" Type="http://schemas.openxmlformats.org/officeDocument/2006/relationships/slide" Target="slides/slide212.xml"/><Relationship Id="rId420" Type="http://schemas.openxmlformats.org/officeDocument/2006/relationships/slide" Target="slides/slide419.xml"/><Relationship Id="rId658" Type="http://schemas.openxmlformats.org/officeDocument/2006/relationships/slide" Target="slides/slide657.xml"/><Relationship Id="rId865" Type="http://schemas.openxmlformats.org/officeDocument/2006/relationships/slide" Target="slides/slide864.xml"/><Relationship Id="rId1050" Type="http://schemas.openxmlformats.org/officeDocument/2006/relationships/slide" Target="slides/slide1049.xml"/><Relationship Id="rId297" Type="http://schemas.openxmlformats.org/officeDocument/2006/relationships/slide" Target="slides/slide296.xml"/><Relationship Id="rId518" Type="http://schemas.openxmlformats.org/officeDocument/2006/relationships/slide" Target="slides/slide517.xml"/><Relationship Id="rId725" Type="http://schemas.openxmlformats.org/officeDocument/2006/relationships/slide" Target="slides/slide724.xml"/><Relationship Id="rId932" Type="http://schemas.openxmlformats.org/officeDocument/2006/relationships/slide" Target="slides/slide931.xml"/><Relationship Id="rId157" Type="http://schemas.openxmlformats.org/officeDocument/2006/relationships/slide" Target="slides/slide156.xml"/><Relationship Id="rId364" Type="http://schemas.openxmlformats.org/officeDocument/2006/relationships/slide" Target="slides/slide363.xml"/><Relationship Id="rId1008" Type="http://schemas.openxmlformats.org/officeDocument/2006/relationships/slide" Target="slides/slide1007.xml"/><Relationship Id="rId61" Type="http://schemas.openxmlformats.org/officeDocument/2006/relationships/slide" Target="slides/slide60.xml"/><Relationship Id="rId571" Type="http://schemas.openxmlformats.org/officeDocument/2006/relationships/slide" Target="slides/slide570.xml"/><Relationship Id="rId669" Type="http://schemas.openxmlformats.org/officeDocument/2006/relationships/slide" Target="slides/slide668.xml"/><Relationship Id="rId876" Type="http://schemas.openxmlformats.org/officeDocument/2006/relationships/slide" Target="slides/slide875.xml"/><Relationship Id="rId19" Type="http://schemas.openxmlformats.org/officeDocument/2006/relationships/slide" Target="slides/slide18.xml"/><Relationship Id="rId224" Type="http://schemas.openxmlformats.org/officeDocument/2006/relationships/slide" Target="slides/slide223.xml"/><Relationship Id="rId431" Type="http://schemas.openxmlformats.org/officeDocument/2006/relationships/slide" Target="slides/slide430.xml"/><Relationship Id="rId529" Type="http://schemas.openxmlformats.org/officeDocument/2006/relationships/slide" Target="slides/slide528.xml"/><Relationship Id="rId736" Type="http://schemas.openxmlformats.org/officeDocument/2006/relationships/slide" Target="slides/slide735.xml"/><Relationship Id="rId1061" Type="http://schemas.openxmlformats.org/officeDocument/2006/relationships/slide" Target="slides/slide1060.xml"/><Relationship Id="rId168" Type="http://schemas.openxmlformats.org/officeDocument/2006/relationships/slide" Target="slides/slide167.xml"/><Relationship Id="rId943" Type="http://schemas.openxmlformats.org/officeDocument/2006/relationships/slide" Target="slides/slide942.xml"/><Relationship Id="rId1019" Type="http://schemas.openxmlformats.org/officeDocument/2006/relationships/slide" Target="slides/slide1018.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803" Type="http://schemas.openxmlformats.org/officeDocument/2006/relationships/slide" Target="slides/slide802.xml"/><Relationship Id="rId3" Type="http://schemas.openxmlformats.org/officeDocument/2006/relationships/slide" Target="slides/slide2.xml"/><Relationship Id="rId235" Type="http://schemas.openxmlformats.org/officeDocument/2006/relationships/slide" Target="slides/slide234.xml"/><Relationship Id="rId442" Type="http://schemas.openxmlformats.org/officeDocument/2006/relationships/slide" Target="slides/slide441.xml"/><Relationship Id="rId887" Type="http://schemas.openxmlformats.org/officeDocument/2006/relationships/slide" Target="slides/slide886.xml"/><Relationship Id="rId1072" Type="http://schemas.openxmlformats.org/officeDocument/2006/relationships/slide" Target="slides/slide1071.xml"/><Relationship Id="rId302" Type="http://schemas.openxmlformats.org/officeDocument/2006/relationships/slide" Target="slides/slide301.xml"/><Relationship Id="rId747" Type="http://schemas.openxmlformats.org/officeDocument/2006/relationships/slide" Target="slides/slide746.xml"/><Relationship Id="rId954" Type="http://schemas.openxmlformats.org/officeDocument/2006/relationships/slide" Target="slides/slide953.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93" Type="http://schemas.openxmlformats.org/officeDocument/2006/relationships/slide" Target="slides/slide592.xml"/><Relationship Id="rId607" Type="http://schemas.openxmlformats.org/officeDocument/2006/relationships/slide" Target="slides/slide606.xml"/><Relationship Id="rId814" Type="http://schemas.openxmlformats.org/officeDocument/2006/relationships/slide" Target="slides/slide813.xml"/><Relationship Id="rId246" Type="http://schemas.openxmlformats.org/officeDocument/2006/relationships/slide" Target="slides/slide245.xml"/><Relationship Id="rId453" Type="http://schemas.openxmlformats.org/officeDocument/2006/relationships/slide" Target="slides/slide452.xml"/><Relationship Id="rId660" Type="http://schemas.openxmlformats.org/officeDocument/2006/relationships/slide" Target="slides/slide659.xml"/><Relationship Id="rId898" Type="http://schemas.openxmlformats.org/officeDocument/2006/relationships/slide" Target="slides/slide897.xml"/><Relationship Id="rId1083" Type="http://schemas.openxmlformats.org/officeDocument/2006/relationships/slide" Target="slides/slide1082.xml"/><Relationship Id="rId106" Type="http://schemas.openxmlformats.org/officeDocument/2006/relationships/slide" Target="slides/slide105.xml"/><Relationship Id="rId313" Type="http://schemas.openxmlformats.org/officeDocument/2006/relationships/slide" Target="slides/slide312.xml"/><Relationship Id="rId758" Type="http://schemas.openxmlformats.org/officeDocument/2006/relationships/slide" Target="slides/slide757.xml"/><Relationship Id="rId965" Type="http://schemas.openxmlformats.org/officeDocument/2006/relationships/slide" Target="slides/slide964.xml"/><Relationship Id="rId10" Type="http://schemas.openxmlformats.org/officeDocument/2006/relationships/slide" Target="slides/slide9.xml"/><Relationship Id="rId94" Type="http://schemas.openxmlformats.org/officeDocument/2006/relationships/slide" Target="slides/slide93.xml"/><Relationship Id="rId397" Type="http://schemas.openxmlformats.org/officeDocument/2006/relationships/slide" Target="slides/slide396.xml"/><Relationship Id="rId520" Type="http://schemas.openxmlformats.org/officeDocument/2006/relationships/slide" Target="slides/slide519.xml"/><Relationship Id="rId618" Type="http://schemas.openxmlformats.org/officeDocument/2006/relationships/slide" Target="slides/slide617.xml"/><Relationship Id="rId825" Type="http://schemas.openxmlformats.org/officeDocument/2006/relationships/slide" Target="slides/slide824.xml"/><Relationship Id="rId257" Type="http://schemas.openxmlformats.org/officeDocument/2006/relationships/slide" Target="slides/slide256.xml"/><Relationship Id="rId464" Type="http://schemas.openxmlformats.org/officeDocument/2006/relationships/slide" Target="slides/slide463.xml"/><Relationship Id="rId1010" Type="http://schemas.openxmlformats.org/officeDocument/2006/relationships/slide" Target="slides/slide1009.xml"/><Relationship Id="rId1094" Type="http://schemas.openxmlformats.org/officeDocument/2006/relationships/tableStyles" Target="tableStyles.xml"/><Relationship Id="rId117" Type="http://schemas.openxmlformats.org/officeDocument/2006/relationships/slide" Target="slides/slide116.xml"/><Relationship Id="rId671" Type="http://schemas.openxmlformats.org/officeDocument/2006/relationships/slide" Target="slides/slide670.xml"/><Relationship Id="rId769" Type="http://schemas.openxmlformats.org/officeDocument/2006/relationships/slide" Target="slides/slide768.xml"/><Relationship Id="rId976" Type="http://schemas.openxmlformats.org/officeDocument/2006/relationships/slide" Target="slides/slide975.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836" Type="http://schemas.openxmlformats.org/officeDocument/2006/relationships/slide" Target="slides/slide835.xml"/><Relationship Id="rId1021" Type="http://schemas.openxmlformats.org/officeDocument/2006/relationships/slide" Target="slides/slide1020.xml"/><Relationship Id="rId903" Type="http://schemas.openxmlformats.org/officeDocument/2006/relationships/slide" Target="slides/slide902.xml"/><Relationship Id="rId32" Type="http://schemas.openxmlformats.org/officeDocument/2006/relationships/slide" Target="slides/slide31.xml"/><Relationship Id="rId181" Type="http://schemas.openxmlformats.org/officeDocument/2006/relationships/slide" Target="slides/slide180.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760" Type="http://schemas.openxmlformats.org/officeDocument/2006/relationships/slide" Target="slides/slide759.xml"/><Relationship Id="rId998" Type="http://schemas.openxmlformats.org/officeDocument/2006/relationships/slide" Target="slides/slide997.xml"/><Relationship Id="rId206" Type="http://schemas.openxmlformats.org/officeDocument/2006/relationships/slide" Target="slides/slide205.xml"/><Relationship Id="rId413" Type="http://schemas.openxmlformats.org/officeDocument/2006/relationships/slide" Target="slides/slide412.xml"/><Relationship Id="rId858" Type="http://schemas.openxmlformats.org/officeDocument/2006/relationships/slide" Target="slides/slide857.xml"/><Relationship Id="rId1043" Type="http://schemas.openxmlformats.org/officeDocument/2006/relationships/slide" Target="slides/slide1042.xml"/><Relationship Id="rId620" Type="http://schemas.openxmlformats.org/officeDocument/2006/relationships/slide" Target="slides/slide619.xml"/><Relationship Id="rId718" Type="http://schemas.openxmlformats.org/officeDocument/2006/relationships/slide" Target="slides/slide717.xml"/><Relationship Id="rId925" Type="http://schemas.openxmlformats.org/officeDocument/2006/relationships/slide" Target="slides/slide924.xml"/><Relationship Id="rId54" Type="http://schemas.openxmlformats.org/officeDocument/2006/relationships/slide" Target="slides/slide53.xml"/><Relationship Id="rId270" Type="http://schemas.openxmlformats.org/officeDocument/2006/relationships/slide" Target="slides/slide269.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782" Type="http://schemas.openxmlformats.org/officeDocument/2006/relationships/slide" Target="slides/slide781.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1065" Type="http://schemas.openxmlformats.org/officeDocument/2006/relationships/slide" Target="slides/slide1064.xml"/><Relationship Id="rId502" Type="http://schemas.openxmlformats.org/officeDocument/2006/relationships/slide" Target="slides/slide501.xml"/><Relationship Id="rId947" Type="http://schemas.openxmlformats.org/officeDocument/2006/relationships/slide" Target="slides/slide946.xml"/><Relationship Id="rId76" Type="http://schemas.openxmlformats.org/officeDocument/2006/relationships/slide" Target="slides/slide75.xml"/><Relationship Id="rId807" Type="http://schemas.openxmlformats.org/officeDocument/2006/relationships/slide" Target="slides/slide806.xml"/></Relationships>
</file>

<file path=ppt/_rels/viewProps.xml.rels><?xml version="1.0" encoding="UTF-8" standalone="yes"?>
<Relationships xmlns="http://schemas.openxmlformats.org/package/2006/relationships"><Relationship Id="rId26" Type="http://schemas.openxmlformats.org/officeDocument/2006/relationships/slide" Target="slides/slide367.xml"/><Relationship Id="rId117" Type="http://schemas.openxmlformats.org/officeDocument/2006/relationships/slide" Target="slides/slide1075.xml"/><Relationship Id="rId21" Type="http://schemas.openxmlformats.org/officeDocument/2006/relationships/slide" Target="slides/slide362.xml"/><Relationship Id="rId42" Type="http://schemas.openxmlformats.org/officeDocument/2006/relationships/slide" Target="slides/slide479.xml"/><Relationship Id="rId47" Type="http://schemas.openxmlformats.org/officeDocument/2006/relationships/slide" Target="slides/slide484.xml"/><Relationship Id="rId63" Type="http://schemas.openxmlformats.org/officeDocument/2006/relationships/slide" Target="slides/slide728.xml"/><Relationship Id="rId68" Type="http://schemas.openxmlformats.org/officeDocument/2006/relationships/slide" Target="slides/slide733.xml"/><Relationship Id="rId84" Type="http://schemas.openxmlformats.org/officeDocument/2006/relationships/slide" Target="slides/slide751.xml"/><Relationship Id="rId89" Type="http://schemas.openxmlformats.org/officeDocument/2006/relationships/slide" Target="slides/slide826.xml"/><Relationship Id="rId112" Type="http://schemas.openxmlformats.org/officeDocument/2006/relationships/slide" Target="slides/slide1068.xml"/><Relationship Id="rId16" Type="http://schemas.openxmlformats.org/officeDocument/2006/relationships/slide" Target="slides/slide356.xml"/><Relationship Id="rId107" Type="http://schemas.openxmlformats.org/officeDocument/2006/relationships/slide" Target="slides/slide1063.xml"/><Relationship Id="rId11" Type="http://schemas.openxmlformats.org/officeDocument/2006/relationships/slide" Target="slides/slide351.xml"/><Relationship Id="rId32" Type="http://schemas.openxmlformats.org/officeDocument/2006/relationships/slide" Target="slides/slide373.xml"/><Relationship Id="rId37" Type="http://schemas.openxmlformats.org/officeDocument/2006/relationships/slide" Target="slides/slide380.xml"/><Relationship Id="rId53" Type="http://schemas.openxmlformats.org/officeDocument/2006/relationships/slide" Target="slides/slide718.xml"/><Relationship Id="rId58" Type="http://schemas.openxmlformats.org/officeDocument/2006/relationships/slide" Target="slides/slide723.xml"/><Relationship Id="rId74" Type="http://schemas.openxmlformats.org/officeDocument/2006/relationships/slide" Target="slides/slide739.xml"/><Relationship Id="rId79" Type="http://schemas.openxmlformats.org/officeDocument/2006/relationships/slide" Target="slides/slide744.xml"/><Relationship Id="rId102" Type="http://schemas.openxmlformats.org/officeDocument/2006/relationships/slide" Target="slides/slide1058.xml"/><Relationship Id="rId123" Type="http://schemas.openxmlformats.org/officeDocument/2006/relationships/slide" Target="slides/slide1082.xml"/><Relationship Id="rId5" Type="http://schemas.openxmlformats.org/officeDocument/2006/relationships/slide" Target="slides/slide328.xml"/><Relationship Id="rId90" Type="http://schemas.openxmlformats.org/officeDocument/2006/relationships/slide" Target="slides/slide827.xml"/><Relationship Id="rId95" Type="http://schemas.openxmlformats.org/officeDocument/2006/relationships/slide" Target="slides/slide934.xml"/><Relationship Id="rId22" Type="http://schemas.openxmlformats.org/officeDocument/2006/relationships/slide" Target="slides/slide363.xml"/><Relationship Id="rId27" Type="http://schemas.openxmlformats.org/officeDocument/2006/relationships/slide" Target="slides/slide368.xml"/><Relationship Id="rId43" Type="http://schemas.openxmlformats.org/officeDocument/2006/relationships/slide" Target="slides/slide480.xml"/><Relationship Id="rId48" Type="http://schemas.openxmlformats.org/officeDocument/2006/relationships/slide" Target="slides/slide707.xml"/><Relationship Id="rId64" Type="http://schemas.openxmlformats.org/officeDocument/2006/relationships/slide" Target="slides/slide729.xml"/><Relationship Id="rId69" Type="http://schemas.openxmlformats.org/officeDocument/2006/relationships/slide" Target="slides/slide734.xml"/><Relationship Id="rId113" Type="http://schemas.openxmlformats.org/officeDocument/2006/relationships/slide" Target="slides/slide1069.xml"/><Relationship Id="rId118" Type="http://schemas.openxmlformats.org/officeDocument/2006/relationships/slide" Target="slides/slide1076.xml"/><Relationship Id="rId80" Type="http://schemas.openxmlformats.org/officeDocument/2006/relationships/slide" Target="slides/slide745.xml"/><Relationship Id="rId85" Type="http://schemas.openxmlformats.org/officeDocument/2006/relationships/slide" Target="slides/slide822.xml"/><Relationship Id="rId12" Type="http://schemas.openxmlformats.org/officeDocument/2006/relationships/slide" Target="slides/slide352.xml"/><Relationship Id="rId17" Type="http://schemas.openxmlformats.org/officeDocument/2006/relationships/slide" Target="slides/slide357.xml"/><Relationship Id="rId33" Type="http://schemas.openxmlformats.org/officeDocument/2006/relationships/slide" Target="slides/slide374.xml"/><Relationship Id="rId38" Type="http://schemas.openxmlformats.org/officeDocument/2006/relationships/slide" Target="slides/slide381.xml"/><Relationship Id="rId59" Type="http://schemas.openxmlformats.org/officeDocument/2006/relationships/slide" Target="slides/slide724.xml"/><Relationship Id="rId103" Type="http://schemas.openxmlformats.org/officeDocument/2006/relationships/slide" Target="slides/slide1059.xml"/><Relationship Id="rId108" Type="http://schemas.openxmlformats.org/officeDocument/2006/relationships/slide" Target="slides/slide1064.xml"/><Relationship Id="rId54" Type="http://schemas.openxmlformats.org/officeDocument/2006/relationships/slide" Target="slides/slide719.xml"/><Relationship Id="rId70" Type="http://schemas.openxmlformats.org/officeDocument/2006/relationships/slide" Target="slides/slide735.xml"/><Relationship Id="rId75" Type="http://schemas.openxmlformats.org/officeDocument/2006/relationships/slide" Target="slides/slide740.xml"/><Relationship Id="rId91" Type="http://schemas.openxmlformats.org/officeDocument/2006/relationships/slide" Target="slides/slide828.xml"/><Relationship Id="rId96" Type="http://schemas.openxmlformats.org/officeDocument/2006/relationships/slide" Target="slides/slide935.xml"/><Relationship Id="rId1" Type="http://schemas.openxmlformats.org/officeDocument/2006/relationships/slide" Target="slides/slide184.xml"/><Relationship Id="rId6" Type="http://schemas.openxmlformats.org/officeDocument/2006/relationships/slide" Target="slides/slide338.xml"/><Relationship Id="rId23" Type="http://schemas.openxmlformats.org/officeDocument/2006/relationships/slide" Target="slides/slide364.xml"/><Relationship Id="rId28" Type="http://schemas.openxmlformats.org/officeDocument/2006/relationships/slide" Target="slides/slide369.xml"/><Relationship Id="rId49" Type="http://schemas.openxmlformats.org/officeDocument/2006/relationships/slide" Target="slides/slide714.xml"/><Relationship Id="rId114" Type="http://schemas.openxmlformats.org/officeDocument/2006/relationships/slide" Target="slides/slide1070.xml"/><Relationship Id="rId119" Type="http://schemas.openxmlformats.org/officeDocument/2006/relationships/slide" Target="slides/slide1078.xml"/><Relationship Id="rId44" Type="http://schemas.openxmlformats.org/officeDocument/2006/relationships/slide" Target="slides/slide481.xml"/><Relationship Id="rId60" Type="http://schemas.openxmlformats.org/officeDocument/2006/relationships/slide" Target="slides/slide725.xml"/><Relationship Id="rId65" Type="http://schemas.openxmlformats.org/officeDocument/2006/relationships/slide" Target="slides/slide730.xml"/><Relationship Id="rId81" Type="http://schemas.openxmlformats.org/officeDocument/2006/relationships/slide" Target="slides/slide748.xml"/><Relationship Id="rId86" Type="http://schemas.openxmlformats.org/officeDocument/2006/relationships/slide" Target="slides/slide823.xml"/><Relationship Id="rId4" Type="http://schemas.openxmlformats.org/officeDocument/2006/relationships/slide" Target="slides/slide318.xml"/><Relationship Id="rId9" Type="http://schemas.openxmlformats.org/officeDocument/2006/relationships/slide" Target="slides/slide349.xml"/><Relationship Id="rId13" Type="http://schemas.openxmlformats.org/officeDocument/2006/relationships/slide" Target="slides/slide353.xml"/><Relationship Id="rId18" Type="http://schemas.openxmlformats.org/officeDocument/2006/relationships/slide" Target="slides/slide359.xml"/><Relationship Id="rId39" Type="http://schemas.openxmlformats.org/officeDocument/2006/relationships/slide" Target="slides/slide476.xml"/><Relationship Id="rId109" Type="http://schemas.openxmlformats.org/officeDocument/2006/relationships/slide" Target="slides/slide1065.xml"/><Relationship Id="rId34" Type="http://schemas.openxmlformats.org/officeDocument/2006/relationships/slide" Target="slides/slide375.xml"/><Relationship Id="rId50" Type="http://schemas.openxmlformats.org/officeDocument/2006/relationships/slide" Target="slides/slide715.xml"/><Relationship Id="rId55" Type="http://schemas.openxmlformats.org/officeDocument/2006/relationships/slide" Target="slides/slide720.xml"/><Relationship Id="rId76" Type="http://schemas.openxmlformats.org/officeDocument/2006/relationships/slide" Target="slides/slide741.xml"/><Relationship Id="rId97" Type="http://schemas.openxmlformats.org/officeDocument/2006/relationships/slide" Target="slides/slide936.xml"/><Relationship Id="rId104" Type="http://schemas.openxmlformats.org/officeDocument/2006/relationships/slide" Target="slides/slide1060.xml"/><Relationship Id="rId120" Type="http://schemas.openxmlformats.org/officeDocument/2006/relationships/slide" Target="slides/slide1079.xml"/><Relationship Id="rId7" Type="http://schemas.openxmlformats.org/officeDocument/2006/relationships/slide" Target="slides/slide347.xml"/><Relationship Id="rId71" Type="http://schemas.openxmlformats.org/officeDocument/2006/relationships/slide" Target="slides/slide736.xml"/><Relationship Id="rId92" Type="http://schemas.openxmlformats.org/officeDocument/2006/relationships/slide" Target="slides/slide829.xml"/><Relationship Id="rId2" Type="http://schemas.openxmlformats.org/officeDocument/2006/relationships/slide" Target="slides/slide198.xml"/><Relationship Id="rId29" Type="http://schemas.openxmlformats.org/officeDocument/2006/relationships/slide" Target="slides/slide370.xml"/><Relationship Id="rId24" Type="http://schemas.openxmlformats.org/officeDocument/2006/relationships/slide" Target="slides/slide365.xml"/><Relationship Id="rId40" Type="http://schemas.openxmlformats.org/officeDocument/2006/relationships/slide" Target="slides/slide477.xml"/><Relationship Id="rId45" Type="http://schemas.openxmlformats.org/officeDocument/2006/relationships/slide" Target="slides/slide482.xml"/><Relationship Id="rId66" Type="http://schemas.openxmlformats.org/officeDocument/2006/relationships/slide" Target="slides/slide731.xml"/><Relationship Id="rId87" Type="http://schemas.openxmlformats.org/officeDocument/2006/relationships/slide" Target="slides/slide824.xml"/><Relationship Id="rId110" Type="http://schemas.openxmlformats.org/officeDocument/2006/relationships/slide" Target="slides/slide1066.xml"/><Relationship Id="rId115" Type="http://schemas.openxmlformats.org/officeDocument/2006/relationships/slide" Target="slides/slide1073.xml"/><Relationship Id="rId61" Type="http://schemas.openxmlformats.org/officeDocument/2006/relationships/slide" Target="slides/slide726.xml"/><Relationship Id="rId82" Type="http://schemas.openxmlformats.org/officeDocument/2006/relationships/slide" Target="slides/slide749.xml"/><Relationship Id="rId19" Type="http://schemas.openxmlformats.org/officeDocument/2006/relationships/slide" Target="slides/slide360.xml"/><Relationship Id="rId14" Type="http://schemas.openxmlformats.org/officeDocument/2006/relationships/slide" Target="slides/slide354.xml"/><Relationship Id="rId30" Type="http://schemas.openxmlformats.org/officeDocument/2006/relationships/slide" Target="slides/slide371.xml"/><Relationship Id="rId35" Type="http://schemas.openxmlformats.org/officeDocument/2006/relationships/slide" Target="slides/slide378.xml"/><Relationship Id="rId56" Type="http://schemas.openxmlformats.org/officeDocument/2006/relationships/slide" Target="slides/slide721.xml"/><Relationship Id="rId77" Type="http://schemas.openxmlformats.org/officeDocument/2006/relationships/slide" Target="slides/slide742.xml"/><Relationship Id="rId100" Type="http://schemas.openxmlformats.org/officeDocument/2006/relationships/slide" Target="slides/slide1056.xml"/><Relationship Id="rId105" Type="http://schemas.openxmlformats.org/officeDocument/2006/relationships/slide" Target="slides/slide1061.xml"/><Relationship Id="rId8" Type="http://schemas.openxmlformats.org/officeDocument/2006/relationships/slide" Target="slides/slide348.xml"/><Relationship Id="rId51" Type="http://schemas.openxmlformats.org/officeDocument/2006/relationships/slide" Target="slides/slide716.xml"/><Relationship Id="rId72" Type="http://schemas.openxmlformats.org/officeDocument/2006/relationships/slide" Target="slides/slide737.xml"/><Relationship Id="rId93" Type="http://schemas.openxmlformats.org/officeDocument/2006/relationships/slide" Target="slides/slide878.xml"/><Relationship Id="rId98" Type="http://schemas.openxmlformats.org/officeDocument/2006/relationships/slide" Target="slides/slide937.xml"/><Relationship Id="rId121" Type="http://schemas.openxmlformats.org/officeDocument/2006/relationships/slide" Target="slides/slide1080.xml"/><Relationship Id="rId3" Type="http://schemas.openxmlformats.org/officeDocument/2006/relationships/slide" Target="slides/slide231.xml"/><Relationship Id="rId25" Type="http://schemas.openxmlformats.org/officeDocument/2006/relationships/slide" Target="slides/slide366.xml"/><Relationship Id="rId46" Type="http://schemas.openxmlformats.org/officeDocument/2006/relationships/slide" Target="slides/slide483.xml"/><Relationship Id="rId67" Type="http://schemas.openxmlformats.org/officeDocument/2006/relationships/slide" Target="slides/slide732.xml"/><Relationship Id="rId116" Type="http://schemas.openxmlformats.org/officeDocument/2006/relationships/slide" Target="slides/slide1074.xml"/><Relationship Id="rId20" Type="http://schemas.openxmlformats.org/officeDocument/2006/relationships/slide" Target="slides/slide361.xml"/><Relationship Id="rId41" Type="http://schemas.openxmlformats.org/officeDocument/2006/relationships/slide" Target="slides/slide478.xml"/><Relationship Id="rId62" Type="http://schemas.openxmlformats.org/officeDocument/2006/relationships/slide" Target="slides/slide727.xml"/><Relationship Id="rId83" Type="http://schemas.openxmlformats.org/officeDocument/2006/relationships/slide" Target="slides/slide750.xml"/><Relationship Id="rId88" Type="http://schemas.openxmlformats.org/officeDocument/2006/relationships/slide" Target="slides/slide825.xml"/><Relationship Id="rId111" Type="http://schemas.openxmlformats.org/officeDocument/2006/relationships/slide" Target="slides/slide1067.xml"/><Relationship Id="rId15" Type="http://schemas.openxmlformats.org/officeDocument/2006/relationships/slide" Target="slides/slide355.xml"/><Relationship Id="rId36" Type="http://schemas.openxmlformats.org/officeDocument/2006/relationships/slide" Target="slides/slide379.xml"/><Relationship Id="rId57" Type="http://schemas.openxmlformats.org/officeDocument/2006/relationships/slide" Target="slides/slide722.xml"/><Relationship Id="rId106" Type="http://schemas.openxmlformats.org/officeDocument/2006/relationships/slide" Target="slides/slide1062.xml"/><Relationship Id="rId10" Type="http://schemas.openxmlformats.org/officeDocument/2006/relationships/slide" Target="slides/slide350.xml"/><Relationship Id="rId31" Type="http://schemas.openxmlformats.org/officeDocument/2006/relationships/slide" Target="slides/slide372.xml"/><Relationship Id="rId52" Type="http://schemas.openxmlformats.org/officeDocument/2006/relationships/slide" Target="slides/slide717.xml"/><Relationship Id="rId73" Type="http://schemas.openxmlformats.org/officeDocument/2006/relationships/slide" Target="slides/slide738.xml"/><Relationship Id="rId78" Type="http://schemas.openxmlformats.org/officeDocument/2006/relationships/slide" Target="slides/slide743.xml"/><Relationship Id="rId94" Type="http://schemas.openxmlformats.org/officeDocument/2006/relationships/slide" Target="slides/slide933.xml"/><Relationship Id="rId99" Type="http://schemas.openxmlformats.org/officeDocument/2006/relationships/slide" Target="slides/slide1055.xml"/><Relationship Id="rId101" Type="http://schemas.openxmlformats.org/officeDocument/2006/relationships/slide" Target="slides/slide1057.xml"/><Relationship Id="rId122" Type="http://schemas.openxmlformats.org/officeDocument/2006/relationships/slide" Target="slides/slide108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ge Barros Luís" userId="106c4cbc-1c38-4ee6-a919-4ae6a0d5413a" providerId="ADAL" clId="{1258CE1D-05C6-4DA4-A5BB-DA9795B2ECAD}"/>
    <pc:docChg chg="undo redo custSel addSld delSld modSld">
      <pc:chgData name="Jorge Barros Luís" userId="106c4cbc-1c38-4ee6-a919-4ae6a0d5413a" providerId="ADAL" clId="{1258CE1D-05C6-4DA4-A5BB-DA9795B2ECAD}" dt="2022-12-02T11:50:10.973" v="2630" actId="313"/>
      <pc:docMkLst>
        <pc:docMk/>
      </pc:docMkLst>
      <pc:sldChg chg="modSp mod">
        <pc:chgData name="Jorge Barros Luís" userId="106c4cbc-1c38-4ee6-a919-4ae6a0d5413a" providerId="ADAL" clId="{1258CE1D-05C6-4DA4-A5BB-DA9795B2ECAD}" dt="2022-12-02T11:48:16.108" v="2625" actId="20577"/>
        <pc:sldMkLst>
          <pc:docMk/>
          <pc:sldMk cId="0" sldId="872"/>
        </pc:sldMkLst>
        <pc:spChg chg="mod">
          <ac:chgData name="Jorge Barros Luís" userId="106c4cbc-1c38-4ee6-a919-4ae6a0d5413a" providerId="ADAL" clId="{1258CE1D-05C6-4DA4-A5BB-DA9795B2ECAD}" dt="2022-12-02T11:48:16.108" v="2625" actId="20577"/>
          <ac:spMkLst>
            <pc:docMk/>
            <pc:sldMk cId="0" sldId="872"/>
            <ac:spMk id="26627" creationId="{00000000-0000-0000-0000-000000000000}"/>
          </ac:spMkLst>
        </pc:spChg>
      </pc:sldChg>
      <pc:sldChg chg="del">
        <pc:chgData name="Jorge Barros Luís" userId="106c4cbc-1c38-4ee6-a919-4ae6a0d5413a" providerId="ADAL" clId="{1258CE1D-05C6-4DA4-A5BB-DA9795B2ECAD}" dt="2022-11-10T00:30:15.263" v="1722" actId="2696"/>
        <pc:sldMkLst>
          <pc:docMk/>
          <pc:sldMk cId="296837540" sldId="2022"/>
        </pc:sldMkLst>
      </pc:sldChg>
      <pc:sldChg chg="add">
        <pc:chgData name="Jorge Barros Luís" userId="106c4cbc-1c38-4ee6-a919-4ae6a0d5413a" providerId="ADAL" clId="{1258CE1D-05C6-4DA4-A5BB-DA9795B2ECAD}" dt="2022-11-10T00:30:18.022" v="1723"/>
        <pc:sldMkLst>
          <pc:docMk/>
          <pc:sldMk cId="1570859810" sldId="2022"/>
        </pc:sldMkLst>
      </pc:sldChg>
      <pc:sldChg chg="modSp mod">
        <pc:chgData name="Jorge Barros Luís" userId="106c4cbc-1c38-4ee6-a919-4ae6a0d5413a" providerId="ADAL" clId="{1258CE1D-05C6-4DA4-A5BB-DA9795B2ECAD}" dt="2022-11-10T00:31:30.276" v="1724" actId="404"/>
        <pc:sldMkLst>
          <pc:docMk/>
          <pc:sldMk cId="786456907" sldId="2615"/>
        </pc:sldMkLst>
        <pc:spChg chg="mod">
          <ac:chgData name="Jorge Barros Luís" userId="106c4cbc-1c38-4ee6-a919-4ae6a0d5413a" providerId="ADAL" clId="{1258CE1D-05C6-4DA4-A5BB-DA9795B2ECAD}" dt="2022-11-10T00:31:30.276" v="1724" actId="404"/>
          <ac:spMkLst>
            <pc:docMk/>
            <pc:sldMk cId="786456907" sldId="2615"/>
            <ac:spMk id="111619" creationId="{00000000-0000-0000-0000-000000000000}"/>
          </ac:spMkLst>
        </pc:spChg>
      </pc:sldChg>
      <pc:sldChg chg="addSp delSp modSp mod">
        <pc:chgData name="Jorge Barros Luís" userId="106c4cbc-1c38-4ee6-a919-4ae6a0d5413a" providerId="ADAL" clId="{1258CE1D-05C6-4DA4-A5BB-DA9795B2ECAD}" dt="2022-11-10T11:40:42.244" v="1821" actId="478"/>
        <pc:sldMkLst>
          <pc:docMk/>
          <pc:sldMk cId="1491140270" sldId="2633"/>
        </pc:sldMkLst>
        <pc:picChg chg="add del mod">
          <ac:chgData name="Jorge Barros Luís" userId="106c4cbc-1c38-4ee6-a919-4ae6a0d5413a" providerId="ADAL" clId="{1258CE1D-05C6-4DA4-A5BB-DA9795B2ECAD}" dt="2022-11-10T11:40:42.244" v="1821" actId="478"/>
          <ac:picMkLst>
            <pc:docMk/>
            <pc:sldMk cId="1491140270" sldId="2633"/>
            <ac:picMk id="4" creationId="{0B1BFB68-65B6-5EFF-25E7-73BDAF0F44E9}"/>
          </ac:picMkLst>
        </pc:picChg>
      </pc:sldChg>
      <pc:sldChg chg="modSp mod">
        <pc:chgData name="Jorge Barros Luís" userId="106c4cbc-1c38-4ee6-a919-4ae6a0d5413a" providerId="ADAL" clId="{1258CE1D-05C6-4DA4-A5BB-DA9795B2ECAD}" dt="2022-11-09T22:11:57.106" v="30" actId="20577"/>
        <pc:sldMkLst>
          <pc:docMk/>
          <pc:sldMk cId="1553494331" sldId="2871"/>
        </pc:sldMkLst>
        <pc:spChg chg="mod">
          <ac:chgData name="Jorge Barros Luís" userId="106c4cbc-1c38-4ee6-a919-4ae6a0d5413a" providerId="ADAL" clId="{1258CE1D-05C6-4DA4-A5BB-DA9795B2ECAD}" dt="2022-11-09T22:11:57.106" v="30" actId="20577"/>
          <ac:spMkLst>
            <pc:docMk/>
            <pc:sldMk cId="1553494331" sldId="2871"/>
            <ac:spMk id="6" creationId="{00000000-0000-0000-0000-000000000000}"/>
          </ac:spMkLst>
        </pc:spChg>
      </pc:sldChg>
      <pc:sldChg chg="addSp delSp modSp mod">
        <pc:chgData name="Jorge Barros Luís" userId="106c4cbc-1c38-4ee6-a919-4ae6a0d5413a" providerId="ADAL" clId="{1258CE1D-05C6-4DA4-A5BB-DA9795B2ECAD}" dt="2022-11-10T12:10:44.729" v="2547" actId="207"/>
        <pc:sldMkLst>
          <pc:docMk/>
          <pc:sldMk cId="1951019368" sldId="2885"/>
        </pc:sldMkLst>
        <pc:spChg chg="mod">
          <ac:chgData name="Jorge Barros Luís" userId="106c4cbc-1c38-4ee6-a919-4ae6a0d5413a" providerId="ADAL" clId="{1258CE1D-05C6-4DA4-A5BB-DA9795B2ECAD}" dt="2022-11-10T12:02:30.791" v="2506" actId="20577"/>
          <ac:spMkLst>
            <pc:docMk/>
            <pc:sldMk cId="1951019368" sldId="2885"/>
            <ac:spMk id="7" creationId="{00000000-0000-0000-0000-000000000000}"/>
          </ac:spMkLst>
        </pc:spChg>
        <pc:spChg chg="del">
          <ac:chgData name="Jorge Barros Luís" userId="106c4cbc-1c38-4ee6-a919-4ae6a0d5413a" providerId="ADAL" clId="{1258CE1D-05C6-4DA4-A5BB-DA9795B2ECAD}" dt="2022-11-10T11:49:54.273" v="1950" actId="478"/>
          <ac:spMkLst>
            <pc:docMk/>
            <pc:sldMk cId="1951019368" sldId="2885"/>
            <ac:spMk id="8" creationId="{00000000-0000-0000-0000-000000000000}"/>
          </ac:spMkLst>
        </pc:spChg>
        <pc:spChg chg="add del mod">
          <ac:chgData name="Jorge Barros Luís" userId="106c4cbc-1c38-4ee6-a919-4ae6a0d5413a" providerId="ADAL" clId="{1258CE1D-05C6-4DA4-A5BB-DA9795B2ECAD}" dt="2022-11-10T11:57:09.882" v="2243" actId="478"/>
          <ac:spMkLst>
            <pc:docMk/>
            <pc:sldMk cId="1951019368" sldId="2885"/>
            <ac:spMk id="17" creationId="{B0981933-18B6-6E01-414A-95172300588D}"/>
          </ac:spMkLst>
        </pc:spChg>
        <pc:spChg chg="mod">
          <ac:chgData name="Jorge Barros Luís" userId="106c4cbc-1c38-4ee6-a919-4ae6a0d5413a" providerId="ADAL" clId="{1258CE1D-05C6-4DA4-A5BB-DA9795B2ECAD}" dt="2022-11-10T12:10:44.729" v="2547" actId="207"/>
          <ac:spMkLst>
            <pc:docMk/>
            <pc:sldMk cId="1951019368" sldId="2885"/>
            <ac:spMk id="108547" creationId="{00000000-0000-0000-0000-000000000000}"/>
          </ac:spMkLst>
        </pc:spChg>
        <pc:picChg chg="del">
          <ac:chgData name="Jorge Barros Luís" userId="106c4cbc-1c38-4ee6-a919-4ae6a0d5413a" providerId="ADAL" clId="{1258CE1D-05C6-4DA4-A5BB-DA9795B2ECAD}" dt="2022-11-10T11:49:46.282" v="1947" actId="478"/>
          <ac:picMkLst>
            <pc:docMk/>
            <pc:sldMk cId="1951019368" sldId="2885"/>
            <ac:picMk id="2" creationId="{00000000-0000-0000-0000-000000000000}"/>
          </ac:picMkLst>
        </pc:picChg>
        <pc:picChg chg="del">
          <ac:chgData name="Jorge Barros Luís" userId="106c4cbc-1c38-4ee6-a919-4ae6a0d5413a" providerId="ADAL" clId="{1258CE1D-05C6-4DA4-A5BB-DA9795B2ECAD}" dt="2022-11-10T11:49:48.946" v="1948" actId="478"/>
          <ac:picMkLst>
            <pc:docMk/>
            <pc:sldMk cId="1951019368" sldId="2885"/>
            <ac:picMk id="5" creationId="{00000000-0000-0000-0000-000000000000}"/>
          </ac:picMkLst>
        </pc:picChg>
        <pc:picChg chg="add del">
          <ac:chgData name="Jorge Barros Luís" userId="106c4cbc-1c38-4ee6-a919-4ae6a0d5413a" providerId="ADAL" clId="{1258CE1D-05C6-4DA4-A5BB-DA9795B2ECAD}" dt="2022-11-10T11:49:02.544" v="1941" actId="478"/>
          <ac:picMkLst>
            <pc:docMk/>
            <pc:sldMk cId="1951019368" sldId="2885"/>
            <ac:picMk id="6" creationId="{84C1677D-F3CB-E843-ED87-61F4F9D27B30}"/>
          </ac:picMkLst>
        </pc:picChg>
        <pc:picChg chg="add mod">
          <ac:chgData name="Jorge Barros Luís" userId="106c4cbc-1c38-4ee6-a919-4ae6a0d5413a" providerId="ADAL" clId="{1258CE1D-05C6-4DA4-A5BB-DA9795B2ECAD}" dt="2022-11-10T11:55:33.182" v="2232" actId="1076"/>
          <ac:picMkLst>
            <pc:docMk/>
            <pc:sldMk cId="1951019368" sldId="2885"/>
            <ac:picMk id="10" creationId="{A1082269-CD47-5447-8A27-4822D5EFBDFF}"/>
          </ac:picMkLst>
        </pc:picChg>
        <pc:picChg chg="add del mod">
          <ac:chgData name="Jorge Barros Luís" userId="106c4cbc-1c38-4ee6-a919-4ae6a0d5413a" providerId="ADAL" clId="{1258CE1D-05C6-4DA4-A5BB-DA9795B2ECAD}" dt="2022-11-10T11:55:53.634" v="2235" actId="478"/>
          <ac:picMkLst>
            <pc:docMk/>
            <pc:sldMk cId="1951019368" sldId="2885"/>
            <ac:picMk id="12" creationId="{24957F69-94C1-C45B-DDAE-B780FF97C568}"/>
          </ac:picMkLst>
        </pc:picChg>
        <pc:picChg chg="add mod">
          <ac:chgData name="Jorge Barros Luís" userId="106c4cbc-1c38-4ee6-a919-4ae6a0d5413a" providerId="ADAL" clId="{1258CE1D-05C6-4DA4-A5BB-DA9795B2ECAD}" dt="2022-11-10T11:56:50.842" v="2240" actId="14100"/>
          <ac:picMkLst>
            <pc:docMk/>
            <pc:sldMk cId="1951019368" sldId="2885"/>
            <ac:picMk id="14" creationId="{EC49A027-6735-7E1D-E712-274E879B7D4C}"/>
          </ac:picMkLst>
        </pc:picChg>
        <pc:picChg chg="add del">
          <ac:chgData name="Jorge Barros Luís" userId="106c4cbc-1c38-4ee6-a919-4ae6a0d5413a" providerId="ADAL" clId="{1258CE1D-05C6-4DA4-A5BB-DA9795B2ECAD}" dt="2022-11-10T11:59:22.745" v="2246" actId="478"/>
          <ac:picMkLst>
            <pc:docMk/>
            <pc:sldMk cId="1951019368" sldId="2885"/>
            <ac:picMk id="16" creationId="{A709AEB1-84F4-5FBC-C3E2-D421F099F5A4}"/>
          </ac:picMkLst>
        </pc:picChg>
        <pc:picChg chg="add del mod">
          <ac:chgData name="Jorge Barros Luís" userId="106c4cbc-1c38-4ee6-a919-4ae6a0d5413a" providerId="ADAL" clId="{1258CE1D-05C6-4DA4-A5BB-DA9795B2ECAD}" dt="2022-11-10T12:07:22.744" v="2538" actId="21"/>
          <ac:picMkLst>
            <pc:docMk/>
            <pc:sldMk cId="1951019368" sldId="2885"/>
            <ac:picMk id="19" creationId="{3B739C84-6E34-603B-EE9E-77D31BB9854F}"/>
          </ac:picMkLst>
        </pc:picChg>
      </pc:sldChg>
      <pc:sldChg chg="addSp delSp modSp mod">
        <pc:chgData name="Jorge Barros Luís" userId="106c4cbc-1c38-4ee6-a919-4ae6a0d5413a" providerId="ADAL" clId="{1258CE1D-05C6-4DA4-A5BB-DA9795B2ECAD}" dt="2022-11-09T23:10:52.564" v="752" actId="1037"/>
        <pc:sldMkLst>
          <pc:docMk/>
          <pc:sldMk cId="2711096315" sldId="2963"/>
        </pc:sldMkLst>
        <pc:spChg chg="mod">
          <ac:chgData name="Jorge Barros Luís" userId="106c4cbc-1c38-4ee6-a919-4ae6a0d5413a" providerId="ADAL" clId="{1258CE1D-05C6-4DA4-A5BB-DA9795B2ECAD}" dt="2022-11-09T22:58:09.659" v="704" actId="6549"/>
          <ac:spMkLst>
            <pc:docMk/>
            <pc:sldMk cId="2711096315" sldId="2963"/>
            <ac:spMk id="6" creationId="{00000000-0000-0000-0000-000000000000}"/>
          </ac:spMkLst>
        </pc:spChg>
        <pc:spChg chg="mod">
          <ac:chgData name="Jorge Barros Luís" userId="106c4cbc-1c38-4ee6-a919-4ae6a0d5413a" providerId="ADAL" clId="{1258CE1D-05C6-4DA4-A5BB-DA9795B2ECAD}" dt="2022-11-09T22:55:11.767" v="653" actId="404"/>
          <ac:spMkLst>
            <pc:docMk/>
            <pc:sldMk cId="2711096315" sldId="2963"/>
            <ac:spMk id="8" creationId="{00000000-0000-0000-0000-000000000000}"/>
          </ac:spMkLst>
        </pc:spChg>
        <pc:spChg chg="del mod">
          <ac:chgData name="Jorge Barros Luís" userId="106c4cbc-1c38-4ee6-a919-4ae6a0d5413a" providerId="ADAL" clId="{1258CE1D-05C6-4DA4-A5BB-DA9795B2ECAD}" dt="2022-11-09T22:58:15.030" v="705" actId="478"/>
          <ac:spMkLst>
            <pc:docMk/>
            <pc:sldMk cId="2711096315" sldId="2963"/>
            <ac:spMk id="9" creationId="{00000000-0000-0000-0000-000000000000}"/>
          </ac:spMkLst>
        </pc:spChg>
        <pc:spChg chg="add mod">
          <ac:chgData name="Jorge Barros Luís" userId="106c4cbc-1c38-4ee6-a919-4ae6a0d5413a" providerId="ADAL" clId="{1258CE1D-05C6-4DA4-A5BB-DA9795B2ECAD}" dt="2022-11-09T22:55:45.176" v="657" actId="1076"/>
          <ac:spMkLst>
            <pc:docMk/>
            <pc:sldMk cId="2711096315" sldId="2963"/>
            <ac:spMk id="11" creationId="{6FE9BB83-25DF-90E5-B759-B525DDAB219F}"/>
          </ac:spMkLst>
        </pc:spChg>
        <pc:spChg chg="add mod">
          <ac:chgData name="Jorge Barros Luís" userId="106c4cbc-1c38-4ee6-a919-4ae6a0d5413a" providerId="ADAL" clId="{1258CE1D-05C6-4DA4-A5BB-DA9795B2ECAD}" dt="2022-11-09T23:08:36.127" v="723" actId="1076"/>
          <ac:spMkLst>
            <pc:docMk/>
            <pc:sldMk cId="2711096315" sldId="2963"/>
            <ac:spMk id="15" creationId="{F216A447-FB15-48EA-E6C8-370D84921914}"/>
          </ac:spMkLst>
        </pc:spChg>
        <pc:spChg chg="add del mod">
          <ac:chgData name="Jorge Barros Luís" userId="106c4cbc-1c38-4ee6-a919-4ae6a0d5413a" providerId="ADAL" clId="{1258CE1D-05C6-4DA4-A5BB-DA9795B2ECAD}" dt="2022-11-09T23:08:10.146" v="720" actId="478"/>
          <ac:spMkLst>
            <pc:docMk/>
            <pc:sldMk cId="2711096315" sldId="2963"/>
            <ac:spMk id="16" creationId="{A246E922-41D3-AEA1-6D41-799066FAD90D}"/>
          </ac:spMkLst>
        </pc:spChg>
        <pc:grpChg chg="mod">
          <ac:chgData name="Jorge Barros Luís" userId="106c4cbc-1c38-4ee6-a919-4ae6a0d5413a" providerId="ADAL" clId="{1258CE1D-05C6-4DA4-A5BB-DA9795B2ECAD}" dt="2022-11-09T23:09:32.049" v="733"/>
          <ac:grpSpMkLst>
            <pc:docMk/>
            <pc:sldMk cId="2711096315" sldId="2963"/>
            <ac:grpSpMk id="20" creationId="{DF1DD225-05E0-176B-09D7-3FB584DAEEA8}"/>
          </ac:grpSpMkLst>
        </pc:grpChg>
        <pc:grpChg chg="del mod">
          <ac:chgData name="Jorge Barros Luís" userId="106c4cbc-1c38-4ee6-a919-4ae6a0d5413a" providerId="ADAL" clId="{1258CE1D-05C6-4DA4-A5BB-DA9795B2ECAD}" dt="2022-11-09T23:09:52.054" v="741"/>
          <ac:grpSpMkLst>
            <pc:docMk/>
            <pc:sldMk cId="2711096315" sldId="2963"/>
            <ac:grpSpMk id="25" creationId="{2E8D9CC4-390A-52CC-5FF5-362E0DD748BB}"/>
          </ac:grpSpMkLst>
        </pc:grpChg>
        <pc:grpChg chg="del mod">
          <ac:chgData name="Jorge Barros Luís" userId="106c4cbc-1c38-4ee6-a919-4ae6a0d5413a" providerId="ADAL" clId="{1258CE1D-05C6-4DA4-A5BB-DA9795B2ECAD}" dt="2022-11-09T23:10:03.657" v="743"/>
          <ac:grpSpMkLst>
            <pc:docMk/>
            <pc:sldMk cId="2711096315" sldId="2963"/>
            <ac:grpSpMk id="28" creationId="{EE582795-B012-8587-7C76-7A6E3F23EE5F}"/>
          </ac:grpSpMkLst>
        </pc:grpChg>
        <pc:grpChg chg="del mod">
          <ac:chgData name="Jorge Barros Luís" userId="106c4cbc-1c38-4ee6-a919-4ae6a0d5413a" providerId="ADAL" clId="{1258CE1D-05C6-4DA4-A5BB-DA9795B2ECAD}" dt="2022-11-09T23:10:05.970" v="745"/>
          <ac:grpSpMkLst>
            <pc:docMk/>
            <pc:sldMk cId="2711096315" sldId="2963"/>
            <ac:grpSpMk id="30" creationId="{5F6D11EA-295D-76AE-6262-23C547BEB7C9}"/>
          </ac:grpSpMkLst>
        </pc:grpChg>
        <pc:grpChg chg="del mod">
          <ac:chgData name="Jorge Barros Luís" userId="106c4cbc-1c38-4ee6-a919-4ae6a0d5413a" providerId="ADAL" clId="{1258CE1D-05C6-4DA4-A5BB-DA9795B2ECAD}" dt="2022-11-09T23:10:17.014" v="748"/>
          <ac:grpSpMkLst>
            <pc:docMk/>
            <pc:sldMk cId="2711096315" sldId="2963"/>
            <ac:grpSpMk id="32" creationId="{B0A7A8AA-657E-1950-5021-48BE0D6E6B84}"/>
          </ac:grpSpMkLst>
        </pc:grpChg>
        <pc:grpChg chg="mod">
          <ac:chgData name="Jorge Barros Luís" userId="106c4cbc-1c38-4ee6-a919-4ae6a0d5413a" providerId="ADAL" clId="{1258CE1D-05C6-4DA4-A5BB-DA9795B2ECAD}" dt="2022-11-09T23:10:17.014" v="748"/>
          <ac:grpSpMkLst>
            <pc:docMk/>
            <pc:sldMk cId="2711096315" sldId="2963"/>
            <ac:grpSpMk id="35" creationId="{8EB60915-1749-AC1E-390B-EB0A7D7D70BB}"/>
          </ac:grpSpMkLst>
        </pc:grpChg>
        <pc:picChg chg="add del mod">
          <ac:chgData name="Jorge Barros Luís" userId="106c4cbc-1c38-4ee6-a919-4ae6a0d5413a" providerId="ADAL" clId="{1258CE1D-05C6-4DA4-A5BB-DA9795B2ECAD}" dt="2022-11-09T23:05:52.081" v="706" actId="478"/>
          <ac:picMkLst>
            <pc:docMk/>
            <pc:sldMk cId="2711096315" sldId="2963"/>
            <ac:picMk id="4" creationId="{D15B31C6-CAB7-25BC-3A1C-1927D1C7D4E2}"/>
          </ac:picMkLst>
        </pc:picChg>
        <pc:picChg chg="add del">
          <ac:chgData name="Jorge Barros Luís" userId="106c4cbc-1c38-4ee6-a919-4ae6a0d5413a" providerId="ADAL" clId="{1258CE1D-05C6-4DA4-A5BB-DA9795B2ECAD}" dt="2022-11-09T22:30:00.145" v="373" actId="478"/>
          <ac:picMkLst>
            <pc:docMk/>
            <pc:sldMk cId="2711096315" sldId="2963"/>
            <ac:picMk id="5" creationId="{00000000-0000-0000-0000-000000000000}"/>
          </ac:picMkLst>
        </pc:picChg>
        <pc:picChg chg="add mod">
          <ac:chgData name="Jorge Barros Luís" userId="106c4cbc-1c38-4ee6-a919-4ae6a0d5413a" providerId="ADAL" clId="{1258CE1D-05C6-4DA4-A5BB-DA9795B2ECAD}" dt="2022-11-09T22:52:39.448" v="633" actId="14100"/>
          <ac:picMkLst>
            <pc:docMk/>
            <pc:sldMk cId="2711096315" sldId="2963"/>
            <ac:picMk id="10" creationId="{E377535C-65F2-B8F7-45CE-996BF78B4CA6}"/>
          </ac:picMkLst>
        </pc:picChg>
        <pc:picChg chg="add mod">
          <ac:chgData name="Jorge Barros Luís" userId="106c4cbc-1c38-4ee6-a919-4ae6a0d5413a" providerId="ADAL" clId="{1258CE1D-05C6-4DA4-A5BB-DA9795B2ECAD}" dt="2022-11-09T23:08:44.940" v="724" actId="14100"/>
          <ac:picMkLst>
            <pc:docMk/>
            <pc:sldMk cId="2711096315" sldId="2963"/>
            <ac:picMk id="12" creationId="{103A6357-CD06-EDC0-3314-A14FEA46536D}"/>
          </ac:picMkLst>
        </pc:picChg>
        <pc:picChg chg="add mod">
          <ac:chgData name="Jorge Barros Luís" userId="106c4cbc-1c38-4ee6-a919-4ae6a0d5413a" providerId="ADAL" clId="{1258CE1D-05C6-4DA4-A5BB-DA9795B2ECAD}" dt="2022-11-09T23:08:28.436" v="721" actId="14100"/>
          <ac:picMkLst>
            <pc:docMk/>
            <pc:sldMk cId="2711096315" sldId="2963"/>
            <ac:picMk id="14" creationId="{DC3CF510-A975-3DDB-1D5A-C6CABE221BCA}"/>
          </ac:picMkLst>
        </pc:picChg>
        <pc:picChg chg="add mod">
          <ac:chgData name="Jorge Barros Luís" userId="106c4cbc-1c38-4ee6-a919-4ae6a0d5413a" providerId="ADAL" clId="{1258CE1D-05C6-4DA4-A5BB-DA9795B2ECAD}" dt="2022-11-09T23:10:52.564" v="752" actId="1037"/>
          <ac:picMkLst>
            <pc:docMk/>
            <pc:sldMk cId="2711096315" sldId="2963"/>
            <ac:picMk id="37" creationId="{B98F1ED7-A363-BE8D-C295-9BE346DBF11A}"/>
          </ac:picMkLst>
        </pc:picChg>
        <pc:picChg chg="add del mod">
          <ac:chgData name="Jorge Barros Luís" userId="106c4cbc-1c38-4ee6-a919-4ae6a0d5413a" providerId="ADAL" clId="{1258CE1D-05C6-4DA4-A5BB-DA9795B2ECAD}" dt="2022-11-09T22:52:35.301" v="632" actId="1076"/>
          <ac:picMkLst>
            <pc:docMk/>
            <pc:sldMk cId="2711096315" sldId="2963"/>
            <ac:picMk id="1026" creationId="{66731043-FD11-2BA0-9A7F-631DD48099C7}"/>
          </ac:picMkLst>
        </pc:picChg>
        <pc:inkChg chg="add del">
          <ac:chgData name="Jorge Barros Luís" userId="106c4cbc-1c38-4ee6-a919-4ae6a0d5413a" providerId="ADAL" clId="{1258CE1D-05C6-4DA4-A5BB-DA9795B2ECAD}" dt="2022-11-09T23:09:03.397" v="726" actId="9405"/>
          <ac:inkMkLst>
            <pc:docMk/>
            <pc:sldMk cId="2711096315" sldId="2963"/>
            <ac:inkMk id="17" creationId="{DECC3F50-F09A-4283-1926-2EF0D9D111B5}"/>
          </ac:inkMkLst>
        </pc:inkChg>
        <pc:inkChg chg="add del mod">
          <ac:chgData name="Jorge Barros Luís" userId="106c4cbc-1c38-4ee6-a919-4ae6a0d5413a" providerId="ADAL" clId="{1258CE1D-05C6-4DA4-A5BB-DA9795B2ECAD}" dt="2022-11-09T23:09:33.411" v="734" actId="9405"/>
          <ac:inkMkLst>
            <pc:docMk/>
            <pc:sldMk cId="2711096315" sldId="2963"/>
            <ac:inkMk id="18" creationId="{3881FCDA-2877-FA4C-061C-CB89D17C87FE}"/>
          </ac:inkMkLst>
        </pc:inkChg>
        <pc:inkChg chg="add del mod">
          <ac:chgData name="Jorge Barros Luís" userId="106c4cbc-1c38-4ee6-a919-4ae6a0d5413a" providerId="ADAL" clId="{1258CE1D-05C6-4DA4-A5BB-DA9795B2ECAD}" dt="2022-11-09T23:09:32.049" v="733"/>
          <ac:inkMkLst>
            <pc:docMk/>
            <pc:sldMk cId="2711096315" sldId="2963"/>
            <ac:inkMk id="19" creationId="{50DAE2B1-9513-44C7-FECB-52D11A633ECF}"/>
          </ac:inkMkLst>
        </pc:inkChg>
        <pc:inkChg chg="add del">
          <ac:chgData name="Jorge Barros Luís" userId="106c4cbc-1c38-4ee6-a919-4ae6a0d5413a" providerId="ADAL" clId="{1258CE1D-05C6-4DA4-A5BB-DA9795B2ECAD}" dt="2022-11-09T23:09:29.246" v="731" actId="9405"/>
          <ac:inkMkLst>
            <pc:docMk/>
            <pc:sldMk cId="2711096315" sldId="2963"/>
            <ac:inkMk id="21" creationId="{CD1447DC-CBFA-2DC0-B4EB-3EEE9B85882D}"/>
          </ac:inkMkLst>
        </pc:inkChg>
        <pc:inkChg chg="add">
          <ac:chgData name="Jorge Barros Luís" userId="106c4cbc-1c38-4ee6-a919-4ae6a0d5413a" providerId="ADAL" clId="{1258CE1D-05C6-4DA4-A5BB-DA9795B2ECAD}" dt="2022-11-09T23:09:40.935" v="735" actId="9405"/>
          <ac:inkMkLst>
            <pc:docMk/>
            <pc:sldMk cId="2711096315" sldId="2963"/>
            <ac:inkMk id="22" creationId="{8085F01E-E5A8-2CC5-50CD-9147B3894FC6}"/>
          </ac:inkMkLst>
        </pc:inkChg>
        <pc:inkChg chg="add mod">
          <ac:chgData name="Jorge Barros Luís" userId="106c4cbc-1c38-4ee6-a919-4ae6a0d5413a" providerId="ADAL" clId="{1258CE1D-05C6-4DA4-A5BB-DA9795B2ECAD}" dt="2022-11-09T23:10:17.014" v="748"/>
          <ac:inkMkLst>
            <pc:docMk/>
            <pc:sldMk cId="2711096315" sldId="2963"/>
            <ac:inkMk id="23" creationId="{49D2939A-FAAC-33E5-1889-817502DFE808}"/>
          </ac:inkMkLst>
        </pc:inkChg>
        <pc:inkChg chg="add mod">
          <ac:chgData name="Jorge Barros Luís" userId="106c4cbc-1c38-4ee6-a919-4ae6a0d5413a" providerId="ADAL" clId="{1258CE1D-05C6-4DA4-A5BB-DA9795B2ECAD}" dt="2022-11-09T23:10:17.014" v="748"/>
          <ac:inkMkLst>
            <pc:docMk/>
            <pc:sldMk cId="2711096315" sldId="2963"/>
            <ac:inkMk id="24" creationId="{A5492AC9-92C1-E77B-D348-AAB9773FBC4A}"/>
          </ac:inkMkLst>
        </pc:inkChg>
        <pc:inkChg chg="add mod">
          <ac:chgData name="Jorge Barros Luís" userId="106c4cbc-1c38-4ee6-a919-4ae6a0d5413a" providerId="ADAL" clId="{1258CE1D-05C6-4DA4-A5BB-DA9795B2ECAD}" dt="2022-11-09T23:10:03.657" v="743"/>
          <ac:inkMkLst>
            <pc:docMk/>
            <pc:sldMk cId="2711096315" sldId="2963"/>
            <ac:inkMk id="26" creationId="{41574475-2E44-0A76-B071-BAD35DF9CB16}"/>
          </ac:inkMkLst>
        </pc:inkChg>
        <pc:inkChg chg="add">
          <ac:chgData name="Jorge Barros Luís" userId="106c4cbc-1c38-4ee6-a919-4ae6a0d5413a" providerId="ADAL" clId="{1258CE1D-05C6-4DA4-A5BB-DA9795B2ECAD}" dt="2022-11-09T23:09:51.176" v="740" actId="9405"/>
          <ac:inkMkLst>
            <pc:docMk/>
            <pc:sldMk cId="2711096315" sldId="2963"/>
            <ac:inkMk id="27" creationId="{9BC4C472-9659-DD5D-1C7D-A03B4A9C9F5A}"/>
          </ac:inkMkLst>
        </pc:inkChg>
        <pc:inkChg chg="add mod">
          <ac:chgData name="Jorge Barros Luís" userId="106c4cbc-1c38-4ee6-a919-4ae6a0d5413a" providerId="ADAL" clId="{1258CE1D-05C6-4DA4-A5BB-DA9795B2ECAD}" dt="2022-11-09T23:10:17.014" v="748"/>
          <ac:inkMkLst>
            <pc:docMk/>
            <pc:sldMk cId="2711096315" sldId="2963"/>
            <ac:inkMk id="29" creationId="{68C9DB85-4C18-917F-F0C6-5C7792022566}"/>
          </ac:inkMkLst>
        </pc:inkChg>
        <pc:inkChg chg="add mod">
          <ac:chgData name="Jorge Barros Luís" userId="106c4cbc-1c38-4ee6-a919-4ae6a0d5413a" providerId="ADAL" clId="{1258CE1D-05C6-4DA4-A5BB-DA9795B2ECAD}" dt="2022-11-09T23:10:17.014" v="748"/>
          <ac:inkMkLst>
            <pc:docMk/>
            <pc:sldMk cId="2711096315" sldId="2963"/>
            <ac:inkMk id="31" creationId="{DB6DD3D5-46F5-7A39-1FFA-0DD2D538DA26}"/>
          </ac:inkMkLst>
        </pc:inkChg>
        <pc:inkChg chg="add mod">
          <ac:chgData name="Jorge Barros Luís" userId="106c4cbc-1c38-4ee6-a919-4ae6a0d5413a" providerId="ADAL" clId="{1258CE1D-05C6-4DA4-A5BB-DA9795B2ECAD}" dt="2022-11-09T23:10:17.014" v="748"/>
          <ac:inkMkLst>
            <pc:docMk/>
            <pc:sldMk cId="2711096315" sldId="2963"/>
            <ac:inkMk id="33" creationId="{E23F289F-74A3-4E30-BC0E-C72FCFA55F0D}"/>
          </ac:inkMkLst>
        </pc:inkChg>
        <pc:inkChg chg="add">
          <ac:chgData name="Jorge Barros Luís" userId="106c4cbc-1c38-4ee6-a919-4ae6a0d5413a" providerId="ADAL" clId="{1258CE1D-05C6-4DA4-A5BB-DA9795B2ECAD}" dt="2022-11-09T23:10:16.378" v="747" actId="9405"/>
          <ac:inkMkLst>
            <pc:docMk/>
            <pc:sldMk cId="2711096315" sldId="2963"/>
            <ac:inkMk id="34" creationId="{A7D1967F-5601-5F75-5F0E-C4CB6DF7C0C3}"/>
          </ac:inkMkLst>
        </pc:inkChg>
      </pc:sldChg>
      <pc:sldChg chg="modAnim">
        <pc:chgData name="Jorge Barros Luís" userId="106c4cbc-1c38-4ee6-a919-4ae6a0d5413a" providerId="ADAL" clId="{1258CE1D-05C6-4DA4-A5BB-DA9795B2ECAD}" dt="2022-11-17T23:55:49.946" v="2566"/>
        <pc:sldMkLst>
          <pc:docMk/>
          <pc:sldMk cId="297201828" sldId="2978"/>
        </pc:sldMkLst>
      </pc:sldChg>
      <pc:sldChg chg="modAnim">
        <pc:chgData name="Jorge Barros Luís" userId="106c4cbc-1c38-4ee6-a919-4ae6a0d5413a" providerId="ADAL" clId="{1258CE1D-05C6-4DA4-A5BB-DA9795B2ECAD}" dt="2022-11-17T23:56:02.786" v="2567"/>
        <pc:sldMkLst>
          <pc:docMk/>
          <pc:sldMk cId="1729257448" sldId="2984"/>
        </pc:sldMkLst>
      </pc:sldChg>
      <pc:sldChg chg="modAnim">
        <pc:chgData name="Jorge Barros Luís" userId="106c4cbc-1c38-4ee6-a919-4ae6a0d5413a" providerId="ADAL" clId="{1258CE1D-05C6-4DA4-A5BB-DA9795B2ECAD}" dt="2022-11-17T23:56:23.190" v="2568"/>
        <pc:sldMkLst>
          <pc:docMk/>
          <pc:sldMk cId="131200327" sldId="3015"/>
        </pc:sldMkLst>
      </pc:sldChg>
      <pc:sldChg chg="modAnim">
        <pc:chgData name="Jorge Barros Luís" userId="106c4cbc-1c38-4ee6-a919-4ae6a0d5413a" providerId="ADAL" clId="{1258CE1D-05C6-4DA4-A5BB-DA9795B2ECAD}" dt="2022-11-17T23:57:27.446" v="2569"/>
        <pc:sldMkLst>
          <pc:docMk/>
          <pc:sldMk cId="3051254095" sldId="3021"/>
        </pc:sldMkLst>
      </pc:sldChg>
      <pc:sldChg chg="delSp modSp del mod">
        <pc:chgData name="Jorge Barros Luís" userId="106c4cbc-1c38-4ee6-a919-4ae6a0d5413a" providerId="ADAL" clId="{1258CE1D-05C6-4DA4-A5BB-DA9795B2ECAD}" dt="2022-11-09T22:49:58.432" v="625" actId="47"/>
        <pc:sldMkLst>
          <pc:docMk/>
          <pc:sldMk cId="3848373914" sldId="3221"/>
        </pc:sldMkLst>
        <pc:spChg chg="mod">
          <ac:chgData name="Jorge Barros Luís" userId="106c4cbc-1c38-4ee6-a919-4ae6a0d5413a" providerId="ADAL" clId="{1258CE1D-05C6-4DA4-A5BB-DA9795B2ECAD}" dt="2022-11-09T22:39:51.972" v="530" actId="21"/>
          <ac:spMkLst>
            <pc:docMk/>
            <pc:sldMk cId="3848373914" sldId="3221"/>
            <ac:spMk id="10" creationId="{00000000-0000-0000-0000-000000000000}"/>
          </ac:spMkLst>
        </pc:spChg>
        <pc:spChg chg="del">
          <ac:chgData name="Jorge Barros Luís" userId="106c4cbc-1c38-4ee6-a919-4ae6a0d5413a" providerId="ADAL" clId="{1258CE1D-05C6-4DA4-A5BB-DA9795B2ECAD}" dt="2022-11-09T22:48:16.023" v="605" actId="21"/>
          <ac:spMkLst>
            <pc:docMk/>
            <pc:sldMk cId="3848373914" sldId="3221"/>
            <ac:spMk id="12" creationId="{00000000-0000-0000-0000-000000000000}"/>
          </ac:spMkLst>
        </pc:spChg>
        <pc:picChg chg="del">
          <ac:chgData name="Jorge Barros Luís" userId="106c4cbc-1c38-4ee6-a919-4ae6a0d5413a" providerId="ADAL" clId="{1258CE1D-05C6-4DA4-A5BB-DA9795B2ECAD}" dt="2022-11-09T22:39:36.392" v="529" actId="478"/>
          <ac:picMkLst>
            <pc:docMk/>
            <pc:sldMk cId="3848373914" sldId="3221"/>
            <ac:picMk id="6" creationId="{00000000-0000-0000-0000-000000000000}"/>
          </ac:picMkLst>
        </pc:picChg>
        <pc:picChg chg="del">
          <ac:chgData name="Jorge Barros Luís" userId="106c4cbc-1c38-4ee6-a919-4ae6a0d5413a" providerId="ADAL" clId="{1258CE1D-05C6-4DA4-A5BB-DA9795B2ECAD}" dt="2022-11-09T22:40:05.949" v="533" actId="21"/>
          <ac:picMkLst>
            <pc:docMk/>
            <pc:sldMk cId="3848373914" sldId="3221"/>
            <ac:picMk id="11" creationId="{00000000-0000-0000-0000-000000000000}"/>
          </ac:picMkLst>
        </pc:picChg>
      </pc:sldChg>
      <pc:sldChg chg="modSp mod">
        <pc:chgData name="Jorge Barros Luís" userId="106c4cbc-1c38-4ee6-a919-4ae6a0d5413a" providerId="ADAL" clId="{1258CE1D-05C6-4DA4-A5BB-DA9795B2ECAD}" dt="2022-11-09T22:17:13.555" v="336" actId="948"/>
        <pc:sldMkLst>
          <pc:docMk/>
          <pc:sldMk cId="2668146510" sldId="3369"/>
        </pc:sldMkLst>
        <pc:spChg chg="mod">
          <ac:chgData name="Jorge Barros Luís" userId="106c4cbc-1c38-4ee6-a919-4ae6a0d5413a" providerId="ADAL" clId="{1258CE1D-05C6-4DA4-A5BB-DA9795B2ECAD}" dt="2022-11-09T22:17:13.555" v="336" actId="948"/>
          <ac:spMkLst>
            <pc:docMk/>
            <pc:sldMk cId="2668146510" sldId="3369"/>
            <ac:spMk id="6" creationId="{00000000-0000-0000-0000-000000000000}"/>
          </ac:spMkLst>
        </pc:spChg>
      </pc:sldChg>
      <pc:sldChg chg="add">
        <pc:chgData name="Jorge Barros Luís" userId="106c4cbc-1c38-4ee6-a919-4ae6a0d5413a" providerId="ADAL" clId="{1258CE1D-05C6-4DA4-A5BB-DA9795B2ECAD}" dt="2022-11-10T00:30:18.022" v="1723"/>
        <pc:sldMkLst>
          <pc:docMk/>
          <pc:sldMk cId="535414172" sldId="3458"/>
        </pc:sldMkLst>
      </pc:sldChg>
      <pc:sldChg chg="del">
        <pc:chgData name="Jorge Barros Luís" userId="106c4cbc-1c38-4ee6-a919-4ae6a0d5413a" providerId="ADAL" clId="{1258CE1D-05C6-4DA4-A5BB-DA9795B2ECAD}" dt="2022-11-10T00:30:15.263" v="1722" actId="2696"/>
        <pc:sldMkLst>
          <pc:docMk/>
          <pc:sldMk cId="2803140028" sldId="3458"/>
        </pc:sldMkLst>
      </pc:sldChg>
      <pc:sldChg chg="modAnim">
        <pc:chgData name="Jorge Barros Luís" userId="106c4cbc-1c38-4ee6-a919-4ae6a0d5413a" providerId="ADAL" clId="{1258CE1D-05C6-4DA4-A5BB-DA9795B2ECAD}" dt="2022-11-17T23:50:21.821" v="2550"/>
        <pc:sldMkLst>
          <pc:docMk/>
          <pc:sldMk cId="1119737721" sldId="3742"/>
        </pc:sldMkLst>
      </pc:sldChg>
      <pc:sldChg chg="modAnim">
        <pc:chgData name="Jorge Barros Luís" userId="106c4cbc-1c38-4ee6-a919-4ae6a0d5413a" providerId="ADAL" clId="{1258CE1D-05C6-4DA4-A5BB-DA9795B2ECAD}" dt="2022-11-17T23:50:35.538" v="2551"/>
        <pc:sldMkLst>
          <pc:docMk/>
          <pc:sldMk cId="2221735858" sldId="3743"/>
        </pc:sldMkLst>
      </pc:sldChg>
      <pc:sldChg chg="modAnim">
        <pc:chgData name="Jorge Barros Luís" userId="106c4cbc-1c38-4ee6-a919-4ae6a0d5413a" providerId="ADAL" clId="{1258CE1D-05C6-4DA4-A5BB-DA9795B2ECAD}" dt="2022-11-17T23:50:41.901" v="2552"/>
        <pc:sldMkLst>
          <pc:docMk/>
          <pc:sldMk cId="3886532974" sldId="3744"/>
        </pc:sldMkLst>
      </pc:sldChg>
      <pc:sldChg chg="modAnim">
        <pc:chgData name="Jorge Barros Luís" userId="106c4cbc-1c38-4ee6-a919-4ae6a0d5413a" providerId="ADAL" clId="{1258CE1D-05C6-4DA4-A5BB-DA9795B2ECAD}" dt="2022-11-17T23:50:46.489" v="2553"/>
        <pc:sldMkLst>
          <pc:docMk/>
          <pc:sldMk cId="2367417855" sldId="3746"/>
        </pc:sldMkLst>
      </pc:sldChg>
      <pc:sldChg chg="modAnim">
        <pc:chgData name="Jorge Barros Luís" userId="106c4cbc-1c38-4ee6-a919-4ae6a0d5413a" providerId="ADAL" clId="{1258CE1D-05C6-4DA4-A5BB-DA9795B2ECAD}" dt="2022-11-17T23:50:55.967" v="2554"/>
        <pc:sldMkLst>
          <pc:docMk/>
          <pc:sldMk cId="2331496617" sldId="3747"/>
        </pc:sldMkLst>
      </pc:sldChg>
      <pc:sldChg chg="modAnim">
        <pc:chgData name="Jorge Barros Luís" userId="106c4cbc-1c38-4ee6-a919-4ae6a0d5413a" providerId="ADAL" clId="{1258CE1D-05C6-4DA4-A5BB-DA9795B2ECAD}" dt="2022-11-17T23:51:00.848" v="2555"/>
        <pc:sldMkLst>
          <pc:docMk/>
          <pc:sldMk cId="1688048833" sldId="3748"/>
        </pc:sldMkLst>
      </pc:sldChg>
      <pc:sldChg chg="modAnim">
        <pc:chgData name="Jorge Barros Luís" userId="106c4cbc-1c38-4ee6-a919-4ae6a0d5413a" providerId="ADAL" clId="{1258CE1D-05C6-4DA4-A5BB-DA9795B2ECAD}" dt="2022-11-17T23:51:09.125" v="2556"/>
        <pc:sldMkLst>
          <pc:docMk/>
          <pc:sldMk cId="2807604145" sldId="3749"/>
        </pc:sldMkLst>
      </pc:sldChg>
      <pc:sldChg chg="modAnim">
        <pc:chgData name="Jorge Barros Luís" userId="106c4cbc-1c38-4ee6-a919-4ae6a0d5413a" providerId="ADAL" clId="{1258CE1D-05C6-4DA4-A5BB-DA9795B2ECAD}" dt="2022-11-17T23:51:16.020" v="2557"/>
        <pc:sldMkLst>
          <pc:docMk/>
          <pc:sldMk cId="1650844691" sldId="3750"/>
        </pc:sldMkLst>
      </pc:sldChg>
      <pc:sldChg chg="modSp modAnim">
        <pc:chgData name="Jorge Barros Luís" userId="106c4cbc-1c38-4ee6-a919-4ae6a0d5413a" providerId="ADAL" clId="{1258CE1D-05C6-4DA4-A5BB-DA9795B2ECAD}" dt="2022-11-17T23:54:57.753" v="2565" actId="20577"/>
        <pc:sldMkLst>
          <pc:docMk/>
          <pc:sldMk cId="4289837199" sldId="3752"/>
        </pc:sldMkLst>
        <pc:spChg chg="mod">
          <ac:chgData name="Jorge Barros Luís" userId="106c4cbc-1c38-4ee6-a919-4ae6a0d5413a" providerId="ADAL" clId="{1258CE1D-05C6-4DA4-A5BB-DA9795B2ECAD}" dt="2022-11-17T23:54:57.753" v="2565" actId="20577"/>
          <ac:spMkLst>
            <pc:docMk/>
            <pc:sldMk cId="4289837199" sldId="3752"/>
            <ac:spMk id="857091" creationId="{00000000-0000-0000-0000-000000000000}"/>
          </ac:spMkLst>
        </pc:spChg>
      </pc:sldChg>
      <pc:sldChg chg="modAnim">
        <pc:chgData name="Jorge Barros Luís" userId="106c4cbc-1c38-4ee6-a919-4ae6a0d5413a" providerId="ADAL" clId="{1258CE1D-05C6-4DA4-A5BB-DA9795B2ECAD}" dt="2022-11-17T23:51:28.513" v="2559"/>
        <pc:sldMkLst>
          <pc:docMk/>
          <pc:sldMk cId="2658063727" sldId="3753"/>
        </pc:sldMkLst>
      </pc:sldChg>
      <pc:sldChg chg="modAnim">
        <pc:chgData name="Jorge Barros Luís" userId="106c4cbc-1c38-4ee6-a919-4ae6a0d5413a" providerId="ADAL" clId="{1258CE1D-05C6-4DA4-A5BB-DA9795B2ECAD}" dt="2022-11-17T23:51:33.014" v="2560"/>
        <pc:sldMkLst>
          <pc:docMk/>
          <pc:sldMk cId="2034821859" sldId="3754"/>
        </pc:sldMkLst>
      </pc:sldChg>
      <pc:sldChg chg="modAnim">
        <pc:chgData name="Jorge Barros Luís" userId="106c4cbc-1c38-4ee6-a919-4ae6a0d5413a" providerId="ADAL" clId="{1258CE1D-05C6-4DA4-A5BB-DA9795B2ECAD}" dt="2022-11-17T23:51:37.051" v="2561"/>
        <pc:sldMkLst>
          <pc:docMk/>
          <pc:sldMk cId="1466365559" sldId="3755"/>
        </pc:sldMkLst>
      </pc:sldChg>
      <pc:sldChg chg="modAnim">
        <pc:chgData name="Jorge Barros Luís" userId="106c4cbc-1c38-4ee6-a919-4ae6a0d5413a" providerId="ADAL" clId="{1258CE1D-05C6-4DA4-A5BB-DA9795B2ECAD}" dt="2022-11-17T23:51:42.569" v="2562"/>
        <pc:sldMkLst>
          <pc:docMk/>
          <pc:sldMk cId="3515600787" sldId="3756"/>
        </pc:sldMkLst>
      </pc:sldChg>
      <pc:sldChg chg="modAnim">
        <pc:chgData name="Jorge Barros Luís" userId="106c4cbc-1c38-4ee6-a919-4ae6a0d5413a" providerId="ADAL" clId="{1258CE1D-05C6-4DA4-A5BB-DA9795B2ECAD}" dt="2022-11-17T23:51:47.862" v="2563"/>
        <pc:sldMkLst>
          <pc:docMk/>
          <pc:sldMk cId="3358411159" sldId="3757"/>
        </pc:sldMkLst>
      </pc:sldChg>
      <pc:sldChg chg="modAnim">
        <pc:chgData name="Jorge Barros Luís" userId="106c4cbc-1c38-4ee6-a919-4ae6a0d5413a" providerId="ADAL" clId="{1258CE1D-05C6-4DA4-A5BB-DA9795B2ECAD}" dt="2022-11-17T23:59:20.898" v="2573"/>
        <pc:sldMkLst>
          <pc:docMk/>
          <pc:sldMk cId="1321204636" sldId="3758"/>
        </pc:sldMkLst>
      </pc:sldChg>
      <pc:sldChg chg="modAnim">
        <pc:chgData name="Jorge Barros Luís" userId="106c4cbc-1c38-4ee6-a919-4ae6a0d5413a" providerId="ADAL" clId="{1258CE1D-05C6-4DA4-A5BB-DA9795B2ECAD}" dt="2022-11-18T00:00:08.204" v="2583"/>
        <pc:sldMkLst>
          <pc:docMk/>
          <pc:sldMk cId="3214753797" sldId="3759"/>
        </pc:sldMkLst>
      </pc:sldChg>
      <pc:sldChg chg="modAnim">
        <pc:chgData name="Jorge Barros Luís" userId="106c4cbc-1c38-4ee6-a919-4ae6a0d5413a" providerId="ADAL" clId="{1258CE1D-05C6-4DA4-A5BB-DA9795B2ECAD}" dt="2022-11-18T00:00:16.727" v="2584"/>
        <pc:sldMkLst>
          <pc:docMk/>
          <pc:sldMk cId="866511332" sldId="3760"/>
        </pc:sldMkLst>
      </pc:sldChg>
      <pc:sldChg chg="modAnim">
        <pc:chgData name="Jorge Barros Luís" userId="106c4cbc-1c38-4ee6-a919-4ae6a0d5413a" providerId="ADAL" clId="{1258CE1D-05C6-4DA4-A5BB-DA9795B2ECAD}" dt="2022-11-18T00:00:24.661" v="2585"/>
        <pc:sldMkLst>
          <pc:docMk/>
          <pc:sldMk cId="2883485742" sldId="3762"/>
        </pc:sldMkLst>
      </pc:sldChg>
      <pc:sldChg chg="modAnim">
        <pc:chgData name="Jorge Barros Luís" userId="106c4cbc-1c38-4ee6-a919-4ae6a0d5413a" providerId="ADAL" clId="{1258CE1D-05C6-4DA4-A5BB-DA9795B2ECAD}" dt="2022-11-18T00:00:31.009" v="2586"/>
        <pc:sldMkLst>
          <pc:docMk/>
          <pc:sldMk cId="3156177644" sldId="3763"/>
        </pc:sldMkLst>
      </pc:sldChg>
      <pc:sldChg chg="modAnim">
        <pc:chgData name="Jorge Barros Luís" userId="106c4cbc-1c38-4ee6-a919-4ae6a0d5413a" providerId="ADAL" clId="{1258CE1D-05C6-4DA4-A5BB-DA9795B2ECAD}" dt="2022-11-18T00:00:35.901" v="2587"/>
        <pc:sldMkLst>
          <pc:docMk/>
          <pc:sldMk cId="4243052843" sldId="3764"/>
        </pc:sldMkLst>
      </pc:sldChg>
      <pc:sldChg chg="modAnim">
        <pc:chgData name="Jorge Barros Luís" userId="106c4cbc-1c38-4ee6-a919-4ae6a0d5413a" providerId="ADAL" clId="{1258CE1D-05C6-4DA4-A5BB-DA9795B2ECAD}" dt="2022-11-18T00:00:44.649" v="2589"/>
        <pc:sldMkLst>
          <pc:docMk/>
          <pc:sldMk cId="1656272885" sldId="3765"/>
        </pc:sldMkLst>
      </pc:sldChg>
      <pc:sldChg chg="modAnim">
        <pc:chgData name="Jorge Barros Luís" userId="106c4cbc-1c38-4ee6-a919-4ae6a0d5413a" providerId="ADAL" clId="{1258CE1D-05C6-4DA4-A5BB-DA9795B2ECAD}" dt="2022-11-18T00:00:51.553" v="2590"/>
        <pc:sldMkLst>
          <pc:docMk/>
          <pc:sldMk cId="2163537711" sldId="3766"/>
        </pc:sldMkLst>
      </pc:sldChg>
      <pc:sldChg chg="modAnim">
        <pc:chgData name="Jorge Barros Luís" userId="106c4cbc-1c38-4ee6-a919-4ae6a0d5413a" providerId="ADAL" clId="{1258CE1D-05C6-4DA4-A5BB-DA9795B2ECAD}" dt="2022-11-18T00:00:57.414" v="2591"/>
        <pc:sldMkLst>
          <pc:docMk/>
          <pc:sldMk cId="1180889726" sldId="3767"/>
        </pc:sldMkLst>
      </pc:sldChg>
      <pc:sldChg chg="modAnim">
        <pc:chgData name="Jorge Barros Luís" userId="106c4cbc-1c38-4ee6-a919-4ae6a0d5413a" providerId="ADAL" clId="{1258CE1D-05C6-4DA4-A5BB-DA9795B2ECAD}" dt="2022-11-18T00:01:05.016" v="2592"/>
        <pc:sldMkLst>
          <pc:docMk/>
          <pc:sldMk cId="640091584" sldId="3768"/>
        </pc:sldMkLst>
      </pc:sldChg>
      <pc:sldChg chg="modAnim">
        <pc:chgData name="Jorge Barros Luís" userId="106c4cbc-1c38-4ee6-a919-4ae6a0d5413a" providerId="ADAL" clId="{1258CE1D-05C6-4DA4-A5BB-DA9795B2ECAD}" dt="2022-11-18T00:01:11.846" v="2593"/>
        <pc:sldMkLst>
          <pc:docMk/>
          <pc:sldMk cId="1358974806" sldId="3769"/>
        </pc:sldMkLst>
      </pc:sldChg>
      <pc:sldChg chg="modAnim">
        <pc:chgData name="Jorge Barros Luís" userId="106c4cbc-1c38-4ee6-a919-4ae6a0d5413a" providerId="ADAL" clId="{1258CE1D-05C6-4DA4-A5BB-DA9795B2ECAD}" dt="2022-11-18T00:01:25.160" v="2597"/>
        <pc:sldMkLst>
          <pc:docMk/>
          <pc:sldMk cId="2433578951" sldId="3770"/>
        </pc:sldMkLst>
      </pc:sldChg>
      <pc:sldChg chg="modAnim">
        <pc:chgData name="Jorge Barros Luís" userId="106c4cbc-1c38-4ee6-a919-4ae6a0d5413a" providerId="ADAL" clId="{1258CE1D-05C6-4DA4-A5BB-DA9795B2ECAD}" dt="2022-11-18T00:01:36.516" v="2598"/>
        <pc:sldMkLst>
          <pc:docMk/>
          <pc:sldMk cId="2688873137" sldId="3777"/>
        </pc:sldMkLst>
      </pc:sldChg>
      <pc:sldChg chg="modAnim">
        <pc:chgData name="Jorge Barros Luís" userId="106c4cbc-1c38-4ee6-a919-4ae6a0d5413a" providerId="ADAL" clId="{1258CE1D-05C6-4DA4-A5BB-DA9795B2ECAD}" dt="2022-11-18T00:01:40.774" v="2599"/>
        <pc:sldMkLst>
          <pc:docMk/>
          <pc:sldMk cId="2812700761" sldId="3778"/>
        </pc:sldMkLst>
      </pc:sldChg>
      <pc:sldChg chg="modAnim">
        <pc:chgData name="Jorge Barros Luís" userId="106c4cbc-1c38-4ee6-a919-4ae6a0d5413a" providerId="ADAL" clId="{1258CE1D-05C6-4DA4-A5BB-DA9795B2ECAD}" dt="2022-11-18T00:01:46.560" v="2600"/>
        <pc:sldMkLst>
          <pc:docMk/>
          <pc:sldMk cId="165209741" sldId="3779"/>
        </pc:sldMkLst>
      </pc:sldChg>
      <pc:sldChg chg="modAnim">
        <pc:chgData name="Jorge Barros Luís" userId="106c4cbc-1c38-4ee6-a919-4ae6a0d5413a" providerId="ADAL" clId="{1258CE1D-05C6-4DA4-A5BB-DA9795B2ECAD}" dt="2022-11-18T00:01:53.959" v="2601"/>
        <pc:sldMkLst>
          <pc:docMk/>
          <pc:sldMk cId="77735107" sldId="3780"/>
        </pc:sldMkLst>
      </pc:sldChg>
      <pc:sldChg chg="modAnim">
        <pc:chgData name="Jorge Barros Luís" userId="106c4cbc-1c38-4ee6-a919-4ae6a0d5413a" providerId="ADAL" clId="{1258CE1D-05C6-4DA4-A5BB-DA9795B2ECAD}" dt="2022-11-18T00:02:06.454" v="2603"/>
        <pc:sldMkLst>
          <pc:docMk/>
          <pc:sldMk cId="3845477105" sldId="3781"/>
        </pc:sldMkLst>
      </pc:sldChg>
      <pc:sldChg chg="modAnim">
        <pc:chgData name="Jorge Barros Luís" userId="106c4cbc-1c38-4ee6-a919-4ae6a0d5413a" providerId="ADAL" clId="{1258CE1D-05C6-4DA4-A5BB-DA9795B2ECAD}" dt="2022-11-18T00:02:22.932" v="2606"/>
        <pc:sldMkLst>
          <pc:docMk/>
          <pc:sldMk cId="2490060235" sldId="3782"/>
        </pc:sldMkLst>
      </pc:sldChg>
      <pc:sldChg chg="modAnim">
        <pc:chgData name="Jorge Barros Luís" userId="106c4cbc-1c38-4ee6-a919-4ae6a0d5413a" providerId="ADAL" clId="{1258CE1D-05C6-4DA4-A5BB-DA9795B2ECAD}" dt="2022-11-18T00:05:15.363" v="2618"/>
        <pc:sldMkLst>
          <pc:docMk/>
          <pc:sldMk cId="1141620846" sldId="3783"/>
        </pc:sldMkLst>
      </pc:sldChg>
      <pc:sldChg chg="modAnim">
        <pc:chgData name="Jorge Barros Luís" userId="106c4cbc-1c38-4ee6-a919-4ae6a0d5413a" providerId="ADAL" clId="{1258CE1D-05C6-4DA4-A5BB-DA9795B2ECAD}" dt="2022-11-18T00:02:40.822" v="2609"/>
        <pc:sldMkLst>
          <pc:docMk/>
          <pc:sldMk cId="331728100" sldId="3784"/>
        </pc:sldMkLst>
      </pc:sldChg>
      <pc:sldChg chg="modSp mod modAnim">
        <pc:chgData name="Jorge Barros Luís" userId="106c4cbc-1c38-4ee6-a919-4ae6a0d5413a" providerId="ADAL" clId="{1258CE1D-05C6-4DA4-A5BB-DA9795B2ECAD}" dt="2022-11-18T00:03:48.079" v="2614"/>
        <pc:sldMkLst>
          <pc:docMk/>
          <pc:sldMk cId="2645770095" sldId="3785"/>
        </pc:sldMkLst>
        <pc:spChg chg="mod">
          <ac:chgData name="Jorge Barros Luís" userId="106c4cbc-1c38-4ee6-a919-4ae6a0d5413a" providerId="ADAL" clId="{1258CE1D-05C6-4DA4-A5BB-DA9795B2ECAD}" dt="2022-11-18T00:03:33.225" v="2610" actId="1076"/>
          <ac:spMkLst>
            <pc:docMk/>
            <pc:sldMk cId="2645770095" sldId="3785"/>
            <ac:spMk id="1455107" creationId="{00000000-0000-0000-0000-000000000000}"/>
          </ac:spMkLst>
        </pc:spChg>
      </pc:sldChg>
      <pc:sldChg chg="modSp modAnim">
        <pc:chgData name="Jorge Barros Luís" userId="106c4cbc-1c38-4ee6-a919-4ae6a0d5413a" providerId="ADAL" clId="{1258CE1D-05C6-4DA4-A5BB-DA9795B2ECAD}" dt="2022-11-18T00:07:19.355" v="2624"/>
        <pc:sldMkLst>
          <pc:docMk/>
          <pc:sldMk cId="3794217208" sldId="3786"/>
        </pc:sldMkLst>
        <pc:spChg chg="mod">
          <ac:chgData name="Jorge Barros Luís" userId="106c4cbc-1c38-4ee6-a919-4ae6a0d5413a" providerId="ADAL" clId="{1258CE1D-05C6-4DA4-A5BB-DA9795B2ECAD}" dt="2022-11-18T00:04:04.923" v="2617" actId="20577"/>
          <ac:spMkLst>
            <pc:docMk/>
            <pc:sldMk cId="3794217208" sldId="3786"/>
            <ac:spMk id="1456134" creationId="{00000000-0000-0000-0000-000000000000}"/>
          </ac:spMkLst>
        </pc:spChg>
      </pc:sldChg>
      <pc:sldChg chg="del">
        <pc:chgData name="Jorge Barros Luís" userId="106c4cbc-1c38-4ee6-a919-4ae6a0d5413a" providerId="ADAL" clId="{1258CE1D-05C6-4DA4-A5BB-DA9795B2ECAD}" dt="2022-11-12T17:50:17.582" v="2549" actId="47"/>
        <pc:sldMkLst>
          <pc:docMk/>
          <pc:sldMk cId="1556365981" sldId="3830"/>
        </pc:sldMkLst>
      </pc:sldChg>
      <pc:sldChg chg="modAnim">
        <pc:chgData name="Jorge Barros Luís" userId="106c4cbc-1c38-4ee6-a919-4ae6a0d5413a" providerId="ADAL" clId="{1258CE1D-05C6-4DA4-A5BB-DA9795B2ECAD}" dt="2022-11-18T00:02:00.319" v="2602"/>
        <pc:sldMkLst>
          <pc:docMk/>
          <pc:sldMk cId="1484669085" sldId="3840"/>
        </pc:sldMkLst>
      </pc:sldChg>
      <pc:sldChg chg="modAnim">
        <pc:chgData name="Jorge Barros Luís" userId="106c4cbc-1c38-4ee6-a919-4ae6a0d5413a" providerId="ADAL" clId="{1258CE1D-05C6-4DA4-A5BB-DA9795B2ECAD}" dt="2022-11-17T23:58:38.102" v="2570"/>
        <pc:sldMkLst>
          <pc:docMk/>
          <pc:sldMk cId="1098557950" sldId="3848"/>
        </pc:sldMkLst>
      </pc:sldChg>
      <pc:sldChg chg="del">
        <pc:chgData name="Jorge Barros Luís" userId="106c4cbc-1c38-4ee6-a919-4ae6a0d5413a" providerId="ADAL" clId="{1258CE1D-05C6-4DA4-A5BB-DA9795B2ECAD}" dt="2022-11-10T00:19:54.960" v="1474" actId="47"/>
        <pc:sldMkLst>
          <pc:docMk/>
          <pc:sldMk cId="167462158" sldId="3849"/>
        </pc:sldMkLst>
      </pc:sldChg>
      <pc:sldChg chg="delSp modSp mod">
        <pc:chgData name="Jorge Barros Luís" userId="106c4cbc-1c38-4ee6-a919-4ae6a0d5413a" providerId="ADAL" clId="{1258CE1D-05C6-4DA4-A5BB-DA9795B2ECAD}" dt="2022-11-10T00:29:20.891" v="1721" actId="14100"/>
        <pc:sldMkLst>
          <pc:docMk/>
          <pc:sldMk cId="3219097936" sldId="3850"/>
        </pc:sldMkLst>
        <pc:spChg chg="del">
          <ac:chgData name="Jorge Barros Luís" userId="106c4cbc-1c38-4ee6-a919-4ae6a0d5413a" providerId="ADAL" clId="{1258CE1D-05C6-4DA4-A5BB-DA9795B2ECAD}" dt="2022-11-10T00:28:59.232" v="1717" actId="478"/>
          <ac:spMkLst>
            <pc:docMk/>
            <pc:sldMk cId="3219097936" sldId="3850"/>
            <ac:spMk id="6" creationId="{00000000-0000-0000-0000-000000000000}"/>
          </ac:spMkLst>
        </pc:spChg>
        <pc:spChg chg="mod">
          <ac:chgData name="Jorge Barros Luís" userId="106c4cbc-1c38-4ee6-a919-4ae6a0d5413a" providerId="ADAL" clId="{1258CE1D-05C6-4DA4-A5BB-DA9795B2ECAD}" dt="2022-11-10T00:29:20.891" v="1721" actId="14100"/>
          <ac:spMkLst>
            <pc:docMk/>
            <pc:sldMk cId="3219097936" sldId="3850"/>
            <ac:spMk id="90115" creationId="{00000000-0000-0000-0000-000000000000}"/>
          </ac:spMkLst>
        </pc:spChg>
        <pc:picChg chg="del">
          <ac:chgData name="Jorge Barros Luís" userId="106c4cbc-1c38-4ee6-a919-4ae6a0d5413a" providerId="ADAL" clId="{1258CE1D-05C6-4DA4-A5BB-DA9795B2ECAD}" dt="2022-11-10T00:24:50.402" v="1542" actId="478"/>
          <ac:picMkLst>
            <pc:docMk/>
            <pc:sldMk cId="3219097936" sldId="3850"/>
            <ac:picMk id="4" creationId="{00000000-0000-0000-0000-000000000000}"/>
          </ac:picMkLst>
        </pc:picChg>
      </pc:sldChg>
      <pc:sldChg chg="modSp mod">
        <pc:chgData name="Jorge Barros Luís" userId="106c4cbc-1c38-4ee6-a919-4ae6a0d5413a" providerId="ADAL" clId="{1258CE1D-05C6-4DA4-A5BB-DA9795B2ECAD}" dt="2022-12-02T11:50:02.587" v="2626" actId="313"/>
        <pc:sldMkLst>
          <pc:docMk/>
          <pc:sldMk cId="682140700" sldId="3923"/>
        </pc:sldMkLst>
        <pc:spChg chg="mod">
          <ac:chgData name="Jorge Barros Luís" userId="106c4cbc-1c38-4ee6-a919-4ae6a0d5413a" providerId="ADAL" clId="{1258CE1D-05C6-4DA4-A5BB-DA9795B2ECAD}" dt="2022-12-02T11:50:02.587" v="2626" actId="313"/>
          <ac:spMkLst>
            <pc:docMk/>
            <pc:sldMk cId="682140700" sldId="3923"/>
            <ac:spMk id="134147" creationId="{00000000-0000-0000-0000-000000000000}"/>
          </ac:spMkLst>
        </pc:spChg>
      </pc:sldChg>
      <pc:sldChg chg="modSp mod">
        <pc:chgData name="Jorge Barros Luís" userId="106c4cbc-1c38-4ee6-a919-4ae6a0d5413a" providerId="ADAL" clId="{1258CE1D-05C6-4DA4-A5BB-DA9795B2ECAD}" dt="2022-12-02T11:50:05.955" v="2627" actId="313"/>
        <pc:sldMkLst>
          <pc:docMk/>
          <pc:sldMk cId="4020386537" sldId="3925"/>
        </pc:sldMkLst>
        <pc:spChg chg="mod">
          <ac:chgData name="Jorge Barros Luís" userId="106c4cbc-1c38-4ee6-a919-4ae6a0d5413a" providerId="ADAL" clId="{1258CE1D-05C6-4DA4-A5BB-DA9795B2ECAD}" dt="2022-12-02T11:50:05.955" v="2627" actId="313"/>
          <ac:spMkLst>
            <pc:docMk/>
            <pc:sldMk cId="4020386537" sldId="3925"/>
            <ac:spMk id="9" creationId="{00000000-0000-0000-0000-000000000000}"/>
          </ac:spMkLst>
        </pc:spChg>
      </pc:sldChg>
      <pc:sldChg chg="modSp mod">
        <pc:chgData name="Jorge Barros Luís" userId="106c4cbc-1c38-4ee6-a919-4ae6a0d5413a" providerId="ADAL" clId="{1258CE1D-05C6-4DA4-A5BB-DA9795B2ECAD}" dt="2022-12-02T11:50:07.736" v="2628" actId="313"/>
        <pc:sldMkLst>
          <pc:docMk/>
          <pc:sldMk cId="3257601386" sldId="4001"/>
        </pc:sldMkLst>
        <pc:spChg chg="mod">
          <ac:chgData name="Jorge Barros Luís" userId="106c4cbc-1c38-4ee6-a919-4ae6a0d5413a" providerId="ADAL" clId="{1258CE1D-05C6-4DA4-A5BB-DA9795B2ECAD}" dt="2022-12-02T11:50:07.736" v="2628" actId="313"/>
          <ac:spMkLst>
            <pc:docMk/>
            <pc:sldMk cId="3257601386" sldId="4001"/>
            <ac:spMk id="134147" creationId="{00000000-0000-0000-0000-000000000000}"/>
          </ac:spMkLst>
        </pc:spChg>
      </pc:sldChg>
      <pc:sldChg chg="modSp mod">
        <pc:chgData name="Jorge Barros Luís" userId="106c4cbc-1c38-4ee6-a919-4ae6a0d5413a" providerId="ADAL" clId="{1258CE1D-05C6-4DA4-A5BB-DA9795B2ECAD}" dt="2022-12-02T11:50:09.452" v="2629" actId="313"/>
        <pc:sldMkLst>
          <pc:docMk/>
          <pc:sldMk cId="810326562" sldId="4014"/>
        </pc:sldMkLst>
        <pc:spChg chg="mod">
          <ac:chgData name="Jorge Barros Luís" userId="106c4cbc-1c38-4ee6-a919-4ae6a0d5413a" providerId="ADAL" clId="{1258CE1D-05C6-4DA4-A5BB-DA9795B2ECAD}" dt="2022-12-02T11:50:09.452" v="2629" actId="313"/>
          <ac:spMkLst>
            <pc:docMk/>
            <pc:sldMk cId="810326562" sldId="4014"/>
            <ac:spMk id="134147" creationId="{00000000-0000-0000-0000-000000000000}"/>
          </ac:spMkLst>
        </pc:spChg>
      </pc:sldChg>
      <pc:sldChg chg="modSp mod">
        <pc:chgData name="Jorge Barros Luís" userId="106c4cbc-1c38-4ee6-a919-4ae6a0d5413a" providerId="ADAL" clId="{1258CE1D-05C6-4DA4-A5BB-DA9795B2ECAD}" dt="2022-12-02T11:50:10.973" v="2630" actId="313"/>
        <pc:sldMkLst>
          <pc:docMk/>
          <pc:sldMk cId="4082660998" sldId="4016"/>
        </pc:sldMkLst>
        <pc:spChg chg="mod">
          <ac:chgData name="Jorge Barros Luís" userId="106c4cbc-1c38-4ee6-a919-4ae6a0d5413a" providerId="ADAL" clId="{1258CE1D-05C6-4DA4-A5BB-DA9795B2ECAD}" dt="2022-12-02T11:50:10.973" v="2630" actId="313"/>
          <ac:spMkLst>
            <pc:docMk/>
            <pc:sldMk cId="4082660998" sldId="4016"/>
            <ac:spMk id="9" creationId="{00000000-0000-0000-0000-000000000000}"/>
          </ac:spMkLst>
        </pc:spChg>
      </pc:sldChg>
      <pc:sldChg chg="addSp delSp modSp add mod">
        <pc:chgData name="Jorge Barros Luís" userId="106c4cbc-1c38-4ee6-a919-4ae6a0d5413a" providerId="ADAL" clId="{1258CE1D-05C6-4DA4-A5BB-DA9795B2ECAD}" dt="2022-11-09T23:42:49.292" v="1473" actId="1076"/>
        <pc:sldMkLst>
          <pc:docMk/>
          <pc:sldMk cId="3095058690" sldId="4192"/>
        </pc:sldMkLst>
        <pc:spChg chg="mod">
          <ac:chgData name="Jorge Barros Luís" userId="106c4cbc-1c38-4ee6-a919-4ae6a0d5413a" providerId="ADAL" clId="{1258CE1D-05C6-4DA4-A5BB-DA9795B2ECAD}" dt="2022-11-09T23:42:23.128" v="1464" actId="14100"/>
          <ac:spMkLst>
            <pc:docMk/>
            <pc:sldMk cId="3095058690" sldId="4192"/>
            <ac:spMk id="6" creationId="{00000000-0000-0000-0000-000000000000}"/>
          </ac:spMkLst>
        </pc:spChg>
        <pc:spChg chg="del">
          <ac:chgData name="Jorge Barros Luís" userId="106c4cbc-1c38-4ee6-a919-4ae6a0d5413a" providerId="ADAL" clId="{1258CE1D-05C6-4DA4-A5BB-DA9795B2ECAD}" dt="2022-11-09T23:14:52.216" v="759" actId="478"/>
          <ac:spMkLst>
            <pc:docMk/>
            <pc:sldMk cId="3095058690" sldId="4192"/>
            <ac:spMk id="8" creationId="{00000000-0000-0000-0000-000000000000}"/>
          </ac:spMkLst>
        </pc:spChg>
        <pc:spChg chg="mod">
          <ac:chgData name="Jorge Barros Luís" userId="106c4cbc-1c38-4ee6-a919-4ae6a0d5413a" providerId="ADAL" clId="{1258CE1D-05C6-4DA4-A5BB-DA9795B2ECAD}" dt="2022-11-09T23:42:02.397" v="1462" actId="1076"/>
          <ac:spMkLst>
            <pc:docMk/>
            <pc:sldMk cId="3095058690" sldId="4192"/>
            <ac:spMk id="11" creationId="{6FE9BB83-25DF-90E5-B759-B525DDAB219F}"/>
          </ac:spMkLst>
        </pc:spChg>
        <pc:spChg chg="del">
          <ac:chgData name="Jorge Barros Luís" userId="106c4cbc-1c38-4ee6-a919-4ae6a0d5413a" providerId="ADAL" clId="{1258CE1D-05C6-4DA4-A5BB-DA9795B2ECAD}" dt="2022-11-09T23:14:55.858" v="760" actId="478"/>
          <ac:spMkLst>
            <pc:docMk/>
            <pc:sldMk cId="3095058690" sldId="4192"/>
            <ac:spMk id="15" creationId="{F216A447-FB15-48EA-E6C8-370D84921914}"/>
          </ac:spMkLst>
        </pc:spChg>
        <pc:picChg chg="add mod">
          <ac:chgData name="Jorge Barros Luís" userId="106c4cbc-1c38-4ee6-a919-4ae6a0d5413a" providerId="ADAL" clId="{1258CE1D-05C6-4DA4-A5BB-DA9795B2ECAD}" dt="2022-11-09T23:32:38.202" v="1429" actId="14100"/>
          <ac:picMkLst>
            <pc:docMk/>
            <pc:sldMk cId="3095058690" sldId="4192"/>
            <ac:picMk id="4" creationId="{A44084E6-8A09-308E-722D-1761F4CF6D60}"/>
          </ac:picMkLst>
        </pc:picChg>
        <pc:picChg chg="add mod">
          <ac:chgData name="Jorge Barros Luís" userId="106c4cbc-1c38-4ee6-a919-4ae6a0d5413a" providerId="ADAL" clId="{1258CE1D-05C6-4DA4-A5BB-DA9795B2ECAD}" dt="2022-11-09T23:42:40.976" v="1469" actId="14100"/>
          <ac:picMkLst>
            <pc:docMk/>
            <pc:sldMk cId="3095058690" sldId="4192"/>
            <ac:picMk id="7" creationId="{8E2B5F29-47AD-130F-B15F-2E031E9A122E}"/>
          </ac:picMkLst>
        </pc:picChg>
        <pc:picChg chg="del">
          <ac:chgData name="Jorge Barros Luís" userId="106c4cbc-1c38-4ee6-a919-4ae6a0d5413a" providerId="ADAL" clId="{1258CE1D-05C6-4DA4-A5BB-DA9795B2ECAD}" dt="2022-11-09T23:14:39.560" v="754" actId="478"/>
          <ac:picMkLst>
            <pc:docMk/>
            <pc:sldMk cId="3095058690" sldId="4192"/>
            <ac:picMk id="10" creationId="{E377535C-65F2-B8F7-45CE-996BF78B4CA6}"/>
          </ac:picMkLst>
        </pc:picChg>
        <pc:picChg chg="del">
          <ac:chgData name="Jorge Barros Luís" userId="106c4cbc-1c38-4ee6-a919-4ae6a0d5413a" providerId="ADAL" clId="{1258CE1D-05C6-4DA4-A5BB-DA9795B2ECAD}" dt="2022-11-09T23:14:44.024" v="756" actId="478"/>
          <ac:picMkLst>
            <pc:docMk/>
            <pc:sldMk cId="3095058690" sldId="4192"/>
            <ac:picMk id="12" creationId="{103A6357-CD06-EDC0-3314-A14FEA46536D}"/>
          </ac:picMkLst>
        </pc:picChg>
        <pc:picChg chg="add mod">
          <ac:chgData name="Jorge Barros Luís" userId="106c4cbc-1c38-4ee6-a919-4ae6a0d5413a" providerId="ADAL" clId="{1258CE1D-05C6-4DA4-A5BB-DA9795B2ECAD}" dt="2022-11-09T23:42:49.292" v="1473" actId="1076"/>
          <ac:picMkLst>
            <pc:docMk/>
            <pc:sldMk cId="3095058690" sldId="4192"/>
            <ac:picMk id="13" creationId="{0DA966F3-1D12-32B5-2943-EA401D9140DD}"/>
          </ac:picMkLst>
        </pc:picChg>
        <pc:picChg chg="del">
          <ac:chgData name="Jorge Barros Luís" userId="106c4cbc-1c38-4ee6-a919-4ae6a0d5413a" providerId="ADAL" clId="{1258CE1D-05C6-4DA4-A5BB-DA9795B2ECAD}" dt="2022-11-09T23:14:41.661" v="755" actId="478"/>
          <ac:picMkLst>
            <pc:docMk/>
            <pc:sldMk cId="3095058690" sldId="4192"/>
            <ac:picMk id="14" creationId="{DC3CF510-A975-3DDB-1D5A-C6CABE221BCA}"/>
          </ac:picMkLst>
        </pc:picChg>
        <pc:picChg chg="del">
          <ac:chgData name="Jorge Barros Luís" userId="106c4cbc-1c38-4ee6-a919-4ae6a0d5413a" providerId="ADAL" clId="{1258CE1D-05C6-4DA4-A5BB-DA9795B2ECAD}" dt="2022-11-09T23:14:46.144" v="757" actId="478"/>
          <ac:picMkLst>
            <pc:docMk/>
            <pc:sldMk cId="3095058690" sldId="4192"/>
            <ac:picMk id="37" creationId="{B98F1ED7-A363-BE8D-C295-9BE346DBF11A}"/>
          </ac:picMkLst>
        </pc:picChg>
        <pc:picChg chg="del">
          <ac:chgData name="Jorge Barros Luís" userId="106c4cbc-1c38-4ee6-a919-4ae6a0d5413a" providerId="ADAL" clId="{1258CE1D-05C6-4DA4-A5BB-DA9795B2ECAD}" dt="2022-11-09T23:14:48.408" v="758" actId="478"/>
          <ac:picMkLst>
            <pc:docMk/>
            <pc:sldMk cId="3095058690" sldId="4192"/>
            <ac:picMk id="1026" creationId="{66731043-FD11-2BA0-9A7F-631DD48099C7}"/>
          </ac:picMkLst>
        </pc:picChg>
      </pc:sldChg>
      <pc:sldChg chg="addSp delSp modSp add mod">
        <pc:chgData name="Jorge Barros Luís" userId="106c4cbc-1c38-4ee6-a919-4ae6a0d5413a" providerId="ADAL" clId="{1258CE1D-05C6-4DA4-A5BB-DA9795B2ECAD}" dt="2022-11-10T12:08:13.862" v="2542" actId="21"/>
        <pc:sldMkLst>
          <pc:docMk/>
          <pc:sldMk cId="655649910" sldId="4193"/>
        </pc:sldMkLst>
        <pc:spChg chg="add mod">
          <ac:chgData name="Jorge Barros Luís" userId="106c4cbc-1c38-4ee6-a919-4ae6a0d5413a" providerId="ADAL" clId="{1258CE1D-05C6-4DA4-A5BB-DA9795B2ECAD}" dt="2022-11-10T11:47:35.630" v="1938" actId="6549"/>
          <ac:spMkLst>
            <pc:docMk/>
            <pc:sldMk cId="655649910" sldId="4193"/>
            <ac:spMk id="10" creationId="{E8DFFD5A-6A10-9323-5769-9FA289C290C6}"/>
          </ac:spMkLst>
        </pc:spChg>
        <pc:spChg chg="mod">
          <ac:chgData name="Jorge Barros Luís" userId="106c4cbc-1c38-4ee6-a919-4ae6a0d5413a" providerId="ADAL" clId="{1258CE1D-05C6-4DA4-A5BB-DA9795B2ECAD}" dt="2022-11-10T11:45:42.727" v="1895" actId="20577"/>
          <ac:spMkLst>
            <pc:docMk/>
            <pc:sldMk cId="655649910" sldId="4193"/>
            <ac:spMk id="108547" creationId="{00000000-0000-0000-0000-000000000000}"/>
          </ac:spMkLst>
        </pc:spChg>
        <pc:spChg chg="mod">
          <ac:chgData name="Jorge Barros Luís" userId="106c4cbc-1c38-4ee6-a919-4ae6a0d5413a" providerId="ADAL" clId="{1258CE1D-05C6-4DA4-A5BB-DA9795B2ECAD}" dt="2022-11-10T11:46:46.857" v="1917" actId="14100"/>
          <ac:spMkLst>
            <pc:docMk/>
            <pc:sldMk cId="655649910" sldId="4193"/>
            <ac:spMk id="108548" creationId="{00000000-0000-0000-0000-000000000000}"/>
          </ac:spMkLst>
        </pc:spChg>
        <pc:picChg chg="mod">
          <ac:chgData name="Jorge Barros Luís" userId="106c4cbc-1c38-4ee6-a919-4ae6a0d5413a" providerId="ADAL" clId="{1258CE1D-05C6-4DA4-A5BB-DA9795B2ECAD}" dt="2022-11-10T11:46:30.101" v="1914" actId="1036"/>
          <ac:picMkLst>
            <pc:docMk/>
            <pc:sldMk cId="655649910" sldId="4193"/>
            <ac:picMk id="4" creationId="{0B1BFB68-65B6-5EFF-25E7-73BDAF0F44E9}"/>
          </ac:picMkLst>
        </pc:picChg>
        <pc:picChg chg="del">
          <ac:chgData name="Jorge Barros Luís" userId="106c4cbc-1c38-4ee6-a919-4ae6a0d5413a" providerId="ADAL" clId="{1258CE1D-05C6-4DA4-A5BB-DA9795B2ECAD}" dt="2022-11-10T11:39:55.812" v="1790" actId="478"/>
          <ac:picMkLst>
            <pc:docMk/>
            <pc:sldMk cId="655649910" sldId="4193"/>
            <ac:picMk id="5" creationId="{00000000-0000-0000-0000-000000000000}"/>
          </ac:picMkLst>
        </pc:picChg>
        <pc:picChg chg="add mod">
          <ac:chgData name="Jorge Barros Luís" userId="106c4cbc-1c38-4ee6-a919-4ae6a0d5413a" providerId="ADAL" clId="{1258CE1D-05C6-4DA4-A5BB-DA9795B2ECAD}" dt="2022-11-10T11:46:26.243" v="1909" actId="1036"/>
          <ac:picMkLst>
            <pc:docMk/>
            <pc:sldMk cId="655649910" sldId="4193"/>
            <ac:picMk id="6" creationId="{5FC7EB1F-4ABA-0C6C-F125-C4932813D7EF}"/>
          </ac:picMkLst>
        </pc:picChg>
        <pc:picChg chg="add del mod">
          <ac:chgData name="Jorge Barros Luís" userId="106c4cbc-1c38-4ee6-a919-4ae6a0d5413a" providerId="ADAL" clId="{1258CE1D-05C6-4DA4-A5BB-DA9795B2ECAD}" dt="2022-11-10T12:08:13.862" v="2542" actId="21"/>
          <ac:picMkLst>
            <pc:docMk/>
            <pc:sldMk cId="655649910" sldId="4193"/>
            <ac:picMk id="11" creationId="{37E46F17-E611-047E-6225-6A08D5894187}"/>
          </ac:picMkLst>
        </pc:picChg>
      </pc:sldChg>
      <pc:sldChg chg="addSp delSp modSp add mod">
        <pc:chgData name="Jorge Barros Luís" userId="106c4cbc-1c38-4ee6-a919-4ae6a0d5413a" providerId="ADAL" clId="{1258CE1D-05C6-4DA4-A5BB-DA9795B2ECAD}" dt="2022-11-10T12:08:41.008" v="2545" actId="478"/>
        <pc:sldMkLst>
          <pc:docMk/>
          <pc:sldMk cId="912776518" sldId="4194"/>
        </pc:sldMkLst>
        <pc:picChg chg="add del mod">
          <ac:chgData name="Jorge Barros Luís" userId="106c4cbc-1c38-4ee6-a919-4ae6a0d5413a" providerId="ADAL" clId="{1258CE1D-05C6-4DA4-A5BB-DA9795B2ECAD}" dt="2022-11-10T12:07:30.659" v="2540" actId="478"/>
          <ac:picMkLst>
            <pc:docMk/>
            <pc:sldMk cId="912776518" sldId="4194"/>
            <ac:picMk id="9" creationId="{72457936-8B00-FC4B-33F6-0CCE9ACD3A2C}"/>
          </ac:picMkLst>
        </pc:picChg>
        <pc:picChg chg="add del mod">
          <ac:chgData name="Jorge Barros Luís" userId="106c4cbc-1c38-4ee6-a919-4ae6a0d5413a" providerId="ADAL" clId="{1258CE1D-05C6-4DA4-A5BB-DA9795B2ECAD}" dt="2022-11-10T12:08:41.008" v="2545" actId="478"/>
          <ac:picMkLst>
            <pc:docMk/>
            <pc:sldMk cId="912776518" sldId="4194"/>
            <ac:picMk id="11" creationId="{5BCFAD0A-654D-BADF-7966-CF5FBC1D55EF}"/>
          </ac:picMkLst>
        </pc:picChg>
      </pc:sldChg>
      <pc:sldChg chg="add del">
        <pc:chgData name="Jorge Barros Luís" userId="106c4cbc-1c38-4ee6-a919-4ae6a0d5413a" providerId="ADAL" clId="{1258CE1D-05C6-4DA4-A5BB-DA9795B2ECAD}" dt="2022-11-10T11:49:24.277" v="1942" actId="47"/>
        <pc:sldMkLst>
          <pc:docMk/>
          <pc:sldMk cId="4275553621" sldId="4194"/>
        </pc:sldMkLst>
      </pc:sldChg>
      <pc:sldChg chg="add del">
        <pc:chgData name="Jorge Barros Luís" userId="106c4cbc-1c38-4ee6-a919-4ae6a0d5413a" providerId="ADAL" clId="{1258CE1D-05C6-4DA4-A5BB-DA9795B2ECAD}" dt="2022-11-10T11:49:35.825" v="1945" actId="47"/>
        <pc:sldMkLst>
          <pc:docMk/>
          <pc:sldMk cId="1083811136" sldId="4195"/>
        </pc:sldMkLst>
      </pc:sldChg>
      <pc:sldChg chg="addSp delSp modSp add mod">
        <pc:chgData name="Jorge Barros Luís" userId="106c4cbc-1c38-4ee6-a919-4ae6a0d5413a" providerId="ADAL" clId="{1258CE1D-05C6-4DA4-A5BB-DA9795B2ECAD}" dt="2022-11-10T12:10:37.844" v="2546" actId="207"/>
        <pc:sldMkLst>
          <pc:docMk/>
          <pc:sldMk cId="4093819833" sldId="4195"/>
        </pc:sldMkLst>
        <pc:spChg chg="mod">
          <ac:chgData name="Jorge Barros Luís" userId="106c4cbc-1c38-4ee6-a919-4ae6a0d5413a" providerId="ADAL" clId="{1258CE1D-05C6-4DA4-A5BB-DA9795B2ECAD}" dt="2022-11-10T12:05:26.964" v="2513" actId="14100"/>
          <ac:spMkLst>
            <pc:docMk/>
            <pc:sldMk cId="4093819833" sldId="4195"/>
            <ac:spMk id="7" creationId="{00000000-0000-0000-0000-000000000000}"/>
          </ac:spMkLst>
        </pc:spChg>
        <pc:spChg chg="add mod">
          <ac:chgData name="Jorge Barros Luís" userId="106c4cbc-1c38-4ee6-a919-4ae6a0d5413a" providerId="ADAL" clId="{1258CE1D-05C6-4DA4-A5BB-DA9795B2ECAD}" dt="2022-11-10T12:05:49.314" v="2535" actId="14100"/>
          <ac:spMkLst>
            <pc:docMk/>
            <pc:sldMk cId="4093819833" sldId="4195"/>
            <ac:spMk id="11" creationId="{27DFC1C8-1E63-AA36-4F83-A015C8ACBF38}"/>
          </ac:spMkLst>
        </pc:spChg>
        <pc:spChg chg="mod">
          <ac:chgData name="Jorge Barros Luís" userId="106c4cbc-1c38-4ee6-a919-4ae6a0d5413a" providerId="ADAL" clId="{1258CE1D-05C6-4DA4-A5BB-DA9795B2ECAD}" dt="2022-11-10T12:10:37.844" v="2546" actId="207"/>
          <ac:spMkLst>
            <pc:docMk/>
            <pc:sldMk cId="4093819833" sldId="4195"/>
            <ac:spMk id="108547" creationId="{00000000-0000-0000-0000-000000000000}"/>
          </ac:spMkLst>
        </pc:spChg>
        <pc:picChg chg="add mod">
          <ac:chgData name="Jorge Barros Luís" userId="106c4cbc-1c38-4ee6-a919-4ae6a0d5413a" providerId="ADAL" clId="{1258CE1D-05C6-4DA4-A5BB-DA9795B2ECAD}" dt="2022-11-10T12:04:02.502" v="2511" actId="14100"/>
          <ac:picMkLst>
            <pc:docMk/>
            <pc:sldMk cId="4093819833" sldId="4195"/>
            <ac:picMk id="4" creationId="{7347A3F8-4398-6484-D42A-448350AB707B}"/>
          </ac:picMkLst>
        </pc:picChg>
        <pc:picChg chg="del">
          <ac:chgData name="Jorge Barros Luís" userId="106c4cbc-1c38-4ee6-a919-4ae6a0d5413a" providerId="ADAL" clId="{1258CE1D-05C6-4DA4-A5BB-DA9795B2ECAD}" dt="2022-11-10T11:59:27.289" v="2247" actId="478"/>
          <ac:picMkLst>
            <pc:docMk/>
            <pc:sldMk cId="4093819833" sldId="4195"/>
            <ac:picMk id="10" creationId="{A1082269-CD47-5447-8A27-4822D5EFBDFF}"/>
          </ac:picMkLst>
        </pc:picChg>
        <pc:picChg chg="del">
          <ac:chgData name="Jorge Barros Luís" userId="106c4cbc-1c38-4ee6-a919-4ae6a0d5413a" providerId="ADAL" clId="{1258CE1D-05C6-4DA4-A5BB-DA9795B2ECAD}" dt="2022-11-10T11:59:29.814" v="2248" actId="478"/>
          <ac:picMkLst>
            <pc:docMk/>
            <pc:sldMk cId="4093819833" sldId="4195"/>
            <ac:picMk id="14" creationId="{EC49A027-6735-7E1D-E712-274E879B7D4C}"/>
          </ac:picMkLst>
        </pc:picChg>
        <pc:picChg chg="mod">
          <ac:chgData name="Jorge Barros Luís" userId="106c4cbc-1c38-4ee6-a919-4ae6a0d5413a" providerId="ADAL" clId="{1258CE1D-05C6-4DA4-A5BB-DA9795B2ECAD}" dt="2022-11-10T11:59:44.467" v="2251" actId="1076"/>
          <ac:picMkLst>
            <pc:docMk/>
            <pc:sldMk cId="4093819833" sldId="4195"/>
            <ac:picMk id="16" creationId="{A709AEB1-84F4-5FBC-C3E2-D421F099F5A4}"/>
          </ac:picMkLst>
        </pc:picChg>
      </pc:sldChg>
      <pc:sldChg chg="add">
        <pc:chgData name="Jorge Barros Luís" userId="106c4cbc-1c38-4ee6-a919-4ae6a0d5413a" providerId="ADAL" clId="{1258CE1D-05C6-4DA4-A5BB-DA9795B2ECAD}" dt="2022-11-12T17:50:11.629" v="2548"/>
        <pc:sldMkLst>
          <pc:docMk/>
          <pc:sldMk cId="4143173079" sldId="419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51855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23:09:40.933"/>
    </inkml:context>
    <inkml:brush xml:id="br0">
      <inkml:brushProperty name="width" value="0.05" units="cm"/>
      <inkml:brushProperty name="height" value="0.05" units="cm"/>
      <inkml:brushProperty name="color" value="#FFFFFF"/>
    </inkml:brush>
  </inkml:definitions>
  <inkml:trace contextRef="#ctx0" brushRef="#br0">1 2 24575,'80'-1'0,"91"2"0,-106 9 0,-44-6 0,35 2 0,-28-6 342,-22 0-684,-19 0-1023,0 0-5461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23:09:40.933"/>
    </inkml:context>
    <inkml:brush xml:id="br0">
      <inkml:brushProperty name="width" value="0.05" units="cm"/>
      <inkml:brushProperty name="height" value="0.05" units="cm"/>
      <inkml:brushProperty name="color" value="#FFFFFF"/>
    </inkml:brush>
  </inkml:definitions>
  <inkml:trace contextRef="#ctx0" brushRef="#br0">1 2 24575,'80'-1'0,"91"2"0,-106 9 0,-44-6 0,35 2 0,-28-6 342,-22 0-684,-19 0-1023,0 0-5461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23:09:50.098"/>
    </inkml:context>
    <inkml:brush xml:id="br0">
      <inkml:brushProperty name="width" value="0.05" units="cm"/>
      <inkml:brushProperty name="height" value="0.05" units="cm"/>
      <inkml:brushProperty name="color" value="#FFFFFF"/>
    </inkml:brush>
  </inkml:definitions>
  <inkml:trace contextRef="#ctx0" brushRef="#br0">154 1 24575,'-3'0'0,"-5"0"0,-5 0 0,-3 0 0,-3 0 0,-1 0 0,-1 0 0,-1 0 0,4 3 0,5 5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23:09:51.175"/>
    </inkml:context>
    <inkml:brush xml:id="br0">
      <inkml:brushProperty name="width" value="0.05" units="cm"/>
      <inkml:brushProperty name="height" value="0.05" units="cm"/>
      <inkml:brushProperty name="color" value="#FFFFFF"/>
    </inkml:brush>
  </inkml:definitions>
  <inkml:trace contextRef="#ctx0" brushRef="#br0">0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23:09:44.091"/>
    </inkml:context>
    <inkml:brush xml:id="br0">
      <inkml:brushProperty name="width" value="0.05" units="cm"/>
      <inkml:brushProperty name="height" value="0.05" units="cm"/>
      <inkml:brushProperty name="color" value="#FFFFFF"/>
    </inkml:brush>
  </inkml:definitions>
  <inkml:trace contextRef="#ctx0" brushRef="#br0">1 22 24575,'3'0'0,"5"0"0,5 0 0,3 0 0,3 0 0,1 0 0,5 0 0,-3-4 0,0 0 0,-2 0 0,1 0 0,-1 2 0,0 0 0,0 1 0,0 1 0,-3 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23:09:46.730"/>
    </inkml:context>
    <inkml:brush xml:id="br0">
      <inkml:brushProperty name="width" value="0.05" units="cm"/>
      <inkml:brushProperty name="height" value="0.05" units="cm"/>
      <inkml:brushProperty name="color" value="#FFFFFF"/>
    </inkml:brush>
  </inkml:definitions>
  <inkml:trace contextRef="#ctx0" brushRef="#br0">1 59 24575,'3'0'0,"1"-4"0,4-1 0,4 1 0,3 0 0,3 2 0,-2-3 0,0-1 0,5-2 0,1 0 0,1 1 0,-3 2-8191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23:10:02.657"/>
    </inkml:context>
    <inkml:brush xml:id="br0">
      <inkml:brushProperty name="width" value="0.05" units="cm"/>
      <inkml:brushProperty name="height" value="0.05" units="cm"/>
      <inkml:brushProperty name="color" value="#FFFFFF"/>
    </inkml:brush>
  </inkml:definitions>
  <inkml:trace contextRef="#ctx0" brushRef="#br0">1 39 24575,'3'0'0,"5"0"0,5 0 0,3 0 0,3 0 0,1 0 0,5 0 0,1 0 0,0-4 0,-1-1 0,-1 1 0,-2 0 0,-3-2 0,-3 0 0,0 0 0,-3 2-8191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23:10:04.965"/>
    </inkml:context>
    <inkml:brush xml:id="br0">
      <inkml:brushProperty name="width" value="0.05" units="cm"/>
      <inkml:brushProperty name="height" value="0.05" units="cm"/>
      <inkml:brushProperty name="color" value="#FFFFFF"/>
    </inkml:brush>
  </inkml:definitions>
  <inkml:trace contextRef="#ctx0" brushRef="#br0">454 1 24575,'-7'1'0,"1"0"0,-1 0 0,1 1 0,0 0 0,0 0 0,0 1 0,0 0 0,0 0 0,-7 4 0,-24 12 0,-32 0 0,46-13 0,-28 9 0,36-10 0,-1-1 0,1-1 0,-1 0 0,1-1 0,-31 0 0,5 0 0,38-2-105,1 0 0,0 1 0,-1-1 0,1 0 0,0 1 0,0 0 0,-1 0 0,1-1 0,0 1 0,0 1 0,0-1 0,-2 2 0,-5 5-6721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23:10:15.552"/>
    </inkml:context>
    <inkml:brush xml:id="br0">
      <inkml:brushProperty name="width" value="0.05" units="cm"/>
      <inkml:brushProperty name="height" value="0.05" units="cm"/>
      <inkml:brushProperty name="color" value="#FFFFFF"/>
    </inkml:brush>
  </inkml:definitions>
  <inkml:trace contextRef="#ctx0" brushRef="#br0">1 109 24575,'4'-3'0,"0"0"0,1 0 0,0 1 0,-1 0 0,1-1 0,0 2 0,0-1 0,1 1 0,-1 0 0,0 0 0,0 0 0,0 1 0,6-1 0,31-6 0,-38 6 0,0-1 0,0 0 0,-1 0 0,1-1 0,-1 1 0,0-1 0,1 1 0,-1-1 0,0 0 0,-1 0 0,5-6 0,-5 6 0,0 0 0,1 0 0,-1 0 0,1 0 0,0 1 0,0-1 0,0 1 0,0 0 0,0 0 0,0 0 0,1 0 0,-1 0 0,1 1 0,4-2 0,12 0 0,1 1 0,0 1 0,-1 1 0,40 5 0,-55-4 0,0 0 0,1 0 0,-1 1 0,0 0 0,0 0 0,0 0 0,0 1 0,0-1 0,0 1 0,-1 0 0,1 1 0,-1-1 0,0 1 0,0 0 0,0 0 0,-1 0 0,1 1 0,2 5 0,-4-8 0,-1 0 0,0 1 0,1-1 0,-1 0 0,-1 1 0,1-1 0,0 1 0,0 0 0,-1-1 0,0 1 0,1-1 0,-1 1 0,0 0 0,0-1 0,-1 1 0,1-1 0,0 1 0,-1 0 0,0-1 0,1 1 0,-1-1 0,0 0 0,0 1 0,-1-1 0,1 0 0,0 1 0,-1-1 0,1 0 0,-1 0 0,0 0 0,0 0 0,0 0 0,0-1 0,0 1 0,0-1 0,0 1 0,0-1 0,-1 0 0,-3 2 0,-6 2 0,0-1 0,-1 0 0,0-1 0,0 0 0,0-1 0,-15 1 0,-12 2 0,24-1 0,0 0 0,-21 9 0,24-8 0,0 0 0,0-1 0,-26 4 0,37-7 9,1-1 1,-1 0-1,1 0 0,-1-1 0,0 1 0,1 0 0,-1 0 0,1-1 0,-1 1 1,1-1-1,-1 0 0,1 1 0,-1-1 0,1 0 0,0 0 0,-1 0 1,1 0-1,0 0 0,0 0 0,0 0 0,0 0 0,0 0 0,0-1 1,0 1-1,0 0 0,0-1 0,0 1 0,1 0 0,-1-1 0,1 1 0,-1-1 1,1 0-1,-1 1 0,1-1 0,0-2 0,-2-8-236,1 1 0,1-1 0,1-22 0,0 21-559,0-6-6040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23:10:16.377"/>
    </inkml:context>
    <inkml:brush xml:id="br0">
      <inkml:brushProperty name="width" value="0.05" units="cm"/>
      <inkml:brushProperty name="height" value="0.05" units="cm"/>
      <inkml:brushProperty name="color" value="#FFFFFF"/>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23:09:50.098"/>
    </inkml:context>
    <inkml:brush xml:id="br0">
      <inkml:brushProperty name="width" value="0.05" units="cm"/>
      <inkml:brushProperty name="height" value="0.05" units="cm"/>
      <inkml:brushProperty name="color" value="#FFFFFF"/>
    </inkml:brush>
  </inkml:definitions>
  <inkml:trace contextRef="#ctx0" brushRef="#br0">154 1 24575,'-3'0'0,"-5"0"0,-5 0 0,-3 0 0,-3 0 0,-1 0 0,-1 0 0,-1 0 0,4 3 0,5 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23:09:51.175"/>
    </inkml:context>
    <inkml:brush xml:id="br0">
      <inkml:brushProperty name="width" value="0.05" units="cm"/>
      <inkml:brushProperty name="height" value="0.05" units="cm"/>
      <inkml:brushProperty name="color" value="#FFFFFF"/>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23:09:44.091"/>
    </inkml:context>
    <inkml:brush xml:id="br0">
      <inkml:brushProperty name="width" value="0.05" units="cm"/>
      <inkml:brushProperty name="height" value="0.05" units="cm"/>
      <inkml:brushProperty name="color" value="#FFFFFF"/>
    </inkml:brush>
  </inkml:definitions>
  <inkml:trace contextRef="#ctx0" brushRef="#br0">1 22 24575,'3'0'0,"5"0"0,5 0 0,3 0 0,3 0 0,1 0 0,5 0 0,-3-4 0,0 0 0,-2 0 0,1 0 0,-1 2 0,0 0 0,0 1 0,0 1 0,-3 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23:09:46.730"/>
    </inkml:context>
    <inkml:brush xml:id="br0">
      <inkml:brushProperty name="width" value="0.05" units="cm"/>
      <inkml:brushProperty name="height" value="0.05" units="cm"/>
      <inkml:brushProperty name="color" value="#FFFFFF"/>
    </inkml:brush>
  </inkml:definitions>
  <inkml:trace contextRef="#ctx0" brushRef="#br0">1 59 24575,'3'0'0,"1"-4"0,4-1 0,4 1 0,3 0 0,3 2 0,-2-3 0,0-1 0,5-2 0,1 0 0,1 1 0,-3 2-8191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23:10:02.657"/>
    </inkml:context>
    <inkml:brush xml:id="br0">
      <inkml:brushProperty name="width" value="0.05" units="cm"/>
      <inkml:brushProperty name="height" value="0.05" units="cm"/>
      <inkml:brushProperty name="color" value="#FFFFFF"/>
    </inkml:brush>
  </inkml:definitions>
  <inkml:trace contextRef="#ctx0" brushRef="#br0">1 39 24575,'3'0'0,"5"0"0,5 0 0,3 0 0,3 0 0,1 0 0,5 0 0,1 0 0,0-4 0,-1-1 0,-1 1 0,-2 0 0,-3-2 0,-3 0 0,0 0 0,-3 2-8191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23:10:04.965"/>
    </inkml:context>
    <inkml:brush xml:id="br0">
      <inkml:brushProperty name="width" value="0.05" units="cm"/>
      <inkml:brushProperty name="height" value="0.05" units="cm"/>
      <inkml:brushProperty name="color" value="#FFFFFF"/>
    </inkml:brush>
  </inkml:definitions>
  <inkml:trace contextRef="#ctx0" brushRef="#br0">454 1 24575,'-7'1'0,"1"0"0,-1 0 0,1 1 0,0 0 0,0 0 0,0 1 0,0 0 0,0 0 0,-7 4 0,-24 12 0,-32 0 0,46-13 0,-28 9 0,36-10 0,-1-1 0,1-1 0,-1 0 0,1-1 0,-31 0 0,5 0 0,38-2-105,1 0 0,0 1 0,-1-1 0,1 0 0,0 1 0,0 0 0,-1 0 0,1-1 0,0 1 0,0 1 0,0-1 0,-2 2 0,-5 5-6721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23:10:15.552"/>
    </inkml:context>
    <inkml:brush xml:id="br0">
      <inkml:brushProperty name="width" value="0.05" units="cm"/>
      <inkml:brushProperty name="height" value="0.05" units="cm"/>
      <inkml:brushProperty name="color" value="#FFFFFF"/>
    </inkml:brush>
  </inkml:definitions>
  <inkml:trace contextRef="#ctx0" brushRef="#br0">1 109 24575,'4'-3'0,"0"0"0,1 0 0,0 1 0,-1 0 0,1-1 0,0 2 0,0-1 0,1 1 0,-1 0 0,0 0 0,0 0 0,0 1 0,6-1 0,31-6 0,-38 6 0,0-1 0,0 0 0,-1 0 0,1-1 0,-1 1 0,0-1 0,1 1 0,-1-1 0,0 0 0,-1 0 0,5-6 0,-5 6 0,0 0 0,1 0 0,-1 0 0,1 0 0,0 1 0,0-1 0,0 1 0,0 0 0,0 0 0,0 0 0,1 0 0,-1 0 0,1 1 0,4-2 0,12 0 0,1 1 0,0 1 0,-1 1 0,40 5 0,-55-4 0,0 0 0,1 0 0,-1 1 0,0 0 0,0 0 0,0 0 0,0 1 0,0-1 0,0 1 0,-1 0 0,1 1 0,-1-1 0,0 1 0,0 0 0,0 0 0,-1 0 0,1 1 0,2 5 0,-4-8 0,-1 0 0,0 1 0,1-1 0,-1 0 0,-1 1 0,1-1 0,0 1 0,0 0 0,-1-1 0,0 1 0,1-1 0,-1 1 0,0 0 0,0-1 0,-1 1 0,1-1 0,0 1 0,-1 0 0,0-1 0,1 1 0,-1-1 0,0 0 0,0 1 0,-1-1 0,1 0 0,0 1 0,-1-1 0,1 0 0,-1 0 0,0 0 0,0 0 0,0 0 0,0-1 0,0 1 0,0-1 0,0 1 0,0-1 0,-1 0 0,-3 2 0,-6 2 0,0-1 0,-1 0 0,0-1 0,0 0 0,0-1 0,-15 1 0,-12 2 0,24-1 0,0 0 0,-21 9 0,24-8 0,0 0 0,0-1 0,-26 4 0,37-7 9,1-1 1,-1 0-1,1 0 0,-1-1 0,0 1 0,1 0 0,-1 0 0,1-1 0,-1 1 1,1-1-1,-1 0 0,1 1 0,-1-1 0,1 0 0,0 0 0,-1 0 1,1 0-1,0 0 0,0 0 0,0 0 0,0 0 0,0 0 0,0-1 1,0 1-1,0 0 0,0-1 0,0 1 0,1 0 0,-1-1 0,1 1 0,-1-1 1,1 0-1,-1 1 0,1-1 0,0-2 0,-2-8-236,1 1 0,1-1 0,1-22 0,0 21-559,0-6-6040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23:10:16.377"/>
    </inkml:context>
    <inkml:brush xml:id="br0">
      <inkml:brushProperty name="width" value="0.05" units="cm"/>
      <inkml:brushProperty name="height" value="0.05" units="cm"/>
      <inkml:brushProperty name="color" value="#FFFFFF"/>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22" name="Rectangle 2"/>
          <p:cNvSpPr>
            <a:spLocks noGrp="1" noChangeArrowheads="1"/>
          </p:cNvSpPr>
          <p:nvPr>
            <p:ph type="hdr" sz="quarter"/>
          </p:nvPr>
        </p:nvSpPr>
        <p:spPr bwMode="auto">
          <a:xfrm>
            <a:off x="2" y="125958"/>
            <a:ext cx="348131" cy="282905"/>
          </a:xfrm>
          <a:prstGeom prst="rect">
            <a:avLst/>
          </a:prstGeom>
          <a:noFill/>
          <a:ln w="12700" cap="sq">
            <a:noFill/>
            <a:miter lim="800000"/>
            <a:headEnd/>
            <a:tailEnd/>
          </a:ln>
          <a:effectLst/>
        </p:spPr>
        <p:txBody>
          <a:bodyPr vert="horz" wrap="none" lIns="92086" tIns="46043" rIns="92086" bIns="46043" numCol="1" anchor="ctr" anchorCtr="0" compatLnSpc="1">
            <a:prstTxWarp prst="textNoShape">
              <a:avLst/>
            </a:prstTxWarp>
            <a:spAutoFit/>
          </a:bodyPr>
          <a:lstStyle>
            <a:lvl1pPr algn="l" defTabSz="920916">
              <a:defRPr sz="1200" b="0" u="none">
                <a:latin typeface="TradeGothic" pitchFamily="34" charset="0"/>
              </a:defRPr>
            </a:lvl1pPr>
          </a:lstStyle>
          <a:p>
            <a:pPr>
              <a:defRPr/>
            </a:pPr>
            <a:endParaRPr lang="en-US"/>
          </a:p>
        </p:txBody>
      </p:sp>
      <p:sp>
        <p:nvSpPr>
          <p:cNvPr id="593923" name="Rectangle 3"/>
          <p:cNvSpPr>
            <a:spLocks noGrp="1" noChangeArrowheads="1"/>
          </p:cNvSpPr>
          <p:nvPr>
            <p:ph type="dt" idx="1"/>
          </p:nvPr>
        </p:nvSpPr>
        <p:spPr bwMode="auto">
          <a:xfrm>
            <a:off x="6727439" y="125958"/>
            <a:ext cx="348131" cy="282905"/>
          </a:xfrm>
          <a:prstGeom prst="rect">
            <a:avLst/>
          </a:prstGeom>
          <a:noFill/>
          <a:ln w="12700" cap="sq">
            <a:noFill/>
            <a:miter lim="800000"/>
            <a:headEnd/>
            <a:tailEnd/>
          </a:ln>
          <a:effectLst/>
        </p:spPr>
        <p:txBody>
          <a:bodyPr vert="horz" wrap="none" lIns="92086" tIns="46043" rIns="92086" bIns="46043" numCol="1" anchor="ctr" anchorCtr="0" compatLnSpc="1">
            <a:prstTxWarp prst="textNoShape">
              <a:avLst/>
            </a:prstTxWarp>
            <a:spAutoFit/>
          </a:bodyPr>
          <a:lstStyle>
            <a:lvl1pPr algn="r" defTabSz="920916">
              <a:defRPr sz="1200" b="0" u="none">
                <a:latin typeface="TradeGothic" pitchFamily="34" charset="0"/>
              </a:defRPr>
            </a:lvl1pPr>
          </a:lstStyle>
          <a:p>
            <a:pPr>
              <a:defRPr/>
            </a:pPr>
            <a:endParaRPr lang="en-US"/>
          </a:p>
        </p:txBody>
      </p:sp>
      <p:sp>
        <p:nvSpPr>
          <p:cNvPr id="502788" name="Rectangle 4"/>
          <p:cNvSpPr>
            <a:spLocks noGrp="1" noRot="1" noChangeAspect="1" noChangeArrowheads="1" noTextEdit="1"/>
          </p:cNvSpPr>
          <p:nvPr>
            <p:ph type="sldImg" idx="2"/>
          </p:nvPr>
        </p:nvSpPr>
        <p:spPr bwMode="auto">
          <a:xfrm>
            <a:off x="771525" y="766763"/>
            <a:ext cx="5534025" cy="3832225"/>
          </a:xfrm>
          <a:prstGeom prst="rect">
            <a:avLst/>
          </a:prstGeom>
          <a:noFill/>
          <a:ln w="9525">
            <a:solidFill>
              <a:srgbClr val="000000"/>
            </a:solidFill>
            <a:miter lim="800000"/>
            <a:headEnd/>
            <a:tailEnd/>
          </a:ln>
        </p:spPr>
      </p:sp>
      <p:sp>
        <p:nvSpPr>
          <p:cNvPr id="593925" name="Rectangle 5"/>
          <p:cNvSpPr>
            <a:spLocks noGrp="1" noChangeArrowheads="1"/>
          </p:cNvSpPr>
          <p:nvPr>
            <p:ph type="body" sz="quarter" idx="3"/>
          </p:nvPr>
        </p:nvSpPr>
        <p:spPr bwMode="auto">
          <a:xfrm>
            <a:off x="922165" y="6510560"/>
            <a:ext cx="2672229" cy="1237914"/>
          </a:xfrm>
          <a:prstGeom prst="rect">
            <a:avLst/>
          </a:prstGeom>
          <a:noFill/>
          <a:ln w="12700" cap="sq">
            <a:noFill/>
            <a:miter lim="800000"/>
            <a:headEnd/>
            <a:tailEnd/>
          </a:ln>
          <a:effectLst/>
        </p:spPr>
        <p:txBody>
          <a:bodyPr vert="horz" wrap="none" lIns="92086" tIns="46043" rIns="92086" bIns="46043" numCol="1" anchor="ctr"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26" name="Rectangle 6"/>
          <p:cNvSpPr>
            <a:spLocks noGrp="1" noChangeArrowheads="1"/>
          </p:cNvSpPr>
          <p:nvPr>
            <p:ph type="ftr" sz="quarter" idx="4"/>
          </p:nvPr>
        </p:nvSpPr>
        <p:spPr bwMode="auto">
          <a:xfrm>
            <a:off x="2" y="9913507"/>
            <a:ext cx="348131" cy="282905"/>
          </a:xfrm>
          <a:prstGeom prst="rect">
            <a:avLst/>
          </a:prstGeom>
          <a:noFill/>
          <a:ln w="12700" cap="sq">
            <a:noFill/>
            <a:miter lim="800000"/>
            <a:headEnd/>
            <a:tailEnd/>
          </a:ln>
          <a:effectLst/>
        </p:spPr>
        <p:txBody>
          <a:bodyPr vert="horz" wrap="none" lIns="92086" tIns="46043" rIns="92086" bIns="46043" numCol="1" anchor="b" anchorCtr="0" compatLnSpc="1">
            <a:prstTxWarp prst="textNoShape">
              <a:avLst/>
            </a:prstTxWarp>
            <a:spAutoFit/>
          </a:bodyPr>
          <a:lstStyle>
            <a:lvl1pPr algn="l" defTabSz="920916">
              <a:defRPr sz="1200" b="0" u="none">
                <a:latin typeface="TradeGothic" pitchFamily="34" charset="0"/>
              </a:defRPr>
            </a:lvl1pPr>
          </a:lstStyle>
          <a:p>
            <a:pPr>
              <a:defRPr/>
            </a:pPr>
            <a:endParaRPr lang="en-US"/>
          </a:p>
        </p:txBody>
      </p:sp>
      <p:sp>
        <p:nvSpPr>
          <p:cNvPr id="593927" name="Rectangle 7"/>
          <p:cNvSpPr>
            <a:spLocks noGrp="1" noChangeArrowheads="1"/>
          </p:cNvSpPr>
          <p:nvPr>
            <p:ph type="sldNum" sz="quarter" idx="5"/>
          </p:nvPr>
        </p:nvSpPr>
        <p:spPr bwMode="auto">
          <a:xfrm>
            <a:off x="6531565" y="9913507"/>
            <a:ext cx="544005" cy="282905"/>
          </a:xfrm>
          <a:prstGeom prst="rect">
            <a:avLst/>
          </a:prstGeom>
          <a:noFill/>
          <a:ln w="12700" cap="sq">
            <a:noFill/>
            <a:miter lim="800000"/>
            <a:headEnd/>
            <a:tailEnd/>
          </a:ln>
          <a:effectLst/>
        </p:spPr>
        <p:txBody>
          <a:bodyPr vert="horz" wrap="none" lIns="92086" tIns="46043" rIns="92086" bIns="46043" numCol="1" anchor="b" anchorCtr="0" compatLnSpc="1">
            <a:prstTxWarp prst="textNoShape">
              <a:avLst/>
            </a:prstTxWarp>
            <a:spAutoFit/>
          </a:bodyPr>
          <a:lstStyle>
            <a:lvl1pPr algn="r" defTabSz="920916">
              <a:defRPr sz="1200" b="0" u="none">
                <a:latin typeface="TradeGothic" pitchFamily="34" charset="0"/>
              </a:defRPr>
            </a:lvl1pPr>
          </a:lstStyle>
          <a:p>
            <a:pPr>
              <a:defRPr/>
            </a:pPr>
            <a:fld id="{261003D3-4B28-4BE0-86D9-9DC06ED13BA0}" type="slidenum">
              <a:rPr lang="en-US"/>
              <a:pPr>
                <a:defRPr/>
              </a:pPr>
              <a:t>‹#›</a:t>
            </a:fld>
            <a:endParaRPr lang="en-US"/>
          </a:p>
        </p:txBody>
      </p:sp>
    </p:spTree>
    <p:extLst>
      <p:ext uri="{BB962C8B-B14F-4D97-AF65-F5344CB8AC3E}">
        <p14:creationId xmlns:p14="http://schemas.microsoft.com/office/powerpoint/2010/main" val="18124055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69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78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78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7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78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79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80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9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9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9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9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9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9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9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9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9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9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9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9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1018.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102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102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102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102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102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102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102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1030.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1031.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10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1033.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1034.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1035.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1036.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1037.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1038.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1039.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1040.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1041.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10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1043.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1044.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1045.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1046.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1047.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1048.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1049.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1050.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1051.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10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1053.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1054.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1071.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1072.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10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2164" y="6988086"/>
            <a:ext cx="187486" cy="282862"/>
          </a:xfrm>
        </p:spPr>
        <p:txBody>
          <a:bodyPr/>
          <a:lstStyle/>
          <a:p>
            <a:endParaRPr lang="en-GB" dirty="0"/>
          </a:p>
        </p:txBody>
      </p:sp>
      <p:sp>
        <p:nvSpPr>
          <p:cNvPr id="4" name="Slide Number Placeholder 3"/>
          <p:cNvSpPr>
            <a:spLocks noGrp="1"/>
          </p:cNvSpPr>
          <p:nvPr>
            <p:ph type="sldNum" sz="quarter" idx="10"/>
          </p:nvPr>
        </p:nvSpPr>
        <p:spPr>
          <a:xfrm>
            <a:off x="6638705" y="9913550"/>
            <a:ext cx="436864" cy="282862"/>
          </a:xfrm>
        </p:spPr>
        <p:txBody>
          <a:bodyPr/>
          <a:lstStyle/>
          <a:p>
            <a:pPr>
              <a:defRPr/>
            </a:pPr>
            <a:fld id="{261003D3-4B28-4BE0-86D9-9DC06ED13BA0}" type="slidenum">
              <a:rPr lang="en-US" smtClean="0"/>
              <a:pPr>
                <a:defRPr/>
              </a:pPr>
              <a:t>1</a:t>
            </a:fld>
            <a:endParaRPr lang="en-US" dirty="0"/>
          </a:p>
        </p:txBody>
      </p:sp>
    </p:spTree>
    <p:extLst>
      <p:ext uri="{BB962C8B-B14F-4D97-AF65-F5344CB8AC3E}">
        <p14:creationId xmlns:p14="http://schemas.microsoft.com/office/powerpoint/2010/main" val="4960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Rot="1" noChangeAspect="1" noChangeArrowheads="1" noTextEdit="1"/>
          </p:cNvSpPr>
          <p:nvPr>
            <p:ph type="sldImg"/>
          </p:nvPr>
        </p:nvSpPr>
        <p:spPr>
          <a:xfrm>
            <a:off x="828675" y="788988"/>
            <a:ext cx="5472113" cy="3787775"/>
          </a:xfrm>
          <a:ln/>
        </p:spPr>
      </p:sp>
      <p:sp>
        <p:nvSpPr>
          <p:cNvPr id="58368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392225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2287304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83784090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3947959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0431688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207003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997116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1987918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6647104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7289848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449622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Rot="1" noChangeAspect="1" noChangeArrowheads="1" noTextEdit="1"/>
          </p:cNvSpPr>
          <p:nvPr>
            <p:ph type="sldImg"/>
          </p:nvPr>
        </p:nvSpPr>
        <p:spPr>
          <a:xfrm>
            <a:off x="828675" y="788988"/>
            <a:ext cx="5472113" cy="3787775"/>
          </a:xfrm>
          <a:ln/>
        </p:spPr>
      </p:sp>
      <p:sp>
        <p:nvSpPr>
          <p:cNvPr id="58368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8954287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2526698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33813073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779</a:t>
            </a:fld>
            <a:endParaRPr lang="en-GB"/>
          </a:p>
        </p:txBody>
      </p:sp>
    </p:spTree>
    <p:extLst>
      <p:ext uri="{BB962C8B-B14F-4D97-AF65-F5344CB8AC3E}">
        <p14:creationId xmlns:p14="http://schemas.microsoft.com/office/powerpoint/2010/main" val="19568125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780</a:t>
            </a:fld>
            <a:endParaRPr lang="en-GB"/>
          </a:p>
        </p:txBody>
      </p:sp>
    </p:spTree>
    <p:extLst>
      <p:ext uri="{BB962C8B-B14F-4D97-AF65-F5344CB8AC3E}">
        <p14:creationId xmlns:p14="http://schemas.microsoft.com/office/powerpoint/2010/main" val="150816502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781</a:t>
            </a:fld>
            <a:endParaRPr lang="en-GB"/>
          </a:p>
        </p:txBody>
      </p:sp>
    </p:spTree>
    <p:extLst>
      <p:ext uri="{BB962C8B-B14F-4D97-AF65-F5344CB8AC3E}">
        <p14:creationId xmlns:p14="http://schemas.microsoft.com/office/powerpoint/2010/main" val="29907168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782</a:t>
            </a:fld>
            <a:endParaRPr lang="en-GB"/>
          </a:p>
        </p:txBody>
      </p:sp>
    </p:spTree>
    <p:extLst>
      <p:ext uri="{BB962C8B-B14F-4D97-AF65-F5344CB8AC3E}">
        <p14:creationId xmlns:p14="http://schemas.microsoft.com/office/powerpoint/2010/main" val="18751420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783</a:t>
            </a:fld>
            <a:endParaRPr lang="en-GB"/>
          </a:p>
        </p:txBody>
      </p:sp>
    </p:spTree>
    <p:extLst>
      <p:ext uri="{BB962C8B-B14F-4D97-AF65-F5344CB8AC3E}">
        <p14:creationId xmlns:p14="http://schemas.microsoft.com/office/powerpoint/2010/main" val="197138564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784</a:t>
            </a:fld>
            <a:endParaRPr lang="en-GB"/>
          </a:p>
        </p:txBody>
      </p:sp>
    </p:spTree>
    <p:extLst>
      <p:ext uri="{BB962C8B-B14F-4D97-AF65-F5344CB8AC3E}">
        <p14:creationId xmlns:p14="http://schemas.microsoft.com/office/powerpoint/2010/main" val="350470345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785</a:t>
            </a:fld>
            <a:endParaRPr lang="en-GB"/>
          </a:p>
        </p:txBody>
      </p:sp>
    </p:spTree>
    <p:extLst>
      <p:ext uri="{BB962C8B-B14F-4D97-AF65-F5344CB8AC3E}">
        <p14:creationId xmlns:p14="http://schemas.microsoft.com/office/powerpoint/2010/main" val="167191807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786</a:t>
            </a:fld>
            <a:endParaRPr lang="en-GB"/>
          </a:p>
        </p:txBody>
      </p:sp>
    </p:spTree>
    <p:extLst>
      <p:ext uri="{BB962C8B-B14F-4D97-AF65-F5344CB8AC3E}">
        <p14:creationId xmlns:p14="http://schemas.microsoft.com/office/powerpoint/2010/main" val="2986603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Rot="1" noChangeAspect="1" noChangeArrowheads="1" noTextEdit="1"/>
          </p:cNvSpPr>
          <p:nvPr>
            <p:ph type="sldImg"/>
          </p:nvPr>
        </p:nvSpPr>
        <p:spPr>
          <a:xfrm>
            <a:off x="828675" y="788988"/>
            <a:ext cx="5472113" cy="3787775"/>
          </a:xfrm>
          <a:ln/>
        </p:spPr>
      </p:sp>
      <p:sp>
        <p:nvSpPr>
          <p:cNvPr id="585731"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7840543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787</a:t>
            </a:fld>
            <a:endParaRPr lang="en-GB"/>
          </a:p>
        </p:txBody>
      </p:sp>
    </p:spTree>
    <p:extLst>
      <p:ext uri="{BB962C8B-B14F-4D97-AF65-F5344CB8AC3E}">
        <p14:creationId xmlns:p14="http://schemas.microsoft.com/office/powerpoint/2010/main" val="320900892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788</a:t>
            </a:fld>
            <a:endParaRPr lang="en-GB"/>
          </a:p>
        </p:txBody>
      </p:sp>
    </p:spTree>
    <p:extLst>
      <p:ext uri="{BB962C8B-B14F-4D97-AF65-F5344CB8AC3E}">
        <p14:creationId xmlns:p14="http://schemas.microsoft.com/office/powerpoint/2010/main" val="211192022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789</a:t>
            </a:fld>
            <a:endParaRPr lang="en-GB"/>
          </a:p>
        </p:txBody>
      </p:sp>
    </p:spTree>
    <p:extLst>
      <p:ext uri="{BB962C8B-B14F-4D97-AF65-F5344CB8AC3E}">
        <p14:creationId xmlns:p14="http://schemas.microsoft.com/office/powerpoint/2010/main" val="102707474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790</a:t>
            </a:fld>
            <a:endParaRPr lang="en-GB"/>
          </a:p>
        </p:txBody>
      </p:sp>
    </p:spTree>
    <p:extLst>
      <p:ext uri="{BB962C8B-B14F-4D97-AF65-F5344CB8AC3E}">
        <p14:creationId xmlns:p14="http://schemas.microsoft.com/office/powerpoint/2010/main" val="15953526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791</a:t>
            </a:fld>
            <a:endParaRPr lang="en-GB"/>
          </a:p>
        </p:txBody>
      </p:sp>
    </p:spTree>
    <p:extLst>
      <p:ext uri="{BB962C8B-B14F-4D97-AF65-F5344CB8AC3E}">
        <p14:creationId xmlns:p14="http://schemas.microsoft.com/office/powerpoint/2010/main" val="718263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792</a:t>
            </a:fld>
            <a:endParaRPr lang="en-GB"/>
          </a:p>
        </p:txBody>
      </p:sp>
    </p:spTree>
    <p:extLst>
      <p:ext uri="{BB962C8B-B14F-4D97-AF65-F5344CB8AC3E}">
        <p14:creationId xmlns:p14="http://schemas.microsoft.com/office/powerpoint/2010/main" val="147212795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793</a:t>
            </a:fld>
            <a:endParaRPr lang="en-GB"/>
          </a:p>
        </p:txBody>
      </p:sp>
    </p:spTree>
    <p:extLst>
      <p:ext uri="{BB962C8B-B14F-4D97-AF65-F5344CB8AC3E}">
        <p14:creationId xmlns:p14="http://schemas.microsoft.com/office/powerpoint/2010/main" val="385093414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794</a:t>
            </a:fld>
            <a:endParaRPr lang="en-GB"/>
          </a:p>
        </p:txBody>
      </p:sp>
    </p:spTree>
    <p:extLst>
      <p:ext uri="{BB962C8B-B14F-4D97-AF65-F5344CB8AC3E}">
        <p14:creationId xmlns:p14="http://schemas.microsoft.com/office/powerpoint/2010/main" val="11173680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795</a:t>
            </a:fld>
            <a:endParaRPr lang="en-GB"/>
          </a:p>
        </p:txBody>
      </p:sp>
    </p:spTree>
    <p:extLst>
      <p:ext uri="{BB962C8B-B14F-4D97-AF65-F5344CB8AC3E}">
        <p14:creationId xmlns:p14="http://schemas.microsoft.com/office/powerpoint/2010/main" val="307464829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796</a:t>
            </a:fld>
            <a:endParaRPr lang="en-GB"/>
          </a:p>
        </p:txBody>
      </p:sp>
    </p:spTree>
    <p:extLst>
      <p:ext uri="{BB962C8B-B14F-4D97-AF65-F5344CB8AC3E}">
        <p14:creationId xmlns:p14="http://schemas.microsoft.com/office/powerpoint/2010/main" val="2400917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Rot="1" noChangeAspect="1" noChangeArrowheads="1" noTextEdit="1"/>
          </p:cNvSpPr>
          <p:nvPr>
            <p:ph type="sldImg"/>
          </p:nvPr>
        </p:nvSpPr>
        <p:spPr>
          <a:xfrm>
            <a:off x="828675" y="788988"/>
            <a:ext cx="5472113" cy="3787775"/>
          </a:xfrm>
          <a:ln/>
        </p:spPr>
      </p:sp>
      <p:sp>
        <p:nvSpPr>
          <p:cNvPr id="58675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11523558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797</a:t>
            </a:fld>
            <a:endParaRPr lang="en-GB"/>
          </a:p>
        </p:txBody>
      </p:sp>
    </p:spTree>
    <p:extLst>
      <p:ext uri="{BB962C8B-B14F-4D97-AF65-F5344CB8AC3E}">
        <p14:creationId xmlns:p14="http://schemas.microsoft.com/office/powerpoint/2010/main" val="10418476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798</a:t>
            </a:fld>
            <a:endParaRPr lang="en-GB"/>
          </a:p>
        </p:txBody>
      </p:sp>
    </p:spTree>
    <p:extLst>
      <p:ext uri="{BB962C8B-B14F-4D97-AF65-F5344CB8AC3E}">
        <p14:creationId xmlns:p14="http://schemas.microsoft.com/office/powerpoint/2010/main" val="390320467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799</a:t>
            </a:fld>
            <a:endParaRPr lang="en-GB"/>
          </a:p>
        </p:txBody>
      </p:sp>
    </p:spTree>
    <p:extLst>
      <p:ext uri="{BB962C8B-B14F-4D97-AF65-F5344CB8AC3E}">
        <p14:creationId xmlns:p14="http://schemas.microsoft.com/office/powerpoint/2010/main" val="277420017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800</a:t>
            </a:fld>
            <a:endParaRPr lang="en-GB"/>
          </a:p>
        </p:txBody>
      </p:sp>
    </p:spTree>
    <p:extLst>
      <p:ext uri="{BB962C8B-B14F-4D97-AF65-F5344CB8AC3E}">
        <p14:creationId xmlns:p14="http://schemas.microsoft.com/office/powerpoint/2010/main" val="303555267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801</a:t>
            </a:fld>
            <a:endParaRPr lang="en-GB"/>
          </a:p>
        </p:txBody>
      </p:sp>
    </p:spTree>
    <p:extLst>
      <p:ext uri="{BB962C8B-B14F-4D97-AF65-F5344CB8AC3E}">
        <p14:creationId xmlns:p14="http://schemas.microsoft.com/office/powerpoint/2010/main" val="92211204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802</a:t>
            </a:fld>
            <a:endParaRPr lang="en-GB"/>
          </a:p>
        </p:txBody>
      </p:sp>
    </p:spTree>
    <p:extLst>
      <p:ext uri="{BB962C8B-B14F-4D97-AF65-F5344CB8AC3E}">
        <p14:creationId xmlns:p14="http://schemas.microsoft.com/office/powerpoint/2010/main" val="306729081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Rot="1" noChangeAspect="1" noChangeArrowheads="1" noTextEdit="1"/>
          </p:cNvSpPr>
          <p:nvPr>
            <p:ph type="sldImg"/>
          </p:nvPr>
        </p:nvSpPr>
        <p:spPr>
          <a:xfrm>
            <a:off x="828675" y="788988"/>
            <a:ext cx="5472113" cy="3787775"/>
          </a:xfrm>
          <a:ln/>
        </p:spPr>
      </p:sp>
      <p:sp>
        <p:nvSpPr>
          <p:cNvPr id="514051" name="Rectangle 3"/>
          <p:cNvSpPr>
            <a:spLocks noGrp="1" noChangeArrowheads="1"/>
          </p:cNvSpPr>
          <p:nvPr>
            <p:ph type="body" idx="1"/>
          </p:nvPr>
        </p:nvSpPr>
        <p:spPr>
          <a:xfrm>
            <a:off x="962849" y="4891422"/>
            <a:ext cx="189857" cy="285678"/>
          </a:xfrm>
          <a:noFill/>
          <a:ln w="9525"/>
        </p:spPr>
        <p:txBody>
          <a:bodyPr/>
          <a:lstStyle/>
          <a:p>
            <a:endParaRPr lang="en-GB"/>
          </a:p>
        </p:txBody>
      </p:sp>
    </p:spTree>
    <p:extLst>
      <p:ext uri="{BB962C8B-B14F-4D97-AF65-F5344CB8AC3E}">
        <p14:creationId xmlns:p14="http://schemas.microsoft.com/office/powerpoint/2010/main" val="272289514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828675" y="788988"/>
            <a:ext cx="5472113" cy="3787775"/>
          </a:xfrm>
          <a:ln/>
        </p:spPr>
      </p:sp>
      <p:sp>
        <p:nvSpPr>
          <p:cNvPr id="52224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81868228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828675" y="788988"/>
            <a:ext cx="5472113" cy="3787775"/>
          </a:xfrm>
          <a:ln/>
        </p:spPr>
      </p:sp>
      <p:sp>
        <p:nvSpPr>
          <p:cNvPr id="52224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89473047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828675" y="788988"/>
            <a:ext cx="5472113" cy="3787775"/>
          </a:xfrm>
          <a:ln/>
        </p:spPr>
      </p:sp>
      <p:sp>
        <p:nvSpPr>
          <p:cNvPr id="52224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145772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7"/>
          <p:cNvSpPr>
            <a:spLocks noGrp="1" noChangeArrowheads="1"/>
          </p:cNvSpPr>
          <p:nvPr>
            <p:ph type="sldNum" sz="quarter" idx="5"/>
          </p:nvPr>
        </p:nvSpPr>
        <p:spPr>
          <a:xfrm>
            <a:off x="6461251" y="9913507"/>
            <a:ext cx="614318" cy="282905"/>
          </a:xfrm>
          <a:noFill/>
        </p:spPr>
        <p:txBody>
          <a:bodyPr/>
          <a:lstStyle/>
          <a:p>
            <a:fld id="{5C12711D-C33F-46E1-8120-F02EB2D0CA23}" type="slidenum">
              <a:rPr lang="en-US" smtClean="0"/>
              <a:pPr/>
              <a:t>309</a:t>
            </a:fld>
            <a:endParaRPr lang="en-US"/>
          </a:p>
        </p:txBody>
      </p:sp>
      <p:sp>
        <p:nvSpPr>
          <p:cNvPr id="588803" name="Rectangle 2"/>
          <p:cNvSpPr>
            <a:spLocks noGrp="1" noRot="1" noChangeAspect="1" noChangeArrowheads="1" noTextEdit="1"/>
          </p:cNvSpPr>
          <p:nvPr>
            <p:ph type="sldImg"/>
          </p:nvPr>
        </p:nvSpPr>
        <p:spPr>
          <a:xfrm>
            <a:off x="3538538" y="2684463"/>
            <a:ext cx="0" cy="0"/>
          </a:xfrm>
          <a:ln/>
        </p:spPr>
      </p:sp>
      <p:sp>
        <p:nvSpPr>
          <p:cNvPr id="588804" name="Rectangle 3"/>
          <p:cNvSpPr>
            <a:spLocks noGrp="1" noChangeArrowheads="1"/>
          </p:cNvSpPr>
          <p:nvPr>
            <p:ph type="body" idx="1"/>
          </p:nvPr>
        </p:nvSpPr>
        <p:spPr>
          <a:xfrm>
            <a:off x="922165" y="6988065"/>
            <a:ext cx="187481" cy="282905"/>
          </a:xfrm>
          <a:noFill/>
          <a:ln w="9525"/>
        </p:spPr>
        <p:txBody>
          <a:bodyPr/>
          <a:lstStyle/>
          <a:p>
            <a:endParaRPr lang="en-GB"/>
          </a:p>
        </p:txBody>
      </p:sp>
    </p:spTree>
    <p:extLst>
      <p:ext uri="{BB962C8B-B14F-4D97-AF65-F5344CB8AC3E}">
        <p14:creationId xmlns:p14="http://schemas.microsoft.com/office/powerpoint/2010/main" val="139387992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828675" y="788988"/>
            <a:ext cx="5472113" cy="3787775"/>
          </a:xfrm>
          <a:ln/>
        </p:spPr>
      </p:sp>
      <p:sp>
        <p:nvSpPr>
          <p:cNvPr id="52224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70799041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Rot="1" noChangeAspect="1" noChangeArrowheads="1" noTextEdit="1"/>
          </p:cNvSpPr>
          <p:nvPr>
            <p:ph type="sldImg"/>
          </p:nvPr>
        </p:nvSpPr>
        <p:spPr>
          <a:xfrm>
            <a:off x="828675" y="788988"/>
            <a:ext cx="5472113" cy="3787775"/>
          </a:xfrm>
          <a:ln/>
        </p:spPr>
      </p:sp>
      <p:sp>
        <p:nvSpPr>
          <p:cNvPr id="521219"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79624161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Rot="1" noChangeAspect="1" noChangeArrowheads="1" noTextEdit="1"/>
          </p:cNvSpPr>
          <p:nvPr>
            <p:ph type="sldImg"/>
          </p:nvPr>
        </p:nvSpPr>
        <p:spPr>
          <a:xfrm>
            <a:off x="828675" y="788988"/>
            <a:ext cx="5472113" cy="3787775"/>
          </a:xfrm>
          <a:ln/>
        </p:spPr>
      </p:sp>
      <p:sp>
        <p:nvSpPr>
          <p:cNvPr id="529411"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18227312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Rot="1" noChangeAspect="1" noChangeArrowheads="1" noTextEdit="1"/>
          </p:cNvSpPr>
          <p:nvPr>
            <p:ph type="sldImg"/>
          </p:nvPr>
        </p:nvSpPr>
        <p:spPr>
          <a:xfrm>
            <a:off x="828675" y="788988"/>
            <a:ext cx="5472113" cy="3787775"/>
          </a:xfrm>
          <a:ln/>
        </p:spPr>
      </p:sp>
      <p:sp>
        <p:nvSpPr>
          <p:cNvPr id="53248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62473562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Rot="1" noChangeAspect="1" noChangeArrowheads="1" noTextEdit="1"/>
          </p:cNvSpPr>
          <p:nvPr>
            <p:ph type="sldImg"/>
          </p:nvPr>
        </p:nvSpPr>
        <p:spPr>
          <a:xfrm>
            <a:off x="828675" y="788988"/>
            <a:ext cx="5472113" cy="3787775"/>
          </a:xfrm>
          <a:ln/>
        </p:spPr>
      </p:sp>
      <p:sp>
        <p:nvSpPr>
          <p:cNvPr id="53248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30314160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Rot="1" noChangeAspect="1" noChangeArrowheads="1" noTextEdit="1"/>
          </p:cNvSpPr>
          <p:nvPr>
            <p:ph type="sldImg"/>
          </p:nvPr>
        </p:nvSpPr>
        <p:spPr>
          <a:xfrm>
            <a:off x="828675" y="788988"/>
            <a:ext cx="5472113" cy="3787775"/>
          </a:xfrm>
          <a:ln/>
        </p:spPr>
      </p:sp>
      <p:sp>
        <p:nvSpPr>
          <p:cNvPr id="53248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57703136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Rot="1" noChangeAspect="1" noChangeArrowheads="1" noTextEdit="1"/>
          </p:cNvSpPr>
          <p:nvPr>
            <p:ph type="sldImg"/>
          </p:nvPr>
        </p:nvSpPr>
        <p:spPr>
          <a:xfrm>
            <a:off x="828675" y="788988"/>
            <a:ext cx="5472113" cy="3787775"/>
          </a:xfrm>
          <a:ln/>
        </p:spPr>
      </p:sp>
      <p:sp>
        <p:nvSpPr>
          <p:cNvPr id="53248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21817066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92539621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38298842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361496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kumimoji="1" sz="2400">
                <a:solidFill>
                  <a:srgbClr val="000099"/>
                </a:solidFill>
                <a:latin typeface="TradeGothic" pitchFamily="34" charset="0"/>
              </a:defRPr>
            </a:lvl1pPr>
            <a:lvl2pPr marL="742882" indent="-285724">
              <a:defRPr kumimoji="1" sz="2400">
                <a:solidFill>
                  <a:srgbClr val="000099"/>
                </a:solidFill>
                <a:latin typeface="TradeGothic" pitchFamily="34" charset="0"/>
              </a:defRPr>
            </a:lvl2pPr>
            <a:lvl3pPr marL="1142895" indent="-228579">
              <a:defRPr kumimoji="1" sz="2400">
                <a:solidFill>
                  <a:srgbClr val="000099"/>
                </a:solidFill>
                <a:latin typeface="TradeGothic" pitchFamily="34" charset="0"/>
              </a:defRPr>
            </a:lvl3pPr>
            <a:lvl4pPr marL="1600053" indent="-228579">
              <a:defRPr kumimoji="1" sz="2400">
                <a:solidFill>
                  <a:srgbClr val="000099"/>
                </a:solidFill>
                <a:latin typeface="TradeGothic" pitchFamily="34" charset="0"/>
              </a:defRPr>
            </a:lvl4pPr>
            <a:lvl5pPr marL="2057212" indent="-228579">
              <a:defRPr kumimoji="1" sz="2400">
                <a:solidFill>
                  <a:srgbClr val="000099"/>
                </a:solidFill>
                <a:latin typeface="TradeGothic" pitchFamily="34" charset="0"/>
              </a:defRPr>
            </a:lvl5pPr>
            <a:lvl6pPr marL="2514370" indent="-228579" eaLnBrk="0" fontAlgn="base" hangingPunct="0">
              <a:spcBef>
                <a:spcPct val="0"/>
              </a:spcBef>
              <a:spcAft>
                <a:spcPct val="0"/>
              </a:spcAft>
              <a:defRPr kumimoji="1" sz="2400">
                <a:solidFill>
                  <a:srgbClr val="000099"/>
                </a:solidFill>
                <a:latin typeface="TradeGothic" pitchFamily="34" charset="0"/>
              </a:defRPr>
            </a:lvl6pPr>
            <a:lvl7pPr marL="2971528" indent="-228579" eaLnBrk="0" fontAlgn="base" hangingPunct="0">
              <a:spcBef>
                <a:spcPct val="0"/>
              </a:spcBef>
              <a:spcAft>
                <a:spcPct val="0"/>
              </a:spcAft>
              <a:defRPr kumimoji="1" sz="2400">
                <a:solidFill>
                  <a:srgbClr val="000099"/>
                </a:solidFill>
                <a:latin typeface="TradeGothic" pitchFamily="34" charset="0"/>
              </a:defRPr>
            </a:lvl7pPr>
            <a:lvl8pPr marL="3428687" indent="-228579" eaLnBrk="0" fontAlgn="base" hangingPunct="0">
              <a:spcBef>
                <a:spcPct val="0"/>
              </a:spcBef>
              <a:spcAft>
                <a:spcPct val="0"/>
              </a:spcAft>
              <a:defRPr kumimoji="1" sz="2400">
                <a:solidFill>
                  <a:srgbClr val="000099"/>
                </a:solidFill>
                <a:latin typeface="TradeGothic" pitchFamily="34" charset="0"/>
              </a:defRPr>
            </a:lvl8pPr>
            <a:lvl9pPr marL="3885845" indent="-228579" eaLnBrk="0" fontAlgn="base" hangingPunct="0">
              <a:spcBef>
                <a:spcPct val="0"/>
              </a:spcBef>
              <a:spcAft>
                <a:spcPct val="0"/>
              </a:spcAft>
              <a:defRPr kumimoji="1" sz="2400">
                <a:solidFill>
                  <a:srgbClr val="000099"/>
                </a:solidFill>
                <a:latin typeface="TradeGothic" pitchFamily="34" charset="0"/>
              </a:defRPr>
            </a:lvl9pPr>
          </a:lstStyle>
          <a:p>
            <a:fld id="{54BB2D81-2D7E-4B7F-BA51-1B6D6234C6A4}" type="slidenum">
              <a:rPr lang="en-US" altLang="pt-PT" sz="1100"/>
              <a:pPr/>
              <a:t>310</a:t>
            </a:fld>
            <a:endParaRPr lang="en-US" altLang="pt-PT" sz="1100"/>
          </a:p>
        </p:txBody>
      </p:sp>
      <p:sp>
        <p:nvSpPr>
          <p:cNvPr id="123907" name="Rectangle 2050"/>
          <p:cNvSpPr>
            <a:spLocks noGrp="1" noRot="1" noChangeAspect="1" noChangeArrowheads="1" noTextEdit="1"/>
          </p:cNvSpPr>
          <p:nvPr>
            <p:ph type="sldImg"/>
          </p:nvPr>
        </p:nvSpPr>
        <p:spPr>
          <a:ln/>
        </p:spPr>
      </p:sp>
      <p:sp>
        <p:nvSpPr>
          <p:cNvPr id="123908" name="Rectangle 2051"/>
          <p:cNvSpPr>
            <a:spLocks noGrp="1" noChangeArrowheads="1"/>
          </p:cNvSpPr>
          <p:nvPr>
            <p:ph type="body" idx="1"/>
          </p:nvPr>
        </p:nvSpPr>
        <p:spPr>
          <a:xfrm>
            <a:off x="914400" y="6948489"/>
            <a:ext cx="1200150" cy="274637"/>
          </a:xfrm>
          <a:noFill/>
        </p:spPr>
        <p:txBody>
          <a:bodyPr/>
          <a:lstStyle/>
          <a:p>
            <a:endParaRPr lang="en-GB" altLang="pt-PT"/>
          </a:p>
        </p:txBody>
      </p:sp>
    </p:spTree>
    <p:extLst>
      <p:ext uri="{BB962C8B-B14F-4D97-AF65-F5344CB8AC3E}">
        <p14:creationId xmlns:p14="http://schemas.microsoft.com/office/powerpoint/2010/main" val="100458294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57069749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23748216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53354145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43515029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54658633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01281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35218285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30392381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18373491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076669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a:defRPr kumimoji="1" sz="2400">
                <a:solidFill>
                  <a:srgbClr val="000099"/>
                </a:solidFill>
                <a:latin typeface="TradeGothic" pitchFamily="34" charset="0"/>
              </a:defRPr>
            </a:lvl1pPr>
            <a:lvl2pPr marL="742882" indent="-285724">
              <a:defRPr kumimoji="1" sz="2400">
                <a:solidFill>
                  <a:srgbClr val="000099"/>
                </a:solidFill>
                <a:latin typeface="TradeGothic" pitchFamily="34" charset="0"/>
              </a:defRPr>
            </a:lvl2pPr>
            <a:lvl3pPr marL="1142895" indent="-228579">
              <a:defRPr kumimoji="1" sz="2400">
                <a:solidFill>
                  <a:srgbClr val="000099"/>
                </a:solidFill>
                <a:latin typeface="TradeGothic" pitchFamily="34" charset="0"/>
              </a:defRPr>
            </a:lvl3pPr>
            <a:lvl4pPr marL="1600053" indent="-228579">
              <a:defRPr kumimoji="1" sz="2400">
                <a:solidFill>
                  <a:srgbClr val="000099"/>
                </a:solidFill>
                <a:latin typeface="TradeGothic" pitchFamily="34" charset="0"/>
              </a:defRPr>
            </a:lvl4pPr>
            <a:lvl5pPr marL="2057212" indent="-228579">
              <a:defRPr kumimoji="1" sz="2400">
                <a:solidFill>
                  <a:srgbClr val="000099"/>
                </a:solidFill>
                <a:latin typeface="TradeGothic" pitchFamily="34" charset="0"/>
              </a:defRPr>
            </a:lvl5pPr>
            <a:lvl6pPr marL="2514370" indent="-228579" eaLnBrk="0" fontAlgn="base" hangingPunct="0">
              <a:spcBef>
                <a:spcPct val="0"/>
              </a:spcBef>
              <a:spcAft>
                <a:spcPct val="0"/>
              </a:spcAft>
              <a:defRPr kumimoji="1" sz="2400">
                <a:solidFill>
                  <a:srgbClr val="000099"/>
                </a:solidFill>
                <a:latin typeface="TradeGothic" pitchFamily="34" charset="0"/>
              </a:defRPr>
            </a:lvl6pPr>
            <a:lvl7pPr marL="2971528" indent="-228579" eaLnBrk="0" fontAlgn="base" hangingPunct="0">
              <a:spcBef>
                <a:spcPct val="0"/>
              </a:spcBef>
              <a:spcAft>
                <a:spcPct val="0"/>
              </a:spcAft>
              <a:defRPr kumimoji="1" sz="2400">
                <a:solidFill>
                  <a:srgbClr val="000099"/>
                </a:solidFill>
                <a:latin typeface="TradeGothic" pitchFamily="34" charset="0"/>
              </a:defRPr>
            </a:lvl7pPr>
            <a:lvl8pPr marL="3428687" indent="-228579" eaLnBrk="0" fontAlgn="base" hangingPunct="0">
              <a:spcBef>
                <a:spcPct val="0"/>
              </a:spcBef>
              <a:spcAft>
                <a:spcPct val="0"/>
              </a:spcAft>
              <a:defRPr kumimoji="1" sz="2400">
                <a:solidFill>
                  <a:srgbClr val="000099"/>
                </a:solidFill>
                <a:latin typeface="TradeGothic" pitchFamily="34" charset="0"/>
              </a:defRPr>
            </a:lvl8pPr>
            <a:lvl9pPr marL="3885845" indent="-228579" eaLnBrk="0" fontAlgn="base" hangingPunct="0">
              <a:spcBef>
                <a:spcPct val="0"/>
              </a:spcBef>
              <a:spcAft>
                <a:spcPct val="0"/>
              </a:spcAft>
              <a:defRPr kumimoji="1" sz="2400">
                <a:solidFill>
                  <a:srgbClr val="000099"/>
                </a:solidFill>
                <a:latin typeface="TradeGothic" pitchFamily="34" charset="0"/>
              </a:defRPr>
            </a:lvl9pPr>
          </a:lstStyle>
          <a:p>
            <a:fld id="{6F1BFBCE-CF70-43CC-9074-48527985F19D}" type="slidenum">
              <a:rPr lang="en-US" altLang="pt-PT" sz="1100"/>
              <a:pPr/>
              <a:t>311</a:t>
            </a:fld>
            <a:endParaRPr lang="en-US" altLang="pt-PT" sz="1100"/>
          </a:p>
        </p:txBody>
      </p:sp>
      <p:sp>
        <p:nvSpPr>
          <p:cNvPr id="128003" name="Rectangle 2050"/>
          <p:cNvSpPr>
            <a:spLocks noGrp="1" noRot="1" noChangeAspect="1" noChangeArrowheads="1" noTextEdit="1"/>
          </p:cNvSpPr>
          <p:nvPr>
            <p:ph type="sldImg"/>
          </p:nvPr>
        </p:nvSpPr>
        <p:spPr>
          <a:ln/>
        </p:spPr>
      </p:sp>
      <p:sp>
        <p:nvSpPr>
          <p:cNvPr id="128004" name="Rectangle 2051"/>
          <p:cNvSpPr>
            <a:spLocks noGrp="1" noChangeArrowheads="1"/>
          </p:cNvSpPr>
          <p:nvPr>
            <p:ph type="body" idx="1"/>
          </p:nvPr>
        </p:nvSpPr>
        <p:spPr>
          <a:xfrm>
            <a:off x="914400" y="6948489"/>
            <a:ext cx="1200150" cy="274637"/>
          </a:xfrm>
          <a:noFill/>
        </p:spPr>
        <p:txBody>
          <a:bodyPr/>
          <a:lstStyle/>
          <a:p>
            <a:endParaRPr lang="en-GB" altLang="pt-PT"/>
          </a:p>
        </p:txBody>
      </p:sp>
    </p:spTree>
    <p:extLst>
      <p:ext uri="{BB962C8B-B14F-4D97-AF65-F5344CB8AC3E}">
        <p14:creationId xmlns:p14="http://schemas.microsoft.com/office/powerpoint/2010/main" val="19046024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16077487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43047176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96761744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00547415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38167613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43634062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20330999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81339371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06756074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Rot="1" noChangeAspect="1" noChangeArrowheads="1" noTextEdit="1"/>
          </p:cNvSpPr>
          <p:nvPr>
            <p:ph type="sldImg"/>
          </p:nvPr>
        </p:nvSpPr>
        <p:spPr>
          <a:xfrm>
            <a:off x="828675" y="788988"/>
            <a:ext cx="5472113" cy="3787775"/>
          </a:xfrm>
          <a:ln/>
        </p:spPr>
      </p:sp>
      <p:sp>
        <p:nvSpPr>
          <p:cNvPr id="53862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453876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4834C0-4C12-4396-9448-7CC8B86F5298}" type="slidenum">
              <a:rPr lang="en-US"/>
              <a:pPr/>
              <a:t>312</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6026744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07380829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56514800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02703377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57646672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74403824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84691678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76906618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23071683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59149971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767146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7"/>
          <p:cNvSpPr>
            <a:spLocks noGrp="1" noChangeArrowheads="1"/>
          </p:cNvSpPr>
          <p:nvPr>
            <p:ph type="sldNum" sz="quarter" idx="5"/>
          </p:nvPr>
        </p:nvSpPr>
        <p:spPr>
          <a:xfrm>
            <a:off x="6461251" y="9913507"/>
            <a:ext cx="614318" cy="282905"/>
          </a:xfrm>
          <a:noFill/>
        </p:spPr>
        <p:txBody>
          <a:bodyPr/>
          <a:lstStyle/>
          <a:p>
            <a:fld id="{4BEE58CF-7788-457D-B96F-FAB2709B1E18}" type="slidenum">
              <a:rPr lang="en-US" smtClean="0"/>
              <a:pPr/>
              <a:t>320</a:t>
            </a:fld>
            <a:endParaRPr lang="en-US"/>
          </a:p>
        </p:txBody>
      </p:sp>
      <p:sp>
        <p:nvSpPr>
          <p:cNvPr id="590851" name="Rectangle 2"/>
          <p:cNvSpPr>
            <a:spLocks noGrp="1" noRot="1" noChangeAspect="1" noChangeArrowheads="1" noTextEdit="1"/>
          </p:cNvSpPr>
          <p:nvPr>
            <p:ph type="sldImg"/>
          </p:nvPr>
        </p:nvSpPr>
        <p:spPr>
          <a:xfrm>
            <a:off x="3538538" y="2684463"/>
            <a:ext cx="0" cy="0"/>
          </a:xfrm>
          <a:ln/>
        </p:spPr>
      </p:sp>
      <p:sp>
        <p:nvSpPr>
          <p:cNvPr id="590852" name="Rectangle 3"/>
          <p:cNvSpPr>
            <a:spLocks noGrp="1" noChangeArrowheads="1"/>
          </p:cNvSpPr>
          <p:nvPr>
            <p:ph type="body" idx="1"/>
          </p:nvPr>
        </p:nvSpPr>
        <p:spPr>
          <a:xfrm>
            <a:off x="922165" y="6988065"/>
            <a:ext cx="187481" cy="282905"/>
          </a:xfrm>
          <a:noFill/>
          <a:ln w="9525"/>
        </p:spPr>
        <p:txBody>
          <a:bodyPr/>
          <a:lstStyle/>
          <a:p>
            <a:endParaRPr lang="en-GB"/>
          </a:p>
        </p:txBody>
      </p:sp>
    </p:spTree>
    <p:extLst>
      <p:ext uri="{BB962C8B-B14F-4D97-AF65-F5344CB8AC3E}">
        <p14:creationId xmlns:p14="http://schemas.microsoft.com/office/powerpoint/2010/main" val="178312870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16129899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51197859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9703401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Rot="1" noChangeAspect="1" noChangeArrowheads="1" noTextEdit="1"/>
          </p:cNvSpPr>
          <p:nvPr>
            <p:ph type="sldImg"/>
          </p:nvPr>
        </p:nvSpPr>
        <p:spPr>
          <a:xfrm>
            <a:off x="828675" y="788988"/>
            <a:ext cx="5472113" cy="3787775"/>
          </a:xfrm>
          <a:ln/>
        </p:spPr>
      </p:sp>
      <p:sp>
        <p:nvSpPr>
          <p:cNvPr id="549891"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10451398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Rot="1" noChangeAspect="1" noChangeArrowheads="1" noTextEdit="1"/>
          </p:cNvSpPr>
          <p:nvPr>
            <p:ph type="sldImg"/>
          </p:nvPr>
        </p:nvSpPr>
        <p:spPr>
          <a:xfrm>
            <a:off x="828675" y="788988"/>
            <a:ext cx="5472113" cy="3787775"/>
          </a:xfrm>
          <a:ln/>
        </p:spPr>
      </p:sp>
      <p:sp>
        <p:nvSpPr>
          <p:cNvPr id="549891"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45555543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Rot="1" noChangeAspect="1" noChangeArrowheads="1" noTextEdit="1"/>
          </p:cNvSpPr>
          <p:nvPr>
            <p:ph type="sldImg"/>
          </p:nvPr>
        </p:nvSpPr>
        <p:spPr>
          <a:xfrm>
            <a:off x="828675" y="788988"/>
            <a:ext cx="5472113" cy="3787775"/>
          </a:xfrm>
          <a:ln/>
        </p:spPr>
      </p:sp>
      <p:sp>
        <p:nvSpPr>
          <p:cNvPr id="549891"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7445470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13267939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64519810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5933872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581508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7"/>
          <p:cNvSpPr>
            <a:spLocks noGrp="1" noChangeArrowheads="1"/>
          </p:cNvSpPr>
          <p:nvPr>
            <p:ph type="sldNum" sz="quarter" idx="5"/>
          </p:nvPr>
        </p:nvSpPr>
        <p:spPr>
          <a:xfrm>
            <a:off x="6461251" y="9913507"/>
            <a:ext cx="614318" cy="282905"/>
          </a:xfrm>
          <a:noFill/>
        </p:spPr>
        <p:txBody>
          <a:bodyPr/>
          <a:lstStyle/>
          <a:p>
            <a:fld id="{94546B67-A269-47F1-83E4-617BD9621816}" type="slidenum">
              <a:rPr lang="en-US" smtClean="0"/>
              <a:pPr/>
              <a:t>332</a:t>
            </a:fld>
            <a:endParaRPr lang="en-US"/>
          </a:p>
        </p:txBody>
      </p:sp>
      <p:sp>
        <p:nvSpPr>
          <p:cNvPr id="591875" name="Rectangle 2"/>
          <p:cNvSpPr>
            <a:spLocks noGrp="1" noRot="1" noChangeAspect="1" noChangeArrowheads="1" noTextEdit="1"/>
          </p:cNvSpPr>
          <p:nvPr>
            <p:ph type="sldImg"/>
          </p:nvPr>
        </p:nvSpPr>
        <p:spPr>
          <a:xfrm>
            <a:off x="3538538" y="2684463"/>
            <a:ext cx="0" cy="0"/>
          </a:xfrm>
          <a:ln/>
        </p:spPr>
      </p:sp>
      <p:sp>
        <p:nvSpPr>
          <p:cNvPr id="591876" name="Rectangle 3"/>
          <p:cNvSpPr>
            <a:spLocks noGrp="1" noChangeArrowheads="1"/>
          </p:cNvSpPr>
          <p:nvPr>
            <p:ph type="body" idx="1"/>
          </p:nvPr>
        </p:nvSpPr>
        <p:spPr>
          <a:xfrm>
            <a:off x="922165" y="6988065"/>
            <a:ext cx="187481" cy="282905"/>
          </a:xfrm>
          <a:noFill/>
          <a:ln w="9525"/>
        </p:spPr>
        <p:txBody>
          <a:bodyPr/>
          <a:lstStyle/>
          <a:p>
            <a:endParaRPr lang="en-GB"/>
          </a:p>
        </p:txBody>
      </p:sp>
    </p:spTree>
    <p:extLst>
      <p:ext uri="{BB962C8B-B14F-4D97-AF65-F5344CB8AC3E}">
        <p14:creationId xmlns:p14="http://schemas.microsoft.com/office/powerpoint/2010/main" val="35172635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44097369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20962001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20908800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52314816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64277290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35586519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60550632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36402804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13359035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918564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61003D3-4B28-4BE0-86D9-9DC06ED13BA0}" type="slidenum">
              <a:rPr lang="en-US" smtClean="0"/>
              <a:pPr>
                <a:defRPr/>
              </a:pPr>
              <a:t>147</a:t>
            </a:fld>
            <a:endParaRPr lang="en-US"/>
          </a:p>
        </p:txBody>
      </p:sp>
    </p:spTree>
    <p:extLst>
      <p:ext uri="{BB962C8B-B14F-4D97-AF65-F5344CB8AC3E}">
        <p14:creationId xmlns:p14="http://schemas.microsoft.com/office/powerpoint/2010/main" val="1535422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7"/>
          <p:cNvSpPr>
            <a:spLocks noGrp="1" noChangeArrowheads="1"/>
          </p:cNvSpPr>
          <p:nvPr>
            <p:ph type="sldNum" sz="quarter" idx="5"/>
          </p:nvPr>
        </p:nvSpPr>
        <p:spPr>
          <a:xfrm>
            <a:off x="6461251" y="9913507"/>
            <a:ext cx="614318" cy="282905"/>
          </a:xfrm>
          <a:noFill/>
        </p:spPr>
        <p:txBody>
          <a:bodyPr/>
          <a:lstStyle/>
          <a:p>
            <a:fld id="{C2DFFC4B-65CF-40E5-B374-DD4DD191C540}" type="slidenum">
              <a:rPr lang="en-US" smtClean="0"/>
              <a:pPr/>
              <a:t>335</a:t>
            </a:fld>
            <a:endParaRPr lang="en-US"/>
          </a:p>
        </p:txBody>
      </p:sp>
      <p:sp>
        <p:nvSpPr>
          <p:cNvPr id="592899" name="Rectangle 2"/>
          <p:cNvSpPr>
            <a:spLocks noGrp="1" noRot="1" noChangeAspect="1" noChangeArrowheads="1" noTextEdit="1"/>
          </p:cNvSpPr>
          <p:nvPr>
            <p:ph type="sldImg"/>
          </p:nvPr>
        </p:nvSpPr>
        <p:spPr>
          <a:xfrm>
            <a:off x="3538538" y="2684463"/>
            <a:ext cx="0" cy="0"/>
          </a:xfrm>
          <a:ln/>
        </p:spPr>
      </p:sp>
      <p:sp>
        <p:nvSpPr>
          <p:cNvPr id="592900" name="Rectangle 3"/>
          <p:cNvSpPr>
            <a:spLocks noGrp="1" noChangeArrowheads="1"/>
          </p:cNvSpPr>
          <p:nvPr>
            <p:ph type="body" idx="1"/>
          </p:nvPr>
        </p:nvSpPr>
        <p:spPr>
          <a:xfrm>
            <a:off x="922165" y="6988065"/>
            <a:ext cx="187481" cy="282905"/>
          </a:xfrm>
          <a:noFill/>
          <a:ln w="9525"/>
        </p:spPr>
        <p:txBody>
          <a:bodyPr/>
          <a:lstStyle/>
          <a:p>
            <a:endParaRPr lang="en-GB"/>
          </a:p>
        </p:txBody>
      </p:sp>
    </p:spTree>
    <p:extLst>
      <p:ext uri="{BB962C8B-B14F-4D97-AF65-F5344CB8AC3E}">
        <p14:creationId xmlns:p14="http://schemas.microsoft.com/office/powerpoint/2010/main" val="122054225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36797363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69660947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6607550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90493186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54083106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28097389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27048175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81952266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94672212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392336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7"/>
          <p:cNvSpPr>
            <a:spLocks noGrp="1" noChangeArrowheads="1"/>
          </p:cNvSpPr>
          <p:nvPr>
            <p:ph type="sldNum" sz="quarter" idx="5"/>
          </p:nvPr>
        </p:nvSpPr>
        <p:spPr>
          <a:xfrm>
            <a:off x="6461251" y="9913507"/>
            <a:ext cx="614318" cy="282905"/>
          </a:xfrm>
          <a:noFill/>
        </p:spPr>
        <p:txBody>
          <a:bodyPr/>
          <a:lstStyle/>
          <a:p>
            <a:fld id="{7F1CE1BA-0213-4B2E-A152-B0D191307D10}" type="slidenum">
              <a:rPr lang="en-US" smtClean="0"/>
              <a:pPr/>
              <a:t>336</a:t>
            </a:fld>
            <a:endParaRPr lang="en-US"/>
          </a:p>
        </p:txBody>
      </p:sp>
      <p:sp>
        <p:nvSpPr>
          <p:cNvPr id="593923" name="Rectangle 2"/>
          <p:cNvSpPr>
            <a:spLocks noGrp="1" noRot="1" noChangeAspect="1" noChangeArrowheads="1" noTextEdit="1"/>
          </p:cNvSpPr>
          <p:nvPr>
            <p:ph type="sldImg"/>
          </p:nvPr>
        </p:nvSpPr>
        <p:spPr>
          <a:xfrm>
            <a:off x="3538538" y="2684463"/>
            <a:ext cx="0" cy="0"/>
          </a:xfrm>
          <a:ln/>
        </p:spPr>
      </p:sp>
      <p:sp>
        <p:nvSpPr>
          <p:cNvPr id="593924" name="Rectangle 3"/>
          <p:cNvSpPr>
            <a:spLocks noGrp="1" noChangeArrowheads="1"/>
          </p:cNvSpPr>
          <p:nvPr>
            <p:ph type="body" idx="1"/>
          </p:nvPr>
        </p:nvSpPr>
        <p:spPr>
          <a:xfrm>
            <a:off x="922165" y="6988065"/>
            <a:ext cx="187481" cy="282905"/>
          </a:xfrm>
          <a:noFill/>
          <a:ln w="9525"/>
        </p:spPr>
        <p:txBody>
          <a:bodyPr/>
          <a:lstStyle/>
          <a:p>
            <a:endParaRPr lang="en-GB"/>
          </a:p>
        </p:txBody>
      </p:sp>
    </p:spTree>
    <p:extLst>
      <p:ext uri="{BB962C8B-B14F-4D97-AF65-F5344CB8AC3E}">
        <p14:creationId xmlns:p14="http://schemas.microsoft.com/office/powerpoint/2010/main" val="1265276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65572203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58511376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55072400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71323762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22938976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343345510"/>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06191056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57806624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94860299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389799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7"/>
          <p:cNvSpPr>
            <a:spLocks noGrp="1" noChangeArrowheads="1"/>
          </p:cNvSpPr>
          <p:nvPr>
            <p:ph type="sldNum" sz="quarter" idx="5"/>
          </p:nvPr>
        </p:nvSpPr>
        <p:spPr>
          <a:xfrm>
            <a:off x="6461251" y="9913507"/>
            <a:ext cx="614318" cy="282905"/>
          </a:xfrm>
          <a:noFill/>
        </p:spPr>
        <p:txBody>
          <a:bodyPr/>
          <a:lstStyle/>
          <a:p>
            <a:fld id="{71F164AF-2749-4E4D-ADB6-6A9DDB69B108}" type="slidenum">
              <a:rPr lang="en-US" smtClean="0"/>
              <a:pPr/>
              <a:t>339</a:t>
            </a:fld>
            <a:endParaRPr lang="en-US"/>
          </a:p>
        </p:txBody>
      </p:sp>
      <p:sp>
        <p:nvSpPr>
          <p:cNvPr id="596995" name="Rectangle 2"/>
          <p:cNvSpPr>
            <a:spLocks noGrp="1" noRot="1" noChangeAspect="1" noChangeArrowheads="1" noTextEdit="1"/>
          </p:cNvSpPr>
          <p:nvPr>
            <p:ph type="sldImg"/>
          </p:nvPr>
        </p:nvSpPr>
        <p:spPr>
          <a:xfrm>
            <a:off x="3538538" y="2684463"/>
            <a:ext cx="0" cy="0"/>
          </a:xfrm>
          <a:ln/>
        </p:spPr>
      </p:sp>
      <p:sp>
        <p:nvSpPr>
          <p:cNvPr id="596996" name="Rectangle 3"/>
          <p:cNvSpPr>
            <a:spLocks noGrp="1" noChangeArrowheads="1"/>
          </p:cNvSpPr>
          <p:nvPr>
            <p:ph type="body" idx="1"/>
          </p:nvPr>
        </p:nvSpPr>
        <p:spPr>
          <a:xfrm>
            <a:off x="922165" y="6988065"/>
            <a:ext cx="187481" cy="282905"/>
          </a:xfrm>
          <a:noFill/>
          <a:ln w="9525"/>
        </p:spPr>
        <p:txBody>
          <a:bodyPr/>
          <a:lstStyle/>
          <a:p>
            <a:endParaRPr lang="en-GB"/>
          </a:p>
        </p:txBody>
      </p:sp>
    </p:spTree>
    <p:extLst>
      <p:ext uri="{BB962C8B-B14F-4D97-AF65-F5344CB8AC3E}">
        <p14:creationId xmlns:p14="http://schemas.microsoft.com/office/powerpoint/2010/main" val="67440481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53930931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87641445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66788949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199445747"/>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28391842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93588347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037673424"/>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30871301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7572174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778355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xfrm>
            <a:off x="6461251" y="9913507"/>
            <a:ext cx="614318" cy="282905"/>
          </a:xfrm>
          <a:noFill/>
        </p:spPr>
        <p:txBody>
          <a:bodyPr/>
          <a:lstStyle/>
          <a:p>
            <a:fld id="{41FE9290-E822-44C1-9B4B-D73EFEE40215}" type="slidenum">
              <a:rPr lang="en-US" smtClean="0"/>
              <a:pPr/>
              <a:t>340</a:t>
            </a:fld>
            <a:endParaRPr lang="en-US"/>
          </a:p>
        </p:txBody>
      </p:sp>
      <p:sp>
        <p:nvSpPr>
          <p:cNvPr id="599043" name="Rectangle 2"/>
          <p:cNvSpPr>
            <a:spLocks noGrp="1" noRot="1" noChangeAspect="1" noChangeArrowheads="1" noTextEdit="1"/>
          </p:cNvSpPr>
          <p:nvPr>
            <p:ph type="sldImg"/>
          </p:nvPr>
        </p:nvSpPr>
        <p:spPr>
          <a:xfrm>
            <a:off x="3538538" y="2684463"/>
            <a:ext cx="0" cy="0"/>
          </a:xfrm>
          <a:ln/>
        </p:spPr>
      </p:sp>
      <p:sp>
        <p:nvSpPr>
          <p:cNvPr id="599044" name="Rectangle 3"/>
          <p:cNvSpPr>
            <a:spLocks noGrp="1" noChangeArrowheads="1"/>
          </p:cNvSpPr>
          <p:nvPr>
            <p:ph type="body" idx="1"/>
          </p:nvPr>
        </p:nvSpPr>
        <p:spPr>
          <a:xfrm>
            <a:off x="922165" y="6988065"/>
            <a:ext cx="187481" cy="282905"/>
          </a:xfrm>
          <a:noFill/>
          <a:ln w="9525"/>
        </p:spPr>
        <p:txBody>
          <a:bodyPr/>
          <a:lstStyle/>
          <a:p>
            <a:endParaRPr lang="en-GB"/>
          </a:p>
        </p:txBody>
      </p:sp>
    </p:spTree>
    <p:extLst>
      <p:ext uri="{BB962C8B-B14F-4D97-AF65-F5344CB8AC3E}">
        <p14:creationId xmlns:p14="http://schemas.microsoft.com/office/powerpoint/2010/main" val="338506543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12221948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68523828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7744684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783044611"/>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637292431"/>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Rot="1" noChangeAspect="1" noChangeArrowheads="1" noTextEdit="1"/>
          </p:cNvSpPr>
          <p:nvPr>
            <p:ph type="sldImg"/>
          </p:nvPr>
        </p:nvSpPr>
        <p:spPr>
          <a:xfrm>
            <a:off x="828675" y="788988"/>
            <a:ext cx="5472113" cy="3787775"/>
          </a:xfrm>
          <a:ln/>
        </p:spPr>
      </p:sp>
      <p:sp>
        <p:nvSpPr>
          <p:cNvPr id="565251"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81313868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112891440"/>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28554911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367702264"/>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Rot="1" noChangeAspect="1" noChangeArrowheads="1" noTextEdit="1"/>
          </p:cNvSpPr>
          <p:nvPr>
            <p:ph type="sldImg"/>
          </p:nvPr>
        </p:nvSpPr>
        <p:spPr>
          <a:xfrm>
            <a:off x="828675" y="788988"/>
            <a:ext cx="5472113" cy="3787775"/>
          </a:xfrm>
          <a:ln/>
        </p:spPr>
      </p:sp>
      <p:sp>
        <p:nvSpPr>
          <p:cNvPr id="54784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454504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409</a:t>
            </a:fld>
            <a:endParaRPr lang="en-GB"/>
          </a:p>
        </p:txBody>
      </p:sp>
    </p:spTree>
    <p:extLst>
      <p:ext uri="{BB962C8B-B14F-4D97-AF65-F5344CB8AC3E}">
        <p14:creationId xmlns:p14="http://schemas.microsoft.com/office/powerpoint/2010/main" val="361244412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686860571"/>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665901096"/>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18499508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93758321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240514688"/>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055499657"/>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09010653"/>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03595780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11724644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690009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410</a:t>
            </a:fld>
            <a:endParaRPr lang="en-GB"/>
          </a:p>
        </p:txBody>
      </p:sp>
    </p:spTree>
    <p:extLst>
      <p:ext uri="{BB962C8B-B14F-4D97-AF65-F5344CB8AC3E}">
        <p14:creationId xmlns:p14="http://schemas.microsoft.com/office/powerpoint/2010/main" val="3137946119"/>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02317586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Rot="1" noChangeAspect="1" noChangeArrowheads="1" noTextEdit="1"/>
          </p:cNvSpPr>
          <p:nvPr>
            <p:ph type="sldImg"/>
          </p:nvPr>
        </p:nvSpPr>
        <p:spPr>
          <a:xfrm>
            <a:off x="828675" y="788988"/>
            <a:ext cx="5472113" cy="3787775"/>
          </a:xfrm>
          <a:ln/>
        </p:spPr>
      </p:sp>
      <p:sp>
        <p:nvSpPr>
          <p:cNvPr id="514051" name="Rectangle 3"/>
          <p:cNvSpPr>
            <a:spLocks noGrp="1" noChangeArrowheads="1"/>
          </p:cNvSpPr>
          <p:nvPr>
            <p:ph type="body" idx="1"/>
          </p:nvPr>
        </p:nvSpPr>
        <p:spPr>
          <a:xfrm>
            <a:off x="962849" y="4891422"/>
            <a:ext cx="189857" cy="285678"/>
          </a:xfrm>
          <a:noFill/>
          <a:ln w="9525"/>
        </p:spPr>
        <p:txBody>
          <a:bodyPr/>
          <a:lstStyle/>
          <a:p>
            <a:endParaRPr lang="en-GB"/>
          </a:p>
        </p:txBody>
      </p:sp>
    </p:spTree>
    <p:extLst>
      <p:ext uri="{BB962C8B-B14F-4D97-AF65-F5344CB8AC3E}">
        <p14:creationId xmlns:p14="http://schemas.microsoft.com/office/powerpoint/2010/main" val="231693017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692859834"/>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27132410"/>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2164" y="6988086"/>
            <a:ext cx="187486" cy="282862"/>
          </a:xfrm>
        </p:spPr>
        <p:txBody>
          <a:bodyPr/>
          <a:lstStyle/>
          <a:p>
            <a:endParaRPr lang="en-GB" dirty="0"/>
          </a:p>
        </p:txBody>
      </p:sp>
      <p:sp>
        <p:nvSpPr>
          <p:cNvPr id="4" name="Slide Number Placeholder 3"/>
          <p:cNvSpPr>
            <a:spLocks noGrp="1"/>
          </p:cNvSpPr>
          <p:nvPr>
            <p:ph type="sldNum" sz="quarter" idx="10"/>
          </p:nvPr>
        </p:nvSpPr>
        <p:spPr>
          <a:xfrm>
            <a:off x="6638705" y="9913550"/>
            <a:ext cx="436864" cy="282862"/>
          </a:xfrm>
        </p:spPr>
        <p:txBody>
          <a:bodyPr/>
          <a:lstStyle/>
          <a:p>
            <a:pPr>
              <a:defRPr/>
            </a:pPr>
            <a:fld id="{261003D3-4B28-4BE0-86D9-9DC06ED13BA0}" type="slidenum">
              <a:rPr lang="en-US" smtClean="0"/>
              <a:pPr>
                <a:defRPr/>
              </a:pPr>
              <a:t>1083</a:t>
            </a:fld>
            <a:endParaRPr lang="en-US" dirty="0"/>
          </a:p>
        </p:txBody>
      </p:sp>
    </p:spTree>
    <p:extLst>
      <p:ext uri="{BB962C8B-B14F-4D97-AF65-F5344CB8AC3E}">
        <p14:creationId xmlns:p14="http://schemas.microsoft.com/office/powerpoint/2010/main" val="3189771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411</a:t>
            </a:fld>
            <a:endParaRPr lang="en-GB"/>
          </a:p>
        </p:txBody>
      </p:sp>
    </p:spTree>
    <p:extLst>
      <p:ext uri="{BB962C8B-B14F-4D97-AF65-F5344CB8AC3E}">
        <p14:creationId xmlns:p14="http://schemas.microsoft.com/office/powerpoint/2010/main" val="1234892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412</a:t>
            </a:fld>
            <a:endParaRPr lang="en-GB"/>
          </a:p>
        </p:txBody>
      </p:sp>
    </p:spTree>
    <p:extLst>
      <p:ext uri="{BB962C8B-B14F-4D97-AF65-F5344CB8AC3E}">
        <p14:creationId xmlns:p14="http://schemas.microsoft.com/office/powerpoint/2010/main" val="2367980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413</a:t>
            </a:fld>
            <a:endParaRPr lang="en-GB"/>
          </a:p>
        </p:txBody>
      </p:sp>
    </p:spTree>
    <p:extLst>
      <p:ext uri="{BB962C8B-B14F-4D97-AF65-F5344CB8AC3E}">
        <p14:creationId xmlns:p14="http://schemas.microsoft.com/office/powerpoint/2010/main" val="2240144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414</a:t>
            </a:fld>
            <a:endParaRPr lang="en-GB"/>
          </a:p>
        </p:txBody>
      </p:sp>
    </p:spTree>
    <p:extLst>
      <p:ext uri="{BB962C8B-B14F-4D97-AF65-F5344CB8AC3E}">
        <p14:creationId xmlns:p14="http://schemas.microsoft.com/office/powerpoint/2010/main" val="1910070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828675" y="788988"/>
            <a:ext cx="5472113" cy="3787775"/>
          </a:xfrm>
          <a:ln/>
        </p:spPr>
      </p:sp>
      <p:sp>
        <p:nvSpPr>
          <p:cNvPr id="52224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748016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415</a:t>
            </a:fld>
            <a:endParaRPr lang="en-GB"/>
          </a:p>
        </p:txBody>
      </p:sp>
    </p:spTree>
    <p:extLst>
      <p:ext uri="{BB962C8B-B14F-4D97-AF65-F5344CB8AC3E}">
        <p14:creationId xmlns:p14="http://schemas.microsoft.com/office/powerpoint/2010/main" val="1271701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416</a:t>
            </a:fld>
            <a:endParaRPr lang="en-GB"/>
          </a:p>
        </p:txBody>
      </p:sp>
    </p:spTree>
    <p:extLst>
      <p:ext uri="{BB962C8B-B14F-4D97-AF65-F5344CB8AC3E}">
        <p14:creationId xmlns:p14="http://schemas.microsoft.com/office/powerpoint/2010/main" val="2324073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417</a:t>
            </a:fld>
            <a:endParaRPr lang="en-GB"/>
          </a:p>
        </p:txBody>
      </p:sp>
    </p:spTree>
    <p:extLst>
      <p:ext uri="{BB962C8B-B14F-4D97-AF65-F5344CB8AC3E}">
        <p14:creationId xmlns:p14="http://schemas.microsoft.com/office/powerpoint/2010/main" val="453157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418</a:t>
            </a:fld>
            <a:endParaRPr lang="en-GB"/>
          </a:p>
        </p:txBody>
      </p:sp>
    </p:spTree>
    <p:extLst>
      <p:ext uri="{BB962C8B-B14F-4D97-AF65-F5344CB8AC3E}">
        <p14:creationId xmlns:p14="http://schemas.microsoft.com/office/powerpoint/2010/main" val="722786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419</a:t>
            </a:fld>
            <a:endParaRPr lang="en-GB"/>
          </a:p>
        </p:txBody>
      </p:sp>
    </p:spTree>
    <p:extLst>
      <p:ext uri="{BB962C8B-B14F-4D97-AF65-F5344CB8AC3E}">
        <p14:creationId xmlns:p14="http://schemas.microsoft.com/office/powerpoint/2010/main" val="18579942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420</a:t>
            </a:fld>
            <a:endParaRPr lang="en-GB"/>
          </a:p>
        </p:txBody>
      </p:sp>
    </p:spTree>
    <p:extLst>
      <p:ext uri="{BB962C8B-B14F-4D97-AF65-F5344CB8AC3E}">
        <p14:creationId xmlns:p14="http://schemas.microsoft.com/office/powerpoint/2010/main" val="1030871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421</a:t>
            </a:fld>
            <a:endParaRPr lang="en-GB"/>
          </a:p>
        </p:txBody>
      </p:sp>
    </p:spTree>
    <p:extLst>
      <p:ext uri="{BB962C8B-B14F-4D97-AF65-F5344CB8AC3E}">
        <p14:creationId xmlns:p14="http://schemas.microsoft.com/office/powerpoint/2010/main" val="2088989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422</a:t>
            </a:fld>
            <a:endParaRPr lang="en-GB"/>
          </a:p>
        </p:txBody>
      </p:sp>
    </p:spTree>
    <p:extLst>
      <p:ext uri="{BB962C8B-B14F-4D97-AF65-F5344CB8AC3E}">
        <p14:creationId xmlns:p14="http://schemas.microsoft.com/office/powerpoint/2010/main" val="40383048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423</a:t>
            </a:fld>
            <a:endParaRPr lang="en-GB"/>
          </a:p>
        </p:txBody>
      </p:sp>
    </p:spTree>
    <p:extLst>
      <p:ext uri="{BB962C8B-B14F-4D97-AF65-F5344CB8AC3E}">
        <p14:creationId xmlns:p14="http://schemas.microsoft.com/office/powerpoint/2010/main" val="34238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424</a:t>
            </a:fld>
            <a:endParaRPr lang="en-GB"/>
          </a:p>
        </p:txBody>
      </p:sp>
    </p:spTree>
    <p:extLst>
      <p:ext uri="{BB962C8B-B14F-4D97-AF65-F5344CB8AC3E}">
        <p14:creationId xmlns:p14="http://schemas.microsoft.com/office/powerpoint/2010/main" val="1392810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828675" y="788988"/>
            <a:ext cx="5472113" cy="3787775"/>
          </a:xfrm>
          <a:ln/>
        </p:spPr>
      </p:sp>
      <p:sp>
        <p:nvSpPr>
          <p:cNvPr id="52224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3210193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425</a:t>
            </a:fld>
            <a:endParaRPr lang="en-GB"/>
          </a:p>
        </p:txBody>
      </p:sp>
    </p:spTree>
    <p:extLst>
      <p:ext uri="{BB962C8B-B14F-4D97-AF65-F5344CB8AC3E}">
        <p14:creationId xmlns:p14="http://schemas.microsoft.com/office/powerpoint/2010/main" val="37871671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426</a:t>
            </a:fld>
            <a:endParaRPr lang="en-GB"/>
          </a:p>
        </p:txBody>
      </p:sp>
    </p:spTree>
    <p:extLst>
      <p:ext uri="{BB962C8B-B14F-4D97-AF65-F5344CB8AC3E}">
        <p14:creationId xmlns:p14="http://schemas.microsoft.com/office/powerpoint/2010/main" val="1853290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427</a:t>
            </a:fld>
            <a:endParaRPr lang="en-GB"/>
          </a:p>
        </p:txBody>
      </p:sp>
    </p:spTree>
    <p:extLst>
      <p:ext uri="{BB962C8B-B14F-4D97-AF65-F5344CB8AC3E}">
        <p14:creationId xmlns:p14="http://schemas.microsoft.com/office/powerpoint/2010/main" val="38495013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428</a:t>
            </a:fld>
            <a:endParaRPr lang="en-GB"/>
          </a:p>
        </p:txBody>
      </p:sp>
    </p:spTree>
    <p:extLst>
      <p:ext uri="{BB962C8B-B14F-4D97-AF65-F5344CB8AC3E}">
        <p14:creationId xmlns:p14="http://schemas.microsoft.com/office/powerpoint/2010/main" val="31972614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429</a:t>
            </a:fld>
            <a:endParaRPr lang="en-GB"/>
          </a:p>
        </p:txBody>
      </p:sp>
    </p:spTree>
    <p:extLst>
      <p:ext uri="{BB962C8B-B14F-4D97-AF65-F5344CB8AC3E}">
        <p14:creationId xmlns:p14="http://schemas.microsoft.com/office/powerpoint/2010/main" val="7936955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430</a:t>
            </a:fld>
            <a:endParaRPr lang="en-GB"/>
          </a:p>
        </p:txBody>
      </p:sp>
    </p:spTree>
    <p:extLst>
      <p:ext uri="{BB962C8B-B14F-4D97-AF65-F5344CB8AC3E}">
        <p14:creationId xmlns:p14="http://schemas.microsoft.com/office/powerpoint/2010/main" val="3602506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431</a:t>
            </a:fld>
            <a:endParaRPr lang="en-GB"/>
          </a:p>
        </p:txBody>
      </p:sp>
    </p:spTree>
    <p:extLst>
      <p:ext uri="{BB962C8B-B14F-4D97-AF65-F5344CB8AC3E}">
        <p14:creationId xmlns:p14="http://schemas.microsoft.com/office/powerpoint/2010/main" val="14011267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9704C3-1228-4114-BF0E-DED90FD3E8E2}" type="slidenum">
              <a:rPr lang="en-GB" smtClean="0"/>
              <a:t>432</a:t>
            </a:fld>
            <a:endParaRPr lang="en-GB"/>
          </a:p>
        </p:txBody>
      </p:sp>
    </p:spTree>
    <p:extLst>
      <p:ext uri="{BB962C8B-B14F-4D97-AF65-F5344CB8AC3E}">
        <p14:creationId xmlns:p14="http://schemas.microsoft.com/office/powerpoint/2010/main" val="3164717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6888841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340925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828675" y="788988"/>
            <a:ext cx="5472113" cy="3787775"/>
          </a:xfrm>
          <a:ln/>
        </p:spPr>
      </p:sp>
      <p:sp>
        <p:nvSpPr>
          <p:cNvPr id="52224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4537331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4906890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1317915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3287866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7637909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0633761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9945665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0895199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0134616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8631016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905280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828675" y="788988"/>
            <a:ext cx="5472113" cy="3787775"/>
          </a:xfrm>
          <a:ln/>
        </p:spPr>
      </p:sp>
      <p:sp>
        <p:nvSpPr>
          <p:cNvPr id="52224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0098116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0410211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2862220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571</a:t>
            </a:fld>
            <a:endParaRPr lang="en-US"/>
          </a:p>
        </p:txBody>
      </p:sp>
    </p:spTree>
    <p:extLst>
      <p:ext uri="{BB962C8B-B14F-4D97-AF65-F5344CB8AC3E}">
        <p14:creationId xmlns:p14="http://schemas.microsoft.com/office/powerpoint/2010/main" val="30327375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572</a:t>
            </a:fld>
            <a:endParaRPr lang="en-US"/>
          </a:p>
        </p:txBody>
      </p:sp>
    </p:spTree>
    <p:extLst>
      <p:ext uri="{BB962C8B-B14F-4D97-AF65-F5344CB8AC3E}">
        <p14:creationId xmlns:p14="http://schemas.microsoft.com/office/powerpoint/2010/main" val="28088806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573</a:t>
            </a:fld>
            <a:endParaRPr lang="en-US"/>
          </a:p>
        </p:txBody>
      </p:sp>
    </p:spTree>
    <p:extLst>
      <p:ext uri="{BB962C8B-B14F-4D97-AF65-F5344CB8AC3E}">
        <p14:creationId xmlns:p14="http://schemas.microsoft.com/office/powerpoint/2010/main" val="29392226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574</a:t>
            </a:fld>
            <a:endParaRPr lang="en-US"/>
          </a:p>
        </p:txBody>
      </p:sp>
    </p:spTree>
    <p:extLst>
      <p:ext uri="{BB962C8B-B14F-4D97-AF65-F5344CB8AC3E}">
        <p14:creationId xmlns:p14="http://schemas.microsoft.com/office/powerpoint/2010/main" val="12168882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575</a:t>
            </a:fld>
            <a:endParaRPr lang="en-US"/>
          </a:p>
        </p:txBody>
      </p:sp>
    </p:spTree>
    <p:extLst>
      <p:ext uri="{BB962C8B-B14F-4D97-AF65-F5344CB8AC3E}">
        <p14:creationId xmlns:p14="http://schemas.microsoft.com/office/powerpoint/2010/main" val="27145951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576</a:t>
            </a:fld>
            <a:endParaRPr lang="en-US"/>
          </a:p>
        </p:txBody>
      </p:sp>
    </p:spTree>
    <p:extLst>
      <p:ext uri="{BB962C8B-B14F-4D97-AF65-F5344CB8AC3E}">
        <p14:creationId xmlns:p14="http://schemas.microsoft.com/office/powerpoint/2010/main" val="42774155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577</a:t>
            </a:fld>
            <a:endParaRPr lang="en-US"/>
          </a:p>
        </p:txBody>
      </p:sp>
    </p:spTree>
    <p:extLst>
      <p:ext uri="{BB962C8B-B14F-4D97-AF65-F5344CB8AC3E}">
        <p14:creationId xmlns:p14="http://schemas.microsoft.com/office/powerpoint/2010/main" val="1083175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578</a:t>
            </a:fld>
            <a:endParaRPr lang="en-US"/>
          </a:p>
        </p:txBody>
      </p:sp>
    </p:spTree>
    <p:extLst>
      <p:ext uri="{BB962C8B-B14F-4D97-AF65-F5344CB8AC3E}">
        <p14:creationId xmlns:p14="http://schemas.microsoft.com/office/powerpoint/2010/main" val="4060822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828675" y="788988"/>
            <a:ext cx="5472113" cy="3787775"/>
          </a:xfrm>
          <a:ln/>
        </p:spPr>
      </p:sp>
      <p:sp>
        <p:nvSpPr>
          <p:cNvPr id="52224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0924661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a:ln/>
        </p:spPr>
      </p:sp>
      <p:sp>
        <p:nvSpPr>
          <p:cNvPr id="505859" name="Notes Placeholder 2"/>
          <p:cNvSpPr>
            <a:spLocks noGrp="1"/>
          </p:cNvSpPr>
          <p:nvPr>
            <p:ph type="body" idx="1"/>
          </p:nvPr>
        </p:nvSpPr>
        <p:spPr>
          <a:xfrm>
            <a:off x="922165" y="6988064"/>
            <a:ext cx="187481" cy="282905"/>
          </a:xfrm>
          <a:noFill/>
          <a:ln w="9525"/>
        </p:spPr>
        <p:txBody>
          <a:bodyPr/>
          <a:lstStyle/>
          <a:p>
            <a:endParaRPr lang="pt-PT"/>
          </a:p>
        </p:txBody>
      </p:sp>
      <p:sp>
        <p:nvSpPr>
          <p:cNvPr id="505860" name="Slide Number Placeholder 3"/>
          <p:cNvSpPr>
            <a:spLocks noGrp="1"/>
          </p:cNvSpPr>
          <p:nvPr>
            <p:ph type="sldNum" sz="quarter" idx="5"/>
          </p:nvPr>
        </p:nvSpPr>
        <p:spPr>
          <a:xfrm>
            <a:off x="6549977" y="9913550"/>
            <a:ext cx="525593" cy="282862"/>
          </a:xfrm>
          <a:noFill/>
        </p:spPr>
        <p:txBody>
          <a:bodyPr/>
          <a:lstStyle/>
          <a:p>
            <a:fld id="{026D5409-4574-4B2F-A1D1-445508DACEA5}" type="slidenum">
              <a:rPr lang="en-US" smtClean="0"/>
              <a:pPr/>
              <a:t>579</a:t>
            </a:fld>
            <a:endParaRPr lang="en-US"/>
          </a:p>
        </p:txBody>
      </p:sp>
    </p:spTree>
    <p:extLst>
      <p:ext uri="{BB962C8B-B14F-4D97-AF65-F5344CB8AC3E}">
        <p14:creationId xmlns:p14="http://schemas.microsoft.com/office/powerpoint/2010/main" val="19774005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Slide Image Placeholder 1"/>
          <p:cNvSpPr>
            <a:spLocks noGrp="1" noRot="1" noChangeAspect="1" noTextEdit="1"/>
          </p:cNvSpPr>
          <p:nvPr>
            <p:ph type="sldImg"/>
          </p:nvPr>
        </p:nvSpPr>
        <p:spPr>
          <a:ln/>
        </p:spPr>
      </p:sp>
      <p:sp>
        <p:nvSpPr>
          <p:cNvPr id="506883" name="Notes Placeholder 2"/>
          <p:cNvSpPr>
            <a:spLocks noGrp="1"/>
          </p:cNvSpPr>
          <p:nvPr>
            <p:ph type="body" idx="1"/>
          </p:nvPr>
        </p:nvSpPr>
        <p:spPr>
          <a:xfrm>
            <a:off x="922165" y="6988064"/>
            <a:ext cx="187481" cy="282905"/>
          </a:xfrm>
          <a:noFill/>
          <a:ln w="9525"/>
        </p:spPr>
        <p:txBody>
          <a:bodyPr/>
          <a:lstStyle/>
          <a:p>
            <a:endParaRPr lang="pt-PT"/>
          </a:p>
        </p:txBody>
      </p:sp>
      <p:sp>
        <p:nvSpPr>
          <p:cNvPr id="506884" name="Slide Number Placeholder 3"/>
          <p:cNvSpPr>
            <a:spLocks noGrp="1"/>
          </p:cNvSpPr>
          <p:nvPr>
            <p:ph type="sldNum" sz="quarter" idx="5"/>
          </p:nvPr>
        </p:nvSpPr>
        <p:spPr>
          <a:xfrm>
            <a:off x="6549977" y="9913550"/>
            <a:ext cx="525593" cy="282862"/>
          </a:xfrm>
          <a:noFill/>
        </p:spPr>
        <p:txBody>
          <a:bodyPr/>
          <a:lstStyle/>
          <a:p>
            <a:fld id="{EE0D6985-394E-47DC-BD6E-97B63FF73E22}" type="slidenum">
              <a:rPr lang="en-US" smtClean="0"/>
              <a:pPr/>
              <a:t>580</a:t>
            </a:fld>
            <a:endParaRPr lang="en-US"/>
          </a:p>
        </p:txBody>
      </p:sp>
    </p:spTree>
    <p:extLst>
      <p:ext uri="{BB962C8B-B14F-4D97-AF65-F5344CB8AC3E}">
        <p14:creationId xmlns:p14="http://schemas.microsoft.com/office/powerpoint/2010/main" val="30601581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Slide Image Placeholder 1"/>
          <p:cNvSpPr>
            <a:spLocks noGrp="1" noRot="1" noChangeAspect="1" noTextEdit="1"/>
          </p:cNvSpPr>
          <p:nvPr>
            <p:ph type="sldImg"/>
          </p:nvPr>
        </p:nvSpPr>
        <p:spPr>
          <a:ln/>
        </p:spPr>
      </p:sp>
      <p:sp>
        <p:nvSpPr>
          <p:cNvPr id="507907" name="Notes Placeholder 2"/>
          <p:cNvSpPr>
            <a:spLocks noGrp="1"/>
          </p:cNvSpPr>
          <p:nvPr>
            <p:ph type="body" idx="1"/>
          </p:nvPr>
        </p:nvSpPr>
        <p:spPr>
          <a:xfrm>
            <a:off x="922165" y="6988064"/>
            <a:ext cx="187481" cy="282905"/>
          </a:xfrm>
          <a:noFill/>
          <a:ln w="9525"/>
        </p:spPr>
        <p:txBody>
          <a:bodyPr/>
          <a:lstStyle/>
          <a:p>
            <a:endParaRPr lang="pt-PT"/>
          </a:p>
        </p:txBody>
      </p:sp>
      <p:sp>
        <p:nvSpPr>
          <p:cNvPr id="507908" name="Slide Number Placeholder 3"/>
          <p:cNvSpPr>
            <a:spLocks noGrp="1"/>
          </p:cNvSpPr>
          <p:nvPr>
            <p:ph type="sldNum" sz="quarter" idx="5"/>
          </p:nvPr>
        </p:nvSpPr>
        <p:spPr>
          <a:xfrm>
            <a:off x="6549977" y="9913550"/>
            <a:ext cx="525593" cy="282862"/>
          </a:xfrm>
          <a:noFill/>
        </p:spPr>
        <p:txBody>
          <a:bodyPr/>
          <a:lstStyle/>
          <a:p>
            <a:fld id="{9D7D8689-B675-4554-B0C0-0B9F02EF95FA}" type="slidenum">
              <a:rPr lang="en-US" smtClean="0"/>
              <a:pPr/>
              <a:t>581</a:t>
            </a:fld>
            <a:endParaRPr lang="en-US"/>
          </a:p>
        </p:txBody>
      </p:sp>
    </p:spTree>
    <p:extLst>
      <p:ext uri="{BB962C8B-B14F-4D97-AF65-F5344CB8AC3E}">
        <p14:creationId xmlns:p14="http://schemas.microsoft.com/office/powerpoint/2010/main" val="28082917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Slide Image Placeholder 1"/>
          <p:cNvSpPr>
            <a:spLocks noGrp="1" noRot="1" noChangeAspect="1" noTextEdit="1"/>
          </p:cNvSpPr>
          <p:nvPr>
            <p:ph type="sldImg"/>
          </p:nvPr>
        </p:nvSpPr>
        <p:spPr>
          <a:ln/>
        </p:spPr>
      </p:sp>
      <p:sp>
        <p:nvSpPr>
          <p:cNvPr id="510979" name="Notes Placeholder 2"/>
          <p:cNvSpPr>
            <a:spLocks noGrp="1"/>
          </p:cNvSpPr>
          <p:nvPr>
            <p:ph type="body" idx="1"/>
          </p:nvPr>
        </p:nvSpPr>
        <p:spPr>
          <a:xfrm>
            <a:off x="922165" y="6988064"/>
            <a:ext cx="187481" cy="282905"/>
          </a:xfrm>
          <a:noFill/>
          <a:ln w="9525"/>
        </p:spPr>
        <p:txBody>
          <a:bodyPr/>
          <a:lstStyle/>
          <a:p>
            <a:endParaRPr lang="pt-PT"/>
          </a:p>
        </p:txBody>
      </p:sp>
      <p:sp>
        <p:nvSpPr>
          <p:cNvPr id="510980" name="Slide Number Placeholder 3"/>
          <p:cNvSpPr>
            <a:spLocks noGrp="1"/>
          </p:cNvSpPr>
          <p:nvPr>
            <p:ph type="sldNum" sz="quarter" idx="5"/>
          </p:nvPr>
        </p:nvSpPr>
        <p:spPr>
          <a:xfrm>
            <a:off x="6549977" y="9913550"/>
            <a:ext cx="525593" cy="282862"/>
          </a:xfrm>
          <a:noFill/>
        </p:spPr>
        <p:txBody>
          <a:bodyPr/>
          <a:lstStyle/>
          <a:p>
            <a:fld id="{1749F286-1E1F-4EEE-B931-3467EED777B0}" type="slidenum">
              <a:rPr lang="en-US" smtClean="0"/>
              <a:pPr/>
              <a:t>582</a:t>
            </a:fld>
            <a:endParaRPr lang="en-US"/>
          </a:p>
        </p:txBody>
      </p:sp>
    </p:spTree>
    <p:extLst>
      <p:ext uri="{BB962C8B-B14F-4D97-AF65-F5344CB8AC3E}">
        <p14:creationId xmlns:p14="http://schemas.microsoft.com/office/powerpoint/2010/main" val="16440908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Slide Image Placeholder 1"/>
          <p:cNvSpPr>
            <a:spLocks noGrp="1" noRot="1" noChangeAspect="1" noTextEdit="1"/>
          </p:cNvSpPr>
          <p:nvPr>
            <p:ph type="sldImg"/>
          </p:nvPr>
        </p:nvSpPr>
        <p:spPr>
          <a:ln/>
        </p:spPr>
      </p:sp>
      <p:sp>
        <p:nvSpPr>
          <p:cNvPr id="509955" name="Notes Placeholder 2"/>
          <p:cNvSpPr>
            <a:spLocks noGrp="1"/>
          </p:cNvSpPr>
          <p:nvPr>
            <p:ph type="body" idx="1"/>
          </p:nvPr>
        </p:nvSpPr>
        <p:spPr>
          <a:xfrm>
            <a:off x="922165" y="6988064"/>
            <a:ext cx="187481" cy="282905"/>
          </a:xfrm>
          <a:noFill/>
          <a:ln w="9525"/>
        </p:spPr>
        <p:txBody>
          <a:bodyPr/>
          <a:lstStyle/>
          <a:p>
            <a:endParaRPr lang="pt-PT"/>
          </a:p>
        </p:txBody>
      </p:sp>
      <p:sp>
        <p:nvSpPr>
          <p:cNvPr id="509956" name="Slide Number Placeholder 3"/>
          <p:cNvSpPr>
            <a:spLocks noGrp="1"/>
          </p:cNvSpPr>
          <p:nvPr>
            <p:ph type="sldNum" sz="quarter" idx="5"/>
          </p:nvPr>
        </p:nvSpPr>
        <p:spPr>
          <a:xfrm>
            <a:off x="6549977" y="9913550"/>
            <a:ext cx="525593" cy="282862"/>
          </a:xfrm>
          <a:noFill/>
        </p:spPr>
        <p:txBody>
          <a:bodyPr/>
          <a:lstStyle/>
          <a:p>
            <a:fld id="{6332B4FA-9C6F-4C1C-B671-17A9B02668B7}" type="slidenum">
              <a:rPr lang="en-US" smtClean="0"/>
              <a:pPr/>
              <a:t>583</a:t>
            </a:fld>
            <a:endParaRPr lang="en-US"/>
          </a:p>
        </p:txBody>
      </p:sp>
    </p:spTree>
    <p:extLst>
      <p:ext uri="{BB962C8B-B14F-4D97-AF65-F5344CB8AC3E}">
        <p14:creationId xmlns:p14="http://schemas.microsoft.com/office/powerpoint/2010/main" val="16594597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Slide Image Placeholder 1"/>
          <p:cNvSpPr>
            <a:spLocks noGrp="1" noRot="1" noChangeAspect="1" noTextEdit="1"/>
          </p:cNvSpPr>
          <p:nvPr>
            <p:ph type="sldImg"/>
          </p:nvPr>
        </p:nvSpPr>
        <p:spPr>
          <a:ln/>
        </p:spPr>
      </p:sp>
      <p:sp>
        <p:nvSpPr>
          <p:cNvPr id="510979" name="Notes Placeholder 2"/>
          <p:cNvSpPr>
            <a:spLocks noGrp="1"/>
          </p:cNvSpPr>
          <p:nvPr>
            <p:ph type="body" idx="1"/>
          </p:nvPr>
        </p:nvSpPr>
        <p:spPr>
          <a:xfrm>
            <a:off x="922165" y="6988064"/>
            <a:ext cx="187481" cy="282905"/>
          </a:xfrm>
          <a:noFill/>
          <a:ln w="9525"/>
        </p:spPr>
        <p:txBody>
          <a:bodyPr/>
          <a:lstStyle/>
          <a:p>
            <a:endParaRPr lang="pt-PT"/>
          </a:p>
        </p:txBody>
      </p:sp>
      <p:sp>
        <p:nvSpPr>
          <p:cNvPr id="510980" name="Slide Number Placeholder 3"/>
          <p:cNvSpPr>
            <a:spLocks noGrp="1"/>
          </p:cNvSpPr>
          <p:nvPr>
            <p:ph type="sldNum" sz="quarter" idx="5"/>
          </p:nvPr>
        </p:nvSpPr>
        <p:spPr>
          <a:xfrm>
            <a:off x="6549977" y="9913550"/>
            <a:ext cx="525593" cy="282862"/>
          </a:xfrm>
          <a:noFill/>
        </p:spPr>
        <p:txBody>
          <a:bodyPr/>
          <a:lstStyle/>
          <a:p>
            <a:fld id="{1749F286-1E1F-4EEE-B931-3467EED777B0}" type="slidenum">
              <a:rPr lang="en-US" smtClean="0"/>
              <a:pPr/>
              <a:t>584</a:t>
            </a:fld>
            <a:endParaRPr lang="en-US"/>
          </a:p>
        </p:txBody>
      </p:sp>
    </p:spTree>
    <p:extLst>
      <p:ext uri="{BB962C8B-B14F-4D97-AF65-F5344CB8AC3E}">
        <p14:creationId xmlns:p14="http://schemas.microsoft.com/office/powerpoint/2010/main" val="22846546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Slide Image Placeholder 1"/>
          <p:cNvSpPr>
            <a:spLocks noGrp="1" noRot="1" noChangeAspect="1" noTextEdit="1"/>
          </p:cNvSpPr>
          <p:nvPr>
            <p:ph type="sldImg"/>
          </p:nvPr>
        </p:nvSpPr>
        <p:spPr>
          <a:ln/>
        </p:spPr>
      </p:sp>
      <p:sp>
        <p:nvSpPr>
          <p:cNvPr id="512003" name="Notes Placeholder 2"/>
          <p:cNvSpPr>
            <a:spLocks noGrp="1"/>
          </p:cNvSpPr>
          <p:nvPr>
            <p:ph type="body" idx="1"/>
          </p:nvPr>
        </p:nvSpPr>
        <p:spPr>
          <a:xfrm>
            <a:off x="922165" y="6988064"/>
            <a:ext cx="187481" cy="282905"/>
          </a:xfrm>
          <a:noFill/>
          <a:ln w="9525"/>
        </p:spPr>
        <p:txBody>
          <a:bodyPr/>
          <a:lstStyle/>
          <a:p>
            <a:endParaRPr lang="pt-PT"/>
          </a:p>
        </p:txBody>
      </p:sp>
      <p:sp>
        <p:nvSpPr>
          <p:cNvPr id="512004" name="Slide Number Placeholder 3"/>
          <p:cNvSpPr>
            <a:spLocks noGrp="1"/>
          </p:cNvSpPr>
          <p:nvPr>
            <p:ph type="sldNum" sz="quarter" idx="5"/>
          </p:nvPr>
        </p:nvSpPr>
        <p:spPr>
          <a:xfrm>
            <a:off x="6549977" y="9913550"/>
            <a:ext cx="525593" cy="282862"/>
          </a:xfrm>
          <a:noFill/>
        </p:spPr>
        <p:txBody>
          <a:bodyPr/>
          <a:lstStyle/>
          <a:p>
            <a:fld id="{702FEF2F-FDF4-4A78-9E95-E7BE96D065F5}" type="slidenum">
              <a:rPr lang="en-US" smtClean="0"/>
              <a:pPr/>
              <a:t>585</a:t>
            </a:fld>
            <a:endParaRPr lang="en-US"/>
          </a:p>
        </p:txBody>
      </p:sp>
    </p:spTree>
    <p:extLst>
      <p:ext uri="{BB962C8B-B14F-4D97-AF65-F5344CB8AC3E}">
        <p14:creationId xmlns:p14="http://schemas.microsoft.com/office/powerpoint/2010/main" val="20200936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Slide Image Placeholder 1"/>
          <p:cNvSpPr>
            <a:spLocks noGrp="1" noRot="1" noChangeAspect="1" noTextEdit="1"/>
          </p:cNvSpPr>
          <p:nvPr>
            <p:ph type="sldImg"/>
          </p:nvPr>
        </p:nvSpPr>
        <p:spPr>
          <a:ln/>
        </p:spPr>
      </p:sp>
      <p:sp>
        <p:nvSpPr>
          <p:cNvPr id="510979" name="Notes Placeholder 2"/>
          <p:cNvSpPr>
            <a:spLocks noGrp="1"/>
          </p:cNvSpPr>
          <p:nvPr>
            <p:ph type="body" idx="1"/>
          </p:nvPr>
        </p:nvSpPr>
        <p:spPr>
          <a:xfrm>
            <a:off x="922165" y="6988064"/>
            <a:ext cx="187481" cy="282905"/>
          </a:xfrm>
          <a:noFill/>
          <a:ln w="9525"/>
        </p:spPr>
        <p:txBody>
          <a:bodyPr/>
          <a:lstStyle/>
          <a:p>
            <a:endParaRPr lang="pt-PT"/>
          </a:p>
        </p:txBody>
      </p:sp>
      <p:sp>
        <p:nvSpPr>
          <p:cNvPr id="510980" name="Slide Number Placeholder 3"/>
          <p:cNvSpPr>
            <a:spLocks noGrp="1"/>
          </p:cNvSpPr>
          <p:nvPr>
            <p:ph type="sldNum" sz="quarter" idx="5"/>
          </p:nvPr>
        </p:nvSpPr>
        <p:spPr>
          <a:xfrm>
            <a:off x="6549977" y="9913550"/>
            <a:ext cx="525593" cy="282862"/>
          </a:xfrm>
          <a:noFill/>
        </p:spPr>
        <p:txBody>
          <a:bodyPr/>
          <a:lstStyle/>
          <a:p>
            <a:fld id="{1749F286-1E1F-4EEE-B931-3467EED777B0}" type="slidenum">
              <a:rPr lang="en-US" smtClean="0"/>
              <a:pPr/>
              <a:t>586</a:t>
            </a:fld>
            <a:endParaRPr lang="en-US"/>
          </a:p>
        </p:txBody>
      </p:sp>
    </p:spTree>
    <p:extLst>
      <p:ext uri="{BB962C8B-B14F-4D97-AF65-F5344CB8AC3E}">
        <p14:creationId xmlns:p14="http://schemas.microsoft.com/office/powerpoint/2010/main" val="5108594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Slide Image Placeholder 1"/>
          <p:cNvSpPr>
            <a:spLocks noGrp="1" noRot="1" noChangeAspect="1" noTextEdit="1"/>
          </p:cNvSpPr>
          <p:nvPr>
            <p:ph type="sldImg"/>
          </p:nvPr>
        </p:nvSpPr>
        <p:spPr>
          <a:ln/>
        </p:spPr>
      </p:sp>
      <p:sp>
        <p:nvSpPr>
          <p:cNvPr id="513027" name="Notes Placeholder 2"/>
          <p:cNvSpPr>
            <a:spLocks noGrp="1"/>
          </p:cNvSpPr>
          <p:nvPr>
            <p:ph type="body" idx="1"/>
          </p:nvPr>
        </p:nvSpPr>
        <p:spPr>
          <a:xfrm>
            <a:off x="922165" y="6988064"/>
            <a:ext cx="187481" cy="282905"/>
          </a:xfrm>
          <a:noFill/>
          <a:ln w="9525"/>
        </p:spPr>
        <p:txBody>
          <a:bodyPr/>
          <a:lstStyle/>
          <a:p>
            <a:endParaRPr lang="pt-PT"/>
          </a:p>
        </p:txBody>
      </p:sp>
      <p:sp>
        <p:nvSpPr>
          <p:cNvPr id="513028" name="Slide Number Placeholder 3"/>
          <p:cNvSpPr>
            <a:spLocks noGrp="1"/>
          </p:cNvSpPr>
          <p:nvPr>
            <p:ph type="sldNum" sz="quarter" idx="5"/>
          </p:nvPr>
        </p:nvSpPr>
        <p:spPr>
          <a:xfrm>
            <a:off x="6549977" y="9913550"/>
            <a:ext cx="525593" cy="282862"/>
          </a:xfrm>
          <a:noFill/>
        </p:spPr>
        <p:txBody>
          <a:bodyPr/>
          <a:lstStyle/>
          <a:p>
            <a:fld id="{95BC9FCB-4412-404B-BA31-0CDC55E5359B}" type="slidenum">
              <a:rPr lang="en-US" smtClean="0"/>
              <a:pPr/>
              <a:t>587</a:t>
            </a:fld>
            <a:endParaRPr lang="en-US"/>
          </a:p>
        </p:txBody>
      </p:sp>
    </p:spTree>
    <p:extLst>
      <p:ext uri="{BB962C8B-B14F-4D97-AF65-F5344CB8AC3E}">
        <p14:creationId xmlns:p14="http://schemas.microsoft.com/office/powerpoint/2010/main" val="26236742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Slide Image Placeholder 1"/>
          <p:cNvSpPr>
            <a:spLocks noGrp="1" noRot="1" noChangeAspect="1" noTextEdit="1"/>
          </p:cNvSpPr>
          <p:nvPr>
            <p:ph type="sldImg"/>
          </p:nvPr>
        </p:nvSpPr>
        <p:spPr>
          <a:ln/>
        </p:spPr>
      </p:sp>
      <p:sp>
        <p:nvSpPr>
          <p:cNvPr id="513027" name="Notes Placeholder 2"/>
          <p:cNvSpPr>
            <a:spLocks noGrp="1"/>
          </p:cNvSpPr>
          <p:nvPr>
            <p:ph type="body" idx="1"/>
          </p:nvPr>
        </p:nvSpPr>
        <p:spPr>
          <a:xfrm>
            <a:off x="922165" y="6988064"/>
            <a:ext cx="187481" cy="282905"/>
          </a:xfrm>
          <a:noFill/>
          <a:ln w="9525"/>
        </p:spPr>
        <p:txBody>
          <a:bodyPr/>
          <a:lstStyle/>
          <a:p>
            <a:endParaRPr lang="pt-PT"/>
          </a:p>
        </p:txBody>
      </p:sp>
      <p:sp>
        <p:nvSpPr>
          <p:cNvPr id="513028" name="Slide Number Placeholder 3"/>
          <p:cNvSpPr>
            <a:spLocks noGrp="1"/>
          </p:cNvSpPr>
          <p:nvPr>
            <p:ph type="sldNum" sz="quarter" idx="5"/>
          </p:nvPr>
        </p:nvSpPr>
        <p:spPr>
          <a:xfrm>
            <a:off x="6549977" y="9913550"/>
            <a:ext cx="525593" cy="282862"/>
          </a:xfrm>
          <a:noFill/>
        </p:spPr>
        <p:txBody>
          <a:bodyPr/>
          <a:lstStyle/>
          <a:p>
            <a:fld id="{95BC9FCB-4412-404B-BA31-0CDC55E5359B}" type="slidenum">
              <a:rPr lang="en-US" smtClean="0"/>
              <a:pPr/>
              <a:t>588</a:t>
            </a:fld>
            <a:endParaRPr lang="en-US"/>
          </a:p>
        </p:txBody>
      </p:sp>
    </p:spTree>
    <p:extLst>
      <p:ext uri="{BB962C8B-B14F-4D97-AF65-F5344CB8AC3E}">
        <p14:creationId xmlns:p14="http://schemas.microsoft.com/office/powerpoint/2010/main" val="1435746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Grp="1" noRot="1" noChangeAspect="1" noChangeArrowheads="1" noTextEdit="1"/>
          </p:cNvSpPr>
          <p:nvPr>
            <p:ph type="sldImg"/>
          </p:nvPr>
        </p:nvSpPr>
        <p:spPr>
          <a:xfrm>
            <a:off x="828675" y="788988"/>
            <a:ext cx="5472113" cy="3787775"/>
          </a:xfrm>
          <a:ln/>
        </p:spPr>
      </p:sp>
      <p:sp>
        <p:nvSpPr>
          <p:cNvPr id="578563"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0241609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589</a:t>
            </a:fld>
            <a:endParaRPr lang="en-US"/>
          </a:p>
        </p:txBody>
      </p:sp>
    </p:spTree>
    <p:extLst>
      <p:ext uri="{BB962C8B-B14F-4D97-AF65-F5344CB8AC3E}">
        <p14:creationId xmlns:p14="http://schemas.microsoft.com/office/powerpoint/2010/main" val="290802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3874158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2854989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0434878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006711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3323500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5028306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2750016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4598530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63627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Rot="1" noChangeAspect="1" noChangeArrowheads="1" noTextEdit="1"/>
          </p:cNvSpPr>
          <p:nvPr>
            <p:ph type="sldImg"/>
          </p:nvPr>
        </p:nvSpPr>
        <p:spPr>
          <a:xfrm>
            <a:off x="828675" y="788988"/>
            <a:ext cx="5472113" cy="3787775"/>
          </a:xfrm>
          <a:ln/>
        </p:spPr>
      </p:sp>
      <p:sp>
        <p:nvSpPr>
          <p:cNvPr id="58163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3094986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900709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40669287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0428887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138498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35076276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6539417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111766469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8786068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67161995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a:p>
        </p:txBody>
      </p:sp>
    </p:spTree>
    <p:extLst>
      <p:ext uri="{BB962C8B-B14F-4D97-AF65-F5344CB8AC3E}">
        <p14:creationId xmlns:p14="http://schemas.microsoft.com/office/powerpoint/2010/main" val="2258373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09575" y="1676400"/>
            <a:ext cx="9088438" cy="4421188"/>
            <a:chOff x="238" y="1056"/>
            <a:chExt cx="5285" cy="2785"/>
          </a:xfrm>
        </p:grpSpPr>
        <p:grpSp>
          <p:nvGrpSpPr>
            <p:cNvPr id="5" name="Group 3"/>
            <p:cNvGrpSpPr>
              <a:grpSpLocks/>
            </p:cNvGrpSpPr>
            <p:nvPr/>
          </p:nvGrpSpPr>
          <p:grpSpPr bwMode="auto">
            <a:xfrm>
              <a:off x="238" y="1056"/>
              <a:ext cx="5285" cy="1393"/>
              <a:chOff x="238" y="1056"/>
              <a:chExt cx="5285" cy="1393"/>
            </a:xfrm>
          </p:grpSpPr>
          <p:sp>
            <p:nvSpPr>
              <p:cNvPr id="14" name="Rectangle 4"/>
              <p:cNvSpPr>
                <a:spLocks noChangeArrowheads="1"/>
              </p:cNvSpPr>
              <p:nvPr/>
            </p:nvSpPr>
            <p:spPr bwMode="auto">
              <a:xfrm>
                <a:off x="243" y="1057"/>
                <a:ext cx="5272" cy="1391"/>
              </a:xfrm>
              <a:prstGeom prst="rect">
                <a:avLst/>
              </a:prstGeom>
              <a:solidFill>
                <a:srgbClr val="EAEAEA">
                  <a:alpha val="50000"/>
                </a:srgbClr>
              </a:solidFill>
              <a:ln w="9525">
                <a:noFill/>
                <a:miter lim="800000"/>
                <a:headEnd/>
                <a:tailEnd/>
              </a:ln>
              <a:effectLst/>
            </p:spPr>
            <p:txBody>
              <a:bodyPr wrap="none" anchor="ctr"/>
              <a:lstStyle/>
              <a:p>
                <a:pPr>
                  <a:defRPr/>
                </a:pPr>
                <a:endParaRPr lang="pt-PT"/>
              </a:p>
            </p:txBody>
          </p:sp>
          <p:sp>
            <p:nvSpPr>
              <p:cNvPr id="15" name="Freeform 5"/>
              <p:cNvSpPr>
                <a:spLocks/>
              </p:cNvSpPr>
              <p:nvPr/>
            </p:nvSpPr>
            <p:spPr bwMode="auto">
              <a:xfrm>
                <a:off x="238" y="1056"/>
                <a:ext cx="5273" cy="1393"/>
              </a:xfrm>
              <a:custGeom>
                <a:avLst/>
                <a:gdLst/>
                <a:ahLst/>
                <a:cxnLst>
                  <a:cxn ang="0">
                    <a:pos x="5272" y="0"/>
                  </a:cxn>
                  <a:cxn ang="0">
                    <a:pos x="0" y="0"/>
                  </a:cxn>
                  <a:cxn ang="0">
                    <a:pos x="0" y="1392"/>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ffectLst/>
            </p:spPr>
            <p:txBody>
              <a:bodyPr/>
              <a:lstStyle/>
              <a:p>
                <a:pPr>
                  <a:defRPr/>
                </a:pPr>
                <a:endParaRPr lang="pt-PT"/>
              </a:p>
            </p:txBody>
          </p:sp>
          <p:sp>
            <p:nvSpPr>
              <p:cNvPr id="16" name="Freeform 6"/>
              <p:cNvSpPr>
                <a:spLocks/>
              </p:cNvSpPr>
              <p:nvPr/>
            </p:nvSpPr>
            <p:spPr bwMode="auto">
              <a:xfrm>
                <a:off x="250" y="1056"/>
                <a:ext cx="5273" cy="1393"/>
              </a:xfrm>
              <a:custGeom>
                <a:avLst/>
                <a:gdLst/>
                <a:ahLst/>
                <a:cxnLst>
                  <a:cxn ang="0">
                    <a:pos x="5272" y="0"/>
                  </a:cxn>
                  <a:cxn ang="0">
                    <a:pos x="5272" y="1392"/>
                  </a:cxn>
                  <a:cxn ang="0">
                    <a:pos x="0" y="1392"/>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ffectLst/>
            </p:spPr>
            <p:txBody>
              <a:bodyPr/>
              <a:lstStyle/>
              <a:p>
                <a:pPr>
                  <a:defRPr/>
                </a:pPr>
                <a:endParaRPr lang="pt-PT"/>
              </a:p>
            </p:txBody>
          </p:sp>
        </p:grpSp>
        <p:grpSp>
          <p:nvGrpSpPr>
            <p:cNvPr id="6" name="Group 7"/>
            <p:cNvGrpSpPr>
              <a:grpSpLocks/>
            </p:cNvGrpSpPr>
            <p:nvPr/>
          </p:nvGrpSpPr>
          <p:grpSpPr bwMode="auto">
            <a:xfrm>
              <a:off x="240" y="3744"/>
              <a:ext cx="5281" cy="97"/>
              <a:chOff x="240" y="3744"/>
              <a:chExt cx="5281" cy="97"/>
            </a:xfrm>
          </p:grpSpPr>
          <p:sp>
            <p:nvSpPr>
              <p:cNvPr id="11" name="Rectangle 8"/>
              <p:cNvSpPr>
                <a:spLocks noChangeArrowheads="1"/>
              </p:cNvSpPr>
              <p:nvPr/>
            </p:nvSpPr>
            <p:spPr bwMode="auto">
              <a:xfrm>
                <a:off x="240" y="3744"/>
                <a:ext cx="5280" cy="96"/>
              </a:xfrm>
              <a:prstGeom prst="rect">
                <a:avLst/>
              </a:prstGeom>
              <a:solidFill>
                <a:srgbClr val="EAEAEA">
                  <a:alpha val="50000"/>
                </a:srgbClr>
              </a:solidFill>
              <a:ln w="9525">
                <a:noFill/>
                <a:miter lim="800000"/>
                <a:headEnd/>
                <a:tailEnd/>
              </a:ln>
              <a:effectLst/>
            </p:spPr>
            <p:txBody>
              <a:bodyPr wrap="none" anchor="ctr"/>
              <a:lstStyle/>
              <a:p>
                <a:pPr>
                  <a:defRPr/>
                </a:pPr>
                <a:endParaRPr lang="pt-PT"/>
              </a:p>
            </p:txBody>
          </p:sp>
          <p:sp>
            <p:nvSpPr>
              <p:cNvPr id="12" name="Freeform 9"/>
              <p:cNvSpPr>
                <a:spLocks/>
              </p:cNvSpPr>
              <p:nvPr/>
            </p:nvSpPr>
            <p:spPr bwMode="auto">
              <a:xfrm>
                <a:off x="240" y="3744"/>
                <a:ext cx="5281" cy="97"/>
              </a:xfrm>
              <a:custGeom>
                <a:avLst/>
                <a:gdLst/>
                <a:ahLst/>
                <a:cxnLst>
                  <a:cxn ang="0">
                    <a:pos x="5280" y="0"/>
                  </a:cxn>
                  <a:cxn ang="0">
                    <a:pos x="0" y="0"/>
                  </a:cxn>
                  <a:cxn ang="0">
                    <a:pos x="0" y="96"/>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ffectLst/>
            </p:spPr>
            <p:txBody>
              <a:bodyPr/>
              <a:lstStyle/>
              <a:p>
                <a:pPr>
                  <a:defRPr/>
                </a:pPr>
                <a:endParaRPr lang="pt-PT"/>
              </a:p>
            </p:txBody>
          </p:sp>
          <p:sp>
            <p:nvSpPr>
              <p:cNvPr id="13" name="Freeform 10"/>
              <p:cNvSpPr>
                <a:spLocks/>
              </p:cNvSpPr>
              <p:nvPr/>
            </p:nvSpPr>
            <p:spPr bwMode="auto">
              <a:xfrm>
                <a:off x="240" y="3744"/>
                <a:ext cx="5281" cy="97"/>
              </a:xfrm>
              <a:custGeom>
                <a:avLst/>
                <a:gdLst/>
                <a:ahLst/>
                <a:cxnLst>
                  <a:cxn ang="0">
                    <a:pos x="5280" y="0"/>
                  </a:cxn>
                  <a:cxn ang="0">
                    <a:pos x="5280" y="96"/>
                  </a:cxn>
                  <a:cxn ang="0">
                    <a:pos x="0" y="96"/>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ffectLst/>
            </p:spPr>
            <p:txBody>
              <a:bodyPr/>
              <a:lstStyle/>
              <a:p>
                <a:pPr>
                  <a:defRPr/>
                </a:pPr>
                <a:endParaRPr lang="pt-PT"/>
              </a:p>
            </p:txBody>
          </p:sp>
        </p:grpSp>
        <p:grpSp>
          <p:nvGrpSpPr>
            <p:cNvPr id="7" name="Group 11"/>
            <p:cNvGrpSpPr>
              <a:grpSpLocks/>
            </p:cNvGrpSpPr>
            <p:nvPr/>
          </p:nvGrpSpPr>
          <p:grpSpPr bwMode="auto">
            <a:xfrm>
              <a:off x="338" y="1200"/>
              <a:ext cx="97" cy="1104"/>
              <a:chOff x="338" y="1200"/>
              <a:chExt cx="97" cy="1104"/>
            </a:xfrm>
          </p:grpSpPr>
          <p:sp useBgFill="1">
            <p:nvSpPr>
              <p:cNvPr id="8" name="Rectangle 12"/>
              <p:cNvSpPr>
                <a:spLocks noChangeArrowheads="1"/>
              </p:cNvSpPr>
              <p:nvPr/>
            </p:nvSpPr>
            <p:spPr bwMode="auto">
              <a:xfrm>
                <a:off x="338" y="1201"/>
                <a:ext cx="96" cy="1103"/>
              </a:xfrm>
              <a:prstGeom prst="rect">
                <a:avLst/>
              </a:prstGeom>
              <a:ln w="9525">
                <a:noFill/>
                <a:miter lim="800000"/>
                <a:headEnd/>
                <a:tailEnd/>
              </a:ln>
              <a:effectLst/>
            </p:spPr>
            <p:txBody>
              <a:bodyPr wrap="none" anchor="ctr"/>
              <a:lstStyle/>
              <a:p>
                <a:pPr>
                  <a:defRPr/>
                </a:pPr>
                <a:endParaRPr lang="pt-PT"/>
              </a:p>
            </p:txBody>
          </p:sp>
          <p:sp>
            <p:nvSpPr>
              <p:cNvPr id="9" name="Freeform 13"/>
              <p:cNvSpPr>
                <a:spLocks/>
              </p:cNvSpPr>
              <p:nvPr/>
            </p:nvSpPr>
            <p:spPr bwMode="auto">
              <a:xfrm>
                <a:off x="338" y="1200"/>
                <a:ext cx="97" cy="1104"/>
              </a:xfrm>
              <a:custGeom>
                <a:avLst/>
                <a:gdLst/>
                <a:ahLst/>
                <a:cxnLst>
                  <a:cxn ang="0">
                    <a:pos x="0" y="1103"/>
                  </a:cxn>
                  <a:cxn ang="0">
                    <a:pos x="96" y="1103"/>
                  </a:cxn>
                  <a:cxn ang="0">
                    <a:pos x="96" y="0"/>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ffectLst/>
            </p:spPr>
            <p:txBody>
              <a:bodyPr/>
              <a:lstStyle/>
              <a:p>
                <a:pPr>
                  <a:defRPr/>
                </a:pPr>
                <a:endParaRPr lang="pt-PT"/>
              </a:p>
            </p:txBody>
          </p:sp>
          <p:sp>
            <p:nvSpPr>
              <p:cNvPr id="10" name="Freeform 14"/>
              <p:cNvSpPr>
                <a:spLocks/>
              </p:cNvSpPr>
              <p:nvPr/>
            </p:nvSpPr>
            <p:spPr bwMode="auto">
              <a:xfrm>
                <a:off x="338" y="1200"/>
                <a:ext cx="97" cy="1104"/>
              </a:xfrm>
              <a:custGeom>
                <a:avLst/>
                <a:gdLst/>
                <a:ahLst/>
                <a:cxnLst>
                  <a:cxn ang="0">
                    <a:pos x="0" y="1103"/>
                  </a:cxn>
                  <a:cxn ang="0">
                    <a:pos x="0" y="0"/>
                  </a:cxn>
                  <a:cxn ang="0">
                    <a:pos x="96" y="0"/>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ffectLst/>
            </p:spPr>
            <p:txBody>
              <a:bodyPr/>
              <a:lstStyle/>
              <a:p>
                <a:pPr>
                  <a:defRPr/>
                </a:pPr>
                <a:endParaRPr lang="pt-PT"/>
              </a:p>
            </p:txBody>
          </p:sp>
        </p:grpSp>
      </p:grpSp>
      <p:sp>
        <p:nvSpPr>
          <p:cNvPr id="584719" name="Rectangle 15"/>
          <p:cNvSpPr>
            <a:spLocks noGrp="1" noChangeArrowheads="1"/>
          </p:cNvSpPr>
          <p:nvPr>
            <p:ph type="ctrTitle" sz="quarter"/>
          </p:nvPr>
        </p:nvSpPr>
        <p:spPr>
          <a:xfrm>
            <a:off x="906463" y="2133600"/>
            <a:ext cx="8420100" cy="1143000"/>
          </a:xfrm>
        </p:spPr>
        <p:txBody>
          <a:bodyPr/>
          <a:lstStyle>
            <a:lvl1pPr>
              <a:defRPr/>
            </a:lvl1pPr>
          </a:lstStyle>
          <a:p>
            <a:r>
              <a:rPr lang="en-US"/>
              <a:t>Click to edit Master title style</a:t>
            </a:r>
          </a:p>
        </p:txBody>
      </p:sp>
      <p:sp>
        <p:nvSpPr>
          <p:cNvPr id="584720" name="Rectangle 16"/>
          <p:cNvSpPr>
            <a:spLocks noGrp="1" noChangeArrowheads="1"/>
          </p:cNvSpPr>
          <p:nvPr>
            <p:ph type="subTitle" sz="quarter" idx="1"/>
          </p:nvPr>
        </p:nvSpPr>
        <p:spPr>
          <a:xfrm>
            <a:off x="1485900" y="4038600"/>
            <a:ext cx="6934200" cy="1752600"/>
          </a:xfrm>
        </p:spPr>
        <p:txBody>
          <a:bodyPr anchor="ctr"/>
          <a:lstStyle>
            <a:lvl1pPr marL="0" indent="0" algn="ctr">
              <a:buFont typeface="Monotype Sort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412750" y="6324600"/>
            <a:ext cx="206375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384550" y="6324600"/>
            <a:ext cx="31369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7429500" y="6324600"/>
            <a:ext cx="2063750" cy="457200"/>
          </a:xfrm>
        </p:spPr>
        <p:txBody>
          <a:bodyPr/>
          <a:lstStyle>
            <a:lvl1pPr>
              <a:defRPr/>
            </a:lvl1pPr>
          </a:lstStyle>
          <a:p>
            <a:pPr>
              <a:defRPr/>
            </a:pPr>
            <a:fld id="{6491FA2E-DB2E-46F7-93E6-B729A9C87902}" type="slidenum">
              <a:rPr lang="en-US"/>
              <a:pPr>
                <a:defRPr/>
              </a:pPr>
              <a:t>‹#›</a:t>
            </a:fld>
            <a:endParaRPr lang="en-US"/>
          </a:p>
        </p:txBody>
      </p:sp>
    </p:spTree>
  </p:cSld>
  <p:clrMapOvr>
    <a:masterClrMapping/>
  </p:clrMapOvr>
  <p:transition spd="slow">
    <p:pull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37AFCA5D-157B-4F0E-A732-6E6EFE2CF468}" type="slidenum">
              <a:rPr lang="en-US"/>
              <a:pPr>
                <a:defRPr/>
              </a:pPr>
              <a:t>‹#›</a:t>
            </a:fld>
            <a:endParaRPr lang="en-US"/>
          </a:p>
        </p:txBody>
      </p:sp>
    </p:spTree>
  </p:cSld>
  <p:clrMapOvr>
    <a:masterClrMapping/>
  </p:clrMapOvr>
  <p:transition spd="slow">
    <p:pull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23125" y="342900"/>
            <a:ext cx="2105025" cy="5524500"/>
          </a:xfrm>
        </p:spPr>
        <p:txBody>
          <a:bodyPr vert="eaVert"/>
          <a:lstStyle/>
          <a:p>
            <a:r>
              <a:rPr lang="en-US"/>
              <a:t>Click to edit Master title style</a:t>
            </a:r>
            <a:endParaRPr lang="pt-PT"/>
          </a:p>
        </p:txBody>
      </p:sp>
      <p:sp>
        <p:nvSpPr>
          <p:cNvPr id="3" name="Vertical Text Placeholder 2"/>
          <p:cNvSpPr>
            <a:spLocks noGrp="1"/>
          </p:cNvSpPr>
          <p:nvPr>
            <p:ph type="body" orient="vert" idx="1"/>
          </p:nvPr>
        </p:nvSpPr>
        <p:spPr>
          <a:xfrm>
            <a:off x="908050" y="342900"/>
            <a:ext cx="6162675"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7FDBFB1-2E5A-4AF4-BF96-D3353ADB7574}" type="slidenum">
              <a:rPr lang="en-US"/>
              <a:pPr>
                <a:defRPr/>
              </a:pPr>
              <a:t>‹#›</a:t>
            </a:fld>
            <a:endParaRPr lang="en-US"/>
          </a:p>
        </p:txBody>
      </p:sp>
    </p:spTree>
  </p:cSld>
  <p:clrMapOvr>
    <a:masterClrMapping/>
  </p:clrMapOvr>
  <p:transition spd="slow">
    <p:pull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8050" y="342900"/>
            <a:ext cx="8420100" cy="1104900"/>
          </a:xfrm>
        </p:spPr>
        <p:txBody>
          <a:bodyPr/>
          <a:lstStyle/>
          <a:p>
            <a:r>
              <a:rPr lang="en-US"/>
              <a:t>Click to edit Master title style</a:t>
            </a:r>
            <a:endParaRPr lang="pt-PT"/>
          </a:p>
        </p:txBody>
      </p:sp>
      <p:sp>
        <p:nvSpPr>
          <p:cNvPr id="3" name="Text Placeholder 2"/>
          <p:cNvSpPr>
            <a:spLocks noGrp="1"/>
          </p:cNvSpPr>
          <p:nvPr>
            <p:ph type="body" sz="half" idx="1"/>
          </p:nvPr>
        </p:nvSpPr>
        <p:spPr>
          <a:xfrm>
            <a:off x="908050" y="17526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p:cNvSpPr>
            <a:spLocks noGrp="1"/>
          </p:cNvSpPr>
          <p:nvPr>
            <p:ph sz="half" idx="2"/>
          </p:nvPr>
        </p:nvSpPr>
        <p:spPr>
          <a:xfrm>
            <a:off x="5194300" y="17526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A972E3F-DE94-4D2B-88CB-178DE94ADA11}" type="slidenum">
              <a:rPr lang="en-US"/>
              <a:pPr>
                <a:defRPr/>
              </a:pPr>
              <a:t>‹#›</a:t>
            </a:fld>
            <a:endParaRPr lang="en-US"/>
          </a:p>
        </p:txBody>
      </p:sp>
    </p:spTree>
  </p:cSld>
  <p:clrMapOvr>
    <a:masterClrMapping/>
  </p:clrMapOvr>
  <p:transition spd="slow">
    <p:pull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08050" y="342900"/>
            <a:ext cx="8420100" cy="1104900"/>
          </a:xfrm>
        </p:spPr>
        <p:txBody>
          <a:bodyPr/>
          <a:lstStyle/>
          <a:p>
            <a:r>
              <a:rPr lang="en-US"/>
              <a:t>Click to edit Master title style</a:t>
            </a:r>
            <a:endParaRPr lang="pt-PT"/>
          </a:p>
        </p:txBody>
      </p:sp>
      <p:sp>
        <p:nvSpPr>
          <p:cNvPr id="3" name="Text Placeholder 2"/>
          <p:cNvSpPr>
            <a:spLocks noGrp="1"/>
          </p:cNvSpPr>
          <p:nvPr>
            <p:ph type="body" sz="half" idx="1"/>
          </p:nvPr>
        </p:nvSpPr>
        <p:spPr>
          <a:xfrm>
            <a:off x="908050" y="1752600"/>
            <a:ext cx="41338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p:cNvSpPr>
            <a:spLocks noGrp="1"/>
          </p:cNvSpPr>
          <p:nvPr>
            <p:ph sz="quarter" idx="2"/>
          </p:nvPr>
        </p:nvSpPr>
        <p:spPr>
          <a:xfrm>
            <a:off x="5194300" y="1752600"/>
            <a:ext cx="413385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Content Placeholder 4"/>
          <p:cNvSpPr>
            <a:spLocks noGrp="1"/>
          </p:cNvSpPr>
          <p:nvPr>
            <p:ph sz="quarter" idx="3"/>
          </p:nvPr>
        </p:nvSpPr>
        <p:spPr>
          <a:xfrm>
            <a:off x="5194300" y="3886200"/>
            <a:ext cx="413385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Rectangle 17"/>
          <p:cNvSpPr>
            <a:spLocks noGrp="1" noChangeArrowheads="1"/>
          </p:cNvSpPr>
          <p:nvPr>
            <p:ph type="dt" sz="half" idx="10"/>
          </p:nvPr>
        </p:nvSpPr>
        <p:spPr>
          <a:ln/>
        </p:spPr>
        <p:txBody>
          <a:bodyPr/>
          <a:lstStyle>
            <a:lvl1pPr>
              <a:defRPr/>
            </a:lvl1pPr>
          </a:lstStyle>
          <a:p>
            <a:pPr>
              <a:defRPr/>
            </a:pPr>
            <a:endParaRPr lang="en-US"/>
          </a:p>
        </p:txBody>
      </p:sp>
      <p:sp>
        <p:nvSpPr>
          <p:cNvPr id="7" name="Rectangle 18"/>
          <p:cNvSpPr>
            <a:spLocks noGrp="1" noChangeArrowheads="1"/>
          </p:cNvSpPr>
          <p:nvPr>
            <p:ph type="ftr" sz="quarter" idx="11"/>
          </p:nvPr>
        </p:nvSpPr>
        <p:spPr>
          <a:ln/>
        </p:spPr>
        <p:txBody>
          <a:bodyPr/>
          <a:lstStyle>
            <a:lvl1pPr>
              <a:defRPr/>
            </a:lvl1pPr>
          </a:lstStyle>
          <a:p>
            <a:pPr>
              <a:defRPr/>
            </a:pPr>
            <a:endParaRPr lang="en-US"/>
          </a:p>
        </p:txBody>
      </p:sp>
      <p:sp>
        <p:nvSpPr>
          <p:cNvPr id="8" name="Rectangle 19"/>
          <p:cNvSpPr>
            <a:spLocks noGrp="1" noChangeArrowheads="1"/>
          </p:cNvSpPr>
          <p:nvPr>
            <p:ph type="sldNum" sz="quarter" idx="12"/>
          </p:nvPr>
        </p:nvSpPr>
        <p:spPr>
          <a:ln/>
        </p:spPr>
        <p:txBody>
          <a:bodyPr/>
          <a:lstStyle>
            <a:lvl1pPr>
              <a:defRPr/>
            </a:lvl1pPr>
          </a:lstStyle>
          <a:p>
            <a:pPr>
              <a:defRPr/>
            </a:pPr>
            <a:fld id="{2F93B043-D9BC-449F-BB0C-BBDE98B2DF0A}" type="slidenum">
              <a:rPr lang="en-US"/>
              <a:pPr>
                <a:defRPr/>
              </a:pPr>
              <a:t>‹#›</a:t>
            </a:fld>
            <a:endParaRPr lang="en-US"/>
          </a:p>
        </p:txBody>
      </p:sp>
    </p:spTree>
  </p:cSld>
  <p:clrMapOvr>
    <a:masterClrMapping/>
  </p:clrMapOvr>
  <p:transition spd="slow">
    <p:pull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BB30C83-3217-4D83-86FC-6523521E771D}" type="slidenum">
              <a:rPr lang="en-US"/>
              <a:pPr>
                <a:defRPr/>
              </a:pPr>
              <a:t>‹#›</a:t>
            </a:fld>
            <a:endParaRPr lang="en-US"/>
          </a:p>
        </p:txBody>
      </p:sp>
    </p:spTree>
  </p:cSld>
  <p:clrMapOvr>
    <a:masterClrMapping/>
  </p:clrMapOvr>
  <p:transition spd="slow">
    <p:pull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endParaRPr lang="pt-PT"/>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27945C0B-78C4-4687-8C66-8C4777032F66}" type="slidenum">
              <a:rPr lang="en-US"/>
              <a:pPr>
                <a:defRPr/>
              </a:pPr>
              <a:t>‹#›</a:t>
            </a:fld>
            <a:endParaRPr lang="en-US"/>
          </a:p>
        </p:txBody>
      </p:sp>
    </p:spTree>
  </p:cSld>
  <p:clrMapOvr>
    <a:masterClrMapping/>
  </p:clrMapOvr>
  <p:transition spd="slow">
    <p:pull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sz="half" idx="1"/>
          </p:nvPr>
        </p:nvSpPr>
        <p:spPr>
          <a:xfrm>
            <a:off x="908050" y="17526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p:cNvSpPr>
            <a:spLocks noGrp="1"/>
          </p:cNvSpPr>
          <p:nvPr>
            <p:ph sz="half" idx="2"/>
          </p:nvPr>
        </p:nvSpPr>
        <p:spPr>
          <a:xfrm>
            <a:off x="5194300" y="17526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82A44CE2-3F96-4BBA-A688-7E35F6C09222}" type="slidenum">
              <a:rPr lang="en-US"/>
              <a:pPr>
                <a:defRPr/>
              </a:pPr>
              <a:t>‹#›</a:t>
            </a:fld>
            <a:endParaRPr lang="en-US"/>
          </a:p>
        </p:txBody>
      </p:sp>
    </p:spTree>
  </p:cSld>
  <p:clrMapOvr>
    <a:masterClrMapping/>
  </p:clrMapOvr>
  <p:transition spd="slow">
    <p:pull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endParaRPr lang="pt-PT"/>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CE54C341-F0D5-4DF3-97F7-2532088BE2D2}" type="slidenum">
              <a:rPr lang="en-US"/>
              <a:pPr>
                <a:defRPr/>
              </a:pPr>
              <a:t>‹#›</a:t>
            </a:fld>
            <a:endParaRPr lang="en-US"/>
          </a:p>
        </p:txBody>
      </p:sp>
    </p:spTree>
  </p:cSld>
  <p:clrMapOvr>
    <a:masterClrMapping/>
  </p:clrMapOvr>
  <p:transition spd="slow">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23B95B13-B61C-4938-A74A-EBFE88AEF288}" type="slidenum">
              <a:rPr lang="en-US"/>
              <a:pPr>
                <a:defRPr/>
              </a:pPr>
              <a:t>‹#›</a:t>
            </a:fld>
            <a:endParaRPr lang="en-US"/>
          </a:p>
        </p:txBody>
      </p:sp>
    </p:spTree>
  </p:cSld>
  <p:clrMapOvr>
    <a:masterClrMapping/>
  </p:clrMapOvr>
  <p:transition spd="slow">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ABCFD3F2-5642-45AA-A8CF-5FDB05EA0EA7}" type="slidenum">
              <a:rPr lang="en-US"/>
              <a:pPr>
                <a:defRPr/>
              </a:pPr>
              <a:t>‹#›</a:t>
            </a:fld>
            <a:endParaRPr lang="en-US"/>
          </a:p>
        </p:txBody>
      </p:sp>
    </p:spTree>
  </p:cSld>
  <p:clrMapOvr>
    <a:masterClrMapping/>
  </p:clrMapOvr>
  <p:transition spd="slow">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a:t>Click to edit Master title style</a:t>
            </a:r>
            <a:endParaRPr lang="pt-PT"/>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DA456F1-9EF5-4B12-B8B6-FDACFB580487}" type="slidenum">
              <a:rPr lang="en-US"/>
              <a:pPr>
                <a:defRPr/>
              </a:pPr>
              <a:t>‹#›</a:t>
            </a:fld>
            <a:endParaRPr lang="en-US"/>
          </a:p>
        </p:txBody>
      </p:sp>
    </p:spTree>
  </p:cSld>
  <p:clrMapOvr>
    <a:masterClrMapping/>
  </p:clrMapOvr>
  <p:transition spd="slow">
    <p:pull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endParaRPr lang="pt-PT"/>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PT"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E91319CB-3EA6-4098-A422-807551572927}" type="slidenum">
              <a:rPr lang="en-US"/>
              <a:pPr>
                <a:defRPr/>
              </a:pPr>
              <a:t>‹#›</a:t>
            </a:fld>
            <a:endParaRPr lang="en-US"/>
          </a:p>
        </p:txBody>
      </p:sp>
    </p:spTree>
  </p:cSld>
  <p:clrMapOvr>
    <a:masterClrMapping/>
  </p:clrMapOvr>
  <p:transition spd="slow">
    <p:pull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12750" y="304800"/>
            <a:ext cx="9082088" cy="6022975"/>
            <a:chOff x="240" y="192"/>
            <a:chExt cx="5281" cy="3794"/>
          </a:xfrm>
        </p:grpSpPr>
        <p:grpSp>
          <p:nvGrpSpPr>
            <p:cNvPr id="24584" name="Group 3"/>
            <p:cNvGrpSpPr>
              <a:grpSpLocks/>
            </p:cNvGrpSpPr>
            <p:nvPr/>
          </p:nvGrpSpPr>
          <p:grpSpPr bwMode="auto">
            <a:xfrm>
              <a:off x="240" y="1008"/>
              <a:ext cx="5281" cy="2978"/>
              <a:chOff x="240" y="1008"/>
              <a:chExt cx="5281" cy="2978"/>
            </a:xfrm>
          </p:grpSpPr>
          <p:sp>
            <p:nvSpPr>
              <p:cNvPr id="583684" name="Rectangle 4"/>
              <p:cNvSpPr>
                <a:spLocks noChangeArrowheads="1"/>
              </p:cNvSpPr>
              <p:nvPr/>
            </p:nvSpPr>
            <p:spPr bwMode="auto">
              <a:xfrm>
                <a:off x="245" y="1010"/>
                <a:ext cx="5269" cy="2976"/>
              </a:xfrm>
              <a:prstGeom prst="rect">
                <a:avLst/>
              </a:prstGeom>
              <a:solidFill>
                <a:srgbClr val="EAEAEA">
                  <a:alpha val="50000"/>
                </a:srgbClr>
              </a:solidFill>
              <a:ln w="9525">
                <a:noFill/>
                <a:miter lim="800000"/>
                <a:headEnd/>
                <a:tailEnd/>
              </a:ln>
              <a:effectLst/>
            </p:spPr>
            <p:txBody>
              <a:bodyPr wrap="none" anchor="ctr"/>
              <a:lstStyle/>
              <a:p>
                <a:pPr>
                  <a:defRPr/>
                </a:pPr>
                <a:endParaRPr lang="pt-PT"/>
              </a:p>
            </p:txBody>
          </p:sp>
          <p:sp>
            <p:nvSpPr>
              <p:cNvPr id="583685" name="Freeform 5"/>
              <p:cNvSpPr>
                <a:spLocks/>
              </p:cNvSpPr>
              <p:nvPr/>
            </p:nvSpPr>
            <p:spPr bwMode="auto">
              <a:xfrm>
                <a:off x="240" y="1008"/>
                <a:ext cx="5269" cy="2977"/>
              </a:xfrm>
              <a:custGeom>
                <a:avLst/>
                <a:gdLst/>
                <a:ahLst/>
                <a:cxnLst>
                  <a:cxn ang="0">
                    <a:pos x="5268" y="0"/>
                  </a:cxn>
                  <a:cxn ang="0">
                    <a:pos x="0" y="0"/>
                  </a:cxn>
                  <a:cxn ang="0">
                    <a:pos x="0" y="2976"/>
                  </a:cxn>
                </a:cxnLst>
                <a:rect l="0" t="0" r="r" b="b"/>
                <a:pathLst>
                  <a:path w="5269" h="2977">
                    <a:moveTo>
                      <a:pt x="5268" y="0"/>
                    </a:moveTo>
                    <a:lnTo>
                      <a:pt x="0" y="0"/>
                    </a:lnTo>
                    <a:lnTo>
                      <a:pt x="0" y="2976"/>
                    </a:lnTo>
                  </a:path>
                </a:pathLst>
              </a:custGeom>
              <a:noFill/>
              <a:ln w="12700" cap="rnd" cmpd="sng">
                <a:solidFill>
                  <a:srgbClr val="B2B2B2"/>
                </a:solidFill>
                <a:prstDash val="solid"/>
                <a:round/>
                <a:headEnd type="none" w="sm" len="sm"/>
                <a:tailEnd type="none" w="sm" len="sm"/>
              </a:ln>
              <a:effectLst/>
            </p:spPr>
            <p:txBody>
              <a:bodyPr/>
              <a:lstStyle/>
              <a:p>
                <a:pPr>
                  <a:defRPr/>
                </a:pPr>
                <a:endParaRPr lang="pt-PT"/>
              </a:p>
            </p:txBody>
          </p:sp>
          <p:sp>
            <p:nvSpPr>
              <p:cNvPr id="583686" name="Freeform 6"/>
              <p:cNvSpPr>
                <a:spLocks/>
              </p:cNvSpPr>
              <p:nvPr/>
            </p:nvSpPr>
            <p:spPr bwMode="auto">
              <a:xfrm>
                <a:off x="252" y="1008"/>
                <a:ext cx="5269" cy="2977"/>
              </a:xfrm>
              <a:custGeom>
                <a:avLst/>
                <a:gdLst/>
                <a:ahLst/>
                <a:cxnLst>
                  <a:cxn ang="0">
                    <a:pos x="5268" y="0"/>
                  </a:cxn>
                  <a:cxn ang="0">
                    <a:pos x="5268" y="2976"/>
                  </a:cxn>
                  <a:cxn ang="0">
                    <a:pos x="0" y="2976"/>
                  </a:cxn>
                </a:cxnLst>
                <a:rect l="0" t="0" r="r" b="b"/>
                <a:pathLst>
                  <a:path w="5269" h="2977">
                    <a:moveTo>
                      <a:pt x="5268" y="0"/>
                    </a:moveTo>
                    <a:lnTo>
                      <a:pt x="5268" y="2976"/>
                    </a:lnTo>
                    <a:lnTo>
                      <a:pt x="0" y="2976"/>
                    </a:lnTo>
                  </a:path>
                </a:pathLst>
              </a:custGeom>
              <a:noFill/>
              <a:ln w="12700" cap="rnd" cmpd="sng">
                <a:solidFill>
                  <a:srgbClr val="FFFFFF"/>
                </a:solidFill>
                <a:prstDash val="solid"/>
                <a:round/>
                <a:headEnd type="none" w="sm" len="sm"/>
                <a:tailEnd type="none" w="sm" len="sm"/>
              </a:ln>
              <a:effectLst/>
            </p:spPr>
            <p:txBody>
              <a:bodyPr/>
              <a:lstStyle/>
              <a:p>
                <a:pPr>
                  <a:defRPr/>
                </a:pPr>
                <a:endParaRPr lang="pt-PT"/>
              </a:p>
            </p:txBody>
          </p:sp>
        </p:grpSp>
        <p:grpSp>
          <p:nvGrpSpPr>
            <p:cNvPr id="24585" name="Group 7"/>
            <p:cNvGrpSpPr>
              <a:grpSpLocks/>
            </p:cNvGrpSpPr>
            <p:nvPr/>
          </p:nvGrpSpPr>
          <p:grpSpPr bwMode="auto">
            <a:xfrm>
              <a:off x="336" y="1103"/>
              <a:ext cx="97" cy="2785"/>
              <a:chOff x="336" y="1103"/>
              <a:chExt cx="97" cy="2785"/>
            </a:xfrm>
          </p:grpSpPr>
          <p:sp useBgFill="1">
            <p:nvSpPr>
              <p:cNvPr id="583688" name="Rectangle 8"/>
              <p:cNvSpPr>
                <a:spLocks noChangeArrowheads="1"/>
              </p:cNvSpPr>
              <p:nvPr/>
            </p:nvSpPr>
            <p:spPr bwMode="auto">
              <a:xfrm>
                <a:off x="336" y="1104"/>
                <a:ext cx="96" cy="2784"/>
              </a:xfrm>
              <a:prstGeom prst="rect">
                <a:avLst/>
              </a:prstGeom>
              <a:ln w="9525">
                <a:noFill/>
                <a:miter lim="800000"/>
                <a:headEnd/>
                <a:tailEnd/>
              </a:ln>
              <a:effectLst/>
            </p:spPr>
            <p:txBody>
              <a:bodyPr wrap="none" anchor="ctr"/>
              <a:lstStyle/>
              <a:p>
                <a:pPr>
                  <a:defRPr/>
                </a:pPr>
                <a:endParaRPr lang="pt-PT"/>
              </a:p>
            </p:txBody>
          </p:sp>
          <p:sp>
            <p:nvSpPr>
              <p:cNvPr id="583689" name="Freeform 9"/>
              <p:cNvSpPr>
                <a:spLocks/>
              </p:cNvSpPr>
              <p:nvPr/>
            </p:nvSpPr>
            <p:spPr bwMode="auto">
              <a:xfrm>
                <a:off x="336" y="1103"/>
                <a:ext cx="97" cy="2785"/>
              </a:xfrm>
              <a:custGeom>
                <a:avLst/>
                <a:gdLst/>
                <a:ahLst/>
                <a:cxnLst>
                  <a:cxn ang="0">
                    <a:pos x="0" y="2784"/>
                  </a:cxn>
                  <a:cxn ang="0">
                    <a:pos x="96" y="2784"/>
                  </a:cxn>
                  <a:cxn ang="0">
                    <a:pos x="96" y="0"/>
                  </a:cxn>
                </a:cxnLst>
                <a:rect l="0" t="0" r="r" b="b"/>
                <a:pathLst>
                  <a:path w="97" h="2785">
                    <a:moveTo>
                      <a:pt x="0" y="2784"/>
                    </a:moveTo>
                    <a:lnTo>
                      <a:pt x="96" y="2784"/>
                    </a:lnTo>
                    <a:lnTo>
                      <a:pt x="96" y="0"/>
                    </a:lnTo>
                  </a:path>
                </a:pathLst>
              </a:custGeom>
              <a:noFill/>
              <a:ln w="12700" cap="rnd" cmpd="sng">
                <a:solidFill>
                  <a:srgbClr val="B2B2B2"/>
                </a:solidFill>
                <a:prstDash val="solid"/>
                <a:round/>
                <a:headEnd type="none" w="sm" len="sm"/>
                <a:tailEnd type="none" w="sm" len="sm"/>
              </a:ln>
              <a:effectLst/>
            </p:spPr>
            <p:txBody>
              <a:bodyPr/>
              <a:lstStyle/>
              <a:p>
                <a:pPr>
                  <a:defRPr/>
                </a:pPr>
                <a:endParaRPr lang="pt-PT"/>
              </a:p>
            </p:txBody>
          </p:sp>
          <p:sp>
            <p:nvSpPr>
              <p:cNvPr id="583690" name="Freeform 10"/>
              <p:cNvSpPr>
                <a:spLocks/>
              </p:cNvSpPr>
              <p:nvPr/>
            </p:nvSpPr>
            <p:spPr bwMode="auto">
              <a:xfrm>
                <a:off x="336" y="1103"/>
                <a:ext cx="97" cy="2785"/>
              </a:xfrm>
              <a:custGeom>
                <a:avLst/>
                <a:gdLst/>
                <a:ahLst/>
                <a:cxnLst>
                  <a:cxn ang="0">
                    <a:pos x="0" y="2784"/>
                  </a:cxn>
                  <a:cxn ang="0">
                    <a:pos x="0" y="0"/>
                  </a:cxn>
                  <a:cxn ang="0">
                    <a:pos x="96" y="0"/>
                  </a:cxn>
                </a:cxnLst>
                <a:rect l="0" t="0" r="r" b="b"/>
                <a:pathLst>
                  <a:path w="97" h="2785">
                    <a:moveTo>
                      <a:pt x="0" y="2784"/>
                    </a:moveTo>
                    <a:lnTo>
                      <a:pt x="0" y="0"/>
                    </a:lnTo>
                    <a:lnTo>
                      <a:pt x="96" y="0"/>
                    </a:lnTo>
                  </a:path>
                </a:pathLst>
              </a:custGeom>
              <a:noFill/>
              <a:ln w="12700" cap="rnd" cmpd="sng">
                <a:solidFill>
                  <a:srgbClr val="FFFFFF"/>
                </a:solidFill>
                <a:prstDash val="solid"/>
                <a:round/>
                <a:headEnd type="none" w="sm" len="sm"/>
                <a:tailEnd type="none" w="sm" len="sm"/>
              </a:ln>
              <a:effectLst/>
            </p:spPr>
            <p:txBody>
              <a:bodyPr/>
              <a:lstStyle/>
              <a:p>
                <a:pPr>
                  <a:defRPr/>
                </a:pPr>
                <a:endParaRPr lang="pt-PT"/>
              </a:p>
            </p:txBody>
          </p:sp>
        </p:grpSp>
        <p:grpSp>
          <p:nvGrpSpPr>
            <p:cNvPr id="24586" name="Group 11"/>
            <p:cNvGrpSpPr>
              <a:grpSpLocks/>
            </p:cNvGrpSpPr>
            <p:nvPr/>
          </p:nvGrpSpPr>
          <p:grpSpPr bwMode="auto">
            <a:xfrm>
              <a:off x="240" y="192"/>
              <a:ext cx="193" cy="721"/>
              <a:chOff x="240" y="192"/>
              <a:chExt cx="193" cy="721"/>
            </a:xfrm>
          </p:grpSpPr>
          <p:sp>
            <p:nvSpPr>
              <p:cNvPr id="583692" name="Rectangle 12"/>
              <p:cNvSpPr>
                <a:spLocks noChangeArrowheads="1"/>
              </p:cNvSpPr>
              <p:nvPr/>
            </p:nvSpPr>
            <p:spPr bwMode="auto">
              <a:xfrm>
                <a:off x="240" y="192"/>
                <a:ext cx="192" cy="720"/>
              </a:xfrm>
              <a:prstGeom prst="rect">
                <a:avLst/>
              </a:prstGeom>
              <a:solidFill>
                <a:srgbClr val="EAEAEA">
                  <a:alpha val="50000"/>
                </a:srgbClr>
              </a:solidFill>
              <a:ln w="9525">
                <a:noFill/>
                <a:miter lim="800000"/>
                <a:headEnd/>
                <a:tailEnd/>
              </a:ln>
              <a:effectLst/>
            </p:spPr>
            <p:txBody>
              <a:bodyPr wrap="none" anchor="ctr"/>
              <a:lstStyle/>
              <a:p>
                <a:pPr>
                  <a:defRPr/>
                </a:pPr>
                <a:endParaRPr lang="pt-PT"/>
              </a:p>
            </p:txBody>
          </p:sp>
          <p:sp>
            <p:nvSpPr>
              <p:cNvPr id="583693" name="Freeform 13"/>
              <p:cNvSpPr>
                <a:spLocks/>
              </p:cNvSpPr>
              <p:nvPr/>
            </p:nvSpPr>
            <p:spPr bwMode="auto">
              <a:xfrm>
                <a:off x="240" y="192"/>
                <a:ext cx="193" cy="721"/>
              </a:xfrm>
              <a:custGeom>
                <a:avLst/>
                <a:gdLst/>
                <a:ahLst/>
                <a:cxnLst>
                  <a:cxn ang="0">
                    <a:pos x="192" y="0"/>
                  </a:cxn>
                  <a:cxn ang="0">
                    <a:pos x="0" y="0"/>
                  </a:cxn>
                  <a:cxn ang="0">
                    <a:pos x="0" y="720"/>
                  </a:cxn>
                </a:cxnLst>
                <a:rect l="0" t="0" r="r" b="b"/>
                <a:pathLst>
                  <a:path w="193" h="721">
                    <a:moveTo>
                      <a:pt x="192" y="0"/>
                    </a:moveTo>
                    <a:lnTo>
                      <a:pt x="0" y="0"/>
                    </a:lnTo>
                    <a:lnTo>
                      <a:pt x="0" y="720"/>
                    </a:lnTo>
                  </a:path>
                </a:pathLst>
              </a:custGeom>
              <a:noFill/>
              <a:ln w="12700" cap="rnd" cmpd="sng">
                <a:solidFill>
                  <a:srgbClr val="B2B2B2"/>
                </a:solidFill>
                <a:prstDash val="solid"/>
                <a:round/>
                <a:headEnd type="none" w="sm" len="sm"/>
                <a:tailEnd type="none" w="sm" len="sm"/>
              </a:ln>
              <a:effectLst/>
            </p:spPr>
            <p:txBody>
              <a:bodyPr/>
              <a:lstStyle/>
              <a:p>
                <a:pPr>
                  <a:defRPr/>
                </a:pPr>
                <a:endParaRPr lang="pt-PT"/>
              </a:p>
            </p:txBody>
          </p:sp>
          <p:sp>
            <p:nvSpPr>
              <p:cNvPr id="583694" name="Freeform 14"/>
              <p:cNvSpPr>
                <a:spLocks/>
              </p:cNvSpPr>
              <p:nvPr/>
            </p:nvSpPr>
            <p:spPr bwMode="auto">
              <a:xfrm>
                <a:off x="240" y="192"/>
                <a:ext cx="193" cy="721"/>
              </a:xfrm>
              <a:custGeom>
                <a:avLst/>
                <a:gdLst/>
                <a:ahLst/>
                <a:cxnLst>
                  <a:cxn ang="0">
                    <a:pos x="192" y="0"/>
                  </a:cxn>
                  <a:cxn ang="0">
                    <a:pos x="192" y="720"/>
                  </a:cxn>
                  <a:cxn ang="0">
                    <a:pos x="0" y="720"/>
                  </a:cxn>
                </a:cxnLst>
                <a:rect l="0" t="0" r="r" b="b"/>
                <a:pathLst>
                  <a:path w="193" h="721">
                    <a:moveTo>
                      <a:pt x="192" y="0"/>
                    </a:moveTo>
                    <a:lnTo>
                      <a:pt x="192" y="720"/>
                    </a:lnTo>
                    <a:lnTo>
                      <a:pt x="0" y="720"/>
                    </a:lnTo>
                  </a:path>
                </a:pathLst>
              </a:custGeom>
              <a:noFill/>
              <a:ln w="12700" cap="rnd" cmpd="sng">
                <a:solidFill>
                  <a:srgbClr val="FFFFFF"/>
                </a:solidFill>
                <a:prstDash val="solid"/>
                <a:round/>
                <a:headEnd type="none" w="sm" len="sm"/>
                <a:tailEnd type="none" w="sm" len="sm"/>
              </a:ln>
              <a:effectLst/>
            </p:spPr>
            <p:txBody>
              <a:bodyPr/>
              <a:lstStyle/>
              <a:p>
                <a:pPr>
                  <a:defRPr/>
                </a:pPr>
                <a:endParaRPr lang="pt-PT"/>
              </a:p>
            </p:txBody>
          </p:sp>
        </p:grpSp>
      </p:grpSp>
      <p:sp>
        <p:nvSpPr>
          <p:cNvPr id="24579" name="Rectangle 15"/>
          <p:cNvSpPr>
            <a:spLocks noGrp="1" noChangeArrowheads="1"/>
          </p:cNvSpPr>
          <p:nvPr>
            <p:ph type="title"/>
          </p:nvPr>
        </p:nvSpPr>
        <p:spPr bwMode="auto">
          <a:xfrm>
            <a:off x="908050" y="342900"/>
            <a:ext cx="84201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580" name="Rectangle 16"/>
          <p:cNvSpPr>
            <a:spLocks noGrp="1" noChangeArrowheads="1"/>
          </p:cNvSpPr>
          <p:nvPr>
            <p:ph type="body" idx="1"/>
          </p:nvPr>
        </p:nvSpPr>
        <p:spPr bwMode="auto">
          <a:xfrm>
            <a:off x="908050" y="1752600"/>
            <a:ext cx="84201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697" name="Rectangle 17"/>
          <p:cNvSpPr>
            <a:spLocks noGrp="1" noChangeArrowheads="1"/>
          </p:cNvSpPr>
          <p:nvPr>
            <p:ph type="dt" sz="half" idx="2"/>
          </p:nvPr>
        </p:nvSpPr>
        <p:spPr bwMode="auto">
          <a:xfrm>
            <a:off x="412750" y="6323013"/>
            <a:ext cx="20637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buClrTx/>
              <a:buFontTx/>
              <a:buNone/>
              <a:defRPr sz="1400" b="0" u="none">
                <a:solidFill>
                  <a:schemeClr val="tx1"/>
                </a:solidFill>
              </a:defRPr>
            </a:lvl1pPr>
          </a:lstStyle>
          <a:p>
            <a:pPr>
              <a:defRPr/>
            </a:pPr>
            <a:endParaRPr lang="en-US"/>
          </a:p>
        </p:txBody>
      </p:sp>
      <p:sp>
        <p:nvSpPr>
          <p:cNvPr id="583698" name="Rectangle 18"/>
          <p:cNvSpPr>
            <a:spLocks noGrp="1" noChangeArrowheads="1"/>
          </p:cNvSpPr>
          <p:nvPr>
            <p:ph type="ftr" sz="quarter" idx="3"/>
          </p:nvPr>
        </p:nvSpPr>
        <p:spPr bwMode="auto">
          <a:xfrm>
            <a:off x="3384550" y="6323013"/>
            <a:ext cx="31369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buClrTx/>
              <a:buFontTx/>
              <a:buNone/>
              <a:defRPr sz="1400" b="0" u="none">
                <a:solidFill>
                  <a:schemeClr val="tx1"/>
                </a:solidFill>
              </a:defRPr>
            </a:lvl1pPr>
          </a:lstStyle>
          <a:p>
            <a:pPr>
              <a:defRPr/>
            </a:pPr>
            <a:endParaRPr lang="en-US"/>
          </a:p>
        </p:txBody>
      </p:sp>
      <p:sp>
        <p:nvSpPr>
          <p:cNvPr id="583699" name="Rectangle 19"/>
          <p:cNvSpPr>
            <a:spLocks noGrp="1" noChangeArrowheads="1"/>
          </p:cNvSpPr>
          <p:nvPr>
            <p:ph type="sldNum" sz="quarter" idx="4"/>
          </p:nvPr>
        </p:nvSpPr>
        <p:spPr bwMode="auto">
          <a:xfrm>
            <a:off x="7429500" y="6323013"/>
            <a:ext cx="20637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buClrTx/>
              <a:buFontTx/>
              <a:buNone/>
              <a:defRPr sz="1400" b="0" u="none">
                <a:solidFill>
                  <a:schemeClr val="tx1"/>
                </a:solidFill>
              </a:defRPr>
            </a:lvl1pPr>
          </a:lstStyle>
          <a:p>
            <a:pPr>
              <a:defRPr/>
            </a:pPr>
            <a:fld id="{5CCE3ECD-7FDA-4532-80DC-D7291E72A3D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91"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 id="2147484389" r:id="rId12"/>
    <p:sldLayoutId id="2147484390" r:id="rId13"/>
  </p:sldLayoutIdLst>
  <p:transition spd="slow">
    <p:pull dir="r"/>
  </p:transition>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1000.xml.rels><?xml version="1.0" encoding="UTF-8" standalone="yes"?>
<Relationships xmlns="http://schemas.openxmlformats.org/package/2006/relationships"><Relationship Id="rId3" Type="http://schemas.openxmlformats.org/officeDocument/2006/relationships/image" Target="../media/image639.png"/><Relationship Id="rId2" Type="http://schemas.openxmlformats.org/officeDocument/2006/relationships/notesSlide" Target="../notesSlides/notesSlide197.xml"/><Relationship Id="rId1" Type="http://schemas.openxmlformats.org/officeDocument/2006/relationships/slideLayout" Target="../slideLayouts/slideLayout12.xml"/><Relationship Id="rId5" Type="http://schemas.openxmlformats.org/officeDocument/2006/relationships/image" Target="../media/image641.png"/><Relationship Id="rId4" Type="http://schemas.openxmlformats.org/officeDocument/2006/relationships/image" Target="../media/image640.png"/></Relationships>
</file>

<file path=ppt/slides/_rels/slide1001.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2.xml"/></Relationships>
</file>

<file path=ppt/slides/_rels/slide1002.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2.xml"/></Relationships>
</file>

<file path=ppt/slides/_rels/slide1003.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2.xml"/></Relationships>
</file>

<file path=ppt/slides/_rels/slide1004.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2.xml"/></Relationships>
</file>

<file path=ppt/slides/_rels/slide1005.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2.xml"/></Relationships>
</file>

<file path=ppt/slides/_rels/slide1006.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2.xml"/></Relationships>
</file>

<file path=ppt/slides/_rels/slide1007.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2.xml"/></Relationships>
</file>

<file path=ppt/slides/_rels/slide1008.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2.xml"/></Relationships>
</file>

<file path=ppt/slides/_rels/slide1009.xml.rels><?xml version="1.0" encoding="UTF-8" standalone="yes"?>
<Relationships xmlns="http://schemas.openxmlformats.org/package/2006/relationships"><Relationship Id="rId3" Type="http://schemas.openxmlformats.org/officeDocument/2006/relationships/image" Target="../media/image4720.png"/><Relationship Id="rId2" Type="http://schemas.openxmlformats.org/officeDocument/2006/relationships/notesSlide" Target="../notesSlides/notesSlide206.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1010.xml.rels><?xml version="1.0" encoding="UTF-8" standalone="yes"?>
<Relationships xmlns="http://schemas.openxmlformats.org/package/2006/relationships"><Relationship Id="rId3" Type="http://schemas.openxmlformats.org/officeDocument/2006/relationships/image" Target="../media/image4730.png"/><Relationship Id="rId2" Type="http://schemas.openxmlformats.org/officeDocument/2006/relationships/notesSlide" Target="../notesSlides/notesSlide207.xml"/><Relationship Id="rId1" Type="http://schemas.openxmlformats.org/officeDocument/2006/relationships/slideLayout" Target="../slideLayouts/slideLayout12.xml"/></Relationships>
</file>

<file path=ppt/slides/_rels/slide1011.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2.xml"/></Relationships>
</file>

<file path=ppt/slides/_rels/slide1012.xml.rels><?xml version="1.0" encoding="UTF-8" standalone="yes"?>
<Relationships xmlns="http://schemas.openxmlformats.org/package/2006/relationships"><Relationship Id="rId3" Type="http://schemas.openxmlformats.org/officeDocument/2006/relationships/image" Target="../media/image642.emf"/><Relationship Id="rId2" Type="http://schemas.openxmlformats.org/officeDocument/2006/relationships/notesSlide" Target="../notesSlides/notesSlide209.xml"/><Relationship Id="rId1" Type="http://schemas.openxmlformats.org/officeDocument/2006/relationships/slideLayout" Target="../slideLayouts/slideLayout12.xml"/></Relationships>
</file>

<file path=ppt/slides/_rels/slide1013.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2.xml"/></Relationships>
</file>

<file path=ppt/slides/_rels/slide1014.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2.xml"/></Relationships>
</file>

<file path=ppt/slides/_rels/slide1015.xml.rels><?xml version="1.0" encoding="UTF-8" standalone="yes"?>
<Relationships xmlns="http://schemas.openxmlformats.org/package/2006/relationships"><Relationship Id="rId3" Type="http://schemas.openxmlformats.org/officeDocument/2006/relationships/image" Target="../media/image643.emf"/><Relationship Id="rId2" Type="http://schemas.openxmlformats.org/officeDocument/2006/relationships/notesSlide" Target="../notesSlides/notesSlide212.xml"/><Relationship Id="rId1" Type="http://schemas.openxmlformats.org/officeDocument/2006/relationships/slideLayout" Target="../slideLayouts/slideLayout12.xml"/><Relationship Id="rId4" Type="http://schemas.openxmlformats.org/officeDocument/2006/relationships/image" Target="../media/image644.emf"/></Relationships>
</file>

<file path=ppt/slides/_rels/slide1016.xml.rels><?xml version="1.0" encoding="UTF-8" standalone="yes"?>
<Relationships xmlns="http://schemas.openxmlformats.org/package/2006/relationships"><Relationship Id="rId3" Type="http://schemas.openxmlformats.org/officeDocument/2006/relationships/image" Target="../media/image645.emf"/><Relationship Id="rId2" Type="http://schemas.openxmlformats.org/officeDocument/2006/relationships/notesSlide" Target="../notesSlides/notesSlide213.xml"/><Relationship Id="rId1" Type="http://schemas.openxmlformats.org/officeDocument/2006/relationships/slideLayout" Target="../slideLayouts/slideLayout12.xml"/></Relationships>
</file>

<file path=ppt/slides/_rels/slide1017.xml.rels><?xml version="1.0" encoding="UTF-8" standalone="yes"?>
<Relationships xmlns="http://schemas.openxmlformats.org/package/2006/relationships"><Relationship Id="rId3" Type="http://schemas.openxmlformats.org/officeDocument/2006/relationships/image" Target="../media/image646.emf"/><Relationship Id="rId2" Type="http://schemas.openxmlformats.org/officeDocument/2006/relationships/notesSlide" Target="../notesSlides/notesSlide214.xml"/><Relationship Id="rId1" Type="http://schemas.openxmlformats.org/officeDocument/2006/relationships/slideLayout" Target="../slideLayouts/slideLayout12.xml"/><Relationship Id="rId4" Type="http://schemas.openxmlformats.org/officeDocument/2006/relationships/image" Target="../media/image647.emf"/></Relationships>
</file>

<file path=ppt/slides/_rels/slide1018.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2.xml"/></Relationships>
</file>

<file path=ppt/slides/_rels/slide1019.xml.rels><?xml version="1.0" encoding="UTF-8" standalone="yes"?>
<Relationships xmlns="http://schemas.openxmlformats.org/package/2006/relationships"><Relationship Id="rId3" Type="http://schemas.openxmlformats.org/officeDocument/2006/relationships/image" Target="../media/image648.emf"/><Relationship Id="rId2" Type="http://schemas.openxmlformats.org/officeDocument/2006/relationships/notesSlide" Target="../notesSlides/notesSlide216.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1020.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2.xml"/></Relationships>
</file>

<file path=ppt/slides/_rels/slide1021.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2.xml"/></Relationships>
</file>

<file path=ppt/slides/_rels/slide1022.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2.xml"/></Relationships>
</file>

<file path=ppt/slides/_rels/slide1023.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2.xml"/></Relationships>
</file>

<file path=ppt/slides/_rels/slide1024.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2.xml"/></Relationships>
</file>

<file path=ppt/slides/_rels/slide1025.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12.xml"/></Relationships>
</file>

<file path=ppt/slides/_rels/slide1026.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2.xml"/></Relationships>
</file>

<file path=ppt/slides/_rels/slide1027.xml.rels><?xml version="1.0" encoding="UTF-8" standalone="yes"?>
<Relationships xmlns="http://schemas.openxmlformats.org/package/2006/relationships"><Relationship Id="rId3" Type="http://schemas.openxmlformats.org/officeDocument/2006/relationships/image" Target="../media/image649.emf"/><Relationship Id="rId2" Type="http://schemas.openxmlformats.org/officeDocument/2006/relationships/notesSlide" Target="../notesSlides/notesSlide224.xml"/><Relationship Id="rId1" Type="http://schemas.openxmlformats.org/officeDocument/2006/relationships/slideLayout" Target="../slideLayouts/slideLayout12.xml"/></Relationships>
</file>

<file path=ppt/slides/_rels/slide1028.xml.rels><?xml version="1.0" encoding="UTF-8" standalone="yes"?>
<Relationships xmlns="http://schemas.openxmlformats.org/package/2006/relationships"><Relationship Id="rId3" Type="http://schemas.openxmlformats.org/officeDocument/2006/relationships/image" Target="../media/image650.emf"/><Relationship Id="rId2" Type="http://schemas.openxmlformats.org/officeDocument/2006/relationships/notesSlide" Target="../notesSlides/notesSlide225.xml"/><Relationship Id="rId1" Type="http://schemas.openxmlformats.org/officeDocument/2006/relationships/slideLayout" Target="../slideLayouts/slideLayout12.xml"/></Relationships>
</file>

<file path=ppt/slides/_rels/slide1029.xml.rels><?xml version="1.0" encoding="UTF-8" standalone="yes"?>
<Relationships xmlns="http://schemas.openxmlformats.org/package/2006/relationships"><Relationship Id="rId3" Type="http://schemas.openxmlformats.org/officeDocument/2006/relationships/image" Target="../media/image651.emf"/><Relationship Id="rId2" Type="http://schemas.openxmlformats.org/officeDocument/2006/relationships/notesSlide" Target="../notesSlides/notesSlide226.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1030.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12.xml"/></Relationships>
</file>

<file path=ppt/slides/_rels/slide1031.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12.xml"/></Relationships>
</file>

<file path=ppt/slides/_rels/slide1032.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2.xml"/></Relationships>
</file>

<file path=ppt/slides/_rels/slide1033.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2.xml"/></Relationships>
</file>

<file path=ppt/slides/_rels/slide1034.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12.xml"/></Relationships>
</file>

<file path=ppt/slides/_rels/slide1035.xml.rels><?xml version="1.0" encoding="UTF-8" standalone="yes"?>
<Relationships xmlns="http://schemas.openxmlformats.org/package/2006/relationships"><Relationship Id="rId3" Type="http://schemas.openxmlformats.org/officeDocument/2006/relationships/image" Target="../media/image652.emf"/><Relationship Id="rId2" Type="http://schemas.openxmlformats.org/officeDocument/2006/relationships/notesSlide" Target="../notesSlides/notesSlide232.xml"/><Relationship Id="rId1" Type="http://schemas.openxmlformats.org/officeDocument/2006/relationships/slideLayout" Target="../slideLayouts/slideLayout12.xml"/></Relationships>
</file>

<file path=ppt/slides/_rels/slide1036.xml.rels><?xml version="1.0" encoding="UTF-8" standalone="yes"?>
<Relationships xmlns="http://schemas.openxmlformats.org/package/2006/relationships"><Relationship Id="rId3" Type="http://schemas.openxmlformats.org/officeDocument/2006/relationships/image" Target="../media/image653.emf"/><Relationship Id="rId2" Type="http://schemas.openxmlformats.org/officeDocument/2006/relationships/notesSlide" Target="../notesSlides/notesSlide233.xml"/><Relationship Id="rId1" Type="http://schemas.openxmlformats.org/officeDocument/2006/relationships/slideLayout" Target="../slideLayouts/slideLayout12.xml"/></Relationships>
</file>

<file path=ppt/slides/_rels/slide1037.xml.rels><?xml version="1.0" encoding="UTF-8" standalone="yes"?>
<Relationships xmlns="http://schemas.openxmlformats.org/package/2006/relationships"><Relationship Id="rId3" Type="http://schemas.openxmlformats.org/officeDocument/2006/relationships/image" Target="../media/image654.emf"/><Relationship Id="rId2" Type="http://schemas.openxmlformats.org/officeDocument/2006/relationships/notesSlide" Target="../notesSlides/notesSlide234.xml"/><Relationship Id="rId1" Type="http://schemas.openxmlformats.org/officeDocument/2006/relationships/slideLayout" Target="../slideLayouts/slideLayout12.xml"/></Relationships>
</file>

<file path=ppt/slides/_rels/slide1038.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2.xml"/></Relationships>
</file>

<file path=ppt/slides/_rels/slide1039.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0.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2.xml"/></Relationships>
</file>

<file path=ppt/slides/_rels/slide1041.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12.xml"/></Relationships>
</file>

<file path=ppt/slides/_rels/slide1042.xml.rels><?xml version="1.0" encoding="UTF-8" standalone="yes"?>
<Relationships xmlns="http://schemas.openxmlformats.org/package/2006/relationships"><Relationship Id="rId3" Type="http://schemas.openxmlformats.org/officeDocument/2006/relationships/image" Target="../media/image655.png"/><Relationship Id="rId2" Type="http://schemas.openxmlformats.org/officeDocument/2006/relationships/notesSlide" Target="../notesSlides/notesSlide239.xml"/><Relationship Id="rId1" Type="http://schemas.openxmlformats.org/officeDocument/2006/relationships/slideLayout" Target="../slideLayouts/slideLayout12.xml"/></Relationships>
</file>

<file path=ppt/slides/_rels/slide1043.xml.rels><?xml version="1.0" encoding="UTF-8" standalone="yes"?>
<Relationships xmlns="http://schemas.openxmlformats.org/package/2006/relationships"><Relationship Id="rId3" Type="http://schemas.openxmlformats.org/officeDocument/2006/relationships/image" Target="../media/image656.png"/><Relationship Id="rId2" Type="http://schemas.openxmlformats.org/officeDocument/2006/relationships/notesSlide" Target="../notesSlides/notesSlide240.xml"/><Relationship Id="rId1" Type="http://schemas.openxmlformats.org/officeDocument/2006/relationships/slideLayout" Target="../slideLayouts/slideLayout12.xml"/></Relationships>
</file>

<file path=ppt/slides/_rels/slide1044.xml.rels><?xml version="1.0" encoding="UTF-8" standalone="yes"?>
<Relationships xmlns="http://schemas.openxmlformats.org/package/2006/relationships"><Relationship Id="rId3" Type="http://schemas.openxmlformats.org/officeDocument/2006/relationships/image" Target="../media/image657.emf"/><Relationship Id="rId2" Type="http://schemas.openxmlformats.org/officeDocument/2006/relationships/notesSlide" Target="../notesSlides/notesSlide241.xml"/><Relationship Id="rId1" Type="http://schemas.openxmlformats.org/officeDocument/2006/relationships/slideLayout" Target="../slideLayouts/slideLayout12.xml"/></Relationships>
</file>

<file path=ppt/slides/_rels/slide1045.xml.rels><?xml version="1.0" encoding="UTF-8" standalone="yes"?>
<Relationships xmlns="http://schemas.openxmlformats.org/package/2006/relationships"><Relationship Id="rId3" Type="http://schemas.openxmlformats.org/officeDocument/2006/relationships/image" Target="../media/image658.emf"/><Relationship Id="rId2" Type="http://schemas.openxmlformats.org/officeDocument/2006/relationships/notesSlide" Target="../notesSlides/notesSlide242.xml"/><Relationship Id="rId1" Type="http://schemas.openxmlformats.org/officeDocument/2006/relationships/slideLayout" Target="../slideLayouts/slideLayout12.xml"/></Relationships>
</file>

<file path=ppt/slides/_rels/slide1046.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12.xml"/></Relationships>
</file>

<file path=ppt/slides/_rels/slide1047.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2.xml"/></Relationships>
</file>

<file path=ppt/slides/_rels/slide1048.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12.xml"/></Relationships>
</file>

<file path=ppt/slides/_rels/slide1049.xml.rels><?xml version="1.0" encoding="UTF-8" standalone="yes"?>
<Relationships xmlns="http://schemas.openxmlformats.org/package/2006/relationships"><Relationship Id="rId3" Type="http://schemas.openxmlformats.org/officeDocument/2006/relationships/image" Target="../media/image659.emf"/><Relationship Id="rId2" Type="http://schemas.openxmlformats.org/officeDocument/2006/relationships/notesSlide" Target="../notesSlides/notesSlide246.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1050.xml.rels><?xml version="1.0" encoding="UTF-8" standalone="yes"?>
<Relationships xmlns="http://schemas.openxmlformats.org/package/2006/relationships"><Relationship Id="rId3" Type="http://schemas.openxmlformats.org/officeDocument/2006/relationships/image" Target="../media/image660.emf"/><Relationship Id="rId2" Type="http://schemas.openxmlformats.org/officeDocument/2006/relationships/notesSlide" Target="../notesSlides/notesSlide247.xml"/><Relationship Id="rId1" Type="http://schemas.openxmlformats.org/officeDocument/2006/relationships/slideLayout" Target="../slideLayouts/slideLayout12.xml"/></Relationships>
</file>

<file path=ppt/slides/_rels/slide1051.xml.rels><?xml version="1.0" encoding="UTF-8" standalone="yes"?>
<Relationships xmlns="http://schemas.openxmlformats.org/package/2006/relationships"><Relationship Id="rId3" Type="http://schemas.openxmlformats.org/officeDocument/2006/relationships/image" Target="../media/image661.emf"/><Relationship Id="rId2" Type="http://schemas.openxmlformats.org/officeDocument/2006/relationships/notesSlide" Target="../notesSlides/notesSlide248.xml"/><Relationship Id="rId1" Type="http://schemas.openxmlformats.org/officeDocument/2006/relationships/slideLayout" Target="../slideLayouts/slideLayout12.xml"/></Relationships>
</file>

<file path=ppt/slides/_rels/slide1052.xml.rels><?xml version="1.0" encoding="UTF-8" standalone="yes"?>
<Relationships xmlns="http://schemas.openxmlformats.org/package/2006/relationships"><Relationship Id="rId3" Type="http://schemas.openxmlformats.org/officeDocument/2006/relationships/image" Target="../media/image662.emf"/><Relationship Id="rId2" Type="http://schemas.openxmlformats.org/officeDocument/2006/relationships/notesSlide" Target="../notesSlides/notesSlide249.xml"/><Relationship Id="rId1" Type="http://schemas.openxmlformats.org/officeDocument/2006/relationships/slideLayout" Target="../slideLayouts/slideLayout12.xml"/></Relationships>
</file>

<file path=ppt/slides/_rels/slide1053.xml.rels><?xml version="1.0" encoding="UTF-8" standalone="yes"?>
<Relationships xmlns="http://schemas.openxmlformats.org/package/2006/relationships"><Relationship Id="rId3" Type="http://schemas.openxmlformats.org/officeDocument/2006/relationships/image" Target="../media/image663.emf"/><Relationship Id="rId2" Type="http://schemas.openxmlformats.org/officeDocument/2006/relationships/notesSlide" Target="../notesSlides/notesSlide250.xml"/><Relationship Id="rId1" Type="http://schemas.openxmlformats.org/officeDocument/2006/relationships/slideLayout" Target="../slideLayouts/slideLayout12.xml"/></Relationships>
</file>

<file path=ppt/slides/_rels/slide1054.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12.xml"/></Relationships>
</file>

<file path=ppt/slides/_rels/slide10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1060.xml.rels><?xml version="1.0" encoding="UTF-8" standalone="yes"?>
<Relationships xmlns="http://schemas.openxmlformats.org/package/2006/relationships"><Relationship Id="rId2" Type="http://schemas.openxmlformats.org/officeDocument/2006/relationships/image" Target="../media/image664.emf"/><Relationship Id="rId1" Type="http://schemas.openxmlformats.org/officeDocument/2006/relationships/slideLayout" Target="../slideLayouts/slideLayout2.xml"/></Relationships>
</file>

<file path=ppt/slides/_rels/slide1061.xml.rels><?xml version="1.0" encoding="UTF-8" standalone="yes"?>
<Relationships xmlns="http://schemas.openxmlformats.org/package/2006/relationships"><Relationship Id="rId2" Type="http://schemas.openxmlformats.org/officeDocument/2006/relationships/image" Target="../media/image665.emf"/><Relationship Id="rId1" Type="http://schemas.openxmlformats.org/officeDocument/2006/relationships/slideLayout" Target="../slideLayouts/slideLayout2.xml"/></Relationships>
</file>

<file path=ppt/slides/_rels/slide10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10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1.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12.xml"/></Relationships>
</file>

<file path=ppt/slides/_rels/slide1072.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12.xml"/></Relationships>
</file>

<file path=ppt/slides/_rels/slide10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9.xml.rels><?xml version="1.0" encoding="UTF-8" standalone="yes"?>
<Relationships xmlns="http://schemas.openxmlformats.org/package/2006/relationships"><Relationship Id="rId2" Type="http://schemas.openxmlformats.org/officeDocument/2006/relationships/image" Target="../media/image666.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10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1.xml.rels><?xml version="1.0" encoding="UTF-8" standalone="yes"?>
<Relationships xmlns="http://schemas.openxmlformats.org/package/2006/relationships"><Relationship Id="rId2" Type="http://schemas.openxmlformats.org/officeDocument/2006/relationships/image" Target="../media/image667.png"/><Relationship Id="rId1" Type="http://schemas.openxmlformats.org/officeDocument/2006/relationships/slideLayout" Target="../slideLayouts/slideLayout2.xml"/></Relationships>
</file>

<file path=ppt/slides/_rels/slide1082.xml.rels><?xml version="1.0" encoding="UTF-8" standalone="yes"?>
<Relationships xmlns="http://schemas.openxmlformats.org/package/2006/relationships"><Relationship Id="rId2" Type="http://schemas.openxmlformats.org/officeDocument/2006/relationships/image" Target="../media/image668.emf"/><Relationship Id="rId1" Type="http://schemas.openxmlformats.org/officeDocument/2006/relationships/slideLayout" Target="../slideLayouts/slideLayout2.xml"/></Relationships>
</file>

<file path=ppt/slides/_rels/slide10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4.xml"/><Relationship Id="rId1" Type="http://schemas.openxmlformats.org/officeDocument/2006/relationships/slideLayout" Target="../slideLayouts/slideLayout1.xml"/></Relationships>
</file>

<file path=ppt/slides/_rels/slide10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97.emf"/></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99.wmf"/><Relationship Id="rId4" Type="http://schemas.openxmlformats.org/officeDocument/2006/relationships/oleObject" Target="../embeddings/oleObject3.bin"/></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2.xml"/></Relationships>
</file>

<file path=ppt/slides/_rels/slide241.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12.xml"/></Relationships>
</file>

<file path=ppt/slides/_rels/slide242.x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12.xml"/></Relationships>
</file>

<file path=ppt/slides/_rels/slide24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249.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124.wmf"/><Relationship Id="rId7" Type="http://schemas.openxmlformats.org/officeDocument/2006/relationships/image" Target="../media/image126.wmf"/><Relationship Id="rId2" Type="http://schemas.openxmlformats.org/officeDocument/2006/relationships/oleObject" Target="../embeddings/oleObject4.bin"/><Relationship Id="rId1" Type="http://schemas.openxmlformats.org/officeDocument/2006/relationships/slideLayout" Target="../slideLayouts/slideLayout12.xml"/><Relationship Id="rId6" Type="http://schemas.openxmlformats.org/officeDocument/2006/relationships/oleObject" Target="../embeddings/oleObject6.bin"/><Relationship Id="rId5" Type="http://schemas.openxmlformats.org/officeDocument/2006/relationships/image" Target="../media/image125.wmf"/><Relationship Id="rId4" Type="http://schemas.openxmlformats.org/officeDocument/2006/relationships/oleObject" Target="../embeddings/oleObject5.bin"/><Relationship Id="rId9" Type="http://schemas.openxmlformats.org/officeDocument/2006/relationships/image" Target="../media/image127.wmf"/></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3.xml"/></Relationships>
</file>

<file path=ppt/slides/_rels/slide28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2.xml"/></Relationships>
</file>

<file path=ppt/slides/_rels/slide295.x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oleObject" Target="../embeddings/oleObject8.bin"/><Relationship Id="rId1" Type="http://schemas.openxmlformats.org/officeDocument/2006/relationships/slideLayout" Target="../slideLayouts/slideLayout2.xml"/><Relationship Id="rId5" Type="http://schemas.openxmlformats.org/officeDocument/2006/relationships/image" Target="../media/image144.wmf"/><Relationship Id="rId4" Type="http://schemas.openxmlformats.org/officeDocument/2006/relationships/oleObject" Target="../embeddings/oleObject9.bin"/></Relationships>
</file>

<file path=ppt/slides/_rels/slide296.xml.rels><?xml version="1.0" encoding="UTF-8" standalone="yes"?>
<Relationships xmlns="http://schemas.openxmlformats.org/package/2006/relationships"><Relationship Id="rId3" Type="http://schemas.openxmlformats.org/officeDocument/2006/relationships/image" Target="../media/image145.wmf"/><Relationship Id="rId7" Type="http://schemas.openxmlformats.org/officeDocument/2006/relationships/image" Target="../media/image147.wmf"/><Relationship Id="rId2" Type="http://schemas.openxmlformats.org/officeDocument/2006/relationships/oleObject" Target="../embeddings/oleObject10.bin"/><Relationship Id="rId1" Type="http://schemas.openxmlformats.org/officeDocument/2006/relationships/slideLayout" Target="../slideLayouts/slideLayout2.xml"/><Relationship Id="rId6" Type="http://schemas.openxmlformats.org/officeDocument/2006/relationships/oleObject" Target="../embeddings/oleObject12.bin"/><Relationship Id="rId5" Type="http://schemas.openxmlformats.org/officeDocument/2006/relationships/image" Target="../media/image146.wmf"/><Relationship Id="rId4" Type="http://schemas.openxmlformats.org/officeDocument/2006/relationships/oleObject" Target="../embeddings/oleObject11.bin"/></Relationships>
</file>

<file path=ppt/slides/_rels/slide297.x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oleObject" Target="../embeddings/oleObject13.bin"/><Relationship Id="rId1" Type="http://schemas.openxmlformats.org/officeDocument/2006/relationships/slideLayout" Target="../slideLayouts/slideLayout2.xml"/><Relationship Id="rId5" Type="http://schemas.openxmlformats.org/officeDocument/2006/relationships/image" Target="../media/image149.wmf"/><Relationship Id="rId4" Type="http://schemas.openxmlformats.org/officeDocument/2006/relationships/oleObject" Target="../embeddings/oleObject14.bin"/></Relationships>
</file>

<file path=ppt/slides/_rels/slide298.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150.wmf"/><Relationship Id="rId7" Type="http://schemas.openxmlformats.org/officeDocument/2006/relationships/image" Target="../media/image145.wmf"/><Relationship Id="rId2" Type="http://schemas.openxmlformats.org/officeDocument/2006/relationships/oleObject" Target="../embeddings/oleObject15.bin"/><Relationship Id="rId1" Type="http://schemas.openxmlformats.org/officeDocument/2006/relationships/slideLayout" Target="../slideLayouts/slideLayout13.xml"/><Relationship Id="rId6" Type="http://schemas.openxmlformats.org/officeDocument/2006/relationships/oleObject" Target="../embeddings/oleObject17.bin"/><Relationship Id="rId5" Type="http://schemas.openxmlformats.org/officeDocument/2006/relationships/image" Target="../media/image151.wmf"/><Relationship Id="rId4" Type="http://schemas.openxmlformats.org/officeDocument/2006/relationships/oleObject" Target="../embeddings/oleObject16.bin"/><Relationship Id="rId9" Type="http://schemas.openxmlformats.org/officeDocument/2006/relationships/image" Target="../media/image152.wmf"/></Relationships>
</file>

<file path=ppt/slides/_rels/slide299.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image" Target="../media/image153.wmf"/><Relationship Id="rId7" Type="http://schemas.openxmlformats.org/officeDocument/2006/relationships/image" Target="../media/image155.wmf"/><Relationship Id="rId2" Type="http://schemas.openxmlformats.org/officeDocument/2006/relationships/oleObject" Target="../embeddings/oleObject19.bin"/><Relationship Id="rId1" Type="http://schemas.openxmlformats.org/officeDocument/2006/relationships/slideLayout" Target="../slideLayouts/slideLayout2.xml"/><Relationship Id="rId6" Type="http://schemas.openxmlformats.org/officeDocument/2006/relationships/oleObject" Target="../embeddings/oleObject21.bin"/><Relationship Id="rId11" Type="http://schemas.openxmlformats.org/officeDocument/2006/relationships/image" Target="../media/image157.wmf"/><Relationship Id="rId5" Type="http://schemas.openxmlformats.org/officeDocument/2006/relationships/image" Target="../media/image154.wmf"/><Relationship Id="rId10" Type="http://schemas.openxmlformats.org/officeDocument/2006/relationships/oleObject" Target="../embeddings/oleObject23.bin"/><Relationship Id="rId4" Type="http://schemas.openxmlformats.org/officeDocument/2006/relationships/oleObject" Target="../embeddings/oleObject20.bin"/><Relationship Id="rId9" Type="http://schemas.openxmlformats.org/officeDocument/2006/relationships/image" Target="../media/image156.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oleObject" Target="../embeddings/oleObject24.bin"/><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image" Target="../media/image160.wmf"/><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emf"/><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oleObject" Target="../embeddings/oleObject25.bin"/><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8" Type="http://schemas.openxmlformats.org/officeDocument/2006/relationships/image" Target="../media/image169.wmf"/><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8.wmf"/><Relationship Id="rId5" Type="http://schemas.openxmlformats.org/officeDocument/2006/relationships/oleObject" Target="../embeddings/oleObject27.bin"/><Relationship Id="rId4" Type="http://schemas.openxmlformats.org/officeDocument/2006/relationships/image" Target="../media/image167.wmf"/></Relationships>
</file>

<file path=ppt/slides/_rels/slide311.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1.wmf"/><Relationship Id="rId5" Type="http://schemas.openxmlformats.org/officeDocument/2006/relationships/oleObject" Target="../embeddings/oleObject30.bin"/><Relationship Id="rId4" Type="http://schemas.openxmlformats.org/officeDocument/2006/relationships/image" Target="../media/image170.wmf"/></Relationships>
</file>

<file path=ppt/slides/_rels/slide31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oleObject" Target="../embeddings/oleObject31.bin"/><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2.xml"/></Relationships>
</file>

<file path=ppt/slides/_rels/slide32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2.xml"/></Relationships>
</file>

<file path=ppt/slides/_rels/slide325.xml.rels><?xml version="1.0" encoding="UTF-8" standalone="yes"?>
<Relationships xmlns="http://schemas.openxmlformats.org/package/2006/relationships"><Relationship Id="rId3" Type="http://schemas.openxmlformats.org/officeDocument/2006/relationships/image" Target="../media/image181.wmf"/><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2.xml"/></Relationships>
</file>

<file path=ppt/slides/_rels/slide32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2.xml"/></Relationships>
</file>

<file path=ppt/slides/_rels/slide329.x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image" Target="../media/image18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2.xml"/></Relationships>
</file>

<file path=ppt/slides/_rels/slide331.x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8.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2.xml"/></Relationships>
</file>

<file path=ppt/slides/_rels/slide33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4.xml"/></Relationships>
</file>

<file path=ppt/slides/_rels/slide343.x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oleObject" Target="../embeddings/oleObject32.bin"/><Relationship Id="rId1" Type="http://schemas.openxmlformats.org/officeDocument/2006/relationships/slideLayout" Target="../slideLayouts/slideLayout4.xml"/><Relationship Id="rId4" Type="http://schemas.openxmlformats.org/officeDocument/2006/relationships/image" Target="../media/image200.png"/></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image" Target="../media/image1910.pn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203.emf"/><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image" Target="../media/image204.emf"/><Relationship Id="rId1" Type="http://schemas.openxmlformats.org/officeDocument/2006/relationships/slideLayout" Target="../slideLayouts/slideLayout2.xml"/><Relationship Id="rId5" Type="http://schemas.openxmlformats.org/officeDocument/2006/relationships/image" Target="../media/image207.emf"/><Relationship Id="rId4" Type="http://schemas.openxmlformats.org/officeDocument/2006/relationships/image" Target="../media/image206.emf"/></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image" Target="../media/image208.emf"/><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9.xml.rels><?xml version="1.0" encoding="UTF-8" standalone="yes"?>
<Relationships xmlns="http://schemas.openxmlformats.org/package/2006/relationships"><Relationship Id="rId2" Type="http://schemas.openxmlformats.org/officeDocument/2006/relationships/image" Target="../media/image20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210.emf"/><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image" Target="../media/image212.emf"/><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image" Target="../media/image213.emf"/><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214.emf"/><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image" Target="../media/image215.emf"/><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image" Target="../media/image216.emf"/><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18.png"/><Relationship Id="rId1" Type="http://schemas.openxmlformats.org/officeDocument/2006/relationships/slideLayout" Target="../slideLayouts/slideLayout2.xml"/><Relationship Id="rId4" Type="http://schemas.openxmlformats.org/officeDocument/2006/relationships/image" Target="../media/image2090.png"/></Relationships>
</file>

<file path=ppt/slides/_rels/slide376.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377.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5.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image" Target="../media/image222.emf"/><Relationship Id="rId1" Type="http://schemas.openxmlformats.org/officeDocument/2006/relationships/slideLayout" Target="../slideLayouts/slideLayout7.xml"/></Relationships>
</file>

<file path=ppt/slides/_rels/slide386.xml.rels><?xml version="1.0" encoding="UTF-8" standalone="yes"?>
<Relationships xmlns="http://schemas.openxmlformats.org/package/2006/relationships"><Relationship Id="rId2" Type="http://schemas.openxmlformats.org/officeDocument/2006/relationships/image" Target="../media/image2150.png"/><Relationship Id="rId1" Type="http://schemas.openxmlformats.org/officeDocument/2006/relationships/slideLayout" Target="../slideLayouts/slideLayout7.xml"/></Relationships>
</file>

<file path=ppt/slides/_rels/slide387.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image" Target="../media/image224.emf"/><Relationship Id="rId1" Type="http://schemas.openxmlformats.org/officeDocument/2006/relationships/slideLayout" Target="../slideLayouts/slideLayout7.xml"/></Relationships>
</file>

<file path=ppt/slides/_rels/slide388.xml.rels><?xml version="1.0" encoding="UTF-8" standalone="yes"?>
<Relationships xmlns="http://schemas.openxmlformats.org/package/2006/relationships"><Relationship Id="rId3" Type="http://schemas.openxmlformats.org/officeDocument/2006/relationships/image" Target="../media/image227.emf"/><Relationship Id="rId2" Type="http://schemas.openxmlformats.org/officeDocument/2006/relationships/image" Target="../media/image226.emf"/><Relationship Id="rId1" Type="http://schemas.openxmlformats.org/officeDocument/2006/relationships/slideLayout" Target="../slideLayouts/slideLayout7.xml"/><Relationship Id="rId4" Type="http://schemas.openxmlformats.org/officeDocument/2006/relationships/image" Target="../media/image228.emf"/></Relationships>
</file>

<file path=ppt/slides/_rels/slide389.xml.rels><?xml version="1.0" encoding="UTF-8" standalone="yes"?>
<Relationships xmlns="http://schemas.openxmlformats.org/package/2006/relationships"><Relationship Id="rId3" Type="http://schemas.openxmlformats.org/officeDocument/2006/relationships/image" Target="../media/image230.emf"/><Relationship Id="rId2" Type="http://schemas.openxmlformats.org/officeDocument/2006/relationships/image" Target="../media/image229.emf"/><Relationship Id="rId1" Type="http://schemas.openxmlformats.org/officeDocument/2006/relationships/slideLayout" Target="../slideLayouts/slideLayout7.xml"/><Relationship Id="rId4" Type="http://schemas.openxmlformats.org/officeDocument/2006/relationships/image" Target="../media/image231.emf"/></Relationships>
</file>

<file path=ppt/slides/_rels/slide3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3" Type="http://schemas.openxmlformats.org/officeDocument/2006/relationships/image" Target="../media/image233.emf"/><Relationship Id="rId2" Type="http://schemas.openxmlformats.org/officeDocument/2006/relationships/image" Target="../media/image232.emf"/><Relationship Id="rId1" Type="http://schemas.openxmlformats.org/officeDocument/2006/relationships/slideLayout" Target="../slideLayouts/slideLayout7.xml"/><Relationship Id="rId6" Type="http://schemas.openxmlformats.org/officeDocument/2006/relationships/image" Target="../media/image235.emf"/><Relationship Id="rId5" Type="http://schemas.openxmlformats.org/officeDocument/2006/relationships/image" Target="../media/image234.emf"/><Relationship Id="rId4" Type="http://schemas.openxmlformats.org/officeDocument/2006/relationships/image" Target="../media/image272.png"/></Relationships>
</file>

<file path=ppt/slides/_rels/slide391.xml.rels><?xml version="1.0" encoding="UTF-8" standalone="yes"?>
<Relationships xmlns="http://schemas.openxmlformats.org/package/2006/relationships"><Relationship Id="rId3" Type="http://schemas.openxmlformats.org/officeDocument/2006/relationships/image" Target="../media/image237.emf"/><Relationship Id="rId2" Type="http://schemas.openxmlformats.org/officeDocument/2006/relationships/image" Target="../media/image236.emf"/><Relationship Id="rId1" Type="http://schemas.openxmlformats.org/officeDocument/2006/relationships/slideLayout" Target="../slideLayouts/slideLayout7.xml"/></Relationships>
</file>

<file path=ppt/slides/_rels/slide392.xml.rels><?xml version="1.0" encoding="UTF-8" standalone="yes"?>
<Relationships xmlns="http://schemas.openxmlformats.org/package/2006/relationships"><Relationship Id="rId3" Type="http://schemas.openxmlformats.org/officeDocument/2006/relationships/image" Target="../media/image239.emf"/><Relationship Id="rId2" Type="http://schemas.openxmlformats.org/officeDocument/2006/relationships/image" Target="../media/image238.emf"/><Relationship Id="rId1" Type="http://schemas.openxmlformats.org/officeDocument/2006/relationships/slideLayout" Target="../slideLayouts/slideLayout7.xml"/><Relationship Id="rId5" Type="http://schemas.openxmlformats.org/officeDocument/2006/relationships/image" Target="../media/image241.emf"/><Relationship Id="rId4" Type="http://schemas.openxmlformats.org/officeDocument/2006/relationships/image" Target="../media/image240.emf"/></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4.xml.rels><?xml version="1.0" encoding="UTF-8" standalone="yes"?>
<Relationships xmlns="http://schemas.openxmlformats.org/package/2006/relationships"><Relationship Id="rId2" Type="http://schemas.openxmlformats.org/officeDocument/2006/relationships/image" Target="../media/image242.emf"/><Relationship Id="rId1" Type="http://schemas.openxmlformats.org/officeDocument/2006/relationships/slideLayout" Target="../slideLayouts/slideLayout7.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6.xml.rels><?xml version="1.0" encoding="UTF-8" standalone="yes"?>
<Relationships xmlns="http://schemas.openxmlformats.org/package/2006/relationships"><Relationship Id="rId3" Type="http://schemas.openxmlformats.org/officeDocument/2006/relationships/image" Target="../media/image244.emf"/><Relationship Id="rId2" Type="http://schemas.openxmlformats.org/officeDocument/2006/relationships/image" Target="../media/image243.emf"/><Relationship Id="rId1" Type="http://schemas.openxmlformats.org/officeDocument/2006/relationships/slideLayout" Target="../slideLayouts/slideLayout7.xml"/></Relationships>
</file>

<file path=ppt/slides/_rels/slide397.xml.rels><?xml version="1.0" encoding="UTF-8" standalone="yes"?>
<Relationships xmlns="http://schemas.openxmlformats.org/package/2006/relationships"><Relationship Id="rId3" Type="http://schemas.openxmlformats.org/officeDocument/2006/relationships/image" Target="../media/image246.emf"/><Relationship Id="rId2" Type="http://schemas.openxmlformats.org/officeDocument/2006/relationships/image" Target="../media/image245.emf"/><Relationship Id="rId1" Type="http://schemas.openxmlformats.org/officeDocument/2006/relationships/slideLayout" Target="../slideLayouts/slideLayout7.xml"/><Relationship Id="rId4" Type="http://schemas.openxmlformats.org/officeDocument/2006/relationships/image" Target="../media/image247.emf"/></Relationships>
</file>

<file path=ppt/slides/_rels/slide398.xml.rels><?xml version="1.0" encoding="UTF-8" standalone="yes"?>
<Relationships xmlns="http://schemas.openxmlformats.org/package/2006/relationships"><Relationship Id="rId3" Type="http://schemas.openxmlformats.org/officeDocument/2006/relationships/image" Target="../media/image249.emf"/><Relationship Id="rId2" Type="http://schemas.openxmlformats.org/officeDocument/2006/relationships/image" Target="../media/image248.emf"/><Relationship Id="rId1" Type="http://schemas.openxmlformats.org/officeDocument/2006/relationships/slideLayout" Target="../slideLayouts/slideLayout7.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image" Target="../media/image250.emf"/><Relationship Id="rId1" Type="http://schemas.openxmlformats.org/officeDocument/2006/relationships/slideLayout" Target="../slideLayouts/slideLayout7.xml"/></Relationships>
</file>

<file path=ppt/slides/_rels/slide401.xml.rels><?xml version="1.0" encoding="UTF-8" standalone="yes"?>
<Relationships xmlns="http://schemas.openxmlformats.org/package/2006/relationships"><Relationship Id="rId3" Type="http://schemas.openxmlformats.org/officeDocument/2006/relationships/image" Target="../media/image252.emf"/><Relationship Id="rId2" Type="http://schemas.openxmlformats.org/officeDocument/2006/relationships/image" Target="../media/image251.emf"/><Relationship Id="rId1" Type="http://schemas.openxmlformats.org/officeDocument/2006/relationships/slideLayout" Target="../slideLayouts/slideLayout7.xml"/><Relationship Id="rId5" Type="http://schemas.openxmlformats.org/officeDocument/2006/relationships/image" Target="../media/image253.emf"/><Relationship Id="rId4" Type="http://schemas.openxmlformats.org/officeDocument/2006/relationships/image" Target="../media/image249.emf"/></Relationships>
</file>

<file path=ppt/slides/_rels/slide402.xml.rels><?xml version="1.0" encoding="UTF-8" standalone="yes"?>
<Relationships xmlns="http://schemas.openxmlformats.org/package/2006/relationships"><Relationship Id="rId2" Type="http://schemas.openxmlformats.org/officeDocument/2006/relationships/image" Target="../media/image254.emf"/><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3" Type="http://schemas.openxmlformats.org/officeDocument/2006/relationships/image" Target="../media/image256.emf"/><Relationship Id="rId2" Type="http://schemas.openxmlformats.org/officeDocument/2006/relationships/image" Target="../media/image255.emf"/><Relationship Id="rId1" Type="http://schemas.openxmlformats.org/officeDocument/2006/relationships/slideLayout" Target="../slideLayouts/slideLayout7.xml"/><Relationship Id="rId6" Type="http://schemas.openxmlformats.org/officeDocument/2006/relationships/image" Target="../media/image259.emf"/><Relationship Id="rId5" Type="http://schemas.openxmlformats.org/officeDocument/2006/relationships/image" Target="../media/image258.emf"/><Relationship Id="rId4" Type="http://schemas.openxmlformats.org/officeDocument/2006/relationships/image" Target="../media/image257.emf"/></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5.xml.rels><?xml version="1.0" encoding="UTF-8" standalone="yes"?>
<Relationships xmlns="http://schemas.openxmlformats.org/package/2006/relationships"><Relationship Id="rId2" Type="http://schemas.openxmlformats.org/officeDocument/2006/relationships/image" Target="../media/image260.emf"/><Relationship Id="rId1" Type="http://schemas.openxmlformats.org/officeDocument/2006/relationships/slideLayout" Target="../slideLayouts/slideLayout7.xml"/></Relationships>
</file>

<file path=ppt/slides/_rels/slide406.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407.xml.rels><?xml version="1.0" encoding="UTF-8" standalone="yes"?>
<Relationships xmlns="http://schemas.openxmlformats.org/package/2006/relationships"><Relationship Id="rId3" Type="http://schemas.openxmlformats.org/officeDocument/2006/relationships/image" Target="../media/image262.emf"/><Relationship Id="rId2" Type="http://schemas.openxmlformats.org/officeDocument/2006/relationships/image" Target="../media/image237.emf"/><Relationship Id="rId1" Type="http://schemas.openxmlformats.org/officeDocument/2006/relationships/slideLayout" Target="../slideLayouts/slideLayout7.xml"/></Relationships>
</file>

<file path=ppt/slides/_rels/slide408.xml.rels><?xml version="1.0" encoding="UTF-8" standalone="yes"?>
<Relationships xmlns="http://schemas.openxmlformats.org/package/2006/relationships"><Relationship Id="rId2" Type="http://schemas.openxmlformats.org/officeDocument/2006/relationships/image" Target="../media/image263.emf"/><Relationship Id="rId1" Type="http://schemas.openxmlformats.org/officeDocument/2006/relationships/slideLayout" Target="../slideLayouts/slideLayout7.xml"/></Relationships>
</file>

<file path=ppt/slides/_rels/slide40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1.xml.rels><?xml version="1.0" encoding="UTF-8" standalone="yes"?>
<Relationships xmlns="http://schemas.openxmlformats.org/package/2006/relationships"><Relationship Id="rId3" Type="http://schemas.openxmlformats.org/officeDocument/2006/relationships/image" Target="../media/image264.em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66.emf"/><Relationship Id="rId4" Type="http://schemas.openxmlformats.org/officeDocument/2006/relationships/image" Target="../media/image265.emf"/></Relationships>
</file>

<file path=ppt/slides/_rels/slide41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3.xml.rels><?xml version="1.0" encoding="UTF-8" standalone="yes"?>
<Relationships xmlns="http://schemas.openxmlformats.org/package/2006/relationships"><Relationship Id="rId3" Type="http://schemas.openxmlformats.org/officeDocument/2006/relationships/image" Target="../media/image267.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4.xml.rels><?xml version="1.0" encoding="UTF-8" standalone="yes"?>
<Relationships xmlns="http://schemas.openxmlformats.org/package/2006/relationships"><Relationship Id="rId3" Type="http://schemas.openxmlformats.org/officeDocument/2006/relationships/image" Target="../media/image268.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9.xml.rels><?xml version="1.0" encoding="UTF-8" standalone="yes"?>
<Relationships xmlns="http://schemas.openxmlformats.org/package/2006/relationships"><Relationship Id="rId3" Type="http://schemas.openxmlformats.org/officeDocument/2006/relationships/image" Target="../media/image2610.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63.png"/><Relationship Id="rId4" Type="http://schemas.openxmlformats.org/officeDocument/2006/relationships/image" Target="../media/image2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66.png"/><Relationship Id="rId4" Type="http://schemas.openxmlformats.org/officeDocument/2006/relationships/image" Target="../media/image265.png"/></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72.emf"/><Relationship Id="rId5" Type="http://schemas.openxmlformats.org/officeDocument/2006/relationships/image" Target="../media/image271.emf"/><Relationship Id="rId4" Type="http://schemas.openxmlformats.org/officeDocument/2006/relationships/image" Target="../media/image270.png"/></Relationships>
</file>

<file path=ppt/slides/_rels/slide423.xml.rels><?xml version="1.0" encoding="UTF-8" standalone="yes"?>
<Relationships xmlns="http://schemas.openxmlformats.org/package/2006/relationships"><Relationship Id="rId3" Type="http://schemas.openxmlformats.org/officeDocument/2006/relationships/image" Target="../media/image271.png"/><Relationship Id="rId7" Type="http://schemas.openxmlformats.org/officeDocument/2006/relationships/image" Target="../media/image274.emf"/><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image" Target="../media/image273.emf"/></Relationships>
</file>

<file path=ppt/slides/_rels/slide42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75.emf"/></Relationships>
</file>

<file path=ppt/slides/_rels/slide425.xml.rels><?xml version="1.0" encoding="UTF-8" standalone="yes"?>
<Relationships xmlns="http://schemas.openxmlformats.org/package/2006/relationships"><Relationship Id="rId3" Type="http://schemas.openxmlformats.org/officeDocument/2006/relationships/image" Target="../media/image276.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78.emf"/><Relationship Id="rId4" Type="http://schemas.openxmlformats.org/officeDocument/2006/relationships/image" Target="../media/image277.emf"/></Relationships>
</file>

<file path=ppt/slides/_rels/slide427.xml.rels><?xml version="1.0" encoding="UTF-8" standalone="yes"?>
<Relationships xmlns="http://schemas.openxmlformats.org/package/2006/relationships"><Relationship Id="rId3" Type="http://schemas.openxmlformats.org/officeDocument/2006/relationships/image" Target="../media/image279.emf"/><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280.emf"/></Relationships>
</file>

<file path=ppt/slides/_rels/slide428.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87.png"/></Relationships>
</file>

<file path=ppt/slides/_rels/slide429.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8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3" Type="http://schemas.openxmlformats.org/officeDocument/2006/relationships/image" Target="../media/image281.emf"/><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283.emf"/><Relationship Id="rId4" Type="http://schemas.openxmlformats.org/officeDocument/2006/relationships/image" Target="../media/image282.emf"/></Relationships>
</file>

<file path=ppt/slides/_rels/slide431.xml.rels><?xml version="1.0" encoding="UTF-8" standalone="yes"?>
<Relationships xmlns="http://schemas.openxmlformats.org/package/2006/relationships"><Relationship Id="rId3" Type="http://schemas.openxmlformats.org/officeDocument/2006/relationships/image" Target="../media/image284.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81.emf"/></Relationships>
</file>

<file path=ppt/slides/_rels/slide43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9.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7.xml"/><Relationship Id="rId4" Type="http://schemas.openxmlformats.org/officeDocument/2006/relationships/image" Target="../media/image29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7.xml"/></Relationships>
</file>

<file path=ppt/slides/_rels/slide441.xml.rels><?xml version="1.0" encoding="UTF-8" standalone="yes"?>
<Relationships xmlns="http://schemas.openxmlformats.org/package/2006/relationships"><Relationship Id="rId8" Type="http://schemas.openxmlformats.org/officeDocument/2006/relationships/image" Target="../media/image305.png"/><Relationship Id="rId13" Type="http://schemas.openxmlformats.org/officeDocument/2006/relationships/image" Target="../media/image310.png"/><Relationship Id="rId3" Type="http://schemas.openxmlformats.org/officeDocument/2006/relationships/image" Target="../media/image300.png"/><Relationship Id="rId7" Type="http://schemas.openxmlformats.org/officeDocument/2006/relationships/image" Target="../media/image304.png"/><Relationship Id="rId12" Type="http://schemas.openxmlformats.org/officeDocument/2006/relationships/image" Target="../media/image309.png"/><Relationship Id="rId2" Type="http://schemas.openxmlformats.org/officeDocument/2006/relationships/image" Target="../media/image299.png"/><Relationship Id="rId1" Type="http://schemas.openxmlformats.org/officeDocument/2006/relationships/slideLayout" Target="../slideLayouts/slideLayout7.xml"/><Relationship Id="rId6" Type="http://schemas.openxmlformats.org/officeDocument/2006/relationships/image" Target="../media/image303.png"/><Relationship Id="rId11" Type="http://schemas.openxmlformats.org/officeDocument/2006/relationships/image" Target="../media/image308.png"/><Relationship Id="rId5" Type="http://schemas.openxmlformats.org/officeDocument/2006/relationships/image" Target="../media/image302.png"/><Relationship Id="rId10" Type="http://schemas.openxmlformats.org/officeDocument/2006/relationships/image" Target="../media/image307.png"/><Relationship Id="rId4" Type="http://schemas.openxmlformats.org/officeDocument/2006/relationships/image" Target="../media/image301.png"/><Relationship Id="rId9" Type="http://schemas.openxmlformats.org/officeDocument/2006/relationships/image" Target="../media/image306.png"/></Relationships>
</file>

<file path=ppt/slides/_rels/slide442.xml.rels><?xml version="1.0" encoding="UTF-8" standalone="yes"?>
<Relationships xmlns="http://schemas.openxmlformats.org/package/2006/relationships"><Relationship Id="rId2" Type="http://schemas.openxmlformats.org/officeDocument/2006/relationships/image" Target="../media/image285.emf"/><Relationship Id="rId1" Type="http://schemas.openxmlformats.org/officeDocument/2006/relationships/slideLayout" Target="../slideLayouts/slideLayout7.xml"/></Relationships>
</file>

<file path=ppt/slides/_rels/slide443.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7.xml"/><Relationship Id="rId6" Type="http://schemas.openxmlformats.org/officeDocument/2006/relationships/image" Target="../media/image316.png"/><Relationship Id="rId5" Type="http://schemas.openxmlformats.org/officeDocument/2006/relationships/image" Target="../media/image286.emf"/><Relationship Id="rId4" Type="http://schemas.openxmlformats.org/officeDocument/2006/relationships/image" Target="../media/image314.png"/></Relationships>
</file>

<file path=ppt/slides/_rels/slide444.xml.rels><?xml version="1.0" encoding="UTF-8" standalone="yes"?>
<Relationships xmlns="http://schemas.openxmlformats.org/package/2006/relationships"><Relationship Id="rId2" Type="http://schemas.openxmlformats.org/officeDocument/2006/relationships/image" Target="../media/image287.emf"/><Relationship Id="rId1" Type="http://schemas.openxmlformats.org/officeDocument/2006/relationships/slideLayout" Target="../slideLayouts/slideLayout7.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6.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318.png"/><Relationship Id="rId1" Type="http://schemas.openxmlformats.org/officeDocument/2006/relationships/slideLayout" Target="../slideLayouts/slideLayout7.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8.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7.xml"/></Relationships>
</file>

<file path=ppt/slides/_rels/slide449.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png"/><Relationship Id="rId1" Type="http://schemas.openxmlformats.org/officeDocument/2006/relationships/slideLayout" Target="../slideLayouts/slideLayout7.xml"/><Relationship Id="rId5" Type="http://schemas.openxmlformats.org/officeDocument/2006/relationships/image" Target="../media/image324.png"/><Relationship Id="rId4" Type="http://schemas.openxmlformats.org/officeDocument/2006/relationships/image" Target="../media/image323.png"/></Relationships>
</file>

<file path=ppt/slides/_rels/slide4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2" Type="http://schemas.openxmlformats.org/officeDocument/2006/relationships/image" Target="../media/image291.emf"/><Relationship Id="rId1" Type="http://schemas.openxmlformats.org/officeDocument/2006/relationships/slideLayout" Target="../slideLayouts/slideLayout7.xml"/></Relationships>
</file>

<file path=ppt/slides/_rels/slide451.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6.png"/><Relationship Id="rId1" Type="http://schemas.openxmlformats.org/officeDocument/2006/relationships/slideLayout" Target="../slideLayouts/slideLayout7.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2" Type="http://schemas.openxmlformats.org/officeDocument/2006/relationships/image" Target="../media/image292.emf"/><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2" Type="http://schemas.openxmlformats.org/officeDocument/2006/relationships/image" Target="../media/image293.emf"/><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2" Type="http://schemas.openxmlformats.org/officeDocument/2006/relationships/image" Target="../media/image294.emf"/><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3" Type="http://schemas.openxmlformats.org/officeDocument/2006/relationships/image" Target="../media/image296.emf"/><Relationship Id="rId2" Type="http://schemas.openxmlformats.org/officeDocument/2006/relationships/image" Target="../media/image295.emf"/><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3" Type="http://schemas.openxmlformats.org/officeDocument/2006/relationships/image" Target="../media/image297.emf"/><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4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4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4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4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4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4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4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4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4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4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2" Type="http://schemas.openxmlformats.org/officeDocument/2006/relationships/image" Target="../media/image298.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2" Type="http://schemas.openxmlformats.org/officeDocument/2006/relationships/image" Target="../media/image298.emf"/><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2" Type="http://schemas.openxmlformats.org/officeDocument/2006/relationships/image" Target="../media/image299.emf"/><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2" Type="http://schemas.openxmlformats.org/officeDocument/2006/relationships/image" Target="../media/image300.emf"/><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2" Type="http://schemas.openxmlformats.org/officeDocument/2006/relationships/image" Target="../media/image301.emf"/><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2" Type="http://schemas.openxmlformats.org/officeDocument/2006/relationships/image" Target="../media/image302.emf"/><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2" Type="http://schemas.openxmlformats.org/officeDocument/2006/relationships/image" Target="../media/image303.emf"/><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2" Type="http://schemas.openxmlformats.org/officeDocument/2006/relationships/image" Target="../media/image304.emf"/><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3" Type="http://schemas.openxmlformats.org/officeDocument/2006/relationships/image" Target="../media/image306.emf"/><Relationship Id="rId2" Type="http://schemas.openxmlformats.org/officeDocument/2006/relationships/image" Target="../media/image30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2" Type="http://schemas.openxmlformats.org/officeDocument/2006/relationships/image" Target="../media/image316.emf"/><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515.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2.xml"/></Relationships>
</file>

<file path=ppt/slides/_rels/slide517.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518.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519.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3.png"/><Relationship Id="rId1" Type="http://schemas.openxmlformats.org/officeDocument/2006/relationships/slideLayout" Target="../slideLayouts/slideLayout2.xml"/><Relationship Id="rId4" Type="http://schemas.openxmlformats.org/officeDocument/2006/relationships/image" Target="../media/image3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522.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38.png"/><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2" Type="http://schemas.openxmlformats.org/officeDocument/2006/relationships/image" Target="../media/image343.png"/><Relationship Id="rId1" Type="http://schemas.openxmlformats.org/officeDocument/2006/relationships/slideLayout" Target="../slideLayouts/slideLayout2.xml"/></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5.xml.rels><?xml version="1.0" encoding="UTF-8" standalone="yes"?>
<Relationships xmlns="http://schemas.openxmlformats.org/package/2006/relationships"><Relationship Id="rId2" Type="http://schemas.openxmlformats.org/officeDocument/2006/relationships/image" Target="../media/image344.emf"/><Relationship Id="rId1" Type="http://schemas.openxmlformats.org/officeDocument/2006/relationships/slideLayout" Target="../slideLayouts/slideLayout2.xml"/></Relationships>
</file>

<file path=ppt/slides/_rels/slide536.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345.png"/><Relationship Id="rId1" Type="http://schemas.openxmlformats.org/officeDocument/2006/relationships/slideLayout" Target="../slideLayouts/slideLayout2.xml"/></Relationships>
</file>

<file path=ppt/slides/_rels/slide537.xml.rels><?xml version="1.0" encoding="UTF-8" standalone="yes"?>
<Relationships xmlns="http://schemas.openxmlformats.org/package/2006/relationships"><Relationship Id="rId2" Type="http://schemas.openxmlformats.org/officeDocument/2006/relationships/image" Target="../media/image347.emf"/><Relationship Id="rId1" Type="http://schemas.openxmlformats.org/officeDocument/2006/relationships/slideLayout" Target="../slideLayouts/slideLayout2.xml"/></Relationships>
</file>

<file path=ppt/slides/_rels/slide538.xml.rels><?xml version="1.0" encoding="UTF-8" standalone="yes"?>
<Relationships xmlns="http://schemas.openxmlformats.org/package/2006/relationships"><Relationship Id="rId2" Type="http://schemas.openxmlformats.org/officeDocument/2006/relationships/image" Target="../media/image348.emf"/><Relationship Id="rId1" Type="http://schemas.openxmlformats.org/officeDocument/2006/relationships/slideLayout" Target="../slideLayouts/slideLayout2.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8.xml.rels><?xml version="1.0" encoding="UTF-8" standalone="yes"?>
<Relationships xmlns="http://schemas.openxmlformats.org/package/2006/relationships"><Relationship Id="rId2" Type="http://schemas.openxmlformats.org/officeDocument/2006/relationships/image" Target="../media/image349.emf"/><Relationship Id="rId1" Type="http://schemas.openxmlformats.org/officeDocument/2006/relationships/slideLayout" Target="../slideLayouts/slideLayout2.xml"/></Relationships>
</file>

<file path=ppt/slides/_rels/slide5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4.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555.xml.rels><?xml version="1.0" encoding="UTF-8" standalone="yes"?>
<Relationships xmlns="http://schemas.openxmlformats.org/package/2006/relationships"><Relationship Id="rId2" Type="http://schemas.openxmlformats.org/officeDocument/2006/relationships/image" Target="../media/image351.emf"/><Relationship Id="rId1" Type="http://schemas.openxmlformats.org/officeDocument/2006/relationships/slideLayout" Target="../slideLayouts/slideLayout2.xml"/></Relationships>
</file>

<file path=ppt/slides/_rels/slide556.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image" Target="../media/image352.png"/><Relationship Id="rId1" Type="http://schemas.openxmlformats.org/officeDocument/2006/relationships/slideLayout" Target="../slideLayouts/slideLayout2.xml"/></Relationships>
</file>

<file path=ppt/slides/_rels/slide557.xml.rels><?xml version="1.0" encoding="UTF-8" standalone="yes"?>
<Relationships xmlns="http://schemas.openxmlformats.org/package/2006/relationships"><Relationship Id="rId2" Type="http://schemas.openxmlformats.org/officeDocument/2006/relationships/image" Target="../media/image354.png"/><Relationship Id="rId1" Type="http://schemas.openxmlformats.org/officeDocument/2006/relationships/slideLayout" Target="../slideLayouts/slideLayout2.xml"/></Relationships>
</file>

<file path=ppt/slides/_rels/slide558.xml.rels><?xml version="1.0" encoding="UTF-8" standalone="yes"?>
<Relationships xmlns="http://schemas.openxmlformats.org/package/2006/relationships"><Relationship Id="rId2" Type="http://schemas.openxmlformats.org/officeDocument/2006/relationships/image" Target="../media/image355.emf"/><Relationship Id="rId1" Type="http://schemas.openxmlformats.org/officeDocument/2006/relationships/slideLayout" Target="../slideLayouts/slideLayout2.xml"/></Relationships>
</file>

<file path=ppt/slides/_rels/slide559.xml.rels><?xml version="1.0" encoding="UTF-8" standalone="yes"?>
<Relationships xmlns="http://schemas.openxmlformats.org/package/2006/relationships"><Relationship Id="rId2" Type="http://schemas.openxmlformats.org/officeDocument/2006/relationships/image" Target="../media/image3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0.xml.rels><?xml version="1.0" encoding="UTF-8" standalone="yes"?>
<Relationships xmlns="http://schemas.openxmlformats.org/package/2006/relationships"><Relationship Id="rId2" Type="http://schemas.openxmlformats.org/officeDocument/2006/relationships/image" Target="../media/image357.png"/><Relationship Id="rId1" Type="http://schemas.openxmlformats.org/officeDocument/2006/relationships/slideLayout" Target="../slideLayouts/slideLayout2.xml"/></Relationships>
</file>

<file path=ppt/slides/_rels/slide561.xml.rels><?xml version="1.0" encoding="UTF-8" standalone="yes"?>
<Relationships xmlns="http://schemas.openxmlformats.org/package/2006/relationships"><Relationship Id="rId2" Type="http://schemas.openxmlformats.org/officeDocument/2006/relationships/image" Target="../media/image358.png"/><Relationship Id="rId1" Type="http://schemas.openxmlformats.org/officeDocument/2006/relationships/slideLayout" Target="../slideLayouts/slideLayout2.xml"/></Relationships>
</file>

<file path=ppt/slides/_rels/slide562.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2.xml"/></Relationships>
</file>

<file path=ppt/slides/_rels/slide563.xml.rels><?xml version="1.0" encoding="UTF-8" standalone="yes"?>
<Relationships xmlns="http://schemas.openxmlformats.org/package/2006/relationships"><Relationship Id="rId3" Type="http://schemas.openxmlformats.org/officeDocument/2006/relationships/image" Target="../media/image361.emf"/><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5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6.xml.rels><?xml version="1.0" encoding="UTF-8" standalone="yes"?>
<Relationships xmlns="http://schemas.openxmlformats.org/package/2006/relationships"><Relationship Id="rId2" Type="http://schemas.openxmlformats.org/officeDocument/2006/relationships/image" Target="../media/image362.png"/><Relationship Id="rId1" Type="http://schemas.openxmlformats.org/officeDocument/2006/relationships/slideLayout" Target="../slideLayouts/slideLayout2.xml"/></Relationships>
</file>

<file path=ppt/slides/_rels/slide567.xml.rels><?xml version="1.0" encoding="UTF-8" standalone="yes"?>
<Relationships xmlns="http://schemas.openxmlformats.org/package/2006/relationships"><Relationship Id="rId2" Type="http://schemas.openxmlformats.org/officeDocument/2006/relationships/image" Target="../media/image363.emf"/><Relationship Id="rId1" Type="http://schemas.openxmlformats.org/officeDocument/2006/relationships/slideLayout" Target="../slideLayouts/slideLayout2.xml"/></Relationships>
</file>

<file path=ppt/slides/_rels/slide568.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4.png"/><Relationship Id="rId1" Type="http://schemas.openxmlformats.org/officeDocument/2006/relationships/slideLayout" Target="../slideLayouts/slideLayout2.xml"/><Relationship Id="rId4" Type="http://schemas.openxmlformats.org/officeDocument/2006/relationships/image" Target="../media/image366.png"/></Relationships>
</file>

<file path=ppt/slides/_rels/slide569.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image" Target="../media/image3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5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5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5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575.xml.rels><?xml version="1.0" encoding="UTF-8" standalone="yes"?>
<Relationships xmlns="http://schemas.openxmlformats.org/package/2006/relationships"><Relationship Id="rId3" Type="http://schemas.openxmlformats.org/officeDocument/2006/relationships/image" Target="../media/image369.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5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5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5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579.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0.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5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582.xml.rels><?xml version="1.0" encoding="UTF-8" standalone="yes"?>
<Relationships xmlns="http://schemas.openxmlformats.org/package/2006/relationships"><Relationship Id="rId3" Type="http://schemas.openxmlformats.org/officeDocument/2006/relationships/image" Target="../media/image372.e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583.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584.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585.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376.png"/></Relationships>
</file>

<file path=ppt/slides/_rels/slide586.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78.emf"/></Relationships>
</file>

<file path=ppt/slides/_rels/slide587.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588.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589.xml.rels><?xml version="1.0" encoding="UTF-8" standalone="yes"?>
<Relationships xmlns="http://schemas.openxmlformats.org/package/2006/relationships"><Relationship Id="rId3" Type="http://schemas.openxmlformats.org/officeDocument/2006/relationships/image" Target="../media/image381.em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5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2.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image" Target="../media/image382.png"/><Relationship Id="rId1" Type="http://schemas.openxmlformats.org/officeDocument/2006/relationships/slideLayout" Target="../slideLayouts/slideLayout2.xml"/></Relationships>
</file>

<file path=ppt/slides/_rels/slide593.xml.rels><?xml version="1.0" encoding="UTF-8" standalone="yes"?>
<Relationships xmlns="http://schemas.openxmlformats.org/package/2006/relationships"><Relationship Id="rId2" Type="http://schemas.openxmlformats.org/officeDocument/2006/relationships/image" Target="../media/image384.png"/><Relationship Id="rId1" Type="http://schemas.openxmlformats.org/officeDocument/2006/relationships/slideLayout" Target="../slideLayouts/slideLayout2.xml"/></Relationships>
</file>

<file path=ppt/slides/_rels/slide594.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image" Target="../media/image385.png"/><Relationship Id="rId1" Type="http://schemas.openxmlformats.org/officeDocument/2006/relationships/slideLayout" Target="../slideLayouts/slideLayout2.xml"/></Relationships>
</file>

<file path=ppt/slides/_rels/slide595.xml.rels><?xml version="1.0" encoding="UTF-8" standalone="yes"?>
<Relationships xmlns="http://schemas.openxmlformats.org/package/2006/relationships"><Relationship Id="rId2" Type="http://schemas.openxmlformats.org/officeDocument/2006/relationships/image" Target="../media/image387.png"/><Relationship Id="rId1" Type="http://schemas.openxmlformats.org/officeDocument/2006/relationships/slideLayout" Target="../slideLayouts/slideLayout2.xml"/></Relationships>
</file>

<file path=ppt/slides/_rels/slide596.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image" Target="../media/image388.png"/><Relationship Id="rId1" Type="http://schemas.openxmlformats.org/officeDocument/2006/relationships/slideLayout" Target="../slideLayouts/slideLayout2.xml"/></Relationships>
</file>

<file path=ppt/slides/_rels/slide597.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image" Target="../media/image394.png"/><Relationship Id="rId5" Type="http://schemas.openxmlformats.org/officeDocument/2006/relationships/image" Target="../media/image393.png"/><Relationship Id="rId4" Type="http://schemas.openxmlformats.org/officeDocument/2006/relationships/image" Target="../media/image392.png"/></Relationships>
</file>

<file path=ppt/slides/_rels/slide598.xml.rels><?xml version="1.0" encoding="UTF-8" standalone="yes"?>
<Relationships xmlns="http://schemas.openxmlformats.org/package/2006/relationships"><Relationship Id="rId2" Type="http://schemas.openxmlformats.org/officeDocument/2006/relationships/image" Target="../media/image395.png"/><Relationship Id="rId1" Type="http://schemas.openxmlformats.org/officeDocument/2006/relationships/slideLayout" Target="../slideLayouts/slideLayout2.xml"/></Relationships>
</file>

<file path=ppt/slides/_rels/slide599.xml.rels><?xml version="1.0" encoding="UTF-8" standalone="yes"?>
<Relationships xmlns="http://schemas.openxmlformats.org/package/2006/relationships"><Relationship Id="rId2" Type="http://schemas.openxmlformats.org/officeDocument/2006/relationships/image" Target="../media/image39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600.xml.rels><?xml version="1.0" encoding="UTF-8" standalone="yes"?>
<Relationships xmlns="http://schemas.openxmlformats.org/package/2006/relationships"><Relationship Id="rId2" Type="http://schemas.openxmlformats.org/officeDocument/2006/relationships/image" Target="../media/image397.emf"/><Relationship Id="rId1" Type="http://schemas.openxmlformats.org/officeDocument/2006/relationships/slideLayout" Target="../slideLayouts/slideLayout2.xml"/></Relationships>
</file>

<file path=ppt/slides/_rels/slide6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2.xml.rels><?xml version="1.0" encoding="UTF-8" standalone="yes"?>
<Relationships xmlns="http://schemas.openxmlformats.org/package/2006/relationships"><Relationship Id="rId2" Type="http://schemas.openxmlformats.org/officeDocument/2006/relationships/image" Target="../media/image398.emf"/><Relationship Id="rId1" Type="http://schemas.openxmlformats.org/officeDocument/2006/relationships/slideLayout" Target="../slideLayouts/slideLayout2.xml"/></Relationships>
</file>

<file path=ppt/slides/_rels/slide6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4.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406.png"/><Relationship Id="rId18" Type="http://schemas.openxmlformats.org/officeDocument/2006/relationships/customXml" Target="../ink/ink7.xml"/><Relationship Id="rId3" Type="http://schemas.openxmlformats.org/officeDocument/2006/relationships/image" Target="../media/image400.emf"/><Relationship Id="rId21" Type="http://schemas.openxmlformats.org/officeDocument/2006/relationships/image" Target="../media/image410.png"/><Relationship Id="rId7" Type="http://schemas.openxmlformats.org/officeDocument/2006/relationships/image" Target="../media/image403.png"/><Relationship Id="rId12" Type="http://schemas.openxmlformats.org/officeDocument/2006/relationships/customXml" Target="../ink/ink4.xml"/><Relationship Id="rId17" Type="http://schemas.openxmlformats.org/officeDocument/2006/relationships/image" Target="../media/image408.png"/><Relationship Id="rId2" Type="http://schemas.openxmlformats.org/officeDocument/2006/relationships/image" Target="../media/image399.jpeg"/><Relationship Id="rId16" Type="http://schemas.openxmlformats.org/officeDocument/2006/relationships/customXml" Target="../ink/ink6.xml"/><Relationship Id="rId20" Type="http://schemas.openxmlformats.org/officeDocument/2006/relationships/customXml" Target="../ink/ink8.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405.png"/><Relationship Id="rId5" Type="http://schemas.openxmlformats.org/officeDocument/2006/relationships/image" Target="../media/image402.emf"/><Relationship Id="rId15" Type="http://schemas.openxmlformats.org/officeDocument/2006/relationships/image" Target="../media/image407.png"/><Relationship Id="rId23" Type="http://schemas.openxmlformats.org/officeDocument/2006/relationships/image" Target="../media/image403.emf"/><Relationship Id="rId10" Type="http://schemas.openxmlformats.org/officeDocument/2006/relationships/customXml" Target="../ink/ink3.xml"/><Relationship Id="rId19" Type="http://schemas.openxmlformats.org/officeDocument/2006/relationships/image" Target="../media/image409.png"/><Relationship Id="rId4" Type="http://schemas.openxmlformats.org/officeDocument/2006/relationships/image" Target="../media/image401.emf"/><Relationship Id="rId9" Type="http://schemas.openxmlformats.org/officeDocument/2006/relationships/image" Target="../media/image404.png"/><Relationship Id="rId14" Type="http://schemas.openxmlformats.org/officeDocument/2006/relationships/customXml" Target="../ink/ink5.xml"/><Relationship Id="rId22" Type="http://schemas.openxmlformats.org/officeDocument/2006/relationships/customXml" Target="../ink/ink9.xml"/></Relationships>
</file>

<file path=ppt/slides/_rels/slide605.xml.rels><?xml version="1.0" encoding="UTF-8" standalone="yes"?>
<Relationships xmlns="http://schemas.openxmlformats.org/package/2006/relationships"><Relationship Id="rId8" Type="http://schemas.openxmlformats.org/officeDocument/2006/relationships/customXml" Target="../ink/ink13.xml"/><Relationship Id="rId13" Type="http://schemas.openxmlformats.org/officeDocument/2006/relationships/image" Target="../media/image408.png"/><Relationship Id="rId18" Type="http://schemas.openxmlformats.org/officeDocument/2006/relationships/customXml" Target="../ink/ink18.xml"/><Relationship Id="rId3" Type="http://schemas.openxmlformats.org/officeDocument/2006/relationships/image" Target="../media/image403.png"/><Relationship Id="rId21" Type="http://schemas.openxmlformats.org/officeDocument/2006/relationships/image" Target="../media/image406.emf"/><Relationship Id="rId7" Type="http://schemas.openxmlformats.org/officeDocument/2006/relationships/image" Target="../media/image405.png"/><Relationship Id="rId12" Type="http://schemas.openxmlformats.org/officeDocument/2006/relationships/customXml" Target="../ink/ink15.xml"/><Relationship Id="rId17" Type="http://schemas.openxmlformats.org/officeDocument/2006/relationships/image" Target="../media/image410.png"/><Relationship Id="rId2" Type="http://schemas.openxmlformats.org/officeDocument/2006/relationships/customXml" Target="../ink/ink10.xml"/><Relationship Id="rId16" Type="http://schemas.openxmlformats.org/officeDocument/2006/relationships/customXml" Target="../ink/ink17.xml"/><Relationship Id="rId20" Type="http://schemas.openxmlformats.org/officeDocument/2006/relationships/image" Target="../media/image405.emf"/><Relationship Id="rId1" Type="http://schemas.openxmlformats.org/officeDocument/2006/relationships/slideLayout" Target="../slideLayouts/slideLayout2.xml"/><Relationship Id="rId6" Type="http://schemas.openxmlformats.org/officeDocument/2006/relationships/customXml" Target="../ink/ink12.xml"/><Relationship Id="rId11" Type="http://schemas.openxmlformats.org/officeDocument/2006/relationships/image" Target="../media/image407.png"/><Relationship Id="rId5" Type="http://schemas.openxmlformats.org/officeDocument/2006/relationships/image" Target="../media/image404.png"/><Relationship Id="rId15" Type="http://schemas.openxmlformats.org/officeDocument/2006/relationships/image" Target="../media/image409.png"/><Relationship Id="rId10" Type="http://schemas.openxmlformats.org/officeDocument/2006/relationships/customXml" Target="../ink/ink14.xml"/><Relationship Id="rId19" Type="http://schemas.openxmlformats.org/officeDocument/2006/relationships/image" Target="../media/image404.emf"/><Relationship Id="rId4" Type="http://schemas.openxmlformats.org/officeDocument/2006/relationships/customXml" Target="../ink/ink11.xml"/><Relationship Id="rId9" Type="http://schemas.openxmlformats.org/officeDocument/2006/relationships/image" Target="../media/image406.png"/><Relationship Id="rId14" Type="http://schemas.openxmlformats.org/officeDocument/2006/relationships/customXml" Target="../ink/ink16.xml"/></Relationships>
</file>

<file path=ppt/slides/_rels/slide6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60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61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61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61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61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61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616.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61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61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619.xml.rels><?xml version="1.0" encoding="UTF-8" standalone="yes"?>
<Relationships xmlns="http://schemas.openxmlformats.org/package/2006/relationships"><Relationship Id="rId3" Type="http://schemas.openxmlformats.org/officeDocument/2006/relationships/image" Target="../media/image412.emf"/><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4.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image" Target="../media/image413.png"/><Relationship Id="rId1" Type="http://schemas.openxmlformats.org/officeDocument/2006/relationships/slideLayout" Target="../slideLayouts/slideLayout2.xml"/><Relationship Id="rId4" Type="http://schemas.openxmlformats.org/officeDocument/2006/relationships/image" Target="../media/image415.png"/></Relationships>
</file>

<file path=ppt/slides/_rels/slide625.xml.rels><?xml version="1.0" encoding="UTF-8" standalone="yes"?>
<Relationships xmlns="http://schemas.openxmlformats.org/package/2006/relationships"><Relationship Id="rId3" Type="http://schemas.openxmlformats.org/officeDocument/2006/relationships/image" Target="../media/image417.png"/><Relationship Id="rId2" Type="http://schemas.openxmlformats.org/officeDocument/2006/relationships/image" Target="../media/image416.png"/><Relationship Id="rId1" Type="http://schemas.openxmlformats.org/officeDocument/2006/relationships/slideLayout" Target="../slideLayouts/slideLayout2.xml"/><Relationship Id="rId5" Type="http://schemas.openxmlformats.org/officeDocument/2006/relationships/image" Target="../media/image419.png"/><Relationship Id="rId4" Type="http://schemas.openxmlformats.org/officeDocument/2006/relationships/image" Target="../media/image418.png"/></Relationships>
</file>

<file path=ppt/slides/_rels/slide626.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627.xml.rels><?xml version="1.0" encoding="UTF-8" standalone="yes"?>
<Relationships xmlns="http://schemas.openxmlformats.org/package/2006/relationships"><Relationship Id="rId2" Type="http://schemas.openxmlformats.org/officeDocument/2006/relationships/image" Target="../media/image421.png"/><Relationship Id="rId1" Type="http://schemas.openxmlformats.org/officeDocument/2006/relationships/slideLayout" Target="../slideLayouts/slideLayout2.xml"/></Relationships>
</file>

<file path=ppt/slides/_rels/slide628.xml.rels><?xml version="1.0" encoding="UTF-8" standalone="yes"?>
<Relationships xmlns="http://schemas.openxmlformats.org/package/2006/relationships"><Relationship Id="rId2" Type="http://schemas.openxmlformats.org/officeDocument/2006/relationships/image" Target="../media/image422.png"/><Relationship Id="rId1" Type="http://schemas.openxmlformats.org/officeDocument/2006/relationships/slideLayout" Target="../slideLayouts/slideLayout2.xml"/></Relationships>
</file>

<file path=ppt/slides/_rels/slide629.xml.rels><?xml version="1.0" encoding="UTF-8" standalone="yes"?>
<Relationships xmlns="http://schemas.openxmlformats.org/package/2006/relationships"><Relationship Id="rId3" Type="http://schemas.openxmlformats.org/officeDocument/2006/relationships/image" Target="../media/image424.emf"/><Relationship Id="rId2" Type="http://schemas.openxmlformats.org/officeDocument/2006/relationships/image" Target="../media/image42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0.xml.rels><?xml version="1.0" encoding="UTF-8" standalone="yes"?>
<Relationships xmlns="http://schemas.openxmlformats.org/package/2006/relationships"><Relationship Id="rId3" Type="http://schemas.openxmlformats.org/officeDocument/2006/relationships/image" Target="../media/image426.emf"/><Relationship Id="rId2" Type="http://schemas.openxmlformats.org/officeDocument/2006/relationships/image" Target="../media/image425.emf"/><Relationship Id="rId1" Type="http://schemas.openxmlformats.org/officeDocument/2006/relationships/slideLayout" Target="../slideLayouts/slideLayout2.xml"/></Relationships>
</file>

<file path=ppt/slides/_rels/slide631.xml.rels><?xml version="1.0" encoding="UTF-8" standalone="yes"?>
<Relationships xmlns="http://schemas.openxmlformats.org/package/2006/relationships"><Relationship Id="rId2" Type="http://schemas.openxmlformats.org/officeDocument/2006/relationships/image" Target="../media/image427.emf"/><Relationship Id="rId1" Type="http://schemas.openxmlformats.org/officeDocument/2006/relationships/slideLayout" Target="../slideLayouts/slideLayout2.xml"/></Relationships>
</file>

<file path=ppt/slides/_rels/slide632.xml.rels><?xml version="1.0" encoding="UTF-8" standalone="yes"?>
<Relationships xmlns="http://schemas.openxmlformats.org/package/2006/relationships"><Relationship Id="rId3" Type="http://schemas.openxmlformats.org/officeDocument/2006/relationships/image" Target="../media/image429.emf"/><Relationship Id="rId2" Type="http://schemas.openxmlformats.org/officeDocument/2006/relationships/image" Target="../media/image428.emf"/><Relationship Id="rId1" Type="http://schemas.openxmlformats.org/officeDocument/2006/relationships/slideLayout" Target="../slideLayouts/slideLayout2.xml"/></Relationships>
</file>

<file path=ppt/slides/_rels/slide633.xml.rels><?xml version="1.0" encoding="UTF-8" standalone="yes"?>
<Relationships xmlns="http://schemas.openxmlformats.org/package/2006/relationships"><Relationship Id="rId3" Type="http://schemas.openxmlformats.org/officeDocument/2006/relationships/image" Target="../media/image429.emf"/><Relationship Id="rId2" Type="http://schemas.openxmlformats.org/officeDocument/2006/relationships/image" Target="../media/image428.emf"/><Relationship Id="rId1" Type="http://schemas.openxmlformats.org/officeDocument/2006/relationships/slideLayout" Target="../slideLayouts/slideLayout2.xml"/></Relationships>
</file>

<file path=ppt/slides/_rels/slide634.xml.rels><?xml version="1.0" encoding="UTF-8" standalone="yes"?>
<Relationships xmlns="http://schemas.openxmlformats.org/package/2006/relationships"><Relationship Id="rId3" Type="http://schemas.openxmlformats.org/officeDocument/2006/relationships/image" Target="../media/image431.emf"/><Relationship Id="rId2" Type="http://schemas.openxmlformats.org/officeDocument/2006/relationships/image" Target="../media/image430.emf"/><Relationship Id="rId1" Type="http://schemas.openxmlformats.org/officeDocument/2006/relationships/slideLayout" Target="../slideLayouts/slideLayout2.xml"/></Relationships>
</file>

<file path=ppt/slides/_rels/slide635.xml.rels><?xml version="1.0" encoding="UTF-8" standalone="yes"?>
<Relationships xmlns="http://schemas.openxmlformats.org/package/2006/relationships"><Relationship Id="rId3" Type="http://schemas.openxmlformats.org/officeDocument/2006/relationships/image" Target="../media/image433.emf"/><Relationship Id="rId2" Type="http://schemas.openxmlformats.org/officeDocument/2006/relationships/image" Target="../media/image432.emf"/><Relationship Id="rId1" Type="http://schemas.openxmlformats.org/officeDocument/2006/relationships/slideLayout" Target="../slideLayouts/slideLayout2.xml"/></Relationships>
</file>

<file path=ppt/slides/_rels/slide636.xml.rels><?xml version="1.0" encoding="UTF-8" standalone="yes"?>
<Relationships xmlns="http://schemas.openxmlformats.org/package/2006/relationships"><Relationship Id="rId3" Type="http://schemas.openxmlformats.org/officeDocument/2006/relationships/image" Target="../media/image435.emf"/><Relationship Id="rId2" Type="http://schemas.openxmlformats.org/officeDocument/2006/relationships/image" Target="../media/image434.png"/><Relationship Id="rId1" Type="http://schemas.openxmlformats.org/officeDocument/2006/relationships/slideLayout" Target="../slideLayouts/slideLayout2.xml"/></Relationships>
</file>

<file path=ppt/slides/_rels/slide637.xml.rels><?xml version="1.0" encoding="UTF-8" standalone="yes"?>
<Relationships xmlns="http://schemas.openxmlformats.org/package/2006/relationships"><Relationship Id="rId2" Type="http://schemas.openxmlformats.org/officeDocument/2006/relationships/image" Target="../media/image436.emf"/><Relationship Id="rId1" Type="http://schemas.openxmlformats.org/officeDocument/2006/relationships/slideLayout" Target="../slideLayouts/slideLayout2.xml"/></Relationships>
</file>

<file path=ppt/slides/_rels/slide638.xml.rels><?xml version="1.0" encoding="UTF-8" standalone="yes"?>
<Relationships xmlns="http://schemas.openxmlformats.org/package/2006/relationships"><Relationship Id="rId2" Type="http://schemas.openxmlformats.org/officeDocument/2006/relationships/image" Target="../media/image437.png"/><Relationship Id="rId1" Type="http://schemas.openxmlformats.org/officeDocument/2006/relationships/slideLayout" Target="../slideLayouts/slideLayout2.xml"/></Relationships>
</file>

<file path=ppt/slides/_rels/slide639.xml.rels><?xml version="1.0" encoding="UTF-8" standalone="yes"?>
<Relationships xmlns="http://schemas.openxmlformats.org/package/2006/relationships"><Relationship Id="rId2" Type="http://schemas.openxmlformats.org/officeDocument/2006/relationships/image" Target="../media/image4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40.xml.rels><?xml version="1.0" encoding="UTF-8" standalone="yes"?>
<Relationships xmlns="http://schemas.openxmlformats.org/package/2006/relationships"><Relationship Id="rId2" Type="http://schemas.openxmlformats.org/officeDocument/2006/relationships/image" Target="../media/image439.emf"/><Relationship Id="rId1" Type="http://schemas.openxmlformats.org/officeDocument/2006/relationships/slideLayout" Target="../slideLayouts/slideLayout2.xml"/></Relationships>
</file>

<file path=ppt/slides/_rels/slide641.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642.xml.rels><?xml version="1.0" encoding="UTF-8" standalone="yes"?>
<Relationships xmlns="http://schemas.openxmlformats.org/package/2006/relationships"><Relationship Id="rId2" Type="http://schemas.openxmlformats.org/officeDocument/2006/relationships/image" Target="../media/image442.emf"/><Relationship Id="rId1" Type="http://schemas.openxmlformats.org/officeDocument/2006/relationships/slideLayout" Target="../slideLayouts/slideLayout2.xml"/></Relationships>
</file>

<file path=ppt/slides/_rels/slide643.xml.rels><?xml version="1.0" encoding="UTF-8" standalone="yes"?>
<Relationships xmlns="http://schemas.openxmlformats.org/package/2006/relationships"><Relationship Id="rId3" Type="http://schemas.openxmlformats.org/officeDocument/2006/relationships/image" Target="../media/image444.emf"/><Relationship Id="rId2" Type="http://schemas.openxmlformats.org/officeDocument/2006/relationships/image" Target="../media/image443.emf"/><Relationship Id="rId1" Type="http://schemas.openxmlformats.org/officeDocument/2006/relationships/slideLayout" Target="../slideLayouts/slideLayout2.xml"/></Relationships>
</file>

<file path=ppt/slides/_rels/slide644.xml.rels><?xml version="1.0" encoding="UTF-8" standalone="yes"?>
<Relationships xmlns="http://schemas.openxmlformats.org/package/2006/relationships"><Relationship Id="rId3" Type="http://schemas.openxmlformats.org/officeDocument/2006/relationships/image" Target="../media/image446.emf"/><Relationship Id="rId2" Type="http://schemas.openxmlformats.org/officeDocument/2006/relationships/image" Target="../media/image445.png"/><Relationship Id="rId1" Type="http://schemas.openxmlformats.org/officeDocument/2006/relationships/slideLayout" Target="../slideLayouts/slideLayout2.xml"/></Relationships>
</file>

<file path=ppt/slides/_rels/slide645.xml.rels><?xml version="1.0" encoding="UTF-8" standalone="yes"?>
<Relationships xmlns="http://schemas.openxmlformats.org/package/2006/relationships"><Relationship Id="rId3" Type="http://schemas.openxmlformats.org/officeDocument/2006/relationships/image" Target="../media/image448.emf"/><Relationship Id="rId2" Type="http://schemas.openxmlformats.org/officeDocument/2006/relationships/image" Target="../media/image447.png"/><Relationship Id="rId1" Type="http://schemas.openxmlformats.org/officeDocument/2006/relationships/slideLayout" Target="../slideLayouts/slideLayout2.xml"/></Relationships>
</file>

<file path=ppt/slides/_rels/slide646.xml.rels><?xml version="1.0" encoding="UTF-8" standalone="yes"?>
<Relationships xmlns="http://schemas.openxmlformats.org/package/2006/relationships"><Relationship Id="rId2" Type="http://schemas.openxmlformats.org/officeDocument/2006/relationships/image" Target="../media/image449.emf"/><Relationship Id="rId1" Type="http://schemas.openxmlformats.org/officeDocument/2006/relationships/slideLayout" Target="../slideLayouts/slideLayout2.xml"/></Relationships>
</file>

<file path=ppt/slides/_rels/slide647.xml.rels><?xml version="1.0" encoding="UTF-8" standalone="yes"?>
<Relationships xmlns="http://schemas.openxmlformats.org/package/2006/relationships"><Relationship Id="rId2" Type="http://schemas.openxmlformats.org/officeDocument/2006/relationships/image" Target="../media/image450.emf"/><Relationship Id="rId1" Type="http://schemas.openxmlformats.org/officeDocument/2006/relationships/slideLayout" Target="../slideLayouts/slideLayout2.xml"/></Relationships>
</file>

<file path=ppt/slides/_rels/slide648.xml.rels><?xml version="1.0" encoding="UTF-8" standalone="yes"?>
<Relationships xmlns="http://schemas.openxmlformats.org/package/2006/relationships"><Relationship Id="rId3" Type="http://schemas.openxmlformats.org/officeDocument/2006/relationships/image" Target="../media/image452.emf"/><Relationship Id="rId2" Type="http://schemas.openxmlformats.org/officeDocument/2006/relationships/image" Target="../media/image451.emf"/><Relationship Id="rId1" Type="http://schemas.openxmlformats.org/officeDocument/2006/relationships/slideLayout" Target="../slideLayouts/slideLayout2.xml"/></Relationships>
</file>

<file path=ppt/slides/_rels/slide649.xml.rels><?xml version="1.0" encoding="UTF-8" standalone="yes"?>
<Relationships xmlns="http://schemas.openxmlformats.org/package/2006/relationships"><Relationship Id="rId3" Type="http://schemas.openxmlformats.org/officeDocument/2006/relationships/image" Target="../media/image454.emf"/><Relationship Id="rId2" Type="http://schemas.openxmlformats.org/officeDocument/2006/relationships/image" Target="../media/image453.emf"/><Relationship Id="rId1" Type="http://schemas.openxmlformats.org/officeDocument/2006/relationships/slideLayout" Target="../slideLayouts/slideLayout2.xml"/><Relationship Id="rId4" Type="http://schemas.openxmlformats.org/officeDocument/2006/relationships/image" Target="../media/image455.emf"/></Relationships>
</file>

<file path=ppt/slides/_rels/slide6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650.xml.rels><?xml version="1.0" encoding="UTF-8" standalone="yes"?>
<Relationships xmlns="http://schemas.openxmlformats.org/package/2006/relationships"><Relationship Id="rId2" Type="http://schemas.openxmlformats.org/officeDocument/2006/relationships/image" Target="../media/image456.emf"/><Relationship Id="rId1" Type="http://schemas.openxmlformats.org/officeDocument/2006/relationships/slideLayout" Target="../slideLayouts/slideLayout2.xml"/></Relationships>
</file>

<file path=ppt/slides/_rels/slide651.xml.rels><?xml version="1.0" encoding="UTF-8" standalone="yes"?>
<Relationships xmlns="http://schemas.openxmlformats.org/package/2006/relationships"><Relationship Id="rId3" Type="http://schemas.openxmlformats.org/officeDocument/2006/relationships/image" Target="../media/image458.emf"/><Relationship Id="rId2" Type="http://schemas.openxmlformats.org/officeDocument/2006/relationships/image" Target="../media/image457.emf"/><Relationship Id="rId1" Type="http://schemas.openxmlformats.org/officeDocument/2006/relationships/slideLayout" Target="../slideLayouts/slideLayout2.xml"/></Relationships>
</file>

<file path=ppt/slides/_rels/slide652.xml.rels><?xml version="1.0" encoding="UTF-8" standalone="yes"?>
<Relationships xmlns="http://schemas.openxmlformats.org/package/2006/relationships"><Relationship Id="rId2" Type="http://schemas.openxmlformats.org/officeDocument/2006/relationships/image" Target="../media/image459.emf"/><Relationship Id="rId1" Type="http://schemas.openxmlformats.org/officeDocument/2006/relationships/slideLayout" Target="../slideLayouts/slideLayout2.xml"/></Relationships>
</file>

<file path=ppt/slides/_rels/slide653.xml.rels><?xml version="1.0" encoding="UTF-8" standalone="yes"?>
<Relationships xmlns="http://schemas.openxmlformats.org/package/2006/relationships"><Relationship Id="rId3" Type="http://schemas.openxmlformats.org/officeDocument/2006/relationships/image" Target="../media/image461.emf"/><Relationship Id="rId2" Type="http://schemas.openxmlformats.org/officeDocument/2006/relationships/image" Target="../media/image460.emf"/><Relationship Id="rId1" Type="http://schemas.openxmlformats.org/officeDocument/2006/relationships/slideLayout" Target="../slideLayouts/slideLayout2.xml"/></Relationships>
</file>

<file path=ppt/slides/_rels/slide654.xml.rels><?xml version="1.0" encoding="UTF-8" standalone="yes"?>
<Relationships xmlns="http://schemas.openxmlformats.org/package/2006/relationships"><Relationship Id="rId3" Type="http://schemas.openxmlformats.org/officeDocument/2006/relationships/image" Target="../media/image463.emf"/><Relationship Id="rId2" Type="http://schemas.openxmlformats.org/officeDocument/2006/relationships/image" Target="../media/image462.emf"/><Relationship Id="rId1" Type="http://schemas.openxmlformats.org/officeDocument/2006/relationships/slideLayout" Target="../slideLayouts/slideLayout2.xml"/></Relationships>
</file>

<file path=ppt/slides/_rels/slide655.xml.rels><?xml version="1.0" encoding="UTF-8" standalone="yes"?>
<Relationships xmlns="http://schemas.openxmlformats.org/package/2006/relationships"><Relationship Id="rId2" Type="http://schemas.openxmlformats.org/officeDocument/2006/relationships/image" Target="../media/image464.emf"/><Relationship Id="rId1" Type="http://schemas.openxmlformats.org/officeDocument/2006/relationships/slideLayout" Target="../slideLayouts/slideLayout2.xml"/></Relationships>
</file>

<file path=ppt/slides/_rels/slide656.xml.rels><?xml version="1.0" encoding="UTF-8" standalone="yes"?>
<Relationships xmlns="http://schemas.openxmlformats.org/package/2006/relationships"><Relationship Id="rId2" Type="http://schemas.openxmlformats.org/officeDocument/2006/relationships/image" Target="../media/image465.emf"/><Relationship Id="rId1" Type="http://schemas.openxmlformats.org/officeDocument/2006/relationships/slideLayout" Target="../slideLayouts/slideLayout2.xml"/></Relationships>
</file>

<file path=ppt/slides/_rels/slide657.xml.rels><?xml version="1.0" encoding="UTF-8" standalone="yes"?>
<Relationships xmlns="http://schemas.openxmlformats.org/package/2006/relationships"><Relationship Id="rId2" Type="http://schemas.openxmlformats.org/officeDocument/2006/relationships/image" Target="../media/image466.emf"/><Relationship Id="rId1" Type="http://schemas.openxmlformats.org/officeDocument/2006/relationships/slideLayout" Target="../slideLayouts/slideLayout2.xml"/></Relationships>
</file>

<file path=ppt/slides/_rels/slide658.xml.rels><?xml version="1.0" encoding="UTF-8" standalone="yes"?>
<Relationships xmlns="http://schemas.openxmlformats.org/package/2006/relationships"><Relationship Id="rId2" Type="http://schemas.openxmlformats.org/officeDocument/2006/relationships/image" Target="../media/image467.emf"/><Relationship Id="rId1" Type="http://schemas.openxmlformats.org/officeDocument/2006/relationships/slideLayout" Target="../slideLayouts/slideLayout2.xml"/></Relationships>
</file>

<file path=ppt/slides/_rels/slide659.xml.rels><?xml version="1.0" encoding="UTF-8" standalone="yes"?>
<Relationships xmlns="http://schemas.openxmlformats.org/package/2006/relationships"><Relationship Id="rId2" Type="http://schemas.openxmlformats.org/officeDocument/2006/relationships/image" Target="../media/image468.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660.xml.rels><?xml version="1.0" encoding="UTF-8" standalone="yes"?>
<Relationships xmlns="http://schemas.openxmlformats.org/package/2006/relationships"><Relationship Id="rId3" Type="http://schemas.openxmlformats.org/officeDocument/2006/relationships/image" Target="../media/image470.emf"/><Relationship Id="rId2" Type="http://schemas.openxmlformats.org/officeDocument/2006/relationships/image" Target="../media/image469.emf"/><Relationship Id="rId1" Type="http://schemas.openxmlformats.org/officeDocument/2006/relationships/slideLayout" Target="../slideLayouts/slideLayout2.xml"/></Relationships>
</file>

<file path=ppt/slides/_rels/slide661.xml.rels><?xml version="1.0" encoding="UTF-8" standalone="yes"?>
<Relationships xmlns="http://schemas.openxmlformats.org/package/2006/relationships"><Relationship Id="rId2" Type="http://schemas.openxmlformats.org/officeDocument/2006/relationships/image" Target="../media/image471.emf"/><Relationship Id="rId1" Type="http://schemas.openxmlformats.org/officeDocument/2006/relationships/slideLayout" Target="../slideLayouts/slideLayout2.xml"/></Relationships>
</file>

<file path=ppt/slides/_rels/slide662.xml.rels><?xml version="1.0" encoding="UTF-8" standalone="yes"?>
<Relationships xmlns="http://schemas.openxmlformats.org/package/2006/relationships"><Relationship Id="rId2" Type="http://schemas.openxmlformats.org/officeDocument/2006/relationships/image" Target="../media/image472.emf"/><Relationship Id="rId1" Type="http://schemas.openxmlformats.org/officeDocument/2006/relationships/slideLayout" Target="../slideLayouts/slideLayout2.xml"/></Relationships>
</file>

<file path=ppt/slides/_rels/slide663.xml.rels><?xml version="1.0" encoding="UTF-8" standalone="yes"?>
<Relationships xmlns="http://schemas.openxmlformats.org/package/2006/relationships"><Relationship Id="rId2" Type="http://schemas.openxmlformats.org/officeDocument/2006/relationships/image" Target="../media/image473.emf"/><Relationship Id="rId1" Type="http://schemas.openxmlformats.org/officeDocument/2006/relationships/slideLayout" Target="../slideLayouts/slideLayout2.xml"/></Relationships>
</file>

<file path=ppt/slides/_rels/slide664.xml.rels><?xml version="1.0" encoding="UTF-8" standalone="yes"?>
<Relationships xmlns="http://schemas.openxmlformats.org/package/2006/relationships"><Relationship Id="rId2" Type="http://schemas.openxmlformats.org/officeDocument/2006/relationships/image" Target="../media/image474.emf"/><Relationship Id="rId1" Type="http://schemas.openxmlformats.org/officeDocument/2006/relationships/slideLayout" Target="../slideLayouts/slideLayout2.xml"/></Relationships>
</file>

<file path=ppt/slides/_rels/slide665.xml.rels><?xml version="1.0" encoding="UTF-8" standalone="yes"?>
<Relationships xmlns="http://schemas.openxmlformats.org/package/2006/relationships"><Relationship Id="rId3" Type="http://schemas.openxmlformats.org/officeDocument/2006/relationships/image" Target="../media/image476.emf"/><Relationship Id="rId2" Type="http://schemas.openxmlformats.org/officeDocument/2006/relationships/image" Target="../media/image475.emf"/><Relationship Id="rId1" Type="http://schemas.openxmlformats.org/officeDocument/2006/relationships/slideLayout" Target="../slideLayouts/slideLayout2.xml"/></Relationships>
</file>

<file path=ppt/slides/_rels/slide666.xml.rels><?xml version="1.0" encoding="UTF-8" standalone="yes"?>
<Relationships xmlns="http://schemas.openxmlformats.org/package/2006/relationships"><Relationship Id="rId3" Type="http://schemas.openxmlformats.org/officeDocument/2006/relationships/image" Target="../media/image478.emf"/><Relationship Id="rId2" Type="http://schemas.openxmlformats.org/officeDocument/2006/relationships/image" Target="../media/image477.emf"/><Relationship Id="rId1" Type="http://schemas.openxmlformats.org/officeDocument/2006/relationships/slideLayout" Target="../slideLayouts/slideLayout2.xml"/></Relationships>
</file>

<file path=ppt/slides/_rels/slide667.xml.rels><?xml version="1.0" encoding="UTF-8" standalone="yes"?>
<Relationships xmlns="http://schemas.openxmlformats.org/package/2006/relationships"><Relationship Id="rId2" Type="http://schemas.openxmlformats.org/officeDocument/2006/relationships/image" Target="../media/image479.emf"/><Relationship Id="rId1" Type="http://schemas.openxmlformats.org/officeDocument/2006/relationships/slideLayout" Target="../slideLayouts/slideLayout2.xml"/></Relationships>
</file>

<file path=ppt/slides/_rels/slide668.xml.rels><?xml version="1.0" encoding="UTF-8" standalone="yes"?>
<Relationships xmlns="http://schemas.openxmlformats.org/package/2006/relationships"><Relationship Id="rId2" Type="http://schemas.openxmlformats.org/officeDocument/2006/relationships/image" Target="../media/image480.emf"/><Relationship Id="rId1" Type="http://schemas.openxmlformats.org/officeDocument/2006/relationships/slideLayout" Target="../slideLayouts/slideLayout2.xml"/></Relationships>
</file>

<file path=ppt/slides/_rels/slide6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6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2.xml.rels><?xml version="1.0" encoding="UTF-8" standalone="yes"?>
<Relationships xmlns="http://schemas.openxmlformats.org/package/2006/relationships"><Relationship Id="rId2" Type="http://schemas.openxmlformats.org/officeDocument/2006/relationships/image" Target="../media/image481.emf"/><Relationship Id="rId1" Type="http://schemas.openxmlformats.org/officeDocument/2006/relationships/slideLayout" Target="../slideLayouts/slideLayout2.xml"/></Relationships>
</file>

<file path=ppt/slides/_rels/slide6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7.xml.rels><?xml version="1.0" encoding="UTF-8" standalone="yes"?>
<Relationships xmlns="http://schemas.openxmlformats.org/package/2006/relationships"><Relationship Id="rId3" Type="http://schemas.openxmlformats.org/officeDocument/2006/relationships/image" Target="../media/image483.emf"/><Relationship Id="rId2" Type="http://schemas.openxmlformats.org/officeDocument/2006/relationships/image" Target="../media/image482.emf"/><Relationship Id="rId1" Type="http://schemas.openxmlformats.org/officeDocument/2006/relationships/slideLayout" Target="../slideLayouts/slideLayout2.xml"/></Relationships>
</file>

<file path=ppt/slides/_rels/slide6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1.xml.rels><?xml version="1.0" encoding="UTF-8" standalone="yes"?>
<Relationships xmlns="http://schemas.openxmlformats.org/package/2006/relationships"><Relationship Id="rId2" Type="http://schemas.openxmlformats.org/officeDocument/2006/relationships/image" Target="../media/image292.emf"/><Relationship Id="rId1" Type="http://schemas.openxmlformats.org/officeDocument/2006/relationships/slideLayout" Target="../slideLayouts/slideLayout2.xml"/></Relationships>
</file>

<file path=ppt/slides/_rels/slide682.xml.rels><?xml version="1.0" encoding="UTF-8" standalone="yes"?>
<Relationships xmlns="http://schemas.openxmlformats.org/package/2006/relationships"><Relationship Id="rId2" Type="http://schemas.openxmlformats.org/officeDocument/2006/relationships/image" Target="../media/image293.emf"/><Relationship Id="rId1" Type="http://schemas.openxmlformats.org/officeDocument/2006/relationships/slideLayout" Target="../slideLayouts/slideLayout2.xml"/></Relationships>
</file>

<file path=ppt/slides/_rels/slide6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5.xml.rels><?xml version="1.0" encoding="UTF-8" standalone="yes"?>
<Relationships xmlns="http://schemas.openxmlformats.org/package/2006/relationships"><Relationship Id="rId2" Type="http://schemas.openxmlformats.org/officeDocument/2006/relationships/image" Target="../media/image294.emf"/><Relationship Id="rId1" Type="http://schemas.openxmlformats.org/officeDocument/2006/relationships/slideLayout" Target="../slideLayouts/slideLayout2.xml"/></Relationships>
</file>

<file path=ppt/slides/_rels/slide6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7.xml.rels><?xml version="1.0" encoding="UTF-8" standalone="yes"?>
<Relationships xmlns="http://schemas.openxmlformats.org/package/2006/relationships"><Relationship Id="rId2" Type="http://schemas.openxmlformats.org/officeDocument/2006/relationships/image" Target="../media/image295.emf"/><Relationship Id="rId1" Type="http://schemas.openxmlformats.org/officeDocument/2006/relationships/slideLayout" Target="../slideLayouts/slideLayout2.xml"/></Relationships>
</file>

<file path=ppt/slides/_rels/slide68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68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69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69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69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69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69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69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69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69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69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69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70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70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70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703.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image" Target="../media/image484.png"/><Relationship Id="rId1" Type="http://schemas.openxmlformats.org/officeDocument/2006/relationships/slideLayout" Target="../slideLayouts/slideLayout2.xml"/><Relationship Id="rId4" Type="http://schemas.openxmlformats.org/officeDocument/2006/relationships/image" Target="../media/image486.emf"/></Relationships>
</file>

<file path=ppt/slides/_rels/slide704.xml.rels><?xml version="1.0" encoding="UTF-8" standalone="yes"?>
<Relationships xmlns="http://schemas.openxmlformats.org/package/2006/relationships"><Relationship Id="rId3" Type="http://schemas.openxmlformats.org/officeDocument/2006/relationships/image" Target="../media/image488.emf"/><Relationship Id="rId2" Type="http://schemas.openxmlformats.org/officeDocument/2006/relationships/image" Target="../media/image487.emf"/><Relationship Id="rId1" Type="http://schemas.openxmlformats.org/officeDocument/2006/relationships/slideLayout" Target="../slideLayouts/slideLayout2.xml"/></Relationships>
</file>

<file path=ppt/slides/_rels/slide705.xml.rels><?xml version="1.0" encoding="UTF-8" standalone="yes"?>
<Relationships xmlns="http://schemas.openxmlformats.org/package/2006/relationships"><Relationship Id="rId3" Type="http://schemas.openxmlformats.org/officeDocument/2006/relationships/image" Target="../media/image490.emf"/><Relationship Id="rId2" Type="http://schemas.openxmlformats.org/officeDocument/2006/relationships/image" Target="../media/image489.png"/><Relationship Id="rId1" Type="http://schemas.openxmlformats.org/officeDocument/2006/relationships/slideLayout" Target="../slideLayouts/slideLayout2.xml"/></Relationships>
</file>

<file path=ppt/slides/_rels/slide706.xml.rels><?xml version="1.0" encoding="UTF-8" standalone="yes"?>
<Relationships xmlns="http://schemas.openxmlformats.org/package/2006/relationships"><Relationship Id="rId3" Type="http://schemas.openxmlformats.org/officeDocument/2006/relationships/image" Target="../media/image492.png"/><Relationship Id="rId2" Type="http://schemas.openxmlformats.org/officeDocument/2006/relationships/image" Target="../media/image491.png"/><Relationship Id="rId1" Type="http://schemas.openxmlformats.org/officeDocument/2006/relationships/slideLayout" Target="../slideLayouts/slideLayout2.xml"/></Relationships>
</file>

<file path=ppt/slides/_rels/slide707.xml.rels><?xml version="1.0" encoding="UTF-8" standalone="yes"?>
<Relationships xmlns="http://schemas.openxmlformats.org/package/2006/relationships"><Relationship Id="rId3" Type="http://schemas.openxmlformats.org/officeDocument/2006/relationships/image" Target="../media/image494.png"/><Relationship Id="rId2" Type="http://schemas.openxmlformats.org/officeDocument/2006/relationships/image" Target="../media/image493.png"/><Relationship Id="rId1" Type="http://schemas.openxmlformats.org/officeDocument/2006/relationships/slideLayout" Target="../slideLayouts/slideLayout2.xml"/></Relationships>
</file>

<file path=ppt/slides/_rels/slide708.xml.rels><?xml version="1.0" encoding="UTF-8" standalone="yes"?>
<Relationships xmlns="http://schemas.openxmlformats.org/package/2006/relationships"><Relationship Id="rId3" Type="http://schemas.openxmlformats.org/officeDocument/2006/relationships/image" Target="../media/image496.emf"/><Relationship Id="rId2" Type="http://schemas.openxmlformats.org/officeDocument/2006/relationships/image" Target="../media/image495.emf"/><Relationship Id="rId1" Type="http://schemas.openxmlformats.org/officeDocument/2006/relationships/slideLayout" Target="../slideLayouts/slideLayout2.xml"/><Relationship Id="rId4" Type="http://schemas.openxmlformats.org/officeDocument/2006/relationships/image" Target="../media/image497.emf"/></Relationships>
</file>

<file path=ppt/slides/_rels/slide709.xml.rels><?xml version="1.0" encoding="UTF-8" standalone="yes"?>
<Relationships xmlns="http://schemas.openxmlformats.org/package/2006/relationships"><Relationship Id="rId3" Type="http://schemas.openxmlformats.org/officeDocument/2006/relationships/image" Target="../media/image498.emf"/><Relationship Id="rId2" Type="http://schemas.openxmlformats.org/officeDocument/2006/relationships/notesSlide" Target="../notesSlides/notesSlide108.xml"/><Relationship Id="rId1" Type="http://schemas.openxmlformats.org/officeDocument/2006/relationships/slideLayout" Target="../slideLayouts/slideLayout12.xml"/><Relationship Id="rId4" Type="http://schemas.openxmlformats.org/officeDocument/2006/relationships/image" Target="../media/image499.emf"/></Relationships>
</file>

<file path=ppt/slides/_rels/slide7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710.xml.rels><?xml version="1.0" encoding="UTF-8" standalone="yes"?>
<Relationships xmlns="http://schemas.openxmlformats.org/package/2006/relationships"><Relationship Id="rId3" Type="http://schemas.openxmlformats.org/officeDocument/2006/relationships/image" Target="../media/image500.emf"/><Relationship Id="rId2" Type="http://schemas.openxmlformats.org/officeDocument/2006/relationships/notesSlide" Target="../notesSlides/notesSlide109.xml"/><Relationship Id="rId1" Type="http://schemas.openxmlformats.org/officeDocument/2006/relationships/slideLayout" Target="../slideLayouts/slideLayout12.xml"/><Relationship Id="rId4" Type="http://schemas.openxmlformats.org/officeDocument/2006/relationships/image" Target="../media/image501.emf"/></Relationships>
</file>

<file path=ppt/slides/_rels/slide711.xml.rels><?xml version="1.0" encoding="UTF-8" standalone="yes"?>
<Relationships xmlns="http://schemas.openxmlformats.org/package/2006/relationships"><Relationship Id="rId3" Type="http://schemas.openxmlformats.org/officeDocument/2006/relationships/image" Target="../media/image502.emf"/><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712.xml.rels><?xml version="1.0" encoding="UTF-8" standalone="yes"?>
<Relationships xmlns="http://schemas.openxmlformats.org/package/2006/relationships"><Relationship Id="rId3" Type="http://schemas.openxmlformats.org/officeDocument/2006/relationships/image" Target="../media/image504.emf"/><Relationship Id="rId2" Type="http://schemas.openxmlformats.org/officeDocument/2006/relationships/image" Target="../media/image503.emf"/><Relationship Id="rId1" Type="http://schemas.openxmlformats.org/officeDocument/2006/relationships/slideLayout" Target="../slideLayouts/slideLayout2.xml"/></Relationships>
</file>

<file path=ppt/slides/_rels/slide713.xml.rels><?xml version="1.0" encoding="UTF-8" standalone="yes"?>
<Relationships xmlns="http://schemas.openxmlformats.org/package/2006/relationships"><Relationship Id="rId3" Type="http://schemas.openxmlformats.org/officeDocument/2006/relationships/image" Target="../media/image505.emf"/><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714.xml.rels><?xml version="1.0" encoding="UTF-8" standalone="yes"?>
<Relationships xmlns="http://schemas.openxmlformats.org/package/2006/relationships"><Relationship Id="rId3" Type="http://schemas.openxmlformats.org/officeDocument/2006/relationships/image" Target="../media/image507.png"/><Relationship Id="rId2" Type="http://schemas.openxmlformats.org/officeDocument/2006/relationships/image" Target="../media/image506.png"/><Relationship Id="rId1" Type="http://schemas.openxmlformats.org/officeDocument/2006/relationships/slideLayout" Target="../slideLayouts/slideLayout2.xml"/></Relationships>
</file>

<file path=ppt/slides/_rels/slide7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7.xml.rels><?xml version="1.0" encoding="UTF-8" standalone="yes"?>
<Relationships xmlns="http://schemas.openxmlformats.org/package/2006/relationships"><Relationship Id="rId2" Type="http://schemas.openxmlformats.org/officeDocument/2006/relationships/image" Target="../media/image508.png"/><Relationship Id="rId1" Type="http://schemas.openxmlformats.org/officeDocument/2006/relationships/slideLayout" Target="../slideLayouts/slideLayout2.xml"/></Relationships>
</file>

<file path=ppt/slides/_rels/slide7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720.xml.rels><?xml version="1.0" encoding="UTF-8" standalone="yes"?>
<Relationships xmlns="http://schemas.openxmlformats.org/package/2006/relationships"><Relationship Id="rId2" Type="http://schemas.openxmlformats.org/officeDocument/2006/relationships/image" Target="../media/image509.emf"/><Relationship Id="rId1" Type="http://schemas.openxmlformats.org/officeDocument/2006/relationships/slideLayout" Target="../slideLayouts/slideLayout2.xml"/></Relationships>
</file>

<file path=ppt/slides/_rels/slide721.xml.rels><?xml version="1.0" encoding="UTF-8" standalone="yes"?>
<Relationships xmlns="http://schemas.openxmlformats.org/package/2006/relationships"><Relationship Id="rId2" Type="http://schemas.openxmlformats.org/officeDocument/2006/relationships/image" Target="../media/image510.emf"/><Relationship Id="rId1" Type="http://schemas.openxmlformats.org/officeDocument/2006/relationships/slideLayout" Target="../slideLayouts/slideLayout2.xml"/></Relationships>
</file>

<file path=ppt/slides/_rels/slide722.xml.rels><?xml version="1.0" encoding="UTF-8" standalone="yes"?>
<Relationships xmlns="http://schemas.openxmlformats.org/package/2006/relationships"><Relationship Id="rId2" Type="http://schemas.openxmlformats.org/officeDocument/2006/relationships/image" Target="../media/image511.emf"/><Relationship Id="rId1" Type="http://schemas.openxmlformats.org/officeDocument/2006/relationships/slideLayout" Target="../slideLayouts/slideLayout2.xml"/></Relationships>
</file>

<file path=ppt/slides/_rels/slide7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6.xml.rels><?xml version="1.0" encoding="UTF-8" standalone="yes"?>
<Relationships xmlns="http://schemas.openxmlformats.org/package/2006/relationships"><Relationship Id="rId2" Type="http://schemas.openxmlformats.org/officeDocument/2006/relationships/image" Target="../media/image512.emf"/><Relationship Id="rId1" Type="http://schemas.openxmlformats.org/officeDocument/2006/relationships/slideLayout" Target="../slideLayouts/slideLayout2.xml"/></Relationships>
</file>

<file path=ppt/slides/_rels/slide727.xml.rels><?xml version="1.0" encoding="UTF-8" standalone="yes"?>
<Relationships xmlns="http://schemas.openxmlformats.org/package/2006/relationships"><Relationship Id="rId3" Type="http://schemas.openxmlformats.org/officeDocument/2006/relationships/image" Target="../media/image514.emf"/><Relationship Id="rId2" Type="http://schemas.openxmlformats.org/officeDocument/2006/relationships/image" Target="../media/image513.emf"/><Relationship Id="rId1" Type="http://schemas.openxmlformats.org/officeDocument/2006/relationships/slideLayout" Target="../slideLayouts/slideLayout2.xml"/></Relationships>
</file>

<file path=ppt/slides/_rels/slide728.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image" Target="../media/image204.emf"/><Relationship Id="rId1" Type="http://schemas.openxmlformats.org/officeDocument/2006/relationships/slideLayout" Target="../slideLayouts/slideLayout2.xml"/><Relationship Id="rId5" Type="http://schemas.openxmlformats.org/officeDocument/2006/relationships/image" Target="../media/image207.emf"/><Relationship Id="rId4" Type="http://schemas.openxmlformats.org/officeDocument/2006/relationships/image" Target="../media/image206.emf"/></Relationships>
</file>

<file path=ppt/slides/_rels/slide729.xml.rels><?xml version="1.0" encoding="UTF-8" standalone="yes"?>
<Relationships xmlns="http://schemas.openxmlformats.org/package/2006/relationships"><Relationship Id="rId2" Type="http://schemas.openxmlformats.org/officeDocument/2006/relationships/image" Target="../media/image208.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730.xml.rels><?xml version="1.0" encoding="UTF-8" standalone="yes"?>
<Relationships xmlns="http://schemas.openxmlformats.org/package/2006/relationships"><Relationship Id="rId2" Type="http://schemas.openxmlformats.org/officeDocument/2006/relationships/image" Target="../media/image515.emf"/><Relationship Id="rId1" Type="http://schemas.openxmlformats.org/officeDocument/2006/relationships/slideLayout" Target="../slideLayouts/slideLayout2.xml"/></Relationships>
</file>

<file path=ppt/slides/_rels/slide73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7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4.xml.rels><?xml version="1.0" encoding="UTF-8" standalone="yes"?>
<Relationships xmlns="http://schemas.openxmlformats.org/package/2006/relationships"><Relationship Id="rId2" Type="http://schemas.openxmlformats.org/officeDocument/2006/relationships/image" Target="../media/image212.emf"/><Relationship Id="rId1" Type="http://schemas.openxmlformats.org/officeDocument/2006/relationships/slideLayout" Target="../slideLayouts/slideLayout2.xml"/></Relationships>
</file>

<file path=ppt/slides/_rels/slide7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7.xml.rels><?xml version="1.0" encoding="UTF-8" standalone="yes"?>
<Relationships xmlns="http://schemas.openxmlformats.org/package/2006/relationships"><Relationship Id="rId2" Type="http://schemas.openxmlformats.org/officeDocument/2006/relationships/image" Target="../media/image213.emf"/><Relationship Id="rId1" Type="http://schemas.openxmlformats.org/officeDocument/2006/relationships/slideLayout" Target="../slideLayouts/slideLayout2.xml"/></Relationships>
</file>

<file path=ppt/slides/_rels/slide7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740.xml.rels><?xml version="1.0" encoding="UTF-8" standalone="yes"?>
<Relationships xmlns="http://schemas.openxmlformats.org/package/2006/relationships"><Relationship Id="rId2" Type="http://schemas.openxmlformats.org/officeDocument/2006/relationships/image" Target="../media/image214.emf"/><Relationship Id="rId1" Type="http://schemas.openxmlformats.org/officeDocument/2006/relationships/slideLayout" Target="../slideLayouts/slideLayout2.xml"/></Relationships>
</file>

<file path=ppt/slides/_rels/slide7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2.xml.rels><?xml version="1.0" encoding="UTF-8" standalone="yes"?>
<Relationships xmlns="http://schemas.openxmlformats.org/package/2006/relationships"><Relationship Id="rId2" Type="http://schemas.openxmlformats.org/officeDocument/2006/relationships/image" Target="../media/image215.emf"/><Relationship Id="rId1" Type="http://schemas.openxmlformats.org/officeDocument/2006/relationships/slideLayout" Target="../slideLayouts/slideLayout2.xml"/></Relationships>
</file>

<file path=ppt/slides/_rels/slide743.xml.rels><?xml version="1.0" encoding="UTF-8" standalone="yes"?>
<Relationships xmlns="http://schemas.openxmlformats.org/package/2006/relationships"><Relationship Id="rId2" Type="http://schemas.openxmlformats.org/officeDocument/2006/relationships/image" Target="../media/image216.emf"/><Relationship Id="rId1" Type="http://schemas.openxmlformats.org/officeDocument/2006/relationships/slideLayout" Target="../slideLayouts/slideLayout2.xml"/></Relationships>
</file>

<file path=ppt/slides/_rels/slide74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74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18.png"/><Relationship Id="rId1" Type="http://schemas.openxmlformats.org/officeDocument/2006/relationships/slideLayout" Target="../slideLayouts/slideLayout2.xml"/><Relationship Id="rId4" Type="http://schemas.openxmlformats.org/officeDocument/2006/relationships/image" Target="../media/image2090.png"/></Relationships>
</file>

<file path=ppt/slides/_rels/slide746.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747.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7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9.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7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5.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image" Target="../media/image222.emf"/><Relationship Id="rId1" Type="http://schemas.openxmlformats.org/officeDocument/2006/relationships/slideLayout" Target="../slideLayouts/slideLayout7.xml"/></Relationships>
</file>

<file path=ppt/slides/_rels/slide756.xml.rels><?xml version="1.0" encoding="UTF-8" standalone="yes"?>
<Relationships xmlns="http://schemas.openxmlformats.org/package/2006/relationships"><Relationship Id="rId2" Type="http://schemas.openxmlformats.org/officeDocument/2006/relationships/image" Target="../media/image2150.png"/><Relationship Id="rId1" Type="http://schemas.openxmlformats.org/officeDocument/2006/relationships/slideLayout" Target="../slideLayouts/slideLayout7.xml"/></Relationships>
</file>

<file path=ppt/slides/_rels/slide757.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image" Target="../media/image224.emf"/><Relationship Id="rId1" Type="http://schemas.openxmlformats.org/officeDocument/2006/relationships/slideLayout" Target="../slideLayouts/slideLayout7.xml"/></Relationships>
</file>

<file path=ppt/slides/_rels/slide758.xml.rels><?xml version="1.0" encoding="UTF-8" standalone="yes"?>
<Relationships xmlns="http://schemas.openxmlformats.org/package/2006/relationships"><Relationship Id="rId3" Type="http://schemas.openxmlformats.org/officeDocument/2006/relationships/image" Target="../media/image227.emf"/><Relationship Id="rId2" Type="http://schemas.openxmlformats.org/officeDocument/2006/relationships/image" Target="../media/image226.emf"/><Relationship Id="rId1" Type="http://schemas.openxmlformats.org/officeDocument/2006/relationships/slideLayout" Target="../slideLayouts/slideLayout7.xml"/><Relationship Id="rId4" Type="http://schemas.openxmlformats.org/officeDocument/2006/relationships/image" Target="../media/image228.emf"/></Relationships>
</file>

<file path=ppt/slides/_rels/slide759.xml.rels><?xml version="1.0" encoding="UTF-8" standalone="yes"?>
<Relationships xmlns="http://schemas.openxmlformats.org/package/2006/relationships"><Relationship Id="rId3" Type="http://schemas.openxmlformats.org/officeDocument/2006/relationships/image" Target="../media/image230.emf"/><Relationship Id="rId2" Type="http://schemas.openxmlformats.org/officeDocument/2006/relationships/image" Target="../media/image229.emf"/><Relationship Id="rId1" Type="http://schemas.openxmlformats.org/officeDocument/2006/relationships/slideLayout" Target="../slideLayouts/slideLayout7.xml"/><Relationship Id="rId4" Type="http://schemas.openxmlformats.org/officeDocument/2006/relationships/image" Target="../media/image231.emf"/></Relationships>
</file>

<file path=ppt/slides/_rels/slide7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760.xml.rels><?xml version="1.0" encoding="UTF-8" standalone="yes"?>
<Relationships xmlns="http://schemas.openxmlformats.org/package/2006/relationships"><Relationship Id="rId3" Type="http://schemas.openxmlformats.org/officeDocument/2006/relationships/image" Target="../media/image233.emf"/><Relationship Id="rId2" Type="http://schemas.openxmlformats.org/officeDocument/2006/relationships/image" Target="../media/image232.emf"/><Relationship Id="rId1" Type="http://schemas.openxmlformats.org/officeDocument/2006/relationships/slideLayout" Target="../slideLayouts/slideLayout7.xml"/><Relationship Id="rId6" Type="http://schemas.openxmlformats.org/officeDocument/2006/relationships/image" Target="../media/image235.emf"/><Relationship Id="rId5" Type="http://schemas.openxmlformats.org/officeDocument/2006/relationships/image" Target="../media/image234.emf"/><Relationship Id="rId4" Type="http://schemas.openxmlformats.org/officeDocument/2006/relationships/image" Target="../media/image272.png"/></Relationships>
</file>

<file path=ppt/slides/_rels/slide761.xml.rels><?xml version="1.0" encoding="UTF-8" standalone="yes"?>
<Relationships xmlns="http://schemas.openxmlformats.org/package/2006/relationships"><Relationship Id="rId3" Type="http://schemas.openxmlformats.org/officeDocument/2006/relationships/image" Target="../media/image237.emf"/><Relationship Id="rId2" Type="http://schemas.openxmlformats.org/officeDocument/2006/relationships/image" Target="../media/image236.emf"/><Relationship Id="rId1" Type="http://schemas.openxmlformats.org/officeDocument/2006/relationships/slideLayout" Target="../slideLayouts/slideLayout7.xml"/></Relationships>
</file>

<file path=ppt/slides/_rels/slide762.xml.rels><?xml version="1.0" encoding="UTF-8" standalone="yes"?>
<Relationships xmlns="http://schemas.openxmlformats.org/package/2006/relationships"><Relationship Id="rId3" Type="http://schemas.openxmlformats.org/officeDocument/2006/relationships/image" Target="../media/image239.emf"/><Relationship Id="rId2" Type="http://schemas.openxmlformats.org/officeDocument/2006/relationships/image" Target="../media/image238.emf"/><Relationship Id="rId1" Type="http://schemas.openxmlformats.org/officeDocument/2006/relationships/slideLayout" Target="../slideLayouts/slideLayout7.xml"/><Relationship Id="rId5" Type="http://schemas.openxmlformats.org/officeDocument/2006/relationships/image" Target="../media/image241.emf"/><Relationship Id="rId4" Type="http://schemas.openxmlformats.org/officeDocument/2006/relationships/image" Target="../media/image240.emf"/></Relationships>
</file>

<file path=ppt/slides/_rels/slide7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4.xml.rels><?xml version="1.0" encoding="UTF-8" standalone="yes"?>
<Relationships xmlns="http://schemas.openxmlformats.org/package/2006/relationships"><Relationship Id="rId2" Type="http://schemas.openxmlformats.org/officeDocument/2006/relationships/image" Target="../media/image242.emf"/><Relationship Id="rId1" Type="http://schemas.openxmlformats.org/officeDocument/2006/relationships/slideLayout" Target="../slideLayouts/slideLayout7.xml"/></Relationships>
</file>

<file path=ppt/slides/_rels/slide7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6.xml.rels><?xml version="1.0" encoding="UTF-8" standalone="yes"?>
<Relationships xmlns="http://schemas.openxmlformats.org/package/2006/relationships"><Relationship Id="rId3" Type="http://schemas.openxmlformats.org/officeDocument/2006/relationships/image" Target="../media/image244.emf"/><Relationship Id="rId2" Type="http://schemas.openxmlformats.org/officeDocument/2006/relationships/image" Target="../media/image243.emf"/><Relationship Id="rId1" Type="http://schemas.openxmlformats.org/officeDocument/2006/relationships/slideLayout" Target="../slideLayouts/slideLayout7.xml"/></Relationships>
</file>

<file path=ppt/slides/_rels/slide767.xml.rels><?xml version="1.0" encoding="UTF-8" standalone="yes"?>
<Relationships xmlns="http://schemas.openxmlformats.org/package/2006/relationships"><Relationship Id="rId3" Type="http://schemas.openxmlformats.org/officeDocument/2006/relationships/image" Target="../media/image246.emf"/><Relationship Id="rId2" Type="http://schemas.openxmlformats.org/officeDocument/2006/relationships/image" Target="../media/image245.emf"/><Relationship Id="rId1" Type="http://schemas.openxmlformats.org/officeDocument/2006/relationships/slideLayout" Target="../slideLayouts/slideLayout7.xml"/><Relationship Id="rId4" Type="http://schemas.openxmlformats.org/officeDocument/2006/relationships/image" Target="../media/image247.emf"/></Relationships>
</file>

<file path=ppt/slides/_rels/slide768.xml.rels><?xml version="1.0" encoding="UTF-8" standalone="yes"?>
<Relationships xmlns="http://schemas.openxmlformats.org/package/2006/relationships"><Relationship Id="rId3" Type="http://schemas.openxmlformats.org/officeDocument/2006/relationships/image" Target="../media/image249.emf"/><Relationship Id="rId2" Type="http://schemas.openxmlformats.org/officeDocument/2006/relationships/image" Target="../media/image248.emf"/><Relationship Id="rId1" Type="http://schemas.openxmlformats.org/officeDocument/2006/relationships/slideLayout" Target="../slideLayouts/slideLayout7.xml"/></Relationships>
</file>

<file path=ppt/slides/_rels/slide7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770.xml.rels><?xml version="1.0" encoding="UTF-8" standalone="yes"?>
<Relationships xmlns="http://schemas.openxmlformats.org/package/2006/relationships"><Relationship Id="rId2" Type="http://schemas.openxmlformats.org/officeDocument/2006/relationships/image" Target="../media/image250.emf"/><Relationship Id="rId1" Type="http://schemas.openxmlformats.org/officeDocument/2006/relationships/slideLayout" Target="../slideLayouts/slideLayout7.xml"/></Relationships>
</file>

<file path=ppt/slides/_rels/slide771.xml.rels><?xml version="1.0" encoding="UTF-8" standalone="yes"?>
<Relationships xmlns="http://schemas.openxmlformats.org/package/2006/relationships"><Relationship Id="rId3" Type="http://schemas.openxmlformats.org/officeDocument/2006/relationships/image" Target="../media/image252.emf"/><Relationship Id="rId2" Type="http://schemas.openxmlformats.org/officeDocument/2006/relationships/image" Target="../media/image251.emf"/><Relationship Id="rId1" Type="http://schemas.openxmlformats.org/officeDocument/2006/relationships/slideLayout" Target="../slideLayouts/slideLayout7.xml"/><Relationship Id="rId5" Type="http://schemas.openxmlformats.org/officeDocument/2006/relationships/image" Target="../media/image253.emf"/><Relationship Id="rId4" Type="http://schemas.openxmlformats.org/officeDocument/2006/relationships/image" Target="../media/image249.emf"/></Relationships>
</file>

<file path=ppt/slides/_rels/slide772.xml.rels><?xml version="1.0" encoding="UTF-8" standalone="yes"?>
<Relationships xmlns="http://schemas.openxmlformats.org/package/2006/relationships"><Relationship Id="rId2" Type="http://schemas.openxmlformats.org/officeDocument/2006/relationships/image" Target="../media/image254.emf"/><Relationship Id="rId1" Type="http://schemas.openxmlformats.org/officeDocument/2006/relationships/slideLayout" Target="../slideLayouts/slideLayout7.xml"/></Relationships>
</file>

<file path=ppt/slides/_rels/slide773.xml.rels><?xml version="1.0" encoding="UTF-8" standalone="yes"?>
<Relationships xmlns="http://schemas.openxmlformats.org/package/2006/relationships"><Relationship Id="rId3" Type="http://schemas.openxmlformats.org/officeDocument/2006/relationships/image" Target="../media/image256.emf"/><Relationship Id="rId2" Type="http://schemas.openxmlformats.org/officeDocument/2006/relationships/image" Target="../media/image255.emf"/><Relationship Id="rId1" Type="http://schemas.openxmlformats.org/officeDocument/2006/relationships/slideLayout" Target="../slideLayouts/slideLayout7.xml"/><Relationship Id="rId6" Type="http://schemas.openxmlformats.org/officeDocument/2006/relationships/image" Target="../media/image259.emf"/><Relationship Id="rId5" Type="http://schemas.openxmlformats.org/officeDocument/2006/relationships/image" Target="../media/image258.emf"/><Relationship Id="rId4" Type="http://schemas.openxmlformats.org/officeDocument/2006/relationships/image" Target="../media/image257.emf"/></Relationships>
</file>

<file path=ppt/slides/_rels/slide7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5.xml.rels><?xml version="1.0" encoding="UTF-8" standalone="yes"?>
<Relationships xmlns="http://schemas.openxmlformats.org/package/2006/relationships"><Relationship Id="rId2" Type="http://schemas.openxmlformats.org/officeDocument/2006/relationships/image" Target="../media/image260.emf"/><Relationship Id="rId1" Type="http://schemas.openxmlformats.org/officeDocument/2006/relationships/slideLayout" Target="../slideLayouts/slideLayout7.xml"/></Relationships>
</file>

<file path=ppt/slides/_rels/slide776.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777.xml.rels><?xml version="1.0" encoding="UTF-8" standalone="yes"?>
<Relationships xmlns="http://schemas.openxmlformats.org/package/2006/relationships"><Relationship Id="rId3" Type="http://schemas.openxmlformats.org/officeDocument/2006/relationships/image" Target="../media/image262.emf"/><Relationship Id="rId2" Type="http://schemas.openxmlformats.org/officeDocument/2006/relationships/image" Target="../media/image237.emf"/><Relationship Id="rId1" Type="http://schemas.openxmlformats.org/officeDocument/2006/relationships/slideLayout" Target="../slideLayouts/slideLayout7.xml"/></Relationships>
</file>

<file path=ppt/slides/_rels/slide778.xml.rels><?xml version="1.0" encoding="UTF-8" standalone="yes"?>
<Relationships xmlns="http://schemas.openxmlformats.org/package/2006/relationships"><Relationship Id="rId2" Type="http://schemas.openxmlformats.org/officeDocument/2006/relationships/image" Target="../media/image263.emf"/><Relationship Id="rId1" Type="http://schemas.openxmlformats.org/officeDocument/2006/relationships/slideLayout" Target="../slideLayouts/slideLayout7.xml"/></Relationships>
</file>

<file path=ppt/slides/_rels/slide77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78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781.xml.rels><?xml version="1.0" encoding="UTF-8" standalone="yes"?>
<Relationships xmlns="http://schemas.openxmlformats.org/package/2006/relationships"><Relationship Id="rId3" Type="http://schemas.openxmlformats.org/officeDocument/2006/relationships/image" Target="../media/image264.emf"/><Relationship Id="rId2" Type="http://schemas.openxmlformats.org/officeDocument/2006/relationships/notesSlide" Target="../notesSlides/notesSlide114.xml"/><Relationship Id="rId1" Type="http://schemas.openxmlformats.org/officeDocument/2006/relationships/slideLayout" Target="../slideLayouts/slideLayout7.xml"/><Relationship Id="rId5" Type="http://schemas.openxmlformats.org/officeDocument/2006/relationships/image" Target="../media/image266.emf"/><Relationship Id="rId4" Type="http://schemas.openxmlformats.org/officeDocument/2006/relationships/image" Target="../media/image265.emf"/></Relationships>
</file>

<file path=ppt/slides/_rels/slide78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783.xml.rels><?xml version="1.0" encoding="UTF-8" standalone="yes"?>
<Relationships xmlns="http://schemas.openxmlformats.org/package/2006/relationships"><Relationship Id="rId3" Type="http://schemas.openxmlformats.org/officeDocument/2006/relationships/image" Target="../media/image267.emf"/><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784.xml.rels><?xml version="1.0" encoding="UTF-8" standalone="yes"?>
<Relationships xmlns="http://schemas.openxmlformats.org/package/2006/relationships"><Relationship Id="rId3" Type="http://schemas.openxmlformats.org/officeDocument/2006/relationships/image" Target="../media/image268.emf"/><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78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78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78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78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789.xml.rels><?xml version="1.0" encoding="UTF-8" standalone="yes"?>
<Relationships xmlns="http://schemas.openxmlformats.org/package/2006/relationships"><Relationship Id="rId3" Type="http://schemas.openxmlformats.org/officeDocument/2006/relationships/image" Target="../media/image2610.png"/><Relationship Id="rId2" Type="http://schemas.openxmlformats.org/officeDocument/2006/relationships/notesSlide" Target="../notesSlides/notesSlide122.xml"/><Relationship Id="rId1" Type="http://schemas.openxmlformats.org/officeDocument/2006/relationships/slideLayout" Target="../slideLayouts/slideLayout7.xml"/><Relationship Id="rId5" Type="http://schemas.openxmlformats.org/officeDocument/2006/relationships/image" Target="../media/image263.png"/><Relationship Id="rId4" Type="http://schemas.openxmlformats.org/officeDocument/2006/relationships/image" Target="../media/image262.png"/></Relationships>
</file>

<file path=ppt/slides/_rels/slide7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790.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notesSlide" Target="../notesSlides/notesSlide123.xml"/><Relationship Id="rId1" Type="http://schemas.openxmlformats.org/officeDocument/2006/relationships/slideLayout" Target="../slideLayouts/slideLayout7.xml"/><Relationship Id="rId5" Type="http://schemas.openxmlformats.org/officeDocument/2006/relationships/image" Target="../media/image266.png"/><Relationship Id="rId4" Type="http://schemas.openxmlformats.org/officeDocument/2006/relationships/image" Target="../media/image265.png"/></Relationships>
</file>

<file path=ppt/slides/_rels/slide79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79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25.xml"/><Relationship Id="rId1" Type="http://schemas.openxmlformats.org/officeDocument/2006/relationships/slideLayout" Target="../slideLayouts/slideLayout7.xml"/><Relationship Id="rId6" Type="http://schemas.openxmlformats.org/officeDocument/2006/relationships/image" Target="../media/image272.emf"/><Relationship Id="rId5" Type="http://schemas.openxmlformats.org/officeDocument/2006/relationships/image" Target="../media/image271.emf"/><Relationship Id="rId4" Type="http://schemas.openxmlformats.org/officeDocument/2006/relationships/image" Target="../media/image270.png"/></Relationships>
</file>

<file path=ppt/slides/_rels/slide793.xml.rels><?xml version="1.0" encoding="UTF-8" standalone="yes"?>
<Relationships xmlns="http://schemas.openxmlformats.org/package/2006/relationships"><Relationship Id="rId3" Type="http://schemas.openxmlformats.org/officeDocument/2006/relationships/image" Target="../media/image271.png"/><Relationship Id="rId7" Type="http://schemas.openxmlformats.org/officeDocument/2006/relationships/image" Target="../media/image274.emf"/><Relationship Id="rId2" Type="http://schemas.openxmlformats.org/officeDocument/2006/relationships/notesSlide" Target="../notesSlides/notesSlide126.xml"/><Relationship Id="rId1" Type="http://schemas.openxmlformats.org/officeDocument/2006/relationships/slideLayout" Target="../slideLayouts/slideLayout7.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image" Target="../media/image273.emf"/></Relationships>
</file>

<file path=ppt/slides/_rels/slide79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27.xml"/><Relationship Id="rId1" Type="http://schemas.openxmlformats.org/officeDocument/2006/relationships/slideLayout" Target="../slideLayouts/slideLayout7.xml"/><Relationship Id="rId4" Type="http://schemas.openxmlformats.org/officeDocument/2006/relationships/image" Target="../media/image275.emf"/></Relationships>
</file>

<file path=ppt/slides/_rels/slide795.xml.rels><?xml version="1.0" encoding="UTF-8" standalone="yes"?>
<Relationships xmlns="http://schemas.openxmlformats.org/package/2006/relationships"><Relationship Id="rId3" Type="http://schemas.openxmlformats.org/officeDocument/2006/relationships/image" Target="../media/image276.emf"/><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79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29.xml"/><Relationship Id="rId1" Type="http://schemas.openxmlformats.org/officeDocument/2006/relationships/slideLayout" Target="../slideLayouts/slideLayout7.xml"/><Relationship Id="rId5" Type="http://schemas.openxmlformats.org/officeDocument/2006/relationships/image" Target="../media/image278.emf"/><Relationship Id="rId4" Type="http://schemas.openxmlformats.org/officeDocument/2006/relationships/image" Target="../media/image277.emf"/></Relationships>
</file>

<file path=ppt/slides/_rels/slide797.xml.rels><?xml version="1.0" encoding="UTF-8" standalone="yes"?>
<Relationships xmlns="http://schemas.openxmlformats.org/package/2006/relationships"><Relationship Id="rId3" Type="http://schemas.openxmlformats.org/officeDocument/2006/relationships/image" Target="../media/image279.emf"/><Relationship Id="rId2" Type="http://schemas.openxmlformats.org/officeDocument/2006/relationships/notesSlide" Target="../notesSlides/notesSlide130.xml"/><Relationship Id="rId1" Type="http://schemas.openxmlformats.org/officeDocument/2006/relationships/slideLayout" Target="../slideLayouts/slideLayout7.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280.emf"/></Relationships>
</file>

<file path=ppt/slides/_rels/slide798.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31.xml"/><Relationship Id="rId1" Type="http://schemas.openxmlformats.org/officeDocument/2006/relationships/slideLayout" Target="../slideLayouts/slideLayout7.xml"/><Relationship Id="rId4" Type="http://schemas.openxmlformats.org/officeDocument/2006/relationships/image" Target="../media/image287.png"/></Relationships>
</file>

<file path=ppt/slides/_rels/slide799.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132.xml"/><Relationship Id="rId1" Type="http://schemas.openxmlformats.org/officeDocument/2006/relationships/slideLayout" Target="../slideLayouts/slideLayout7.xml"/><Relationship Id="rId4" Type="http://schemas.openxmlformats.org/officeDocument/2006/relationships/image" Target="../media/image28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0.xml.rels><?xml version="1.0" encoding="UTF-8" standalone="yes"?>
<Relationships xmlns="http://schemas.openxmlformats.org/package/2006/relationships"><Relationship Id="rId3" Type="http://schemas.openxmlformats.org/officeDocument/2006/relationships/image" Target="../media/image281.emf"/><Relationship Id="rId2" Type="http://schemas.openxmlformats.org/officeDocument/2006/relationships/notesSlide" Target="../notesSlides/notesSlide133.xml"/><Relationship Id="rId1" Type="http://schemas.openxmlformats.org/officeDocument/2006/relationships/slideLayout" Target="../slideLayouts/slideLayout7.xml"/><Relationship Id="rId5" Type="http://schemas.openxmlformats.org/officeDocument/2006/relationships/image" Target="../media/image283.emf"/><Relationship Id="rId4" Type="http://schemas.openxmlformats.org/officeDocument/2006/relationships/image" Target="../media/image282.emf"/></Relationships>
</file>

<file path=ppt/slides/_rels/slide801.xml.rels><?xml version="1.0" encoding="UTF-8" standalone="yes"?>
<Relationships xmlns="http://schemas.openxmlformats.org/package/2006/relationships"><Relationship Id="rId3" Type="http://schemas.openxmlformats.org/officeDocument/2006/relationships/image" Target="../media/image284.emf"/><Relationship Id="rId2" Type="http://schemas.openxmlformats.org/officeDocument/2006/relationships/notesSlide" Target="../notesSlides/notesSlide134.xml"/><Relationship Id="rId1" Type="http://schemas.openxmlformats.org/officeDocument/2006/relationships/slideLayout" Target="../slideLayouts/slideLayout7.xml"/><Relationship Id="rId4" Type="http://schemas.openxmlformats.org/officeDocument/2006/relationships/image" Target="../media/image281.emf"/></Relationships>
</file>

<file path=ppt/slides/_rels/slide80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8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9.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7.xml"/><Relationship Id="rId4" Type="http://schemas.openxmlformats.org/officeDocument/2006/relationships/image" Target="../media/image29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0.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7.xml"/></Relationships>
</file>

<file path=ppt/slides/_rels/slide811.xml.rels><?xml version="1.0" encoding="UTF-8" standalone="yes"?>
<Relationships xmlns="http://schemas.openxmlformats.org/package/2006/relationships"><Relationship Id="rId8" Type="http://schemas.openxmlformats.org/officeDocument/2006/relationships/image" Target="../media/image305.png"/><Relationship Id="rId13" Type="http://schemas.openxmlformats.org/officeDocument/2006/relationships/image" Target="../media/image310.png"/><Relationship Id="rId3" Type="http://schemas.openxmlformats.org/officeDocument/2006/relationships/image" Target="../media/image300.png"/><Relationship Id="rId7" Type="http://schemas.openxmlformats.org/officeDocument/2006/relationships/image" Target="../media/image304.png"/><Relationship Id="rId12" Type="http://schemas.openxmlformats.org/officeDocument/2006/relationships/image" Target="../media/image309.png"/><Relationship Id="rId2" Type="http://schemas.openxmlformats.org/officeDocument/2006/relationships/image" Target="../media/image299.png"/><Relationship Id="rId1" Type="http://schemas.openxmlformats.org/officeDocument/2006/relationships/slideLayout" Target="../slideLayouts/slideLayout7.xml"/><Relationship Id="rId6" Type="http://schemas.openxmlformats.org/officeDocument/2006/relationships/image" Target="../media/image303.png"/><Relationship Id="rId11" Type="http://schemas.openxmlformats.org/officeDocument/2006/relationships/image" Target="../media/image308.png"/><Relationship Id="rId5" Type="http://schemas.openxmlformats.org/officeDocument/2006/relationships/image" Target="../media/image302.png"/><Relationship Id="rId10" Type="http://schemas.openxmlformats.org/officeDocument/2006/relationships/image" Target="../media/image307.png"/><Relationship Id="rId4" Type="http://schemas.openxmlformats.org/officeDocument/2006/relationships/image" Target="../media/image301.png"/><Relationship Id="rId9" Type="http://schemas.openxmlformats.org/officeDocument/2006/relationships/image" Target="../media/image306.png"/></Relationships>
</file>

<file path=ppt/slides/_rels/slide812.xml.rels><?xml version="1.0" encoding="UTF-8" standalone="yes"?>
<Relationships xmlns="http://schemas.openxmlformats.org/package/2006/relationships"><Relationship Id="rId2" Type="http://schemas.openxmlformats.org/officeDocument/2006/relationships/image" Target="../media/image285.emf"/><Relationship Id="rId1" Type="http://schemas.openxmlformats.org/officeDocument/2006/relationships/slideLayout" Target="../slideLayouts/slideLayout7.xml"/></Relationships>
</file>

<file path=ppt/slides/_rels/slide813.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7.xml"/><Relationship Id="rId6" Type="http://schemas.openxmlformats.org/officeDocument/2006/relationships/image" Target="../media/image316.png"/><Relationship Id="rId5" Type="http://schemas.openxmlformats.org/officeDocument/2006/relationships/image" Target="../media/image286.emf"/><Relationship Id="rId4" Type="http://schemas.openxmlformats.org/officeDocument/2006/relationships/image" Target="../media/image314.png"/></Relationships>
</file>

<file path=ppt/slides/_rels/slide814.xml.rels><?xml version="1.0" encoding="UTF-8" standalone="yes"?>
<Relationships xmlns="http://schemas.openxmlformats.org/package/2006/relationships"><Relationship Id="rId2" Type="http://schemas.openxmlformats.org/officeDocument/2006/relationships/image" Target="../media/image287.emf"/><Relationship Id="rId1" Type="http://schemas.openxmlformats.org/officeDocument/2006/relationships/slideLayout" Target="../slideLayouts/slideLayout7.xml"/></Relationships>
</file>

<file path=ppt/slides/_rels/slide8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6.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318.png"/><Relationship Id="rId1" Type="http://schemas.openxmlformats.org/officeDocument/2006/relationships/slideLayout" Target="../slideLayouts/slideLayout7.xml"/></Relationships>
</file>

<file path=ppt/slides/_rels/slide8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8.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7.xml"/></Relationships>
</file>

<file path=ppt/slides/_rels/slide819.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png"/><Relationship Id="rId1" Type="http://schemas.openxmlformats.org/officeDocument/2006/relationships/slideLayout" Target="../slideLayouts/slideLayout7.xml"/><Relationship Id="rId5" Type="http://schemas.openxmlformats.org/officeDocument/2006/relationships/image" Target="../media/image324.png"/><Relationship Id="rId4" Type="http://schemas.openxmlformats.org/officeDocument/2006/relationships/image" Target="../media/image32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0.xml.rels><?xml version="1.0" encoding="UTF-8" standalone="yes"?>
<Relationships xmlns="http://schemas.openxmlformats.org/package/2006/relationships"><Relationship Id="rId2" Type="http://schemas.openxmlformats.org/officeDocument/2006/relationships/image" Target="../media/image291.emf"/><Relationship Id="rId1" Type="http://schemas.openxmlformats.org/officeDocument/2006/relationships/slideLayout" Target="../slideLayouts/slideLayout7.xml"/></Relationships>
</file>

<file path=ppt/slides/_rels/slide821.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6.png"/><Relationship Id="rId1" Type="http://schemas.openxmlformats.org/officeDocument/2006/relationships/slideLayout" Target="../slideLayouts/slideLayout7.xml"/></Relationships>
</file>

<file path=ppt/slides/_rels/slide8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5.xml.rels><?xml version="1.0" encoding="UTF-8" standalone="yes"?>
<Relationships xmlns="http://schemas.openxmlformats.org/package/2006/relationships"><Relationship Id="rId2" Type="http://schemas.openxmlformats.org/officeDocument/2006/relationships/image" Target="../media/image298.emf"/><Relationship Id="rId1" Type="http://schemas.openxmlformats.org/officeDocument/2006/relationships/slideLayout" Target="../slideLayouts/slideLayout2.xml"/></Relationships>
</file>

<file path=ppt/slides/_rels/slide8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2.xml.rels><?xml version="1.0" encoding="UTF-8" standalone="yes"?>
<Relationships xmlns="http://schemas.openxmlformats.org/package/2006/relationships"><Relationship Id="rId2" Type="http://schemas.openxmlformats.org/officeDocument/2006/relationships/image" Target="../media/image516.png"/><Relationship Id="rId1" Type="http://schemas.openxmlformats.org/officeDocument/2006/relationships/slideLayout" Target="../slideLayouts/slideLayout2.xml"/></Relationships>
</file>

<file path=ppt/slides/_rels/slide833.xml.rels><?xml version="1.0" encoding="UTF-8" standalone="yes"?>
<Relationships xmlns="http://schemas.openxmlformats.org/package/2006/relationships"><Relationship Id="rId2" Type="http://schemas.openxmlformats.org/officeDocument/2006/relationships/image" Target="../media/image517.png"/><Relationship Id="rId1" Type="http://schemas.openxmlformats.org/officeDocument/2006/relationships/slideLayout" Target="../slideLayouts/slideLayout2.xml"/></Relationships>
</file>

<file path=ppt/slides/_rels/slide834.xml.rels><?xml version="1.0" encoding="UTF-8" standalone="yes"?>
<Relationships xmlns="http://schemas.openxmlformats.org/package/2006/relationships"><Relationship Id="rId3" Type="http://schemas.openxmlformats.org/officeDocument/2006/relationships/image" Target="../media/image519.png"/><Relationship Id="rId2" Type="http://schemas.openxmlformats.org/officeDocument/2006/relationships/image" Target="../media/image518.png"/><Relationship Id="rId1" Type="http://schemas.openxmlformats.org/officeDocument/2006/relationships/slideLayout" Target="../slideLayouts/slideLayout2.xml"/></Relationships>
</file>

<file path=ppt/slides/_rels/slide835.xml.rels><?xml version="1.0" encoding="UTF-8" standalone="yes"?>
<Relationships xmlns="http://schemas.openxmlformats.org/package/2006/relationships"><Relationship Id="rId3" Type="http://schemas.openxmlformats.org/officeDocument/2006/relationships/image" Target="../media/image521.emf"/><Relationship Id="rId2" Type="http://schemas.openxmlformats.org/officeDocument/2006/relationships/image" Target="../media/image520.emf"/><Relationship Id="rId1" Type="http://schemas.openxmlformats.org/officeDocument/2006/relationships/slideLayout" Target="../slideLayouts/slideLayout2.xml"/></Relationships>
</file>

<file path=ppt/slides/_rels/slide836.xml.rels><?xml version="1.0" encoding="UTF-8" standalone="yes"?>
<Relationships xmlns="http://schemas.openxmlformats.org/package/2006/relationships"><Relationship Id="rId3" Type="http://schemas.openxmlformats.org/officeDocument/2006/relationships/image" Target="../media/image523.emf"/><Relationship Id="rId2" Type="http://schemas.openxmlformats.org/officeDocument/2006/relationships/image" Target="../media/image522.emf"/><Relationship Id="rId1" Type="http://schemas.openxmlformats.org/officeDocument/2006/relationships/slideLayout" Target="../slideLayouts/slideLayout2.xml"/></Relationships>
</file>

<file path=ppt/slides/_rels/slide837.xml.rels><?xml version="1.0" encoding="UTF-8" standalone="yes"?>
<Relationships xmlns="http://schemas.openxmlformats.org/package/2006/relationships"><Relationship Id="rId2" Type="http://schemas.openxmlformats.org/officeDocument/2006/relationships/image" Target="../media/image524.emf"/><Relationship Id="rId1" Type="http://schemas.openxmlformats.org/officeDocument/2006/relationships/slideLayout" Target="../slideLayouts/slideLayout2.xml"/></Relationships>
</file>

<file path=ppt/slides/_rels/slide838.xml.rels><?xml version="1.0" encoding="UTF-8" standalone="yes"?>
<Relationships xmlns="http://schemas.openxmlformats.org/package/2006/relationships"><Relationship Id="rId3" Type="http://schemas.openxmlformats.org/officeDocument/2006/relationships/image" Target="../media/image526.png"/><Relationship Id="rId2" Type="http://schemas.openxmlformats.org/officeDocument/2006/relationships/image" Target="../media/image525.png"/><Relationship Id="rId1" Type="http://schemas.openxmlformats.org/officeDocument/2006/relationships/slideLayout" Target="../slideLayouts/slideLayout2.xml"/></Relationships>
</file>

<file path=ppt/slides/_rels/slide839.xml.rels><?xml version="1.0" encoding="UTF-8" standalone="yes"?>
<Relationships xmlns="http://schemas.openxmlformats.org/package/2006/relationships"><Relationship Id="rId3" Type="http://schemas.openxmlformats.org/officeDocument/2006/relationships/image" Target="../media/image528.png"/><Relationship Id="rId2" Type="http://schemas.openxmlformats.org/officeDocument/2006/relationships/image" Target="../media/image527.emf"/><Relationship Id="rId1" Type="http://schemas.openxmlformats.org/officeDocument/2006/relationships/slideLayout" Target="../slideLayouts/slideLayout2.xml"/><Relationship Id="rId4" Type="http://schemas.openxmlformats.org/officeDocument/2006/relationships/image" Target="../media/image52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0.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2.xml"/></Relationships>
</file>

<file path=ppt/slides/_rels/slide841.xml.rels><?xml version="1.0" encoding="UTF-8" standalone="yes"?>
<Relationships xmlns="http://schemas.openxmlformats.org/package/2006/relationships"><Relationship Id="rId3" Type="http://schemas.openxmlformats.org/officeDocument/2006/relationships/image" Target="../media/image532.jpeg"/><Relationship Id="rId2" Type="http://schemas.openxmlformats.org/officeDocument/2006/relationships/image" Target="../media/image531.emf"/><Relationship Id="rId1" Type="http://schemas.openxmlformats.org/officeDocument/2006/relationships/slideLayout" Target="../slideLayouts/slideLayout2.xml"/></Relationships>
</file>

<file path=ppt/slides/_rels/slide842.xml.rels><?xml version="1.0" encoding="UTF-8" standalone="yes"?>
<Relationships xmlns="http://schemas.openxmlformats.org/package/2006/relationships"><Relationship Id="rId3" Type="http://schemas.openxmlformats.org/officeDocument/2006/relationships/image" Target="../media/image534.emf"/><Relationship Id="rId2" Type="http://schemas.openxmlformats.org/officeDocument/2006/relationships/image" Target="../media/image533.emf"/><Relationship Id="rId1" Type="http://schemas.openxmlformats.org/officeDocument/2006/relationships/slideLayout" Target="../slideLayouts/slideLayout2.xml"/></Relationships>
</file>

<file path=ppt/slides/_rels/slide843.xml.rels><?xml version="1.0" encoding="UTF-8" standalone="yes"?>
<Relationships xmlns="http://schemas.openxmlformats.org/package/2006/relationships"><Relationship Id="rId2" Type="http://schemas.openxmlformats.org/officeDocument/2006/relationships/image" Target="../media/image535.emf"/><Relationship Id="rId1" Type="http://schemas.openxmlformats.org/officeDocument/2006/relationships/slideLayout" Target="../slideLayouts/slideLayout2.xml"/></Relationships>
</file>

<file path=ppt/slides/_rels/slide844.xml.rels><?xml version="1.0" encoding="UTF-8" standalone="yes"?>
<Relationships xmlns="http://schemas.openxmlformats.org/package/2006/relationships"><Relationship Id="rId3" Type="http://schemas.openxmlformats.org/officeDocument/2006/relationships/image" Target="../media/image537.emf"/><Relationship Id="rId2" Type="http://schemas.openxmlformats.org/officeDocument/2006/relationships/image" Target="../media/image536.png"/><Relationship Id="rId1" Type="http://schemas.openxmlformats.org/officeDocument/2006/relationships/slideLayout" Target="../slideLayouts/slideLayout2.xml"/></Relationships>
</file>

<file path=ppt/slides/_rels/slide845.xml.rels><?xml version="1.0" encoding="UTF-8" standalone="yes"?>
<Relationships xmlns="http://schemas.openxmlformats.org/package/2006/relationships"><Relationship Id="rId2" Type="http://schemas.openxmlformats.org/officeDocument/2006/relationships/image" Target="../media/image538.png"/><Relationship Id="rId1" Type="http://schemas.openxmlformats.org/officeDocument/2006/relationships/slideLayout" Target="../slideLayouts/slideLayout2.xml"/></Relationships>
</file>

<file path=ppt/slides/_rels/slide846.xml.rels><?xml version="1.0" encoding="UTF-8" standalone="yes"?>
<Relationships xmlns="http://schemas.openxmlformats.org/package/2006/relationships"><Relationship Id="rId2" Type="http://schemas.openxmlformats.org/officeDocument/2006/relationships/image" Target="../media/image539.emf"/><Relationship Id="rId1" Type="http://schemas.openxmlformats.org/officeDocument/2006/relationships/slideLayout" Target="../slideLayouts/slideLayout2.xml"/></Relationships>
</file>

<file path=ppt/slides/_rels/slide847.xml.rels><?xml version="1.0" encoding="UTF-8" standalone="yes"?>
<Relationships xmlns="http://schemas.openxmlformats.org/package/2006/relationships"><Relationship Id="rId2" Type="http://schemas.openxmlformats.org/officeDocument/2006/relationships/image" Target="../media/image540.emf"/><Relationship Id="rId1" Type="http://schemas.openxmlformats.org/officeDocument/2006/relationships/slideLayout" Target="../slideLayouts/slideLayout2.xml"/></Relationships>
</file>

<file path=ppt/slides/_rels/slide848.xml.rels><?xml version="1.0" encoding="UTF-8" standalone="yes"?>
<Relationships xmlns="http://schemas.openxmlformats.org/package/2006/relationships"><Relationship Id="rId2" Type="http://schemas.openxmlformats.org/officeDocument/2006/relationships/image" Target="../media/image541.png"/><Relationship Id="rId1" Type="http://schemas.openxmlformats.org/officeDocument/2006/relationships/slideLayout" Target="../slideLayouts/slideLayout2.xml"/></Relationships>
</file>

<file path=ppt/slides/_rels/slide849.xml.rels><?xml version="1.0" encoding="UTF-8" standalone="yes"?>
<Relationships xmlns="http://schemas.openxmlformats.org/package/2006/relationships"><Relationship Id="rId3" Type="http://schemas.openxmlformats.org/officeDocument/2006/relationships/image" Target="../media/image543.png"/><Relationship Id="rId2" Type="http://schemas.openxmlformats.org/officeDocument/2006/relationships/image" Target="../media/image54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0.xml.rels><?xml version="1.0" encoding="UTF-8" standalone="yes"?>
<Relationships xmlns="http://schemas.openxmlformats.org/package/2006/relationships"><Relationship Id="rId2" Type="http://schemas.openxmlformats.org/officeDocument/2006/relationships/image" Target="../media/image544.emf"/><Relationship Id="rId1" Type="http://schemas.openxmlformats.org/officeDocument/2006/relationships/slideLayout" Target="../slideLayouts/slideLayout2.xml"/></Relationships>
</file>

<file path=ppt/slides/_rels/slide851.xml.rels><?xml version="1.0" encoding="UTF-8" standalone="yes"?>
<Relationships xmlns="http://schemas.openxmlformats.org/package/2006/relationships"><Relationship Id="rId2" Type="http://schemas.openxmlformats.org/officeDocument/2006/relationships/image" Target="../media/image545.emf"/><Relationship Id="rId1" Type="http://schemas.openxmlformats.org/officeDocument/2006/relationships/slideLayout" Target="../slideLayouts/slideLayout2.xml"/></Relationships>
</file>

<file path=ppt/slides/_rels/slide852.xml.rels><?xml version="1.0" encoding="UTF-8" standalone="yes"?>
<Relationships xmlns="http://schemas.openxmlformats.org/package/2006/relationships"><Relationship Id="rId3" Type="http://schemas.openxmlformats.org/officeDocument/2006/relationships/image" Target="../media/image547.emf"/><Relationship Id="rId2" Type="http://schemas.openxmlformats.org/officeDocument/2006/relationships/image" Target="../media/image546.emf"/><Relationship Id="rId1" Type="http://schemas.openxmlformats.org/officeDocument/2006/relationships/slideLayout" Target="../slideLayouts/slideLayout2.xml"/></Relationships>
</file>

<file path=ppt/slides/_rels/slide853.xml.rels><?xml version="1.0" encoding="UTF-8" standalone="yes"?>
<Relationships xmlns="http://schemas.openxmlformats.org/package/2006/relationships"><Relationship Id="rId3" Type="http://schemas.openxmlformats.org/officeDocument/2006/relationships/image" Target="../media/image549.emf"/><Relationship Id="rId2" Type="http://schemas.openxmlformats.org/officeDocument/2006/relationships/image" Target="../media/image548.emf"/><Relationship Id="rId1" Type="http://schemas.openxmlformats.org/officeDocument/2006/relationships/slideLayout" Target="../slideLayouts/slideLayout2.xml"/></Relationships>
</file>

<file path=ppt/slides/_rels/slide854.xml.rels><?xml version="1.0" encoding="UTF-8" standalone="yes"?>
<Relationships xmlns="http://schemas.openxmlformats.org/package/2006/relationships"><Relationship Id="rId2" Type="http://schemas.openxmlformats.org/officeDocument/2006/relationships/image" Target="../media/image550.emf"/><Relationship Id="rId1" Type="http://schemas.openxmlformats.org/officeDocument/2006/relationships/slideLayout" Target="../slideLayouts/slideLayout2.xml"/></Relationships>
</file>

<file path=ppt/slides/_rels/slide855.xml.rels><?xml version="1.0" encoding="UTF-8" standalone="yes"?>
<Relationships xmlns="http://schemas.openxmlformats.org/package/2006/relationships"><Relationship Id="rId3" Type="http://schemas.openxmlformats.org/officeDocument/2006/relationships/image" Target="../media/image552.emf"/><Relationship Id="rId2" Type="http://schemas.openxmlformats.org/officeDocument/2006/relationships/image" Target="../media/image551.emf"/><Relationship Id="rId1" Type="http://schemas.openxmlformats.org/officeDocument/2006/relationships/slideLayout" Target="../slideLayouts/slideLayout2.xml"/></Relationships>
</file>

<file path=ppt/slides/_rels/slide856.xml.rels><?xml version="1.0" encoding="UTF-8" standalone="yes"?>
<Relationships xmlns="http://schemas.openxmlformats.org/package/2006/relationships"><Relationship Id="rId2" Type="http://schemas.openxmlformats.org/officeDocument/2006/relationships/image" Target="../media/image553.emf"/><Relationship Id="rId1" Type="http://schemas.openxmlformats.org/officeDocument/2006/relationships/slideLayout" Target="../slideLayouts/slideLayout2.xml"/></Relationships>
</file>

<file path=ppt/slides/_rels/slide857.xml.rels><?xml version="1.0" encoding="UTF-8" standalone="yes"?>
<Relationships xmlns="http://schemas.openxmlformats.org/package/2006/relationships"><Relationship Id="rId3" Type="http://schemas.openxmlformats.org/officeDocument/2006/relationships/image" Target="../media/image555.emf"/><Relationship Id="rId2" Type="http://schemas.openxmlformats.org/officeDocument/2006/relationships/image" Target="../media/image554.emf"/><Relationship Id="rId1" Type="http://schemas.openxmlformats.org/officeDocument/2006/relationships/slideLayout" Target="../slideLayouts/slideLayout2.xml"/></Relationships>
</file>

<file path=ppt/slides/_rels/slide858.xml.rels><?xml version="1.0" encoding="UTF-8" standalone="yes"?>
<Relationships xmlns="http://schemas.openxmlformats.org/package/2006/relationships"><Relationship Id="rId2" Type="http://schemas.openxmlformats.org/officeDocument/2006/relationships/image" Target="../media/image556.emf"/><Relationship Id="rId1" Type="http://schemas.openxmlformats.org/officeDocument/2006/relationships/slideLayout" Target="../slideLayouts/slideLayout2.xml"/></Relationships>
</file>

<file path=ppt/slides/_rels/slide859.xml.rels><?xml version="1.0" encoding="UTF-8" standalone="yes"?>
<Relationships xmlns="http://schemas.openxmlformats.org/package/2006/relationships"><Relationship Id="rId3" Type="http://schemas.openxmlformats.org/officeDocument/2006/relationships/image" Target="../media/image558.emf"/><Relationship Id="rId2" Type="http://schemas.openxmlformats.org/officeDocument/2006/relationships/image" Target="../media/image557.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0.xml.rels><?xml version="1.0" encoding="UTF-8" standalone="yes"?>
<Relationships xmlns="http://schemas.openxmlformats.org/package/2006/relationships"><Relationship Id="rId2" Type="http://schemas.openxmlformats.org/officeDocument/2006/relationships/image" Target="../media/image559.emf"/><Relationship Id="rId1" Type="http://schemas.openxmlformats.org/officeDocument/2006/relationships/slideLayout" Target="../slideLayouts/slideLayout2.xml"/></Relationships>
</file>

<file path=ppt/slides/_rels/slide861.xml.rels><?xml version="1.0" encoding="UTF-8" standalone="yes"?>
<Relationships xmlns="http://schemas.openxmlformats.org/package/2006/relationships"><Relationship Id="rId3" Type="http://schemas.openxmlformats.org/officeDocument/2006/relationships/image" Target="../media/image561.emf"/><Relationship Id="rId2" Type="http://schemas.openxmlformats.org/officeDocument/2006/relationships/image" Target="../media/image560.emf"/><Relationship Id="rId1" Type="http://schemas.openxmlformats.org/officeDocument/2006/relationships/slideLayout" Target="../slideLayouts/slideLayout2.xml"/></Relationships>
</file>

<file path=ppt/slides/_rels/slide862.xml.rels><?xml version="1.0" encoding="UTF-8" standalone="yes"?>
<Relationships xmlns="http://schemas.openxmlformats.org/package/2006/relationships"><Relationship Id="rId2" Type="http://schemas.openxmlformats.org/officeDocument/2006/relationships/image" Target="../media/image562.emf"/><Relationship Id="rId1" Type="http://schemas.openxmlformats.org/officeDocument/2006/relationships/slideLayout" Target="../slideLayouts/slideLayout2.xml"/></Relationships>
</file>

<file path=ppt/slides/_rels/slide863.xml.rels><?xml version="1.0" encoding="UTF-8" standalone="yes"?>
<Relationships xmlns="http://schemas.openxmlformats.org/package/2006/relationships"><Relationship Id="rId2" Type="http://schemas.openxmlformats.org/officeDocument/2006/relationships/image" Target="../media/image563.emf"/><Relationship Id="rId1" Type="http://schemas.openxmlformats.org/officeDocument/2006/relationships/slideLayout" Target="../slideLayouts/slideLayout2.xml"/></Relationships>
</file>

<file path=ppt/slides/_rels/slide864.xml.rels><?xml version="1.0" encoding="UTF-8" standalone="yes"?>
<Relationships xmlns="http://schemas.openxmlformats.org/package/2006/relationships"><Relationship Id="rId2" Type="http://schemas.openxmlformats.org/officeDocument/2006/relationships/image" Target="../media/image564.emf"/><Relationship Id="rId1" Type="http://schemas.openxmlformats.org/officeDocument/2006/relationships/slideLayout" Target="../slideLayouts/slideLayout2.xml"/></Relationships>
</file>

<file path=ppt/slides/_rels/slide865.xml.rels><?xml version="1.0" encoding="UTF-8" standalone="yes"?>
<Relationships xmlns="http://schemas.openxmlformats.org/package/2006/relationships"><Relationship Id="rId3" Type="http://schemas.openxmlformats.org/officeDocument/2006/relationships/image" Target="../media/image566.emf"/><Relationship Id="rId2" Type="http://schemas.openxmlformats.org/officeDocument/2006/relationships/image" Target="../media/image565.emf"/><Relationship Id="rId1" Type="http://schemas.openxmlformats.org/officeDocument/2006/relationships/slideLayout" Target="../slideLayouts/slideLayout2.xml"/></Relationships>
</file>

<file path=ppt/slides/_rels/slide866.xml.rels><?xml version="1.0" encoding="UTF-8" standalone="yes"?>
<Relationships xmlns="http://schemas.openxmlformats.org/package/2006/relationships"><Relationship Id="rId3" Type="http://schemas.openxmlformats.org/officeDocument/2006/relationships/image" Target="../media/image568.emf"/><Relationship Id="rId2" Type="http://schemas.openxmlformats.org/officeDocument/2006/relationships/image" Target="../media/image567.emf"/><Relationship Id="rId1" Type="http://schemas.openxmlformats.org/officeDocument/2006/relationships/slideLayout" Target="../slideLayouts/slideLayout2.xml"/></Relationships>
</file>

<file path=ppt/slides/_rels/slide867.xml.rels><?xml version="1.0" encoding="UTF-8" standalone="yes"?>
<Relationships xmlns="http://schemas.openxmlformats.org/package/2006/relationships"><Relationship Id="rId2" Type="http://schemas.openxmlformats.org/officeDocument/2006/relationships/image" Target="../media/image569.emf"/><Relationship Id="rId1" Type="http://schemas.openxmlformats.org/officeDocument/2006/relationships/slideLayout" Target="../slideLayouts/slideLayout2.xml"/></Relationships>
</file>

<file path=ppt/slides/_rels/slide868.xml.rels><?xml version="1.0" encoding="UTF-8" standalone="yes"?>
<Relationships xmlns="http://schemas.openxmlformats.org/package/2006/relationships"><Relationship Id="rId2" Type="http://schemas.openxmlformats.org/officeDocument/2006/relationships/image" Target="../media/image570.emf"/><Relationship Id="rId1" Type="http://schemas.openxmlformats.org/officeDocument/2006/relationships/slideLayout" Target="../slideLayouts/slideLayout2.xml"/></Relationships>
</file>

<file path=ppt/slides/_rels/slide8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4.xml.rels><?xml version="1.0" encoding="UTF-8" standalone="yes"?>
<Relationships xmlns="http://schemas.openxmlformats.org/package/2006/relationships"><Relationship Id="rId2" Type="http://schemas.openxmlformats.org/officeDocument/2006/relationships/image" Target="../media/image571.png"/><Relationship Id="rId1" Type="http://schemas.openxmlformats.org/officeDocument/2006/relationships/slideLayout" Target="../slideLayouts/slideLayout12.xml"/></Relationships>
</file>

<file path=ppt/slides/_rels/slide8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8.xml.rels><?xml version="1.0" encoding="UTF-8" standalone="yes"?>
<Relationships xmlns="http://schemas.openxmlformats.org/package/2006/relationships"><Relationship Id="rId3" Type="http://schemas.openxmlformats.org/officeDocument/2006/relationships/image" Target="../media/image573.png"/><Relationship Id="rId2" Type="http://schemas.openxmlformats.org/officeDocument/2006/relationships/image" Target="../media/image572.png"/><Relationship Id="rId1" Type="http://schemas.openxmlformats.org/officeDocument/2006/relationships/slideLayout" Target="../slideLayouts/slideLayout2.xml"/></Relationships>
</file>

<file path=ppt/slides/_rels/slide8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880.xml.rels><?xml version="1.0" encoding="UTF-8" standalone="yes"?>
<Relationships xmlns="http://schemas.openxmlformats.org/package/2006/relationships"><Relationship Id="rId2" Type="http://schemas.openxmlformats.org/officeDocument/2006/relationships/image" Target="../media/image574.png"/><Relationship Id="rId1" Type="http://schemas.openxmlformats.org/officeDocument/2006/relationships/slideLayout" Target="../slideLayouts/slideLayout2.xml"/></Relationships>
</file>

<file path=ppt/slides/_rels/slide881.xml.rels><?xml version="1.0" encoding="UTF-8" standalone="yes"?>
<Relationships xmlns="http://schemas.openxmlformats.org/package/2006/relationships"><Relationship Id="rId3" Type="http://schemas.openxmlformats.org/officeDocument/2006/relationships/image" Target="../media/image576.emf"/><Relationship Id="rId2" Type="http://schemas.openxmlformats.org/officeDocument/2006/relationships/image" Target="../media/image575.emf"/><Relationship Id="rId1" Type="http://schemas.openxmlformats.org/officeDocument/2006/relationships/slideLayout" Target="../slideLayouts/slideLayout2.xml"/></Relationships>
</file>

<file path=ppt/slides/_rels/slide8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3.xml.rels><?xml version="1.0" encoding="UTF-8" standalone="yes"?>
<Relationships xmlns="http://schemas.openxmlformats.org/package/2006/relationships"><Relationship Id="rId2" Type="http://schemas.openxmlformats.org/officeDocument/2006/relationships/image" Target="../media/image577.emf"/><Relationship Id="rId1" Type="http://schemas.openxmlformats.org/officeDocument/2006/relationships/slideLayout" Target="../slideLayouts/slideLayout2.xml"/></Relationships>
</file>

<file path=ppt/slides/_rels/slide8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8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3.xml.rels><?xml version="1.0" encoding="UTF-8" standalone="yes"?>
<Relationships xmlns="http://schemas.openxmlformats.org/package/2006/relationships"><Relationship Id="rId3" Type="http://schemas.openxmlformats.org/officeDocument/2006/relationships/image" Target="../media/image579.emf"/><Relationship Id="rId2" Type="http://schemas.openxmlformats.org/officeDocument/2006/relationships/image" Target="../media/image578.emf"/><Relationship Id="rId1" Type="http://schemas.openxmlformats.org/officeDocument/2006/relationships/slideLayout" Target="../slideLayouts/slideLayout2.xml"/></Relationships>
</file>

<file path=ppt/slides/_rels/slide8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8.xml.rels><?xml version="1.0" encoding="UTF-8" standalone="yes"?>
<Relationships xmlns="http://schemas.openxmlformats.org/package/2006/relationships"><Relationship Id="rId3" Type="http://schemas.openxmlformats.org/officeDocument/2006/relationships/image" Target="../media/image581.emf"/><Relationship Id="rId2" Type="http://schemas.openxmlformats.org/officeDocument/2006/relationships/image" Target="../media/image580.emf"/><Relationship Id="rId1" Type="http://schemas.openxmlformats.org/officeDocument/2006/relationships/slideLayout" Target="../slideLayouts/slideLayout2.xml"/></Relationships>
</file>

<file path=ppt/slides/_rels/slide8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2.xml.rels><?xml version="1.0" encoding="UTF-8" standalone="yes"?>
<Relationships xmlns="http://schemas.openxmlformats.org/package/2006/relationships"><Relationship Id="rId2" Type="http://schemas.openxmlformats.org/officeDocument/2006/relationships/image" Target="../media/image582.emf"/><Relationship Id="rId1" Type="http://schemas.openxmlformats.org/officeDocument/2006/relationships/slideLayout" Target="../slideLayouts/slideLayout2.xml"/></Relationships>
</file>

<file path=ppt/slides/_rels/slide903.xml.rels><?xml version="1.0" encoding="UTF-8" standalone="yes"?>
<Relationships xmlns="http://schemas.openxmlformats.org/package/2006/relationships"><Relationship Id="rId2" Type="http://schemas.openxmlformats.org/officeDocument/2006/relationships/image" Target="../media/image583.emf"/><Relationship Id="rId1" Type="http://schemas.openxmlformats.org/officeDocument/2006/relationships/slideLayout" Target="../slideLayouts/slideLayout2.xml"/></Relationships>
</file>

<file path=ppt/slides/_rels/slide904.xml.rels><?xml version="1.0" encoding="UTF-8" standalone="yes"?>
<Relationships xmlns="http://schemas.openxmlformats.org/package/2006/relationships"><Relationship Id="rId2" Type="http://schemas.openxmlformats.org/officeDocument/2006/relationships/image" Target="../media/image584.emf"/><Relationship Id="rId1" Type="http://schemas.openxmlformats.org/officeDocument/2006/relationships/slideLayout" Target="../slideLayouts/slideLayout2.xml"/></Relationships>
</file>

<file path=ppt/slides/_rels/slide905.xml.rels><?xml version="1.0" encoding="UTF-8" standalone="yes"?>
<Relationships xmlns="http://schemas.openxmlformats.org/package/2006/relationships"><Relationship Id="rId3" Type="http://schemas.openxmlformats.org/officeDocument/2006/relationships/image" Target="../media/image586.emf"/><Relationship Id="rId2" Type="http://schemas.openxmlformats.org/officeDocument/2006/relationships/image" Target="../media/image585.emf"/><Relationship Id="rId1" Type="http://schemas.openxmlformats.org/officeDocument/2006/relationships/slideLayout" Target="../slideLayouts/slideLayout2.xml"/></Relationships>
</file>

<file path=ppt/slides/_rels/slide9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1.xml.rels><?xml version="1.0" encoding="UTF-8" standalone="yes"?>
<Relationships xmlns="http://schemas.openxmlformats.org/package/2006/relationships"><Relationship Id="rId2" Type="http://schemas.openxmlformats.org/officeDocument/2006/relationships/image" Target="../media/image587.emf"/><Relationship Id="rId1" Type="http://schemas.openxmlformats.org/officeDocument/2006/relationships/slideLayout" Target="../slideLayouts/slideLayout2.xml"/></Relationships>
</file>

<file path=ppt/slides/_rels/slide912.xml.rels><?xml version="1.0" encoding="UTF-8" standalone="yes"?>
<Relationships xmlns="http://schemas.openxmlformats.org/package/2006/relationships"><Relationship Id="rId3" Type="http://schemas.openxmlformats.org/officeDocument/2006/relationships/image" Target="../media/image589.emf"/><Relationship Id="rId2" Type="http://schemas.openxmlformats.org/officeDocument/2006/relationships/image" Target="../media/image588.emf"/><Relationship Id="rId1" Type="http://schemas.openxmlformats.org/officeDocument/2006/relationships/slideLayout" Target="../slideLayouts/slideLayout2.xml"/><Relationship Id="rId4" Type="http://schemas.openxmlformats.org/officeDocument/2006/relationships/image" Target="../media/image587.emf"/></Relationships>
</file>

<file path=ppt/slides/_rels/slide913.xml.rels><?xml version="1.0" encoding="UTF-8" standalone="yes"?>
<Relationships xmlns="http://schemas.openxmlformats.org/package/2006/relationships"><Relationship Id="rId2" Type="http://schemas.openxmlformats.org/officeDocument/2006/relationships/image" Target="../media/image590.emf"/><Relationship Id="rId1" Type="http://schemas.openxmlformats.org/officeDocument/2006/relationships/slideLayout" Target="../slideLayouts/slideLayout2.xml"/></Relationships>
</file>

<file path=ppt/slides/_rels/slide914.xml.rels><?xml version="1.0" encoding="UTF-8" standalone="yes"?>
<Relationships xmlns="http://schemas.openxmlformats.org/package/2006/relationships"><Relationship Id="rId3" Type="http://schemas.openxmlformats.org/officeDocument/2006/relationships/image" Target="../media/image592.emf"/><Relationship Id="rId2" Type="http://schemas.openxmlformats.org/officeDocument/2006/relationships/image" Target="../media/image591.jpeg"/><Relationship Id="rId1" Type="http://schemas.openxmlformats.org/officeDocument/2006/relationships/slideLayout" Target="../slideLayouts/slideLayout2.xml"/><Relationship Id="rId4" Type="http://schemas.openxmlformats.org/officeDocument/2006/relationships/image" Target="../media/image587.emf"/></Relationships>
</file>

<file path=ppt/slides/_rels/slide915.xml.rels><?xml version="1.0" encoding="UTF-8" standalone="yes"?>
<Relationships xmlns="http://schemas.openxmlformats.org/package/2006/relationships"><Relationship Id="rId3" Type="http://schemas.openxmlformats.org/officeDocument/2006/relationships/image" Target="../media/image594.emf"/><Relationship Id="rId2" Type="http://schemas.openxmlformats.org/officeDocument/2006/relationships/image" Target="../media/image593.jpeg"/><Relationship Id="rId1" Type="http://schemas.openxmlformats.org/officeDocument/2006/relationships/slideLayout" Target="../slideLayouts/slideLayout2.xml"/><Relationship Id="rId4" Type="http://schemas.openxmlformats.org/officeDocument/2006/relationships/image" Target="../media/image587.emf"/></Relationships>
</file>

<file path=ppt/slides/_rels/slide916.xml.rels><?xml version="1.0" encoding="UTF-8" standalone="yes"?>
<Relationships xmlns="http://schemas.openxmlformats.org/package/2006/relationships"><Relationship Id="rId2" Type="http://schemas.openxmlformats.org/officeDocument/2006/relationships/image" Target="../media/image595.emf"/><Relationship Id="rId1" Type="http://schemas.openxmlformats.org/officeDocument/2006/relationships/slideLayout" Target="../slideLayouts/slideLayout2.xml"/></Relationships>
</file>

<file path=ppt/slides/_rels/slide917.xml.rels><?xml version="1.0" encoding="UTF-8" standalone="yes"?>
<Relationships xmlns="http://schemas.openxmlformats.org/package/2006/relationships"><Relationship Id="rId3" Type="http://schemas.openxmlformats.org/officeDocument/2006/relationships/image" Target="../media/image597.emf"/><Relationship Id="rId2" Type="http://schemas.openxmlformats.org/officeDocument/2006/relationships/image" Target="../media/image596.emf"/><Relationship Id="rId1" Type="http://schemas.openxmlformats.org/officeDocument/2006/relationships/slideLayout" Target="../slideLayouts/slideLayout2.xml"/></Relationships>
</file>

<file path=ppt/slides/_rels/slide9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0.xml.rels><?xml version="1.0" encoding="UTF-8" standalone="yes"?>
<Relationships xmlns="http://schemas.openxmlformats.org/package/2006/relationships"><Relationship Id="rId3" Type="http://schemas.openxmlformats.org/officeDocument/2006/relationships/image" Target="../media/image599.emf"/><Relationship Id="rId2" Type="http://schemas.openxmlformats.org/officeDocument/2006/relationships/image" Target="../media/image598.emf"/><Relationship Id="rId1" Type="http://schemas.openxmlformats.org/officeDocument/2006/relationships/slideLayout" Target="../slideLayouts/slideLayout2.xml"/></Relationships>
</file>

<file path=ppt/slides/_rels/slide921.xml.rels><?xml version="1.0" encoding="UTF-8" standalone="yes"?>
<Relationships xmlns="http://schemas.openxmlformats.org/package/2006/relationships"><Relationship Id="rId3" Type="http://schemas.openxmlformats.org/officeDocument/2006/relationships/image" Target="../media/image601.emf"/><Relationship Id="rId2" Type="http://schemas.openxmlformats.org/officeDocument/2006/relationships/image" Target="../media/image600.emf"/><Relationship Id="rId1" Type="http://schemas.openxmlformats.org/officeDocument/2006/relationships/slideLayout" Target="../slideLayouts/slideLayout2.xml"/></Relationships>
</file>

<file path=ppt/slides/_rels/slide9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4.xml.rels><?xml version="1.0" encoding="UTF-8" standalone="yes"?>
<Relationships xmlns="http://schemas.openxmlformats.org/package/2006/relationships"><Relationship Id="rId2" Type="http://schemas.openxmlformats.org/officeDocument/2006/relationships/image" Target="../media/image602.emf"/><Relationship Id="rId1" Type="http://schemas.openxmlformats.org/officeDocument/2006/relationships/slideLayout" Target="../slideLayouts/slideLayout2.xml"/></Relationships>
</file>

<file path=ppt/slides/_rels/slide9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7.xml.rels><?xml version="1.0" encoding="UTF-8" standalone="yes"?>
<Relationships xmlns="http://schemas.openxmlformats.org/package/2006/relationships"><Relationship Id="rId2" Type="http://schemas.openxmlformats.org/officeDocument/2006/relationships/image" Target="../media/image603.emf"/><Relationship Id="rId1" Type="http://schemas.openxmlformats.org/officeDocument/2006/relationships/slideLayout" Target="../slideLayouts/slideLayout2.xml"/></Relationships>
</file>

<file path=ppt/slides/_rels/slide928.xml.rels><?xml version="1.0" encoding="UTF-8" standalone="yes"?>
<Relationships xmlns="http://schemas.openxmlformats.org/package/2006/relationships"><Relationship Id="rId2" Type="http://schemas.openxmlformats.org/officeDocument/2006/relationships/image" Target="../media/image604.emf"/><Relationship Id="rId1" Type="http://schemas.openxmlformats.org/officeDocument/2006/relationships/slideLayout" Target="../slideLayouts/slideLayout2.xml"/></Relationships>
</file>

<file path=ppt/slides/_rels/slide9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1.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2.xml"/></Relationships>
</file>

<file path=ppt/slides/_rels/slide9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6.xml.rels><?xml version="1.0" encoding="UTF-8" standalone="yes"?>
<Relationships xmlns="http://schemas.openxmlformats.org/package/2006/relationships"><Relationship Id="rId3" Type="http://schemas.openxmlformats.org/officeDocument/2006/relationships/image" Target="../media/image606.png"/><Relationship Id="rId2" Type="http://schemas.openxmlformats.org/officeDocument/2006/relationships/image" Target="../media/image605.png"/><Relationship Id="rId1" Type="http://schemas.openxmlformats.org/officeDocument/2006/relationships/slideLayout" Target="../slideLayouts/slideLayout2.xml"/></Relationships>
</file>

<file path=ppt/slides/_rels/slide9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94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2.xml"/></Relationships>
</file>

<file path=ppt/slides/_rels/slide942.xml.rels><?xml version="1.0" encoding="UTF-8" standalone="yes"?>
<Relationships xmlns="http://schemas.openxmlformats.org/package/2006/relationships"><Relationship Id="rId3" Type="http://schemas.openxmlformats.org/officeDocument/2006/relationships/image" Target="../media/image607.png"/><Relationship Id="rId2" Type="http://schemas.openxmlformats.org/officeDocument/2006/relationships/notesSlide" Target="../notesSlides/notesSlide140.xml"/><Relationship Id="rId1" Type="http://schemas.openxmlformats.org/officeDocument/2006/relationships/slideLayout" Target="../slideLayouts/slideLayout12.xml"/></Relationships>
</file>

<file path=ppt/slides/_rels/slide94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2.xml"/></Relationships>
</file>

<file path=ppt/slides/_rels/slide944.xml.rels><?xml version="1.0" encoding="UTF-8" standalone="yes"?>
<Relationships xmlns="http://schemas.openxmlformats.org/package/2006/relationships"><Relationship Id="rId3" Type="http://schemas.openxmlformats.org/officeDocument/2006/relationships/image" Target="../media/image608.png"/><Relationship Id="rId2" Type="http://schemas.openxmlformats.org/officeDocument/2006/relationships/notesSlide" Target="../notesSlides/notesSlide142.xml"/><Relationship Id="rId1" Type="http://schemas.openxmlformats.org/officeDocument/2006/relationships/slideLayout" Target="../slideLayouts/slideLayout12.xml"/></Relationships>
</file>

<file path=ppt/slides/_rels/slide945.xml.rels><?xml version="1.0" encoding="UTF-8" standalone="yes"?>
<Relationships xmlns="http://schemas.openxmlformats.org/package/2006/relationships"><Relationship Id="rId3" Type="http://schemas.openxmlformats.org/officeDocument/2006/relationships/image" Target="../media/image609.png"/><Relationship Id="rId2" Type="http://schemas.openxmlformats.org/officeDocument/2006/relationships/notesSlide" Target="../notesSlides/notesSlide143.xml"/><Relationship Id="rId1" Type="http://schemas.openxmlformats.org/officeDocument/2006/relationships/slideLayout" Target="../slideLayouts/slideLayout12.xml"/><Relationship Id="rId4" Type="http://schemas.openxmlformats.org/officeDocument/2006/relationships/image" Target="../media/image610.png"/></Relationships>
</file>

<file path=ppt/slides/_rels/slide946.xml.rels><?xml version="1.0" encoding="UTF-8" standalone="yes"?>
<Relationships xmlns="http://schemas.openxmlformats.org/package/2006/relationships"><Relationship Id="rId3" Type="http://schemas.openxmlformats.org/officeDocument/2006/relationships/image" Target="../media/image611.emf"/><Relationship Id="rId2" Type="http://schemas.openxmlformats.org/officeDocument/2006/relationships/notesSlide" Target="../notesSlides/notesSlide144.xml"/><Relationship Id="rId1" Type="http://schemas.openxmlformats.org/officeDocument/2006/relationships/slideLayout" Target="../slideLayouts/slideLayout12.xml"/></Relationships>
</file>

<file path=ppt/slides/_rels/slide947.xml.rels><?xml version="1.0" encoding="UTF-8" standalone="yes"?>
<Relationships xmlns="http://schemas.openxmlformats.org/package/2006/relationships"><Relationship Id="rId3" Type="http://schemas.openxmlformats.org/officeDocument/2006/relationships/image" Target="../media/image612.emf"/><Relationship Id="rId2" Type="http://schemas.openxmlformats.org/officeDocument/2006/relationships/notesSlide" Target="../notesSlides/notesSlide145.xml"/><Relationship Id="rId1" Type="http://schemas.openxmlformats.org/officeDocument/2006/relationships/slideLayout" Target="../slideLayouts/slideLayout12.xml"/><Relationship Id="rId4" Type="http://schemas.openxmlformats.org/officeDocument/2006/relationships/image" Target="../media/image613.emf"/></Relationships>
</file>

<file path=ppt/slides/_rels/slide94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2.xml"/></Relationships>
</file>

<file path=ppt/slides/_rels/slide94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95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2.xml"/></Relationships>
</file>

<file path=ppt/slides/_rels/slide95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95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954.xml.rels><?xml version="1.0" encoding="UTF-8" standalone="yes"?>
<Relationships xmlns="http://schemas.openxmlformats.org/package/2006/relationships"><Relationship Id="rId3" Type="http://schemas.openxmlformats.org/officeDocument/2006/relationships/image" Target="../media/image614.emf"/><Relationship Id="rId2" Type="http://schemas.openxmlformats.org/officeDocument/2006/relationships/notesSlide" Target="../notesSlides/notesSlide152.xml"/><Relationship Id="rId1" Type="http://schemas.openxmlformats.org/officeDocument/2006/relationships/slideLayout" Target="../slideLayouts/slideLayout12.xml"/><Relationship Id="rId4" Type="http://schemas.openxmlformats.org/officeDocument/2006/relationships/image" Target="../media/image615.emf"/></Relationships>
</file>

<file path=ppt/slides/_rels/slide95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2.xml"/></Relationships>
</file>

<file path=ppt/slides/_rels/slide95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2.xml"/></Relationships>
</file>

<file path=ppt/slides/_rels/slide95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2.xml"/></Relationships>
</file>

<file path=ppt/slides/_rels/slide958.xml.rels><?xml version="1.0" encoding="UTF-8" standalone="yes"?>
<Relationships xmlns="http://schemas.openxmlformats.org/package/2006/relationships"><Relationship Id="rId3" Type="http://schemas.openxmlformats.org/officeDocument/2006/relationships/image" Target="../media/image616.emf"/><Relationship Id="rId2" Type="http://schemas.openxmlformats.org/officeDocument/2006/relationships/notesSlide" Target="../notesSlides/notesSlide156.xml"/><Relationship Id="rId1" Type="http://schemas.openxmlformats.org/officeDocument/2006/relationships/slideLayout" Target="../slideLayouts/slideLayout12.xml"/><Relationship Id="rId4" Type="http://schemas.openxmlformats.org/officeDocument/2006/relationships/image" Target="../media/image617.emf"/></Relationships>
</file>

<file path=ppt/slides/_rels/slide95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9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1.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2.xml"/></Relationships>
</file>

<file path=ppt/slides/_rels/slide962.xml.rels><?xml version="1.0" encoding="UTF-8" standalone="yes"?>
<Relationships xmlns="http://schemas.openxmlformats.org/package/2006/relationships"><Relationship Id="rId3" Type="http://schemas.openxmlformats.org/officeDocument/2006/relationships/image" Target="../media/image618.png"/><Relationship Id="rId2" Type="http://schemas.openxmlformats.org/officeDocument/2006/relationships/notesSlide" Target="../notesSlides/notesSlide159.xml"/><Relationship Id="rId1" Type="http://schemas.openxmlformats.org/officeDocument/2006/relationships/slideLayout" Target="../slideLayouts/slideLayout12.xml"/></Relationships>
</file>

<file path=ppt/slides/_rels/slide963.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2.xml"/></Relationships>
</file>

<file path=ppt/slides/_rels/slide964.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2.xml"/></Relationships>
</file>

<file path=ppt/slides/_rels/slide965.xml.rels><?xml version="1.0" encoding="UTF-8" standalone="yes"?>
<Relationships xmlns="http://schemas.openxmlformats.org/package/2006/relationships"><Relationship Id="rId3" Type="http://schemas.openxmlformats.org/officeDocument/2006/relationships/image" Target="../media/image619.png"/><Relationship Id="rId2" Type="http://schemas.openxmlformats.org/officeDocument/2006/relationships/notesSlide" Target="../notesSlides/notesSlide162.xml"/><Relationship Id="rId1" Type="http://schemas.openxmlformats.org/officeDocument/2006/relationships/slideLayout" Target="../slideLayouts/slideLayout12.xml"/></Relationships>
</file>

<file path=ppt/slides/_rels/slide966.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163.xml"/><Relationship Id="rId1" Type="http://schemas.openxmlformats.org/officeDocument/2006/relationships/slideLayout" Target="../slideLayouts/slideLayout12.xml"/></Relationships>
</file>

<file path=ppt/slides/_rels/slide967.xml.rels><?xml version="1.0" encoding="UTF-8" standalone="yes"?>
<Relationships xmlns="http://schemas.openxmlformats.org/package/2006/relationships"><Relationship Id="rId3" Type="http://schemas.openxmlformats.org/officeDocument/2006/relationships/image" Target="../media/image621.png"/><Relationship Id="rId2" Type="http://schemas.openxmlformats.org/officeDocument/2006/relationships/notesSlide" Target="../notesSlides/notesSlide164.xml"/><Relationship Id="rId1" Type="http://schemas.openxmlformats.org/officeDocument/2006/relationships/slideLayout" Target="../slideLayouts/slideLayout12.xml"/></Relationships>
</file>

<file path=ppt/slides/_rels/slide968.xml.rels><?xml version="1.0" encoding="UTF-8" standalone="yes"?>
<Relationships xmlns="http://schemas.openxmlformats.org/package/2006/relationships"><Relationship Id="rId3" Type="http://schemas.openxmlformats.org/officeDocument/2006/relationships/image" Target="../media/image622.emf"/><Relationship Id="rId2" Type="http://schemas.openxmlformats.org/officeDocument/2006/relationships/notesSlide" Target="../notesSlides/notesSlide165.xml"/><Relationship Id="rId1" Type="http://schemas.openxmlformats.org/officeDocument/2006/relationships/slideLayout" Target="../slideLayouts/slideLayout12.xml"/></Relationships>
</file>

<file path=ppt/slides/_rels/slide969.xml.rels><?xml version="1.0" encoding="UTF-8" standalone="yes"?>
<Relationships xmlns="http://schemas.openxmlformats.org/package/2006/relationships"><Relationship Id="rId3" Type="http://schemas.openxmlformats.org/officeDocument/2006/relationships/image" Target="../media/image623.emf"/><Relationship Id="rId2" Type="http://schemas.openxmlformats.org/officeDocument/2006/relationships/notesSlide" Target="../notesSlides/notesSlide16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970.xml.rels><?xml version="1.0" encoding="UTF-8" standalone="yes"?>
<Relationships xmlns="http://schemas.openxmlformats.org/package/2006/relationships"><Relationship Id="rId3" Type="http://schemas.openxmlformats.org/officeDocument/2006/relationships/image" Target="../media/image624.emf"/><Relationship Id="rId2" Type="http://schemas.openxmlformats.org/officeDocument/2006/relationships/notesSlide" Target="../notesSlides/notesSlide167.xml"/><Relationship Id="rId1" Type="http://schemas.openxmlformats.org/officeDocument/2006/relationships/slideLayout" Target="../slideLayouts/slideLayout12.xml"/><Relationship Id="rId5" Type="http://schemas.openxmlformats.org/officeDocument/2006/relationships/image" Target="../media/image626.emf"/><Relationship Id="rId4" Type="http://schemas.openxmlformats.org/officeDocument/2006/relationships/image" Target="../media/image625.emf"/></Relationships>
</file>

<file path=ppt/slides/_rels/slide971.xml.rels><?xml version="1.0" encoding="UTF-8" standalone="yes"?>
<Relationships xmlns="http://schemas.openxmlformats.org/package/2006/relationships"><Relationship Id="rId3" Type="http://schemas.openxmlformats.org/officeDocument/2006/relationships/image" Target="../media/image627.emf"/><Relationship Id="rId2" Type="http://schemas.openxmlformats.org/officeDocument/2006/relationships/notesSlide" Target="../notesSlides/notesSlide168.xml"/><Relationship Id="rId1" Type="http://schemas.openxmlformats.org/officeDocument/2006/relationships/slideLayout" Target="../slideLayouts/slideLayout12.xml"/><Relationship Id="rId4" Type="http://schemas.openxmlformats.org/officeDocument/2006/relationships/image" Target="../media/image628.emf"/></Relationships>
</file>

<file path=ppt/slides/_rels/slide972.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2.xml"/></Relationships>
</file>

<file path=ppt/slides/_rels/slide973.xml.rels><?xml version="1.0" encoding="UTF-8" standalone="yes"?>
<Relationships xmlns="http://schemas.openxmlformats.org/package/2006/relationships"><Relationship Id="rId3" Type="http://schemas.openxmlformats.org/officeDocument/2006/relationships/image" Target="../media/image629.emf"/><Relationship Id="rId2" Type="http://schemas.openxmlformats.org/officeDocument/2006/relationships/notesSlide" Target="../notesSlides/notesSlide170.xml"/><Relationship Id="rId1" Type="http://schemas.openxmlformats.org/officeDocument/2006/relationships/slideLayout" Target="../slideLayouts/slideLayout12.xml"/></Relationships>
</file>

<file path=ppt/slides/_rels/slide974.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171.xml"/><Relationship Id="rId1" Type="http://schemas.openxmlformats.org/officeDocument/2006/relationships/slideLayout" Target="../slideLayouts/slideLayout12.xml"/><Relationship Id="rId4" Type="http://schemas.openxmlformats.org/officeDocument/2006/relationships/image" Target="../media/image631.emf"/></Relationships>
</file>

<file path=ppt/slides/_rels/slide975.xml.rels><?xml version="1.0" encoding="UTF-8" standalone="yes"?>
<Relationships xmlns="http://schemas.openxmlformats.org/package/2006/relationships"><Relationship Id="rId3" Type="http://schemas.openxmlformats.org/officeDocument/2006/relationships/image" Target="../media/image632.png"/><Relationship Id="rId2" Type="http://schemas.openxmlformats.org/officeDocument/2006/relationships/notesSlide" Target="../notesSlides/notesSlide172.xml"/><Relationship Id="rId1" Type="http://schemas.openxmlformats.org/officeDocument/2006/relationships/slideLayout" Target="../slideLayouts/slideLayout12.xml"/></Relationships>
</file>

<file path=ppt/slides/_rels/slide976.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2.xml"/></Relationships>
</file>

<file path=ppt/slides/_rels/slide977.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2.xml"/></Relationships>
</file>

<file path=ppt/slides/_rels/slide978.xml.rels><?xml version="1.0" encoding="UTF-8" standalone="yes"?>
<Relationships xmlns="http://schemas.openxmlformats.org/package/2006/relationships"><Relationship Id="rId3" Type="http://schemas.openxmlformats.org/officeDocument/2006/relationships/image" Target="../media/image633.emf"/><Relationship Id="rId2" Type="http://schemas.openxmlformats.org/officeDocument/2006/relationships/notesSlide" Target="../notesSlides/notesSlide175.xml"/><Relationship Id="rId1" Type="http://schemas.openxmlformats.org/officeDocument/2006/relationships/slideLayout" Target="../slideLayouts/slideLayout12.xml"/><Relationship Id="rId5" Type="http://schemas.openxmlformats.org/officeDocument/2006/relationships/image" Target="../media/image635.emf"/><Relationship Id="rId4" Type="http://schemas.openxmlformats.org/officeDocument/2006/relationships/image" Target="../media/image634.emf"/></Relationships>
</file>

<file path=ppt/slides/_rels/slide979.xml.rels><?xml version="1.0" encoding="UTF-8" standalone="yes"?>
<Relationships xmlns="http://schemas.openxmlformats.org/package/2006/relationships"><Relationship Id="rId3" Type="http://schemas.openxmlformats.org/officeDocument/2006/relationships/image" Target="../media/image636.emf"/><Relationship Id="rId2" Type="http://schemas.openxmlformats.org/officeDocument/2006/relationships/notesSlide" Target="../notesSlides/notesSlide176.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980.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2.xml"/></Relationships>
</file>

<file path=ppt/slides/_rels/slide981.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2.xml"/></Relationships>
</file>

<file path=ppt/slides/_rels/slide982.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2.xml"/></Relationships>
</file>

<file path=ppt/slides/_rels/slide983.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2.xml"/></Relationships>
</file>

<file path=ppt/slides/_rels/slide984.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2.xml"/></Relationships>
</file>

<file path=ppt/slides/_rels/slide985.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2.xml"/></Relationships>
</file>

<file path=ppt/slides/_rels/slide986.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2.xml"/></Relationships>
</file>

<file path=ppt/slides/_rels/slide987.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2.xml"/></Relationships>
</file>

<file path=ppt/slides/_rels/slide988.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2.xml"/></Relationships>
</file>

<file path=ppt/slides/_rels/slide989.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0.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2.xml"/></Relationships>
</file>

<file path=ppt/slides/_rels/slide991.xml.rels><?xml version="1.0" encoding="UTF-8" standalone="yes"?>
<Relationships xmlns="http://schemas.openxmlformats.org/package/2006/relationships"><Relationship Id="rId3" Type="http://schemas.openxmlformats.org/officeDocument/2006/relationships/image" Target="../media/image637.png"/><Relationship Id="rId2" Type="http://schemas.openxmlformats.org/officeDocument/2006/relationships/notesSlide" Target="../notesSlides/notesSlide188.xml"/><Relationship Id="rId1" Type="http://schemas.openxmlformats.org/officeDocument/2006/relationships/slideLayout" Target="../slideLayouts/slideLayout12.xml"/></Relationships>
</file>

<file path=ppt/slides/_rels/slide992.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2.xml"/></Relationships>
</file>

<file path=ppt/slides/_rels/slide993.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2.xml"/></Relationships>
</file>

<file path=ppt/slides/_rels/slide994.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2.xml"/></Relationships>
</file>

<file path=ppt/slides/_rels/slide995.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2.xml"/></Relationships>
</file>

<file path=ppt/slides/_rels/slide996.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2.xml"/></Relationships>
</file>

<file path=ppt/slides/_rels/slide997.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2.xml"/></Relationships>
</file>

<file path=ppt/slides/_rels/slide998.xml.rels><?xml version="1.0" encoding="UTF-8" standalone="yes"?>
<Relationships xmlns="http://schemas.openxmlformats.org/package/2006/relationships"><Relationship Id="rId3" Type="http://schemas.openxmlformats.org/officeDocument/2006/relationships/image" Target="../media/image638.png"/><Relationship Id="rId2" Type="http://schemas.openxmlformats.org/officeDocument/2006/relationships/notesSlide" Target="../notesSlides/notesSlide195.xml"/><Relationship Id="rId1" Type="http://schemas.openxmlformats.org/officeDocument/2006/relationships/slideLayout" Target="../slideLayouts/slideLayout12.xml"/></Relationships>
</file>

<file path=ppt/slides/_rels/slide999.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906463" y="2397125"/>
            <a:ext cx="8466137" cy="762000"/>
          </a:xfrm>
          <a:noFill/>
        </p:spPr>
        <p:txBody>
          <a:bodyPr lIns="91440" tIns="45720" rIns="91440" bIns="45720">
            <a:spAutoFit/>
          </a:bodyPr>
          <a:lstStyle/>
          <a:p>
            <a:pPr algn="ctr"/>
            <a:r>
              <a:rPr lang="en-US" b="1" dirty="0"/>
              <a:t>Banking and Insurance</a:t>
            </a:r>
            <a:endParaRPr lang="en-US" sz="3200" dirty="0"/>
          </a:p>
        </p:txBody>
      </p:sp>
      <p:sp>
        <p:nvSpPr>
          <p:cNvPr id="26627" name="Rectangle 3"/>
          <p:cNvSpPr>
            <a:spLocks noGrp="1" noChangeArrowheads="1"/>
          </p:cNvSpPr>
          <p:nvPr>
            <p:ph type="subTitle" idx="1"/>
          </p:nvPr>
        </p:nvSpPr>
        <p:spPr>
          <a:xfrm>
            <a:off x="1523976" y="5214950"/>
            <a:ext cx="7859713" cy="609600"/>
          </a:xfrm>
        </p:spPr>
        <p:txBody>
          <a:bodyPr/>
          <a:lstStyle/>
          <a:p>
            <a:pPr algn="r">
              <a:lnSpc>
                <a:spcPct val="80000"/>
              </a:lnSpc>
            </a:pPr>
            <a:r>
              <a:rPr lang="en-US" sz="2400" dirty="0"/>
              <a:t>Jorge Barros Luís ©</a:t>
            </a:r>
          </a:p>
          <a:p>
            <a:pPr algn="r">
              <a:lnSpc>
                <a:spcPct val="80000"/>
              </a:lnSpc>
            </a:pPr>
            <a:r>
              <a:rPr lang="en-US" sz="2400" dirty="0"/>
              <a:t>Sep</a:t>
            </a:r>
            <a:r>
              <a:rPr lang="en-US" sz="2400"/>
              <a:t>.22</a:t>
            </a:r>
            <a:endParaRPr lang="en-US" sz="2400" dirty="0"/>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1</a:t>
            </a:fld>
            <a:endParaRPr lang="en-US"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375663" y="116632"/>
            <a:ext cx="3095625" cy="1476375"/>
          </a:xfrm>
          <a:prstGeom prst="rect">
            <a:avLst/>
          </a:prstGeom>
        </p:spPr>
      </p:pic>
    </p:spTree>
  </p:cSld>
  <p:clrMapOvr>
    <a:masterClrMapping/>
  </p:clrMapOvr>
  <p:transition spd="slow" advClick="0"/>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Fractional vs Reserve Banks</a:t>
            </a:r>
          </a:p>
        </p:txBody>
      </p:sp>
      <p:sp>
        <p:nvSpPr>
          <p:cNvPr id="1622019" name="Rectangle 3"/>
          <p:cNvSpPr>
            <a:spLocks noGrp="1" noChangeArrowheads="1"/>
          </p:cNvSpPr>
          <p:nvPr>
            <p:ph type="body" idx="1"/>
          </p:nvPr>
        </p:nvSpPr>
        <p:spPr>
          <a:xfrm>
            <a:off x="776536" y="1643050"/>
            <a:ext cx="8712968" cy="4666270"/>
          </a:xfrm>
        </p:spPr>
        <p:txBody>
          <a:bodyPr/>
          <a:lstStyle/>
          <a:p>
            <a:pPr algn="just">
              <a:lnSpc>
                <a:spcPts val="2700"/>
              </a:lnSpc>
              <a:spcBef>
                <a:spcPts val="600"/>
              </a:spcBef>
              <a:spcAft>
                <a:spcPts val="600"/>
              </a:spcAft>
            </a:pPr>
            <a:r>
              <a:rPr lang="en-GB" sz="2000" dirty="0"/>
              <a:t>As after previous crises, in 2010, John Kay in UK and Laurence Kotlikoff in the US have produced narrow bank‘ or limited purpose bank‘ proposals.* </a:t>
            </a:r>
          </a:p>
          <a:p>
            <a:pPr algn="just">
              <a:lnSpc>
                <a:spcPts val="2700"/>
              </a:lnSpc>
              <a:spcBef>
                <a:spcPts val="600"/>
              </a:spcBef>
              <a:spcAft>
                <a:spcPts val="600"/>
              </a:spcAft>
            </a:pPr>
            <a:endParaRPr lang="en-GB" sz="2000" dirty="0"/>
          </a:p>
          <a:p>
            <a:pPr algn="just">
              <a:lnSpc>
                <a:spcPts val="2700"/>
              </a:lnSpc>
              <a:spcBef>
                <a:spcPts val="600"/>
              </a:spcBef>
              <a:spcAft>
                <a:spcPts val="600"/>
              </a:spcAft>
            </a:pPr>
            <a:r>
              <a:rPr lang="en-GB" sz="2000" dirty="0"/>
              <a:t>However this is not an answer, as </a:t>
            </a:r>
            <a:r>
              <a:rPr lang="en-GB" sz="2000" b="1" dirty="0">
                <a:solidFill>
                  <a:srgbClr val="FF0000"/>
                </a:solidFill>
              </a:rPr>
              <a:t>banking activity is inherently fragile and a narrower scope for banks would always move this fragility somewhere else, impeding banks to be profitable.</a:t>
            </a:r>
          </a:p>
          <a:p>
            <a:pPr algn="just">
              <a:lnSpc>
                <a:spcPts val="2700"/>
              </a:lnSpc>
              <a:spcBef>
                <a:spcPts val="600"/>
              </a:spcBef>
              <a:spcAft>
                <a:spcPts val="600"/>
              </a:spcAft>
            </a:pPr>
            <a:endParaRPr lang="en-GB" sz="2000" dirty="0"/>
          </a:p>
          <a:p>
            <a:pPr marL="0" indent="0" algn="just">
              <a:lnSpc>
                <a:spcPts val="2300"/>
              </a:lnSpc>
              <a:spcBef>
                <a:spcPts val="0"/>
              </a:spcBef>
              <a:spcAft>
                <a:spcPts val="0"/>
              </a:spcAft>
              <a:buNone/>
            </a:pPr>
            <a:r>
              <a:rPr lang="en-GB" sz="1200" dirty="0"/>
              <a:t>* Kotlikoff, L (2010), “</a:t>
            </a:r>
            <a:r>
              <a:rPr lang="en-GB" sz="1200" i="1" dirty="0"/>
              <a:t>Jimmy Stewart is Dead: Ending the World’s Ongoing Financial Plague with Limited Purpose Banking”</a:t>
            </a:r>
            <a:r>
              <a:rPr lang="en-GB" sz="1200" dirty="0"/>
              <a:t>, Wiley;  Kay, J. (2009), “</a:t>
            </a:r>
            <a:r>
              <a:rPr lang="en-GB" sz="1200" i="1" dirty="0"/>
              <a:t>Narrow Banking, The Reform of Banking Regulation”, </a:t>
            </a:r>
            <a:r>
              <a:rPr lang="en-GB" sz="1200" dirty="0"/>
              <a:t>Centre for the Study of Financial Innovation.</a:t>
            </a:r>
            <a:endParaRPr lang="en-US" sz="12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a:t>
            </a:fld>
            <a:endParaRPr lang="en-US"/>
          </a:p>
        </p:txBody>
      </p:sp>
    </p:spTree>
    <p:extLst>
      <p:ext uri="{BB962C8B-B14F-4D97-AF65-F5344CB8AC3E}">
        <p14:creationId xmlns:p14="http://schemas.microsoft.com/office/powerpoint/2010/main" val="3032670547"/>
      </p:ext>
    </p:extLst>
  </p:cSld>
  <p:clrMapOvr>
    <a:masterClrMapping/>
  </p:clrMapOvr>
  <p:transition spd="slow">
    <p:pull dir="r"/>
  </p:transition>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76536" y="342900"/>
            <a:ext cx="8551614" cy="1104900"/>
          </a:xfrm>
        </p:spPr>
        <p:txBody>
          <a:bodyPr/>
          <a:lstStyle/>
          <a:p>
            <a:r>
              <a:rPr lang="en-US" dirty="0"/>
              <a:t>Weight on GDP</a:t>
            </a:r>
          </a:p>
        </p:txBody>
      </p:sp>
      <p:sp>
        <p:nvSpPr>
          <p:cNvPr id="1619971" name="Rectangle 3"/>
          <p:cNvSpPr>
            <a:spLocks noGrp="1" noChangeArrowheads="1"/>
          </p:cNvSpPr>
          <p:nvPr>
            <p:ph type="body" idx="1"/>
          </p:nvPr>
        </p:nvSpPr>
        <p:spPr>
          <a:xfrm>
            <a:off x="809596" y="1628800"/>
            <a:ext cx="8643998" cy="792088"/>
          </a:xfrm>
        </p:spPr>
        <p:txBody>
          <a:bodyPr/>
          <a:lstStyle/>
          <a:p>
            <a:pPr marL="263525" indent="-263525" algn="just">
              <a:lnSpc>
                <a:spcPts val="2700"/>
              </a:lnSpc>
              <a:spcBef>
                <a:spcPts val="600"/>
              </a:spcBef>
              <a:spcAft>
                <a:spcPts val="600"/>
              </a:spcAft>
            </a:pPr>
            <a:r>
              <a:rPr lang="en-GB" sz="2000" dirty="0"/>
              <a:t>US - </a:t>
            </a:r>
            <a:r>
              <a:rPr lang="en-GB" sz="2000" u="sng" dirty="0">
                <a:solidFill>
                  <a:srgbClr val="FF0000"/>
                </a:solidFill>
              </a:rPr>
              <a:t>weight of value added of financial and insurance sector on GDP increased 4x (from 2% to 8%)</a:t>
            </a:r>
            <a:r>
              <a:rPr lang="en-GB" sz="2000" dirty="0">
                <a:solidFill>
                  <a:srgbClr val="FF0000"/>
                </a:solidFill>
              </a:rPr>
              <a:t> </a:t>
            </a:r>
            <a:r>
              <a:rPr lang="en-GB" sz="2000" dirty="0"/>
              <a:t>since WWII, mostly due to credit and securities activity.</a:t>
            </a:r>
            <a:endParaRPr lang="en-US" sz="2000" dirty="0"/>
          </a:p>
        </p:txBody>
      </p:sp>
      <p:pic>
        <p:nvPicPr>
          <p:cNvPr id="2" name="Picture 1"/>
          <p:cNvPicPr>
            <a:picLocks noChangeAspect="1"/>
          </p:cNvPicPr>
          <p:nvPr/>
        </p:nvPicPr>
        <p:blipFill>
          <a:blip r:embed="rId2"/>
          <a:stretch>
            <a:fillRect/>
          </a:stretch>
        </p:blipFill>
        <p:spPr>
          <a:xfrm>
            <a:off x="776536" y="3140968"/>
            <a:ext cx="3962942" cy="2706579"/>
          </a:xfrm>
          <a:prstGeom prst="rect">
            <a:avLst/>
          </a:prstGeom>
        </p:spPr>
      </p:pic>
      <p:sp>
        <p:nvSpPr>
          <p:cNvPr id="5" name="Text Box 7"/>
          <p:cNvSpPr txBox="1">
            <a:spLocks noChangeArrowheads="1"/>
          </p:cNvSpPr>
          <p:nvPr/>
        </p:nvSpPr>
        <p:spPr bwMode="auto">
          <a:xfrm>
            <a:off x="807859" y="5837202"/>
            <a:ext cx="3887144" cy="400110"/>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a:solidFill>
                  <a:schemeClr val="tx1"/>
                </a:solidFill>
              </a:rPr>
              <a:t>Source: Den </a:t>
            </a:r>
            <a:r>
              <a:rPr lang="en-US" sz="1000" b="0" u="none" dirty="0" err="1">
                <a:solidFill>
                  <a:schemeClr val="tx1"/>
                </a:solidFill>
              </a:rPr>
              <a:t>Haan</a:t>
            </a:r>
            <a:r>
              <a:rPr lang="en-US" sz="1000" b="0" u="none" dirty="0">
                <a:solidFill>
                  <a:schemeClr val="tx1"/>
                </a:solidFill>
              </a:rPr>
              <a:t>, </a:t>
            </a:r>
            <a:r>
              <a:rPr lang="en-US" sz="1000" b="0" u="none" dirty="0" err="1">
                <a:solidFill>
                  <a:schemeClr val="tx1"/>
                </a:solidFill>
              </a:rPr>
              <a:t>Wouter</a:t>
            </a:r>
            <a:r>
              <a:rPr lang="en-US" sz="1000" b="0" u="none" dirty="0">
                <a:solidFill>
                  <a:schemeClr val="tx1"/>
                </a:solidFill>
              </a:rPr>
              <a:t> (2011), “Why do we need a financial sector?”, </a:t>
            </a:r>
            <a:r>
              <a:rPr lang="en-GB" sz="1000" b="0" u="none" dirty="0">
                <a:solidFill>
                  <a:schemeClr val="tx1"/>
                </a:solidFill>
              </a:rPr>
              <a:t>VOX CEPR's Policy Portal, 24 October.</a:t>
            </a:r>
            <a:endParaRPr lang="en-US" sz="1000" b="0" u="none" dirty="0">
              <a:solidFill>
                <a:schemeClr val="tx1"/>
              </a:solidFill>
            </a:endParaRPr>
          </a:p>
        </p:txBody>
      </p:sp>
      <p:sp>
        <p:nvSpPr>
          <p:cNvPr id="7" name="Text Box 7"/>
          <p:cNvSpPr txBox="1">
            <a:spLocks noChangeArrowheads="1"/>
          </p:cNvSpPr>
          <p:nvPr/>
        </p:nvSpPr>
        <p:spPr bwMode="auto">
          <a:xfrm>
            <a:off x="4832602" y="5837202"/>
            <a:ext cx="4620991" cy="400110"/>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a:t>
            </a:r>
            <a:r>
              <a:rPr lang="en-GB" sz="1000" b="0" u="none" dirty="0">
                <a:solidFill>
                  <a:schemeClr val="tx1"/>
                </a:solidFill>
              </a:rPr>
              <a:t>Greenwood, Robin and David </a:t>
            </a:r>
            <a:r>
              <a:rPr lang="en-GB" sz="1000" b="0" u="none" dirty="0" err="1">
                <a:solidFill>
                  <a:schemeClr val="tx1"/>
                </a:solidFill>
              </a:rPr>
              <a:t>Scharfstein</a:t>
            </a:r>
            <a:r>
              <a:rPr lang="en-GB" sz="1000" b="0" u="none" dirty="0">
                <a:solidFill>
                  <a:schemeClr val="tx1"/>
                </a:solidFill>
              </a:rPr>
              <a:t> (2013), “The Growth of Finance”, Journal of Economic Perspectives.</a:t>
            </a:r>
            <a:endParaRPr lang="en-US" sz="1000" b="0" u="none" dirty="0">
              <a:solidFill>
                <a:schemeClr val="tx1"/>
              </a:solidFill>
            </a:endParaRPr>
          </a:p>
        </p:txBody>
      </p:sp>
      <p:pic>
        <p:nvPicPr>
          <p:cNvPr id="4" name="Picture 3"/>
          <p:cNvPicPr>
            <a:picLocks noChangeAspect="1"/>
          </p:cNvPicPr>
          <p:nvPr/>
        </p:nvPicPr>
        <p:blipFill>
          <a:blip r:embed="rId3"/>
          <a:stretch>
            <a:fillRect/>
          </a:stretch>
        </p:blipFill>
        <p:spPr>
          <a:xfrm>
            <a:off x="4739478" y="3140968"/>
            <a:ext cx="4714115" cy="2686816"/>
          </a:xfrm>
          <a:prstGeom prst="rect">
            <a:avLst/>
          </a:prstGeom>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100</a:t>
            </a:fld>
            <a:endParaRPr lang="en-US"/>
          </a:p>
        </p:txBody>
      </p:sp>
    </p:spTree>
    <p:extLst>
      <p:ext uri="{BB962C8B-B14F-4D97-AF65-F5344CB8AC3E}">
        <p14:creationId xmlns:p14="http://schemas.microsoft.com/office/powerpoint/2010/main" val="4246383972"/>
      </p:ext>
    </p:extLst>
  </p:cSld>
  <p:clrMapOvr>
    <a:masterClrMapping/>
  </p:clrMapOvr>
  <p:transition spd="slow">
    <p:pull dir="r"/>
  </p:transition>
</p:sld>
</file>

<file path=ppt/slides/slide10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Banking Union</a:t>
            </a:r>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7616" y="1747862"/>
            <a:ext cx="440055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871" y="1628800"/>
            <a:ext cx="4324350"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616" y="4015475"/>
            <a:ext cx="4111848" cy="2805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6"/>
          <p:cNvSpPr txBox="1">
            <a:spLocks noChangeArrowheads="1"/>
          </p:cNvSpPr>
          <p:nvPr/>
        </p:nvSpPr>
        <p:spPr bwMode="auto">
          <a:xfrm>
            <a:off x="560512" y="6419875"/>
            <a:ext cx="4425709" cy="246221"/>
          </a:xfrm>
          <a:prstGeom prst="rect">
            <a:avLst/>
          </a:prstGeom>
          <a:noFill/>
          <a:ln w="12700" cap="sq">
            <a:noFill/>
            <a:miter lim="800000"/>
            <a:headEnd/>
            <a:tailEnd/>
          </a:ln>
        </p:spPr>
        <p:txBody>
          <a:bodyPr wrap="square">
            <a:spAutoFit/>
          </a:bodyPr>
          <a:lstStyle/>
          <a:p>
            <a:pPr algn="just">
              <a:buFont typeface="Webdings" pitchFamily="18" charset="2"/>
              <a:buNone/>
            </a:pPr>
            <a:r>
              <a:rPr lang="en-US" sz="1000" b="0" u="none" dirty="0">
                <a:solidFill>
                  <a:schemeClr val="tx1"/>
                </a:solidFill>
              </a:rPr>
              <a:t>Source: ECB (2014), “Aggregate Report on the Comprehensive Assessment”, Oct.</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1000</a:t>
            </a:fld>
            <a:endParaRPr lang="en-US"/>
          </a:p>
        </p:txBody>
      </p:sp>
    </p:spTree>
    <p:extLst>
      <p:ext uri="{BB962C8B-B14F-4D97-AF65-F5344CB8AC3E}">
        <p14:creationId xmlns:p14="http://schemas.microsoft.com/office/powerpoint/2010/main" val="3805627703"/>
      </p:ext>
    </p:extLst>
  </p:cSld>
  <p:clrMapOvr>
    <a:masterClrMapping/>
  </p:clrMapOvr>
  <p:transition spd="slow">
    <p:pull dir="r"/>
  </p:transition>
</p:sld>
</file>

<file path=ppt/slides/slide10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a:solidFill>
                  <a:schemeClr val="tx1"/>
                </a:solidFill>
              </a:rPr>
              <a:t>European Banking Union</a:t>
            </a:r>
          </a:p>
        </p:txBody>
      </p:sp>
      <p:sp>
        <p:nvSpPr>
          <p:cNvPr id="290820" name="Rectangle 2"/>
          <p:cNvSpPr txBox="1">
            <a:spLocks noChangeArrowheads="1"/>
          </p:cNvSpPr>
          <p:nvPr/>
        </p:nvSpPr>
        <p:spPr bwMode="auto">
          <a:xfrm>
            <a:off x="738188" y="1628800"/>
            <a:ext cx="8715376" cy="4694213"/>
          </a:xfrm>
          <a:prstGeom prst="rect">
            <a:avLst/>
          </a:prstGeom>
          <a:noFill/>
          <a:ln w="9525">
            <a:noFill/>
            <a:miter lim="800000"/>
            <a:headEnd/>
            <a:tailEnd/>
          </a:ln>
        </p:spPr>
        <p:txBody>
          <a:bodyPr lIns="92075" tIns="46038" rIns="92075" bIns="46038" anchor="ctr"/>
          <a:lstStyle/>
          <a:p>
            <a:pPr marL="357188" lvl="2" indent="-357188" algn="just">
              <a:lnSpc>
                <a:spcPts val="2700"/>
              </a:lnSpc>
              <a:spcBef>
                <a:spcPts val="600"/>
              </a:spcBef>
              <a:spcAft>
                <a:spcPts val="600"/>
              </a:spcAft>
              <a:buClr>
                <a:schemeClr val="bg2"/>
              </a:buClr>
              <a:buSzPct val="75000"/>
              <a:buAutoNum type="arabicParenBoth" startAt="2"/>
              <a:defRPr/>
            </a:pPr>
            <a:r>
              <a:rPr lang="pt-PT" sz="2000" u="none" dirty="0">
                <a:solidFill>
                  <a:schemeClr val="tx1"/>
                </a:solidFill>
              </a:rPr>
              <a:t>SRM - </a:t>
            </a:r>
            <a:r>
              <a:rPr lang="en-US" sz="2000" u="none" dirty="0">
                <a:solidFill>
                  <a:schemeClr val="tx1"/>
                </a:solidFill>
              </a:rPr>
              <a:t>Single Resolution Mechanism</a:t>
            </a:r>
          </a:p>
          <a:p>
            <a:pPr marL="342900" lvl="2"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in charge of the application of the EU uniform rules and a uniform procedure for the resolution of banks, along with the national resolution authorities.</a:t>
            </a:r>
          </a:p>
          <a:p>
            <a:pPr marL="342900" lvl="2"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includes the Single Resolution Board (SRB) and the Single Resolution Fund (SRF), leading to the </a:t>
            </a:r>
            <a:r>
              <a:rPr lang="en-GB" sz="2000" b="0" u="none" dirty="0">
                <a:solidFill>
                  <a:schemeClr val="tx1"/>
                </a:solidFill>
              </a:rPr>
              <a:t>merger of national resolution funds into a single European fund by 2024;</a:t>
            </a:r>
          </a:p>
          <a:p>
            <a:pPr marL="342900" lvl="2"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the use of the SRF depends on the entry into force of an agreement among the participating Member States on transferring the funds raised at national level to the SRF, as well as on a progressive merger of the different funds raised at national level to be allocated to national compartments of the Fund.</a:t>
            </a:r>
          </a:p>
          <a:p>
            <a:pPr marL="342900" lvl="2"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established by Regulation 806/2014, 15 July (SRMR, amended by Regulation 2019/877, 20 May – SRMR II), entered into force in 01.01.2016.</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1001</a:t>
            </a:fld>
            <a:endParaRPr lang="en-US"/>
          </a:p>
        </p:txBody>
      </p:sp>
    </p:spTree>
    <p:extLst>
      <p:ext uri="{BB962C8B-B14F-4D97-AF65-F5344CB8AC3E}">
        <p14:creationId xmlns:p14="http://schemas.microsoft.com/office/powerpoint/2010/main" val="455468680"/>
      </p:ext>
    </p:extLst>
  </p:cSld>
  <p:clrMapOvr>
    <a:masterClrMapping/>
  </p:clrMapOvr>
  <p:transition spd="slow">
    <p:pull dir="r"/>
  </p:transition>
</p:sld>
</file>

<file path=ppt/slides/slide10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a:solidFill>
                  <a:schemeClr val="tx1"/>
                </a:solidFill>
              </a:rPr>
              <a:t>European Banking Union</a:t>
            </a:r>
          </a:p>
        </p:txBody>
      </p:sp>
      <p:sp>
        <p:nvSpPr>
          <p:cNvPr id="290820" name="Rectangle 2"/>
          <p:cNvSpPr txBox="1">
            <a:spLocks noChangeArrowheads="1"/>
          </p:cNvSpPr>
          <p:nvPr/>
        </p:nvSpPr>
        <p:spPr bwMode="auto">
          <a:xfrm>
            <a:off x="738188" y="1628800"/>
            <a:ext cx="8715376" cy="4694213"/>
          </a:xfrm>
          <a:prstGeom prst="rect">
            <a:avLst/>
          </a:prstGeom>
          <a:noFill/>
          <a:ln w="9525">
            <a:noFill/>
            <a:miter lim="800000"/>
            <a:headEnd/>
            <a:tailEnd/>
          </a:ln>
        </p:spPr>
        <p:txBody>
          <a:bodyPr lIns="92075" tIns="46038" rIns="92075" bIns="46038" anchor="ctr"/>
          <a:lstStyle/>
          <a:p>
            <a:pPr marL="357188" indent="-357188" algn="just">
              <a:lnSpc>
                <a:spcPts val="2700"/>
              </a:lnSpc>
              <a:spcBef>
                <a:spcPts val="600"/>
              </a:spcBef>
              <a:spcAft>
                <a:spcPts val="600"/>
              </a:spcAft>
              <a:buAutoNum type="romanLcParenBoth"/>
              <a:defRPr/>
            </a:pPr>
            <a:r>
              <a:rPr lang="en-GB" sz="1800" b="0" u="none" dirty="0">
                <a:solidFill>
                  <a:schemeClr val="tx1"/>
                </a:solidFill>
                <a:cs typeface="Arial" charset="0"/>
              </a:rPr>
              <a:t>Single Resolution Board (SRB) </a:t>
            </a:r>
          </a:p>
          <a:p>
            <a:pPr marL="357188" indent="-357188" algn="just">
              <a:lnSpc>
                <a:spcPts val="2700"/>
              </a:lnSpc>
              <a:spcBef>
                <a:spcPts val="0"/>
              </a:spcBef>
              <a:spcAft>
                <a:spcPts val="600"/>
              </a:spcAft>
              <a:buFontTx/>
              <a:buChar char="-"/>
              <a:defRPr/>
            </a:pPr>
            <a:r>
              <a:rPr lang="en-US" sz="1800" b="0" u="none" dirty="0">
                <a:solidFill>
                  <a:schemeClr val="tx1"/>
                </a:solidFill>
              </a:rPr>
              <a:t>the European Resolution Authority, </a:t>
            </a:r>
            <a:r>
              <a:rPr lang="en-GB" sz="1800" b="0" u="none" dirty="0">
                <a:solidFill>
                  <a:schemeClr val="tx1"/>
                </a:solidFill>
                <a:cs typeface="Arial" charset="0"/>
              </a:rPr>
              <a:t>set-up to decide if, when and how a bank must be resolved, as well as to appoint a special manager to a failing bank for a limited period;</a:t>
            </a:r>
          </a:p>
          <a:p>
            <a:pPr marL="357188" indent="-357188" algn="just">
              <a:lnSpc>
                <a:spcPts val="2700"/>
              </a:lnSpc>
              <a:spcBef>
                <a:spcPts val="0"/>
              </a:spcBef>
              <a:spcAft>
                <a:spcPts val="600"/>
              </a:spcAft>
              <a:buFontTx/>
              <a:buChar char="-"/>
              <a:defRPr/>
            </a:pPr>
            <a:r>
              <a:rPr lang="en-US" sz="1800" b="0" u="none" dirty="0">
                <a:solidFill>
                  <a:schemeClr val="tx1"/>
                </a:solidFill>
              </a:rPr>
              <a:t>responsible for set-up of the MREL (</a:t>
            </a:r>
            <a:r>
              <a:rPr lang="en-GB" sz="1800" b="0" u="none" dirty="0">
                <a:solidFill>
                  <a:schemeClr val="tx1"/>
                </a:solidFill>
              </a:rPr>
              <a:t>Minimum Requirements for Own Funds and Eligible Liabilities for </a:t>
            </a:r>
            <a:r>
              <a:rPr lang="en-US" sz="1800" b="0" u="none" dirty="0">
                <a:solidFill>
                  <a:schemeClr val="tx1"/>
                </a:solidFill>
              </a:rPr>
              <a:t>Bail-ins), the resolution plans and all decisions related to the resolution of banks subject to the direct supervision of the ECB.</a:t>
            </a:r>
          </a:p>
          <a:p>
            <a:pPr marL="357188" indent="-357188" algn="just">
              <a:lnSpc>
                <a:spcPts val="2700"/>
              </a:lnSpc>
              <a:spcBef>
                <a:spcPts val="600"/>
              </a:spcBef>
              <a:spcAft>
                <a:spcPts val="600"/>
              </a:spcAft>
              <a:buAutoNum type="romanLcParenBoth" startAt="2"/>
              <a:defRPr/>
            </a:pPr>
            <a:r>
              <a:rPr lang="en-GB" sz="1800" b="0" u="none" dirty="0">
                <a:solidFill>
                  <a:schemeClr val="tx1"/>
                </a:solidFill>
                <a:cs typeface="Arial" charset="0"/>
              </a:rPr>
              <a:t>Single Resolution Fund (SRF)</a:t>
            </a:r>
          </a:p>
          <a:p>
            <a:pPr marL="357188" indent="-357188" algn="just">
              <a:lnSpc>
                <a:spcPts val="2700"/>
              </a:lnSpc>
              <a:spcBef>
                <a:spcPts val="0"/>
              </a:spcBef>
              <a:spcAft>
                <a:spcPts val="600"/>
              </a:spcAft>
              <a:buFontTx/>
              <a:buChar char="-"/>
              <a:defRPr/>
            </a:pPr>
            <a:r>
              <a:rPr lang="en-GB" sz="1800" b="0" u="none" dirty="0">
                <a:solidFill>
                  <a:schemeClr val="tx1"/>
                </a:solidFill>
                <a:cs typeface="Arial" charset="0"/>
              </a:rPr>
              <a:t>owned by the SRB, to </a:t>
            </a:r>
            <a:r>
              <a:rPr lang="en-US" sz="1800" b="0" u="none" dirty="0">
                <a:solidFill>
                  <a:schemeClr val="tx1"/>
                </a:solidFill>
              </a:rPr>
              <a:t>break the link between the risk of the sovereigns and the banks and facilitate the resolution of cross-border EU-based banks;</a:t>
            </a:r>
          </a:p>
          <a:p>
            <a:pPr marL="357188" indent="-357188" algn="just">
              <a:lnSpc>
                <a:spcPts val="2700"/>
              </a:lnSpc>
              <a:spcBef>
                <a:spcPts val="0"/>
              </a:spcBef>
              <a:spcAft>
                <a:spcPts val="600"/>
              </a:spcAft>
              <a:buFontTx/>
              <a:buChar char="-"/>
              <a:defRPr/>
            </a:pPr>
            <a:r>
              <a:rPr lang="en-US" sz="1800" b="0" u="none" dirty="0">
                <a:solidFill>
                  <a:schemeClr val="tx1"/>
                </a:solidFill>
              </a:rPr>
              <a:t>to be built over 8 years (2016-2023);</a:t>
            </a:r>
          </a:p>
          <a:p>
            <a:pPr marL="357188" indent="-357188" algn="just">
              <a:lnSpc>
                <a:spcPts val="2700"/>
              </a:lnSpc>
              <a:spcBef>
                <a:spcPts val="0"/>
              </a:spcBef>
              <a:spcAft>
                <a:spcPts val="600"/>
              </a:spcAft>
              <a:buFontTx/>
              <a:buChar char="-"/>
              <a:defRPr/>
            </a:pPr>
            <a:r>
              <a:rPr lang="en-GB" sz="1800" b="0" u="none" dirty="0">
                <a:solidFill>
                  <a:schemeClr val="tx1"/>
                </a:solidFill>
                <a:cs typeface="Arial" charset="0"/>
              </a:rPr>
              <a:t>provides capital support to banks, by </a:t>
            </a:r>
            <a:r>
              <a:rPr lang="en-US" sz="1800" b="0" u="none" dirty="0">
                <a:solidFill>
                  <a:schemeClr val="tx1"/>
                </a:solidFill>
              </a:rPr>
              <a:t>reaching at least 1% of the covered deposits;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1002</a:t>
            </a:fld>
            <a:endParaRPr lang="en-US"/>
          </a:p>
        </p:txBody>
      </p:sp>
    </p:spTree>
    <p:extLst>
      <p:ext uri="{BB962C8B-B14F-4D97-AF65-F5344CB8AC3E}">
        <p14:creationId xmlns:p14="http://schemas.microsoft.com/office/powerpoint/2010/main" val="1593676718"/>
      </p:ext>
    </p:extLst>
  </p:cSld>
  <p:clrMapOvr>
    <a:masterClrMapping/>
  </p:clrMapOvr>
  <p:transition spd="slow">
    <p:pull dir="r"/>
  </p:transition>
</p:sld>
</file>

<file path=ppt/slides/slide10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a:solidFill>
                  <a:schemeClr val="tx1"/>
                </a:solidFill>
              </a:rPr>
              <a:t>European Banking Union</a:t>
            </a:r>
          </a:p>
        </p:txBody>
      </p:sp>
      <p:sp>
        <p:nvSpPr>
          <p:cNvPr id="290820" name="Rectangle 2"/>
          <p:cNvSpPr txBox="1">
            <a:spLocks noChangeArrowheads="1"/>
          </p:cNvSpPr>
          <p:nvPr/>
        </p:nvSpPr>
        <p:spPr bwMode="auto">
          <a:xfrm>
            <a:off x="738188" y="1628800"/>
            <a:ext cx="8679308" cy="4694213"/>
          </a:xfrm>
          <a:prstGeom prst="rect">
            <a:avLst/>
          </a:prstGeom>
          <a:noFill/>
          <a:ln w="9525">
            <a:noFill/>
            <a:miter lim="800000"/>
            <a:headEnd/>
            <a:tailEnd/>
          </a:ln>
        </p:spPr>
        <p:txBody>
          <a:bodyPr lIns="92075" tIns="46038" rIns="92075" bIns="46038" anchor="ctr"/>
          <a:lstStyle/>
          <a:p>
            <a:pPr marL="342900" lvl="2"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The SRB had </a:t>
            </a:r>
            <a:r>
              <a:rPr lang="en-GB" sz="2000" b="0" u="none" dirty="0">
                <a:solidFill>
                  <a:schemeClr val="tx1"/>
                </a:solidFill>
              </a:rPr>
              <a:t>its 1</a:t>
            </a:r>
            <a:r>
              <a:rPr lang="en-GB" sz="2000" b="0" u="none" baseline="30000" dirty="0">
                <a:solidFill>
                  <a:schemeClr val="tx1"/>
                </a:solidFill>
              </a:rPr>
              <a:t>st</a:t>
            </a:r>
            <a:r>
              <a:rPr lang="en-GB" sz="2000" b="0" u="none" dirty="0">
                <a:solidFill>
                  <a:schemeClr val="tx1"/>
                </a:solidFill>
              </a:rPr>
              <a:t> test in Jun17 - the resolution of Banco Popular (Spain’s 6</a:t>
            </a:r>
            <a:r>
              <a:rPr lang="en-GB" sz="2000" b="0" u="none" baseline="30000" dirty="0">
                <a:solidFill>
                  <a:schemeClr val="tx1"/>
                </a:solidFill>
              </a:rPr>
              <a:t>th</a:t>
            </a:r>
            <a:r>
              <a:rPr lang="en-GB" sz="2000" b="0" u="none" dirty="0">
                <a:solidFill>
                  <a:schemeClr val="tx1"/>
                </a:solidFill>
              </a:rPr>
              <a:t> largest bank), whose operations were absorbed by Santander.</a:t>
            </a:r>
          </a:p>
          <a:p>
            <a:pPr marL="342900" lvl="2" indent="-342900" algn="just">
              <a:lnSpc>
                <a:spcPts val="2700"/>
              </a:lnSpc>
              <a:spcBef>
                <a:spcPts val="600"/>
              </a:spcBef>
              <a:spcAft>
                <a:spcPts val="600"/>
              </a:spcAft>
              <a:buClr>
                <a:schemeClr val="bg2"/>
              </a:buClr>
              <a:buSzPct val="75000"/>
              <a:buFontTx/>
              <a:buChar char="-"/>
              <a:defRPr/>
            </a:pPr>
            <a:endParaRPr lang="en-GB" sz="2000" b="0" u="none" dirty="0">
              <a:solidFill>
                <a:schemeClr val="tx1"/>
              </a:solidFill>
            </a:endParaRPr>
          </a:p>
          <a:p>
            <a:pPr marL="342900" lvl="2" indent="-342900" algn="just">
              <a:lnSpc>
                <a:spcPts val="2700"/>
              </a:lnSpc>
              <a:spcBef>
                <a:spcPts val="600"/>
              </a:spcBef>
              <a:spcAft>
                <a:spcPts val="600"/>
              </a:spcAft>
              <a:buClr>
                <a:schemeClr val="bg2"/>
              </a:buClr>
              <a:buSzPct val="75000"/>
              <a:buFontTx/>
              <a:buChar char="-"/>
              <a:defRPr/>
            </a:pPr>
            <a:r>
              <a:rPr lang="en-GB" sz="2000" b="0" u="none" dirty="0">
                <a:solidFill>
                  <a:schemeClr val="tx1"/>
                </a:solidFill>
              </a:rPr>
              <a:t>In Dec18</a:t>
            </a:r>
            <a:r>
              <a:rPr lang="en-US" sz="2000" b="0" u="none" dirty="0">
                <a:solidFill>
                  <a:schemeClr val="tx1"/>
                </a:solidFill>
              </a:rPr>
              <a:t>, it was agreed at the Euro Summit that the </a:t>
            </a:r>
            <a:r>
              <a:rPr lang="en-US" sz="2000" b="0" u="none" dirty="0">
                <a:solidFill>
                  <a:srgbClr val="FF0000"/>
                </a:solidFill>
              </a:rPr>
              <a:t>European Stability Mechanism (ESM) would act as a common backstop for the SRF</a:t>
            </a:r>
            <a:r>
              <a:rPr lang="en-US" sz="2000" b="0" u="none" dirty="0">
                <a:solidFill>
                  <a:schemeClr val="tx1"/>
                </a:solidFill>
              </a:rPr>
              <a:t>, from 2024 onwards at the latest, with a credit line of at least 1% of covered deposits in the Banking Union (with a cap of 68 B€), doubling the resources of the SRF and ensure their immediate availability, reaching an amount of around 120B€.</a:t>
            </a:r>
          </a:p>
          <a:p>
            <a:pPr marL="342900" lvl="2" indent="-342900" algn="just">
              <a:lnSpc>
                <a:spcPts val="2700"/>
              </a:lnSpc>
              <a:spcBef>
                <a:spcPts val="600"/>
              </a:spcBef>
              <a:spcAft>
                <a:spcPts val="600"/>
              </a:spcAft>
              <a:buClr>
                <a:schemeClr val="bg2"/>
              </a:buClr>
              <a:buSzPct val="75000"/>
              <a:buFontTx/>
              <a:buChar char="-"/>
              <a:defRPr/>
            </a:pPr>
            <a:endParaRPr lang="en-US" sz="2000" b="0" u="none" dirty="0">
              <a:solidFill>
                <a:schemeClr val="tx1"/>
              </a:solidFill>
            </a:endParaRPr>
          </a:p>
          <a:p>
            <a:pPr marL="342900" lvl="2"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This safeguard can reassure markets and block contagion, even though in the last crisis governments injected around €360 billion into banks’ capital.</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1003</a:t>
            </a:fld>
            <a:endParaRPr lang="en-US"/>
          </a:p>
        </p:txBody>
      </p:sp>
    </p:spTree>
    <p:extLst>
      <p:ext uri="{BB962C8B-B14F-4D97-AF65-F5344CB8AC3E}">
        <p14:creationId xmlns:p14="http://schemas.microsoft.com/office/powerpoint/2010/main" val="1025280486"/>
      </p:ext>
    </p:extLst>
  </p:cSld>
  <p:clrMapOvr>
    <a:masterClrMapping/>
  </p:clrMapOvr>
  <p:transition spd="slow">
    <p:pull dir="r"/>
  </p:transition>
</p:sld>
</file>

<file path=ppt/slides/slide10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a:solidFill>
                  <a:schemeClr val="tx1"/>
                </a:solidFill>
              </a:rPr>
              <a:t>European Banking Union</a:t>
            </a:r>
          </a:p>
        </p:txBody>
      </p:sp>
      <p:sp>
        <p:nvSpPr>
          <p:cNvPr id="290820" name="Rectangle 2"/>
          <p:cNvSpPr txBox="1">
            <a:spLocks noChangeArrowheads="1"/>
          </p:cNvSpPr>
          <p:nvPr/>
        </p:nvSpPr>
        <p:spPr bwMode="auto">
          <a:xfrm>
            <a:off x="738188" y="1657312"/>
            <a:ext cx="8679308" cy="4665701"/>
          </a:xfrm>
          <a:prstGeom prst="rect">
            <a:avLst/>
          </a:prstGeom>
          <a:noFill/>
          <a:ln w="9525">
            <a:noFill/>
            <a:miter lim="800000"/>
            <a:headEnd/>
            <a:tailEnd/>
          </a:ln>
        </p:spPr>
        <p:txBody>
          <a:bodyPr lIns="92075" tIns="46038" rIns="92075" bIns="46038" anchor="ctr"/>
          <a:lstStyle/>
          <a:p>
            <a:pPr marL="342900" lvl="2" indent="-342900" algn="just">
              <a:lnSpc>
                <a:spcPts val="2700"/>
              </a:lnSpc>
              <a:spcBef>
                <a:spcPts val="600"/>
              </a:spcBef>
              <a:spcAft>
                <a:spcPts val="600"/>
              </a:spcAft>
              <a:buClr>
                <a:schemeClr val="bg2"/>
              </a:buClr>
              <a:buSzPct val="75000"/>
              <a:buFontTx/>
              <a:buChar char="-"/>
              <a:defRPr/>
            </a:pPr>
            <a:endParaRPr lang="en-US" sz="2000" b="0" u="none" dirty="0">
              <a:solidFill>
                <a:schemeClr val="tx1"/>
              </a:solidFill>
            </a:endParaRPr>
          </a:p>
          <a:p>
            <a:pPr marL="342900" lvl="2"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For the introduction of this backstop, the </a:t>
            </a:r>
            <a:r>
              <a:rPr lang="en-US" sz="2000" b="0" u="none" dirty="0" err="1">
                <a:solidFill>
                  <a:schemeClr val="tx1"/>
                </a:solidFill>
              </a:rPr>
              <a:t>Eurogroup</a:t>
            </a:r>
            <a:r>
              <a:rPr lang="en-US" sz="2000" b="0" u="none" dirty="0">
                <a:solidFill>
                  <a:schemeClr val="tx1"/>
                </a:solidFill>
              </a:rPr>
              <a:t> requested an extended version of the “Risk Reduction Report”, prepared jointly by the European Commission, the ECB) and the SRB.</a:t>
            </a:r>
          </a:p>
          <a:p>
            <a:pPr marL="352425" lvl="2" indent="-352425" algn="just">
              <a:lnSpc>
                <a:spcPts val="2700"/>
              </a:lnSpc>
              <a:spcBef>
                <a:spcPts val="600"/>
              </a:spcBef>
              <a:spcAft>
                <a:spcPts val="600"/>
              </a:spcAft>
              <a:buClr>
                <a:schemeClr val="bg2"/>
              </a:buClr>
              <a:buSzPct val="75000"/>
              <a:buFontTx/>
              <a:buChar char="-"/>
              <a:defRPr/>
            </a:pPr>
            <a:endParaRPr lang="en-US" sz="2000" b="0" u="none" dirty="0">
              <a:solidFill>
                <a:schemeClr val="tx1"/>
              </a:solidFill>
            </a:endParaRPr>
          </a:p>
          <a:p>
            <a:pPr marL="352425" lvl="2" indent="-352425" algn="just">
              <a:lnSpc>
                <a:spcPts val="2700"/>
              </a:lnSpc>
              <a:spcBef>
                <a:spcPts val="600"/>
              </a:spcBef>
              <a:spcAft>
                <a:spcPts val="600"/>
              </a:spcAft>
              <a:buClr>
                <a:schemeClr val="bg2"/>
              </a:buClr>
              <a:buSzPct val="75000"/>
              <a:buFontTx/>
              <a:buChar char="-"/>
              <a:defRPr/>
            </a:pPr>
            <a:r>
              <a:rPr lang="en-US" sz="2000" b="0" u="none" dirty="0">
                <a:solidFill>
                  <a:schemeClr val="tx1"/>
                </a:solidFill>
              </a:rPr>
              <a:t>This report showed that all risk reduction indicators improved significantly, e.g. NPLs and the MREL capacity.</a:t>
            </a:r>
          </a:p>
          <a:p>
            <a:pPr marL="352425" lvl="2" indent="-352425" algn="just">
              <a:lnSpc>
                <a:spcPts val="2700"/>
              </a:lnSpc>
              <a:spcBef>
                <a:spcPts val="600"/>
              </a:spcBef>
              <a:spcAft>
                <a:spcPts val="600"/>
              </a:spcAft>
              <a:buClr>
                <a:schemeClr val="bg2"/>
              </a:buClr>
              <a:buSzPct val="75000"/>
              <a:buFontTx/>
              <a:buChar char="-"/>
              <a:defRPr/>
            </a:pPr>
            <a:endParaRPr lang="en-US" sz="2000" b="0" u="none" dirty="0">
              <a:solidFill>
                <a:schemeClr val="tx1"/>
              </a:solidFill>
            </a:endParaRPr>
          </a:p>
          <a:p>
            <a:pPr marL="352425" lvl="2" indent="-352425" algn="just">
              <a:lnSpc>
                <a:spcPts val="2700"/>
              </a:lnSpc>
              <a:spcBef>
                <a:spcPts val="600"/>
              </a:spcBef>
              <a:spcAft>
                <a:spcPts val="600"/>
              </a:spcAft>
              <a:buClr>
                <a:schemeClr val="bg2"/>
              </a:buClr>
              <a:buSzPct val="75000"/>
              <a:buFontTx/>
              <a:buChar char="-"/>
              <a:defRPr/>
            </a:pPr>
            <a:r>
              <a:rPr lang="en-US" sz="2000" b="0" u="none" dirty="0">
                <a:solidFill>
                  <a:schemeClr val="tx1"/>
                </a:solidFill>
              </a:rPr>
              <a:t>Consequently, </a:t>
            </a:r>
            <a:r>
              <a:rPr lang="en-US" sz="2000" b="0" u="none" dirty="0">
                <a:solidFill>
                  <a:srgbClr val="FF0000"/>
                </a:solidFill>
              </a:rPr>
              <a:t>the </a:t>
            </a:r>
            <a:r>
              <a:rPr lang="en-US" sz="2000" b="0" u="none" dirty="0" err="1">
                <a:solidFill>
                  <a:srgbClr val="FF0000"/>
                </a:solidFill>
              </a:rPr>
              <a:t>Eurogroup</a:t>
            </a:r>
            <a:r>
              <a:rPr lang="en-US" sz="2000" b="0" u="none" dirty="0">
                <a:solidFill>
                  <a:srgbClr val="FF0000"/>
                </a:solidFill>
              </a:rPr>
              <a:t> agreed to advance the entry into force of the common backstop to the SRF by the beginning of 2022.</a:t>
            </a:r>
          </a:p>
          <a:p>
            <a:pPr marL="352425" lvl="2" indent="-352425" algn="just">
              <a:lnSpc>
                <a:spcPts val="2700"/>
              </a:lnSpc>
              <a:spcBef>
                <a:spcPts val="600"/>
              </a:spcBef>
              <a:spcAft>
                <a:spcPts val="600"/>
              </a:spcAft>
              <a:buClr>
                <a:schemeClr val="bg2"/>
              </a:buClr>
              <a:buSzPct val="75000"/>
              <a:buFontTx/>
              <a:buChar char="-"/>
              <a:defRPr/>
            </a:pPr>
            <a:endParaRPr lang="en-US" sz="2000" b="0" u="none" dirty="0">
              <a:solidFill>
                <a:schemeClr val="tx1"/>
              </a:solidFill>
            </a:endParaRPr>
          </a:p>
          <a:p>
            <a:pPr marL="352425" lvl="2" indent="-352425" algn="just">
              <a:lnSpc>
                <a:spcPts val="2700"/>
              </a:lnSpc>
              <a:spcBef>
                <a:spcPts val="600"/>
              </a:spcBef>
              <a:spcAft>
                <a:spcPts val="600"/>
              </a:spcAft>
              <a:buClr>
                <a:schemeClr val="bg2"/>
              </a:buClr>
              <a:buSzPct val="75000"/>
              <a:buFontTx/>
              <a:buChar char="-"/>
              <a:defRPr/>
            </a:pPr>
            <a:endParaRPr lang="en-US"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1004</a:t>
            </a:fld>
            <a:endParaRPr lang="en-US"/>
          </a:p>
        </p:txBody>
      </p:sp>
    </p:spTree>
    <p:extLst>
      <p:ext uri="{BB962C8B-B14F-4D97-AF65-F5344CB8AC3E}">
        <p14:creationId xmlns:p14="http://schemas.microsoft.com/office/powerpoint/2010/main" val="1973175718"/>
      </p:ext>
    </p:extLst>
  </p:cSld>
  <p:clrMapOvr>
    <a:masterClrMapping/>
  </p:clrMapOvr>
  <p:transition spd="slow">
    <p:pull dir="r"/>
  </p:transition>
</p:sld>
</file>

<file path=ppt/slides/slide10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a:solidFill>
                  <a:schemeClr val="tx1"/>
                </a:solidFill>
              </a:rPr>
              <a:t>European Banking Union</a:t>
            </a:r>
          </a:p>
        </p:txBody>
      </p:sp>
      <p:sp>
        <p:nvSpPr>
          <p:cNvPr id="290820" name="Rectangle 2"/>
          <p:cNvSpPr txBox="1">
            <a:spLocks noChangeArrowheads="1"/>
          </p:cNvSpPr>
          <p:nvPr/>
        </p:nvSpPr>
        <p:spPr bwMode="auto">
          <a:xfrm>
            <a:off x="738188" y="1657312"/>
            <a:ext cx="8679308" cy="4665701"/>
          </a:xfrm>
          <a:prstGeom prst="rect">
            <a:avLst/>
          </a:prstGeom>
          <a:noFill/>
          <a:ln w="9525">
            <a:noFill/>
            <a:miter lim="800000"/>
            <a:headEnd/>
            <a:tailEnd/>
          </a:ln>
        </p:spPr>
        <p:txBody>
          <a:bodyPr lIns="92075" tIns="46038" rIns="92075" bIns="46038" anchor="ctr"/>
          <a:lstStyle/>
          <a:p>
            <a:pPr marL="352425" lvl="2" indent="-352425" algn="just">
              <a:lnSpc>
                <a:spcPts val="2700"/>
              </a:lnSpc>
              <a:spcBef>
                <a:spcPts val="600"/>
              </a:spcBef>
              <a:spcAft>
                <a:spcPts val="600"/>
              </a:spcAft>
              <a:buClr>
                <a:schemeClr val="bg2"/>
              </a:buClr>
              <a:buSzPct val="75000"/>
              <a:buFontTx/>
              <a:buChar char="-"/>
              <a:defRPr/>
            </a:pPr>
            <a:r>
              <a:rPr lang="en-US" sz="2000" b="0" u="none" dirty="0">
                <a:solidFill>
                  <a:srgbClr val="FF0000"/>
                </a:solidFill>
              </a:rPr>
              <a:t>The SRF may make a contribution for loss absorption only where:</a:t>
            </a:r>
          </a:p>
          <a:p>
            <a:pPr marL="457200" lvl="2" indent="-457200" algn="just">
              <a:lnSpc>
                <a:spcPts val="2700"/>
              </a:lnSpc>
              <a:spcBef>
                <a:spcPts val="600"/>
              </a:spcBef>
              <a:spcAft>
                <a:spcPts val="600"/>
              </a:spcAft>
              <a:buClr>
                <a:schemeClr val="bg2"/>
              </a:buClr>
              <a:buSzPct val="75000"/>
              <a:buAutoNum type="alphaLcParenBoth"/>
              <a:defRPr/>
            </a:pPr>
            <a:r>
              <a:rPr lang="en-US" sz="2000" b="0" u="none" dirty="0">
                <a:solidFill>
                  <a:schemeClr val="tx1"/>
                </a:solidFill>
              </a:rPr>
              <a:t>a contribution to loss absorption and recapitalization equal to an amount not less than 8 % of the total liabilities including own funds of the institution under resolution, has been made by shareholders and creditors; and</a:t>
            </a:r>
          </a:p>
          <a:p>
            <a:pPr marL="457200" lvl="2" indent="-457200" algn="just">
              <a:lnSpc>
                <a:spcPts val="2700"/>
              </a:lnSpc>
              <a:spcBef>
                <a:spcPts val="600"/>
              </a:spcBef>
              <a:spcAft>
                <a:spcPts val="600"/>
              </a:spcAft>
              <a:buClr>
                <a:schemeClr val="bg2"/>
              </a:buClr>
              <a:buSzPct val="75000"/>
              <a:buAutoNum type="alphaLcParenBoth"/>
              <a:defRPr/>
            </a:pPr>
            <a:r>
              <a:rPr lang="en-US" sz="2000" b="0" u="none" dirty="0">
                <a:solidFill>
                  <a:schemeClr val="tx1"/>
                </a:solidFill>
              </a:rPr>
              <a:t>the contribution from the Fund does not exceed 5 % of the total liabilities including own funds of the institution under resolution.</a:t>
            </a:r>
          </a:p>
          <a:p>
            <a:pPr marL="0" lvl="2" algn="just">
              <a:lnSpc>
                <a:spcPts val="2700"/>
              </a:lnSpc>
              <a:spcBef>
                <a:spcPts val="600"/>
              </a:spcBef>
              <a:spcAft>
                <a:spcPts val="600"/>
              </a:spcAft>
              <a:buClr>
                <a:schemeClr val="bg2"/>
              </a:buClr>
              <a:buSzPct val="75000"/>
              <a:buNone/>
              <a:defRPr/>
            </a:pPr>
            <a:endParaRPr lang="en-US" sz="2000" b="0" u="none" dirty="0">
              <a:solidFill>
                <a:schemeClr val="tx1"/>
              </a:solidFill>
            </a:endParaRPr>
          </a:p>
          <a:p>
            <a:pPr marL="457200" lvl="2" indent="-457200" algn="just">
              <a:lnSpc>
                <a:spcPts val="2700"/>
              </a:lnSpc>
              <a:spcBef>
                <a:spcPts val="600"/>
              </a:spcBef>
              <a:spcAft>
                <a:spcPts val="600"/>
              </a:spcAft>
              <a:buClr>
                <a:schemeClr val="bg2"/>
              </a:buClr>
              <a:buSzPct val="75000"/>
              <a:buAutoNum type="arabicParenBoth" startAt="3"/>
              <a:defRPr/>
            </a:pPr>
            <a:r>
              <a:rPr lang="en-US" sz="2000" u="none" dirty="0">
                <a:solidFill>
                  <a:schemeClr val="tx1"/>
                </a:solidFill>
              </a:rPr>
              <a:t>EDIS - </a:t>
            </a:r>
            <a:r>
              <a:rPr lang="en-GB" sz="2000" u="none" dirty="0">
                <a:solidFill>
                  <a:schemeClr val="tx1"/>
                </a:solidFill>
              </a:rPr>
              <a:t>European Deposit Insurance Scheme</a:t>
            </a:r>
            <a:r>
              <a:rPr lang="en-GB" sz="2000" b="0" u="none" dirty="0">
                <a:solidFill>
                  <a:schemeClr val="tx1"/>
                </a:solidFill>
              </a:rPr>
              <a:t>, proposed in Nov15</a:t>
            </a:r>
            <a:r>
              <a:rPr lang="en-US" sz="2000" b="0" u="none" dirty="0">
                <a:solidFill>
                  <a:schemeClr val="tx1"/>
                </a:solidFill>
              </a:rPr>
              <a:t>, in order to break the link between sovereign and banking system’s risks, usually named as </a:t>
            </a:r>
            <a:r>
              <a:rPr lang="pt-PT" sz="2000" b="0" u="none" dirty="0" err="1">
                <a:solidFill>
                  <a:schemeClr val="tx1"/>
                </a:solidFill>
              </a:rPr>
              <a:t>the</a:t>
            </a:r>
            <a:r>
              <a:rPr lang="pt-PT" sz="2000" b="0" u="none" dirty="0">
                <a:solidFill>
                  <a:schemeClr val="tx1"/>
                </a:solidFill>
              </a:rPr>
              <a:t> </a:t>
            </a:r>
            <a:r>
              <a:rPr lang="en-GB" sz="2000" b="0" u="none" dirty="0">
                <a:solidFill>
                  <a:schemeClr val="tx1"/>
                </a:solidFill>
              </a:rPr>
              <a:t>‘third pillar’ of the EU banking union (alongside the SSM and SRM).</a:t>
            </a:r>
          </a:p>
          <a:p>
            <a:pPr marL="0" lvl="2" algn="just">
              <a:lnSpc>
                <a:spcPts val="2700"/>
              </a:lnSpc>
              <a:spcBef>
                <a:spcPts val="600"/>
              </a:spcBef>
              <a:spcAft>
                <a:spcPts val="600"/>
              </a:spcAft>
              <a:buClr>
                <a:schemeClr val="bg2"/>
              </a:buClr>
              <a:buSzPct val="75000"/>
              <a:buNone/>
              <a:defRPr/>
            </a:pPr>
            <a:endParaRPr lang="en-US"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1005</a:t>
            </a:fld>
            <a:endParaRPr lang="en-US"/>
          </a:p>
        </p:txBody>
      </p:sp>
    </p:spTree>
    <p:extLst>
      <p:ext uri="{BB962C8B-B14F-4D97-AF65-F5344CB8AC3E}">
        <p14:creationId xmlns:p14="http://schemas.microsoft.com/office/powerpoint/2010/main" val="185373448"/>
      </p:ext>
    </p:extLst>
  </p:cSld>
  <p:clrMapOvr>
    <a:masterClrMapping/>
  </p:clrMapOvr>
  <p:transition spd="slow">
    <p:pull dir="r"/>
  </p:transition>
</p:sld>
</file>

<file path=ppt/slides/slide10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a:solidFill>
                  <a:schemeClr val="tx1"/>
                </a:solidFill>
              </a:rPr>
              <a:t>European Banking Union</a:t>
            </a:r>
          </a:p>
        </p:txBody>
      </p:sp>
      <p:sp>
        <p:nvSpPr>
          <p:cNvPr id="290820" name="Rectangle 2"/>
          <p:cNvSpPr txBox="1">
            <a:spLocks noChangeArrowheads="1"/>
          </p:cNvSpPr>
          <p:nvPr/>
        </p:nvSpPr>
        <p:spPr bwMode="auto">
          <a:xfrm>
            <a:off x="738188" y="1657312"/>
            <a:ext cx="8679308" cy="4665701"/>
          </a:xfrm>
          <a:prstGeom prst="rect">
            <a:avLst/>
          </a:prstGeom>
          <a:noFill/>
          <a:ln w="9525">
            <a:noFill/>
            <a:miter lim="800000"/>
            <a:headEnd/>
            <a:tailEnd/>
          </a:ln>
        </p:spPr>
        <p:txBody>
          <a:bodyPr lIns="92075" tIns="46038" rIns="92075" bIns="46038" anchor="ctr"/>
          <a:lstStyle/>
          <a:p>
            <a:pPr marL="352425" lvl="2" indent="-352425" algn="just">
              <a:lnSpc>
                <a:spcPts val="2700"/>
              </a:lnSpc>
              <a:spcBef>
                <a:spcPts val="600"/>
              </a:spcBef>
              <a:spcAft>
                <a:spcPts val="600"/>
              </a:spcAft>
              <a:buClr>
                <a:schemeClr val="bg2"/>
              </a:buClr>
              <a:buSzPct val="75000"/>
              <a:buNone/>
              <a:defRPr/>
            </a:pPr>
            <a:r>
              <a:rPr lang="en-US" sz="2000" u="none" dirty="0">
                <a:solidFill>
                  <a:srgbClr val="FF0000"/>
                </a:solidFill>
              </a:rPr>
              <a:t>ESM:</a:t>
            </a:r>
          </a:p>
          <a:p>
            <a:pPr marL="352425" lvl="2" indent="-352425" algn="just">
              <a:lnSpc>
                <a:spcPts val="2700"/>
              </a:lnSpc>
              <a:spcBef>
                <a:spcPts val="600"/>
              </a:spcBef>
              <a:spcAft>
                <a:spcPts val="600"/>
              </a:spcAft>
              <a:buClr>
                <a:schemeClr val="bg2"/>
              </a:buClr>
              <a:buSzPct val="75000"/>
              <a:buNone/>
              <a:defRPr/>
            </a:pPr>
            <a:endParaRPr lang="en-US" sz="2000" u="none" dirty="0">
              <a:solidFill>
                <a:srgbClr val="FF0000"/>
              </a:solidFill>
            </a:endParaRPr>
          </a:p>
          <a:p>
            <a:pPr marL="352425" lvl="2" indent="-352425" algn="just">
              <a:lnSpc>
                <a:spcPts val="2700"/>
              </a:lnSpc>
              <a:spcBef>
                <a:spcPts val="600"/>
              </a:spcBef>
              <a:spcAft>
                <a:spcPts val="600"/>
              </a:spcAft>
              <a:buClr>
                <a:schemeClr val="bg2"/>
              </a:buClr>
              <a:buSzPct val="75000"/>
              <a:buFontTx/>
              <a:buChar char="-"/>
              <a:defRPr/>
            </a:pPr>
            <a:r>
              <a:rPr lang="en-US" sz="2000" b="0" u="none" dirty="0">
                <a:solidFill>
                  <a:schemeClr val="tx1"/>
                </a:solidFill>
              </a:rPr>
              <a:t>Set up in Oct.2012 as a permanent solution to provide funding to Euro Area countries that lose access to the bond markets.</a:t>
            </a:r>
          </a:p>
          <a:p>
            <a:pPr marL="352425" lvl="2" indent="-352425" algn="just">
              <a:lnSpc>
                <a:spcPts val="2700"/>
              </a:lnSpc>
              <a:spcBef>
                <a:spcPts val="600"/>
              </a:spcBef>
              <a:spcAft>
                <a:spcPts val="600"/>
              </a:spcAft>
              <a:buClr>
                <a:schemeClr val="bg2"/>
              </a:buClr>
              <a:buSzPct val="75000"/>
              <a:buFontTx/>
              <a:buChar char="-"/>
              <a:defRPr/>
            </a:pPr>
            <a:r>
              <a:rPr lang="en-US" sz="2000" b="0" u="none" dirty="0">
                <a:solidFill>
                  <a:schemeClr val="tx1"/>
                </a:solidFill>
              </a:rPr>
              <a:t>Its forerunner was the European Financial Stability Facility (EFSF), which had been set up in Jun10 as a temporary solution.</a:t>
            </a:r>
          </a:p>
          <a:p>
            <a:pPr marL="352425" lvl="2" indent="-352425" algn="just">
              <a:lnSpc>
                <a:spcPts val="2700"/>
              </a:lnSpc>
              <a:spcBef>
                <a:spcPts val="600"/>
              </a:spcBef>
              <a:spcAft>
                <a:spcPts val="600"/>
              </a:spcAft>
              <a:buClr>
                <a:schemeClr val="bg2"/>
              </a:buClr>
              <a:buSzPct val="75000"/>
              <a:buFontTx/>
              <a:buChar char="-"/>
              <a:defRPr/>
            </a:pPr>
            <a:r>
              <a:rPr lang="en-US" sz="2000" b="0" u="none" dirty="0">
                <a:solidFill>
                  <a:schemeClr val="tx1"/>
                </a:solidFill>
              </a:rPr>
              <a:t>The EFSF still exists as a legal entity and a big issuer of bonds, but it can no longer make new loans.</a:t>
            </a:r>
          </a:p>
          <a:p>
            <a:pPr marL="352425" lvl="2" indent="-352425" algn="just">
              <a:lnSpc>
                <a:spcPts val="2700"/>
              </a:lnSpc>
              <a:spcBef>
                <a:spcPts val="600"/>
              </a:spcBef>
              <a:spcAft>
                <a:spcPts val="600"/>
              </a:spcAft>
              <a:buClr>
                <a:schemeClr val="bg2"/>
              </a:buClr>
              <a:buSzPct val="75000"/>
              <a:buFontTx/>
              <a:buChar char="-"/>
              <a:defRPr/>
            </a:pPr>
            <a:r>
              <a:rPr lang="en-US" sz="2000" b="0" u="none" dirty="0">
                <a:solidFill>
                  <a:schemeClr val="tx1"/>
                </a:solidFill>
              </a:rPr>
              <a:t>The EFSF and ESM remain separate legal entities but share staff, facilities, and operations. Together, the EFSF and the ESM had €700 billion in firepower.</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1006</a:t>
            </a:fld>
            <a:endParaRPr lang="en-US"/>
          </a:p>
        </p:txBody>
      </p:sp>
    </p:spTree>
    <p:extLst>
      <p:ext uri="{BB962C8B-B14F-4D97-AF65-F5344CB8AC3E}">
        <p14:creationId xmlns:p14="http://schemas.microsoft.com/office/powerpoint/2010/main" val="2889892937"/>
      </p:ext>
    </p:extLst>
  </p:cSld>
  <p:clrMapOvr>
    <a:masterClrMapping/>
  </p:clrMapOvr>
  <p:transition spd="slow">
    <p:pull dir="r"/>
  </p:transition>
</p:sld>
</file>

<file path=ppt/slides/slide10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a:solidFill>
                  <a:schemeClr val="tx1"/>
                </a:solidFill>
              </a:rPr>
              <a:t>European Banking Union</a:t>
            </a:r>
          </a:p>
        </p:txBody>
      </p:sp>
      <p:sp>
        <p:nvSpPr>
          <p:cNvPr id="290820" name="Rectangle 2"/>
          <p:cNvSpPr txBox="1">
            <a:spLocks noChangeArrowheads="1"/>
          </p:cNvSpPr>
          <p:nvPr/>
        </p:nvSpPr>
        <p:spPr bwMode="auto">
          <a:xfrm>
            <a:off x="738188" y="1628800"/>
            <a:ext cx="8679308" cy="4694213"/>
          </a:xfrm>
          <a:prstGeom prst="rect">
            <a:avLst/>
          </a:prstGeom>
          <a:noFill/>
          <a:ln w="9525">
            <a:noFill/>
            <a:miter lim="800000"/>
            <a:headEnd/>
            <a:tailEnd/>
          </a:ln>
        </p:spPr>
        <p:txBody>
          <a:bodyPr lIns="92075" tIns="46038" rIns="92075" bIns="46038" anchor="ctr"/>
          <a:lstStyle/>
          <a:p>
            <a:pPr marL="357188" lvl="2" indent="-357188" algn="just">
              <a:lnSpc>
                <a:spcPts val="2700"/>
              </a:lnSpc>
              <a:spcBef>
                <a:spcPts val="0"/>
              </a:spcBef>
              <a:spcAft>
                <a:spcPts val="600"/>
              </a:spcAft>
              <a:buClr>
                <a:schemeClr val="bg2"/>
              </a:buClr>
              <a:buSzPct val="75000"/>
              <a:buFont typeface="Monotype Sorts" pitchFamily="2" charset="2"/>
              <a:buChar char="n"/>
              <a:defRPr/>
            </a:pPr>
            <a:r>
              <a:rPr lang="en-US" sz="2000" dirty="0">
                <a:solidFill>
                  <a:schemeClr val="tx1"/>
                </a:solidFill>
              </a:rPr>
              <a:t>The coordination of the SRM and the EU competition authority, which handles state aid, is complex:</a:t>
            </a:r>
          </a:p>
          <a:p>
            <a:pPr marL="342900" lvl="2" indent="-342900" algn="just">
              <a:lnSpc>
                <a:spcPts val="2700"/>
              </a:lnSpc>
              <a:spcBef>
                <a:spcPts val="0"/>
              </a:spcBef>
              <a:spcAft>
                <a:spcPts val="600"/>
              </a:spcAft>
              <a:buClr>
                <a:schemeClr val="bg2"/>
              </a:buClr>
              <a:buSzPct val="75000"/>
              <a:buFontTx/>
              <a:buChar char="-"/>
              <a:defRPr/>
            </a:pPr>
            <a:r>
              <a:rPr lang="en-US" sz="1800" b="0" u="none" dirty="0">
                <a:solidFill>
                  <a:schemeClr val="tx1"/>
                </a:solidFill>
              </a:rPr>
              <a:t>the decision to resolve a bank typically starts with the communication of the bank’s imminent failure from the ECB to the SRB, the Commission, and the national resolution authorities.</a:t>
            </a:r>
          </a:p>
          <a:p>
            <a:pPr marL="342900" lvl="2" indent="-342900" algn="just">
              <a:lnSpc>
                <a:spcPts val="2700"/>
              </a:lnSpc>
              <a:spcBef>
                <a:spcPts val="0"/>
              </a:spcBef>
              <a:spcAft>
                <a:spcPts val="600"/>
              </a:spcAft>
              <a:buClr>
                <a:schemeClr val="bg2"/>
              </a:buClr>
              <a:buSzPct val="75000"/>
              <a:buFontTx/>
              <a:buChar char="-"/>
              <a:defRPr/>
            </a:pPr>
            <a:r>
              <a:rPr lang="en-US" sz="1800" b="0" u="none" dirty="0">
                <a:solidFill>
                  <a:schemeClr val="tx1"/>
                </a:solidFill>
              </a:rPr>
              <a:t>the SRB then decides on a resolution scheme and the use of the SRF if the competition authority’s assessment about state aid rules is favorable.</a:t>
            </a:r>
          </a:p>
          <a:p>
            <a:pPr marL="342900" lvl="2" indent="-342900" algn="just">
              <a:lnSpc>
                <a:spcPts val="2700"/>
              </a:lnSpc>
              <a:spcBef>
                <a:spcPts val="0"/>
              </a:spcBef>
              <a:spcAft>
                <a:spcPts val="600"/>
              </a:spcAft>
              <a:buClr>
                <a:schemeClr val="bg2"/>
              </a:buClr>
              <a:buSzPct val="75000"/>
              <a:buFontTx/>
              <a:buChar char="-"/>
              <a:defRPr/>
            </a:pPr>
            <a:r>
              <a:rPr lang="en-US" sz="1800" b="0" u="none" dirty="0">
                <a:solidFill>
                  <a:schemeClr val="tx1"/>
                </a:solidFill>
              </a:rPr>
              <a:t>the competition authority may agree with the scheme, oppose on competition grounds, or object to the failing bank entering the resolution regime for reasons of public interest.</a:t>
            </a:r>
          </a:p>
          <a:p>
            <a:pPr marL="342900" lvl="2" indent="-342900" algn="just">
              <a:lnSpc>
                <a:spcPts val="2700"/>
              </a:lnSpc>
              <a:spcBef>
                <a:spcPts val="0"/>
              </a:spcBef>
              <a:spcAft>
                <a:spcPts val="600"/>
              </a:spcAft>
              <a:buClr>
                <a:schemeClr val="bg2"/>
              </a:buClr>
              <a:buSzPct val="75000"/>
              <a:buFontTx/>
              <a:buChar char="-"/>
              <a:defRPr/>
            </a:pPr>
            <a:r>
              <a:rPr lang="en-US" sz="1800" b="0" u="none" dirty="0">
                <a:solidFill>
                  <a:schemeClr val="tx1"/>
                </a:solidFill>
              </a:rPr>
              <a:t>In case of disagreement, the European Council is asked to intervene. </a:t>
            </a:r>
          </a:p>
          <a:p>
            <a:pPr marL="342900" lvl="2" indent="-342900" algn="just">
              <a:lnSpc>
                <a:spcPts val="2700"/>
              </a:lnSpc>
              <a:spcBef>
                <a:spcPts val="0"/>
              </a:spcBef>
              <a:spcAft>
                <a:spcPts val="600"/>
              </a:spcAft>
              <a:buClr>
                <a:schemeClr val="bg2"/>
              </a:buClr>
              <a:buSzPct val="75000"/>
              <a:buFontTx/>
              <a:buChar char="-"/>
              <a:defRPr/>
            </a:pPr>
            <a:r>
              <a:rPr lang="en-US" sz="1800" b="0" u="none" dirty="0">
                <a:solidFill>
                  <a:schemeClr val="tx1"/>
                </a:solidFill>
              </a:rPr>
              <a:t>If the resolution scheme is approved, the national resolution authorities implement it in accord with national law and the BRRD.</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1007</a:t>
            </a:fld>
            <a:endParaRPr lang="en-US"/>
          </a:p>
        </p:txBody>
      </p:sp>
    </p:spTree>
    <p:extLst>
      <p:ext uri="{BB962C8B-B14F-4D97-AF65-F5344CB8AC3E}">
        <p14:creationId xmlns:p14="http://schemas.microsoft.com/office/powerpoint/2010/main" val="3547129000"/>
      </p:ext>
    </p:extLst>
  </p:cSld>
  <p:clrMapOvr>
    <a:masterClrMapping/>
  </p:clrMapOvr>
  <p:transition spd="slow">
    <p:pull dir="r"/>
  </p:transition>
</p:sld>
</file>

<file path=ppt/slides/slide10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4129" y="1643062"/>
            <a:ext cx="8715375" cy="4679951"/>
          </a:xfrm>
        </p:spPr>
        <p:txBody>
          <a:bodyPr anchor="ctr"/>
          <a:lstStyle/>
          <a:p>
            <a:pPr marL="457200" indent="-457200" algn="just">
              <a:lnSpc>
                <a:spcPts val="2700"/>
              </a:lnSpc>
              <a:spcBef>
                <a:spcPts val="600"/>
              </a:spcBef>
              <a:spcAft>
                <a:spcPts val="0"/>
              </a:spcAft>
              <a:buAutoNum type="arabicPeriod"/>
              <a:defRPr/>
            </a:pPr>
            <a:r>
              <a:rPr lang="en-US" sz="2000" b="1" dirty="0">
                <a:solidFill>
                  <a:srgbClr val="FF0000"/>
                </a:solidFill>
                <a:cs typeface="Arial" charset="0"/>
              </a:rPr>
              <a:t>CRD IV </a:t>
            </a:r>
            <a:r>
              <a:rPr lang="en-US" sz="2000" b="1" dirty="0">
                <a:solidFill>
                  <a:srgbClr val="FF0000"/>
                </a:solidFill>
              </a:rPr>
              <a:t>and CRR</a:t>
            </a:r>
          </a:p>
          <a:p>
            <a:pPr marL="717550" indent="-457200" algn="just">
              <a:lnSpc>
                <a:spcPts val="2700"/>
              </a:lnSpc>
              <a:spcBef>
                <a:spcPts val="600"/>
              </a:spcBef>
              <a:spcAft>
                <a:spcPts val="0"/>
              </a:spcAft>
              <a:buAutoNum type="arabicParenBoth"/>
              <a:defRPr/>
            </a:pPr>
            <a:r>
              <a:rPr lang="en-US" sz="2000" dirty="0">
                <a:cs typeface="Arial" charset="0"/>
              </a:rPr>
              <a:t>Pillar I capital requirements;</a:t>
            </a:r>
          </a:p>
          <a:p>
            <a:pPr marL="717550" indent="-457200" algn="just">
              <a:lnSpc>
                <a:spcPts val="2700"/>
              </a:lnSpc>
              <a:spcBef>
                <a:spcPts val="600"/>
              </a:spcBef>
              <a:spcAft>
                <a:spcPts val="0"/>
              </a:spcAft>
              <a:buFont typeface="Monotype Sorts" pitchFamily="2" charset="2"/>
              <a:buAutoNum type="arabicParenBoth"/>
              <a:defRPr/>
            </a:pPr>
            <a:r>
              <a:rPr lang="en-US" sz="2000" dirty="0">
                <a:cs typeface="Arial" charset="0"/>
              </a:rPr>
              <a:t>Additional capital buffers;</a:t>
            </a:r>
          </a:p>
          <a:p>
            <a:pPr marL="717550" indent="-457200" algn="just">
              <a:lnSpc>
                <a:spcPts val="2700"/>
              </a:lnSpc>
              <a:spcBef>
                <a:spcPts val="600"/>
              </a:spcBef>
              <a:spcAft>
                <a:spcPts val="0"/>
              </a:spcAft>
              <a:buFont typeface="Monotype Sorts" pitchFamily="2" charset="2"/>
              <a:buAutoNum type="arabicParenBoth"/>
              <a:defRPr/>
            </a:pPr>
            <a:r>
              <a:rPr lang="en-US" sz="2000" dirty="0">
                <a:cs typeface="Arial" charset="0"/>
              </a:rPr>
              <a:t>Leverage ratio;</a:t>
            </a:r>
          </a:p>
          <a:p>
            <a:pPr marL="446088" indent="-446088" algn="just">
              <a:lnSpc>
                <a:spcPts val="2700"/>
              </a:lnSpc>
              <a:spcBef>
                <a:spcPts val="600"/>
              </a:spcBef>
              <a:spcAft>
                <a:spcPts val="0"/>
              </a:spcAft>
              <a:buAutoNum type="arabicPeriod" startAt="2"/>
              <a:defRPr/>
            </a:pPr>
            <a:r>
              <a:rPr lang="en-US" sz="2000" b="1" dirty="0">
                <a:solidFill>
                  <a:srgbClr val="FF0000"/>
                </a:solidFill>
                <a:cs typeface="Arial" charset="0"/>
              </a:rPr>
              <a:t>BRRD</a:t>
            </a:r>
          </a:p>
          <a:p>
            <a:pPr marL="446088" indent="-446088" algn="just">
              <a:lnSpc>
                <a:spcPts val="2700"/>
              </a:lnSpc>
              <a:spcBef>
                <a:spcPts val="600"/>
              </a:spcBef>
              <a:spcAft>
                <a:spcPts val="0"/>
              </a:spcAft>
              <a:buFont typeface="Monotype Sorts" pitchFamily="2" charset="2"/>
              <a:buAutoNum type="arabicPeriod" startAt="2"/>
              <a:defRPr/>
            </a:pPr>
            <a:r>
              <a:rPr lang="en-GB" sz="2000" b="1" dirty="0">
                <a:solidFill>
                  <a:srgbClr val="FF0000"/>
                </a:solidFill>
              </a:rPr>
              <a:t>Regulatory technical standards for credit rating agencies</a:t>
            </a:r>
          </a:p>
          <a:p>
            <a:pPr marL="446088" indent="-446088" algn="just">
              <a:lnSpc>
                <a:spcPts val="2700"/>
              </a:lnSpc>
              <a:spcBef>
                <a:spcPts val="600"/>
              </a:spcBef>
              <a:spcAft>
                <a:spcPts val="0"/>
              </a:spcAft>
              <a:buFont typeface="Monotype Sorts" pitchFamily="2" charset="2"/>
              <a:buAutoNum type="arabicPeriod" startAt="2"/>
              <a:defRPr/>
            </a:pPr>
            <a:r>
              <a:rPr lang="en-US" sz="2000" b="1" dirty="0">
                <a:solidFill>
                  <a:srgbClr val="FF0000"/>
                </a:solidFill>
              </a:rPr>
              <a:t>Requirements on Remuneration of </a:t>
            </a:r>
            <a:r>
              <a:rPr lang="pt-PT" sz="2000" b="1" dirty="0">
                <a:solidFill>
                  <a:srgbClr val="FF0000"/>
                </a:solidFill>
              </a:rPr>
              <a:t>staff</a:t>
            </a:r>
          </a:p>
          <a:p>
            <a:pPr marL="446088" indent="-446088" algn="just">
              <a:lnSpc>
                <a:spcPts val="2700"/>
              </a:lnSpc>
              <a:spcBef>
                <a:spcPts val="600"/>
              </a:spcBef>
              <a:spcAft>
                <a:spcPts val="0"/>
              </a:spcAft>
              <a:buFont typeface="Monotype Sorts" pitchFamily="2" charset="2"/>
              <a:buAutoNum type="arabicPeriod" startAt="2"/>
              <a:defRPr/>
            </a:pPr>
            <a:r>
              <a:rPr lang="pt-PT" sz="2000" b="1" dirty="0">
                <a:solidFill>
                  <a:srgbClr val="FF0000"/>
                </a:solidFill>
              </a:rPr>
              <a:t>Stress </a:t>
            </a:r>
            <a:r>
              <a:rPr lang="en-US" sz="2000" b="1" dirty="0">
                <a:solidFill>
                  <a:srgbClr val="FF0000"/>
                </a:solidFill>
              </a:rPr>
              <a:t>Testing</a:t>
            </a:r>
          </a:p>
          <a:p>
            <a:pPr marL="446088" indent="-446088" algn="just">
              <a:lnSpc>
                <a:spcPts val="2700"/>
              </a:lnSpc>
              <a:spcBef>
                <a:spcPts val="600"/>
              </a:spcBef>
              <a:spcAft>
                <a:spcPts val="0"/>
              </a:spcAft>
              <a:buFont typeface="Monotype Sorts" pitchFamily="2" charset="2"/>
              <a:buAutoNum type="arabicPeriod" startAt="2"/>
              <a:defRPr/>
            </a:pPr>
            <a:r>
              <a:rPr lang="en-US" sz="2000" b="1" dirty="0">
                <a:solidFill>
                  <a:srgbClr val="FF0000"/>
                </a:solidFill>
              </a:rPr>
              <a:t>SREP</a:t>
            </a:r>
          </a:p>
          <a:p>
            <a:pPr marL="446088" indent="-446088" algn="just">
              <a:lnSpc>
                <a:spcPts val="2700"/>
              </a:lnSpc>
              <a:spcBef>
                <a:spcPts val="600"/>
              </a:spcBef>
              <a:spcAft>
                <a:spcPts val="0"/>
              </a:spcAft>
              <a:buFont typeface="Monotype Sorts" pitchFamily="2" charset="2"/>
              <a:buAutoNum type="arabicPeriod" startAt="2"/>
              <a:defRPr/>
            </a:pPr>
            <a:r>
              <a:rPr lang="en-US" sz="2000" b="1" dirty="0">
                <a:solidFill>
                  <a:srgbClr val="FF0000"/>
                </a:solidFill>
              </a:rPr>
              <a:t>ILAAP</a:t>
            </a:r>
          </a:p>
          <a:p>
            <a:pPr marL="446088" indent="-446088" algn="just">
              <a:lnSpc>
                <a:spcPts val="2700"/>
              </a:lnSpc>
              <a:spcBef>
                <a:spcPts val="600"/>
              </a:spcBef>
              <a:spcAft>
                <a:spcPts val="0"/>
              </a:spcAft>
              <a:buFont typeface="Monotype Sorts" pitchFamily="2" charset="2"/>
              <a:buAutoNum type="arabicPeriod" startAt="2"/>
              <a:defRPr/>
            </a:pPr>
            <a:endParaRPr lang="en-US" sz="2000"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1008</a:t>
            </a:fld>
            <a:endParaRPr lang="en-US"/>
          </a:p>
        </p:txBody>
      </p:sp>
    </p:spTree>
    <p:extLst>
      <p:ext uri="{BB962C8B-B14F-4D97-AF65-F5344CB8AC3E}">
        <p14:creationId xmlns:p14="http://schemas.microsoft.com/office/powerpoint/2010/main" val="2818420895"/>
      </p:ext>
    </p:extLst>
  </p:cSld>
  <p:clrMapOvr>
    <a:masterClrMapping/>
  </p:clrMapOvr>
  <p:transition spd="slow">
    <p:pull dir="r"/>
  </p:transition>
</p:sld>
</file>

<file path=ppt/slides/slide10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1009</a:t>
            </a:fld>
            <a:endParaRPr lang="en-US"/>
          </a:p>
        </p:txBody>
      </p:sp>
      <mc:AlternateContent xmlns:mc="http://schemas.openxmlformats.org/markup-compatibility/2006" xmlns:a14="http://schemas.microsoft.com/office/drawing/2010/main">
        <mc:Choice Requires="a14">
          <p:sp>
            <p:nvSpPr>
              <p:cNvPr id="6" name="Rectangle 2"/>
              <p:cNvSpPr txBox="1">
                <a:spLocks noChangeArrowheads="1"/>
              </p:cNvSpPr>
              <p:nvPr/>
            </p:nvSpPr>
            <p:spPr bwMode="auto">
              <a:xfrm>
                <a:off x="738188" y="1628801"/>
                <a:ext cx="8715375" cy="469394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700"/>
                  </a:lnSpc>
                  <a:spcBef>
                    <a:spcPts val="600"/>
                  </a:spcBef>
                  <a:spcAft>
                    <a:spcPts val="600"/>
                  </a:spcAft>
                  <a:buNone/>
                  <a:defRPr/>
                </a:pPr>
                <a:r>
                  <a:rPr lang="en-US" sz="2000" u="none" dirty="0">
                    <a:solidFill>
                      <a:srgbClr val="FF0000"/>
                    </a:solidFill>
                    <a:cs typeface="Arial" charset="0"/>
                  </a:rPr>
                  <a:t>1. </a:t>
                </a:r>
                <a:r>
                  <a:rPr lang="en-US" sz="2000" dirty="0">
                    <a:solidFill>
                      <a:srgbClr val="FF0000"/>
                    </a:solidFill>
                    <a:cs typeface="Arial" charset="0"/>
                  </a:rPr>
                  <a:t>CRD IV </a:t>
                </a:r>
                <a:r>
                  <a:rPr lang="en-US" sz="2000" dirty="0">
                    <a:solidFill>
                      <a:srgbClr val="FF0000"/>
                    </a:solidFill>
                  </a:rPr>
                  <a:t>and CRR</a:t>
                </a:r>
              </a:p>
              <a:p>
                <a:pPr marL="268288" indent="-268288" algn="just">
                  <a:lnSpc>
                    <a:spcPts val="2700"/>
                  </a:lnSpc>
                  <a:spcBef>
                    <a:spcPts val="600"/>
                  </a:spcBef>
                  <a:spcAft>
                    <a:spcPts val="600"/>
                  </a:spcAft>
                  <a:defRPr/>
                </a:pPr>
                <a:r>
                  <a:rPr kumimoji="0" lang="en-US" sz="1800" b="0" u="none" kern="0" dirty="0">
                    <a:cs typeface="Arial" charset="0"/>
                  </a:rPr>
                  <a:t>CRD IV - </a:t>
                </a:r>
                <a:r>
                  <a:rPr lang="pt-PT" sz="1800" b="0" u="none" dirty="0"/>
                  <a:t> </a:t>
                </a:r>
                <a:r>
                  <a:rPr lang="en-US" sz="1800" b="0" u="none" dirty="0"/>
                  <a:t>Directive </a:t>
                </a:r>
                <a:r>
                  <a:rPr lang="pt-PT" sz="1800" b="0" u="none" dirty="0"/>
                  <a:t>2013/36/EU, 26.06, </a:t>
                </a:r>
                <a:r>
                  <a:rPr lang="en-US" sz="1800" b="0" u="none" dirty="0"/>
                  <a:t>amended by Directive </a:t>
                </a:r>
                <a:r>
                  <a:rPr lang="pt-PT" sz="1800" b="0" u="none" dirty="0"/>
                  <a:t>2019/878,20.05 (CRD V).</a:t>
                </a:r>
              </a:p>
              <a:p>
                <a:pPr marL="268288" indent="-268288" algn="just">
                  <a:lnSpc>
                    <a:spcPts val="2700"/>
                  </a:lnSpc>
                  <a:spcBef>
                    <a:spcPts val="600"/>
                  </a:spcBef>
                  <a:spcAft>
                    <a:spcPts val="600"/>
                  </a:spcAft>
                  <a:defRPr/>
                </a:pPr>
                <a:r>
                  <a:rPr kumimoji="0" lang="pt-PT" sz="1800" b="0" u="none" kern="0" dirty="0">
                    <a:cs typeface="Arial" charset="0"/>
                  </a:rPr>
                  <a:t>CRR – </a:t>
                </a:r>
                <a:r>
                  <a:rPr kumimoji="0" lang="en-US" sz="1800" b="0" u="none" kern="0" dirty="0">
                    <a:cs typeface="Arial" charset="0"/>
                  </a:rPr>
                  <a:t>Regulation</a:t>
                </a:r>
                <a:r>
                  <a:rPr kumimoji="0" lang="pt-PT" sz="1800" b="0" u="none" kern="0" dirty="0">
                    <a:cs typeface="Arial" charset="0"/>
                  </a:rPr>
                  <a:t> 575/2013, 26.06.2013</a:t>
                </a:r>
                <a:r>
                  <a:rPr kumimoji="0" lang="en-US" sz="1800" b="0" u="none" kern="0" dirty="0">
                    <a:cs typeface="Arial" charset="0"/>
                  </a:rPr>
                  <a:t>, amended by Reg. 876/2019, 20.05 (CRR II).</a:t>
                </a:r>
              </a:p>
              <a:p>
                <a:pPr marL="268288" indent="-268288" algn="just">
                  <a:lnSpc>
                    <a:spcPts val="2700"/>
                  </a:lnSpc>
                  <a:spcBef>
                    <a:spcPts val="600"/>
                  </a:spcBef>
                  <a:spcAft>
                    <a:spcPts val="600"/>
                  </a:spcAft>
                  <a:defRPr/>
                </a:pPr>
                <a:r>
                  <a:rPr kumimoji="0" lang="en-US" sz="1800" b="0" u="none" kern="0" dirty="0">
                    <a:solidFill>
                      <a:srgbClr val="FF0000"/>
                    </a:solidFill>
                    <a:cs typeface="Arial" charset="0"/>
                  </a:rPr>
                  <a:t>CRR II implemented the leverage ratio and the NSFR, entering into force in 28.06.2021.</a:t>
                </a:r>
              </a:p>
              <a:p>
                <a:pPr marL="268288" indent="-268288" algn="just">
                  <a:lnSpc>
                    <a:spcPts val="2700"/>
                  </a:lnSpc>
                  <a:spcBef>
                    <a:spcPts val="600"/>
                  </a:spcBef>
                  <a:spcAft>
                    <a:spcPts val="600"/>
                  </a:spcAft>
                  <a:defRPr/>
                </a:pPr>
                <a:endParaRPr kumimoji="0" lang="en-US" sz="1800" b="0" u="none" kern="0" dirty="0">
                  <a:cs typeface="Arial" charset="0"/>
                </a:endParaRPr>
              </a:p>
              <a:p>
                <a:pPr marL="268288" indent="-268288" algn="just">
                  <a:lnSpc>
                    <a:spcPts val="2700"/>
                  </a:lnSpc>
                  <a:spcBef>
                    <a:spcPts val="600"/>
                  </a:spcBef>
                  <a:spcAft>
                    <a:spcPts val="600"/>
                  </a:spcAft>
                  <a:buAutoNum type="arabicParenBoth"/>
                  <a:defRPr/>
                </a:pPr>
                <a:r>
                  <a:rPr kumimoji="0" lang="en-US" sz="2000" u="none" kern="0" dirty="0">
                    <a:cs typeface="Arial" charset="0"/>
                  </a:rPr>
                  <a:t>Pillar I capital requirements </a:t>
                </a:r>
              </a:p>
              <a:p>
                <a:pPr marL="268288" indent="-268288" algn="just">
                  <a:lnSpc>
                    <a:spcPts val="2700"/>
                  </a:lnSpc>
                  <a:spcBef>
                    <a:spcPts val="600"/>
                  </a:spcBef>
                  <a:spcAft>
                    <a:spcPts val="600"/>
                  </a:spcAft>
                  <a:buFontTx/>
                  <a:buChar char="-"/>
                  <a:defRPr/>
                </a:pPr>
                <a:r>
                  <a:rPr lang="en-US" sz="1800" b="0" u="none" dirty="0">
                    <a:cs typeface="Arial" charset="0"/>
                  </a:rPr>
                  <a:t>Common Equity Tier 1 (CET1)</a:t>
                </a:r>
                <a:r>
                  <a:rPr lang="en-US" sz="1800" b="0" u="none" dirty="0">
                    <a:ea typeface="Cambria Math" panose="02040503050406030204" pitchFamily="18" charset="0"/>
                    <a:cs typeface="Arial" charset="0"/>
                  </a:rPr>
                  <a:t> </a:t>
                </a:r>
                <a14:m>
                  <m:oMath xmlns:m="http://schemas.openxmlformats.org/officeDocument/2006/math">
                    <m:r>
                      <a:rPr lang="en-US" sz="1800" b="0" i="1" u="none">
                        <a:latin typeface="Cambria Math" panose="02040503050406030204" pitchFamily="18" charset="0"/>
                        <a:ea typeface="Cambria Math" panose="02040503050406030204" pitchFamily="18" charset="0"/>
                        <a:cs typeface="Arial" charset="0"/>
                      </a:rPr>
                      <m:t>≥</m:t>
                    </m:r>
                    <m:r>
                      <a:rPr lang="pt-PT" sz="1800" b="0" i="1" u="none" smtClean="0">
                        <a:latin typeface="Cambria Math" panose="02040503050406030204" pitchFamily="18" charset="0"/>
                        <a:cs typeface="Arial" charset="0"/>
                      </a:rPr>
                      <m:t>4,5</m:t>
                    </m:r>
                    <m:r>
                      <a:rPr lang="pt-PT" sz="1800" b="0" i="1" u="none">
                        <a:latin typeface="Cambria Math" panose="02040503050406030204" pitchFamily="18" charset="0"/>
                        <a:cs typeface="Arial" charset="0"/>
                      </a:rPr>
                      <m:t>%</m:t>
                    </m:r>
                  </m:oMath>
                </a14:m>
                <a:endParaRPr lang="en-US" sz="1800" b="0" u="none" dirty="0">
                  <a:cs typeface="Arial" charset="0"/>
                </a:endParaRPr>
              </a:p>
              <a:p>
                <a:pPr marL="268288" indent="-268288" algn="just">
                  <a:lnSpc>
                    <a:spcPts val="2700"/>
                  </a:lnSpc>
                  <a:spcBef>
                    <a:spcPts val="600"/>
                  </a:spcBef>
                  <a:spcAft>
                    <a:spcPts val="600"/>
                  </a:spcAft>
                  <a:buFontTx/>
                  <a:buChar char="-"/>
                  <a:defRPr/>
                </a:pPr>
                <a:r>
                  <a:rPr lang="en-US" sz="1800" b="0" u="none" dirty="0">
                    <a:cs typeface="Arial" charset="0"/>
                  </a:rPr>
                  <a:t>T1 (CET1+Additional Tier1) </a:t>
                </a:r>
                <a14:m>
                  <m:oMath xmlns:m="http://schemas.openxmlformats.org/officeDocument/2006/math">
                    <m:r>
                      <a:rPr lang="en-US" sz="1800" b="0" i="1" u="none" smtClean="0">
                        <a:latin typeface="Cambria Math" panose="02040503050406030204" pitchFamily="18" charset="0"/>
                        <a:ea typeface="Cambria Math" panose="02040503050406030204" pitchFamily="18" charset="0"/>
                        <a:cs typeface="Arial" charset="0"/>
                      </a:rPr>
                      <m:t>≥</m:t>
                    </m:r>
                    <m:r>
                      <a:rPr lang="pt-PT" sz="1800" b="0" i="1" u="none" smtClean="0">
                        <a:latin typeface="Cambria Math" panose="02040503050406030204" pitchFamily="18" charset="0"/>
                        <a:cs typeface="Arial" charset="0"/>
                      </a:rPr>
                      <m:t>6%</m:t>
                    </m:r>
                  </m:oMath>
                </a14:m>
                <a:endParaRPr lang="en-US" sz="1800" b="0" u="none" dirty="0">
                  <a:cs typeface="Arial" charset="0"/>
                </a:endParaRPr>
              </a:p>
              <a:p>
                <a:pPr marL="268288" indent="-268288" algn="just">
                  <a:lnSpc>
                    <a:spcPts val="2700"/>
                  </a:lnSpc>
                  <a:spcBef>
                    <a:spcPts val="600"/>
                  </a:spcBef>
                  <a:spcAft>
                    <a:spcPts val="600"/>
                  </a:spcAft>
                  <a:buFontTx/>
                  <a:buChar char="-"/>
                  <a:defRPr/>
                </a:pPr>
                <a:r>
                  <a:rPr lang="en-US" sz="1800" b="0" u="none" dirty="0">
                    <a:cs typeface="Arial" charset="0"/>
                  </a:rPr>
                  <a:t>Solvency Ratio (T1+T2)</a:t>
                </a:r>
                <a:r>
                  <a:rPr lang="en-US" sz="1800" b="0" u="none" dirty="0">
                    <a:ea typeface="Cambria Math" panose="02040503050406030204" pitchFamily="18" charset="0"/>
                    <a:cs typeface="Arial" charset="0"/>
                  </a:rPr>
                  <a:t> </a:t>
                </a:r>
                <a14:m>
                  <m:oMath xmlns:m="http://schemas.openxmlformats.org/officeDocument/2006/math">
                    <m:r>
                      <a:rPr lang="en-US" sz="1800" b="0" i="1" u="none">
                        <a:latin typeface="Cambria Math" panose="02040503050406030204" pitchFamily="18" charset="0"/>
                        <a:ea typeface="Cambria Math" panose="02040503050406030204" pitchFamily="18" charset="0"/>
                        <a:cs typeface="Arial" charset="0"/>
                      </a:rPr>
                      <m:t>≥</m:t>
                    </m:r>
                    <m:r>
                      <a:rPr lang="pt-PT" sz="1800" b="0" i="1" u="none" smtClean="0">
                        <a:latin typeface="Cambria Math" panose="02040503050406030204" pitchFamily="18" charset="0"/>
                        <a:cs typeface="Arial" charset="0"/>
                      </a:rPr>
                      <m:t>8</m:t>
                    </m:r>
                    <m:r>
                      <a:rPr lang="pt-PT" sz="1800" b="0" i="1" u="none">
                        <a:latin typeface="Cambria Math" panose="02040503050406030204" pitchFamily="18" charset="0"/>
                        <a:cs typeface="Arial" charset="0"/>
                      </a:rPr>
                      <m:t>%</m:t>
                    </m:r>
                  </m:oMath>
                </a14:m>
                <a:endParaRPr lang="pt-PT" sz="1800" b="0" u="none" dirty="0">
                  <a:cs typeface="Arial" charset="0"/>
                </a:endParaRPr>
              </a:p>
              <a:p>
                <a:pPr marL="0" indent="0" algn="just">
                  <a:lnSpc>
                    <a:spcPts val="2700"/>
                  </a:lnSpc>
                  <a:spcBef>
                    <a:spcPts val="600"/>
                  </a:spcBef>
                  <a:spcAft>
                    <a:spcPts val="600"/>
                  </a:spcAft>
                  <a:buNone/>
                  <a:defRPr/>
                </a:pPr>
                <a:r>
                  <a:rPr kumimoji="0" lang="pt-PT" sz="1800" b="0" u="none" kern="0" dirty="0">
                    <a:cs typeface="Arial" charset="0"/>
                  </a:rPr>
                  <a:t>     (</a:t>
                </a:r>
                <a:r>
                  <a:rPr kumimoji="0" lang="pt-PT" sz="1800" b="0" u="none" kern="0" dirty="0" err="1">
                    <a:cs typeface="Arial" charset="0"/>
                  </a:rPr>
                  <a:t>all</a:t>
                </a:r>
                <a:r>
                  <a:rPr kumimoji="0" lang="pt-PT" sz="1800" b="0" u="none" kern="0" dirty="0">
                    <a:cs typeface="Arial" charset="0"/>
                  </a:rPr>
                  <a:t> % </a:t>
                </a:r>
                <a:r>
                  <a:rPr kumimoji="0" lang="pt-PT" sz="1800" b="0" u="none" kern="0" dirty="0" err="1">
                    <a:cs typeface="Arial" charset="0"/>
                  </a:rPr>
                  <a:t>of</a:t>
                </a:r>
                <a:r>
                  <a:rPr kumimoji="0" lang="pt-PT" sz="1800" b="0" u="none" kern="0" dirty="0">
                    <a:cs typeface="Arial" charset="0"/>
                  </a:rPr>
                  <a:t> RWA)</a:t>
                </a:r>
                <a:endParaRPr lang="en-US" sz="1800" b="0" u="none" dirty="0"/>
              </a:p>
            </p:txBody>
          </p:sp>
        </mc:Choice>
        <mc:Fallback xmlns="">
          <p:sp>
            <p:nvSpPr>
              <p:cNvPr id="6" name="Rectangle 2"/>
              <p:cNvSpPr txBox="1">
                <a:spLocks noRot="1" noChangeAspect="1" noMove="1" noResize="1" noEditPoints="1" noAdjustHandles="1" noChangeArrowheads="1" noChangeShapeType="1" noTextEdit="1"/>
              </p:cNvSpPr>
              <p:nvPr/>
            </p:nvSpPr>
            <p:spPr bwMode="auto">
              <a:xfrm>
                <a:off x="738188" y="1628801"/>
                <a:ext cx="8715375" cy="4693940"/>
              </a:xfrm>
              <a:prstGeom prst="rect">
                <a:avLst/>
              </a:prstGeom>
              <a:blipFill>
                <a:blip r:embed="rId3"/>
                <a:stretch>
                  <a:fillRect l="-699" t="-2597" r="-559" b="-3506"/>
                </a:stretch>
              </a:blipFill>
              <a:ln w="9525">
                <a:noFill/>
                <a:miter lim="800000"/>
                <a:headEnd/>
                <a:tailEnd/>
              </a:ln>
            </p:spPr>
            <p:txBody>
              <a:bodyPr/>
              <a:lstStyle/>
              <a:p>
                <a:r>
                  <a:rPr lang="pt-PT">
                    <a:noFill/>
                  </a:rPr>
                  <a:t> </a:t>
                </a:r>
              </a:p>
            </p:txBody>
          </p:sp>
        </mc:Fallback>
      </mc:AlternateContent>
    </p:spTree>
    <p:extLst>
      <p:ext uri="{BB962C8B-B14F-4D97-AF65-F5344CB8AC3E}">
        <p14:creationId xmlns:p14="http://schemas.microsoft.com/office/powerpoint/2010/main" val="1155989665"/>
      </p:ext>
    </p:extLst>
  </p:cSld>
  <p:clrMapOvr>
    <a:masterClrMapping/>
  </p:clrMapOvr>
  <p:transition spd="slow">
    <p:pull dir="r"/>
  </p:transition>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Weight on GDP</a:t>
            </a:r>
          </a:p>
        </p:txBody>
      </p:sp>
      <p:sp>
        <p:nvSpPr>
          <p:cNvPr id="1619971" name="Rectangle 3"/>
          <p:cNvSpPr>
            <a:spLocks noGrp="1" noChangeArrowheads="1"/>
          </p:cNvSpPr>
          <p:nvPr>
            <p:ph type="body" idx="1"/>
          </p:nvPr>
        </p:nvSpPr>
        <p:spPr>
          <a:xfrm>
            <a:off x="809596" y="1628800"/>
            <a:ext cx="5277288" cy="4658454"/>
          </a:xfrm>
        </p:spPr>
        <p:txBody>
          <a:bodyPr/>
          <a:lstStyle/>
          <a:p>
            <a:pPr marL="263525" indent="-263525" algn="just">
              <a:lnSpc>
                <a:spcPts val="2700"/>
              </a:lnSpc>
              <a:spcBef>
                <a:spcPts val="600"/>
              </a:spcBef>
              <a:spcAft>
                <a:spcPts val="600"/>
              </a:spcAft>
            </a:pPr>
            <a:r>
              <a:rPr lang="en-GB" sz="2000" b="1" u="sng" dirty="0">
                <a:solidFill>
                  <a:srgbClr val="FF0000"/>
                </a:solidFill>
              </a:rPr>
              <a:t>UK - </a:t>
            </a:r>
            <a:r>
              <a:rPr lang="en-GB" sz="2000" u="sng" dirty="0"/>
              <a:t>weight on GDP of the value added generated by the financial sector almost doubled between 1970 and 2008,  having increased from 5% to 9%</a:t>
            </a:r>
            <a:r>
              <a:rPr lang="en-GB" sz="2000" dirty="0"/>
              <a:t>.</a:t>
            </a:r>
          </a:p>
          <a:p>
            <a:pPr marL="263525" indent="-263525" algn="just">
              <a:lnSpc>
                <a:spcPts val="2700"/>
              </a:lnSpc>
              <a:spcBef>
                <a:spcPts val="600"/>
              </a:spcBef>
              <a:spcAft>
                <a:spcPts val="600"/>
              </a:spcAft>
            </a:pPr>
            <a:endParaRPr lang="en-GB" sz="2000" dirty="0"/>
          </a:p>
          <a:p>
            <a:pPr marL="263525" indent="-263525" algn="just">
              <a:lnSpc>
                <a:spcPts val="2700"/>
              </a:lnSpc>
              <a:spcBef>
                <a:spcPts val="600"/>
              </a:spcBef>
              <a:spcAft>
                <a:spcPts val="600"/>
              </a:spcAft>
            </a:pPr>
            <a:r>
              <a:rPr lang="en-GB" sz="2000" dirty="0"/>
              <a:t>In the past 160 years, growth in financial intermediation has outstripped overall economic growth by over 2 p.p./year. =&gt; </a:t>
            </a:r>
          </a:p>
          <a:p>
            <a:pPr marL="663575" lvl="1" indent="-263525" algn="just">
              <a:lnSpc>
                <a:spcPts val="2700"/>
              </a:lnSpc>
              <a:spcBef>
                <a:spcPts val="600"/>
              </a:spcBef>
              <a:spcAft>
                <a:spcPts val="600"/>
              </a:spcAft>
            </a:pPr>
            <a:r>
              <a:rPr lang="en-GB" sz="1600" u="sng" dirty="0">
                <a:solidFill>
                  <a:srgbClr val="FF0000"/>
                </a:solidFill>
              </a:rPr>
              <a:t>Growth in value added by the financial sector has roughly doubled that of the economy as a whole since 1850, mostly since the 80’s</a:t>
            </a:r>
            <a:r>
              <a:rPr lang="en-GB" sz="1600" dirty="0">
                <a:solidFill>
                  <a:srgbClr val="FF0000"/>
                </a:solidFill>
              </a:rPr>
              <a:t>.</a:t>
            </a:r>
            <a:endParaRPr lang="en-US" sz="1600" dirty="0">
              <a:solidFill>
                <a:srgbClr val="FF0000"/>
              </a:solidFill>
            </a:endParaRPr>
          </a:p>
          <a:p>
            <a:pPr algn="just">
              <a:lnSpc>
                <a:spcPts val="2700"/>
              </a:lnSpc>
              <a:spcBef>
                <a:spcPts val="600"/>
              </a:spcBef>
              <a:spcAft>
                <a:spcPts val="600"/>
              </a:spcAft>
              <a:buFont typeface="Monotype Sorts" pitchFamily="2" charset="2"/>
              <a:buNone/>
            </a:pPr>
            <a:endParaRPr lang="en-US" sz="1800" dirty="0"/>
          </a:p>
        </p:txBody>
      </p:sp>
      <p:sp>
        <p:nvSpPr>
          <p:cNvPr id="5" name="Text Box 7"/>
          <p:cNvSpPr txBox="1">
            <a:spLocks noChangeArrowheads="1"/>
          </p:cNvSpPr>
          <p:nvPr/>
        </p:nvSpPr>
        <p:spPr bwMode="auto">
          <a:xfrm>
            <a:off x="6176230" y="5733256"/>
            <a:ext cx="3241265" cy="553998"/>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Source: Haldane, Andrew (2010), “</a:t>
            </a:r>
            <a:r>
              <a:rPr lang="en-GB" sz="1000" b="0" u="none" dirty="0">
                <a:solidFill>
                  <a:schemeClr val="tx1"/>
                </a:solidFill>
              </a:rPr>
              <a:t>What is the contribution of the financial sector: Miracle or mirage?</a:t>
            </a:r>
            <a:r>
              <a:rPr lang="en-US" sz="1000" b="0" u="none" dirty="0">
                <a:solidFill>
                  <a:schemeClr val="tx1"/>
                </a:solidFill>
              </a:rPr>
              <a:t>”, in </a:t>
            </a:r>
            <a:r>
              <a:rPr lang="en-GB" sz="1000" b="0" dirty="0">
                <a:solidFill>
                  <a:schemeClr val="tx1"/>
                </a:solidFill>
              </a:rPr>
              <a:t>The Future of finance and the theory that underpins it</a:t>
            </a:r>
            <a:r>
              <a:rPr lang="en-GB" sz="1000" b="0" u="none" dirty="0">
                <a:solidFill>
                  <a:schemeClr val="tx1"/>
                </a:solidFill>
              </a:rPr>
              <a:t>, LSE.</a:t>
            </a:r>
            <a:endParaRPr lang="en-US" sz="1000" b="0" u="none" dirty="0">
              <a:solidFill>
                <a:schemeClr val="tx1"/>
              </a:solidFill>
            </a:endParaRPr>
          </a:p>
        </p:txBody>
      </p:sp>
      <p:pic>
        <p:nvPicPr>
          <p:cNvPr id="3" name="Picture 2"/>
          <p:cNvPicPr>
            <a:picLocks noChangeAspect="1"/>
          </p:cNvPicPr>
          <p:nvPr/>
        </p:nvPicPr>
        <p:blipFill>
          <a:blip r:embed="rId2"/>
          <a:stretch>
            <a:fillRect/>
          </a:stretch>
        </p:blipFill>
        <p:spPr>
          <a:xfrm>
            <a:off x="6176231" y="1628800"/>
            <a:ext cx="3241265" cy="4087688"/>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101</a:t>
            </a:fld>
            <a:endParaRPr lang="en-US"/>
          </a:p>
        </p:txBody>
      </p:sp>
      <p:sp>
        <p:nvSpPr>
          <p:cNvPr id="4" name="Oval 3"/>
          <p:cNvSpPr/>
          <p:nvPr/>
        </p:nvSpPr>
        <p:spPr bwMode="auto">
          <a:xfrm>
            <a:off x="8553400" y="2736540"/>
            <a:ext cx="504055" cy="1872208"/>
          </a:xfrm>
          <a:prstGeom prst="ellipse">
            <a:avLst/>
          </a:prstGeom>
          <a:no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724212319"/>
      </p:ext>
    </p:extLst>
  </p:cSld>
  <p:clrMapOvr>
    <a:masterClrMapping/>
  </p:clrMapOvr>
  <p:transition spd="slow">
    <p:pull dir="r"/>
  </p:transition>
</p:sld>
</file>

<file path=ppt/slides/slide10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939" name="Rectangle 2"/>
              <p:cNvSpPr>
                <a:spLocks noGrp="1" noChangeArrowheads="1"/>
              </p:cNvSpPr>
              <p:nvPr>
                <p:ph type="body" sz="half" idx="1"/>
              </p:nvPr>
            </p:nvSpPr>
            <p:spPr>
              <a:xfrm>
                <a:off x="738188" y="1628800"/>
                <a:ext cx="8715375" cy="4666258"/>
              </a:xfrm>
            </p:spPr>
            <p:txBody>
              <a:bodyPr anchor="ctr"/>
              <a:lstStyle/>
              <a:p>
                <a:pPr marL="357188" lvl="1" indent="-357188" algn="just">
                  <a:lnSpc>
                    <a:spcPts val="2600"/>
                  </a:lnSpc>
                  <a:spcBef>
                    <a:spcPts val="600"/>
                  </a:spcBef>
                  <a:spcAft>
                    <a:spcPts val="0"/>
                  </a:spcAft>
                  <a:buAutoNum type="arabicParenBoth" startAt="2"/>
                  <a:defRPr/>
                </a:pPr>
                <a:r>
                  <a:rPr lang="en-US" sz="2000" b="1" dirty="0">
                    <a:cs typeface="Arial" charset="0"/>
                  </a:rPr>
                  <a:t>Combined Capital Buffer Requirement (CBR)</a:t>
                </a:r>
              </a:p>
              <a:p>
                <a:pPr marL="357188" lvl="1" indent="-357188" algn="just">
                  <a:lnSpc>
                    <a:spcPts val="2600"/>
                  </a:lnSpc>
                  <a:spcBef>
                    <a:spcPts val="600"/>
                  </a:spcBef>
                  <a:spcAft>
                    <a:spcPts val="0"/>
                  </a:spcAft>
                  <a:buAutoNum type="arabicParenBoth" startAt="2"/>
                  <a:defRPr/>
                </a:pPr>
                <a:endParaRPr lang="en-US" sz="1800" b="1" dirty="0">
                  <a:cs typeface="Arial" charset="0"/>
                </a:endParaRPr>
              </a:p>
              <a:p>
                <a:pPr marL="357188" lvl="1" indent="-357188" algn="just">
                  <a:lnSpc>
                    <a:spcPts val="2600"/>
                  </a:lnSpc>
                  <a:spcBef>
                    <a:spcPts val="600"/>
                  </a:spcBef>
                  <a:spcAft>
                    <a:spcPts val="0"/>
                  </a:spcAft>
                  <a:buAutoNum type="romanLcParenBoth"/>
                  <a:defRPr/>
                </a:pPr>
                <a:r>
                  <a:rPr lang="en-US" sz="1800" dirty="0">
                    <a:cs typeface="Arial" charset="0"/>
                  </a:rPr>
                  <a:t>Capital Conservation Buffer (</a:t>
                </a:r>
                <a:r>
                  <a:rPr lang="en-US" sz="1800" dirty="0" err="1">
                    <a:cs typeface="Arial" charset="0"/>
                  </a:rPr>
                  <a:t>CCoB</a:t>
                </a:r>
                <a:r>
                  <a:rPr lang="en-US" sz="1800" dirty="0">
                    <a:cs typeface="Arial" charset="0"/>
                  </a:rPr>
                  <a:t>) = 2,5%</a:t>
                </a:r>
              </a:p>
              <a:p>
                <a:pPr marL="357188" lvl="1" indent="-357188" algn="just">
                  <a:lnSpc>
                    <a:spcPts val="2600"/>
                  </a:lnSpc>
                  <a:spcBef>
                    <a:spcPts val="600"/>
                  </a:spcBef>
                  <a:spcAft>
                    <a:spcPts val="0"/>
                  </a:spcAft>
                  <a:buAutoNum type="romanLcParenBoth"/>
                  <a:defRPr/>
                </a:pPr>
                <a:r>
                  <a:rPr lang="en-US" sz="1800" dirty="0">
                    <a:cs typeface="Arial" charset="0"/>
                  </a:rPr>
                  <a:t>Countercyclical Capital Buffer (</a:t>
                </a:r>
                <a:r>
                  <a:rPr lang="en-US" sz="1800" dirty="0" err="1">
                    <a:cs typeface="Arial" charset="0"/>
                  </a:rPr>
                  <a:t>CCyB</a:t>
                </a:r>
                <a:r>
                  <a:rPr lang="en-US" sz="1800" dirty="0">
                    <a:cs typeface="Arial" charset="0"/>
                  </a:rPr>
                  <a:t>) – 0% to 2,5%</a:t>
                </a:r>
              </a:p>
              <a:p>
                <a:pPr marL="357188" lvl="1" indent="-357188" algn="just">
                  <a:lnSpc>
                    <a:spcPts val="2600"/>
                  </a:lnSpc>
                  <a:spcBef>
                    <a:spcPts val="600"/>
                  </a:spcBef>
                  <a:spcAft>
                    <a:spcPts val="0"/>
                  </a:spcAft>
                  <a:buAutoNum type="romanLcParenBoth"/>
                  <a:defRPr/>
                </a:pPr>
                <a:r>
                  <a:rPr lang="en-US" sz="1800" dirty="0">
                    <a:cs typeface="Arial" charset="0"/>
                  </a:rPr>
                  <a:t>Systemic Risk Buffer (</a:t>
                </a:r>
                <a:r>
                  <a:rPr lang="en-US" sz="1800" dirty="0" err="1">
                    <a:cs typeface="Arial" charset="0"/>
                  </a:rPr>
                  <a:t>SyRB</a:t>
                </a:r>
                <a:r>
                  <a:rPr lang="en-US" sz="1800" dirty="0">
                    <a:cs typeface="Arial" charset="0"/>
                  </a:rPr>
                  <a:t>) – multiples of 0,5%, with no limit</a:t>
                </a:r>
              </a:p>
              <a:p>
                <a:pPr marL="357188" lvl="1" indent="-357188" algn="just">
                  <a:lnSpc>
                    <a:spcPts val="2600"/>
                  </a:lnSpc>
                  <a:spcBef>
                    <a:spcPts val="600"/>
                  </a:spcBef>
                  <a:spcAft>
                    <a:spcPts val="0"/>
                  </a:spcAft>
                  <a:buAutoNum type="romanLcParenBoth"/>
                  <a:defRPr/>
                </a:pPr>
                <a:r>
                  <a:rPr lang="en-US" sz="1800" dirty="0"/>
                  <a:t>Global Systematically Important Institutions (G-SII) </a:t>
                </a:r>
                <a:r>
                  <a:rPr lang="pt-PT" sz="1800" dirty="0"/>
                  <a:t>capital buffers – no </a:t>
                </a:r>
                <a:r>
                  <a:rPr lang="en-US" sz="1800" dirty="0"/>
                  <a:t>limit;</a:t>
                </a:r>
              </a:p>
              <a:p>
                <a:pPr marL="357188" lvl="1" indent="-357188" algn="just">
                  <a:lnSpc>
                    <a:spcPts val="2600"/>
                  </a:lnSpc>
                  <a:spcBef>
                    <a:spcPts val="600"/>
                  </a:spcBef>
                  <a:spcAft>
                    <a:spcPts val="0"/>
                  </a:spcAft>
                  <a:buFontTx/>
                  <a:buAutoNum type="romanLcParenBoth"/>
                  <a:defRPr/>
                </a:pPr>
                <a:r>
                  <a:rPr lang="en-US" sz="1800" dirty="0"/>
                  <a:t>Other Systematically Important Institutions</a:t>
                </a:r>
                <a:r>
                  <a:rPr lang="pt-PT" sz="1800" dirty="0"/>
                  <a:t> (O-SII) capital buffers </a:t>
                </a:r>
                <a:r>
                  <a:rPr lang="en-US" sz="1800" dirty="0">
                    <a:ea typeface="Cambria Math" panose="02040503050406030204" pitchFamily="18" charset="0"/>
                    <a:cs typeface="Arial" charset="0"/>
                  </a:rPr>
                  <a:t> </a:t>
                </a:r>
                <a14:m>
                  <m:oMath xmlns:m="http://schemas.openxmlformats.org/officeDocument/2006/math">
                    <m:r>
                      <a:rPr lang="en-US" sz="1800" i="1" smtClean="0">
                        <a:latin typeface="Cambria Math" panose="02040503050406030204" pitchFamily="18" charset="0"/>
                        <a:ea typeface="Cambria Math" panose="02040503050406030204" pitchFamily="18" charset="0"/>
                        <a:cs typeface="Arial" charset="0"/>
                      </a:rPr>
                      <m:t>≤</m:t>
                    </m:r>
                    <m:r>
                      <a:rPr lang="pt-PT" sz="1800" b="0" i="1" smtClean="0">
                        <a:latin typeface="Cambria Math" panose="02040503050406030204" pitchFamily="18" charset="0"/>
                        <a:cs typeface="Arial" charset="0"/>
                      </a:rPr>
                      <m:t>3</m:t>
                    </m:r>
                    <m:r>
                      <a:rPr lang="pt-PT" sz="1800" i="1">
                        <a:latin typeface="Cambria Math" panose="02040503050406030204" pitchFamily="18" charset="0"/>
                        <a:cs typeface="Arial" charset="0"/>
                      </a:rPr>
                      <m:t>%</m:t>
                    </m:r>
                  </m:oMath>
                </a14:m>
                <a:endParaRPr lang="pt-PT" sz="1800" dirty="0">
                  <a:cs typeface="Arial" charset="0"/>
                </a:endParaRPr>
              </a:p>
              <a:p>
                <a:pPr marL="357188" lvl="1" indent="-357188" algn="just">
                  <a:lnSpc>
                    <a:spcPts val="2600"/>
                  </a:lnSpc>
                  <a:spcBef>
                    <a:spcPts val="600"/>
                  </a:spcBef>
                  <a:spcAft>
                    <a:spcPts val="0"/>
                  </a:spcAft>
                  <a:buFontTx/>
                  <a:buAutoNum type="romanLcParenBoth"/>
                  <a:defRPr/>
                </a:pPr>
                <a:endParaRPr lang="pt-PT" sz="1800" dirty="0">
                  <a:cs typeface="Arial" charset="0"/>
                </a:endParaRPr>
              </a:p>
              <a:p>
                <a:pPr marL="660400" lvl="1" indent="-400050" algn="just">
                  <a:lnSpc>
                    <a:spcPts val="2600"/>
                  </a:lnSpc>
                  <a:spcBef>
                    <a:spcPts val="600"/>
                  </a:spcBef>
                  <a:spcAft>
                    <a:spcPts val="0"/>
                  </a:spcAft>
                  <a:buAutoNum type="romanLcParenBoth"/>
                  <a:defRPr/>
                </a:pPr>
                <a:endParaRPr lang="en-US" sz="1800" dirty="0">
                  <a:cs typeface="Arial" charset="0"/>
                </a:endParaRPr>
              </a:p>
              <a:p>
                <a:pPr marL="660400" lvl="1" indent="-400050" algn="just">
                  <a:lnSpc>
                    <a:spcPts val="2600"/>
                  </a:lnSpc>
                  <a:spcBef>
                    <a:spcPts val="600"/>
                  </a:spcBef>
                  <a:spcAft>
                    <a:spcPts val="0"/>
                  </a:spcAft>
                  <a:buAutoNum type="romanLcParenBoth"/>
                  <a:defRPr/>
                </a:pPr>
                <a:endParaRPr lang="en-US" sz="1800" dirty="0">
                  <a:solidFill>
                    <a:srgbClr val="FF0000"/>
                  </a:solidFill>
                  <a:cs typeface="Arial" charset="0"/>
                </a:endParaRPr>
              </a:p>
            </p:txBody>
          </p:sp>
        </mc:Choice>
        <mc:Fallback xmlns="">
          <p:sp>
            <p:nvSpPr>
              <p:cNvPr id="39939" name="Rectangle 2"/>
              <p:cNvSpPr>
                <a:spLocks noGrp="1" noRot="1" noChangeAspect="1" noMove="1" noResize="1" noEditPoints="1" noAdjustHandles="1" noChangeArrowheads="1" noChangeShapeType="1" noTextEdit="1"/>
              </p:cNvSpPr>
              <p:nvPr>
                <p:ph type="body" sz="half" idx="1"/>
              </p:nvPr>
            </p:nvSpPr>
            <p:spPr>
              <a:xfrm>
                <a:off x="738188" y="1628800"/>
                <a:ext cx="8715375" cy="4666258"/>
              </a:xfrm>
              <a:blipFill>
                <a:blip r:embed="rId3"/>
                <a:stretch>
                  <a:fillRect l="-210"/>
                </a:stretch>
              </a:blipFill>
            </p:spPr>
            <p:txBody>
              <a:bodyPr/>
              <a:lstStyle/>
              <a:p>
                <a:r>
                  <a:rPr lang="pt-PT">
                    <a:noFill/>
                  </a:rPr>
                  <a:t> </a:t>
                </a:r>
              </a:p>
            </p:txBody>
          </p:sp>
        </mc:Fallback>
      </mc:AlternateContent>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1010</a:t>
            </a:fld>
            <a:endParaRPr lang="en-US"/>
          </a:p>
        </p:txBody>
      </p:sp>
    </p:spTree>
    <p:extLst>
      <p:ext uri="{BB962C8B-B14F-4D97-AF65-F5344CB8AC3E}">
        <p14:creationId xmlns:p14="http://schemas.microsoft.com/office/powerpoint/2010/main" val="1774881571"/>
      </p:ext>
    </p:extLst>
  </p:cSld>
  <p:clrMapOvr>
    <a:masterClrMapping/>
  </p:clrMapOvr>
  <p:transition spd="slow">
    <p:pull dir="r"/>
  </p:transition>
</p:sld>
</file>

<file path=ppt/slides/slide10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0"/>
            <a:ext cx="8715375" cy="4666258"/>
          </a:xfrm>
        </p:spPr>
        <p:txBody>
          <a:bodyPr anchor="ctr"/>
          <a:lstStyle/>
          <a:p>
            <a:pPr marL="357188" indent="-357188">
              <a:buAutoNum type="romanLcParenBoth"/>
            </a:pPr>
            <a:r>
              <a:rPr lang="en-US" sz="1800" dirty="0">
                <a:solidFill>
                  <a:srgbClr val="FF0000"/>
                </a:solidFill>
                <a:cs typeface="Arial" charset="0"/>
              </a:rPr>
              <a:t>Capital Conservation Buffer (</a:t>
            </a:r>
            <a:r>
              <a:rPr lang="en-US" sz="1800" dirty="0" err="1">
                <a:solidFill>
                  <a:srgbClr val="FF0000"/>
                </a:solidFill>
                <a:cs typeface="Arial" charset="0"/>
              </a:rPr>
              <a:t>CCoB</a:t>
            </a:r>
            <a:r>
              <a:rPr lang="en-US" sz="1800" dirty="0">
                <a:solidFill>
                  <a:srgbClr val="FF0000"/>
                </a:solidFill>
                <a:cs typeface="Arial" charset="0"/>
              </a:rPr>
              <a:t>)</a:t>
            </a:r>
          </a:p>
          <a:p>
            <a:pPr marL="357188" indent="-357188">
              <a:buFontTx/>
              <a:buChar char="-"/>
            </a:pPr>
            <a:r>
              <a:rPr lang="en-US" sz="1600" dirty="0">
                <a:cs typeface="Arial" charset="0"/>
              </a:rPr>
              <a:t>c</a:t>
            </a:r>
            <a:r>
              <a:rPr lang="en-US" sz="1600" dirty="0"/>
              <a:t>onstant over time, aiming to accommodate losses in a potentially adverse scenario.</a:t>
            </a:r>
          </a:p>
          <a:p>
            <a:pPr marL="357188" indent="-357188">
              <a:buAutoNum type="romanLcParenBoth" startAt="2"/>
            </a:pPr>
            <a:endParaRPr lang="en-US" sz="1800" dirty="0">
              <a:solidFill>
                <a:srgbClr val="FF0000"/>
              </a:solidFill>
              <a:cs typeface="Arial" charset="0"/>
            </a:endParaRPr>
          </a:p>
          <a:p>
            <a:pPr marL="357188" indent="-357188">
              <a:buAutoNum type="romanLcParenBoth" startAt="2"/>
            </a:pPr>
            <a:r>
              <a:rPr lang="en-US" sz="1800" dirty="0">
                <a:solidFill>
                  <a:srgbClr val="FF0000"/>
                </a:solidFill>
                <a:cs typeface="Arial" charset="0"/>
              </a:rPr>
              <a:t>Capital Countercyclical Buffer (</a:t>
            </a:r>
            <a:r>
              <a:rPr lang="en-US" sz="1800" dirty="0" err="1">
                <a:solidFill>
                  <a:srgbClr val="FF0000"/>
                </a:solidFill>
                <a:cs typeface="Arial" charset="0"/>
              </a:rPr>
              <a:t>CCyB</a:t>
            </a:r>
            <a:r>
              <a:rPr lang="en-US" sz="1800" dirty="0">
                <a:solidFill>
                  <a:srgbClr val="FF0000"/>
                </a:solidFill>
                <a:cs typeface="Arial" charset="0"/>
              </a:rPr>
              <a:t>) – 0% to 2,5% (multiples of 25 </a:t>
            </a:r>
            <a:r>
              <a:rPr lang="en-US" sz="1800" dirty="0" err="1">
                <a:solidFill>
                  <a:srgbClr val="FF0000"/>
                </a:solidFill>
                <a:cs typeface="Arial" charset="0"/>
              </a:rPr>
              <a:t>bp</a:t>
            </a:r>
            <a:r>
              <a:rPr lang="en-US" sz="1800" dirty="0">
                <a:solidFill>
                  <a:srgbClr val="FF0000"/>
                </a:solidFill>
                <a:cs typeface="Arial" charset="0"/>
              </a:rPr>
              <a:t>)</a:t>
            </a:r>
          </a:p>
          <a:p>
            <a:pPr algn="just">
              <a:lnSpc>
                <a:spcPts val="2100"/>
              </a:lnSpc>
              <a:spcBef>
                <a:spcPts val="300"/>
              </a:spcBef>
              <a:spcAft>
                <a:spcPts val="0"/>
              </a:spcAft>
              <a:buFontTx/>
              <a:buChar char="-"/>
            </a:pPr>
            <a:r>
              <a:rPr lang="en-US" sz="1600" dirty="0"/>
              <a:t>to strengthen the resilience of the banking sector in periods when cyclical systemic risk increases due to excessive credit growth, being defined based on the analysis of a set of macroeconomic and financial indicators, providing information on cyclical systemic risk developments. </a:t>
            </a:r>
          </a:p>
          <a:p>
            <a:pPr algn="just">
              <a:lnSpc>
                <a:spcPts val="2100"/>
              </a:lnSpc>
              <a:spcBef>
                <a:spcPts val="300"/>
              </a:spcBef>
              <a:spcAft>
                <a:spcPts val="0"/>
              </a:spcAft>
              <a:buFontTx/>
              <a:buChar char="-"/>
            </a:pPr>
            <a:r>
              <a:rPr lang="en-US" sz="1600" dirty="0"/>
              <a:t>the ESRB gave guidance to national authorities on setting countercyclical buffer rates (Recommendation ESRB/2014/1), following BCBS recommendations, e.g. on the measurement and calculation of the deviation from long term trends of ratios of credit/GDP, variables that indicate the build-up of systemic risk due to excessive credit growth in a financial system (e.g. the relevant credit/GDP ratio and its deviation from the long-term trend) and variables that indicate that the buffer should be maintained, reduced or released.</a:t>
            </a:r>
          </a:p>
          <a:p>
            <a:pPr algn="just">
              <a:lnSpc>
                <a:spcPts val="2100"/>
              </a:lnSpc>
              <a:spcBef>
                <a:spcPts val="300"/>
              </a:spcBef>
              <a:spcAft>
                <a:spcPts val="0"/>
              </a:spcAft>
              <a:buFontTx/>
              <a:buChar char="-"/>
            </a:pPr>
            <a:r>
              <a:rPr lang="en-US" sz="1600" dirty="0">
                <a:solidFill>
                  <a:srgbClr val="FF0000"/>
                </a:solidFill>
                <a:cs typeface="Arial" charset="0"/>
              </a:rPr>
              <a:t>In Portugal, according to DL No. 157/2014, </a:t>
            </a:r>
            <a:r>
              <a:rPr lang="en-US" sz="1600" dirty="0" err="1">
                <a:solidFill>
                  <a:srgbClr val="FF0000"/>
                </a:solidFill>
                <a:cs typeface="Arial" charset="0"/>
              </a:rPr>
              <a:t>BdP</a:t>
            </a:r>
            <a:r>
              <a:rPr lang="en-US" sz="1600" dirty="0">
                <a:solidFill>
                  <a:srgbClr val="FF0000"/>
                </a:solidFill>
                <a:cs typeface="Arial" charset="0"/>
              </a:rPr>
              <a:t> establishes this buffer since the end of 2015 for the following quarter, keeping it at 0% since then </a:t>
            </a:r>
            <a:r>
              <a:rPr lang="en-US" sz="1600" dirty="0">
                <a:cs typeface="Arial" charset="0"/>
              </a:rPr>
              <a:t>(according to the methodology presented in </a:t>
            </a:r>
            <a:r>
              <a:rPr lang="en-US" sz="1600" dirty="0" err="1">
                <a:cs typeface="Arial" charset="0"/>
              </a:rPr>
              <a:t>BdP</a:t>
            </a:r>
            <a:r>
              <a:rPr lang="en-US" sz="1600" dirty="0">
                <a:cs typeface="Arial" charset="0"/>
              </a:rPr>
              <a:t> (2015), “Countercyclical Capital Buffer in Portugal: How will it work?”, 29 Dec.)</a:t>
            </a:r>
            <a:r>
              <a:rPr lang="en-US" sz="1600" dirty="0">
                <a:solidFill>
                  <a:srgbClr val="FF0000"/>
                </a:solidFill>
                <a:cs typeface="Arial" charset="0"/>
              </a:rPr>
              <a:t>.</a:t>
            </a:r>
            <a:endParaRPr lang="en-US" sz="1800" dirty="0">
              <a:solidFill>
                <a:srgbClr val="FF0000"/>
              </a:solidFill>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1011</a:t>
            </a:fld>
            <a:endParaRPr lang="en-US"/>
          </a:p>
        </p:txBody>
      </p:sp>
    </p:spTree>
    <p:extLst>
      <p:ext uri="{BB962C8B-B14F-4D97-AF65-F5344CB8AC3E}">
        <p14:creationId xmlns:p14="http://schemas.microsoft.com/office/powerpoint/2010/main" val="1460995978"/>
      </p:ext>
    </p:extLst>
  </p:cSld>
  <p:clrMapOvr>
    <a:masterClrMapping/>
  </p:clrMapOvr>
  <p:transition spd="slow">
    <p:pull dir="r"/>
  </p:transition>
</p:sld>
</file>

<file path=ppt/slides/slide10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0"/>
            <a:ext cx="8715375" cy="705817"/>
          </a:xfrm>
        </p:spPr>
        <p:txBody>
          <a:bodyPr anchor="ctr"/>
          <a:lstStyle/>
          <a:p>
            <a:pPr marL="357188" indent="-357188" algn="just">
              <a:lnSpc>
                <a:spcPts val="2700"/>
              </a:lnSpc>
              <a:spcBef>
                <a:spcPts val="600"/>
              </a:spcBef>
              <a:spcAft>
                <a:spcPts val="600"/>
              </a:spcAft>
              <a:defRPr/>
            </a:pPr>
            <a:r>
              <a:rPr lang="en-US" sz="2000" dirty="0">
                <a:solidFill>
                  <a:srgbClr val="FF0000"/>
                </a:solidFill>
                <a:cs typeface="Arial" charset="0"/>
              </a:rPr>
              <a:t>Actually, the Basel and the </a:t>
            </a:r>
            <a:r>
              <a:rPr lang="en-US" sz="2000" dirty="0" err="1">
                <a:solidFill>
                  <a:srgbClr val="FF0000"/>
                </a:solidFill>
                <a:cs typeface="Arial" charset="0"/>
              </a:rPr>
              <a:t>BdP</a:t>
            </a:r>
            <a:r>
              <a:rPr lang="en-US" sz="2000" dirty="0">
                <a:solidFill>
                  <a:srgbClr val="FF0000"/>
                </a:solidFill>
                <a:cs typeface="Arial" charset="0"/>
              </a:rPr>
              <a:t> indicators of cyclicality are still significantly below the long-term mean:</a:t>
            </a:r>
            <a:endParaRPr lang="en-US" sz="2000" dirty="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1012</a:t>
            </a:fld>
            <a:endParaRPr lang="en-US"/>
          </a:p>
        </p:txBody>
      </p:sp>
      <p:pic>
        <p:nvPicPr>
          <p:cNvPr id="3" name="Picture 2"/>
          <p:cNvPicPr>
            <a:picLocks noChangeAspect="1"/>
          </p:cNvPicPr>
          <p:nvPr/>
        </p:nvPicPr>
        <p:blipFill>
          <a:blip r:embed="rId3"/>
          <a:stretch>
            <a:fillRect/>
          </a:stretch>
        </p:blipFill>
        <p:spPr>
          <a:xfrm>
            <a:off x="1136576" y="2949440"/>
            <a:ext cx="7776864" cy="2125514"/>
          </a:xfrm>
          <a:prstGeom prst="rect">
            <a:avLst/>
          </a:prstGeom>
        </p:spPr>
      </p:pic>
      <p:sp>
        <p:nvSpPr>
          <p:cNvPr id="6" name="Rectangle 5"/>
          <p:cNvSpPr/>
          <p:nvPr/>
        </p:nvSpPr>
        <p:spPr>
          <a:xfrm>
            <a:off x="1098897" y="5329652"/>
            <a:ext cx="8331175" cy="246221"/>
          </a:xfrm>
          <a:prstGeom prst="rect">
            <a:avLst/>
          </a:prstGeom>
        </p:spPr>
        <p:txBody>
          <a:bodyPr wrap="square">
            <a:spAutoFit/>
          </a:bodyPr>
          <a:lstStyle/>
          <a:p>
            <a:pPr algn="just">
              <a:buNone/>
            </a:pPr>
            <a:r>
              <a:rPr lang="en-US" sz="1000" b="0" u="none" dirty="0">
                <a:solidFill>
                  <a:schemeClr val="tx1"/>
                </a:solidFill>
              </a:rPr>
              <a:t>Source: </a:t>
            </a:r>
            <a:r>
              <a:rPr lang="en-US" sz="1000" b="0" u="none" dirty="0" err="1">
                <a:solidFill>
                  <a:schemeClr val="tx1"/>
                </a:solidFill>
              </a:rPr>
              <a:t>BdP</a:t>
            </a:r>
            <a:r>
              <a:rPr lang="en-US" sz="1000" b="0" u="none" dirty="0">
                <a:solidFill>
                  <a:schemeClr val="tx1"/>
                </a:solidFill>
              </a:rPr>
              <a:t> (2019), “Countercyclical </a:t>
            </a:r>
            <a:r>
              <a:rPr lang="pt-PT" sz="1000" b="0" u="none" dirty="0">
                <a:solidFill>
                  <a:schemeClr val="tx1"/>
                </a:solidFill>
              </a:rPr>
              <a:t>Capital Buffer</a:t>
            </a:r>
            <a:r>
              <a:rPr lang="en-GB" sz="1000" b="0" u="none" dirty="0">
                <a:solidFill>
                  <a:schemeClr val="tx1"/>
                </a:solidFill>
              </a:rPr>
              <a:t>”, Sept.</a:t>
            </a:r>
          </a:p>
        </p:txBody>
      </p:sp>
    </p:spTree>
    <p:extLst>
      <p:ext uri="{BB962C8B-B14F-4D97-AF65-F5344CB8AC3E}">
        <p14:creationId xmlns:p14="http://schemas.microsoft.com/office/powerpoint/2010/main" val="1254195406"/>
      </p:ext>
    </p:extLst>
  </p:cSld>
  <p:clrMapOvr>
    <a:masterClrMapping/>
  </p:clrMapOvr>
  <p:transition spd="slow">
    <p:pull dir="r"/>
  </p:transition>
</p:sld>
</file>

<file path=ppt/slides/slide10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3"/>
            <a:ext cx="8715375" cy="4666258"/>
          </a:xfrm>
        </p:spPr>
        <p:txBody>
          <a:bodyPr anchor="ctr"/>
          <a:lstStyle/>
          <a:p>
            <a:pPr algn="just">
              <a:lnSpc>
                <a:spcPts val="2600"/>
              </a:lnSpc>
              <a:spcBef>
                <a:spcPts val="600"/>
              </a:spcBef>
              <a:spcAft>
                <a:spcPts val="600"/>
              </a:spcAft>
              <a:buFontTx/>
              <a:buChar char="-"/>
            </a:pPr>
            <a:r>
              <a:rPr lang="en-US" sz="1800" dirty="0">
                <a:solidFill>
                  <a:srgbClr val="FF0000"/>
                </a:solidFill>
                <a:cs typeface="Arial" charset="0"/>
              </a:rPr>
              <a:t>As additional information to the Basel gap, </a:t>
            </a:r>
            <a:r>
              <a:rPr lang="en-US" sz="1800" dirty="0" err="1">
                <a:solidFill>
                  <a:srgbClr val="FF0000"/>
                </a:solidFill>
                <a:cs typeface="Arial" charset="0"/>
              </a:rPr>
              <a:t>BdP</a:t>
            </a:r>
            <a:r>
              <a:rPr lang="en-US" sz="1800" dirty="0">
                <a:solidFill>
                  <a:srgbClr val="FF0000"/>
                </a:solidFill>
                <a:cs typeface="Arial" charset="0"/>
              </a:rPr>
              <a:t> considers the following indicators:</a:t>
            </a:r>
          </a:p>
          <a:p>
            <a:pPr algn="just">
              <a:lnSpc>
                <a:spcPts val="2600"/>
              </a:lnSpc>
              <a:spcBef>
                <a:spcPts val="600"/>
              </a:spcBef>
              <a:spcAft>
                <a:spcPts val="600"/>
              </a:spcAft>
              <a:buAutoNum type="alphaLcParenBoth"/>
            </a:pPr>
            <a:r>
              <a:rPr lang="en-GB" sz="1800" dirty="0"/>
              <a:t>Overvaluation of property prices - year-on-year growth rate of the real house price index and its four-quarter moving average</a:t>
            </a:r>
          </a:p>
          <a:p>
            <a:pPr algn="just">
              <a:lnSpc>
                <a:spcPts val="2600"/>
              </a:lnSpc>
              <a:spcBef>
                <a:spcPts val="600"/>
              </a:spcBef>
              <a:spcAft>
                <a:spcPts val="600"/>
              </a:spcAft>
              <a:buAutoNum type="alphaLcParenBoth"/>
            </a:pPr>
            <a:r>
              <a:rPr lang="en-GB" sz="1800" dirty="0"/>
              <a:t>Credit developments</a:t>
            </a:r>
          </a:p>
          <a:p>
            <a:pPr algn="just">
              <a:lnSpc>
                <a:spcPts val="2600"/>
              </a:lnSpc>
              <a:spcBef>
                <a:spcPts val="600"/>
              </a:spcBef>
              <a:spcAft>
                <a:spcPts val="600"/>
              </a:spcAft>
              <a:buAutoNum type="alphaLcParenBoth"/>
            </a:pPr>
            <a:r>
              <a:rPr lang="en-US" sz="1800" dirty="0">
                <a:cs typeface="Arial" charset="0"/>
              </a:rPr>
              <a:t>External imbalances – current account deficit</a:t>
            </a:r>
          </a:p>
          <a:p>
            <a:pPr algn="just">
              <a:lnSpc>
                <a:spcPts val="2600"/>
              </a:lnSpc>
              <a:spcBef>
                <a:spcPts val="600"/>
              </a:spcBef>
              <a:spcAft>
                <a:spcPts val="600"/>
              </a:spcAft>
              <a:buAutoNum type="alphaLcParenBoth"/>
            </a:pPr>
            <a:r>
              <a:rPr lang="en-GB" sz="1800" dirty="0"/>
              <a:t>Strength of bank balance sheets - loan-to-deposit ratio and its 4-quarter moving average</a:t>
            </a:r>
          </a:p>
          <a:p>
            <a:pPr algn="just">
              <a:lnSpc>
                <a:spcPts val="2600"/>
              </a:lnSpc>
              <a:spcBef>
                <a:spcPts val="600"/>
              </a:spcBef>
              <a:spcAft>
                <a:spcPts val="600"/>
              </a:spcAft>
              <a:buAutoNum type="alphaLcParenBoth"/>
            </a:pPr>
            <a:r>
              <a:rPr lang="nb-NO" sz="1800" dirty="0"/>
              <a:t>Private sector debt burden - </a:t>
            </a:r>
            <a:r>
              <a:rPr lang="en-GB" sz="1800" dirty="0"/>
              <a:t>year-on-year growth rate of the debt-service-to-income ratio of the private non-financial sector and its 4-quarter moving average.</a:t>
            </a:r>
          </a:p>
          <a:p>
            <a:pPr algn="just">
              <a:lnSpc>
                <a:spcPts val="2600"/>
              </a:lnSpc>
              <a:spcBef>
                <a:spcPts val="600"/>
              </a:spcBef>
              <a:spcAft>
                <a:spcPts val="600"/>
              </a:spcAft>
              <a:buAutoNum type="alphaLcParenBoth"/>
            </a:pPr>
            <a:r>
              <a:rPr lang="en-GB" sz="1800" dirty="0"/>
              <a:t>Potential mispricing of risk - spread applied by banks to new loans granted to non-financial corporations</a:t>
            </a:r>
          </a:p>
          <a:p>
            <a:pPr algn="just">
              <a:lnSpc>
                <a:spcPts val="2600"/>
              </a:lnSpc>
              <a:spcBef>
                <a:spcPts val="600"/>
              </a:spcBef>
              <a:spcAft>
                <a:spcPts val="600"/>
              </a:spcAft>
              <a:buAutoNum type="alphaLcParenBoth"/>
            </a:pPr>
            <a:endParaRPr lang="en-GB" sz="1800"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1013</a:t>
            </a:fld>
            <a:endParaRPr lang="en-US"/>
          </a:p>
        </p:txBody>
      </p:sp>
    </p:spTree>
    <p:extLst>
      <p:ext uri="{BB962C8B-B14F-4D97-AF65-F5344CB8AC3E}">
        <p14:creationId xmlns:p14="http://schemas.microsoft.com/office/powerpoint/2010/main" val="3307081964"/>
      </p:ext>
    </p:extLst>
  </p:cSld>
  <p:clrMapOvr>
    <a:masterClrMapping/>
  </p:clrMapOvr>
  <p:transition spd="slow">
    <p:pull dir="r"/>
  </p:transition>
</p:sld>
</file>

<file path=ppt/slides/slide10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7" y="1643061"/>
            <a:ext cx="8715376" cy="4679951"/>
          </a:xfrm>
        </p:spPr>
        <p:txBody>
          <a:bodyPr anchor="ctr"/>
          <a:lstStyle/>
          <a:p>
            <a:pPr marL="357188" lvl="1" indent="-357188" algn="just">
              <a:lnSpc>
                <a:spcPts val="2700"/>
              </a:lnSpc>
              <a:spcBef>
                <a:spcPts val="600"/>
              </a:spcBef>
              <a:spcAft>
                <a:spcPts val="600"/>
              </a:spcAft>
              <a:buAutoNum type="romanLcParenBoth" startAt="3"/>
              <a:defRPr/>
            </a:pPr>
            <a:r>
              <a:rPr lang="en-US" sz="1800" dirty="0">
                <a:solidFill>
                  <a:srgbClr val="FF0000"/>
                </a:solidFill>
                <a:cs typeface="Arial" charset="0"/>
              </a:rPr>
              <a:t>systemic risk (</a:t>
            </a:r>
            <a:r>
              <a:rPr lang="en-US" sz="1800" dirty="0" err="1">
                <a:solidFill>
                  <a:srgbClr val="FF0000"/>
                </a:solidFill>
                <a:cs typeface="Arial" charset="0"/>
              </a:rPr>
              <a:t>SyRB</a:t>
            </a:r>
            <a:r>
              <a:rPr lang="en-US" sz="1800" dirty="0">
                <a:solidFill>
                  <a:srgbClr val="FF0000"/>
                </a:solidFill>
                <a:cs typeface="Arial" charset="0"/>
              </a:rPr>
              <a:t>)</a:t>
            </a:r>
          </a:p>
          <a:p>
            <a:pPr marL="714375" lvl="1" indent="-442913" algn="just">
              <a:lnSpc>
                <a:spcPts val="2700"/>
              </a:lnSpc>
              <a:spcBef>
                <a:spcPts val="600"/>
              </a:spcBef>
              <a:spcAft>
                <a:spcPts val="600"/>
              </a:spcAft>
              <a:buAutoNum type="romanLcParenBoth" startAt="3"/>
              <a:defRPr/>
            </a:pPr>
            <a:endParaRPr lang="en-US" sz="1800" dirty="0">
              <a:solidFill>
                <a:srgbClr val="FF0000"/>
              </a:solidFill>
              <a:cs typeface="Arial" charset="0"/>
            </a:endParaRPr>
          </a:p>
          <a:p>
            <a:pPr algn="just">
              <a:lnSpc>
                <a:spcPts val="2700"/>
              </a:lnSpc>
              <a:spcBef>
                <a:spcPts val="600"/>
              </a:spcBef>
              <a:spcAft>
                <a:spcPts val="600"/>
              </a:spcAft>
              <a:buFontTx/>
              <a:buChar char="-"/>
            </a:pPr>
            <a:r>
              <a:rPr lang="en-US" sz="1800" dirty="0"/>
              <a:t>aims to address systemic risks of a long-term, non-cyclical nature that are not covered by other </a:t>
            </a:r>
            <a:r>
              <a:rPr lang="en-US" sz="1800" dirty="0" err="1"/>
              <a:t>macroprudential</a:t>
            </a:r>
            <a:r>
              <a:rPr lang="en-US" sz="1800" dirty="0"/>
              <a:t> instruments of the CRR and the CRD.</a:t>
            </a:r>
          </a:p>
          <a:p>
            <a:pPr algn="just">
              <a:lnSpc>
                <a:spcPts val="2700"/>
              </a:lnSpc>
              <a:spcBef>
                <a:spcPts val="600"/>
              </a:spcBef>
              <a:spcAft>
                <a:spcPts val="600"/>
              </a:spcAft>
              <a:buFontTx/>
              <a:buChar char="-"/>
            </a:pPr>
            <a:r>
              <a:rPr lang="en-US" sz="1800" dirty="0"/>
              <a:t>the systemic risk buffer rate may apply to all exposures or a subset of exposures, thus allowing </a:t>
            </a:r>
            <a:r>
              <a:rPr lang="en-US" sz="1800" dirty="0" err="1"/>
              <a:t>SyRB</a:t>
            </a:r>
            <a:r>
              <a:rPr lang="en-US" sz="1800" dirty="0"/>
              <a:t> to be applied, on a sectoral basis, to all institutions or one or more subsets of those institutions</a:t>
            </a:r>
            <a:r>
              <a:rPr lang="pt-PT" sz="1800" dirty="0"/>
              <a:t>.</a:t>
            </a:r>
          </a:p>
          <a:p>
            <a:pPr algn="just">
              <a:lnSpc>
                <a:spcPts val="2700"/>
              </a:lnSpc>
              <a:spcBef>
                <a:spcPts val="600"/>
              </a:spcBef>
              <a:spcAft>
                <a:spcPts val="600"/>
              </a:spcAft>
              <a:buFontTx/>
              <a:buChar char="-"/>
            </a:pPr>
            <a:r>
              <a:rPr lang="en-US" sz="1800" dirty="0"/>
              <a:t>the buffer level may vary across institutions, being updated monthly, by each country.</a:t>
            </a:r>
            <a:endParaRPr lang="pt-PT" sz="1800" dirty="0"/>
          </a:p>
          <a:p>
            <a:pPr algn="just">
              <a:lnSpc>
                <a:spcPts val="2700"/>
              </a:lnSpc>
              <a:spcBef>
                <a:spcPts val="600"/>
              </a:spcBef>
              <a:spcAft>
                <a:spcPts val="600"/>
              </a:spcAft>
              <a:buFontTx/>
              <a:buChar char="-"/>
            </a:pPr>
            <a:r>
              <a:rPr lang="en-US" sz="1800" dirty="0"/>
              <a:t>this buffer has not been applied yet in Portugal.</a:t>
            </a:r>
          </a:p>
          <a:p>
            <a:pPr algn="just">
              <a:lnSpc>
                <a:spcPts val="2700"/>
              </a:lnSpc>
              <a:spcBef>
                <a:spcPts val="600"/>
              </a:spcBef>
              <a:spcAft>
                <a:spcPts val="600"/>
              </a:spcAft>
              <a:buFontTx/>
              <a:buChar char="-"/>
            </a:pPr>
            <a:endParaRPr lang="en-US" sz="1800"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1014</a:t>
            </a:fld>
            <a:endParaRPr lang="en-US"/>
          </a:p>
        </p:txBody>
      </p:sp>
    </p:spTree>
    <p:extLst>
      <p:ext uri="{BB962C8B-B14F-4D97-AF65-F5344CB8AC3E}">
        <p14:creationId xmlns:p14="http://schemas.microsoft.com/office/powerpoint/2010/main" val="876565441"/>
      </p:ext>
    </p:extLst>
  </p:cSld>
  <p:clrMapOvr>
    <a:masterClrMapping/>
  </p:clrMapOvr>
  <p:transition spd="slow">
    <p:pull dir="r"/>
  </p:transition>
</p:sld>
</file>

<file path=ppt/slides/slide10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7" name="Rectangle 6"/>
          <p:cNvSpPr/>
          <p:nvPr/>
        </p:nvSpPr>
        <p:spPr>
          <a:xfrm>
            <a:off x="4915342" y="5805264"/>
            <a:ext cx="4577908" cy="246221"/>
          </a:xfrm>
          <a:prstGeom prst="rect">
            <a:avLst/>
          </a:prstGeom>
        </p:spPr>
        <p:txBody>
          <a:bodyPr wrap="square">
            <a:spAutoFit/>
          </a:bodyPr>
          <a:lstStyle/>
          <a:p>
            <a:pPr algn="just">
              <a:buNone/>
            </a:pPr>
            <a:r>
              <a:rPr lang="en-US" sz="1000" b="0" u="none" dirty="0">
                <a:solidFill>
                  <a:schemeClr val="tx1"/>
                </a:solidFill>
              </a:rPr>
              <a:t>Source: ESRB (updated on the 25th May 2020).</a:t>
            </a: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1015</a:t>
            </a:fld>
            <a:endParaRPr lang="en-US"/>
          </a:p>
        </p:txBody>
      </p:sp>
      <p:pic>
        <p:nvPicPr>
          <p:cNvPr id="4" name="Picture 3"/>
          <p:cNvPicPr>
            <a:picLocks noChangeAspect="1"/>
          </p:cNvPicPr>
          <p:nvPr/>
        </p:nvPicPr>
        <p:blipFill>
          <a:blip r:embed="rId3"/>
          <a:stretch>
            <a:fillRect/>
          </a:stretch>
        </p:blipFill>
        <p:spPr>
          <a:xfrm>
            <a:off x="848544" y="1686037"/>
            <a:ext cx="4037809" cy="4479267"/>
          </a:xfrm>
          <a:prstGeom prst="rect">
            <a:avLst/>
          </a:prstGeom>
        </p:spPr>
      </p:pic>
      <p:pic>
        <p:nvPicPr>
          <p:cNvPr id="6" name="Picture 5"/>
          <p:cNvPicPr>
            <a:picLocks noChangeAspect="1"/>
          </p:cNvPicPr>
          <p:nvPr/>
        </p:nvPicPr>
        <p:blipFill>
          <a:blip r:embed="rId4"/>
          <a:stretch>
            <a:fillRect/>
          </a:stretch>
        </p:blipFill>
        <p:spPr>
          <a:xfrm>
            <a:off x="4808984" y="1713915"/>
            <a:ext cx="4577908" cy="2693076"/>
          </a:xfrm>
          <a:prstGeom prst="rect">
            <a:avLst/>
          </a:prstGeom>
        </p:spPr>
      </p:pic>
    </p:spTree>
    <p:extLst>
      <p:ext uri="{BB962C8B-B14F-4D97-AF65-F5344CB8AC3E}">
        <p14:creationId xmlns:p14="http://schemas.microsoft.com/office/powerpoint/2010/main" val="2978618806"/>
      </p:ext>
    </p:extLst>
  </p:cSld>
  <p:clrMapOvr>
    <a:masterClrMapping/>
  </p:clrMapOvr>
  <p:transition spd="slow">
    <p:pull dir="r"/>
  </p:transition>
</p:sld>
</file>

<file path=ppt/slides/slide10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7" y="1643062"/>
            <a:ext cx="8715376" cy="2289994"/>
          </a:xfrm>
        </p:spPr>
        <p:txBody>
          <a:bodyPr anchor="ctr"/>
          <a:lstStyle/>
          <a:p>
            <a:pPr marL="357188" indent="-357188">
              <a:lnSpc>
                <a:spcPts val="2700"/>
              </a:lnSpc>
              <a:spcBef>
                <a:spcPts val="600"/>
              </a:spcBef>
              <a:spcAft>
                <a:spcPts val="600"/>
              </a:spcAft>
              <a:buAutoNum type="romanLcParenBoth" startAt="4"/>
            </a:pPr>
            <a:r>
              <a:rPr lang="en-US" sz="1800" dirty="0">
                <a:solidFill>
                  <a:srgbClr val="FF0000"/>
                </a:solidFill>
              </a:rPr>
              <a:t>Global Systematically Important Institutions (G-SII) </a:t>
            </a:r>
            <a:r>
              <a:rPr lang="pt-PT" sz="1800" dirty="0">
                <a:solidFill>
                  <a:srgbClr val="FF0000"/>
                </a:solidFill>
              </a:rPr>
              <a:t>capital buffers</a:t>
            </a:r>
          </a:p>
          <a:p>
            <a:pPr marL="357188" indent="-357188">
              <a:lnSpc>
                <a:spcPts val="2700"/>
              </a:lnSpc>
              <a:spcBef>
                <a:spcPts val="0"/>
              </a:spcBef>
              <a:spcAft>
                <a:spcPts val="600"/>
              </a:spcAft>
              <a:buFontTx/>
              <a:buChar char="-"/>
            </a:pPr>
            <a:r>
              <a:rPr lang="en-US" sz="1600" dirty="0"/>
              <a:t>Identified by the </a:t>
            </a:r>
            <a:r>
              <a:rPr lang="pt-PT" sz="1600" dirty="0"/>
              <a:t>FSB</a:t>
            </a:r>
            <a:endParaRPr lang="en-US" sz="1800" dirty="0"/>
          </a:p>
          <a:p>
            <a:pPr marL="400050" indent="-400050">
              <a:lnSpc>
                <a:spcPts val="2700"/>
              </a:lnSpc>
              <a:spcBef>
                <a:spcPts val="600"/>
              </a:spcBef>
              <a:spcAft>
                <a:spcPts val="600"/>
              </a:spcAft>
              <a:buAutoNum type="romanLcParenBoth" startAt="5"/>
            </a:pPr>
            <a:r>
              <a:rPr lang="en-US" sz="1800" dirty="0">
                <a:solidFill>
                  <a:srgbClr val="FF0000"/>
                </a:solidFill>
                <a:cs typeface="Arial" charset="0"/>
              </a:rPr>
              <a:t>Other Systemically Important Institutions (O-SIIs)</a:t>
            </a:r>
          </a:p>
          <a:p>
            <a:pPr marL="357188" lvl="2" indent="-357188" algn="just">
              <a:lnSpc>
                <a:spcPts val="2400"/>
              </a:lnSpc>
              <a:spcBef>
                <a:spcPts val="0"/>
              </a:spcBef>
              <a:spcAft>
                <a:spcPts val="600"/>
              </a:spcAft>
              <a:buFontTx/>
              <a:buChar char="-"/>
              <a:defRPr/>
            </a:pPr>
            <a:r>
              <a:rPr lang="en-US" sz="1600" dirty="0">
                <a:cs typeface="Arial" charset="0"/>
              </a:rPr>
              <a:t>O-SIIs criteria defined by EBA in 2014 (EBA/CP/2014/19 - “</a:t>
            </a:r>
            <a:r>
              <a:rPr lang="en-GB" sz="1600" dirty="0"/>
              <a:t>Guidelines on the criteria to determine the conditions of application of </a:t>
            </a:r>
            <a:r>
              <a:rPr lang="en-GB" sz="1600" dirty="0">
                <a:solidFill>
                  <a:srgbClr val="FF0000"/>
                </a:solidFill>
              </a:rPr>
              <a:t>Article 131(3) of Directive 2013/36/EU (CRD)</a:t>
            </a:r>
            <a:r>
              <a:rPr lang="en-GB" sz="1600" dirty="0"/>
              <a:t> in relation to the assessment of other systemically important institutions (O-SIIs)”).</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pic>
        <p:nvPicPr>
          <p:cNvPr id="2" name="Picture 1"/>
          <p:cNvPicPr>
            <a:picLocks noChangeAspect="1"/>
          </p:cNvPicPr>
          <p:nvPr/>
        </p:nvPicPr>
        <p:blipFill>
          <a:blip r:embed="rId3"/>
          <a:stretch>
            <a:fillRect/>
          </a:stretch>
        </p:blipFill>
        <p:spPr>
          <a:xfrm>
            <a:off x="1208584" y="3933057"/>
            <a:ext cx="4107792" cy="2376264"/>
          </a:xfrm>
          <a:prstGeom prst="rect">
            <a:avLst/>
          </a:prstGeom>
        </p:spPr>
      </p:pic>
      <p:sp>
        <p:nvSpPr>
          <p:cNvPr id="8" name="Rectangle 7"/>
          <p:cNvSpPr/>
          <p:nvPr/>
        </p:nvSpPr>
        <p:spPr>
          <a:xfrm>
            <a:off x="5529064" y="5909210"/>
            <a:ext cx="3146599" cy="400110"/>
          </a:xfrm>
          <a:prstGeom prst="rect">
            <a:avLst/>
          </a:prstGeom>
        </p:spPr>
        <p:txBody>
          <a:bodyPr wrap="square">
            <a:spAutoFit/>
          </a:bodyPr>
          <a:lstStyle/>
          <a:p>
            <a:pPr algn="just">
              <a:buNone/>
            </a:pPr>
            <a:r>
              <a:rPr lang="en-US" sz="1000" b="0" u="none" dirty="0">
                <a:solidFill>
                  <a:schemeClr val="tx1"/>
                </a:solidFill>
              </a:rPr>
              <a:t>Source: </a:t>
            </a:r>
            <a:r>
              <a:rPr lang="en-US" sz="1000" b="0" u="none" dirty="0" err="1">
                <a:solidFill>
                  <a:schemeClr val="tx1"/>
                </a:solidFill>
              </a:rPr>
              <a:t>BdP</a:t>
            </a:r>
            <a:r>
              <a:rPr lang="en-US" sz="1000" b="0" u="none" dirty="0">
                <a:solidFill>
                  <a:schemeClr val="tx1"/>
                </a:solidFill>
              </a:rPr>
              <a:t> (2016), “Identification of O-SIIs and Calibration of O-SIIs</a:t>
            </a:r>
            <a:r>
              <a:rPr lang="pt-PT" sz="1000" b="0" u="none" dirty="0">
                <a:solidFill>
                  <a:schemeClr val="tx1"/>
                </a:solidFill>
              </a:rPr>
              <a:t> Capital Buffers</a:t>
            </a:r>
            <a:r>
              <a:rPr lang="en-GB" sz="1000" b="0" u="none" dirty="0">
                <a:solidFill>
                  <a:schemeClr val="tx1"/>
                </a:solidFill>
              </a:rPr>
              <a:t>”, July.</a:t>
            </a: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1016</a:t>
            </a:fld>
            <a:endParaRPr lang="en-US"/>
          </a:p>
        </p:txBody>
      </p:sp>
    </p:spTree>
    <p:extLst>
      <p:ext uri="{BB962C8B-B14F-4D97-AF65-F5344CB8AC3E}">
        <p14:creationId xmlns:p14="http://schemas.microsoft.com/office/powerpoint/2010/main" val="752065854"/>
      </p:ext>
    </p:extLst>
  </p:cSld>
  <p:clrMapOvr>
    <a:masterClrMapping/>
  </p:clrMapOvr>
  <p:transition spd="slow">
    <p:pull dir="r"/>
  </p:transition>
</p:sld>
</file>

<file path=ppt/slides/slide10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7" y="1643061"/>
            <a:ext cx="8715375" cy="1929704"/>
          </a:xfrm>
        </p:spPr>
        <p:txBody>
          <a:bodyPr anchor="ctr"/>
          <a:lstStyle/>
          <a:p>
            <a:pPr marL="714375" lvl="2" indent="-442913" algn="just">
              <a:lnSpc>
                <a:spcPts val="2600"/>
              </a:lnSpc>
              <a:spcBef>
                <a:spcPts val="0"/>
              </a:spcBef>
              <a:spcAft>
                <a:spcPts val="600"/>
              </a:spcAft>
              <a:buFontTx/>
              <a:buChar char="-"/>
              <a:defRPr/>
            </a:pPr>
            <a:r>
              <a:rPr lang="en-US" sz="1800" dirty="0">
                <a:cs typeface="Arial" charset="0"/>
              </a:rPr>
              <a:t>In Portugal, according to the Notice No. 4/2015 of the </a:t>
            </a:r>
            <a:r>
              <a:rPr lang="en-US" sz="1800" dirty="0" err="1">
                <a:cs typeface="Arial" charset="0"/>
              </a:rPr>
              <a:t>BdP</a:t>
            </a:r>
            <a:r>
              <a:rPr lang="en-US" sz="1800" dirty="0">
                <a:cs typeface="Arial" charset="0"/>
              </a:rPr>
              <a:t>, the supervisor announces every year until 1 Dec. the O-SIIs and their capital surcharge (up to 2% of CET1), phased-in since 2020, with the 2021 target postponed by 1 year due to the pandemic (according to </a:t>
            </a:r>
            <a:r>
              <a:rPr lang="en-US" sz="1800" dirty="0" err="1">
                <a:cs typeface="Arial" charset="0"/>
              </a:rPr>
              <a:t>BdP</a:t>
            </a:r>
            <a:r>
              <a:rPr lang="en-US" sz="1800" dirty="0">
                <a:cs typeface="Arial" charset="0"/>
              </a:rPr>
              <a:t> decision o</a:t>
            </a:r>
            <a:r>
              <a:rPr lang="en-US" sz="1800" dirty="0"/>
              <a:t>n 07.04.2020).</a:t>
            </a:r>
          </a:p>
          <a:p>
            <a:pPr marL="714375" lvl="2" indent="-442913" algn="just">
              <a:lnSpc>
                <a:spcPts val="2600"/>
              </a:lnSpc>
              <a:spcBef>
                <a:spcPts val="0"/>
              </a:spcBef>
              <a:spcAft>
                <a:spcPts val="600"/>
              </a:spcAft>
              <a:buFontTx/>
              <a:buChar char="-"/>
              <a:defRPr/>
            </a:pPr>
            <a:r>
              <a:rPr lang="en-US" sz="1800" dirty="0"/>
              <a:t>the buffer currently applied is between 0.188% and 0.75% of total RWA and will increase to a buffer between 0.25% and 1% as from 01.01. </a:t>
            </a:r>
            <a:r>
              <a:rPr lang="pt-PT" sz="1800" dirty="0"/>
              <a:t>2022.</a:t>
            </a:r>
            <a:endParaRPr lang="en-US" sz="1800" dirty="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7" name="Rectangle 6"/>
          <p:cNvSpPr/>
          <p:nvPr/>
        </p:nvSpPr>
        <p:spPr>
          <a:xfrm>
            <a:off x="738187" y="6076792"/>
            <a:ext cx="4284538" cy="246221"/>
          </a:xfrm>
          <a:prstGeom prst="rect">
            <a:avLst/>
          </a:prstGeom>
        </p:spPr>
        <p:txBody>
          <a:bodyPr wrap="square">
            <a:spAutoFit/>
          </a:bodyPr>
          <a:lstStyle/>
          <a:p>
            <a:pPr algn="just">
              <a:buNone/>
            </a:pPr>
            <a:r>
              <a:rPr lang="en-US" sz="1000" b="0" u="none" dirty="0">
                <a:solidFill>
                  <a:schemeClr val="tx1"/>
                </a:solidFill>
              </a:rPr>
              <a:t>Source: </a:t>
            </a:r>
            <a:r>
              <a:rPr lang="en-US" sz="1000" b="0" u="none" dirty="0" err="1">
                <a:solidFill>
                  <a:schemeClr val="tx1"/>
                </a:solidFill>
              </a:rPr>
              <a:t>BdP</a:t>
            </a:r>
            <a:r>
              <a:rPr lang="en-US" sz="1000" b="0" u="none" dirty="0">
                <a:solidFill>
                  <a:schemeClr val="tx1"/>
                </a:solidFill>
              </a:rPr>
              <a:t> (2020), Financial Stability Review, June.</a:t>
            </a: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1017</a:t>
            </a:fld>
            <a:endParaRPr lang="en-US"/>
          </a:p>
        </p:txBody>
      </p:sp>
      <p:pic>
        <p:nvPicPr>
          <p:cNvPr id="2" name="Picture 1"/>
          <p:cNvPicPr>
            <a:picLocks noChangeAspect="1"/>
          </p:cNvPicPr>
          <p:nvPr/>
        </p:nvPicPr>
        <p:blipFill>
          <a:blip r:embed="rId3"/>
          <a:stretch>
            <a:fillRect/>
          </a:stretch>
        </p:blipFill>
        <p:spPr>
          <a:xfrm>
            <a:off x="776536" y="3730474"/>
            <a:ext cx="5206810" cy="2362822"/>
          </a:xfrm>
          <a:prstGeom prst="rect">
            <a:avLst/>
          </a:prstGeom>
        </p:spPr>
      </p:pic>
      <p:pic>
        <p:nvPicPr>
          <p:cNvPr id="8" name="Picture 7"/>
          <p:cNvPicPr>
            <a:picLocks noChangeAspect="1"/>
          </p:cNvPicPr>
          <p:nvPr/>
        </p:nvPicPr>
        <p:blipFill>
          <a:blip r:embed="rId4"/>
          <a:stretch>
            <a:fillRect/>
          </a:stretch>
        </p:blipFill>
        <p:spPr>
          <a:xfrm>
            <a:off x="6249143" y="3730474"/>
            <a:ext cx="3174725" cy="1930774"/>
          </a:xfrm>
          <a:prstGeom prst="rect">
            <a:avLst/>
          </a:prstGeom>
        </p:spPr>
      </p:pic>
      <p:sp>
        <p:nvSpPr>
          <p:cNvPr id="9" name="Rectangle 8"/>
          <p:cNvSpPr/>
          <p:nvPr/>
        </p:nvSpPr>
        <p:spPr>
          <a:xfrm>
            <a:off x="6249144" y="5837202"/>
            <a:ext cx="3146599" cy="400110"/>
          </a:xfrm>
          <a:prstGeom prst="rect">
            <a:avLst/>
          </a:prstGeom>
        </p:spPr>
        <p:txBody>
          <a:bodyPr wrap="square">
            <a:spAutoFit/>
          </a:bodyPr>
          <a:lstStyle/>
          <a:p>
            <a:pPr algn="just">
              <a:buNone/>
            </a:pPr>
            <a:r>
              <a:rPr lang="en-US" sz="1000" b="0" u="none" dirty="0">
                <a:solidFill>
                  <a:schemeClr val="tx1"/>
                </a:solidFill>
              </a:rPr>
              <a:t>Source: </a:t>
            </a:r>
            <a:r>
              <a:rPr lang="en-US" sz="1000" b="0" u="none" dirty="0" err="1">
                <a:solidFill>
                  <a:schemeClr val="tx1"/>
                </a:solidFill>
              </a:rPr>
              <a:t>BdP</a:t>
            </a:r>
            <a:r>
              <a:rPr lang="en-US" sz="1000" b="0" u="none" dirty="0">
                <a:solidFill>
                  <a:schemeClr val="tx1"/>
                </a:solidFill>
              </a:rPr>
              <a:t> (2016), “Identification of O-SIIs and Calibration of O-SIIs </a:t>
            </a:r>
            <a:r>
              <a:rPr lang="pt-PT" sz="1000" b="0" u="none" dirty="0">
                <a:solidFill>
                  <a:schemeClr val="tx1"/>
                </a:solidFill>
              </a:rPr>
              <a:t>Capital Buffers</a:t>
            </a:r>
            <a:r>
              <a:rPr lang="en-GB" sz="1000" b="0" u="none" dirty="0">
                <a:solidFill>
                  <a:schemeClr val="tx1"/>
                </a:solidFill>
              </a:rPr>
              <a:t>”, July.</a:t>
            </a:r>
          </a:p>
        </p:txBody>
      </p:sp>
    </p:spTree>
    <p:extLst>
      <p:ext uri="{BB962C8B-B14F-4D97-AF65-F5344CB8AC3E}">
        <p14:creationId xmlns:p14="http://schemas.microsoft.com/office/powerpoint/2010/main" val="3298777254"/>
      </p:ext>
    </p:extLst>
  </p:cSld>
  <p:clrMapOvr>
    <a:masterClrMapping/>
  </p:clrMapOvr>
  <p:transition spd="slow">
    <p:pull dir="r"/>
  </p:transition>
</p:sld>
</file>

<file path=ppt/slides/slide10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1018</a:t>
            </a:fld>
            <a:endParaRPr lang="en-US"/>
          </a:p>
        </p:txBody>
      </p:sp>
      <p:sp>
        <p:nvSpPr>
          <p:cNvPr id="10" name="Rectangle 2"/>
          <p:cNvSpPr>
            <a:spLocks noGrp="1" noChangeArrowheads="1"/>
          </p:cNvSpPr>
          <p:nvPr>
            <p:ph type="body" sz="half" idx="1"/>
          </p:nvPr>
        </p:nvSpPr>
        <p:spPr>
          <a:xfrm>
            <a:off x="738188" y="1643063"/>
            <a:ext cx="8755061" cy="4679950"/>
          </a:xfrm>
        </p:spPr>
        <p:txBody>
          <a:bodyPr anchor="ctr"/>
          <a:lstStyle/>
          <a:p>
            <a:pPr marL="357188" indent="-357188" algn="just">
              <a:lnSpc>
                <a:spcPts val="2700"/>
              </a:lnSpc>
              <a:spcBef>
                <a:spcPts val="600"/>
              </a:spcBef>
              <a:spcAft>
                <a:spcPts val="600"/>
              </a:spcAft>
              <a:defRPr/>
            </a:pPr>
            <a:r>
              <a:rPr lang="en-US" sz="2000" dirty="0"/>
              <a:t>CBR </a:t>
            </a:r>
            <a:r>
              <a:rPr lang="en-US" sz="2000" dirty="0">
                <a:cs typeface="Arial" charset="0"/>
              </a:rPr>
              <a:t>is </a:t>
            </a:r>
            <a:r>
              <a:rPr lang="en-US" sz="2000" dirty="0"/>
              <a:t>intended to increase the financial system's capacity to absorb losses, as to preserve financial stability.</a:t>
            </a:r>
          </a:p>
          <a:p>
            <a:pPr marL="357188" indent="-357188" algn="just">
              <a:lnSpc>
                <a:spcPts val="2700"/>
              </a:lnSpc>
              <a:spcBef>
                <a:spcPts val="600"/>
              </a:spcBef>
              <a:spcAft>
                <a:spcPts val="600"/>
              </a:spcAft>
              <a:defRPr/>
            </a:pPr>
            <a:r>
              <a:rPr lang="en-US" sz="2000" dirty="0"/>
              <a:t>The buffers are available to be used during adverse periods, following a decision by the </a:t>
            </a:r>
            <a:r>
              <a:rPr lang="en-US" sz="2000" dirty="0" err="1"/>
              <a:t>macroprudential</a:t>
            </a:r>
            <a:r>
              <a:rPr lang="en-US" sz="2000" dirty="0"/>
              <a:t> authority to release them (except the </a:t>
            </a:r>
            <a:r>
              <a:rPr lang="en-US" sz="2000" dirty="0" err="1"/>
              <a:t>CCoB</a:t>
            </a:r>
            <a:r>
              <a:rPr lang="en-US" sz="2000" dirty="0"/>
              <a:t>).</a:t>
            </a:r>
          </a:p>
          <a:p>
            <a:pPr algn="just">
              <a:lnSpc>
                <a:spcPts val="2700"/>
              </a:lnSpc>
              <a:spcBef>
                <a:spcPts val="600"/>
              </a:spcBef>
              <a:spcAft>
                <a:spcPts val="600"/>
              </a:spcAft>
            </a:pPr>
            <a:r>
              <a:rPr lang="en-US" sz="2000" dirty="0"/>
              <a:t>Institutions that fail to meet the combined buffer requirement (CBR) are subject to automatic restrictions on  dividend distribution</a:t>
            </a:r>
            <a:r>
              <a:rPr lang="pt-PT" sz="2000" b="1" dirty="0"/>
              <a:t>.</a:t>
            </a:r>
            <a:endParaRPr lang="pt-PT" sz="2000" dirty="0">
              <a:cs typeface="Arial" charset="0"/>
            </a:endParaRPr>
          </a:p>
          <a:p>
            <a:pPr algn="just">
              <a:lnSpc>
                <a:spcPts val="2700"/>
              </a:lnSpc>
              <a:spcBef>
                <a:spcPts val="600"/>
              </a:spcBef>
              <a:spcAft>
                <a:spcPts val="600"/>
              </a:spcAft>
            </a:pPr>
            <a:r>
              <a:rPr lang="en-US" sz="2000" dirty="0"/>
              <a:t>For G-SII, the buffer can by replaced by the O-SII if the latter is larger.</a:t>
            </a:r>
          </a:p>
          <a:p>
            <a:pPr algn="just">
              <a:lnSpc>
                <a:spcPts val="2700"/>
              </a:lnSpc>
              <a:spcBef>
                <a:spcPts val="600"/>
              </a:spcBef>
              <a:spcAft>
                <a:spcPts val="600"/>
              </a:spcAft>
            </a:pPr>
            <a:r>
              <a:rPr lang="en-US" sz="2000" dirty="0"/>
              <a:t>A cap is established on the aggregate value of G-SII/O-SII and </a:t>
            </a:r>
            <a:r>
              <a:rPr lang="en-US" sz="2000" dirty="0" err="1"/>
              <a:t>SyRB</a:t>
            </a:r>
            <a:r>
              <a:rPr lang="en-US" sz="2000" dirty="0"/>
              <a:t> buffers of 5% of total RWA, which can only be exceeded upon authorization of the</a:t>
            </a:r>
            <a:r>
              <a:rPr lang="pt-PT" sz="2000" dirty="0"/>
              <a:t> </a:t>
            </a:r>
            <a:r>
              <a:rPr lang="en-US" sz="2000" dirty="0"/>
              <a:t>European Commission</a:t>
            </a:r>
            <a:r>
              <a:rPr lang="pt-PT" sz="2000" dirty="0"/>
              <a:t>.</a:t>
            </a:r>
          </a:p>
        </p:txBody>
      </p:sp>
    </p:spTree>
    <p:extLst>
      <p:ext uri="{BB962C8B-B14F-4D97-AF65-F5344CB8AC3E}">
        <p14:creationId xmlns:p14="http://schemas.microsoft.com/office/powerpoint/2010/main" val="868229294"/>
      </p:ext>
    </p:extLst>
  </p:cSld>
  <p:clrMapOvr>
    <a:masterClrMapping/>
  </p:clrMapOvr>
  <p:transition spd="slow">
    <p:pull dir="r"/>
  </p:transition>
</p:sld>
</file>

<file path=ppt/slides/slide10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1019</a:t>
            </a:fld>
            <a:endParaRPr lang="en-US"/>
          </a:p>
        </p:txBody>
      </p:sp>
      <p:sp>
        <p:nvSpPr>
          <p:cNvPr id="10" name="Rectangle 2"/>
          <p:cNvSpPr>
            <a:spLocks noGrp="1" noChangeArrowheads="1"/>
          </p:cNvSpPr>
          <p:nvPr>
            <p:ph type="body" sz="half" idx="1"/>
          </p:nvPr>
        </p:nvSpPr>
        <p:spPr>
          <a:xfrm>
            <a:off x="738188" y="1643063"/>
            <a:ext cx="8755061" cy="4679950"/>
          </a:xfrm>
        </p:spPr>
        <p:txBody>
          <a:bodyPr anchor="ctr"/>
          <a:lstStyle/>
          <a:p>
            <a:pPr marL="357188" indent="-357188" algn="just">
              <a:lnSpc>
                <a:spcPts val="2700"/>
              </a:lnSpc>
              <a:spcBef>
                <a:spcPts val="600"/>
              </a:spcBef>
              <a:spcAft>
                <a:spcPts val="600"/>
              </a:spcAft>
              <a:defRPr/>
            </a:pPr>
            <a:r>
              <a:rPr lang="en-US" sz="2000" b="1" dirty="0">
                <a:solidFill>
                  <a:srgbClr val="FF0000"/>
                </a:solidFill>
                <a:cs typeface="Arial" charset="0"/>
              </a:rPr>
              <a:t>Total capital requirements:</a:t>
            </a:r>
          </a:p>
          <a:p>
            <a:pPr marL="357188" indent="-357188" algn="just">
              <a:lnSpc>
                <a:spcPts val="2700"/>
              </a:lnSpc>
              <a:spcBef>
                <a:spcPts val="600"/>
              </a:spcBef>
              <a:spcAft>
                <a:spcPts val="600"/>
              </a:spcAft>
              <a:defRPr/>
            </a:pPr>
            <a:endParaRPr lang="en-US" sz="2000" dirty="0">
              <a:cs typeface="Arial" charset="0"/>
            </a:endParaRPr>
          </a:p>
          <a:p>
            <a:pPr marL="357188" indent="-357188" algn="just">
              <a:lnSpc>
                <a:spcPts val="2700"/>
              </a:lnSpc>
              <a:spcBef>
                <a:spcPts val="600"/>
              </a:spcBef>
              <a:spcAft>
                <a:spcPts val="600"/>
              </a:spcAft>
              <a:defRPr/>
            </a:pPr>
            <a:endParaRPr lang="en-US" sz="2000" dirty="0">
              <a:cs typeface="Arial" charset="0"/>
            </a:endParaRPr>
          </a:p>
          <a:p>
            <a:pPr marL="357188" indent="-357188" algn="just">
              <a:lnSpc>
                <a:spcPts val="2700"/>
              </a:lnSpc>
              <a:spcBef>
                <a:spcPts val="600"/>
              </a:spcBef>
              <a:spcAft>
                <a:spcPts val="600"/>
              </a:spcAft>
              <a:defRPr/>
            </a:pPr>
            <a:endParaRPr lang="en-US" sz="2000" dirty="0">
              <a:cs typeface="Arial" charset="0"/>
            </a:endParaRPr>
          </a:p>
          <a:p>
            <a:pPr marL="357188" indent="-357188" algn="just">
              <a:lnSpc>
                <a:spcPts val="2700"/>
              </a:lnSpc>
              <a:spcBef>
                <a:spcPts val="600"/>
              </a:spcBef>
              <a:spcAft>
                <a:spcPts val="600"/>
              </a:spcAft>
              <a:defRPr/>
            </a:pPr>
            <a:endParaRPr lang="en-US" sz="2000" dirty="0">
              <a:cs typeface="Arial" charset="0"/>
            </a:endParaRPr>
          </a:p>
          <a:p>
            <a:pPr marL="357188" indent="-357188" algn="just">
              <a:lnSpc>
                <a:spcPts val="2700"/>
              </a:lnSpc>
              <a:spcBef>
                <a:spcPts val="600"/>
              </a:spcBef>
              <a:spcAft>
                <a:spcPts val="600"/>
              </a:spcAft>
              <a:defRPr/>
            </a:pPr>
            <a:r>
              <a:rPr lang="en-US" sz="2000" dirty="0">
                <a:solidFill>
                  <a:srgbClr val="FF0000"/>
                </a:solidFill>
                <a:cs typeface="Arial" charset="0"/>
              </a:rPr>
              <a:t>Pillar 1 + P2R have to be met on an ongoing basis, including adverse scenarios.</a:t>
            </a:r>
          </a:p>
          <a:p>
            <a:pPr algn="just">
              <a:lnSpc>
                <a:spcPts val="2700"/>
              </a:lnSpc>
              <a:spcBef>
                <a:spcPts val="600"/>
              </a:spcBef>
              <a:spcAft>
                <a:spcPts val="600"/>
              </a:spcAft>
            </a:pPr>
            <a:r>
              <a:rPr lang="en-US" sz="2000" dirty="0"/>
              <a:t>For the determination of P2R, </a:t>
            </a:r>
            <a:r>
              <a:rPr lang="en-US" sz="2000" dirty="0" err="1"/>
              <a:t>microprudential</a:t>
            </a:r>
            <a:r>
              <a:rPr lang="en-US" sz="2000" dirty="0"/>
              <a:t> authorities shall assess the institution's specific risks and the corresponding control mechanisms implemented and, based on this assessment, may decide to impose specific measures on the institution, including additional capital requirements.</a:t>
            </a:r>
          </a:p>
          <a:p>
            <a:pPr algn="just">
              <a:lnSpc>
                <a:spcPts val="2700"/>
              </a:lnSpc>
              <a:spcBef>
                <a:spcPts val="600"/>
              </a:spcBef>
              <a:spcAft>
                <a:spcPts val="600"/>
              </a:spcAft>
            </a:pPr>
            <a:r>
              <a:rPr lang="en-US" sz="2000" dirty="0"/>
              <a:t>CRD V =&gt; P2R should be met with at least 75% of </a:t>
            </a:r>
            <a:r>
              <a:rPr lang="pt-PT" sz="2000" dirty="0"/>
              <a:t>T1.</a:t>
            </a:r>
            <a:endParaRPr lang="en-US" sz="2000" dirty="0">
              <a:cs typeface="Arial" charset="0"/>
            </a:endParaRPr>
          </a:p>
        </p:txBody>
      </p:sp>
      <p:sp>
        <p:nvSpPr>
          <p:cNvPr id="11" name="Rectangle 10"/>
          <p:cNvSpPr/>
          <p:nvPr/>
        </p:nvSpPr>
        <p:spPr>
          <a:xfrm>
            <a:off x="6681192" y="3459818"/>
            <a:ext cx="2664296" cy="523220"/>
          </a:xfrm>
          <a:prstGeom prst="rect">
            <a:avLst/>
          </a:prstGeom>
        </p:spPr>
        <p:txBody>
          <a:bodyPr wrap="square">
            <a:spAutoFit/>
          </a:bodyPr>
          <a:lstStyle/>
          <a:p>
            <a:pPr algn="just">
              <a:buNone/>
            </a:pPr>
            <a:r>
              <a:rPr lang="en-US" sz="1400" b="0" u="none" dirty="0">
                <a:solidFill>
                  <a:schemeClr val="tx1"/>
                </a:solidFill>
              </a:rPr>
              <a:t>Source: Banco de Portugal (2020), “Financial Stability Report”, June.</a:t>
            </a:r>
          </a:p>
        </p:txBody>
      </p:sp>
      <p:pic>
        <p:nvPicPr>
          <p:cNvPr id="12" name="Picture 11"/>
          <p:cNvPicPr>
            <a:picLocks noChangeAspect="1"/>
          </p:cNvPicPr>
          <p:nvPr/>
        </p:nvPicPr>
        <p:blipFill>
          <a:blip r:embed="rId3"/>
          <a:stretch>
            <a:fillRect/>
          </a:stretch>
        </p:blipFill>
        <p:spPr>
          <a:xfrm>
            <a:off x="848544" y="1988840"/>
            <a:ext cx="5670645" cy="1994198"/>
          </a:xfrm>
          <a:prstGeom prst="rect">
            <a:avLst/>
          </a:prstGeom>
        </p:spPr>
      </p:pic>
    </p:spTree>
    <p:extLst>
      <p:ext uri="{BB962C8B-B14F-4D97-AF65-F5344CB8AC3E}">
        <p14:creationId xmlns:p14="http://schemas.microsoft.com/office/powerpoint/2010/main" val="4287337109"/>
      </p:ext>
    </p:extLst>
  </p:cSld>
  <p:clrMapOvr>
    <a:masterClrMapping/>
  </p:clrMapOvr>
  <p:transition spd="slow">
    <p:pull dir="r"/>
  </p:transition>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Weight on Profits</a:t>
            </a:r>
          </a:p>
        </p:txBody>
      </p:sp>
      <p:sp>
        <p:nvSpPr>
          <p:cNvPr id="1619971" name="Rectangle 3"/>
          <p:cNvSpPr>
            <a:spLocks noGrp="1" noChangeArrowheads="1"/>
          </p:cNvSpPr>
          <p:nvPr>
            <p:ph type="body" idx="1"/>
          </p:nvPr>
        </p:nvSpPr>
        <p:spPr>
          <a:xfrm>
            <a:off x="809596" y="1628800"/>
            <a:ext cx="4503444" cy="2736304"/>
          </a:xfrm>
        </p:spPr>
        <p:txBody>
          <a:bodyPr/>
          <a:lstStyle/>
          <a:p>
            <a:pPr marL="263525" indent="-263525" algn="just">
              <a:lnSpc>
                <a:spcPts val="2700"/>
              </a:lnSpc>
              <a:spcBef>
                <a:spcPts val="600"/>
              </a:spcBef>
              <a:spcAft>
                <a:spcPts val="600"/>
              </a:spcAft>
            </a:pPr>
            <a:r>
              <a:rPr lang="en-GB" sz="2000" dirty="0"/>
              <a:t>UK - </a:t>
            </a:r>
            <a:r>
              <a:rPr lang="en-GB" sz="2000" u="sng" dirty="0">
                <a:solidFill>
                  <a:srgbClr val="FF0000"/>
                </a:solidFill>
              </a:rPr>
              <a:t>weight of the financial sector in total profits increased from 1.5% to 15%,</a:t>
            </a:r>
            <a:r>
              <a:rPr lang="en-GB" sz="2000" dirty="0">
                <a:solidFill>
                  <a:srgbClr val="FF0000"/>
                </a:solidFill>
              </a:rPr>
              <a:t> </a:t>
            </a:r>
            <a:r>
              <a:rPr lang="en-GB" sz="2000" dirty="0"/>
              <a:t>between the 60’s and the subprime crisis.</a:t>
            </a: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buFont typeface="Monotype Sorts" pitchFamily="2" charset="2"/>
              <a:buNone/>
            </a:pPr>
            <a:endParaRPr lang="en-US" sz="2000" dirty="0"/>
          </a:p>
        </p:txBody>
      </p:sp>
      <p:sp>
        <p:nvSpPr>
          <p:cNvPr id="5" name="Text Box 7"/>
          <p:cNvSpPr txBox="1">
            <a:spLocks noChangeArrowheads="1"/>
          </p:cNvSpPr>
          <p:nvPr/>
        </p:nvSpPr>
        <p:spPr bwMode="auto">
          <a:xfrm>
            <a:off x="908050" y="5517232"/>
            <a:ext cx="4404990" cy="646331"/>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Haldane, Andrew (2010), “</a:t>
            </a:r>
            <a:r>
              <a:rPr lang="en-GB" sz="1200" b="0" u="none" dirty="0">
                <a:solidFill>
                  <a:schemeClr val="tx1"/>
                </a:solidFill>
              </a:rPr>
              <a:t>What is the contribution of the financial sector: Miracle or mirage?</a:t>
            </a:r>
            <a:r>
              <a:rPr lang="en-US" sz="1200" b="0" u="none" dirty="0">
                <a:solidFill>
                  <a:schemeClr val="tx1"/>
                </a:solidFill>
              </a:rPr>
              <a:t>”, in </a:t>
            </a:r>
            <a:r>
              <a:rPr lang="en-GB" sz="1200" b="0" dirty="0">
                <a:solidFill>
                  <a:schemeClr val="tx1"/>
                </a:solidFill>
              </a:rPr>
              <a:t>The Future of finance and the theory that underpins it</a:t>
            </a:r>
            <a:r>
              <a:rPr lang="en-GB" sz="1200" b="0" u="none" dirty="0">
                <a:solidFill>
                  <a:schemeClr val="tx1"/>
                </a:solidFill>
              </a:rPr>
              <a:t>, LSE.</a:t>
            </a:r>
            <a:endParaRPr lang="en-US" sz="1200" b="0" u="none" dirty="0">
              <a:solidFill>
                <a:schemeClr val="tx1"/>
              </a:solidFill>
            </a:endParaRPr>
          </a:p>
        </p:txBody>
      </p:sp>
      <p:pic>
        <p:nvPicPr>
          <p:cNvPr id="2" name="Picture 1"/>
          <p:cNvPicPr>
            <a:picLocks noChangeAspect="1"/>
          </p:cNvPicPr>
          <p:nvPr/>
        </p:nvPicPr>
        <p:blipFill>
          <a:blip r:embed="rId2"/>
          <a:stretch>
            <a:fillRect/>
          </a:stretch>
        </p:blipFill>
        <p:spPr>
          <a:xfrm>
            <a:off x="5385048" y="1644443"/>
            <a:ext cx="3963681" cy="4616943"/>
          </a:xfrm>
          <a:prstGeom prst="rect">
            <a:avLst/>
          </a:prstGeom>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102</a:t>
            </a:fld>
            <a:endParaRPr lang="en-US"/>
          </a:p>
        </p:txBody>
      </p:sp>
    </p:spTree>
    <p:extLst>
      <p:ext uri="{BB962C8B-B14F-4D97-AF65-F5344CB8AC3E}">
        <p14:creationId xmlns:p14="http://schemas.microsoft.com/office/powerpoint/2010/main" val="2306500482"/>
      </p:ext>
    </p:extLst>
  </p:cSld>
  <p:clrMapOvr>
    <a:masterClrMapping/>
  </p:clrMapOvr>
  <p:transition spd="slow">
    <p:pull dir="r"/>
  </p:transition>
</p:sld>
</file>

<file path=ppt/slides/slide10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1020</a:t>
            </a:fld>
            <a:endParaRPr lang="en-US"/>
          </a:p>
        </p:txBody>
      </p:sp>
      <p:sp>
        <p:nvSpPr>
          <p:cNvPr id="10" name="Rectangle 2"/>
          <p:cNvSpPr>
            <a:spLocks noGrp="1" noChangeArrowheads="1"/>
          </p:cNvSpPr>
          <p:nvPr>
            <p:ph type="body" sz="half" idx="1"/>
          </p:nvPr>
        </p:nvSpPr>
        <p:spPr>
          <a:xfrm>
            <a:off x="738189" y="1643063"/>
            <a:ext cx="8715374" cy="4679950"/>
          </a:xfrm>
        </p:spPr>
        <p:txBody>
          <a:bodyPr anchor="ctr"/>
          <a:lstStyle/>
          <a:p>
            <a:pPr algn="just">
              <a:lnSpc>
                <a:spcPts val="2700"/>
              </a:lnSpc>
              <a:spcBef>
                <a:spcPts val="600"/>
              </a:spcBef>
              <a:spcAft>
                <a:spcPts val="600"/>
              </a:spcAft>
            </a:pPr>
            <a:r>
              <a:rPr lang="en-US" sz="2000" dirty="0"/>
              <a:t>P2G</a:t>
            </a:r>
            <a:r>
              <a:rPr lang="en-US" sz="2000" b="1" dirty="0"/>
              <a:t> </a:t>
            </a:r>
            <a:r>
              <a:rPr lang="en-US" sz="2000" dirty="0"/>
              <a:t>provides a 'safety margin' for prudential requirements, that is calculated considering the expected reduction in own funds in the event of a very adverse and very unlikely scenario.</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A bank that fails to meet the P2G shall be the object of increased attention by the </a:t>
            </a:r>
            <a:r>
              <a:rPr lang="en-US" sz="2000" dirty="0" err="1"/>
              <a:t>microprudential</a:t>
            </a:r>
            <a:r>
              <a:rPr lang="en-US" sz="2000" dirty="0"/>
              <a:t> authority, but doesn’t have the same type of consequences of the non-compliance with minimum requirements and capital buffers. </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However, where a bank repeatedly fails to comply with P2G, the </a:t>
            </a:r>
            <a:r>
              <a:rPr lang="en-US" sz="2000" dirty="0" err="1"/>
              <a:t>microprudential</a:t>
            </a:r>
            <a:r>
              <a:rPr lang="en-US" sz="2000" dirty="0"/>
              <a:t> authority may take additional measures, including the conversion of the P2G into an additional own funds requirement under P2R.</a:t>
            </a:r>
            <a:endParaRPr lang="en-US" sz="2000" dirty="0">
              <a:cs typeface="Arial" charset="0"/>
            </a:endParaRPr>
          </a:p>
        </p:txBody>
      </p:sp>
    </p:spTree>
    <p:extLst>
      <p:ext uri="{BB962C8B-B14F-4D97-AF65-F5344CB8AC3E}">
        <p14:creationId xmlns:p14="http://schemas.microsoft.com/office/powerpoint/2010/main" val="1775877134"/>
      </p:ext>
    </p:extLst>
  </p:cSld>
  <p:clrMapOvr>
    <a:masterClrMapping/>
  </p:clrMapOvr>
  <p:transition spd="slow">
    <p:pull dir="r"/>
  </p:transition>
</p:sld>
</file>

<file path=ppt/slides/slide10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0"/>
            <a:ext cx="8715375" cy="4738265"/>
          </a:xfrm>
        </p:spPr>
        <p:txBody>
          <a:bodyPr anchor="ctr"/>
          <a:lstStyle/>
          <a:p>
            <a:pPr marL="342900" lvl="1" indent="-342900" algn="just">
              <a:lnSpc>
                <a:spcPts val="2500"/>
              </a:lnSpc>
              <a:spcBef>
                <a:spcPts val="600"/>
              </a:spcBef>
              <a:spcAft>
                <a:spcPts val="300"/>
              </a:spcAft>
              <a:buAutoNum type="arabicParenBoth" startAt="3"/>
              <a:defRPr/>
            </a:pPr>
            <a:r>
              <a:rPr lang="en-US" sz="1800" b="1" dirty="0">
                <a:cs typeface="Arial" charset="0"/>
              </a:rPr>
              <a:t>Leverage ratio</a:t>
            </a:r>
          </a:p>
          <a:p>
            <a:pPr marL="342900" lvl="1" indent="-342900" algn="just">
              <a:lnSpc>
                <a:spcPts val="2500"/>
              </a:lnSpc>
              <a:spcBef>
                <a:spcPts val="600"/>
              </a:spcBef>
              <a:spcAft>
                <a:spcPts val="300"/>
              </a:spcAft>
              <a:buAutoNum type="arabicParenBoth" startAt="3"/>
              <a:defRPr/>
            </a:pPr>
            <a:endParaRPr lang="en-US" sz="1800" b="1" dirty="0">
              <a:cs typeface="Arial" charset="0"/>
            </a:endParaRPr>
          </a:p>
          <a:p>
            <a:pPr marL="268288" lvl="1" indent="-268288" algn="just">
              <a:lnSpc>
                <a:spcPts val="2500"/>
              </a:lnSpc>
              <a:spcBef>
                <a:spcPts val="600"/>
              </a:spcBef>
              <a:spcAft>
                <a:spcPts val="300"/>
              </a:spcAft>
              <a:buFontTx/>
              <a:buChar char="-"/>
              <a:defRPr/>
            </a:pPr>
            <a:r>
              <a:rPr lang="en-US" sz="1800" dirty="0"/>
              <a:t>As in the case of risk-based capital requirements (pillar I and P2R), the leverage requirement includes the Pillar 1 and P2R components.</a:t>
            </a:r>
          </a:p>
          <a:p>
            <a:pPr marL="268288" lvl="1" indent="-268288" algn="just">
              <a:lnSpc>
                <a:spcPts val="2500"/>
              </a:lnSpc>
              <a:spcBef>
                <a:spcPts val="600"/>
              </a:spcBef>
              <a:spcAft>
                <a:spcPts val="300"/>
              </a:spcAft>
              <a:buFontTx/>
              <a:buChar char="-"/>
              <a:defRPr/>
            </a:pPr>
            <a:r>
              <a:rPr lang="en-US" sz="1800" dirty="0"/>
              <a:t>Pillar 1 corresponds to a minimum level requirement for the leverage ratio of 3%, as a % of the total exposure measure and should be met with Tier 1 capital.</a:t>
            </a:r>
          </a:p>
          <a:p>
            <a:pPr marL="268288" lvl="1" indent="-268288" algn="just">
              <a:lnSpc>
                <a:spcPts val="2500"/>
              </a:lnSpc>
              <a:spcBef>
                <a:spcPts val="600"/>
              </a:spcBef>
              <a:spcAft>
                <a:spcPts val="300"/>
              </a:spcAft>
              <a:buFontTx/>
              <a:buChar char="-"/>
              <a:defRPr/>
            </a:pPr>
            <a:r>
              <a:rPr lang="en-US" sz="1800" dirty="0"/>
              <a:t>Banks shall also comply with the P2R leverage ratio requirement (P2R-LR) specific to the institution, as determined by the </a:t>
            </a:r>
            <a:r>
              <a:rPr lang="en-US" sz="1800" dirty="0" err="1"/>
              <a:t>microprudential</a:t>
            </a:r>
            <a:r>
              <a:rPr lang="en-US" sz="1800" dirty="0"/>
              <a:t> supervisory authority.</a:t>
            </a:r>
          </a:p>
          <a:p>
            <a:pPr marL="268288" lvl="1" indent="-268288" algn="just">
              <a:lnSpc>
                <a:spcPts val="2500"/>
              </a:lnSpc>
              <a:spcBef>
                <a:spcPts val="600"/>
              </a:spcBef>
              <a:spcAft>
                <a:spcPts val="300"/>
              </a:spcAft>
              <a:buFontTx/>
              <a:buChar char="-"/>
              <a:defRPr/>
            </a:pPr>
            <a:r>
              <a:rPr lang="en-US" sz="1800" dirty="0"/>
              <a:t>As with risk-based capital requirements, the supervisor may also introduce a guidance on the leverage ratio (P2G-LR).</a:t>
            </a:r>
          </a:p>
          <a:p>
            <a:pPr marL="268288" lvl="1" indent="-268288" algn="just">
              <a:lnSpc>
                <a:spcPts val="2500"/>
              </a:lnSpc>
              <a:spcBef>
                <a:spcPts val="600"/>
              </a:spcBef>
              <a:spcAft>
                <a:spcPts val="300"/>
              </a:spcAft>
              <a:buFontTx/>
              <a:buChar char="-"/>
              <a:defRPr/>
            </a:pPr>
            <a:r>
              <a:rPr lang="en-US" sz="1800" dirty="0">
                <a:solidFill>
                  <a:srgbClr val="FF0000"/>
                </a:solidFill>
                <a:cs typeface="Arial" charset="0"/>
              </a:rPr>
              <a:t>According to CRR II, the  LR will enter into force in Jan22 (postponement to Jan23 under discussion).</a:t>
            </a:r>
            <a:endParaRPr lang="en-US" sz="1800" dirty="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1021</a:t>
            </a:fld>
            <a:endParaRPr lang="en-US"/>
          </a:p>
        </p:txBody>
      </p:sp>
    </p:spTree>
    <p:extLst>
      <p:ext uri="{BB962C8B-B14F-4D97-AF65-F5344CB8AC3E}">
        <p14:creationId xmlns:p14="http://schemas.microsoft.com/office/powerpoint/2010/main" val="2233103433"/>
      </p:ext>
    </p:extLst>
  </p:cSld>
  <p:clrMapOvr>
    <a:masterClrMapping/>
  </p:clrMapOvr>
  <p:transition spd="slow">
    <p:pull dir="r"/>
  </p:transition>
</p:sld>
</file>

<file path=ppt/slides/slide10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5" y="1628800"/>
            <a:ext cx="8677027" cy="4663262"/>
          </a:xfrm>
        </p:spPr>
        <p:txBody>
          <a:bodyPr anchor="ctr"/>
          <a:lstStyle/>
          <a:p>
            <a:pPr marL="0" indent="0" algn="just">
              <a:lnSpc>
                <a:spcPts val="2700"/>
              </a:lnSpc>
              <a:spcBef>
                <a:spcPts val="600"/>
              </a:spcBef>
              <a:spcAft>
                <a:spcPts val="600"/>
              </a:spcAft>
              <a:buNone/>
              <a:defRPr/>
            </a:pPr>
            <a:r>
              <a:rPr lang="en-US" sz="1800" b="1" dirty="0">
                <a:solidFill>
                  <a:srgbClr val="FF0000"/>
                </a:solidFill>
                <a:cs typeface="Arial" charset="0"/>
              </a:rPr>
              <a:t>2. BRRD</a:t>
            </a:r>
          </a:p>
          <a:p>
            <a:pPr marL="0" indent="0" algn="just">
              <a:lnSpc>
                <a:spcPts val="2700"/>
              </a:lnSpc>
              <a:spcBef>
                <a:spcPts val="600"/>
              </a:spcBef>
              <a:spcAft>
                <a:spcPts val="600"/>
              </a:spcAft>
              <a:buNone/>
              <a:defRPr/>
            </a:pPr>
            <a:endParaRPr lang="en-US" sz="1800" b="1" dirty="0">
              <a:solidFill>
                <a:srgbClr val="FF0000"/>
              </a:solidFill>
              <a:cs typeface="Arial" charset="0"/>
            </a:endParaRPr>
          </a:p>
          <a:p>
            <a:pPr marL="268288" indent="-268288" algn="just">
              <a:lnSpc>
                <a:spcPts val="2700"/>
              </a:lnSpc>
              <a:spcBef>
                <a:spcPts val="600"/>
              </a:spcBef>
              <a:spcAft>
                <a:spcPts val="600"/>
              </a:spcAft>
            </a:pPr>
            <a:r>
              <a:rPr lang="en-US" sz="1800" dirty="0"/>
              <a:t>Directive 2014/59/EU, 15.05, amended by Directive 2019/879, 20.05 (BRRD II):</a:t>
            </a:r>
          </a:p>
          <a:p>
            <a:pPr marL="268288" indent="-268288" algn="just">
              <a:lnSpc>
                <a:spcPts val="2700"/>
              </a:lnSpc>
              <a:spcBef>
                <a:spcPts val="600"/>
              </a:spcBef>
              <a:spcAft>
                <a:spcPts val="600"/>
              </a:spcAft>
              <a:buFontTx/>
              <a:buChar char="-"/>
              <a:defRPr/>
            </a:pPr>
            <a:r>
              <a:rPr lang="en-US" sz="1800" dirty="0"/>
              <a:t>establishes the framework for the recovery and resolution of banks:</a:t>
            </a:r>
          </a:p>
          <a:p>
            <a:pPr marL="268288" indent="-268288" algn="just">
              <a:lnSpc>
                <a:spcPts val="2700"/>
              </a:lnSpc>
              <a:spcBef>
                <a:spcPts val="600"/>
              </a:spcBef>
              <a:spcAft>
                <a:spcPts val="600"/>
              </a:spcAft>
              <a:buFontTx/>
              <a:buChar char="-"/>
              <a:defRPr/>
            </a:pPr>
            <a:r>
              <a:rPr lang="en-US" sz="1800" dirty="0"/>
              <a:t>harmonizes the rules relating to the resolution of banks across the EU;</a:t>
            </a:r>
          </a:p>
          <a:p>
            <a:pPr marL="268288" indent="-268288" algn="just">
              <a:lnSpc>
                <a:spcPts val="2700"/>
              </a:lnSpc>
              <a:spcBef>
                <a:spcPts val="600"/>
              </a:spcBef>
              <a:spcAft>
                <a:spcPts val="600"/>
              </a:spcAft>
              <a:buFontTx/>
              <a:buChar char="-"/>
              <a:defRPr/>
            </a:pPr>
            <a:r>
              <a:rPr lang="en-US" sz="1800" dirty="0"/>
              <a:t>provides for cooperation among resolution authorities when dealing with the failure of cross-border banks;</a:t>
            </a:r>
          </a:p>
          <a:p>
            <a:pPr marL="268288" indent="-268288" algn="just">
              <a:lnSpc>
                <a:spcPts val="2700"/>
              </a:lnSpc>
              <a:spcBef>
                <a:spcPts val="600"/>
              </a:spcBef>
              <a:spcAft>
                <a:spcPts val="600"/>
              </a:spcAft>
              <a:buFontTx/>
              <a:buChar char="-"/>
              <a:defRPr/>
            </a:pPr>
            <a:r>
              <a:rPr lang="en-US" sz="1800" dirty="0"/>
              <a:t>leaves discretion to national authorities in the application of the tools and in the use of national financing arrangements in support of resolution procedures.</a:t>
            </a:r>
          </a:p>
          <a:p>
            <a:pPr marL="268288" indent="-268288" algn="just">
              <a:lnSpc>
                <a:spcPts val="2700"/>
              </a:lnSpc>
              <a:spcBef>
                <a:spcPts val="600"/>
              </a:spcBef>
              <a:spcAft>
                <a:spcPts val="600"/>
              </a:spcAft>
              <a:buFontTx/>
              <a:buChar char="-"/>
              <a:defRPr/>
            </a:pPr>
            <a:endParaRPr lang="en-US" sz="1800"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1022</a:t>
            </a:fld>
            <a:endParaRPr lang="en-US"/>
          </a:p>
        </p:txBody>
      </p:sp>
    </p:spTree>
    <p:extLst>
      <p:ext uri="{BB962C8B-B14F-4D97-AF65-F5344CB8AC3E}">
        <p14:creationId xmlns:p14="http://schemas.microsoft.com/office/powerpoint/2010/main" val="2814383447"/>
      </p:ext>
    </p:extLst>
  </p:cSld>
  <p:clrMapOvr>
    <a:masterClrMapping/>
  </p:clrMapOvr>
  <p:transition spd="slow">
    <p:pull dir="r"/>
  </p:transition>
</p:sld>
</file>

<file path=ppt/slides/slide10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5" y="1628800"/>
            <a:ext cx="8677027" cy="4663262"/>
          </a:xfrm>
        </p:spPr>
        <p:txBody>
          <a:bodyPr anchor="ctr"/>
          <a:lstStyle/>
          <a:p>
            <a:pPr marL="266700" indent="-266700" algn="just">
              <a:lnSpc>
                <a:spcPts val="2700"/>
              </a:lnSpc>
              <a:spcBef>
                <a:spcPts val="600"/>
              </a:spcBef>
              <a:spcAft>
                <a:spcPts val="600"/>
              </a:spcAft>
              <a:defRPr/>
            </a:pPr>
            <a:endParaRPr lang="en-US" sz="2000" dirty="0">
              <a:cs typeface="Arial" charset="0"/>
            </a:endParaRPr>
          </a:p>
          <a:p>
            <a:pPr marL="266700" indent="-266700" algn="just">
              <a:lnSpc>
                <a:spcPts val="2700"/>
              </a:lnSpc>
              <a:spcBef>
                <a:spcPts val="600"/>
              </a:spcBef>
              <a:spcAft>
                <a:spcPts val="600"/>
              </a:spcAft>
              <a:defRPr/>
            </a:pPr>
            <a:r>
              <a:rPr lang="en-US" sz="2000" dirty="0">
                <a:cs typeface="Arial" charset="0"/>
              </a:rPr>
              <a:t>Besides allowing new tools for resolution and imposing capital buffers for banks to cushion losses in case of resolution, </a:t>
            </a:r>
            <a:r>
              <a:rPr lang="en-US" sz="2000" dirty="0">
                <a:solidFill>
                  <a:srgbClr val="FF0000"/>
                </a:solidFill>
                <a:cs typeface="Arial" charset="0"/>
              </a:rPr>
              <a:t>BRRD imposes banks to set-up:</a:t>
            </a:r>
          </a:p>
          <a:p>
            <a:pPr marL="266700" indent="-266700" algn="just">
              <a:lnSpc>
                <a:spcPts val="2700"/>
              </a:lnSpc>
              <a:spcBef>
                <a:spcPts val="600"/>
              </a:spcBef>
              <a:spcAft>
                <a:spcPts val="600"/>
              </a:spcAft>
              <a:defRPr/>
            </a:pPr>
            <a:endParaRPr lang="en-US" sz="2000" dirty="0">
              <a:solidFill>
                <a:srgbClr val="FF0000"/>
              </a:solidFill>
              <a:cs typeface="Arial" charset="0"/>
            </a:endParaRPr>
          </a:p>
          <a:p>
            <a:pPr marL="268288" indent="-268288" algn="just">
              <a:lnSpc>
                <a:spcPts val="2700"/>
              </a:lnSpc>
              <a:spcBef>
                <a:spcPts val="600"/>
              </a:spcBef>
              <a:spcAft>
                <a:spcPts val="600"/>
              </a:spcAft>
              <a:buAutoNum type="arabicParenBoth"/>
              <a:defRPr/>
            </a:pPr>
            <a:r>
              <a:rPr lang="en-GB" sz="2000" dirty="0">
                <a:solidFill>
                  <a:srgbClr val="FF0000"/>
                </a:solidFill>
                <a:cs typeface="Arial" charset="0"/>
              </a:rPr>
              <a:t>Recovery plans </a:t>
            </a:r>
            <a:r>
              <a:rPr lang="en-GB" sz="2000" dirty="0">
                <a:cs typeface="Arial" charset="0"/>
              </a:rPr>
              <a:t>- to be set-up by banks, defining the early actions to restore long term viability;</a:t>
            </a:r>
          </a:p>
          <a:p>
            <a:pPr marL="268288" indent="-268288" algn="just">
              <a:lnSpc>
                <a:spcPts val="2700"/>
              </a:lnSpc>
              <a:spcBef>
                <a:spcPts val="600"/>
              </a:spcBef>
              <a:spcAft>
                <a:spcPts val="600"/>
              </a:spcAft>
              <a:buAutoNum type="arabicParenBoth"/>
              <a:defRPr/>
            </a:pPr>
            <a:endParaRPr lang="en-GB" sz="2000" dirty="0">
              <a:cs typeface="Arial" charset="0"/>
            </a:endParaRPr>
          </a:p>
          <a:p>
            <a:pPr marL="268288" indent="-268288" algn="just">
              <a:lnSpc>
                <a:spcPts val="2700"/>
              </a:lnSpc>
              <a:spcBef>
                <a:spcPts val="600"/>
              </a:spcBef>
              <a:spcAft>
                <a:spcPts val="600"/>
              </a:spcAft>
              <a:buAutoNum type="arabicParenBoth"/>
              <a:defRPr/>
            </a:pPr>
            <a:r>
              <a:rPr lang="en-GB" sz="2000" dirty="0">
                <a:solidFill>
                  <a:srgbClr val="FF0000"/>
                </a:solidFill>
                <a:cs typeface="Arial" charset="0"/>
              </a:rPr>
              <a:t>Resolution plans </a:t>
            </a:r>
            <a:r>
              <a:rPr lang="en-GB" sz="2000" dirty="0">
                <a:cs typeface="Arial" charset="0"/>
              </a:rPr>
              <a:t>- to be set-up by banks and to be approved by the resolution authorities in cooperation with supervisors;</a:t>
            </a:r>
          </a:p>
          <a:p>
            <a:pPr marL="268288" indent="-268288" algn="just">
              <a:lnSpc>
                <a:spcPts val="2700"/>
              </a:lnSpc>
              <a:spcBef>
                <a:spcPts val="600"/>
              </a:spcBef>
              <a:spcAft>
                <a:spcPts val="600"/>
              </a:spcAft>
              <a:buAutoNum type="arabicParenBoth"/>
              <a:defRPr/>
            </a:pPr>
            <a:endParaRPr lang="en-GB" sz="2000" dirty="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1023</a:t>
            </a:fld>
            <a:endParaRPr lang="en-US"/>
          </a:p>
        </p:txBody>
      </p:sp>
    </p:spTree>
    <p:extLst>
      <p:ext uri="{BB962C8B-B14F-4D97-AF65-F5344CB8AC3E}">
        <p14:creationId xmlns:p14="http://schemas.microsoft.com/office/powerpoint/2010/main" val="1111113069"/>
      </p:ext>
    </p:extLst>
  </p:cSld>
  <p:clrMapOvr>
    <a:masterClrMapping/>
  </p:clrMapOvr>
  <p:transition spd="slow">
    <p:pull dir="r"/>
  </p:transition>
</p:sld>
</file>

<file path=ppt/slides/slide10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5" y="1628800"/>
            <a:ext cx="8677027" cy="4663262"/>
          </a:xfrm>
        </p:spPr>
        <p:txBody>
          <a:bodyPr anchor="ctr"/>
          <a:lstStyle/>
          <a:p>
            <a:pPr marL="266700" indent="-266700" algn="just">
              <a:lnSpc>
                <a:spcPts val="2700"/>
              </a:lnSpc>
              <a:spcBef>
                <a:spcPts val="600"/>
              </a:spcBef>
              <a:spcAft>
                <a:spcPts val="600"/>
              </a:spcAft>
              <a:defRPr/>
            </a:pPr>
            <a:r>
              <a:rPr lang="en-US" sz="2000" dirty="0">
                <a:solidFill>
                  <a:srgbClr val="FF0000"/>
                </a:solidFill>
                <a:cs typeface="Arial" charset="0"/>
              </a:rPr>
              <a:t>BRRD is specially relevant in EU, as Government bail-ins were the rule until the subprime crisis and the resolution of SIBs was hampered by cross-border issues and lack of harmonization of different national regulations:</a:t>
            </a:r>
          </a:p>
          <a:p>
            <a:pPr marL="266700" indent="-266700" algn="just">
              <a:lnSpc>
                <a:spcPts val="2700"/>
              </a:lnSpc>
              <a:spcBef>
                <a:spcPts val="0"/>
              </a:spcBef>
              <a:spcAft>
                <a:spcPts val="600"/>
              </a:spcAft>
              <a:defRPr/>
            </a:pPr>
            <a:endParaRPr lang="en-US" sz="2000" dirty="0">
              <a:solidFill>
                <a:srgbClr val="FF0000"/>
              </a:solidFill>
              <a:cs typeface="Arial" charset="0"/>
            </a:endParaRPr>
          </a:p>
          <a:p>
            <a:pPr marL="268288" indent="-268288" algn="just">
              <a:lnSpc>
                <a:spcPts val="2700"/>
              </a:lnSpc>
              <a:spcBef>
                <a:spcPts val="0"/>
              </a:spcBef>
              <a:spcAft>
                <a:spcPts val="600"/>
              </a:spcAft>
              <a:buFont typeface="Monotype Sorts" pitchFamily="2" charset="2"/>
              <a:buAutoNum type="arabicParenBoth"/>
              <a:defRPr/>
            </a:pPr>
            <a:r>
              <a:rPr lang="en-US" sz="1800" dirty="0"/>
              <a:t>requires that </a:t>
            </a:r>
            <a:r>
              <a:rPr lang="en-US" sz="1800" dirty="0">
                <a:solidFill>
                  <a:srgbClr val="FF0000"/>
                </a:solidFill>
              </a:rPr>
              <a:t>banks meet MREL, expressed as a percentage of their </a:t>
            </a:r>
            <a:r>
              <a:rPr lang="en-GB" sz="1800" dirty="0">
                <a:solidFill>
                  <a:srgbClr val="FF0000"/>
                </a:solidFill>
              </a:rPr>
              <a:t>Total Liabilities and Own Funds (</a:t>
            </a:r>
            <a:r>
              <a:rPr lang="en-US" sz="1800" dirty="0">
                <a:solidFill>
                  <a:srgbClr val="FF0000"/>
                </a:solidFill>
              </a:rPr>
              <a:t>TLOF) set-up by resolution authorities</a:t>
            </a:r>
            <a:r>
              <a:rPr lang="en-US" sz="1800" dirty="0"/>
              <a:t>, ensuring that shareholders and creditors bear losses regardless of which resolution tool is applied;</a:t>
            </a:r>
          </a:p>
          <a:p>
            <a:pPr marL="268288" indent="-268288" algn="just">
              <a:lnSpc>
                <a:spcPts val="2700"/>
              </a:lnSpc>
              <a:spcBef>
                <a:spcPts val="0"/>
              </a:spcBef>
              <a:spcAft>
                <a:spcPts val="600"/>
              </a:spcAft>
              <a:buFont typeface="Monotype Sorts" pitchFamily="2" charset="2"/>
              <a:buAutoNum type="arabicParenBoth"/>
              <a:defRPr/>
            </a:pPr>
            <a:r>
              <a:rPr lang="en-GB" sz="1800" dirty="0">
                <a:cs typeface="Arial" charset="0"/>
              </a:rPr>
              <a:t>extends the powers of supervisors to intervene at an early stage;</a:t>
            </a:r>
          </a:p>
          <a:p>
            <a:pPr marL="268288" indent="-268288" algn="just">
              <a:lnSpc>
                <a:spcPts val="2700"/>
              </a:lnSpc>
              <a:spcBef>
                <a:spcPts val="0"/>
              </a:spcBef>
              <a:spcAft>
                <a:spcPts val="600"/>
              </a:spcAft>
              <a:buFont typeface="Monotype Sorts" pitchFamily="2" charset="2"/>
              <a:buAutoNum type="arabicParenBoth"/>
              <a:defRPr/>
            </a:pPr>
            <a:r>
              <a:rPr lang="en-GB" sz="1800" dirty="0">
                <a:cs typeface="Arial" charset="0"/>
              </a:rPr>
              <a:t>harmonises the triggers for the application of resolution measures, ensuring that authorities are able to take an action without being required to establish that an institution is insolvent.</a:t>
            </a:r>
          </a:p>
          <a:p>
            <a:pPr marL="268288" indent="-268288" algn="just">
              <a:lnSpc>
                <a:spcPts val="2700"/>
              </a:lnSpc>
              <a:spcBef>
                <a:spcPts val="0"/>
              </a:spcBef>
              <a:spcAft>
                <a:spcPts val="600"/>
              </a:spcAft>
              <a:buFont typeface="Monotype Sorts" pitchFamily="2" charset="2"/>
              <a:buAutoNum type="arabicParenBoth"/>
              <a:defRPr/>
            </a:pPr>
            <a:endParaRPr lang="en-US" sz="1800"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1024</a:t>
            </a:fld>
            <a:endParaRPr lang="en-US"/>
          </a:p>
        </p:txBody>
      </p:sp>
    </p:spTree>
    <p:extLst>
      <p:ext uri="{BB962C8B-B14F-4D97-AF65-F5344CB8AC3E}">
        <p14:creationId xmlns:p14="http://schemas.microsoft.com/office/powerpoint/2010/main" val="2290944698"/>
      </p:ext>
    </p:extLst>
  </p:cSld>
  <p:clrMapOvr>
    <a:masterClrMapping/>
  </p:clrMapOvr>
  <p:transition spd="slow">
    <p:pull dir="r"/>
  </p:transition>
</p:sld>
</file>

<file path=ppt/slides/slide10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2"/>
            <a:ext cx="8715375" cy="4666257"/>
          </a:xfrm>
        </p:spPr>
        <p:txBody>
          <a:bodyPr anchor="ctr"/>
          <a:lstStyle/>
          <a:p>
            <a:pPr algn="just">
              <a:lnSpc>
                <a:spcPts val="2700"/>
              </a:lnSpc>
              <a:spcBef>
                <a:spcPts val="600"/>
              </a:spcBef>
              <a:spcAft>
                <a:spcPts val="600"/>
              </a:spcAft>
              <a:defRPr/>
            </a:pPr>
            <a:r>
              <a:rPr lang="en-US" sz="2000" dirty="0">
                <a:solidFill>
                  <a:srgbClr val="FF0000"/>
                </a:solidFill>
              </a:rPr>
              <a:t>The main resolution measures include</a:t>
            </a:r>
            <a:r>
              <a:rPr lang="en-US" sz="2000" dirty="0"/>
              <a:t>:</a:t>
            </a:r>
          </a:p>
          <a:p>
            <a:pPr algn="just">
              <a:lnSpc>
                <a:spcPts val="2700"/>
              </a:lnSpc>
              <a:spcBef>
                <a:spcPts val="600"/>
              </a:spcBef>
              <a:spcAft>
                <a:spcPts val="600"/>
              </a:spcAft>
              <a:defRPr/>
            </a:pPr>
            <a:endParaRPr lang="en-US" sz="2000" dirty="0"/>
          </a:p>
          <a:p>
            <a:pPr algn="just">
              <a:lnSpc>
                <a:spcPts val="2700"/>
              </a:lnSpc>
              <a:spcBef>
                <a:spcPts val="600"/>
              </a:spcBef>
              <a:spcAft>
                <a:spcPts val="0"/>
              </a:spcAft>
              <a:buAutoNum type="arabicParenBoth"/>
            </a:pPr>
            <a:r>
              <a:rPr lang="en-US" sz="2000" dirty="0"/>
              <a:t>sale of (part of) a business;</a:t>
            </a:r>
          </a:p>
          <a:p>
            <a:pPr algn="just">
              <a:lnSpc>
                <a:spcPts val="2700"/>
              </a:lnSpc>
              <a:spcBef>
                <a:spcPts val="600"/>
              </a:spcBef>
              <a:spcAft>
                <a:spcPts val="0"/>
              </a:spcAft>
              <a:buAutoNum type="arabicParenBoth"/>
            </a:pPr>
            <a:r>
              <a:rPr lang="en-US" sz="2000" dirty="0"/>
              <a:t>establishment of a bridge institution (the temporary transfer of good bank assets to a publicly controlled entity);</a:t>
            </a:r>
          </a:p>
          <a:p>
            <a:pPr algn="just">
              <a:lnSpc>
                <a:spcPts val="2700"/>
              </a:lnSpc>
              <a:spcBef>
                <a:spcPts val="600"/>
              </a:spcBef>
              <a:spcAft>
                <a:spcPts val="600"/>
              </a:spcAft>
              <a:buAutoNum type="arabicParenBoth"/>
            </a:pPr>
            <a:r>
              <a:rPr lang="en-US" sz="2000" dirty="0"/>
              <a:t>asset separation (the transfer of impaired assets to an asset management vehicle);</a:t>
            </a:r>
          </a:p>
          <a:p>
            <a:pPr algn="just">
              <a:lnSpc>
                <a:spcPts val="2700"/>
              </a:lnSpc>
              <a:spcBef>
                <a:spcPts val="600"/>
              </a:spcBef>
              <a:spcAft>
                <a:spcPts val="600"/>
              </a:spcAft>
              <a:buAutoNum type="arabicParenBoth"/>
            </a:pPr>
            <a:r>
              <a:rPr lang="en-US" sz="2000" dirty="0"/>
              <a:t>bail-in measures (imposition of losses, by order of seniority, on shareholders and unsecured creditors) - eligible deposits from individuals and micro, small and medium-sized enterprises, as well as liabilities to the EIB, will have preference over the claims of ordinary unsecured, non-preferred creditors and depositors from large corporations.</a:t>
            </a:r>
            <a:endParaRPr lang="en-US" sz="2000" dirty="0">
              <a:solidFill>
                <a:srgbClr val="FF0000"/>
              </a:solidFill>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1025</a:t>
            </a:fld>
            <a:endParaRPr lang="en-US"/>
          </a:p>
        </p:txBody>
      </p:sp>
    </p:spTree>
    <p:extLst>
      <p:ext uri="{BB962C8B-B14F-4D97-AF65-F5344CB8AC3E}">
        <p14:creationId xmlns:p14="http://schemas.microsoft.com/office/powerpoint/2010/main" val="17891094"/>
      </p:ext>
    </p:extLst>
  </p:cSld>
  <p:clrMapOvr>
    <a:masterClrMapping/>
  </p:clrMapOvr>
  <p:transition spd="slow">
    <p:pull dir="r"/>
  </p:transition>
</p:sld>
</file>

<file path=ppt/slides/slide10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2"/>
            <a:ext cx="8715375" cy="4666257"/>
          </a:xfrm>
        </p:spPr>
        <p:txBody>
          <a:bodyPr anchor="ctr"/>
          <a:lstStyle/>
          <a:p>
            <a:pPr marL="357188" indent="-357188" algn="just">
              <a:lnSpc>
                <a:spcPts val="2600"/>
              </a:lnSpc>
              <a:spcBef>
                <a:spcPts val="600"/>
              </a:spcBef>
              <a:spcAft>
                <a:spcPts val="0"/>
              </a:spcAft>
              <a:defRPr/>
            </a:pPr>
            <a:r>
              <a:rPr lang="en-US" sz="2000" dirty="0">
                <a:solidFill>
                  <a:srgbClr val="FF0000"/>
                </a:solidFill>
              </a:rPr>
              <a:t>The BRRD requires 3 basic conditions for a resolution to be undertaken:</a:t>
            </a:r>
          </a:p>
          <a:p>
            <a:pPr marL="357188" indent="-357188" algn="just">
              <a:lnSpc>
                <a:spcPts val="2600"/>
              </a:lnSpc>
              <a:spcBef>
                <a:spcPts val="600"/>
              </a:spcBef>
              <a:spcAft>
                <a:spcPts val="0"/>
              </a:spcAft>
              <a:buNone/>
              <a:defRPr/>
            </a:pPr>
            <a:endParaRPr lang="en-US" sz="2000" dirty="0"/>
          </a:p>
          <a:p>
            <a:pPr marL="357188" indent="-357188" algn="just">
              <a:lnSpc>
                <a:spcPts val="2600"/>
              </a:lnSpc>
              <a:spcBef>
                <a:spcPts val="600"/>
              </a:spcBef>
              <a:spcAft>
                <a:spcPts val="0"/>
              </a:spcAft>
              <a:buAutoNum type="romanLcParenBoth"/>
              <a:defRPr/>
            </a:pPr>
            <a:r>
              <a:rPr lang="en-US" sz="2000" dirty="0"/>
              <a:t>the bank is failing or likely to fail, which is based on the ECB’s assessment;</a:t>
            </a:r>
          </a:p>
          <a:p>
            <a:pPr marL="357188" indent="-357188" algn="just">
              <a:lnSpc>
                <a:spcPts val="2600"/>
              </a:lnSpc>
              <a:spcBef>
                <a:spcPts val="600"/>
              </a:spcBef>
              <a:spcAft>
                <a:spcPts val="0"/>
              </a:spcAft>
              <a:buAutoNum type="romanLcParenBoth"/>
              <a:defRPr/>
            </a:pPr>
            <a:r>
              <a:rPr lang="en-US" sz="2000" dirty="0"/>
              <a:t>there is no alternative private solution; and</a:t>
            </a:r>
          </a:p>
          <a:p>
            <a:pPr marL="357188" indent="-357188" algn="just">
              <a:lnSpc>
                <a:spcPts val="2600"/>
              </a:lnSpc>
              <a:spcBef>
                <a:spcPts val="600"/>
              </a:spcBef>
              <a:spcAft>
                <a:spcPts val="0"/>
              </a:spcAft>
              <a:buAutoNum type="romanLcParenBoth"/>
              <a:defRPr/>
            </a:pPr>
            <a:r>
              <a:rPr lang="en-US" sz="2000" dirty="0"/>
              <a:t>it is necessary for the public interest.</a:t>
            </a:r>
          </a:p>
          <a:p>
            <a:pPr marL="357188" indent="-357188" algn="just">
              <a:lnSpc>
                <a:spcPts val="2600"/>
              </a:lnSpc>
              <a:spcBef>
                <a:spcPts val="600"/>
              </a:spcBef>
              <a:spcAft>
                <a:spcPts val="0"/>
              </a:spcAft>
              <a:buAutoNum type="romanLcParenBoth"/>
              <a:defRPr/>
            </a:pPr>
            <a:endParaRPr lang="en-US" sz="2000" dirty="0"/>
          </a:p>
          <a:p>
            <a:pPr marL="357188" indent="-357188" algn="just">
              <a:lnSpc>
                <a:spcPts val="2600"/>
              </a:lnSpc>
              <a:spcBef>
                <a:spcPts val="600"/>
              </a:spcBef>
              <a:spcAft>
                <a:spcPts val="0"/>
              </a:spcAft>
              <a:defRPr/>
            </a:pPr>
            <a:r>
              <a:rPr lang="en-US" sz="2000" dirty="0"/>
              <a:t>The last 2 requirements are decided by the SRB.</a:t>
            </a:r>
          </a:p>
          <a:p>
            <a:pPr marL="357188" indent="-357188" algn="just">
              <a:lnSpc>
                <a:spcPts val="2600"/>
              </a:lnSpc>
              <a:spcBef>
                <a:spcPts val="600"/>
              </a:spcBef>
              <a:spcAft>
                <a:spcPts val="0"/>
              </a:spcAft>
              <a:defRPr/>
            </a:pPr>
            <a:endParaRPr lang="en-US" sz="2000" dirty="0"/>
          </a:p>
          <a:p>
            <a:pPr marL="357188" indent="-357188" algn="just">
              <a:lnSpc>
                <a:spcPts val="2600"/>
              </a:lnSpc>
              <a:spcBef>
                <a:spcPts val="600"/>
              </a:spcBef>
              <a:spcAft>
                <a:spcPts val="0"/>
              </a:spcAft>
              <a:defRPr/>
            </a:pPr>
            <a:r>
              <a:rPr lang="en-US" sz="2000" dirty="0"/>
              <a:t>Resolution authorities shall determine an appropriate transitional period, which is as short as possible.</a:t>
            </a:r>
          </a:p>
          <a:p>
            <a:pPr marL="357188" indent="-357188" algn="just">
              <a:lnSpc>
                <a:spcPts val="2600"/>
              </a:lnSpc>
              <a:spcBef>
                <a:spcPts val="600"/>
              </a:spcBef>
              <a:spcAft>
                <a:spcPts val="0"/>
              </a:spcAft>
              <a:defRPr/>
            </a:pPr>
            <a:r>
              <a:rPr lang="en-US" sz="2000" dirty="0"/>
              <a:t>They shall also communicate to the institution a planned MREL for each 12 month period during the transitional period.</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1026</a:t>
            </a:fld>
            <a:endParaRPr lang="en-US"/>
          </a:p>
        </p:txBody>
      </p:sp>
    </p:spTree>
    <p:extLst>
      <p:ext uri="{BB962C8B-B14F-4D97-AF65-F5344CB8AC3E}">
        <p14:creationId xmlns:p14="http://schemas.microsoft.com/office/powerpoint/2010/main" val="4258512101"/>
      </p:ext>
    </p:extLst>
  </p:cSld>
  <p:clrMapOvr>
    <a:masterClrMapping/>
  </p:clrMapOvr>
  <p:transition spd="slow">
    <p:pull dir="r"/>
  </p:transition>
</p:sld>
</file>

<file path=ppt/slides/slide10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809625" y="1643063"/>
            <a:ext cx="8643938" cy="3226097"/>
          </a:xfrm>
        </p:spPr>
        <p:txBody>
          <a:bodyPr anchor="ctr"/>
          <a:lstStyle/>
          <a:p>
            <a:pPr algn="just">
              <a:lnSpc>
                <a:spcPts val="2700"/>
              </a:lnSpc>
              <a:spcBef>
                <a:spcPts val="600"/>
              </a:spcBef>
              <a:spcAft>
                <a:spcPts val="600"/>
              </a:spcAft>
              <a:defRPr/>
            </a:pPr>
            <a:r>
              <a:rPr lang="en-US" sz="1800" dirty="0">
                <a:solidFill>
                  <a:srgbClr val="FF0000"/>
                </a:solidFill>
              </a:rPr>
              <a:t>MREL entered into force in 2019</a:t>
            </a:r>
            <a:r>
              <a:rPr lang="en-US" sz="1800" dirty="0"/>
              <a:t>, </a:t>
            </a:r>
            <a:r>
              <a:rPr lang="en-US" sz="1800" dirty="0">
                <a:solidFill>
                  <a:srgbClr val="FF0000"/>
                </a:solidFill>
              </a:rPr>
              <a:t>corresponding to TLAC established by the FSB for the G-SIBs</a:t>
            </a:r>
            <a:r>
              <a:rPr lang="en-US" sz="1800" dirty="0"/>
              <a:t>, even though TLAC is a Pillar 1 capital requirement, while MREL is set-up by the resolution authority for each individual bank, based on the resolution plan, </a:t>
            </a:r>
            <a:r>
              <a:rPr lang="en-GB" sz="1800" dirty="0"/>
              <a:t>to ensure that:</a:t>
            </a:r>
          </a:p>
          <a:p>
            <a:pPr marL="534988" lvl="1" indent="-357188" algn="just">
              <a:lnSpc>
                <a:spcPts val="2700"/>
              </a:lnSpc>
              <a:spcBef>
                <a:spcPts val="600"/>
              </a:spcBef>
              <a:spcAft>
                <a:spcPts val="600"/>
              </a:spcAft>
              <a:buAutoNum type="alphaLcParenBoth"/>
            </a:pPr>
            <a:r>
              <a:rPr lang="en-GB" sz="1800" dirty="0"/>
              <a:t>the institution can be resolved by the application of the resolution tools;</a:t>
            </a:r>
          </a:p>
          <a:p>
            <a:pPr marL="534988" lvl="1" indent="-357188" algn="just">
              <a:lnSpc>
                <a:spcPts val="2700"/>
              </a:lnSpc>
              <a:spcBef>
                <a:spcPts val="600"/>
              </a:spcBef>
              <a:spcAft>
                <a:spcPts val="600"/>
              </a:spcAft>
              <a:buAutoNum type="alphaLcParenBoth"/>
            </a:pPr>
            <a:r>
              <a:rPr lang="en-GB" sz="1800" dirty="0"/>
              <a:t>in case of bail-in, losses can be absorbed and the CET1 ratio could be restored to a level necessary to enable it to continue to comply with the minimum levels; </a:t>
            </a:r>
          </a:p>
          <a:p>
            <a:pPr marL="534988" lvl="1" indent="-357188" algn="just">
              <a:lnSpc>
                <a:spcPts val="2700"/>
              </a:lnSpc>
              <a:spcBef>
                <a:spcPts val="600"/>
              </a:spcBef>
              <a:spcAft>
                <a:spcPts val="600"/>
              </a:spcAft>
              <a:buAutoNum type="alphaLcParenBoth"/>
            </a:pPr>
            <a:r>
              <a:rPr lang="en-GB" sz="1800" dirty="0"/>
              <a:t>the Deposit Guarantee Scheme can contribute to the financing of resolution.</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1027</a:t>
            </a:fld>
            <a:endParaRPr lang="en-US"/>
          </a:p>
        </p:txBody>
      </p:sp>
      <p:pic>
        <p:nvPicPr>
          <p:cNvPr id="6" name="Picture 5"/>
          <p:cNvPicPr>
            <a:picLocks noChangeAspect="1"/>
          </p:cNvPicPr>
          <p:nvPr/>
        </p:nvPicPr>
        <p:blipFill>
          <a:blip r:embed="rId3"/>
          <a:stretch>
            <a:fillRect/>
          </a:stretch>
        </p:blipFill>
        <p:spPr>
          <a:xfrm>
            <a:off x="1424608" y="4869160"/>
            <a:ext cx="4776709" cy="1440160"/>
          </a:xfrm>
          <a:prstGeom prst="rect">
            <a:avLst/>
          </a:prstGeom>
        </p:spPr>
      </p:pic>
      <p:sp>
        <p:nvSpPr>
          <p:cNvPr id="7" name="Rectangle 6"/>
          <p:cNvSpPr/>
          <p:nvPr/>
        </p:nvSpPr>
        <p:spPr>
          <a:xfrm>
            <a:off x="6225335" y="6063099"/>
            <a:ext cx="3331584" cy="246221"/>
          </a:xfrm>
          <a:prstGeom prst="rect">
            <a:avLst/>
          </a:prstGeom>
        </p:spPr>
        <p:txBody>
          <a:bodyPr wrap="square">
            <a:spAutoFit/>
          </a:bodyPr>
          <a:lstStyle/>
          <a:p>
            <a:pPr algn="just">
              <a:buNone/>
            </a:pPr>
            <a:r>
              <a:rPr lang="pt-PT" sz="1000" b="0" u="none" dirty="0" err="1">
                <a:solidFill>
                  <a:schemeClr val="tx1"/>
                </a:solidFill>
              </a:rPr>
              <a:t>Source</a:t>
            </a:r>
            <a:r>
              <a:rPr lang="pt-PT" sz="1000" b="0" u="none" dirty="0">
                <a:solidFill>
                  <a:schemeClr val="tx1"/>
                </a:solidFill>
              </a:rPr>
              <a:t>: </a:t>
            </a:r>
            <a:r>
              <a:rPr lang="pt-PT" sz="1000" b="0" u="none" dirty="0" err="1">
                <a:solidFill>
                  <a:schemeClr val="tx1"/>
                </a:solidFill>
              </a:rPr>
              <a:t>BdP</a:t>
            </a:r>
            <a:r>
              <a:rPr lang="pt-PT" sz="1000" b="0" u="none" dirty="0">
                <a:solidFill>
                  <a:schemeClr val="tx1"/>
                </a:solidFill>
              </a:rPr>
              <a:t> (2019), “Financial </a:t>
            </a:r>
            <a:r>
              <a:rPr lang="pt-PT" sz="1000" b="0" u="none" dirty="0" err="1">
                <a:solidFill>
                  <a:schemeClr val="tx1"/>
                </a:solidFill>
              </a:rPr>
              <a:t>Stability</a:t>
            </a:r>
            <a:r>
              <a:rPr lang="pt-PT" sz="1000" b="0" u="none" dirty="0">
                <a:solidFill>
                  <a:schemeClr val="tx1"/>
                </a:solidFill>
              </a:rPr>
              <a:t> </a:t>
            </a:r>
            <a:r>
              <a:rPr lang="pt-PT" sz="1000" b="0" u="none" dirty="0" err="1">
                <a:solidFill>
                  <a:schemeClr val="tx1"/>
                </a:solidFill>
              </a:rPr>
              <a:t>Review</a:t>
            </a:r>
            <a:r>
              <a:rPr lang="en-GB" sz="1000" b="0" u="none" dirty="0">
                <a:solidFill>
                  <a:schemeClr val="tx1"/>
                </a:solidFill>
              </a:rPr>
              <a:t>”, June.</a:t>
            </a:r>
          </a:p>
        </p:txBody>
      </p:sp>
    </p:spTree>
    <p:extLst>
      <p:ext uri="{BB962C8B-B14F-4D97-AF65-F5344CB8AC3E}">
        <p14:creationId xmlns:p14="http://schemas.microsoft.com/office/powerpoint/2010/main" val="3959116825"/>
      </p:ext>
    </p:extLst>
  </p:cSld>
  <p:clrMapOvr>
    <a:masterClrMapping/>
  </p:clrMapOvr>
  <p:transition spd="slow">
    <p:pull dir="r"/>
  </p:transition>
</p:sld>
</file>

<file path=ppt/slides/slide10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6" y="1643063"/>
            <a:ext cx="8643938" cy="2454611"/>
          </a:xfrm>
        </p:spPr>
        <p:txBody>
          <a:bodyPr anchor="ctr"/>
          <a:lstStyle/>
          <a:p>
            <a:pPr algn="just">
              <a:lnSpc>
                <a:spcPts val="2700"/>
              </a:lnSpc>
              <a:spcBef>
                <a:spcPts val="600"/>
              </a:spcBef>
              <a:spcAft>
                <a:spcPts val="600"/>
              </a:spcAft>
            </a:pPr>
            <a:r>
              <a:rPr lang="en-US" sz="2000" dirty="0">
                <a:solidFill>
                  <a:srgbClr val="FF0000"/>
                </a:solidFill>
              </a:rPr>
              <a:t>The MREL must be expressed in two ratios to be met simultaneously:</a:t>
            </a:r>
          </a:p>
          <a:p>
            <a:pPr marL="514350" indent="-514350" algn="just">
              <a:lnSpc>
                <a:spcPts val="2700"/>
              </a:lnSpc>
              <a:spcBef>
                <a:spcPts val="600"/>
              </a:spcBef>
              <a:spcAft>
                <a:spcPts val="600"/>
              </a:spcAft>
              <a:buAutoNum type="romanLcParenBoth"/>
            </a:pPr>
            <a:r>
              <a:rPr lang="en-US" sz="2000" dirty="0">
                <a:solidFill>
                  <a:srgbClr val="FF0000"/>
                </a:solidFill>
              </a:rPr>
              <a:t>MREL-RW</a:t>
            </a:r>
            <a:r>
              <a:rPr lang="en-US" sz="2000" dirty="0"/>
              <a:t> - as a percentage of total risk-weighted exposure amount; and</a:t>
            </a:r>
          </a:p>
          <a:p>
            <a:pPr marL="514350" indent="-514350" algn="just">
              <a:lnSpc>
                <a:spcPts val="2700"/>
              </a:lnSpc>
              <a:spcBef>
                <a:spcPts val="600"/>
              </a:spcBef>
              <a:spcAft>
                <a:spcPts val="600"/>
              </a:spcAft>
              <a:buAutoNum type="romanLcParenBoth"/>
            </a:pPr>
            <a:r>
              <a:rPr lang="en-US" sz="2000" dirty="0">
                <a:solidFill>
                  <a:srgbClr val="FF0000"/>
                </a:solidFill>
              </a:rPr>
              <a:t>MREL-LR</a:t>
            </a:r>
            <a:r>
              <a:rPr lang="en-US" sz="2000" dirty="0"/>
              <a:t> - as a percentage of the total exposure measure.</a:t>
            </a:r>
            <a:endParaRPr lang="en-US" sz="2000" dirty="0">
              <a:solidFill>
                <a:srgbClr val="FF0000"/>
              </a:solidFill>
              <a:cs typeface="Arial" charset="0"/>
            </a:endParaRPr>
          </a:p>
          <a:p>
            <a:pPr algn="just">
              <a:lnSpc>
                <a:spcPts val="2700"/>
              </a:lnSpc>
              <a:spcBef>
                <a:spcPts val="600"/>
              </a:spcBef>
              <a:spcAft>
                <a:spcPts val="600"/>
              </a:spcAft>
              <a:defRPr/>
            </a:pPr>
            <a:r>
              <a:rPr lang="en-GB" sz="2000" dirty="0"/>
              <a:t>Consequently, from 2022 onwards, 3 capital ratios will have to comply with minimum levels.</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1028</a:t>
            </a:fld>
            <a:endParaRPr lang="en-US"/>
          </a:p>
        </p:txBody>
      </p:sp>
      <p:pic>
        <p:nvPicPr>
          <p:cNvPr id="3" name="Picture 2"/>
          <p:cNvPicPr>
            <a:picLocks noChangeAspect="1"/>
          </p:cNvPicPr>
          <p:nvPr/>
        </p:nvPicPr>
        <p:blipFill>
          <a:blip r:embed="rId3"/>
          <a:stretch>
            <a:fillRect/>
          </a:stretch>
        </p:blipFill>
        <p:spPr>
          <a:xfrm>
            <a:off x="1149245" y="4005065"/>
            <a:ext cx="5675963" cy="1728191"/>
          </a:xfrm>
          <a:prstGeom prst="rect">
            <a:avLst/>
          </a:prstGeom>
        </p:spPr>
      </p:pic>
      <p:sp>
        <p:nvSpPr>
          <p:cNvPr id="7" name="Rectangle 6"/>
          <p:cNvSpPr/>
          <p:nvPr/>
        </p:nvSpPr>
        <p:spPr>
          <a:xfrm>
            <a:off x="1208584" y="5733256"/>
            <a:ext cx="8211890" cy="523220"/>
          </a:xfrm>
          <a:prstGeom prst="rect">
            <a:avLst/>
          </a:prstGeom>
        </p:spPr>
        <p:txBody>
          <a:bodyPr wrap="square">
            <a:spAutoFit/>
          </a:bodyPr>
          <a:lstStyle/>
          <a:p>
            <a:pPr algn="l">
              <a:buNone/>
            </a:pPr>
            <a:r>
              <a:rPr lang="en-US" sz="1400" b="0" u="none" dirty="0">
                <a:solidFill>
                  <a:schemeClr val="tx1"/>
                </a:solidFill>
                <a:latin typeface="+mn-lt"/>
              </a:rPr>
              <a:t>Source: Banco de Portugal (2020), “Interaction between regulatory minimum requirements and capital buffers”, in Financial Stability Report, June 2020.</a:t>
            </a:r>
            <a:endParaRPr lang="en-US" sz="1400" dirty="0">
              <a:solidFill>
                <a:schemeClr val="tx1"/>
              </a:solidFill>
              <a:latin typeface="+mn-lt"/>
            </a:endParaRPr>
          </a:p>
        </p:txBody>
      </p:sp>
    </p:spTree>
    <p:extLst>
      <p:ext uri="{BB962C8B-B14F-4D97-AF65-F5344CB8AC3E}">
        <p14:creationId xmlns:p14="http://schemas.microsoft.com/office/powerpoint/2010/main" val="354516483"/>
      </p:ext>
    </p:extLst>
  </p:cSld>
  <p:clrMapOvr>
    <a:masterClrMapping/>
  </p:clrMapOvr>
  <p:transition spd="slow">
    <p:pull dir="r"/>
  </p:transition>
</p:sld>
</file>

<file path=ppt/slides/slide10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6" y="1643063"/>
            <a:ext cx="8643938" cy="561801"/>
          </a:xfrm>
        </p:spPr>
        <p:txBody>
          <a:bodyPr anchor="ctr"/>
          <a:lstStyle/>
          <a:p>
            <a:pPr algn="just">
              <a:lnSpc>
                <a:spcPts val="2700"/>
              </a:lnSpc>
              <a:spcBef>
                <a:spcPts val="600"/>
              </a:spcBef>
              <a:spcAft>
                <a:spcPts val="600"/>
              </a:spcAft>
              <a:defRPr/>
            </a:pPr>
            <a:r>
              <a:rPr lang="en-GB" sz="2000" dirty="0">
                <a:solidFill>
                  <a:srgbClr val="FF0000"/>
                </a:solidFill>
              </a:rPr>
              <a:t>These capital ratios are calculated on the basis of total RWA or total exposure (Total Assets).</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1029</a:t>
            </a:fld>
            <a:endParaRPr lang="en-US"/>
          </a:p>
        </p:txBody>
      </p:sp>
      <p:pic>
        <p:nvPicPr>
          <p:cNvPr id="4" name="Picture 3"/>
          <p:cNvPicPr>
            <a:picLocks noChangeAspect="1"/>
          </p:cNvPicPr>
          <p:nvPr/>
        </p:nvPicPr>
        <p:blipFill>
          <a:blip r:embed="rId3"/>
          <a:stretch>
            <a:fillRect/>
          </a:stretch>
        </p:blipFill>
        <p:spPr>
          <a:xfrm>
            <a:off x="1208584" y="2395210"/>
            <a:ext cx="7128792" cy="3338045"/>
          </a:xfrm>
          <a:prstGeom prst="rect">
            <a:avLst/>
          </a:prstGeom>
        </p:spPr>
      </p:pic>
      <p:sp>
        <p:nvSpPr>
          <p:cNvPr id="6" name="Rectangle 5"/>
          <p:cNvSpPr/>
          <p:nvPr/>
        </p:nvSpPr>
        <p:spPr>
          <a:xfrm>
            <a:off x="1208584" y="5733256"/>
            <a:ext cx="7344816" cy="523220"/>
          </a:xfrm>
          <a:prstGeom prst="rect">
            <a:avLst/>
          </a:prstGeom>
        </p:spPr>
        <p:txBody>
          <a:bodyPr wrap="square">
            <a:spAutoFit/>
          </a:bodyPr>
          <a:lstStyle/>
          <a:p>
            <a:pPr algn="l">
              <a:buNone/>
            </a:pPr>
            <a:r>
              <a:rPr lang="en-US" sz="1400" b="0" u="none" dirty="0">
                <a:solidFill>
                  <a:schemeClr val="tx1"/>
                </a:solidFill>
                <a:latin typeface="+mn-lt"/>
              </a:rPr>
              <a:t>Source: Banco de Portugal (2020), “Interaction between regulatory minimum requirements and capital buffers”, in Financial Stability Report, June 2020.</a:t>
            </a:r>
            <a:endParaRPr lang="en-US" sz="1400" dirty="0">
              <a:solidFill>
                <a:schemeClr val="tx1"/>
              </a:solidFill>
              <a:latin typeface="+mn-lt"/>
            </a:endParaRPr>
          </a:p>
        </p:txBody>
      </p:sp>
    </p:spTree>
    <p:extLst>
      <p:ext uri="{BB962C8B-B14F-4D97-AF65-F5344CB8AC3E}">
        <p14:creationId xmlns:p14="http://schemas.microsoft.com/office/powerpoint/2010/main" val="1919001919"/>
      </p:ext>
    </p:extLst>
  </p:cSld>
  <p:clrMapOvr>
    <a:masterClrMapping/>
  </p:clrMapOvr>
  <p:transition spd="slow">
    <p:pull dir="r"/>
  </p:transition>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Weight on Profits</a:t>
            </a:r>
          </a:p>
        </p:txBody>
      </p:sp>
      <p:sp>
        <p:nvSpPr>
          <p:cNvPr id="1619971" name="Rectangle 3"/>
          <p:cNvSpPr>
            <a:spLocks noGrp="1" noChangeArrowheads="1"/>
          </p:cNvSpPr>
          <p:nvPr>
            <p:ph type="body" idx="1"/>
          </p:nvPr>
        </p:nvSpPr>
        <p:spPr>
          <a:xfrm>
            <a:off x="776537" y="1628800"/>
            <a:ext cx="8667014" cy="1080120"/>
          </a:xfrm>
        </p:spPr>
        <p:txBody>
          <a:bodyPr/>
          <a:lstStyle/>
          <a:p>
            <a:pPr algn="just">
              <a:lnSpc>
                <a:spcPts val="2700"/>
              </a:lnSpc>
              <a:spcBef>
                <a:spcPts val="600"/>
              </a:spcBef>
              <a:spcAft>
                <a:spcPts val="600"/>
              </a:spcAft>
            </a:pPr>
            <a:r>
              <a:rPr lang="en-GB" sz="2000" dirty="0"/>
              <a:t>Until 1950s - </a:t>
            </a:r>
            <a:r>
              <a:rPr lang="en-GB" sz="2000" u="sng" dirty="0"/>
              <a:t>gross profitability of the financial sector relative to capital employed roughly in line with the economy</a:t>
            </a:r>
            <a:r>
              <a:rPr lang="en-GB" sz="2000" dirty="0"/>
              <a:t>.</a:t>
            </a:r>
          </a:p>
          <a:p>
            <a:pPr algn="just">
              <a:lnSpc>
                <a:spcPts val="2700"/>
              </a:lnSpc>
              <a:spcBef>
                <a:spcPts val="600"/>
              </a:spcBef>
              <a:spcAft>
                <a:spcPts val="600"/>
              </a:spcAft>
            </a:pPr>
            <a:r>
              <a:rPr lang="en-GB" sz="2000" dirty="0"/>
              <a:t>After the 50s - returns on equity have overcome by far those at an overall level.</a:t>
            </a:r>
            <a:endParaRPr lang="en-US" sz="2000" dirty="0"/>
          </a:p>
        </p:txBody>
      </p:sp>
      <p:sp>
        <p:nvSpPr>
          <p:cNvPr id="5" name="Text Box 7"/>
          <p:cNvSpPr txBox="1">
            <a:spLocks noChangeArrowheads="1"/>
          </p:cNvSpPr>
          <p:nvPr/>
        </p:nvSpPr>
        <p:spPr bwMode="auto">
          <a:xfrm>
            <a:off x="6869806" y="5529426"/>
            <a:ext cx="2573744" cy="707886"/>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Haldane, Andrew (2010), “</a:t>
            </a:r>
            <a:r>
              <a:rPr lang="en-GB" sz="1000" b="0" u="none" dirty="0">
                <a:solidFill>
                  <a:schemeClr val="tx1"/>
                </a:solidFill>
              </a:rPr>
              <a:t>What is the contribution of the financial sector: Miracle or mirage?</a:t>
            </a:r>
            <a:r>
              <a:rPr lang="en-US" sz="1000" b="0" u="none" dirty="0">
                <a:solidFill>
                  <a:schemeClr val="tx1"/>
                </a:solidFill>
              </a:rPr>
              <a:t>”, in </a:t>
            </a:r>
            <a:r>
              <a:rPr lang="en-GB" sz="1000" b="0" u="none" dirty="0">
                <a:solidFill>
                  <a:schemeClr val="tx1"/>
                </a:solidFill>
              </a:rPr>
              <a:t>The Future of finance and the theory that underpins it, LSE.</a:t>
            </a:r>
            <a:endParaRPr lang="en-US" sz="1000" b="0" u="none" dirty="0">
              <a:solidFill>
                <a:schemeClr val="tx1"/>
              </a:solidFill>
            </a:endParaRPr>
          </a:p>
        </p:txBody>
      </p:sp>
      <p:pic>
        <p:nvPicPr>
          <p:cNvPr id="2" name="Picture 1"/>
          <p:cNvPicPr>
            <a:picLocks noChangeAspect="1"/>
          </p:cNvPicPr>
          <p:nvPr/>
        </p:nvPicPr>
        <p:blipFill>
          <a:blip r:embed="rId2"/>
          <a:stretch>
            <a:fillRect/>
          </a:stretch>
        </p:blipFill>
        <p:spPr>
          <a:xfrm>
            <a:off x="845033" y="2889920"/>
            <a:ext cx="2619028" cy="3291585"/>
          </a:xfrm>
          <a:prstGeom prst="rect">
            <a:avLst/>
          </a:prstGeom>
        </p:spPr>
      </p:pic>
      <p:pic>
        <p:nvPicPr>
          <p:cNvPr id="3" name="Picture 2"/>
          <p:cNvPicPr>
            <a:picLocks noChangeAspect="1"/>
          </p:cNvPicPr>
          <p:nvPr/>
        </p:nvPicPr>
        <p:blipFill>
          <a:blip r:embed="rId3"/>
          <a:stretch>
            <a:fillRect/>
          </a:stretch>
        </p:blipFill>
        <p:spPr>
          <a:xfrm>
            <a:off x="3512840" y="2889921"/>
            <a:ext cx="3356966" cy="3291584"/>
          </a:xfrm>
          <a:prstGeom prst="rect">
            <a:avLst/>
          </a:prstGeom>
        </p:spPr>
      </p:pic>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103</a:t>
            </a:fld>
            <a:endParaRPr lang="en-US"/>
          </a:p>
        </p:txBody>
      </p:sp>
    </p:spTree>
    <p:extLst>
      <p:ext uri="{BB962C8B-B14F-4D97-AF65-F5344CB8AC3E}">
        <p14:creationId xmlns:p14="http://schemas.microsoft.com/office/powerpoint/2010/main" val="849110884"/>
      </p:ext>
    </p:extLst>
  </p:cSld>
  <p:clrMapOvr>
    <a:masterClrMapping/>
  </p:clrMapOvr>
  <p:transition spd="slow">
    <p:pull dir="r"/>
  </p:transition>
</p:sld>
</file>

<file path=ppt/slides/slide10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5" y="1628800"/>
            <a:ext cx="8677027" cy="4663262"/>
          </a:xfrm>
        </p:spPr>
        <p:txBody>
          <a:bodyPr anchor="ctr"/>
          <a:lstStyle/>
          <a:p>
            <a:pPr marL="266700" indent="-266700" algn="just">
              <a:lnSpc>
                <a:spcPts val="2700"/>
              </a:lnSpc>
              <a:spcBef>
                <a:spcPts val="600"/>
              </a:spcBef>
              <a:spcAft>
                <a:spcPts val="600"/>
              </a:spcAft>
              <a:defRPr/>
            </a:pPr>
            <a:r>
              <a:rPr lang="en-US" sz="1800" dirty="0"/>
              <a:t>BRRD II distinguishes between various types of banks, subject to different requirements and timelines for MREL implementation, in line with the principle of proportionality:</a:t>
            </a:r>
          </a:p>
          <a:p>
            <a:pPr marL="357188" indent="-357188" algn="just">
              <a:lnSpc>
                <a:spcPts val="2700"/>
              </a:lnSpc>
              <a:spcBef>
                <a:spcPts val="600"/>
              </a:spcBef>
              <a:spcAft>
                <a:spcPts val="0"/>
              </a:spcAft>
              <a:buAutoNum type="romanLcParenBoth"/>
              <a:defRPr/>
            </a:pPr>
            <a:r>
              <a:rPr lang="en-US" sz="1800" dirty="0"/>
              <a:t>G-SII - minimum requirements for Pillar 1 MREL of 18% of RWA and 6,75% of Total Assets from the beginning of 2022 onwards (16% and 6% until 2021)</a:t>
            </a:r>
          </a:p>
          <a:p>
            <a:pPr marL="357188" indent="-357188" algn="just">
              <a:lnSpc>
                <a:spcPts val="2700"/>
              </a:lnSpc>
              <a:spcBef>
                <a:spcPts val="600"/>
              </a:spcBef>
              <a:spcAft>
                <a:spcPts val="0"/>
              </a:spcAft>
              <a:buAutoNum type="romanLcParenBoth"/>
              <a:defRPr/>
            </a:pPr>
            <a:r>
              <a:rPr lang="en-US" sz="1800" dirty="0"/>
              <a:t>top-tier banks - minimum</a:t>
            </a:r>
            <a:r>
              <a:rPr lang="pt-PT" sz="1800" dirty="0"/>
              <a:t> </a:t>
            </a:r>
            <a:r>
              <a:rPr lang="en-US" sz="1800" dirty="0"/>
              <a:t>requirements for Pillar 1 MREL of 13.5% of RWA and 5% of Total Assets</a:t>
            </a:r>
          </a:p>
          <a:p>
            <a:pPr marL="357188" indent="-357188" algn="just">
              <a:lnSpc>
                <a:spcPts val="2700"/>
              </a:lnSpc>
              <a:spcBef>
                <a:spcPts val="600"/>
              </a:spcBef>
              <a:spcAft>
                <a:spcPts val="0"/>
              </a:spcAft>
              <a:buAutoNum type="romanLcParenBoth"/>
              <a:defRPr/>
            </a:pPr>
            <a:r>
              <a:rPr lang="en-US" sz="1800" dirty="0"/>
              <a:t>smaller banks, but considered by resolution authorities as likely to constitute a systemic risk in insolvency – similar to top-tier banks</a:t>
            </a:r>
          </a:p>
          <a:p>
            <a:pPr marL="357188" indent="-357188" algn="just">
              <a:lnSpc>
                <a:spcPts val="2500"/>
              </a:lnSpc>
              <a:spcBef>
                <a:spcPts val="600"/>
              </a:spcBef>
              <a:spcAft>
                <a:spcPts val="0"/>
              </a:spcAft>
              <a:buAutoNum type="romanLcParenBoth"/>
              <a:defRPr/>
            </a:pPr>
            <a:r>
              <a:rPr lang="en-US" sz="1800" dirty="0"/>
              <a:t>all other institutions – only Pillar 2 MREL-RW and Pillar 2 MREL-LR are required.</a:t>
            </a:r>
            <a:endParaRPr lang="en-US" sz="1600"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1030</a:t>
            </a:fld>
            <a:endParaRPr lang="en-US"/>
          </a:p>
        </p:txBody>
      </p:sp>
    </p:spTree>
    <p:extLst>
      <p:ext uri="{BB962C8B-B14F-4D97-AF65-F5344CB8AC3E}">
        <p14:creationId xmlns:p14="http://schemas.microsoft.com/office/powerpoint/2010/main" val="287119037"/>
      </p:ext>
    </p:extLst>
  </p:cSld>
  <p:clrMapOvr>
    <a:masterClrMapping/>
  </p:clrMapOvr>
  <p:transition spd="slow">
    <p:pull dir="r"/>
  </p:transition>
</p:sld>
</file>

<file path=ppt/slides/slide10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5" y="1628800"/>
            <a:ext cx="8677027" cy="4663262"/>
          </a:xfrm>
        </p:spPr>
        <p:txBody>
          <a:bodyPr anchor="ctr"/>
          <a:lstStyle/>
          <a:p>
            <a:pPr marL="268288" indent="-268288" algn="just">
              <a:lnSpc>
                <a:spcPts val="2500"/>
              </a:lnSpc>
              <a:spcBef>
                <a:spcPts val="600"/>
              </a:spcBef>
              <a:spcAft>
                <a:spcPts val="0"/>
              </a:spcAft>
              <a:buFontTx/>
              <a:buChar char="-"/>
              <a:defRPr/>
            </a:pPr>
            <a:r>
              <a:rPr lang="en-US" sz="1800" dirty="0">
                <a:solidFill>
                  <a:srgbClr val="FF0000"/>
                </a:solidFill>
              </a:rPr>
              <a:t>Pillar 2 MREL-RW =</a:t>
            </a:r>
          </a:p>
          <a:p>
            <a:pPr algn="just">
              <a:lnSpc>
                <a:spcPts val="2500"/>
              </a:lnSpc>
              <a:spcBef>
                <a:spcPts val="600"/>
              </a:spcBef>
              <a:spcAft>
                <a:spcPts val="0"/>
              </a:spcAft>
              <a:buFontTx/>
              <a:buChar char="-"/>
              <a:defRPr/>
            </a:pPr>
            <a:endParaRPr lang="en-US" sz="1800" dirty="0"/>
          </a:p>
          <a:p>
            <a:pPr marL="0" lvl="1" indent="0" algn="just">
              <a:lnSpc>
                <a:spcPts val="2500"/>
              </a:lnSpc>
              <a:spcBef>
                <a:spcPts val="600"/>
              </a:spcBef>
              <a:spcAft>
                <a:spcPts val="0"/>
              </a:spcAft>
              <a:buNone/>
              <a:defRPr/>
            </a:pPr>
            <a:r>
              <a:rPr lang="en-US" sz="1600" dirty="0"/>
              <a:t>loss absorption amount (LAA) in resolution = total capital ratio of 8% (Pillar 1 req.) + P2R</a:t>
            </a:r>
          </a:p>
          <a:p>
            <a:pPr marL="0" lvl="1" indent="0" algn="ctr">
              <a:lnSpc>
                <a:spcPts val="2500"/>
              </a:lnSpc>
              <a:spcBef>
                <a:spcPts val="600"/>
              </a:spcBef>
              <a:spcAft>
                <a:spcPts val="0"/>
              </a:spcAft>
              <a:buNone/>
              <a:defRPr/>
            </a:pPr>
            <a:r>
              <a:rPr lang="en-US" sz="1600" dirty="0"/>
              <a:t>+</a:t>
            </a:r>
          </a:p>
          <a:p>
            <a:pPr marL="0" lvl="1" indent="0" algn="just">
              <a:lnSpc>
                <a:spcPts val="2500"/>
              </a:lnSpc>
              <a:spcBef>
                <a:spcPts val="600"/>
              </a:spcBef>
              <a:spcAft>
                <a:spcPts val="0"/>
              </a:spcAft>
              <a:buNone/>
              <a:defRPr/>
            </a:pPr>
            <a:r>
              <a:rPr lang="en-US" sz="1600" dirty="0"/>
              <a:t>a recapitalization amount (RCA)</a:t>
            </a:r>
            <a:r>
              <a:rPr lang="en-US" sz="1600" b="1" dirty="0"/>
              <a:t> </a:t>
            </a:r>
            <a:r>
              <a:rPr lang="en-US" sz="1600" dirty="0"/>
              <a:t>enabling the institution resulting from the resolution to restore compliance with Pillar 1 and P2R requirements after the implementation of the resolution strategy</a:t>
            </a:r>
            <a:r>
              <a:rPr lang="en-US" sz="1600" b="1" dirty="0"/>
              <a:t>.</a:t>
            </a:r>
          </a:p>
          <a:p>
            <a:pPr marL="0" lvl="1" indent="0" algn="just">
              <a:lnSpc>
                <a:spcPts val="2500"/>
              </a:lnSpc>
              <a:spcBef>
                <a:spcPts val="600"/>
              </a:spcBef>
              <a:spcAft>
                <a:spcPts val="0"/>
              </a:spcAft>
              <a:buNone/>
              <a:defRPr/>
            </a:pPr>
            <a:endParaRPr lang="en-US" sz="1600" b="1" dirty="0"/>
          </a:p>
          <a:p>
            <a:pPr marL="285750" lvl="1" algn="just">
              <a:lnSpc>
                <a:spcPts val="2500"/>
              </a:lnSpc>
              <a:spcBef>
                <a:spcPts val="600"/>
              </a:spcBef>
              <a:spcAft>
                <a:spcPts val="0"/>
              </a:spcAft>
              <a:buFontTx/>
              <a:buChar char="-"/>
              <a:defRPr/>
            </a:pPr>
            <a:r>
              <a:rPr lang="en-US" sz="1800" dirty="0">
                <a:solidFill>
                  <a:srgbClr val="FF0000"/>
                </a:solidFill>
              </a:rPr>
              <a:t>Pillar 2 MREL-LR =</a:t>
            </a:r>
          </a:p>
          <a:p>
            <a:pPr marL="0" indent="0">
              <a:lnSpc>
                <a:spcPts val="2500"/>
              </a:lnSpc>
              <a:spcBef>
                <a:spcPts val="600"/>
              </a:spcBef>
              <a:spcAft>
                <a:spcPts val="0"/>
              </a:spcAft>
              <a:buNone/>
            </a:pPr>
            <a:r>
              <a:rPr lang="en-US" sz="1600" dirty="0"/>
              <a:t>amount of losses to be absorbed in resolution (Pillar 1 requirement for the 3% leverage ratio)</a:t>
            </a:r>
          </a:p>
          <a:p>
            <a:pPr marL="0" indent="0" algn="ctr">
              <a:lnSpc>
                <a:spcPts val="2500"/>
              </a:lnSpc>
              <a:spcBef>
                <a:spcPts val="600"/>
              </a:spcBef>
              <a:spcAft>
                <a:spcPts val="0"/>
              </a:spcAft>
              <a:buNone/>
            </a:pPr>
            <a:r>
              <a:rPr lang="en-US" sz="1600" dirty="0"/>
              <a:t>+</a:t>
            </a:r>
          </a:p>
          <a:p>
            <a:pPr marL="0" indent="0">
              <a:lnSpc>
                <a:spcPts val="2500"/>
              </a:lnSpc>
              <a:spcBef>
                <a:spcPts val="600"/>
              </a:spcBef>
              <a:spcAft>
                <a:spcPts val="0"/>
              </a:spcAft>
              <a:buNone/>
            </a:pPr>
            <a:r>
              <a:rPr lang="en-US" sz="1600" dirty="0"/>
              <a:t>a recapitalization amount allowing the institution resulting from the resolution to restore compliance with the Pillar 1 requirement for the leverage ratio after implementation of the resolution strategy</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1031</a:t>
            </a:fld>
            <a:endParaRPr lang="en-US"/>
          </a:p>
        </p:txBody>
      </p:sp>
    </p:spTree>
    <p:extLst>
      <p:ext uri="{BB962C8B-B14F-4D97-AF65-F5344CB8AC3E}">
        <p14:creationId xmlns:p14="http://schemas.microsoft.com/office/powerpoint/2010/main" val="4220500544"/>
      </p:ext>
    </p:extLst>
  </p:cSld>
  <p:clrMapOvr>
    <a:masterClrMapping/>
  </p:clrMapOvr>
  <p:transition spd="slow">
    <p:pull dir="r"/>
  </p:transition>
</p:sld>
</file>

<file path=ppt/slides/slide10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2"/>
            <a:ext cx="8715375" cy="4666257"/>
          </a:xfrm>
        </p:spPr>
        <p:txBody>
          <a:bodyPr anchor="ctr"/>
          <a:lstStyle/>
          <a:p>
            <a:r>
              <a:rPr lang="en-US" sz="2000" dirty="0">
                <a:solidFill>
                  <a:srgbClr val="FF0000"/>
                </a:solidFill>
              </a:rPr>
              <a:t>The bail-in tool must be applied to all banks’ liabilities except: </a:t>
            </a:r>
          </a:p>
          <a:p>
            <a:pPr marL="357188" indent="-357188" algn="just">
              <a:lnSpc>
                <a:spcPts val="2700"/>
              </a:lnSpc>
              <a:spcBef>
                <a:spcPts val="600"/>
              </a:spcBef>
              <a:spcAft>
                <a:spcPts val="600"/>
              </a:spcAft>
              <a:buAutoNum type="alphaLcParenBoth"/>
            </a:pPr>
            <a:r>
              <a:rPr lang="en-US" sz="2000" dirty="0"/>
              <a:t>deposits covered by the Deposit Insurance Scheme</a:t>
            </a:r>
            <a:r>
              <a:rPr lang="pt-PT" sz="2000" dirty="0"/>
              <a:t>; </a:t>
            </a:r>
          </a:p>
          <a:p>
            <a:pPr marL="357188" indent="-357188" algn="just">
              <a:lnSpc>
                <a:spcPts val="2700"/>
              </a:lnSpc>
              <a:spcBef>
                <a:spcPts val="600"/>
              </a:spcBef>
              <a:spcAft>
                <a:spcPts val="600"/>
              </a:spcAft>
              <a:buAutoNum type="alphaLcParenBoth"/>
            </a:pPr>
            <a:r>
              <a:rPr lang="en-US" sz="2000" dirty="0"/>
              <a:t>secured liabilities, including covered bonds;</a:t>
            </a:r>
          </a:p>
          <a:p>
            <a:pPr marL="357188" indent="-357188" algn="just">
              <a:lnSpc>
                <a:spcPts val="2700"/>
              </a:lnSpc>
              <a:spcBef>
                <a:spcPts val="600"/>
              </a:spcBef>
              <a:spcAft>
                <a:spcPts val="600"/>
              </a:spcAft>
              <a:buAutoNum type="alphaLcParenBoth"/>
            </a:pPr>
            <a:r>
              <a:rPr lang="en-US" sz="2000" dirty="0"/>
              <a:t>liabilities to other banks, excluding entities that are part of the same group, with an original maturity of less than 7 days;</a:t>
            </a:r>
          </a:p>
          <a:p>
            <a:pPr marL="357188" indent="-357188" algn="just">
              <a:lnSpc>
                <a:spcPts val="2700"/>
              </a:lnSpc>
              <a:spcBef>
                <a:spcPts val="600"/>
              </a:spcBef>
              <a:spcAft>
                <a:spcPts val="600"/>
              </a:spcAft>
              <a:buAutoNum type="alphaLcParenBoth"/>
            </a:pPr>
            <a:r>
              <a:rPr lang="en-US" sz="2000" dirty="0"/>
              <a:t>liabilities to: </a:t>
            </a:r>
          </a:p>
          <a:p>
            <a:pPr marL="714375" lvl="1" indent="-357188" algn="just">
              <a:lnSpc>
                <a:spcPts val="2500"/>
              </a:lnSpc>
              <a:spcBef>
                <a:spcPts val="0"/>
              </a:spcBef>
              <a:spcAft>
                <a:spcPts val="0"/>
              </a:spcAft>
              <a:buAutoNum type="romanLcParenBoth"/>
            </a:pPr>
            <a:r>
              <a:rPr lang="en-US" sz="1600" dirty="0"/>
              <a:t>an employee, including salaries and pension benefits or other fixed remuneration; </a:t>
            </a:r>
          </a:p>
          <a:p>
            <a:pPr marL="714375" lvl="1" indent="-357188" algn="just">
              <a:lnSpc>
                <a:spcPts val="2500"/>
              </a:lnSpc>
              <a:spcBef>
                <a:spcPts val="0"/>
              </a:spcBef>
              <a:spcAft>
                <a:spcPts val="0"/>
              </a:spcAft>
              <a:buAutoNum type="romanLcParenBoth"/>
            </a:pPr>
            <a:r>
              <a:rPr lang="en-US" sz="1600" dirty="0"/>
              <a:t>a commercial or trade creditor, including IT services, utilities and the rental, servicing and upkeep of premises; </a:t>
            </a:r>
          </a:p>
          <a:p>
            <a:pPr marL="714375" lvl="1" indent="-357188" algn="just">
              <a:lnSpc>
                <a:spcPts val="2500"/>
              </a:lnSpc>
              <a:spcBef>
                <a:spcPts val="0"/>
              </a:spcBef>
              <a:spcAft>
                <a:spcPts val="0"/>
              </a:spcAft>
              <a:buAutoNum type="romanLcParenBoth"/>
            </a:pPr>
            <a:r>
              <a:rPr lang="en-US" sz="1600" dirty="0"/>
              <a:t>tax and social security authorities, provided that those liabilities are preferred under the applicable law; </a:t>
            </a:r>
          </a:p>
          <a:p>
            <a:pPr marL="714375" lvl="1" indent="-357188" algn="just">
              <a:lnSpc>
                <a:spcPts val="2500"/>
              </a:lnSpc>
              <a:spcBef>
                <a:spcPts val="0"/>
              </a:spcBef>
              <a:spcAft>
                <a:spcPts val="0"/>
              </a:spcAft>
              <a:buAutoNum type="romanLcParenBoth"/>
            </a:pPr>
            <a:r>
              <a:rPr lang="en-US" sz="1600" dirty="0"/>
              <a:t>deposit guarantee schemes.</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1032</a:t>
            </a:fld>
            <a:endParaRPr lang="en-US"/>
          </a:p>
        </p:txBody>
      </p:sp>
    </p:spTree>
    <p:extLst>
      <p:ext uri="{BB962C8B-B14F-4D97-AF65-F5344CB8AC3E}">
        <p14:creationId xmlns:p14="http://schemas.microsoft.com/office/powerpoint/2010/main" val="2505329714"/>
      </p:ext>
    </p:extLst>
  </p:cSld>
  <p:clrMapOvr>
    <a:masterClrMapping/>
  </p:clrMapOvr>
  <p:transition spd="slow">
    <p:pull dir="r"/>
  </p:transition>
</p:sld>
</file>

<file path=ppt/slides/slide10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6" y="1643063"/>
            <a:ext cx="8643938" cy="4679950"/>
          </a:xfrm>
        </p:spPr>
        <p:txBody>
          <a:bodyPr anchor="ctr"/>
          <a:lstStyle/>
          <a:p>
            <a:pPr algn="just">
              <a:lnSpc>
                <a:spcPts val="2700"/>
              </a:lnSpc>
              <a:spcBef>
                <a:spcPts val="600"/>
              </a:spcBef>
              <a:spcAft>
                <a:spcPts val="600"/>
              </a:spcAft>
              <a:defRPr/>
            </a:pPr>
            <a:r>
              <a:rPr lang="en-US" sz="2000" dirty="0">
                <a:solidFill>
                  <a:srgbClr val="FF0000"/>
                </a:solidFill>
                <a:cs typeface="Arial" charset="0"/>
              </a:rPr>
              <a:t>MREL – EBA regulatory instruments:</a:t>
            </a:r>
          </a:p>
          <a:p>
            <a:pPr algn="just">
              <a:lnSpc>
                <a:spcPts val="2700"/>
              </a:lnSpc>
              <a:spcBef>
                <a:spcPts val="600"/>
              </a:spcBef>
              <a:spcAft>
                <a:spcPts val="600"/>
              </a:spcAft>
              <a:defRPr/>
            </a:pPr>
            <a:endParaRPr lang="en-US" sz="1800" dirty="0">
              <a:solidFill>
                <a:srgbClr val="FF0000"/>
              </a:solidFill>
              <a:cs typeface="Arial" charset="0"/>
            </a:endParaRPr>
          </a:p>
          <a:p>
            <a:pPr algn="just">
              <a:lnSpc>
                <a:spcPts val="2700"/>
              </a:lnSpc>
              <a:spcBef>
                <a:spcPts val="600"/>
              </a:spcBef>
              <a:spcAft>
                <a:spcPts val="600"/>
              </a:spcAft>
              <a:buFontTx/>
              <a:buChar char="-"/>
              <a:defRPr/>
            </a:pPr>
            <a:r>
              <a:rPr lang="en-US" sz="1600" dirty="0"/>
              <a:t>EBA/RTS/2015/05 (3 Jul.) - </a:t>
            </a:r>
            <a:r>
              <a:rPr lang="en-US" sz="1600" i="1" dirty="0"/>
              <a:t>regulatory technical standards </a:t>
            </a:r>
            <a:r>
              <a:rPr lang="en-US" sz="1600" dirty="0"/>
              <a:t>about the MREL calculation for each institution, under Directive 2014/59/EU,  </a:t>
            </a:r>
            <a:r>
              <a:rPr lang="pt-PT" sz="1600" dirty="0"/>
              <a:t>to </a:t>
            </a:r>
            <a:r>
              <a:rPr lang="en-US" sz="1600" dirty="0"/>
              <a:t>further specify the </a:t>
            </a:r>
            <a:r>
              <a:rPr lang="en-GB" sz="1600" dirty="0"/>
              <a:t>common criteria set out in the BRRD to define </a:t>
            </a:r>
            <a:r>
              <a:rPr lang="pt-PT" sz="1600" dirty="0"/>
              <a:t>MREL.</a:t>
            </a:r>
          </a:p>
          <a:p>
            <a:pPr algn="just">
              <a:lnSpc>
                <a:spcPts val="2700"/>
              </a:lnSpc>
              <a:spcBef>
                <a:spcPts val="600"/>
              </a:spcBef>
              <a:spcAft>
                <a:spcPts val="600"/>
              </a:spcAft>
              <a:buFontTx/>
              <a:buChar char="-"/>
              <a:defRPr/>
            </a:pPr>
            <a:endParaRPr lang="pt-PT" sz="1600" dirty="0"/>
          </a:p>
          <a:p>
            <a:pPr algn="just">
              <a:lnSpc>
                <a:spcPts val="2700"/>
              </a:lnSpc>
              <a:spcBef>
                <a:spcPts val="600"/>
              </a:spcBef>
              <a:spcAft>
                <a:spcPts val="600"/>
              </a:spcAft>
              <a:buFontTx/>
              <a:buChar char="-"/>
              <a:defRPr/>
            </a:pPr>
            <a:r>
              <a:rPr lang="en-GB" sz="1600" dirty="0"/>
              <a:t>EBA/ITS/2017/06 (5 Sept.) </a:t>
            </a:r>
            <a:r>
              <a:rPr lang="en-US" sz="1600" dirty="0"/>
              <a:t>- </a:t>
            </a:r>
            <a:r>
              <a:rPr lang="en-GB" sz="1600" dirty="0"/>
              <a:t>Draft Implementing Technical Standards on procedures and templates for the identification and transmission of information by resolution authorities to the EBA on MREL.</a:t>
            </a:r>
          </a:p>
          <a:p>
            <a:pPr algn="just">
              <a:lnSpc>
                <a:spcPts val="2700"/>
              </a:lnSpc>
              <a:spcBef>
                <a:spcPts val="600"/>
              </a:spcBef>
              <a:spcAft>
                <a:spcPts val="600"/>
              </a:spcAft>
              <a:buFontTx/>
              <a:buChar char="-"/>
              <a:defRPr/>
            </a:pPr>
            <a:endParaRPr lang="en-GB" sz="1600"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1033</a:t>
            </a:fld>
            <a:endParaRPr lang="en-US"/>
          </a:p>
        </p:txBody>
      </p:sp>
    </p:spTree>
    <p:extLst>
      <p:ext uri="{BB962C8B-B14F-4D97-AF65-F5344CB8AC3E}">
        <p14:creationId xmlns:p14="http://schemas.microsoft.com/office/powerpoint/2010/main" val="3375044101"/>
      </p:ext>
    </p:extLst>
  </p:cSld>
  <p:clrMapOvr>
    <a:masterClrMapping/>
  </p:clrMapOvr>
  <p:transition spd="slow">
    <p:pull dir="r"/>
  </p:transition>
</p:sld>
</file>

<file path=ppt/slides/slide10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0"/>
            <a:ext cx="8715375" cy="4666257"/>
          </a:xfrm>
        </p:spPr>
        <p:txBody>
          <a:bodyPr anchor="ctr"/>
          <a:lstStyle/>
          <a:p>
            <a:pPr marL="268288" indent="-268288" algn="just">
              <a:lnSpc>
                <a:spcPts val="2700"/>
              </a:lnSpc>
              <a:spcBef>
                <a:spcPts val="600"/>
              </a:spcBef>
              <a:spcAft>
                <a:spcPts val="600"/>
              </a:spcAft>
              <a:defRPr/>
            </a:pPr>
            <a:r>
              <a:rPr lang="en-GB" sz="2000" dirty="0">
                <a:cs typeface="Arial" charset="0"/>
              </a:rPr>
              <a:t>The BRRD principle of senior bond bail-in has not been fully established yet and was circumvented by the Italian authorities in the liquidation of 2 medium-sized banks, Banca </a:t>
            </a:r>
            <a:r>
              <a:rPr lang="en-GB" sz="2000" dirty="0" err="1">
                <a:cs typeface="Arial" charset="0"/>
              </a:rPr>
              <a:t>Popolare</a:t>
            </a:r>
            <a:r>
              <a:rPr lang="en-GB" sz="2000" dirty="0">
                <a:cs typeface="Arial" charset="0"/>
              </a:rPr>
              <a:t> di Vicenza and Veneto Banca in Jun17.</a:t>
            </a:r>
          </a:p>
          <a:p>
            <a:pPr marL="268288" indent="-268288" algn="just">
              <a:lnSpc>
                <a:spcPts val="2700"/>
              </a:lnSpc>
              <a:spcBef>
                <a:spcPts val="600"/>
              </a:spcBef>
              <a:spcAft>
                <a:spcPts val="600"/>
              </a:spcAft>
              <a:defRPr/>
            </a:pPr>
            <a:endParaRPr lang="en-GB" sz="2000" dirty="0">
              <a:cs typeface="Arial" charset="0"/>
            </a:endParaRPr>
          </a:p>
          <a:p>
            <a:pPr marL="268288" indent="-268288" algn="just">
              <a:lnSpc>
                <a:spcPts val="2700"/>
              </a:lnSpc>
              <a:spcBef>
                <a:spcPts val="600"/>
              </a:spcBef>
              <a:spcAft>
                <a:spcPts val="600"/>
              </a:spcAft>
              <a:defRPr/>
            </a:pPr>
            <a:r>
              <a:rPr lang="en-US" sz="2000" dirty="0"/>
              <a:t>Moreover, bail-ins are efficient for idiosyncratic shocks, but for macro-systemic shocks a monetary and fiscal backstop is necessary.</a:t>
            </a:r>
          </a:p>
          <a:p>
            <a:pPr marL="268288" indent="-268288" algn="just">
              <a:lnSpc>
                <a:spcPts val="2700"/>
              </a:lnSpc>
              <a:spcBef>
                <a:spcPts val="600"/>
              </a:spcBef>
              <a:spcAft>
                <a:spcPts val="600"/>
              </a:spcAft>
              <a:defRPr/>
            </a:pPr>
            <a:endParaRPr lang="en-US" sz="2000" dirty="0"/>
          </a:p>
          <a:p>
            <a:pPr marL="268288" indent="-268288" algn="just">
              <a:lnSpc>
                <a:spcPts val="2700"/>
              </a:lnSpc>
              <a:spcBef>
                <a:spcPts val="600"/>
              </a:spcBef>
              <a:spcAft>
                <a:spcPts val="600"/>
              </a:spcAft>
              <a:defRPr/>
            </a:pPr>
            <a:r>
              <a:rPr lang="en-US" sz="2000" dirty="0"/>
              <a:t>In Portugal, Decree-Law 31-A/12, 10 Feb. established the resolution law, with the Notice 18/12, 18 Dec. defining the info required from FIs for the setting-up of the Resolution Plans by the </a:t>
            </a:r>
            <a:r>
              <a:rPr lang="en-US" sz="2000" dirty="0" err="1"/>
              <a:t>BdP</a:t>
            </a:r>
            <a:r>
              <a:rPr lang="en-US" sz="2000" dirty="0"/>
              <a:t>.</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1034</a:t>
            </a:fld>
            <a:endParaRPr lang="en-US"/>
          </a:p>
        </p:txBody>
      </p:sp>
    </p:spTree>
    <p:extLst>
      <p:ext uri="{BB962C8B-B14F-4D97-AF65-F5344CB8AC3E}">
        <p14:creationId xmlns:p14="http://schemas.microsoft.com/office/powerpoint/2010/main" val="705134678"/>
      </p:ext>
    </p:extLst>
  </p:cSld>
  <p:clrMapOvr>
    <a:masterClrMapping/>
  </p:clrMapOvr>
  <p:transition spd="slow">
    <p:pull dir="r"/>
  </p:transition>
</p:sld>
</file>

<file path=ppt/slides/slide10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3"/>
            <a:ext cx="8715375" cy="1065857"/>
          </a:xfrm>
        </p:spPr>
        <p:txBody>
          <a:bodyPr anchor="ctr"/>
          <a:lstStyle/>
          <a:p>
            <a:pPr marL="268288" indent="-268288" algn="just">
              <a:lnSpc>
                <a:spcPts val="2700"/>
              </a:lnSpc>
              <a:spcBef>
                <a:spcPts val="600"/>
              </a:spcBef>
              <a:spcAft>
                <a:spcPts val="600"/>
              </a:spcAft>
            </a:pPr>
            <a:r>
              <a:rPr lang="en-GB" sz="2000" dirty="0"/>
              <a:t>According to the Final Report on MREL by EBA (Op-2016-21, 14 Dec.) and </a:t>
            </a:r>
            <a:r>
              <a:rPr lang="en-US" sz="2000" dirty="0"/>
              <a:t>based on the current MREL eligibility criteria</a:t>
            </a:r>
            <a:r>
              <a:rPr lang="en-GB" sz="2000" dirty="0"/>
              <a:t>, the average MREL ratio of a sample of 133 EU banks (as of end-Dec.2015) stood at around 15% of TLOF, …</a:t>
            </a:r>
            <a:endParaRPr lang="en-US" sz="2000"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1035</a:t>
            </a:fld>
            <a:endParaRPr lang="en-US"/>
          </a:p>
        </p:txBody>
      </p:sp>
      <p:pic>
        <p:nvPicPr>
          <p:cNvPr id="3" name="Picture 2"/>
          <p:cNvPicPr>
            <a:picLocks noChangeAspect="1"/>
          </p:cNvPicPr>
          <p:nvPr/>
        </p:nvPicPr>
        <p:blipFill>
          <a:blip r:embed="rId3"/>
          <a:stretch>
            <a:fillRect/>
          </a:stretch>
        </p:blipFill>
        <p:spPr>
          <a:xfrm>
            <a:off x="809274" y="2924945"/>
            <a:ext cx="5810314" cy="3312368"/>
          </a:xfrm>
          <a:prstGeom prst="rect">
            <a:avLst/>
          </a:prstGeom>
        </p:spPr>
      </p:pic>
      <p:sp>
        <p:nvSpPr>
          <p:cNvPr id="4" name="TextBox 3"/>
          <p:cNvSpPr txBox="1"/>
          <p:nvPr/>
        </p:nvSpPr>
        <p:spPr>
          <a:xfrm>
            <a:off x="6609183" y="4941168"/>
            <a:ext cx="2869353" cy="1384995"/>
          </a:xfrm>
          <a:prstGeom prst="rect">
            <a:avLst/>
          </a:prstGeom>
          <a:noFill/>
        </p:spPr>
        <p:txBody>
          <a:bodyPr wrap="square" rtlCol="0">
            <a:spAutoFit/>
          </a:bodyPr>
          <a:lstStyle/>
          <a:p>
            <a:pPr algn="just">
              <a:buNone/>
            </a:pPr>
            <a:r>
              <a:rPr lang="en-US" sz="1200" b="0" u="none" dirty="0">
                <a:solidFill>
                  <a:schemeClr val="tx1"/>
                </a:solidFill>
              </a:rPr>
              <a:t>Source: EBA (2016) (Op-2016-21, 14 Dec.)</a:t>
            </a:r>
          </a:p>
          <a:p>
            <a:pPr algn="just">
              <a:buNone/>
            </a:pPr>
            <a:r>
              <a:rPr lang="en-US" sz="1200" b="0" u="none" dirty="0">
                <a:solidFill>
                  <a:schemeClr val="tx1"/>
                </a:solidFill>
              </a:rPr>
              <a:t>Notes: Group 1 comprises the largest and most internationally diversified banks.</a:t>
            </a:r>
          </a:p>
          <a:p>
            <a:pPr algn="just">
              <a:buNone/>
            </a:pPr>
            <a:r>
              <a:rPr lang="en-US" sz="1200" b="0" u="none" dirty="0">
                <a:solidFill>
                  <a:schemeClr val="tx1"/>
                </a:solidFill>
              </a:rPr>
              <a:t>The chart shows the interquartile range (blue box), the 95th and 5th percentile, the median (red line) and ‘x’ average values of the distribution.</a:t>
            </a:r>
            <a:endParaRPr lang="en-GB" sz="1200" b="0" u="none" dirty="0">
              <a:solidFill>
                <a:schemeClr val="tx1"/>
              </a:solidFill>
            </a:endParaRPr>
          </a:p>
        </p:txBody>
      </p:sp>
    </p:spTree>
    <p:extLst>
      <p:ext uri="{BB962C8B-B14F-4D97-AF65-F5344CB8AC3E}">
        <p14:creationId xmlns:p14="http://schemas.microsoft.com/office/powerpoint/2010/main" val="1060507846"/>
      </p:ext>
    </p:extLst>
  </p:cSld>
  <p:clrMapOvr>
    <a:masterClrMapping/>
  </p:clrMapOvr>
  <p:transition spd="slow">
    <p:pull dir="r"/>
  </p:transition>
</p:sld>
</file>

<file path=ppt/slides/slide10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809625" y="1643063"/>
            <a:ext cx="8572500" cy="766428"/>
          </a:xfrm>
        </p:spPr>
        <p:txBody>
          <a:bodyPr anchor="ctr"/>
          <a:lstStyle/>
          <a:p>
            <a:pPr marL="268288" indent="-268288" algn="just">
              <a:lnSpc>
                <a:spcPts val="2700"/>
              </a:lnSpc>
              <a:spcBef>
                <a:spcPts val="600"/>
              </a:spcBef>
              <a:spcAft>
                <a:spcPts val="600"/>
              </a:spcAft>
            </a:pPr>
            <a:r>
              <a:rPr lang="en-GB" sz="2000" dirty="0"/>
              <a:t>… with retail banks exhibiting lower MREL, due to the weight of retail deposits.</a:t>
            </a:r>
            <a:endParaRPr lang="en-US" sz="2000"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1036</a:t>
            </a:fld>
            <a:endParaRPr lang="en-US"/>
          </a:p>
        </p:txBody>
      </p:sp>
      <p:sp>
        <p:nvSpPr>
          <p:cNvPr id="4" name="TextBox 3"/>
          <p:cNvSpPr txBox="1"/>
          <p:nvPr/>
        </p:nvSpPr>
        <p:spPr>
          <a:xfrm>
            <a:off x="6105128" y="5888305"/>
            <a:ext cx="3119280" cy="276999"/>
          </a:xfrm>
          <a:prstGeom prst="rect">
            <a:avLst/>
          </a:prstGeom>
          <a:noFill/>
        </p:spPr>
        <p:txBody>
          <a:bodyPr wrap="square" rtlCol="0">
            <a:spAutoFit/>
          </a:bodyPr>
          <a:lstStyle/>
          <a:p>
            <a:pPr algn="l">
              <a:buNone/>
            </a:pPr>
            <a:r>
              <a:rPr lang="en-US" sz="1200" b="0" u="none" dirty="0">
                <a:solidFill>
                  <a:schemeClr val="tx1"/>
                </a:solidFill>
              </a:rPr>
              <a:t>Source: EBA (2016) (Op-2016-21, 14 Dec.)</a:t>
            </a:r>
          </a:p>
        </p:txBody>
      </p:sp>
      <p:pic>
        <p:nvPicPr>
          <p:cNvPr id="6" name="Picture 5"/>
          <p:cNvPicPr>
            <a:picLocks noChangeAspect="1"/>
          </p:cNvPicPr>
          <p:nvPr/>
        </p:nvPicPr>
        <p:blipFill>
          <a:blip r:embed="rId3"/>
          <a:stretch>
            <a:fillRect/>
          </a:stretch>
        </p:blipFill>
        <p:spPr>
          <a:xfrm>
            <a:off x="921860" y="2444122"/>
            <a:ext cx="4967244" cy="3729805"/>
          </a:xfrm>
          <a:prstGeom prst="rect">
            <a:avLst/>
          </a:prstGeom>
        </p:spPr>
      </p:pic>
    </p:spTree>
    <p:extLst>
      <p:ext uri="{BB962C8B-B14F-4D97-AF65-F5344CB8AC3E}">
        <p14:creationId xmlns:p14="http://schemas.microsoft.com/office/powerpoint/2010/main" val="2369392002"/>
      </p:ext>
    </p:extLst>
  </p:cSld>
  <p:clrMapOvr>
    <a:masterClrMapping/>
  </p:clrMapOvr>
  <p:transition spd="slow">
    <p:pull dir="r"/>
  </p:transition>
</p:sld>
</file>

<file path=ppt/slides/slide10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3"/>
            <a:ext cx="4555755" cy="4679950"/>
          </a:xfrm>
        </p:spPr>
        <p:txBody>
          <a:bodyPr anchor="ctr"/>
          <a:lstStyle/>
          <a:p>
            <a:pPr marL="268288" indent="-268288" algn="just">
              <a:lnSpc>
                <a:spcPts val="2400"/>
              </a:lnSpc>
              <a:spcBef>
                <a:spcPts val="0"/>
              </a:spcBef>
              <a:spcAft>
                <a:spcPts val="600"/>
              </a:spcAft>
            </a:pPr>
            <a:r>
              <a:rPr lang="en-GB" sz="1800" dirty="0">
                <a:solidFill>
                  <a:srgbClr val="FF0000"/>
                </a:solidFill>
              </a:rPr>
              <a:t>Capital instruments represented around 43% of the total MREL</a:t>
            </a:r>
            <a:r>
              <a:rPr lang="en-GB" sz="1800" dirty="0"/>
              <a:t>, with smaller banks exhibiting higher weight of subordinated debt.</a:t>
            </a:r>
          </a:p>
          <a:p>
            <a:pPr marL="268288" indent="-268288" algn="just">
              <a:lnSpc>
                <a:spcPts val="2400"/>
              </a:lnSpc>
              <a:spcBef>
                <a:spcPts val="0"/>
              </a:spcBef>
              <a:spcAft>
                <a:spcPts val="600"/>
              </a:spcAft>
            </a:pPr>
            <a:r>
              <a:rPr lang="en-US" sz="1800" dirty="0"/>
              <a:t>According to the EBA, the MREL shortfall in Europe was between 67B€ and 221B€ (124 B€ and 298B€ excluding deposits), depending on the requirements to be set by resolution authorities.</a:t>
            </a:r>
            <a:endParaRPr lang="pt-PT" sz="1800" dirty="0"/>
          </a:p>
          <a:p>
            <a:pPr marL="268288" indent="-268288" algn="just">
              <a:lnSpc>
                <a:spcPts val="2400"/>
              </a:lnSpc>
              <a:spcBef>
                <a:spcPts val="0"/>
              </a:spcBef>
              <a:spcAft>
                <a:spcPts val="600"/>
              </a:spcAft>
            </a:pPr>
            <a:r>
              <a:rPr lang="en-US" sz="1800" dirty="0"/>
              <a:t>According to </a:t>
            </a:r>
            <a:r>
              <a:rPr lang="en-US" sz="1800" dirty="0" err="1"/>
              <a:t>CreditSights</a:t>
            </a:r>
            <a:r>
              <a:rPr lang="en-US" sz="1800" dirty="0"/>
              <a:t>, in 2015 MREL shortfall in Europe was over 13B€ if senior debt and term deposits over 1 year were included, increasing to 674B€ if only subordinated debt and capital were considered.</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1037</a:t>
            </a:fld>
            <a:endParaRPr lang="en-US"/>
          </a:p>
        </p:txBody>
      </p:sp>
      <p:sp>
        <p:nvSpPr>
          <p:cNvPr id="4" name="TextBox 3"/>
          <p:cNvSpPr txBox="1"/>
          <p:nvPr/>
        </p:nvSpPr>
        <p:spPr>
          <a:xfrm>
            <a:off x="5316579" y="4800957"/>
            <a:ext cx="4076364" cy="276999"/>
          </a:xfrm>
          <a:prstGeom prst="rect">
            <a:avLst/>
          </a:prstGeom>
          <a:noFill/>
        </p:spPr>
        <p:txBody>
          <a:bodyPr wrap="square" rtlCol="0">
            <a:spAutoFit/>
          </a:bodyPr>
          <a:lstStyle/>
          <a:p>
            <a:pPr algn="l">
              <a:buNone/>
            </a:pPr>
            <a:r>
              <a:rPr lang="pt-PT" sz="1200" b="0" u="none" dirty="0" err="1">
                <a:solidFill>
                  <a:schemeClr val="tx1"/>
                </a:solidFill>
              </a:rPr>
              <a:t>Source</a:t>
            </a:r>
            <a:r>
              <a:rPr lang="pt-PT" sz="1200" b="0" u="none" dirty="0">
                <a:solidFill>
                  <a:schemeClr val="tx1"/>
                </a:solidFill>
              </a:rPr>
              <a:t>: </a:t>
            </a:r>
            <a:r>
              <a:rPr lang="en-GB" sz="1200" b="0" u="none" dirty="0">
                <a:solidFill>
                  <a:schemeClr val="tx1"/>
                </a:solidFill>
              </a:rPr>
              <a:t>EBA (2016) (Op-2016-21, 14 Dec.)</a:t>
            </a:r>
          </a:p>
        </p:txBody>
      </p:sp>
      <p:pic>
        <p:nvPicPr>
          <p:cNvPr id="7" name="Picture 6"/>
          <p:cNvPicPr>
            <a:picLocks noChangeAspect="1"/>
          </p:cNvPicPr>
          <p:nvPr/>
        </p:nvPicPr>
        <p:blipFill>
          <a:blip r:embed="rId3"/>
          <a:stretch>
            <a:fillRect/>
          </a:stretch>
        </p:blipFill>
        <p:spPr>
          <a:xfrm>
            <a:off x="5305761" y="1715071"/>
            <a:ext cx="4099000" cy="3082081"/>
          </a:xfrm>
          <a:prstGeom prst="rect">
            <a:avLst/>
          </a:prstGeom>
        </p:spPr>
      </p:pic>
    </p:spTree>
    <p:extLst>
      <p:ext uri="{BB962C8B-B14F-4D97-AF65-F5344CB8AC3E}">
        <p14:creationId xmlns:p14="http://schemas.microsoft.com/office/powerpoint/2010/main" val="978644834"/>
      </p:ext>
    </p:extLst>
  </p:cSld>
  <p:clrMapOvr>
    <a:masterClrMapping/>
  </p:clrMapOvr>
  <p:transition spd="slow">
    <p:pull dir="r"/>
  </p:transition>
</p:sld>
</file>

<file path=ppt/slides/slide10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2"/>
          <p:cNvSpPr>
            <a:spLocks noGrp="1" noChangeArrowheads="1"/>
          </p:cNvSpPr>
          <p:nvPr>
            <p:ph type="body" sz="half" idx="1"/>
          </p:nvPr>
        </p:nvSpPr>
        <p:spPr>
          <a:xfrm>
            <a:off x="809625" y="1643063"/>
            <a:ext cx="8572500" cy="4679950"/>
          </a:xfrm>
        </p:spPr>
        <p:txBody>
          <a:bodyPr anchor="ctr"/>
          <a:lstStyle/>
          <a:p>
            <a:pPr marL="0" indent="0" algn="just">
              <a:lnSpc>
                <a:spcPts val="2700"/>
              </a:lnSpc>
              <a:spcBef>
                <a:spcPts val="600"/>
              </a:spcBef>
              <a:spcAft>
                <a:spcPts val="600"/>
              </a:spcAft>
              <a:buNone/>
              <a:defRPr/>
            </a:pPr>
            <a:r>
              <a:rPr lang="en-GB" sz="2000" b="1" dirty="0">
                <a:solidFill>
                  <a:srgbClr val="FF0000"/>
                </a:solidFill>
              </a:rPr>
              <a:t>3. Regulatory technical standards for credit rating agencies</a:t>
            </a:r>
            <a:endParaRPr lang="en-US" sz="2000" b="1" dirty="0">
              <a:solidFill>
                <a:srgbClr val="FF0000"/>
              </a:solidFill>
            </a:endParaRPr>
          </a:p>
          <a:p>
            <a:pPr marL="400050" indent="-400050" algn="just">
              <a:lnSpc>
                <a:spcPts val="2700"/>
              </a:lnSpc>
              <a:spcBef>
                <a:spcPts val="600"/>
              </a:spcBef>
              <a:spcAft>
                <a:spcPts val="600"/>
              </a:spcAft>
              <a:buAutoNum type="romanLcParenBoth"/>
              <a:defRPr/>
            </a:pPr>
            <a:endParaRPr lang="en-GB" sz="2000" dirty="0"/>
          </a:p>
          <a:p>
            <a:pPr marL="357188" indent="-357188" algn="just">
              <a:lnSpc>
                <a:spcPts val="2700"/>
              </a:lnSpc>
              <a:spcBef>
                <a:spcPts val="600"/>
              </a:spcBef>
              <a:spcAft>
                <a:spcPts val="600"/>
              </a:spcAft>
              <a:buAutoNum type="romanLcParenBoth"/>
              <a:defRPr/>
            </a:pPr>
            <a:r>
              <a:rPr lang="en-GB" sz="2000" dirty="0"/>
              <a:t>Registration of credit rating agencies to the ESMA;</a:t>
            </a:r>
          </a:p>
          <a:p>
            <a:pPr marL="357188" indent="-357188" algn="just">
              <a:lnSpc>
                <a:spcPts val="2700"/>
              </a:lnSpc>
              <a:spcBef>
                <a:spcPts val="600"/>
              </a:spcBef>
              <a:spcAft>
                <a:spcPts val="600"/>
              </a:spcAft>
              <a:buAutoNum type="romanLcParenBoth"/>
              <a:defRPr/>
            </a:pPr>
            <a:r>
              <a:rPr lang="en-GB" sz="2000" dirty="0"/>
              <a:t>information to be provided by a credit rating agency in its application for registration to the;</a:t>
            </a:r>
          </a:p>
          <a:p>
            <a:pPr marL="357188" indent="-357188" algn="just">
              <a:lnSpc>
                <a:spcPts val="2700"/>
              </a:lnSpc>
              <a:spcBef>
                <a:spcPts val="600"/>
              </a:spcBef>
              <a:spcAft>
                <a:spcPts val="600"/>
              </a:spcAft>
              <a:buAutoNum type="romanLcParenBoth"/>
              <a:defRPr/>
            </a:pPr>
            <a:r>
              <a:rPr lang="en-GB" sz="2000" dirty="0"/>
              <a:t>the presentation of the information to be disclosed by credit rating agencies in a central repository (CEREP), so investors can compare the performance of different CRAs in different rating segments;</a:t>
            </a:r>
          </a:p>
          <a:p>
            <a:pPr marL="357188" indent="-357188" algn="just">
              <a:lnSpc>
                <a:spcPts val="2700"/>
              </a:lnSpc>
              <a:spcBef>
                <a:spcPts val="600"/>
              </a:spcBef>
              <a:spcAft>
                <a:spcPts val="600"/>
              </a:spcAft>
              <a:buAutoNum type="romanLcParenBoth"/>
              <a:defRPr/>
            </a:pPr>
            <a:r>
              <a:rPr lang="en-GB" sz="2000" dirty="0"/>
              <a:t>how ESMA will assess rating methodologies; and</a:t>
            </a:r>
          </a:p>
          <a:p>
            <a:pPr marL="357188" indent="-357188" algn="just">
              <a:lnSpc>
                <a:spcPts val="2700"/>
              </a:lnSpc>
              <a:spcBef>
                <a:spcPts val="600"/>
              </a:spcBef>
              <a:spcAft>
                <a:spcPts val="600"/>
              </a:spcAft>
              <a:buAutoNum type="romanLcParenBoth"/>
              <a:defRPr/>
            </a:pPr>
            <a:r>
              <a:rPr lang="en-GB" sz="2000" dirty="0"/>
              <a:t>the information CRAs have to submit to ESMA and at what time intervals in order to supervise compliance.</a:t>
            </a:r>
            <a:endParaRPr lang="en-US" sz="2000" dirty="0"/>
          </a:p>
        </p:txBody>
      </p:sp>
      <p:sp>
        <p:nvSpPr>
          <p:cNvPr id="293892" name="Rectangle 3"/>
          <p:cNvSpPr>
            <a:spLocks noGrp="1" noChangeArrowheads="1"/>
          </p:cNvSpPr>
          <p:nvPr>
            <p:ph type="title"/>
          </p:nvPr>
        </p:nvSpPr>
        <p:spPr>
          <a:xfrm>
            <a:off x="774700" y="231775"/>
            <a:ext cx="8750300" cy="1196975"/>
          </a:xfrm>
          <a:noFill/>
        </p:spPr>
        <p:txBody>
          <a:bodyPr/>
          <a:lstStyle/>
          <a:p>
            <a:pPr>
              <a:defRPr/>
            </a:pPr>
            <a:r>
              <a:rPr lang="en-GB" dirty="0">
                <a:solidFill>
                  <a:schemeClr val="tx1"/>
                </a:solidFill>
              </a:rPr>
              <a:t>EU Basel III package</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1038</a:t>
            </a:fld>
            <a:endParaRPr lang="en-US"/>
          </a:p>
        </p:txBody>
      </p:sp>
    </p:spTree>
    <p:extLst>
      <p:ext uri="{BB962C8B-B14F-4D97-AF65-F5344CB8AC3E}">
        <p14:creationId xmlns:p14="http://schemas.microsoft.com/office/powerpoint/2010/main" val="2038679515"/>
      </p:ext>
    </p:extLst>
  </p:cSld>
  <p:clrMapOvr>
    <a:masterClrMapping/>
  </p:clrMapOvr>
  <p:transition spd="slow">
    <p:pull dir="r"/>
  </p:transition>
</p:sld>
</file>

<file path=ppt/slides/slide10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a:p>
        </p:txBody>
      </p:sp>
      <p:sp>
        <p:nvSpPr>
          <p:cNvPr id="290820" name="Rectangle 2"/>
          <p:cNvSpPr txBox="1">
            <a:spLocks noChangeArrowheads="1"/>
          </p:cNvSpPr>
          <p:nvPr/>
        </p:nvSpPr>
        <p:spPr bwMode="auto">
          <a:xfrm>
            <a:off x="738187" y="1593304"/>
            <a:ext cx="8715376" cy="4690092"/>
          </a:xfrm>
          <a:prstGeom prst="rect">
            <a:avLst/>
          </a:prstGeom>
          <a:noFill/>
          <a:ln w="9525">
            <a:noFill/>
            <a:miter lim="800000"/>
            <a:headEnd/>
            <a:tailEnd/>
          </a:ln>
        </p:spPr>
        <p:txBody>
          <a:bodyPr lIns="92075" tIns="46038" rIns="92075" bIns="46038" anchor="ctr"/>
          <a:lstStyle/>
          <a:p>
            <a:pPr marL="0" lvl="2" algn="just">
              <a:lnSpc>
                <a:spcPts val="2700"/>
              </a:lnSpc>
              <a:spcBef>
                <a:spcPts val="600"/>
              </a:spcBef>
              <a:spcAft>
                <a:spcPts val="600"/>
              </a:spcAft>
              <a:buClr>
                <a:schemeClr val="bg2"/>
              </a:buClr>
              <a:buSzPct val="75000"/>
              <a:buNone/>
              <a:defRPr/>
            </a:pPr>
            <a:r>
              <a:rPr lang="en-GB" sz="2000" u="none" dirty="0">
                <a:solidFill>
                  <a:srgbClr val="FF0000"/>
                </a:solidFill>
              </a:rPr>
              <a:t>4. </a:t>
            </a:r>
            <a:r>
              <a:rPr lang="en-US" sz="2000" u="none" dirty="0">
                <a:solidFill>
                  <a:srgbClr val="FF0000"/>
                </a:solidFill>
              </a:rPr>
              <a:t>Requirements on Remuneration of </a:t>
            </a:r>
            <a:r>
              <a:rPr lang="pt-PT" sz="2000" u="none" dirty="0">
                <a:solidFill>
                  <a:srgbClr val="FF0000"/>
                </a:solidFill>
              </a:rPr>
              <a:t>staff</a:t>
            </a:r>
          </a:p>
          <a:p>
            <a:pPr marL="0" lvl="2" algn="just">
              <a:lnSpc>
                <a:spcPts val="2700"/>
              </a:lnSpc>
              <a:spcBef>
                <a:spcPts val="600"/>
              </a:spcBef>
              <a:spcAft>
                <a:spcPts val="600"/>
              </a:spcAft>
              <a:buClr>
                <a:schemeClr val="bg2"/>
              </a:buClr>
              <a:buSzPct val="75000"/>
              <a:buNone/>
              <a:defRPr/>
            </a:pPr>
            <a:endParaRPr lang="en-US" sz="2000" u="none" dirty="0">
              <a:solidFill>
                <a:srgbClr val="FF0000"/>
              </a:solidFill>
            </a:endParaRPr>
          </a:p>
          <a:p>
            <a:pPr marL="357188" lvl="2" indent="-357188" algn="just">
              <a:lnSpc>
                <a:spcPts val="2700"/>
              </a:lnSpc>
              <a:spcBef>
                <a:spcPts val="600"/>
              </a:spcBef>
              <a:spcAft>
                <a:spcPts val="600"/>
              </a:spcAft>
              <a:buClr>
                <a:schemeClr val="bg2"/>
              </a:buClr>
              <a:buSzPct val="75000"/>
              <a:buAutoNum type="romanLcParenBoth"/>
              <a:defRPr/>
            </a:pPr>
            <a:r>
              <a:rPr lang="en-GB" sz="2000" b="0" u="none" dirty="0">
                <a:solidFill>
                  <a:schemeClr val="tx1"/>
                </a:solidFill>
              </a:rPr>
              <a:t>Directive 2010/76/EU (CRD III) introduced requirements on remuneration of staff who have a material impact on the institution’s risk profile, which came into force on 1 January 2011</a:t>
            </a:r>
            <a:r>
              <a:rPr lang="pt-PT" sz="2000" b="0" u="none" dirty="0">
                <a:solidFill>
                  <a:schemeClr val="tx1"/>
                </a:solidFill>
              </a:rPr>
              <a:t>.</a:t>
            </a:r>
          </a:p>
          <a:p>
            <a:pPr marL="357188" lvl="2" indent="-357188" algn="just">
              <a:lnSpc>
                <a:spcPts val="2700"/>
              </a:lnSpc>
              <a:spcBef>
                <a:spcPts val="600"/>
              </a:spcBef>
              <a:spcAft>
                <a:spcPts val="600"/>
              </a:spcAft>
              <a:buClr>
                <a:schemeClr val="bg2"/>
              </a:buClr>
              <a:buSzPct val="75000"/>
              <a:buFont typeface="Webdings" pitchFamily="18" charset="2"/>
              <a:buAutoNum type="romanLcParenBoth"/>
              <a:defRPr/>
            </a:pPr>
            <a:r>
              <a:rPr lang="en-US" sz="2000" b="0" u="none" dirty="0">
                <a:solidFill>
                  <a:schemeClr val="tx1"/>
                </a:solidFill>
              </a:rPr>
              <a:t>Later, several measures were approved by the EBA, following BIS recommendations (“</a:t>
            </a:r>
            <a:r>
              <a:rPr lang="en-GB" sz="2000" b="0" u="none" dirty="0">
                <a:solidFill>
                  <a:schemeClr val="tx1"/>
                </a:solidFill>
              </a:rPr>
              <a:t>Corporate governance principles for banks</a:t>
            </a:r>
            <a:r>
              <a:rPr lang="en-US" sz="2000" b="0" u="none" dirty="0">
                <a:solidFill>
                  <a:schemeClr val="tx1"/>
                </a:solidFill>
              </a:rPr>
              <a:t>”, Jul.2015), in order to improve remuneration practices, according to </a:t>
            </a:r>
            <a:r>
              <a:rPr lang="en-GB" sz="2000" b="0" u="none" dirty="0">
                <a:solidFill>
                  <a:schemeClr val="tx1"/>
                </a:solidFill>
              </a:rPr>
              <a:t>Articles 92 and CRD IV</a:t>
            </a:r>
            <a:r>
              <a:rPr lang="en-US" sz="2000" b="0" u="none" dirty="0">
                <a:solidFill>
                  <a:schemeClr val="tx1"/>
                </a:solidFill>
              </a:rPr>
              <a:t>:</a:t>
            </a:r>
          </a:p>
          <a:p>
            <a:pPr marL="342900" lvl="2" indent="-342900" algn="just">
              <a:lnSpc>
                <a:spcPts val="2700"/>
              </a:lnSpc>
              <a:spcBef>
                <a:spcPts val="600"/>
              </a:spcBef>
              <a:spcAft>
                <a:spcPts val="600"/>
              </a:spcAft>
              <a:buClr>
                <a:schemeClr val="bg2"/>
              </a:buClr>
              <a:buSzPct val="75000"/>
              <a:buFontTx/>
              <a:buChar char="-"/>
              <a:defRPr/>
            </a:pPr>
            <a:r>
              <a:rPr lang="en-US" sz="1600" b="0" u="none" dirty="0">
                <a:solidFill>
                  <a:schemeClr val="tx1"/>
                </a:solidFill>
              </a:rPr>
              <a:t>2016 - “</a:t>
            </a:r>
            <a:r>
              <a:rPr lang="en-GB" sz="1600" b="0" u="none" dirty="0">
                <a:solidFill>
                  <a:schemeClr val="tx1"/>
                </a:solidFill>
              </a:rPr>
              <a:t>On sound remuneration policies under Articles 74(3) and 75(2) of Directive 2013/36/EU and disclosures under Article 450 of Regulation (EU) No 575/2013”, </a:t>
            </a:r>
            <a:r>
              <a:rPr lang="en-US" sz="1600" b="0" u="none" dirty="0">
                <a:solidFill>
                  <a:schemeClr val="tx1"/>
                </a:solidFill>
              </a:rPr>
              <a:t>EBA/GL/2015/22, 27.06.2016;</a:t>
            </a:r>
          </a:p>
          <a:p>
            <a:pPr marL="342900" lvl="2" indent="-342900" algn="just">
              <a:lnSpc>
                <a:spcPts val="2700"/>
              </a:lnSpc>
              <a:spcBef>
                <a:spcPts val="600"/>
              </a:spcBef>
              <a:spcAft>
                <a:spcPts val="600"/>
              </a:spcAft>
              <a:buClr>
                <a:schemeClr val="bg2"/>
              </a:buClr>
              <a:buSzPct val="75000"/>
              <a:buFontTx/>
              <a:buChar char="-"/>
              <a:defRPr/>
            </a:pPr>
            <a:r>
              <a:rPr lang="en-US" sz="1600" b="0" u="none" dirty="0">
                <a:solidFill>
                  <a:schemeClr val="tx1"/>
                </a:solidFill>
              </a:rPr>
              <a:t>2017 - “Guidelines on internal governance under Directive 2013/36/EU ”, EBA/GL/2017/11, 26.09, </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1039</a:t>
            </a:fld>
            <a:endParaRPr lang="en-US"/>
          </a:p>
        </p:txBody>
      </p:sp>
    </p:spTree>
    <p:extLst>
      <p:ext uri="{BB962C8B-B14F-4D97-AF65-F5344CB8AC3E}">
        <p14:creationId xmlns:p14="http://schemas.microsoft.com/office/powerpoint/2010/main" val="1509252247"/>
      </p:ext>
    </p:extLst>
  </p:cSld>
  <p:clrMapOvr>
    <a:masterClrMapping/>
  </p:clrMapOvr>
  <p:transition spd="slow">
    <p:pull dir="r"/>
  </p:transition>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p>
        </p:txBody>
      </p:sp>
      <p:sp>
        <p:nvSpPr>
          <p:cNvPr id="1619971" name="Rectangle 3"/>
          <p:cNvSpPr>
            <a:spLocks noGrp="1" noChangeArrowheads="1"/>
          </p:cNvSpPr>
          <p:nvPr>
            <p:ph type="body" idx="1"/>
          </p:nvPr>
        </p:nvSpPr>
        <p:spPr>
          <a:xfrm>
            <a:off x="809595" y="1628799"/>
            <a:ext cx="8573795" cy="4694213"/>
          </a:xfrm>
        </p:spPr>
        <p:txBody>
          <a:bodyPr/>
          <a:lstStyle/>
          <a:p>
            <a:pPr algn="just">
              <a:lnSpc>
                <a:spcPts val="2700"/>
              </a:lnSpc>
              <a:spcBef>
                <a:spcPts val="600"/>
              </a:spcBef>
              <a:spcAft>
                <a:spcPts val="600"/>
              </a:spcAft>
            </a:pPr>
            <a:r>
              <a:rPr lang="en-GB" sz="2000" dirty="0"/>
              <a:t>According to Haldane (2010), the increasing weight of the financial sector was motivated by the high returns obtained, driven by </a:t>
            </a:r>
            <a:r>
              <a:rPr lang="en-GB" sz="2000" b="1" dirty="0">
                <a:solidFill>
                  <a:srgbClr val="FF0000"/>
                </a:solidFill>
              </a:rPr>
              <a:t>higher risk strategies</a:t>
            </a:r>
            <a:r>
              <a:rPr lang="en-GB" sz="2000" dirty="0"/>
              <a:t>:</a:t>
            </a:r>
          </a:p>
          <a:p>
            <a:pPr>
              <a:lnSpc>
                <a:spcPts val="2700"/>
              </a:lnSpc>
              <a:spcBef>
                <a:spcPts val="600"/>
              </a:spcBef>
              <a:spcAft>
                <a:spcPts val="600"/>
              </a:spcAft>
              <a:buAutoNum type="arabicParenBoth"/>
            </a:pPr>
            <a:r>
              <a:rPr lang="en-GB" sz="2000" dirty="0">
                <a:solidFill>
                  <a:srgbClr val="FF0000"/>
                </a:solidFill>
              </a:rPr>
              <a:t>increased leverage</a:t>
            </a:r>
            <a:r>
              <a:rPr lang="en-GB" sz="2000" dirty="0"/>
              <a:t>, on and off-balance sheet;</a:t>
            </a:r>
          </a:p>
          <a:p>
            <a:pPr algn="just">
              <a:lnSpc>
                <a:spcPts val="2700"/>
              </a:lnSpc>
              <a:spcBef>
                <a:spcPts val="600"/>
              </a:spcBef>
              <a:spcAft>
                <a:spcPts val="600"/>
              </a:spcAft>
              <a:buAutoNum type="arabicParenBoth"/>
            </a:pPr>
            <a:r>
              <a:rPr lang="en-GB" sz="2000" dirty="0">
                <a:solidFill>
                  <a:srgbClr val="FF0000"/>
                </a:solidFill>
              </a:rPr>
              <a:t>increased share of assets held at fair value (higher exposure to capital markets)</a:t>
            </a:r>
            <a:r>
              <a:rPr lang="en-GB" sz="2000" dirty="0"/>
              <a:t>; and</a:t>
            </a:r>
          </a:p>
          <a:p>
            <a:pPr>
              <a:lnSpc>
                <a:spcPts val="2700"/>
              </a:lnSpc>
              <a:spcBef>
                <a:spcPts val="600"/>
              </a:spcBef>
              <a:spcAft>
                <a:spcPts val="600"/>
              </a:spcAft>
              <a:buAutoNum type="arabicParenBoth"/>
            </a:pPr>
            <a:r>
              <a:rPr lang="en-GB" sz="2000" dirty="0">
                <a:solidFill>
                  <a:srgbClr val="FF0000"/>
                </a:solidFill>
              </a:rPr>
              <a:t>writing deep out-of-the-money options</a:t>
            </a:r>
            <a:r>
              <a:rPr lang="en-GB" sz="2000" dirty="0"/>
              <a:t>.</a:t>
            </a:r>
          </a:p>
          <a:p>
            <a:pPr algn="just">
              <a:lnSpc>
                <a:spcPts val="2700"/>
              </a:lnSpc>
              <a:spcBef>
                <a:spcPts val="600"/>
              </a:spcBef>
              <a:spcAft>
                <a:spcPts val="600"/>
              </a:spcAft>
            </a:pPr>
            <a:endParaRPr lang="en-GB" sz="2000" dirty="0"/>
          </a:p>
          <a:p>
            <a:pPr algn="just">
              <a:lnSpc>
                <a:spcPts val="2700"/>
              </a:lnSpc>
              <a:spcBef>
                <a:spcPts val="600"/>
              </a:spcBef>
              <a:spcAft>
                <a:spcPts val="600"/>
              </a:spcAft>
            </a:pPr>
            <a:r>
              <a:rPr lang="en-GB" sz="2000" dirty="0"/>
              <a:t>This </a:t>
            </a:r>
            <a:r>
              <a:rPr lang="en-GB" sz="2000" dirty="0">
                <a:solidFill>
                  <a:srgbClr val="FF0000"/>
                </a:solidFill>
              </a:rPr>
              <a:t>increase in risk was facilitated by the opacity of accounting disclosures or the complexity of the products involved =&gt; while reported ROEs rose, risk-adjusted</a:t>
            </a:r>
            <a:r>
              <a:rPr lang="en-GB" sz="2000" i="1" dirty="0">
                <a:solidFill>
                  <a:srgbClr val="FF0000"/>
                </a:solidFill>
              </a:rPr>
              <a:t> </a:t>
            </a:r>
            <a:r>
              <a:rPr lang="en-GB" sz="2000" dirty="0">
                <a:solidFill>
                  <a:srgbClr val="FF0000"/>
                </a:solidFill>
              </a:rPr>
              <a:t>ROEs did not</a:t>
            </a:r>
            <a:r>
              <a:rPr lang="en-GB" sz="2000" dirty="0"/>
              <a:t>.</a:t>
            </a: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104</a:t>
            </a:fld>
            <a:endParaRPr lang="en-US"/>
          </a:p>
        </p:txBody>
      </p:sp>
    </p:spTree>
    <p:extLst>
      <p:ext uri="{BB962C8B-B14F-4D97-AF65-F5344CB8AC3E}">
        <p14:creationId xmlns:p14="http://schemas.microsoft.com/office/powerpoint/2010/main" val="2174638479"/>
      </p:ext>
    </p:extLst>
  </p:cSld>
  <p:clrMapOvr>
    <a:masterClrMapping/>
  </p:clrMapOvr>
  <p:transition spd="slow">
    <p:pull dir="r"/>
  </p:transition>
</p:sld>
</file>

<file path=ppt/slides/slide10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a:p>
        </p:txBody>
      </p:sp>
      <p:sp>
        <p:nvSpPr>
          <p:cNvPr id="290820" name="Rectangle 2"/>
          <p:cNvSpPr txBox="1">
            <a:spLocks noChangeArrowheads="1"/>
          </p:cNvSpPr>
          <p:nvPr/>
        </p:nvSpPr>
        <p:spPr bwMode="auto">
          <a:xfrm>
            <a:off x="738187" y="1593304"/>
            <a:ext cx="8715376" cy="4690092"/>
          </a:xfrm>
          <a:prstGeom prst="rect">
            <a:avLst/>
          </a:prstGeom>
          <a:noFill/>
          <a:ln w="9525">
            <a:noFill/>
            <a:miter lim="800000"/>
            <a:headEnd/>
            <a:tailEnd/>
          </a:ln>
        </p:spPr>
        <p:txBody>
          <a:bodyPr lIns="92075" tIns="46038" rIns="92075" bIns="46038" anchor="ctr"/>
          <a:lstStyle/>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chemeClr val="tx1"/>
                </a:solidFill>
              </a:rPr>
              <a:t>Main issues:</a:t>
            </a:r>
          </a:p>
          <a:p>
            <a:pPr marL="268288" lvl="2" indent="-268288" algn="just">
              <a:lnSpc>
                <a:spcPts val="2700"/>
              </a:lnSpc>
              <a:spcBef>
                <a:spcPts val="600"/>
              </a:spcBef>
              <a:spcAft>
                <a:spcPts val="600"/>
              </a:spcAft>
              <a:buClr>
                <a:schemeClr val="bg2"/>
              </a:buClr>
              <a:buSzPct val="75000"/>
              <a:buFontTx/>
              <a:buChar char="-"/>
              <a:defRPr/>
            </a:pPr>
            <a:r>
              <a:rPr lang="en-US" sz="1800" b="0" u="none" dirty="0">
                <a:solidFill>
                  <a:schemeClr val="tx1"/>
                </a:solidFill>
              </a:rPr>
              <a:t>Definition of a remuneration policy, to be revised annually, including </a:t>
            </a:r>
            <a:r>
              <a:rPr lang="en-US" sz="1800" b="0" u="none" dirty="0" err="1">
                <a:solidFill>
                  <a:schemeClr val="tx1"/>
                </a:solidFill>
              </a:rPr>
              <a:t>clawback</a:t>
            </a:r>
            <a:r>
              <a:rPr lang="en-US" sz="1800" b="0" u="none" dirty="0">
                <a:solidFill>
                  <a:schemeClr val="tx1"/>
                </a:solidFill>
              </a:rPr>
              <a:t> arrangements for variable remuneration;</a:t>
            </a:r>
          </a:p>
          <a:p>
            <a:pPr marL="268288" lvl="2" indent="-268288" algn="just">
              <a:lnSpc>
                <a:spcPts val="2700"/>
              </a:lnSpc>
              <a:spcBef>
                <a:spcPts val="600"/>
              </a:spcBef>
              <a:spcAft>
                <a:spcPts val="600"/>
              </a:spcAft>
              <a:buClr>
                <a:schemeClr val="bg2"/>
              </a:buClr>
              <a:buSzPct val="75000"/>
              <a:buFontTx/>
              <a:buChar char="-"/>
              <a:defRPr/>
            </a:pPr>
            <a:r>
              <a:rPr lang="en-US" sz="1800" b="0" u="none" dirty="0">
                <a:solidFill>
                  <a:schemeClr val="tx1"/>
                </a:solidFill>
              </a:rPr>
              <a:t>Integration of risk in performance measurement;</a:t>
            </a:r>
          </a:p>
          <a:p>
            <a:pPr marL="268288" lvl="2" indent="-268288" algn="just">
              <a:lnSpc>
                <a:spcPts val="2700"/>
              </a:lnSpc>
              <a:spcBef>
                <a:spcPts val="600"/>
              </a:spcBef>
              <a:spcAft>
                <a:spcPts val="600"/>
              </a:spcAft>
              <a:buClr>
                <a:schemeClr val="bg2"/>
              </a:buClr>
              <a:buSzPct val="75000"/>
              <a:buFontTx/>
              <a:buChar char="-"/>
              <a:defRPr/>
            </a:pPr>
            <a:r>
              <a:rPr lang="en-US" sz="1800" b="0" u="none" dirty="0">
                <a:solidFill>
                  <a:schemeClr val="tx1"/>
                </a:solidFill>
              </a:rPr>
              <a:t>Deferment of variable remuneration, becoming more dependent on long term performance;</a:t>
            </a:r>
          </a:p>
          <a:p>
            <a:pPr marL="268288" lvl="2" indent="-268288" algn="just">
              <a:lnSpc>
                <a:spcPts val="2700"/>
              </a:lnSpc>
              <a:spcBef>
                <a:spcPts val="600"/>
              </a:spcBef>
              <a:spcAft>
                <a:spcPts val="600"/>
              </a:spcAft>
              <a:buClr>
                <a:schemeClr val="bg2"/>
              </a:buClr>
              <a:buSzPct val="75000"/>
              <a:buFontTx/>
              <a:buChar char="-"/>
              <a:defRPr/>
            </a:pPr>
            <a:r>
              <a:rPr lang="en-US" sz="1800" b="0" u="none" dirty="0">
                <a:solidFill>
                  <a:schemeClr val="tx1"/>
                </a:solidFill>
              </a:rPr>
              <a:t>Variable remuneration shall not exceed fixed remuneration (</a:t>
            </a:r>
            <a:r>
              <a:rPr lang="en-GB" sz="1800" b="0" u="none" dirty="0">
                <a:solidFill>
                  <a:schemeClr val="tx1"/>
                </a:solidFill>
              </a:rPr>
              <a:t>set in CRD IV, since 2014)</a:t>
            </a:r>
            <a:r>
              <a:rPr lang="en-US" sz="1800" b="0" u="none" dirty="0">
                <a:solidFill>
                  <a:schemeClr val="tx1"/>
                </a:solidFill>
              </a:rPr>
              <a:t>;</a:t>
            </a:r>
          </a:p>
          <a:p>
            <a:pPr marL="268288" lvl="2" indent="-268288" algn="just">
              <a:lnSpc>
                <a:spcPts val="2700"/>
              </a:lnSpc>
              <a:spcBef>
                <a:spcPts val="600"/>
              </a:spcBef>
              <a:spcAft>
                <a:spcPts val="600"/>
              </a:spcAft>
              <a:buClr>
                <a:schemeClr val="bg2"/>
              </a:buClr>
              <a:buSzPct val="75000"/>
              <a:buFontTx/>
              <a:buChar char="-"/>
              <a:defRPr/>
            </a:pPr>
            <a:r>
              <a:rPr lang="en-US" sz="1800" b="0" u="none" dirty="0">
                <a:solidFill>
                  <a:schemeClr val="tx1"/>
                </a:solidFill>
              </a:rPr>
              <a:t>Independence between the remuneration of internal control functions’ staff and the performance of the activities controlled by those functions;</a:t>
            </a:r>
          </a:p>
          <a:p>
            <a:pPr marL="268288" lvl="2" indent="-268288" algn="just">
              <a:lnSpc>
                <a:spcPts val="2700"/>
              </a:lnSpc>
              <a:spcBef>
                <a:spcPts val="600"/>
              </a:spcBef>
              <a:spcAft>
                <a:spcPts val="600"/>
              </a:spcAft>
              <a:buClr>
                <a:schemeClr val="bg2"/>
              </a:buClr>
              <a:buSzPct val="75000"/>
              <a:buFontTx/>
              <a:buChar char="-"/>
              <a:defRPr/>
            </a:pPr>
            <a:r>
              <a:rPr lang="en-US" sz="1800" b="0" u="none" dirty="0">
                <a:solidFill>
                  <a:schemeClr val="tx1"/>
                </a:solidFill>
              </a:rPr>
              <a:t>Setting up a Remuneration Committee, as an advisor to the supervisory function.</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1040</a:t>
            </a:fld>
            <a:endParaRPr lang="en-US"/>
          </a:p>
        </p:txBody>
      </p:sp>
    </p:spTree>
    <p:extLst>
      <p:ext uri="{BB962C8B-B14F-4D97-AF65-F5344CB8AC3E}">
        <p14:creationId xmlns:p14="http://schemas.microsoft.com/office/powerpoint/2010/main" val="3318283139"/>
      </p:ext>
    </p:extLst>
  </p:cSld>
  <p:clrMapOvr>
    <a:masterClrMapping/>
  </p:clrMapOvr>
  <p:transition spd="slow">
    <p:pull dir="r"/>
  </p:transition>
</p:sld>
</file>

<file path=ppt/slides/slide10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a:p>
        </p:txBody>
      </p:sp>
      <p:sp>
        <p:nvSpPr>
          <p:cNvPr id="290820" name="Rectangle 2"/>
          <p:cNvSpPr txBox="1">
            <a:spLocks noChangeArrowheads="1"/>
          </p:cNvSpPr>
          <p:nvPr/>
        </p:nvSpPr>
        <p:spPr bwMode="auto">
          <a:xfrm>
            <a:off x="738186" y="1593304"/>
            <a:ext cx="8679309" cy="4690092"/>
          </a:xfrm>
          <a:prstGeom prst="rect">
            <a:avLst/>
          </a:prstGeom>
          <a:noFill/>
          <a:ln w="9525">
            <a:noFill/>
            <a:miter lim="800000"/>
            <a:headEnd/>
            <a:tailEnd/>
          </a:ln>
        </p:spPr>
        <p:txBody>
          <a:bodyPr lIns="92075" tIns="46038" rIns="92075" bIns="46038" anchor="ctr"/>
          <a:lstStyle/>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GB" sz="2000" b="0" u="none" dirty="0">
                <a:solidFill>
                  <a:schemeClr val="tx1"/>
                </a:solidFill>
              </a:rPr>
              <a:t>According to CRD IV, home Member State competent authorities have to collect information on the number of individuals per credit institution in pay brackets of at least 1 M€, including the business area involved and the main elements of salary, bonus, long-term award and pension contribution.</a:t>
            </a:r>
          </a:p>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GB" sz="2000" b="0" u="none" dirty="0">
                <a:solidFill>
                  <a:schemeClr val="tx1"/>
                </a:solidFill>
              </a:rPr>
              <a:t>That information shall be forwarded to the EBA, which shall disclose it on an aggregate home Member State basis in a common reporting format.</a:t>
            </a:r>
            <a:endParaRPr lang="en-US" sz="2000" b="0" u="none" dirty="0">
              <a:solidFill>
                <a:schemeClr val="tx1"/>
              </a:solidFill>
            </a:endParaRPr>
          </a:p>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chemeClr val="tx1"/>
                </a:solidFill>
              </a:rPr>
              <a:t>In 29.11.2013, the first report was published by EBA.</a:t>
            </a:r>
          </a:p>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chemeClr val="tx1"/>
                </a:solidFill>
              </a:rPr>
              <a:t>In 22.07.2020, the EBA published the most recent report “Benchmarking of Remuneration Practices at the European Union Level (2017 and 2018 Data) and Data on High Earners (2018 Data)”</a:t>
            </a:r>
            <a:r>
              <a:rPr lang="pt-PT" sz="2000" b="0" u="none" dirty="0">
                <a:solidFill>
                  <a:schemeClr val="tx1"/>
                </a:solidFill>
              </a:rPr>
              <a:t>.</a:t>
            </a:r>
          </a:p>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GB" sz="2000" b="0" u="none" dirty="0">
                <a:solidFill>
                  <a:schemeClr val="tx1"/>
                </a:solidFill>
              </a:rPr>
              <a:t>In Portugal, </a:t>
            </a:r>
            <a:r>
              <a:rPr lang="en-GB" sz="2000" b="0" u="none" dirty="0" err="1">
                <a:solidFill>
                  <a:schemeClr val="tx1"/>
                </a:solidFill>
              </a:rPr>
              <a:t>BdP</a:t>
            </a:r>
            <a:r>
              <a:rPr lang="en-GB" sz="2000" b="0" u="none" dirty="0">
                <a:solidFill>
                  <a:schemeClr val="tx1"/>
                </a:solidFill>
              </a:rPr>
              <a:t> published</a:t>
            </a:r>
            <a:r>
              <a:rPr lang="en-US" sz="2000" b="0" u="none" dirty="0">
                <a:solidFill>
                  <a:schemeClr val="tx1"/>
                </a:solidFill>
              </a:rPr>
              <a:t> Notice 10/2011, later revoked by Notice 3/2020.</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1041</a:t>
            </a:fld>
            <a:endParaRPr lang="en-US"/>
          </a:p>
        </p:txBody>
      </p:sp>
    </p:spTree>
    <p:extLst>
      <p:ext uri="{BB962C8B-B14F-4D97-AF65-F5344CB8AC3E}">
        <p14:creationId xmlns:p14="http://schemas.microsoft.com/office/powerpoint/2010/main" val="2075735111"/>
      </p:ext>
    </p:extLst>
  </p:cSld>
  <p:clrMapOvr>
    <a:masterClrMapping/>
  </p:clrMapOvr>
  <p:transition spd="slow">
    <p:pull dir="r"/>
  </p:transition>
</p:sld>
</file>

<file path=ppt/slides/slide10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9" name="Rectangle 2"/>
          <p:cNvSpPr>
            <a:spLocks noGrp="1" noChangeArrowheads="1"/>
          </p:cNvSpPr>
          <p:nvPr>
            <p:ph type="body" sz="half" idx="1"/>
          </p:nvPr>
        </p:nvSpPr>
        <p:spPr>
          <a:xfrm>
            <a:off x="809625" y="1631526"/>
            <a:ext cx="4431407" cy="4694213"/>
          </a:xfrm>
          <a:noFill/>
        </p:spPr>
        <p:txBody>
          <a:bodyPr anchor="ctr"/>
          <a:lstStyle/>
          <a:p>
            <a:pPr marL="0" lvl="2" indent="0" algn="just">
              <a:lnSpc>
                <a:spcPts val="2700"/>
              </a:lnSpc>
              <a:spcBef>
                <a:spcPts val="600"/>
              </a:spcBef>
              <a:spcAft>
                <a:spcPts val="600"/>
              </a:spcAft>
              <a:buNone/>
            </a:pPr>
            <a:r>
              <a:rPr lang="en-US" sz="2000" b="1" dirty="0">
                <a:solidFill>
                  <a:srgbClr val="FF0000"/>
                </a:solidFill>
                <a:cs typeface="Arial" charset="0"/>
              </a:rPr>
              <a:t>5. Stress Testing</a:t>
            </a:r>
          </a:p>
          <a:p>
            <a:pPr marL="285750" lvl="2" indent="-285750" algn="just">
              <a:lnSpc>
                <a:spcPts val="2500"/>
              </a:lnSpc>
              <a:spcBef>
                <a:spcPts val="0"/>
              </a:spcBef>
              <a:spcAft>
                <a:spcPts val="0"/>
              </a:spcAft>
              <a:buFontTx/>
              <a:buChar char="-"/>
            </a:pPr>
            <a:endParaRPr lang="en-US" sz="1800" dirty="0">
              <a:cs typeface="Arial" charset="0"/>
            </a:endParaRPr>
          </a:p>
          <a:p>
            <a:pPr marL="268288" lvl="2" indent="-268288" algn="just">
              <a:lnSpc>
                <a:spcPts val="2700"/>
              </a:lnSpc>
              <a:spcBef>
                <a:spcPts val="600"/>
              </a:spcBef>
              <a:spcAft>
                <a:spcPts val="600"/>
              </a:spcAft>
              <a:defRPr/>
            </a:pPr>
            <a:r>
              <a:rPr lang="en-US" sz="1800" dirty="0">
                <a:cs typeface="Arial" charset="0"/>
              </a:rPr>
              <a:t>Higher relevance of stress testing exercises in banking management and capital planning since the end of the last decade, following international recommendations:</a:t>
            </a:r>
          </a:p>
          <a:p>
            <a:pPr marL="285750" lvl="2" indent="-285750" algn="just">
              <a:lnSpc>
                <a:spcPts val="2500"/>
              </a:lnSpc>
              <a:spcBef>
                <a:spcPts val="0"/>
              </a:spcBef>
              <a:spcAft>
                <a:spcPts val="0"/>
              </a:spcAft>
              <a:buFontTx/>
              <a:buChar char="-"/>
            </a:pPr>
            <a:r>
              <a:rPr lang="en-US" sz="1600" dirty="0">
                <a:cs typeface="Arial" charset="0"/>
              </a:rPr>
              <a:t>BCBS (2009), “Principles for Sound Stress Testing Practices and Supervision”, Jan.09.</a:t>
            </a:r>
          </a:p>
          <a:p>
            <a:pPr marL="285750" lvl="2" indent="-285750" algn="just">
              <a:lnSpc>
                <a:spcPts val="2500"/>
              </a:lnSpc>
              <a:spcBef>
                <a:spcPts val="0"/>
              </a:spcBef>
              <a:spcAft>
                <a:spcPts val="0"/>
              </a:spcAft>
              <a:buFontTx/>
              <a:buChar char="-"/>
            </a:pPr>
            <a:r>
              <a:rPr lang="en-US" sz="1600" dirty="0">
                <a:cs typeface="Arial" charset="0"/>
              </a:rPr>
              <a:t>IIF (2008), “Final Report of the IIF Committee on Market Best Practices: Principles of Conduct and Best Practice Recommendations”;</a:t>
            </a:r>
          </a:p>
          <a:p>
            <a:pPr marL="285750" lvl="2" indent="-285750" algn="just">
              <a:lnSpc>
                <a:spcPts val="2500"/>
              </a:lnSpc>
              <a:spcBef>
                <a:spcPts val="0"/>
              </a:spcBef>
              <a:spcAft>
                <a:spcPts val="0"/>
              </a:spcAft>
              <a:buFontTx/>
              <a:buChar char="-"/>
            </a:pPr>
            <a:r>
              <a:rPr lang="en-US" sz="1600" dirty="0">
                <a:cs typeface="Arial" charset="0"/>
              </a:rPr>
              <a:t>CEBS (2010), “CEBS Guidelines on Stress Testing”.</a:t>
            </a:r>
          </a:p>
        </p:txBody>
      </p:sp>
      <p:sp>
        <p:nvSpPr>
          <p:cNvPr id="276484"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a:p>
        </p:txBody>
      </p:sp>
      <p:sp>
        <p:nvSpPr>
          <p:cNvPr id="6" name="Rectangle 2"/>
          <p:cNvSpPr txBox="1">
            <a:spLocks noChangeArrowheads="1"/>
          </p:cNvSpPr>
          <p:nvPr/>
        </p:nvSpPr>
        <p:spPr bwMode="auto">
          <a:xfrm>
            <a:off x="5317791" y="4321224"/>
            <a:ext cx="4135771" cy="648072"/>
          </a:xfrm>
          <a:prstGeom prst="rect">
            <a:avLst/>
          </a:prstGeom>
          <a:noFill/>
          <a:ln w="9525">
            <a:noFill/>
            <a:miter lim="800000"/>
            <a:headEnd/>
            <a:tailEnd/>
          </a:ln>
        </p:spPr>
        <p:txBody>
          <a:bodyPr lIns="0" tIns="46038" rIns="0" bIns="46038" anchor="ctr"/>
          <a:lstStyle/>
          <a:p>
            <a:pPr marL="95250" lvl="1" indent="-9525" algn="just">
              <a:lnSpc>
                <a:spcPts val="1700"/>
              </a:lnSpc>
              <a:buClr>
                <a:srgbClr val="3366CC"/>
              </a:buClr>
              <a:buNone/>
              <a:defRPr/>
            </a:pPr>
            <a:r>
              <a:rPr lang="en-US" sz="1200" b="0" u="none" kern="0" dirty="0">
                <a:solidFill>
                  <a:srgbClr val="000000"/>
                </a:solidFill>
                <a:latin typeface="+mn-lt"/>
                <a:cs typeface="Arial" charset="0"/>
              </a:rPr>
              <a:t>	Source: </a:t>
            </a:r>
            <a:r>
              <a:rPr lang="pt-PT" sz="1200" b="0" u="none" kern="0" dirty="0" err="1">
                <a:solidFill>
                  <a:schemeClr val="tx1"/>
                </a:solidFill>
                <a:latin typeface="+mn-lt"/>
                <a:cs typeface="Arial" charset="0"/>
              </a:rPr>
              <a:t>Moody’s</a:t>
            </a:r>
            <a:r>
              <a:rPr lang="pt-PT" sz="1200" b="0" u="none" kern="0" dirty="0">
                <a:solidFill>
                  <a:schemeClr val="tx1"/>
                </a:solidFill>
                <a:latin typeface="+mn-lt"/>
                <a:cs typeface="Arial" charset="0"/>
              </a:rPr>
              <a:t> (2011), “</a:t>
            </a:r>
            <a:r>
              <a:rPr lang="en-US" sz="1200" b="0" u="none" dirty="0">
                <a:solidFill>
                  <a:schemeClr val="tx1"/>
                </a:solidFill>
                <a:latin typeface="+mn-lt"/>
              </a:rPr>
              <a:t>Moody’s Analytics 2011 Banking Industry Survey on Stress Testing”</a:t>
            </a:r>
            <a:r>
              <a:rPr lang="en-US" sz="1200" b="0" u="none" kern="0" dirty="0">
                <a:solidFill>
                  <a:srgbClr val="000000"/>
                </a:solidFill>
                <a:latin typeface="+mn-lt"/>
                <a:cs typeface="Arial" charset="0"/>
              </a:rPr>
              <a:t>.</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1042</a:t>
            </a:fld>
            <a:endParaRPr lang="en-US"/>
          </a:p>
        </p:txBody>
      </p:sp>
      <p:pic>
        <p:nvPicPr>
          <p:cNvPr id="9" name="Picture 1"/>
          <p:cNvPicPr>
            <a:picLocks noChangeAspect="1" noChangeArrowheads="1"/>
          </p:cNvPicPr>
          <p:nvPr/>
        </p:nvPicPr>
        <p:blipFill>
          <a:blip r:embed="rId3" cstate="print"/>
          <a:srcRect/>
          <a:stretch>
            <a:fillRect/>
          </a:stretch>
        </p:blipFill>
        <p:spPr bwMode="auto">
          <a:xfrm>
            <a:off x="5350584" y="1648843"/>
            <a:ext cx="4142665" cy="2644254"/>
          </a:xfrm>
          <a:prstGeom prst="rect">
            <a:avLst/>
          </a:prstGeom>
          <a:noFill/>
          <a:ln w="9525">
            <a:noFill/>
            <a:miter lim="800000"/>
            <a:headEnd/>
            <a:tailEnd/>
          </a:ln>
        </p:spPr>
      </p:pic>
    </p:spTree>
    <p:extLst>
      <p:ext uri="{BB962C8B-B14F-4D97-AF65-F5344CB8AC3E}">
        <p14:creationId xmlns:p14="http://schemas.microsoft.com/office/powerpoint/2010/main" val="3792088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5" name="Rectangle 2"/>
          <p:cNvSpPr>
            <a:spLocks noGrp="1" noChangeArrowheads="1"/>
          </p:cNvSpPr>
          <p:nvPr>
            <p:ph type="body" sz="half" idx="1"/>
          </p:nvPr>
        </p:nvSpPr>
        <p:spPr>
          <a:xfrm>
            <a:off x="809625" y="1628800"/>
            <a:ext cx="4622297" cy="4680520"/>
          </a:xfrm>
        </p:spPr>
        <p:txBody>
          <a:bodyPr anchor="ctr"/>
          <a:lstStyle/>
          <a:p>
            <a:pPr marL="268288" lvl="2" indent="-268288" algn="just">
              <a:lnSpc>
                <a:spcPts val="2500"/>
              </a:lnSpc>
              <a:spcBef>
                <a:spcPct val="0"/>
              </a:spcBef>
              <a:spcAft>
                <a:spcPts val="0"/>
              </a:spcAft>
            </a:pPr>
            <a:r>
              <a:rPr lang="en-US" sz="1800" dirty="0">
                <a:solidFill>
                  <a:srgbClr val="FF0000"/>
                </a:solidFill>
                <a:cs typeface="Arial" charset="0"/>
              </a:rPr>
              <a:t>1</a:t>
            </a:r>
            <a:r>
              <a:rPr lang="en-US" sz="1800" baseline="30000" dirty="0">
                <a:solidFill>
                  <a:srgbClr val="FF0000"/>
                </a:solidFill>
                <a:cs typeface="Arial" charset="0"/>
              </a:rPr>
              <a:t>st</a:t>
            </a:r>
            <a:r>
              <a:rPr lang="en-US" sz="1800" dirty="0">
                <a:solidFill>
                  <a:srgbClr val="FF0000"/>
                </a:solidFill>
                <a:cs typeface="Arial" charset="0"/>
              </a:rPr>
              <a:t> EBA/CEBS stress test </a:t>
            </a:r>
          </a:p>
          <a:p>
            <a:pPr marL="268288" lvl="2" indent="-268288" algn="just">
              <a:lnSpc>
                <a:spcPts val="2500"/>
              </a:lnSpc>
              <a:spcBef>
                <a:spcPct val="0"/>
              </a:spcBef>
              <a:spcAft>
                <a:spcPts val="0"/>
              </a:spcAft>
              <a:buFontTx/>
              <a:buChar char="-"/>
            </a:pPr>
            <a:r>
              <a:rPr lang="en-US" sz="1800" dirty="0">
                <a:cs typeface="Arial" charset="0"/>
              </a:rPr>
              <a:t>requested by the European Council in Jul.10, for the main banks in each member country.</a:t>
            </a:r>
          </a:p>
          <a:p>
            <a:pPr marL="268288" lvl="2" indent="-268288" algn="just">
              <a:lnSpc>
                <a:spcPts val="2500"/>
              </a:lnSpc>
              <a:spcBef>
                <a:spcPct val="0"/>
              </a:spcBef>
              <a:spcAft>
                <a:spcPts val="0"/>
              </a:spcAft>
              <a:buFontTx/>
              <a:buChar char="-"/>
            </a:pPr>
            <a:r>
              <a:rPr lang="en-US" sz="1800" dirty="0">
                <a:cs typeface="Arial" charset="0"/>
              </a:rPr>
              <a:t>additional to those performed by national authorities, covering 91 banks (65% of the asset volume of the banking system).</a:t>
            </a:r>
          </a:p>
          <a:p>
            <a:pPr marL="268288" lvl="2" indent="-268288" algn="just">
              <a:lnSpc>
                <a:spcPts val="2500"/>
              </a:lnSpc>
              <a:spcBef>
                <a:spcPct val="0"/>
              </a:spcBef>
              <a:spcAft>
                <a:spcPts val="0"/>
              </a:spcAft>
              <a:buFontTx/>
              <a:buChar char="-"/>
            </a:pPr>
            <a:r>
              <a:rPr lang="en-US" sz="1800" dirty="0">
                <a:cs typeface="Arial" charset="0"/>
              </a:rPr>
              <a:t>forecasting horizon - end-2011, focusing mostly on credit and market risks (impairments and NII), concluding:</a:t>
            </a:r>
          </a:p>
          <a:p>
            <a:pPr marL="400050" lvl="2" indent="-400050" algn="just">
              <a:lnSpc>
                <a:spcPts val="2500"/>
              </a:lnSpc>
              <a:spcBef>
                <a:spcPct val="0"/>
              </a:spcBef>
              <a:spcAft>
                <a:spcPts val="0"/>
              </a:spcAft>
              <a:buAutoNum type="romanLcParenBoth"/>
            </a:pPr>
            <a:r>
              <a:rPr lang="en-US" sz="1800" dirty="0">
                <a:cs typeface="Arial" charset="0"/>
              </a:rPr>
              <a:t>7 banks (</a:t>
            </a:r>
            <a:r>
              <a:rPr lang="en-US" sz="1800" dirty="0"/>
              <a:t>5 from Spain, 1 from Greece and 1 from Germany)</a:t>
            </a:r>
            <a:r>
              <a:rPr lang="en-US" sz="1800" dirty="0">
                <a:cs typeface="Arial" charset="0"/>
              </a:rPr>
              <a:t> below the minimum level of 6% for the CT1 ratio.</a:t>
            </a:r>
          </a:p>
          <a:p>
            <a:pPr marL="400050" lvl="2" indent="-400050" algn="just">
              <a:lnSpc>
                <a:spcPts val="2500"/>
              </a:lnSpc>
              <a:spcBef>
                <a:spcPct val="0"/>
              </a:spcBef>
              <a:spcAft>
                <a:spcPts val="0"/>
              </a:spcAft>
              <a:buAutoNum type="romanLcParenBoth"/>
            </a:pPr>
            <a:r>
              <a:rPr lang="en-US" sz="1800" dirty="0"/>
              <a:t>CT1 ratio fell to 9,2% in the stress scenario (11.2% in the baseline).</a:t>
            </a:r>
          </a:p>
          <a:p>
            <a:pPr marL="400050" lvl="2" indent="-400050" algn="just">
              <a:lnSpc>
                <a:spcPts val="2500"/>
              </a:lnSpc>
              <a:spcBef>
                <a:spcPct val="0"/>
              </a:spcBef>
              <a:spcAft>
                <a:spcPts val="0"/>
              </a:spcAft>
              <a:buAutoNum type="romanLcParenBoth"/>
            </a:pPr>
            <a:r>
              <a:rPr lang="en-US" sz="1800" dirty="0">
                <a:solidFill>
                  <a:srgbClr val="FF3300"/>
                </a:solidFill>
              </a:rPr>
              <a:t>Capital shortfalls around 3.5B€.</a:t>
            </a:r>
            <a:endParaRPr lang="en-US" sz="1800" dirty="0">
              <a:solidFill>
                <a:srgbClr val="FF3300"/>
              </a:solidFill>
              <a:cs typeface="Arial" charset="0"/>
            </a:endParaRPr>
          </a:p>
        </p:txBody>
      </p:sp>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a:p>
        </p:txBody>
      </p:sp>
      <p:pic>
        <p:nvPicPr>
          <p:cNvPr id="4" name="Picture 1"/>
          <p:cNvPicPr>
            <a:picLocks noChangeAspect="1" noChangeArrowheads="1"/>
          </p:cNvPicPr>
          <p:nvPr/>
        </p:nvPicPr>
        <p:blipFill>
          <a:blip r:embed="rId3" cstate="print"/>
          <a:srcRect/>
          <a:stretch>
            <a:fillRect/>
          </a:stretch>
        </p:blipFill>
        <p:spPr bwMode="auto">
          <a:xfrm>
            <a:off x="5431922" y="1628800"/>
            <a:ext cx="4000211" cy="3024336"/>
          </a:xfrm>
          <a:prstGeom prst="rect">
            <a:avLst/>
          </a:prstGeom>
          <a:noFill/>
          <a:ln w="9525">
            <a:noFill/>
            <a:miter lim="800000"/>
            <a:headEnd/>
            <a:tailEnd/>
          </a:ln>
        </p:spPr>
      </p:pic>
      <p:sp>
        <p:nvSpPr>
          <p:cNvPr id="5" name="Rectangle 4"/>
          <p:cNvSpPr/>
          <p:nvPr/>
        </p:nvSpPr>
        <p:spPr>
          <a:xfrm>
            <a:off x="5457056" y="4908291"/>
            <a:ext cx="3975077" cy="461665"/>
          </a:xfrm>
          <a:prstGeom prst="rect">
            <a:avLst/>
          </a:prstGeom>
        </p:spPr>
        <p:txBody>
          <a:bodyPr wrap="square">
            <a:spAutoFit/>
          </a:bodyPr>
          <a:lstStyle/>
          <a:p>
            <a:pPr algn="just">
              <a:buNone/>
            </a:pPr>
            <a:r>
              <a:rPr lang="en-US" sz="1200" b="0" u="none" dirty="0">
                <a:solidFill>
                  <a:schemeClr val="tx1"/>
                </a:solidFill>
              </a:rPr>
              <a:t>Source: EBA (2011), “2011 EU-Wide Stress Test - Objectives, outcome and recommendations”, 16 July.</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1043</a:t>
            </a:fld>
            <a:endParaRPr lang="en-US"/>
          </a:p>
        </p:txBody>
      </p:sp>
    </p:spTree>
    <p:extLst>
      <p:ext uri="{BB962C8B-B14F-4D97-AF65-F5344CB8AC3E}">
        <p14:creationId xmlns:p14="http://schemas.microsoft.com/office/powerpoint/2010/main" val="4262414393"/>
      </p:ext>
    </p:extLst>
  </p:cSld>
  <p:clrMapOvr>
    <a:masterClrMapping/>
  </p:clrMapOvr>
  <p:transition spd="slow">
    <p:pull dir="r"/>
  </p:transition>
</p:sld>
</file>

<file path=ppt/slides/slide10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5" name="Rectangle 2"/>
          <p:cNvSpPr>
            <a:spLocks noGrp="1" noChangeArrowheads="1"/>
          </p:cNvSpPr>
          <p:nvPr>
            <p:ph type="body" sz="half" idx="1"/>
          </p:nvPr>
        </p:nvSpPr>
        <p:spPr>
          <a:xfrm>
            <a:off x="809625" y="1628800"/>
            <a:ext cx="5655543" cy="4608512"/>
          </a:xfrm>
        </p:spPr>
        <p:txBody>
          <a:bodyPr anchor="ctr"/>
          <a:lstStyle/>
          <a:p>
            <a:pPr marL="268288" lvl="2" indent="-268288" algn="just">
              <a:lnSpc>
                <a:spcPts val="2300"/>
              </a:lnSpc>
              <a:spcBef>
                <a:spcPts val="0"/>
              </a:spcBef>
              <a:spcAft>
                <a:spcPts val="400"/>
              </a:spcAft>
            </a:pPr>
            <a:r>
              <a:rPr lang="en-US" sz="1800" dirty="0">
                <a:solidFill>
                  <a:srgbClr val="FF0000"/>
                </a:solidFill>
                <a:cs typeface="Arial" charset="0"/>
              </a:rPr>
              <a:t>2016 EBA stress test </a:t>
            </a:r>
          </a:p>
          <a:p>
            <a:pPr marL="268288" indent="-268288" algn="just">
              <a:lnSpc>
                <a:spcPts val="2300"/>
              </a:lnSpc>
              <a:spcBef>
                <a:spcPts val="0"/>
              </a:spcBef>
              <a:spcAft>
                <a:spcPts val="400"/>
              </a:spcAft>
              <a:buFontTx/>
              <a:buChar char="-"/>
            </a:pPr>
            <a:r>
              <a:rPr lang="en-GB" sz="1800" dirty="0"/>
              <a:t>Assessed 51 banks from 15 EU and EEA countries – 37 from SSM countries and 14 from Denmark, Hungary, Norway, Poland, Sweden and the UK.</a:t>
            </a:r>
          </a:p>
          <a:p>
            <a:pPr marL="268288" indent="-268288" algn="just">
              <a:lnSpc>
                <a:spcPts val="2300"/>
              </a:lnSpc>
              <a:spcBef>
                <a:spcPts val="0"/>
              </a:spcBef>
              <a:spcAft>
                <a:spcPts val="400"/>
              </a:spcAft>
              <a:buFontTx/>
              <a:buChar char="-"/>
            </a:pPr>
            <a:r>
              <a:rPr lang="en-GB" sz="1800" dirty="0"/>
              <a:t>Adverse scenario - EU real GDP growth rates over the 3 years of the exercise of ‐1.2%, ‐1.3% and 0.7% respectively – a deviation of 7.1% from its baseline level in 2018. </a:t>
            </a:r>
          </a:p>
          <a:p>
            <a:pPr marL="268288" indent="-268288" algn="just">
              <a:lnSpc>
                <a:spcPts val="2300"/>
              </a:lnSpc>
              <a:spcBef>
                <a:spcPts val="0"/>
              </a:spcBef>
              <a:spcAft>
                <a:spcPts val="400"/>
              </a:spcAft>
              <a:buFontTx/>
              <a:buChar char="-"/>
            </a:pPr>
            <a:r>
              <a:rPr lang="en-GB" sz="1800" dirty="0">
                <a:solidFill>
                  <a:srgbClr val="FF3300"/>
                </a:solidFill>
              </a:rPr>
              <a:t>Weighted average CET1 ratio falls by ‐380bps, to 9.4% at the end of 2018, mostly driven by a capital depletion of €269bn, due to credit risk losses.</a:t>
            </a:r>
          </a:p>
          <a:p>
            <a:pPr marL="268288" indent="-268288" algn="just">
              <a:lnSpc>
                <a:spcPts val="2300"/>
              </a:lnSpc>
              <a:spcBef>
                <a:spcPts val="0"/>
              </a:spcBef>
              <a:spcAft>
                <a:spcPts val="400"/>
              </a:spcAft>
              <a:buFontTx/>
              <a:buChar char="-"/>
            </a:pPr>
            <a:r>
              <a:rPr lang="en-GB" sz="1800" dirty="0"/>
              <a:t>Authorities discussed the impact of the stress test with banks and assessed how credible actions could offset its impact, namely taking into account their capital plan.</a:t>
            </a:r>
          </a:p>
          <a:p>
            <a:pPr marL="268288" indent="-268288" algn="just">
              <a:lnSpc>
                <a:spcPts val="2300"/>
              </a:lnSpc>
              <a:spcBef>
                <a:spcPts val="0"/>
              </a:spcBef>
              <a:spcAft>
                <a:spcPts val="400"/>
              </a:spcAft>
              <a:buFontTx/>
              <a:buChar char="-"/>
            </a:pPr>
            <a:r>
              <a:rPr lang="en-US" sz="1800" dirty="0">
                <a:cs typeface="Arial" charset="0"/>
              </a:rPr>
              <a:t>These impacts were incorporated in the SREP.</a:t>
            </a:r>
          </a:p>
        </p:txBody>
      </p:sp>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a:p>
        </p:txBody>
      </p:sp>
      <p:pic>
        <p:nvPicPr>
          <p:cNvPr id="3" name="Picture 2"/>
          <p:cNvPicPr>
            <a:picLocks noChangeAspect="1"/>
          </p:cNvPicPr>
          <p:nvPr/>
        </p:nvPicPr>
        <p:blipFill>
          <a:blip r:embed="rId3"/>
          <a:stretch>
            <a:fillRect/>
          </a:stretch>
        </p:blipFill>
        <p:spPr>
          <a:xfrm>
            <a:off x="6537176" y="2060847"/>
            <a:ext cx="2905299" cy="3088503"/>
          </a:xfrm>
          <a:prstGeom prst="rect">
            <a:avLst/>
          </a:prstGeom>
        </p:spPr>
      </p:pic>
      <p:sp>
        <p:nvSpPr>
          <p:cNvPr id="6" name="Rectangle 5"/>
          <p:cNvSpPr/>
          <p:nvPr/>
        </p:nvSpPr>
        <p:spPr>
          <a:xfrm>
            <a:off x="6537176" y="5238090"/>
            <a:ext cx="2916387" cy="461665"/>
          </a:xfrm>
          <a:prstGeom prst="rect">
            <a:avLst/>
          </a:prstGeom>
        </p:spPr>
        <p:txBody>
          <a:bodyPr wrap="square">
            <a:spAutoFit/>
          </a:bodyPr>
          <a:lstStyle/>
          <a:p>
            <a:pPr algn="just">
              <a:spcAft>
                <a:spcPts val="0"/>
              </a:spcAft>
              <a:buNone/>
            </a:pPr>
            <a:r>
              <a:rPr lang="en-US" sz="1200" b="0" u="none" dirty="0">
                <a:solidFill>
                  <a:schemeClr val="tx1"/>
                </a:solidFill>
                <a:ea typeface="Times New Roman" panose="02020603050405020304" pitchFamily="18" charset="0"/>
              </a:rPr>
              <a:t>Source: EBA (2016), “2016 EU-Wide Stress Test”, 29 July.</a:t>
            </a:r>
            <a:endParaRPr lang="en-GB" sz="1200" b="0" u="none" dirty="0">
              <a:solidFill>
                <a:schemeClr val="tx1"/>
              </a:solidFill>
              <a:ea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1044</a:t>
            </a:fld>
            <a:endParaRPr lang="en-US"/>
          </a:p>
        </p:txBody>
      </p:sp>
    </p:spTree>
    <p:extLst>
      <p:ext uri="{BB962C8B-B14F-4D97-AF65-F5344CB8AC3E}">
        <p14:creationId xmlns:p14="http://schemas.microsoft.com/office/powerpoint/2010/main" val="1203590979"/>
      </p:ext>
    </p:extLst>
  </p:cSld>
  <p:clrMapOvr>
    <a:masterClrMapping/>
  </p:clrMapOvr>
  <p:transition spd="slow">
    <p:pull dir="r"/>
  </p:transition>
</p:sld>
</file>

<file path=ppt/slides/slide10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5" name="Rectangle 2"/>
          <p:cNvSpPr>
            <a:spLocks noGrp="1" noChangeArrowheads="1"/>
          </p:cNvSpPr>
          <p:nvPr>
            <p:ph type="body" sz="half" idx="1"/>
          </p:nvPr>
        </p:nvSpPr>
        <p:spPr>
          <a:xfrm>
            <a:off x="776537" y="1628800"/>
            <a:ext cx="4896544" cy="4608512"/>
          </a:xfrm>
        </p:spPr>
        <p:txBody>
          <a:bodyPr anchor="ctr"/>
          <a:lstStyle/>
          <a:p>
            <a:pPr marL="180975" lvl="2" indent="-180975" algn="just">
              <a:lnSpc>
                <a:spcPts val="2700"/>
              </a:lnSpc>
              <a:spcBef>
                <a:spcPts val="600"/>
              </a:spcBef>
              <a:spcAft>
                <a:spcPts val="600"/>
              </a:spcAft>
            </a:pPr>
            <a:r>
              <a:rPr lang="en-US" sz="1800" dirty="0">
                <a:solidFill>
                  <a:srgbClr val="FF0000"/>
                </a:solidFill>
                <a:cs typeface="Arial" charset="0"/>
              </a:rPr>
              <a:t>2018 EBA stress test:</a:t>
            </a:r>
          </a:p>
          <a:p>
            <a:pPr marL="180975" indent="-180975" algn="just">
              <a:lnSpc>
                <a:spcPts val="2700"/>
              </a:lnSpc>
              <a:spcBef>
                <a:spcPts val="600"/>
              </a:spcBef>
              <a:spcAft>
                <a:spcPts val="600"/>
              </a:spcAft>
              <a:buFontTx/>
              <a:buChar char="-"/>
            </a:pPr>
            <a:r>
              <a:rPr lang="en-GB" sz="1800" dirty="0"/>
              <a:t>Assessed 48 banks in 15 countries from 15 EU and EEA countries.</a:t>
            </a:r>
          </a:p>
          <a:p>
            <a:pPr marL="180975" indent="-180975" algn="just">
              <a:lnSpc>
                <a:spcPts val="2700"/>
              </a:lnSpc>
              <a:spcBef>
                <a:spcPts val="600"/>
              </a:spcBef>
              <a:spcAft>
                <a:spcPts val="600"/>
              </a:spcAft>
              <a:buFontTx/>
              <a:buChar char="-"/>
            </a:pPr>
            <a:r>
              <a:rPr lang="en-GB" sz="1800" dirty="0"/>
              <a:t>Adverse scenario - EU real GDP growth rates over the 3 years of the exercise of ‐1.2%, ‐2.2% and 0.7% as of 2018, 2019 and 2020 respectively - a deviation of ‐8.3% from its baseline level as of end‐2020.</a:t>
            </a:r>
          </a:p>
          <a:p>
            <a:pPr marL="180975" indent="-180975" algn="just">
              <a:lnSpc>
                <a:spcPts val="2700"/>
              </a:lnSpc>
              <a:spcBef>
                <a:spcPts val="600"/>
              </a:spcBef>
              <a:spcAft>
                <a:spcPts val="600"/>
              </a:spcAft>
              <a:buFontTx/>
              <a:buChar char="-"/>
            </a:pPr>
            <a:r>
              <a:rPr lang="en-GB" sz="1800" dirty="0">
                <a:solidFill>
                  <a:srgbClr val="FF3300"/>
                </a:solidFill>
              </a:rPr>
              <a:t>Weighted average CET1 ratio falls by ‐410bps, to 10.3% at the end of 2020, mostly driven by a capital depletion of 358B€, due to credit risk losses.</a:t>
            </a:r>
          </a:p>
        </p:txBody>
      </p:sp>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a:p>
        </p:txBody>
      </p:sp>
      <p:sp>
        <p:nvSpPr>
          <p:cNvPr id="6" name="Rectangle 5"/>
          <p:cNvSpPr/>
          <p:nvPr/>
        </p:nvSpPr>
        <p:spPr>
          <a:xfrm>
            <a:off x="5873642" y="5518637"/>
            <a:ext cx="3543854" cy="220573"/>
          </a:xfrm>
          <a:prstGeom prst="rect">
            <a:avLst/>
          </a:prstGeom>
        </p:spPr>
        <p:txBody>
          <a:bodyPr wrap="square">
            <a:spAutoFit/>
          </a:bodyPr>
          <a:lstStyle/>
          <a:p>
            <a:pPr algn="just">
              <a:lnSpc>
                <a:spcPts val="1000"/>
              </a:lnSpc>
              <a:spcAft>
                <a:spcPts val="0"/>
              </a:spcAft>
              <a:buNone/>
            </a:pPr>
            <a:r>
              <a:rPr lang="en-US" sz="1000" b="0" u="none" dirty="0">
                <a:solidFill>
                  <a:schemeClr val="tx1"/>
                </a:solidFill>
                <a:ea typeface="Times New Roman" panose="02020603050405020304" pitchFamily="18" charset="0"/>
              </a:rPr>
              <a:t>Source: EBA (2018), “2018 EU-Wide Stress Test”, 2 Nov.</a:t>
            </a:r>
            <a:endParaRPr lang="en-GB" sz="1000" b="0" u="none" dirty="0">
              <a:solidFill>
                <a:schemeClr val="tx1"/>
              </a:solidFill>
              <a:ea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1045</a:t>
            </a:fld>
            <a:endParaRPr lang="en-US"/>
          </a:p>
        </p:txBody>
      </p:sp>
      <p:pic>
        <p:nvPicPr>
          <p:cNvPr id="4" name="Picture 3"/>
          <p:cNvPicPr>
            <a:picLocks noChangeAspect="1"/>
          </p:cNvPicPr>
          <p:nvPr/>
        </p:nvPicPr>
        <p:blipFill>
          <a:blip r:embed="rId3"/>
          <a:stretch>
            <a:fillRect/>
          </a:stretch>
        </p:blipFill>
        <p:spPr>
          <a:xfrm>
            <a:off x="5889104" y="1700808"/>
            <a:ext cx="3528392" cy="3711081"/>
          </a:xfrm>
          <a:prstGeom prst="rect">
            <a:avLst/>
          </a:prstGeom>
        </p:spPr>
      </p:pic>
    </p:spTree>
    <p:extLst>
      <p:ext uri="{BB962C8B-B14F-4D97-AF65-F5344CB8AC3E}">
        <p14:creationId xmlns:p14="http://schemas.microsoft.com/office/powerpoint/2010/main" val="3327233072"/>
      </p:ext>
    </p:extLst>
  </p:cSld>
  <p:clrMapOvr>
    <a:masterClrMapping/>
  </p:clrMapOvr>
  <p:transition spd="slow">
    <p:pull dir="r"/>
  </p:transition>
</p:sld>
</file>

<file path=ppt/slides/slide10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5" name="Rectangle 2"/>
          <p:cNvSpPr>
            <a:spLocks noGrp="1" noChangeArrowheads="1"/>
          </p:cNvSpPr>
          <p:nvPr>
            <p:ph type="body" sz="half" idx="1"/>
          </p:nvPr>
        </p:nvSpPr>
        <p:spPr>
          <a:xfrm>
            <a:off x="809625" y="1628799"/>
            <a:ext cx="8683625" cy="4694213"/>
          </a:xfrm>
        </p:spPr>
        <p:txBody>
          <a:bodyPr anchor="ctr"/>
          <a:lstStyle/>
          <a:p>
            <a:pPr marL="268288" lvl="2" indent="-268288" algn="just">
              <a:lnSpc>
                <a:spcPts val="2700"/>
              </a:lnSpc>
              <a:spcBef>
                <a:spcPts val="600"/>
              </a:spcBef>
              <a:spcAft>
                <a:spcPts val="600"/>
              </a:spcAft>
            </a:pPr>
            <a:r>
              <a:rPr lang="en-US" sz="2000" dirty="0">
                <a:solidFill>
                  <a:srgbClr val="FF0000"/>
                </a:solidFill>
                <a:cs typeface="Arial" charset="0"/>
              </a:rPr>
              <a:t>EBA guidelines </a:t>
            </a:r>
            <a:r>
              <a:rPr lang="en-US" sz="2000" dirty="0">
                <a:cs typeface="Arial" charset="0"/>
              </a:rPr>
              <a:t>- </a:t>
            </a:r>
            <a:r>
              <a:rPr lang="en-GB" sz="2000" dirty="0"/>
              <a:t>EBA (2018), “Guidelines on institutions’ stress testing”, EBA/GL/2018/04”, with entry into force in 01.01.2019:</a:t>
            </a:r>
          </a:p>
          <a:p>
            <a:pPr marL="268288" indent="-268288" algn="just">
              <a:lnSpc>
                <a:spcPts val="2500"/>
              </a:lnSpc>
              <a:spcBef>
                <a:spcPts val="600"/>
              </a:spcBef>
              <a:spcAft>
                <a:spcPts val="0"/>
              </a:spcAft>
              <a:buFontTx/>
              <a:buChar char="-"/>
            </a:pPr>
            <a:r>
              <a:rPr lang="en-US" sz="1800" dirty="0"/>
              <a:t>Stress tests should be undertaken with appropriate frequency, taking into account the nature, scale, size and complexity of the bank (proportionality principle), portfolio characteristics, as well as changes in the macroeconomic environment or the bank’s business activities;</a:t>
            </a:r>
          </a:p>
          <a:p>
            <a:pPr marL="268288" indent="-268288" algn="just">
              <a:lnSpc>
                <a:spcPts val="2500"/>
              </a:lnSpc>
              <a:spcBef>
                <a:spcPts val="600"/>
              </a:spcBef>
              <a:spcAft>
                <a:spcPts val="0"/>
              </a:spcAft>
              <a:buFontTx/>
              <a:buChar char="-"/>
            </a:pPr>
            <a:r>
              <a:rPr lang="en-US" sz="1800" dirty="0"/>
              <a:t>The stress testing program must be challenged across the organization, for instance by the risk committee and internal auditors;</a:t>
            </a:r>
          </a:p>
          <a:p>
            <a:pPr marL="268288" indent="-268288" algn="just">
              <a:lnSpc>
                <a:spcPts val="2500"/>
              </a:lnSpc>
              <a:spcBef>
                <a:spcPts val="600"/>
              </a:spcBef>
              <a:spcAft>
                <a:spcPts val="0"/>
              </a:spcAft>
              <a:buFontTx/>
              <a:buChar char="-"/>
            </a:pPr>
            <a:r>
              <a:rPr lang="en-US" sz="1800" dirty="0">
                <a:solidFill>
                  <a:srgbClr val="FF0000"/>
                </a:solidFill>
              </a:rPr>
              <a:t>Stress Testing Components</a:t>
            </a:r>
            <a:r>
              <a:rPr lang="en-US" sz="1800" dirty="0"/>
              <a:t>:</a:t>
            </a:r>
          </a:p>
          <a:p>
            <a:pPr marL="400050" indent="-400050" algn="just">
              <a:lnSpc>
                <a:spcPts val="2500"/>
              </a:lnSpc>
              <a:spcBef>
                <a:spcPts val="0"/>
              </a:spcBef>
              <a:spcAft>
                <a:spcPts val="0"/>
              </a:spcAft>
              <a:buAutoNum type="romanLcParenBoth"/>
            </a:pPr>
            <a:r>
              <a:rPr lang="en-US" sz="1800" dirty="0"/>
              <a:t>Scenario analyses;</a:t>
            </a:r>
            <a:endParaRPr lang="pt-PT" sz="1800" dirty="0"/>
          </a:p>
          <a:p>
            <a:pPr marL="400050" indent="-400050" algn="just">
              <a:lnSpc>
                <a:spcPts val="2500"/>
              </a:lnSpc>
              <a:spcBef>
                <a:spcPts val="0"/>
              </a:spcBef>
              <a:spcAft>
                <a:spcPts val="0"/>
              </a:spcAft>
              <a:buFont typeface="Monotype Sorts" pitchFamily="2" charset="2"/>
              <a:buAutoNum type="romanLcParenBoth"/>
            </a:pPr>
            <a:r>
              <a:rPr lang="en-US" sz="1800" dirty="0"/>
              <a:t>Sensitivity analyses at the level of individual exposures, portfolios or business units, proportionate to their complexity;</a:t>
            </a:r>
          </a:p>
          <a:p>
            <a:pPr marL="400050" indent="-400050" algn="just">
              <a:lnSpc>
                <a:spcPts val="2500"/>
              </a:lnSpc>
              <a:spcBef>
                <a:spcPts val="0"/>
              </a:spcBef>
              <a:spcAft>
                <a:spcPts val="0"/>
              </a:spcAft>
              <a:buFont typeface="Monotype Sorts" pitchFamily="2" charset="2"/>
              <a:buAutoNum type="romanLcParenBoth"/>
            </a:pPr>
            <a:r>
              <a:rPr lang="en-US" sz="1800" dirty="0"/>
              <a:t>Reverse stress tests;</a:t>
            </a:r>
          </a:p>
          <a:p>
            <a:pPr>
              <a:buFontTx/>
              <a:buChar char="-"/>
            </a:pPr>
            <a:r>
              <a:rPr lang="en-US" sz="1800" dirty="0"/>
              <a:t>Banks must scenarios are severe but plausible.</a:t>
            </a:r>
            <a:endParaRPr lang="en-GB" sz="1800" dirty="0"/>
          </a:p>
        </p:txBody>
      </p:sp>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1046</a:t>
            </a:fld>
            <a:endParaRPr lang="en-US"/>
          </a:p>
        </p:txBody>
      </p:sp>
    </p:spTree>
    <p:extLst>
      <p:ext uri="{BB962C8B-B14F-4D97-AF65-F5344CB8AC3E}">
        <p14:creationId xmlns:p14="http://schemas.microsoft.com/office/powerpoint/2010/main" val="2908583270"/>
      </p:ext>
    </p:extLst>
  </p:cSld>
  <p:clrMapOvr>
    <a:masterClrMapping/>
  </p:clrMapOvr>
  <p:transition spd="slow">
    <p:pull dir="r"/>
  </p:transition>
</p:sld>
</file>

<file path=ppt/slides/slide10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5" name="Rectangle 2"/>
          <p:cNvSpPr>
            <a:spLocks noGrp="1" noChangeArrowheads="1"/>
          </p:cNvSpPr>
          <p:nvPr>
            <p:ph type="body" sz="half" idx="1"/>
          </p:nvPr>
        </p:nvSpPr>
        <p:spPr>
          <a:xfrm>
            <a:off x="758283" y="1628800"/>
            <a:ext cx="8734967" cy="4608512"/>
          </a:xfrm>
        </p:spPr>
        <p:txBody>
          <a:bodyPr anchor="ctr"/>
          <a:lstStyle/>
          <a:p>
            <a:pPr marL="268288" lvl="2" indent="-268288" algn="just">
              <a:lnSpc>
                <a:spcPts val="2700"/>
              </a:lnSpc>
              <a:spcBef>
                <a:spcPts val="600"/>
              </a:spcBef>
              <a:spcAft>
                <a:spcPts val="600"/>
              </a:spcAft>
            </a:pPr>
            <a:r>
              <a:rPr lang="en-US" sz="2000" dirty="0">
                <a:solidFill>
                  <a:srgbClr val="FF0000"/>
                </a:solidFill>
                <a:cs typeface="Arial" charset="0"/>
              </a:rPr>
              <a:t>In addition to the </a:t>
            </a:r>
            <a:r>
              <a:rPr lang="en-GB" sz="2000" dirty="0">
                <a:solidFill>
                  <a:srgbClr val="FF0000"/>
                </a:solidFill>
                <a:cs typeface="Arial" charset="0"/>
              </a:rPr>
              <a:t>EBA, SSM or IMF (FSAP) stress tests, </a:t>
            </a:r>
            <a:r>
              <a:rPr lang="en-US" sz="2000" dirty="0">
                <a:solidFill>
                  <a:srgbClr val="FF0000"/>
                </a:solidFill>
                <a:cs typeface="Arial" charset="0"/>
              </a:rPr>
              <a:t>the ECB developed STAMP - </a:t>
            </a:r>
            <a:r>
              <a:rPr lang="en-GB" sz="2000" dirty="0">
                <a:cs typeface="Arial" charset="0"/>
              </a:rPr>
              <a:t>Stress-Test Analytics for </a:t>
            </a:r>
            <a:r>
              <a:rPr lang="en-GB" sz="2000" dirty="0" err="1">
                <a:cs typeface="Arial" charset="0"/>
              </a:rPr>
              <a:t>Macroprudential</a:t>
            </a:r>
            <a:r>
              <a:rPr lang="en-GB" sz="2000" dirty="0">
                <a:cs typeface="Arial" charset="0"/>
              </a:rPr>
              <a:t> Purposes.</a:t>
            </a:r>
          </a:p>
          <a:p>
            <a:pPr marL="180975" lvl="2" indent="-180975" algn="just">
              <a:lnSpc>
                <a:spcPts val="2300"/>
              </a:lnSpc>
              <a:spcBef>
                <a:spcPts val="0"/>
              </a:spcBef>
              <a:spcAft>
                <a:spcPts val="400"/>
              </a:spcAft>
            </a:pPr>
            <a:endParaRPr lang="en-GB" sz="1800" dirty="0">
              <a:cs typeface="Arial" charset="0"/>
            </a:endParaRPr>
          </a:p>
          <a:p>
            <a:pPr marL="720725" lvl="3" indent="-263525" algn="just">
              <a:lnSpc>
                <a:spcPts val="2300"/>
              </a:lnSpc>
              <a:spcBef>
                <a:spcPts val="0"/>
              </a:spcBef>
              <a:spcAft>
                <a:spcPts val="400"/>
              </a:spcAft>
              <a:buNone/>
            </a:pPr>
            <a:r>
              <a:rPr lang="en-GB" sz="1600" dirty="0">
                <a:solidFill>
                  <a:srgbClr val="FF0000"/>
                </a:solidFill>
                <a:cs typeface="Arial" charset="0"/>
              </a:rPr>
              <a:t>	top-down quantitative </a:t>
            </a:r>
            <a:r>
              <a:rPr lang="en-US" sz="1600" dirty="0">
                <a:solidFill>
                  <a:srgbClr val="FF0000"/>
                </a:solidFill>
                <a:cs typeface="Arial" charset="0"/>
              </a:rPr>
              <a:t>methodology to </a:t>
            </a:r>
            <a:r>
              <a:rPr lang="en-GB" sz="1600" dirty="0">
                <a:solidFill>
                  <a:srgbClr val="FF0000"/>
                </a:solidFill>
                <a:cs typeface="Arial" charset="0"/>
              </a:rPr>
              <a:t>assess the resilience of euro area FIs to main systemic risks, covering about 100 large and medium-sized banking groups directly supervised by the ECB. - </a:t>
            </a:r>
            <a:r>
              <a:rPr lang="en-GB" sz="1600" dirty="0">
                <a:cs typeface="Arial" charset="0"/>
              </a:rPr>
              <a:t>Dees, S., Henry, J. and Martin, R. (eds.), “STAMP€: Stress-Test Analytics for </a:t>
            </a:r>
            <a:r>
              <a:rPr lang="en-GB" sz="1600" dirty="0" err="1">
                <a:cs typeface="Arial" charset="0"/>
              </a:rPr>
              <a:t>Macroprudential</a:t>
            </a:r>
            <a:r>
              <a:rPr lang="en-GB" sz="1600" dirty="0">
                <a:cs typeface="Arial" charset="0"/>
              </a:rPr>
              <a:t> Purposes in the euro area”, ECB, February 2017; Henry, J and </a:t>
            </a:r>
            <a:r>
              <a:rPr lang="en-GB" sz="1600" dirty="0" err="1">
                <a:cs typeface="Arial" charset="0"/>
              </a:rPr>
              <a:t>Kok</a:t>
            </a:r>
            <a:r>
              <a:rPr lang="en-GB" sz="1600" dirty="0">
                <a:cs typeface="Arial" charset="0"/>
              </a:rPr>
              <a:t>, C. (eds.), “A macro stress testing framework for assessing systemic risks in the banking sector”, Occasional Paper Series, No 152, ECB, October 2013.</a:t>
            </a:r>
          </a:p>
          <a:p>
            <a:pPr marL="720725" lvl="3" indent="-263525" algn="just">
              <a:lnSpc>
                <a:spcPts val="2300"/>
              </a:lnSpc>
              <a:spcBef>
                <a:spcPts val="0"/>
              </a:spcBef>
              <a:spcAft>
                <a:spcPts val="400"/>
              </a:spcAft>
              <a:buNone/>
            </a:pPr>
            <a:endParaRPr lang="en-GB" sz="1600" dirty="0">
              <a:cs typeface="Arial" charset="0"/>
            </a:endParaRPr>
          </a:p>
          <a:p>
            <a:pPr marL="720725" lvl="3" indent="-263525" algn="just">
              <a:lnSpc>
                <a:spcPts val="2300"/>
              </a:lnSpc>
              <a:spcBef>
                <a:spcPts val="0"/>
              </a:spcBef>
              <a:spcAft>
                <a:spcPts val="400"/>
              </a:spcAft>
              <a:buNone/>
            </a:pPr>
            <a:endParaRPr lang="pt-PT" sz="1400" dirty="0">
              <a:cs typeface="Arial" charset="0"/>
            </a:endParaRPr>
          </a:p>
          <a:p>
            <a:pPr marL="720725" lvl="3" indent="-263525" algn="just">
              <a:lnSpc>
                <a:spcPts val="2300"/>
              </a:lnSpc>
              <a:spcBef>
                <a:spcPts val="0"/>
              </a:spcBef>
              <a:spcAft>
                <a:spcPts val="400"/>
              </a:spcAft>
              <a:buNone/>
            </a:pPr>
            <a:endParaRPr lang="pt-PT" sz="1400" dirty="0">
              <a:cs typeface="Arial" charset="0"/>
            </a:endParaRPr>
          </a:p>
          <a:p>
            <a:pPr marL="720725" lvl="3" indent="-263525" algn="just">
              <a:lnSpc>
                <a:spcPts val="2300"/>
              </a:lnSpc>
              <a:spcBef>
                <a:spcPts val="0"/>
              </a:spcBef>
              <a:spcAft>
                <a:spcPts val="400"/>
              </a:spcAft>
              <a:buNone/>
            </a:pPr>
            <a:endParaRPr lang="en-US" sz="1400" dirty="0">
              <a:cs typeface="Arial" charset="0"/>
            </a:endParaRPr>
          </a:p>
        </p:txBody>
      </p:sp>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1047</a:t>
            </a:fld>
            <a:endParaRPr lang="en-US"/>
          </a:p>
        </p:txBody>
      </p:sp>
      <p:cxnSp>
        <p:nvCxnSpPr>
          <p:cNvPr id="5" name="Elbow Connector 4"/>
          <p:cNvCxnSpPr/>
          <p:nvPr/>
        </p:nvCxnSpPr>
        <p:spPr bwMode="auto">
          <a:xfrm rot="16200000" flipH="1">
            <a:off x="1208584" y="2564904"/>
            <a:ext cx="504057" cy="360040"/>
          </a:xfrm>
          <a:prstGeom prst="bentConnector3">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219617517"/>
      </p:ext>
    </p:extLst>
  </p:cSld>
  <p:clrMapOvr>
    <a:masterClrMapping/>
  </p:clrMapOvr>
  <p:transition spd="slow">
    <p:pull dir="r"/>
  </p:transition>
</p:sld>
</file>

<file path=ppt/slides/slide10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5" name="Rectangle 2"/>
          <p:cNvSpPr>
            <a:spLocks noGrp="1" noChangeArrowheads="1"/>
          </p:cNvSpPr>
          <p:nvPr>
            <p:ph type="body" sz="half" idx="1"/>
          </p:nvPr>
        </p:nvSpPr>
        <p:spPr>
          <a:xfrm>
            <a:off x="809625" y="1628800"/>
            <a:ext cx="8683625" cy="4608512"/>
          </a:xfrm>
        </p:spPr>
        <p:txBody>
          <a:bodyPr anchor="ctr"/>
          <a:lstStyle/>
          <a:p>
            <a:pPr marL="268288" lvl="2" indent="-268288" algn="just">
              <a:lnSpc>
                <a:spcPts val="2300"/>
              </a:lnSpc>
              <a:spcBef>
                <a:spcPts val="0"/>
              </a:spcBef>
              <a:spcAft>
                <a:spcPts val="400"/>
              </a:spcAft>
            </a:pPr>
            <a:r>
              <a:rPr lang="en-GB" sz="2000" dirty="0">
                <a:solidFill>
                  <a:srgbClr val="FF0000"/>
                </a:solidFill>
                <a:cs typeface="Arial" charset="0"/>
              </a:rPr>
              <a:t>Two adverse scenarios are considered:</a:t>
            </a:r>
          </a:p>
          <a:p>
            <a:pPr marL="342900" lvl="2" indent="-342900" algn="just">
              <a:lnSpc>
                <a:spcPts val="2300"/>
              </a:lnSpc>
              <a:spcBef>
                <a:spcPts val="0"/>
              </a:spcBef>
              <a:spcAft>
                <a:spcPts val="400"/>
              </a:spcAft>
              <a:buAutoNum type="arabicParenBoth"/>
            </a:pPr>
            <a:r>
              <a:rPr lang="en-GB" sz="1600" dirty="0">
                <a:solidFill>
                  <a:srgbClr val="FF0000"/>
                </a:solidFill>
                <a:cs typeface="Arial" charset="0"/>
              </a:rPr>
              <a:t>Abrupt repricing of global risk </a:t>
            </a:r>
            <a:r>
              <a:rPr lang="en-GB" sz="1600" dirty="0" err="1">
                <a:solidFill>
                  <a:srgbClr val="FF0000"/>
                </a:solidFill>
                <a:cs typeface="Arial" charset="0"/>
              </a:rPr>
              <a:t>premia</a:t>
            </a:r>
            <a:r>
              <a:rPr lang="en-GB" sz="1600" dirty="0">
                <a:solidFill>
                  <a:srgbClr val="FF0000"/>
                </a:solidFill>
                <a:cs typeface="Arial" charset="0"/>
              </a:rPr>
              <a:t> </a:t>
            </a:r>
            <a:r>
              <a:rPr lang="en-GB" sz="1600" dirty="0">
                <a:cs typeface="Arial" charset="0"/>
              </a:rPr>
              <a:t>=&gt; very strong financial contagion to the euro area, mainly via financial contagion in equity and bond markets =&gt; </a:t>
            </a:r>
            <a:r>
              <a:rPr lang="en-GB" sz="1600" u="sng" dirty="0">
                <a:cs typeface="Arial" charset="0"/>
              </a:rPr>
              <a:t>Yield curves steepen and credit spreads widen both in advanced and emerging economies </a:t>
            </a:r>
            <a:r>
              <a:rPr lang="en-GB" sz="1600" dirty="0">
                <a:cs typeface="Arial" charset="0"/>
              </a:rPr>
              <a:t>=&gt; re-emergence of public debt sustainability concerns for countries with lower credit ratings.</a:t>
            </a:r>
          </a:p>
          <a:p>
            <a:pPr marL="342900" lvl="2" indent="-342900" algn="just">
              <a:lnSpc>
                <a:spcPts val="2300"/>
              </a:lnSpc>
              <a:spcBef>
                <a:spcPts val="0"/>
              </a:spcBef>
              <a:spcAft>
                <a:spcPts val="400"/>
              </a:spcAft>
              <a:buAutoNum type="arabicParenBoth"/>
            </a:pPr>
            <a:r>
              <a:rPr lang="en-GB" sz="1600" dirty="0">
                <a:solidFill>
                  <a:srgbClr val="FF0000"/>
                </a:solidFill>
                <a:cs typeface="Arial" charset="0"/>
              </a:rPr>
              <a:t>Strong economic slowdown </a:t>
            </a:r>
            <a:r>
              <a:rPr lang="en-GB" sz="1600" dirty="0">
                <a:cs typeface="Arial" charset="0"/>
              </a:rPr>
              <a:t>=&gt; negative feedback loop between the banking sector and the real economy. Lower than expected economic growth in US and emerging economies, in addition to trade disruptions due to more protectionist policies in some advanced economies, is assumed to spill over to euro area countries via trade channels =&gt; domestic demand confidence shocks, negatively affecting private consumption and investment =&gt; higher levels of risk in the non-financial corporate sector =&gt; bond yields increase sharply and unemployment also increases more abruptly than in the past due to the preponderance of flexible working contracts =&gt; households and firms face difficulties in paying back their debt, especially in countries with highly indebted private sectors =&gt; drop in property market activity, both in the residential and commercial property segments =&gt; lower collateral value of mortgages.</a:t>
            </a:r>
          </a:p>
        </p:txBody>
      </p:sp>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1048</a:t>
            </a:fld>
            <a:endParaRPr lang="en-US"/>
          </a:p>
        </p:txBody>
      </p:sp>
    </p:spTree>
    <p:extLst>
      <p:ext uri="{BB962C8B-B14F-4D97-AF65-F5344CB8AC3E}">
        <p14:creationId xmlns:p14="http://schemas.microsoft.com/office/powerpoint/2010/main" val="1796445244"/>
      </p:ext>
    </p:extLst>
  </p:cSld>
  <p:clrMapOvr>
    <a:masterClrMapping/>
  </p:clrMapOvr>
  <p:transition spd="slow">
    <p:pull dir="r"/>
  </p:transition>
</p:sld>
</file>

<file path=ppt/slides/slide10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1049</a:t>
            </a:fld>
            <a:endParaRPr lang="en-US"/>
          </a:p>
        </p:txBody>
      </p:sp>
      <p:pic>
        <p:nvPicPr>
          <p:cNvPr id="3" name="Picture 2"/>
          <p:cNvPicPr>
            <a:picLocks noChangeAspect="1"/>
          </p:cNvPicPr>
          <p:nvPr/>
        </p:nvPicPr>
        <p:blipFill>
          <a:blip r:embed="rId3"/>
          <a:stretch>
            <a:fillRect/>
          </a:stretch>
        </p:blipFill>
        <p:spPr>
          <a:xfrm>
            <a:off x="804287" y="1750022"/>
            <a:ext cx="7560840" cy="4046028"/>
          </a:xfrm>
          <a:prstGeom prst="rect">
            <a:avLst/>
          </a:prstGeom>
        </p:spPr>
      </p:pic>
      <p:sp>
        <p:nvSpPr>
          <p:cNvPr id="6" name="Text Box 6"/>
          <p:cNvSpPr txBox="1">
            <a:spLocks noChangeArrowheads="1"/>
          </p:cNvSpPr>
          <p:nvPr/>
        </p:nvSpPr>
        <p:spPr bwMode="auto">
          <a:xfrm>
            <a:off x="762000" y="6021288"/>
            <a:ext cx="8079432"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a:solidFill>
                  <a:schemeClr val="tx1"/>
                </a:solidFill>
              </a:rPr>
              <a:t>Source: European Central Bank (2018), “Financial Stability Review”, May.</a:t>
            </a:r>
          </a:p>
        </p:txBody>
      </p:sp>
    </p:spTree>
    <p:extLst>
      <p:ext uri="{BB962C8B-B14F-4D97-AF65-F5344CB8AC3E}">
        <p14:creationId xmlns:p14="http://schemas.microsoft.com/office/powerpoint/2010/main" val="3948918052"/>
      </p:ext>
    </p:extLst>
  </p:cSld>
  <p:clrMapOvr>
    <a:masterClrMapping/>
  </p:clrMapOvr>
  <p:transition spd="slow">
    <p:pull dir="r"/>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p>
        </p:txBody>
      </p:sp>
      <p:sp>
        <p:nvSpPr>
          <p:cNvPr id="1619971" name="Rectangle 3"/>
          <p:cNvSpPr>
            <a:spLocks noGrp="1" noChangeArrowheads="1"/>
          </p:cNvSpPr>
          <p:nvPr>
            <p:ph type="body" idx="1"/>
          </p:nvPr>
        </p:nvSpPr>
        <p:spPr>
          <a:xfrm>
            <a:off x="776535" y="1628799"/>
            <a:ext cx="4680521" cy="4694213"/>
          </a:xfrm>
        </p:spPr>
        <p:txBody>
          <a:bodyPr/>
          <a:lstStyle/>
          <a:p>
            <a:pPr algn="just">
              <a:lnSpc>
                <a:spcPts val="2700"/>
              </a:lnSpc>
              <a:spcBef>
                <a:spcPts val="600"/>
              </a:spcBef>
              <a:spcAft>
                <a:spcPts val="0"/>
              </a:spcAft>
              <a:buAutoNum type="arabicParenBoth"/>
            </a:pPr>
            <a:r>
              <a:rPr lang="en-GB" sz="1800" b="1" u="sng" dirty="0"/>
              <a:t>increased leverage</a:t>
            </a:r>
          </a:p>
          <a:p>
            <a:pPr marL="263525" indent="-263525" algn="just">
              <a:lnSpc>
                <a:spcPts val="2700"/>
              </a:lnSpc>
              <a:spcBef>
                <a:spcPts val="600"/>
              </a:spcBef>
              <a:spcAft>
                <a:spcPts val="0"/>
              </a:spcAft>
            </a:pPr>
            <a:r>
              <a:rPr lang="en-GB" sz="1800" dirty="0">
                <a:solidFill>
                  <a:srgbClr val="FF0000"/>
                </a:solidFill>
              </a:rPr>
              <a:t>The leverage ratio of EU banks reached the bottom in 2008, close to 3%.</a:t>
            </a:r>
          </a:p>
          <a:p>
            <a:pPr marL="263525" indent="-263525" algn="just">
              <a:lnSpc>
                <a:spcPts val="2700"/>
              </a:lnSpc>
              <a:spcBef>
                <a:spcPts val="600"/>
              </a:spcBef>
              <a:spcAft>
                <a:spcPts val="0"/>
              </a:spcAft>
            </a:pPr>
            <a:r>
              <a:rPr lang="en-GB" sz="1800" dirty="0"/>
              <a:t>In the late 1990s, only a few of the 20 largest listed EU banks leverage ratios were &lt; 4%.</a:t>
            </a:r>
          </a:p>
          <a:p>
            <a:pPr marL="263525" indent="-263525" algn="just">
              <a:lnSpc>
                <a:spcPts val="2700"/>
              </a:lnSpc>
              <a:spcBef>
                <a:spcPts val="600"/>
              </a:spcBef>
              <a:spcAft>
                <a:spcPts val="0"/>
              </a:spcAft>
            </a:pPr>
            <a:r>
              <a:rPr lang="en-GB" sz="1800" dirty="0"/>
              <a:t>10 years later, a minority was &gt; 4%.</a:t>
            </a:r>
          </a:p>
          <a:p>
            <a:pPr marL="263525" indent="-263525" algn="just">
              <a:lnSpc>
                <a:spcPts val="2700"/>
              </a:lnSpc>
              <a:spcBef>
                <a:spcPts val="600"/>
              </a:spcBef>
              <a:spcAft>
                <a:spcPts val="0"/>
              </a:spcAft>
            </a:pPr>
            <a:r>
              <a:rPr lang="en-GB" sz="1800" dirty="0"/>
              <a:t>Banks that in 2003 had leverage ratios &gt; 8% (as HSBC and BBVA) had reduced their leverage ratios by around half in 2008.</a:t>
            </a:r>
          </a:p>
          <a:p>
            <a:pPr marL="263525" indent="-263525" algn="just">
              <a:lnSpc>
                <a:spcPts val="2700"/>
              </a:lnSpc>
              <a:spcBef>
                <a:spcPts val="600"/>
              </a:spcBef>
              <a:spcAft>
                <a:spcPts val="0"/>
              </a:spcAft>
            </a:pPr>
            <a:r>
              <a:rPr lang="en-GB" sz="1800" dirty="0"/>
              <a:t>The 2 banks that reached leverage ratios &lt; 3% (Commerzbank and </a:t>
            </a:r>
            <a:r>
              <a:rPr lang="en-GB" sz="1800" dirty="0" err="1"/>
              <a:t>Dexia</a:t>
            </a:r>
            <a:r>
              <a:rPr lang="en-GB" sz="1800" dirty="0"/>
              <a:t>) ended-up being bailed-out by taxpayers.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105</a:t>
            </a:fld>
            <a:endParaRPr lang="en-US"/>
          </a:p>
        </p:txBody>
      </p:sp>
      <p:pic>
        <p:nvPicPr>
          <p:cNvPr id="4" name="Picture 3"/>
          <p:cNvPicPr>
            <a:picLocks noChangeAspect="1"/>
          </p:cNvPicPr>
          <p:nvPr/>
        </p:nvPicPr>
        <p:blipFill>
          <a:blip r:embed="rId2"/>
          <a:stretch>
            <a:fillRect/>
          </a:stretch>
        </p:blipFill>
        <p:spPr>
          <a:xfrm>
            <a:off x="5457056" y="1628799"/>
            <a:ext cx="3943102" cy="3911428"/>
          </a:xfrm>
          <a:prstGeom prst="rect">
            <a:avLst/>
          </a:prstGeom>
        </p:spPr>
      </p:pic>
      <p:sp>
        <p:nvSpPr>
          <p:cNvPr id="6" name="Rectangle 3"/>
          <p:cNvSpPr txBox="1">
            <a:spLocks noChangeArrowheads="1"/>
          </p:cNvSpPr>
          <p:nvPr/>
        </p:nvSpPr>
        <p:spPr bwMode="auto">
          <a:xfrm>
            <a:off x="5457056" y="5579068"/>
            <a:ext cx="3960440" cy="76723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000"/>
              </a:lnSpc>
              <a:spcBef>
                <a:spcPts val="0"/>
              </a:spcBef>
              <a:spcAft>
                <a:spcPts val="0"/>
              </a:spcAft>
              <a:buFont typeface="Monotype Sorts" pitchFamily="2" charset="2"/>
              <a:buNone/>
            </a:pPr>
            <a:r>
              <a:rPr kumimoji="0" lang="en-GB" sz="1400" b="0" u="none" kern="0" dirty="0"/>
              <a:t>European Systemic Risk Board (2014), “Is Europe overbanked?”, Reports of the Advisory Scientific Committee, No 4, June 2014</a:t>
            </a:r>
          </a:p>
        </p:txBody>
      </p:sp>
    </p:spTree>
    <p:extLst>
      <p:ext uri="{BB962C8B-B14F-4D97-AF65-F5344CB8AC3E}">
        <p14:creationId xmlns:p14="http://schemas.microsoft.com/office/powerpoint/2010/main" val="1436040783"/>
      </p:ext>
    </p:extLst>
  </p:cSld>
  <p:clrMapOvr>
    <a:masterClrMapping/>
  </p:clrMapOvr>
  <p:transition spd="slow">
    <p:pull dir="r"/>
  </p:transition>
</p:sld>
</file>

<file path=ppt/slides/slide10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1050</a:t>
            </a:fld>
            <a:endParaRPr lang="en-US"/>
          </a:p>
        </p:txBody>
      </p:sp>
      <p:sp>
        <p:nvSpPr>
          <p:cNvPr id="6" name="Text Box 6"/>
          <p:cNvSpPr txBox="1">
            <a:spLocks noChangeArrowheads="1"/>
          </p:cNvSpPr>
          <p:nvPr/>
        </p:nvSpPr>
        <p:spPr bwMode="auto">
          <a:xfrm>
            <a:off x="1111721" y="5774286"/>
            <a:ext cx="8079432"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a:solidFill>
                  <a:schemeClr val="tx1"/>
                </a:solidFill>
              </a:rPr>
              <a:t>Source: European Central Bank (2018), “Financial Stability Review”, May.</a:t>
            </a:r>
          </a:p>
        </p:txBody>
      </p:sp>
      <p:pic>
        <p:nvPicPr>
          <p:cNvPr id="4" name="Picture 3"/>
          <p:cNvPicPr>
            <a:picLocks noChangeAspect="1"/>
          </p:cNvPicPr>
          <p:nvPr/>
        </p:nvPicPr>
        <p:blipFill>
          <a:blip r:embed="rId3"/>
          <a:stretch>
            <a:fillRect/>
          </a:stretch>
        </p:blipFill>
        <p:spPr>
          <a:xfrm>
            <a:off x="1136576" y="2528158"/>
            <a:ext cx="6642451" cy="2974400"/>
          </a:xfrm>
          <a:prstGeom prst="rect">
            <a:avLst/>
          </a:prstGeom>
        </p:spPr>
      </p:pic>
      <p:sp>
        <p:nvSpPr>
          <p:cNvPr id="7" name="Rectangle 2"/>
          <p:cNvSpPr>
            <a:spLocks noGrp="1" noChangeArrowheads="1"/>
          </p:cNvSpPr>
          <p:nvPr>
            <p:ph type="body" sz="half" idx="1"/>
          </p:nvPr>
        </p:nvSpPr>
        <p:spPr>
          <a:xfrm>
            <a:off x="809625" y="1628800"/>
            <a:ext cx="8683625" cy="792088"/>
          </a:xfrm>
        </p:spPr>
        <p:txBody>
          <a:bodyPr anchor="ctr"/>
          <a:lstStyle/>
          <a:p>
            <a:pPr marL="268288" lvl="2" indent="-268288" algn="just">
              <a:lnSpc>
                <a:spcPts val="2700"/>
              </a:lnSpc>
              <a:spcBef>
                <a:spcPts val="600"/>
              </a:spcBef>
              <a:spcAft>
                <a:spcPts val="600"/>
              </a:spcAft>
            </a:pPr>
            <a:r>
              <a:rPr lang="en-GB" sz="2000" dirty="0">
                <a:solidFill>
                  <a:srgbClr val="FF0000"/>
                </a:solidFill>
                <a:cs typeface="Arial" charset="0"/>
              </a:rPr>
              <a:t>Stronger macroeconomic impact of scenario 2 – GDP falls by more than 5%, with residential property prices decreasing around 22% </a:t>
            </a:r>
            <a:endParaRPr lang="en-GB" sz="1800" dirty="0">
              <a:cs typeface="Arial" charset="0"/>
            </a:endParaRPr>
          </a:p>
        </p:txBody>
      </p:sp>
    </p:spTree>
    <p:extLst>
      <p:ext uri="{BB962C8B-B14F-4D97-AF65-F5344CB8AC3E}">
        <p14:creationId xmlns:p14="http://schemas.microsoft.com/office/powerpoint/2010/main" val="4259119038"/>
      </p:ext>
    </p:extLst>
  </p:cSld>
  <p:clrMapOvr>
    <a:masterClrMapping/>
  </p:clrMapOvr>
  <p:transition spd="slow">
    <p:pull dir="r"/>
  </p:transition>
</p:sld>
</file>

<file path=ppt/slides/slide10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1051</a:t>
            </a:fld>
            <a:endParaRPr lang="en-US"/>
          </a:p>
        </p:txBody>
      </p:sp>
      <p:sp>
        <p:nvSpPr>
          <p:cNvPr id="6" name="Text Box 6"/>
          <p:cNvSpPr txBox="1">
            <a:spLocks noChangeArrowheads="1"/>
          </p:cNvSpPr>
          <p:nvPr/>
        </p:nvSpPr>
        <p:spPr bwMode="auto">
          <a:xfrm>
            <a:off x="809625" y="6052267"/>
            <a:ext cx="8079432"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a:solidFill>
                  <a:schemeClr val="tx1"/>
                </a:solidFill>
              </a:rPr>
              <a:t>Source: European Central Bank (2018), “Financial Stability Review”, May.</a:t>
            </a:r>
          </a:p>
        </p:txBody>
      </p:sp>
      <p:sp>
        <p:nvSpPr>
          <p:cNvPr id="7" name="Rectangle 2"/>
          <p:cNvSpPr>
            <a:spLocks noGrp="1" noChangeArrowheads="1"/>
          </p:cNvSpPr>
          <p:nvPr>
            <p:ph type="body" sz="half" idx="1"/>
          </p:nvPr>
        </p:nvSpPr>
        <p:spPr>
          <a:xfrm>
            <a:off x="809625" y="1628800"/>
            <a:ext cx="8683625" cy="809894"/>
          </a:xfrm>
        </p:spPr>
        <p:txBody>
          <a:bodyPr anchor="ctr"/>
          <a:lstStyle/>
          <a:p>
            <a:pPr marL="268288" lvl="2" indent="-268288" algn="just">
              <a:lnSpc>
                <a:spcPts val="2600"/>
              </a:lnSpc>
              <a:spcBef>
                <a:spcPts val="600"/>
              </a:spcBef>
              <a:spcAft>
                <a:spcPts val="600"/>
              </a:spcAft>
            </a:pPr>
            <a:r>
              <a:rPr lang="en-GB" sz="2000" dirty="0">
                <a:solidFill>
                  <a:srgbClr val="FF0000"/>
                </a:solidFill>
                <a:cs typeface="Arial" charset="0"/>
              </a:rPr>
              <a:t>Nonetheless, the impact on financial markets of scenario 1 is stronger, increasing 10-year bond yields in more than 100 </a:t>
            </a:r>
            <a:r>
              <a:rPr lang="en-GB" sz="2000" dirty="0" err="1">
                <a:solidFill>
                  <a:srgbClr val="FF0000"/>
                </a:solidFill>
                <a:cs typeface="Arial" charset="0"/>
              </a:rPr>
              <a:t>bp</a:t>
            </a:r>
            <a:r>
              <a:rPr lang="en-GB" sz="2000" dirty="0">
                <a:solidFill>
                  <a:srgbClr val="FF0000"/>
                </a:solidFill>
                <a:cs typeface="Arial" charset="0"/>
              </a:rPr>
              <a:t>:</a:t>
            </a:r>
          </a:p>
        </p:txBody>
      </p:sp>
      <p:pic>
        <p:nvPicPr>
          <p:cNvPr id="3" name="Picture 2"/>
          <p:cNvPicPr>
            <a:picLocks noChangeAspect="1"/>
          </p:cNvPicPr>
          <p:nvPr/>
        </p:nvPicPr>
        <p:blipFill>
          <a:blip r:embed="rId3"/>
          <a:stretch>
            <a:fillRect/>
          </a:stretch>
        </p:blipFill>
        <p:spPr>
          <a:xfrm>
            <a:off x="920553" y="2438694"/>
            <a:ext cx="5976663" cy="3619826"/>
          </a:xfrm>
          <a:prstGeom prst="rect">
            <a:avLst/>
          </a:prstGeom>
        </p:spPr>
      </p:pic>
    </p:spTree>
    <p:extLst>
      <p:ext uri="{BB962C8B-B14F-4D97-AF65-F5344CB8AC3E}">
        <p14:creationId xmlns:p14="http://schemas.microsoft.com/office/powerpoint/2010/main" val="1677794765"/>
      </p:ext>
    </p:extLst>
  </p:cSld>
  <p:clrMapOvr>
    <a:masterClrMapping/>
  </p:clrMapOvr>
  <p:transition spd="slow">
    <p:pull dir="r"/>
  </p:transition>
</p:sld>
</file>

<file path=ppt/slides/slide10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1052</a:t>
            </a:fld>
            <a:endParaRPr lang="en-US"/>
          </a:p>
        </p:txBody>
      </p:sp>
      <p:sp>
        <p:nvSpPr>
          <p:cNvPr id="6" name="Text Box 6"/>
          <p:cNvSpPr txBox="1">
            <a:spLocks noChangeArrowheads="1"/>
          </p:cNvSpPr>
          <p:nvPr/>
        </p:nvSpPr>
        <p:spPr bwMode="auto">
          <a:xfrm>
            <a:off x="1050032" y="6052267"/>
            <a:ext cx="8079432"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a:solidFill>
                  <a:schemeClr val="tx1"/>
                </a:solidFill>
              </a:rPr>
              <a:t>Source: European Central Bank (2018), “Financial Stability Review”, May.</a:t>
            </a:r>
          </a:p>
        </p:txBody>
      </p:sp>
      <p:sp>
        <p:nvSpPr>
          <p:cNvPr id="7" name="Rectangle 2"/>
          <p:cNvSpPr>
            <a:spLocks noGrp="1" noChangeArrowheads="1"/>
          </p:cNvSpPr>
          <p:nvPr>
            <p:ph type="body" sz="half" idx="1"/>
          </p:nvPr>
        </p:nvSpPr>
        <p:spPr>
          <a:xfrm>
            <a:off x="809625" y="1628800"/>
            <a:ext cx="8683625" cy="1048048"/>
          </a:xfrm>
        </p:spPr>
        <p:txBody>
          <a:bodyPr anchor="ctr"/>
          <a:lstStyle/>
          <a:p>
            <a:pPr marL="268288" lvl="2" indent="-268288" algn="just">
              <a:lnSpc>
                <a:spcPts val="2700"/>
              </a:lnSpc>
              <a:spcBef>
                <a:spcPts val="600"/>
              </a:spcBef>
              <a:spcAft>
                <a:spcPts val="600"/>
              </a:spcAft>
            </a:pPr>
            <a:r>
              <a:rPr lang="en-GB" sz="2000" dirty="0">
                <a:solidFill>
                  <a:srgbClr val="FF0000"/>
                </a:solidFill>
                <a:cs typeface="Arial" charset="0"/>
              </a:rPr>
              <a:t>Conclusion: the euro area banking sector as a whole was concluded to be resilient to the main financial stability risks</a:t>
            </a:r>
            <a:r>
              <a:rPr lang="en-GB" sz="2000" dirty="0">
                <a:cs typeface="Arial" charset="0"/>
              </a:rPr>
              <a:t>, with CET1 ratio declining by just about 2 p.p. under adverse scenarios.</a:t>
            </a:r>
          </a:p>
        </p:txBody>
      </p:sp>
      <p:pic>
        <p:nvPicPr>
          <p:cNvPr id="4" name="Picture 3"/>
          <p:cNvPicPr>
            <a:picLocks noChangeAspect="1"/>
          </p:cNvPicPr>
          <p:nvPr/>
        </p:nvPicPr>
        <p:blipFill>
          <a:blip r:embed="rId3"/>
          <a:stretch>
            <a:fillRect/>
          </a:stretch>
        </p:blipFill>
        <p:spPr>
          <a:xfrm>
            <a:off x="1064568" y="2747909"/>
            <a:ext cx="5616624" cy="3201371"/>
          </a:xfrm>
          <a:prstGeom prst="rect">
            <a:avLst/>
          </a:prstGeom>
        </p:spPr>
      </p:pic>
    </p:spTree>
    <p:extLst>
      <p:ext uri="{BB962C8B-B14F-4D97-AF65-F5344CB8AC3E}">
        <p14:creationId xmlns:p14="http://schemas.microsoft.com/office/powerpoint/2010/main" val="2707068445"/>
      </p:ext>
    </p:extLst>
  </p:cSld>
  <p:clrMapOvr>
    <a:masterClrMapping/>
  </p:clrMapOvr>
  <p:transition spd="slow">
    <p:pull dir="r"/>
  </p:transition>
</p:sld>
</file>

<file path=ppt/slides/slide10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1053</a:t>
            </a:fld>
            <a:endParaRPr lang="en-US"/>
          </a:p>
        </p:txBody>
      </p:sp>
      <p:sp>
        <p:nvSpPr>
          <p:cNvPr id="6" name="Text Box 6"/>
          <p:cNvSpPr txBox="1">
            <a:spLocks noChangeArrowheads="1"/>
          </p:cNvSpPr>
          <p:nvPr/>
        </p:nvSpPr>
        <p:spPr bwMode="auto">
          <a:xfrm>
            <a:off x="1064568" y="6046014"/>
            <a:ext cx="7879734"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a:solidFill>
                  <a:schemeClr val="tx1"/>
                </a:solidFill>
              </a:rPr>
              <a:t>Source: European Central Bank (2018), “Financial Stability Review”, May.</a:t>
            </a:r>
          </a:p>
        </p:txBody>
      </p:sp>
      <p:sp>
        <p:nvSpPr>
          <p:cNvPr id="7" name="Rectangle 2"/>
          <p:cNvSpPr>
            <a:spLocks noGrp="1" noChangeArrowheads="1"/>
          </p:cNvSpPr>
          <p:nvPr>
            <p:ph type="body" sz="half" idx="1"/>
          </p:nvPr>
        </p:nvSpPr>
        <p:spPr>
          <a:xfrm>
            <a:off x="809625" y="1628799"/>
            <a:ext cx="8683625" cy="1083169"/>
          </a:xfrm>
        </p:spPr>
        <p:txBody>
          <a:bodyPr anchor="ctr"/>
          <a:lstStyle/>
          <a:p>
            <a:pPr marL="180975" lvl="2" indent="-180975" algn="just">
              <a:lnSpc>
                <a:spcPts val="2700"/>
              </a:lnSpc>
              <a:spcBef>
                <a:spcPts val="600"/>
              </a:spcBef>
              <a:spcAft>
                <a:spcPts val="600"/>
              </a:spcAft>
            </a:pPr>
            <a:r>
              <a:rPr lang="en-GB" sz="2000" dirty="0">
                <a:cs typeface="Arial" charset="0"/>
              </a:rPr>
              <a:t>Nonetheless, under the static balance sheet assumption, CET1 ratio in banks representing between 20% and 30% of total assets would fall below 10% and a few small banks would face severe solvency difficulties (CET1 ratio &lt; 6%).</a:t>
            </a:r>
          </a:p>
        </p:txBody>
      </p:sp>
      <p:pic>
        <p:nvPicPr>
          <p:cNvPr id="3" name="Picture 2"/>
          <p:cNvPicPr>
            <a:picLocks noChangeAspect="1"/>
          </p:cNvPicPr>
          <p:nvPr/>
        </p:nvPicPr>
        <p:blipFill>
          <a:blip r:embed="rId3"/>
          <a:stretch>
            <a:fillRect/>
          </a:stretch>
        </p:blipFill>
        <p:spPr>
          <a:xfrm>
            <a:off x="1064569" y="2751625"/>
            <a:ext cx="5472608" cy="3254733"/>
          </a:xfrm>
          <a:prstGeom prst="rect">
            <a:avLst/>
          </a:prstGeom>
        </p:spPr>
      </p:pic>
    </p:spTree>
    <p:extLst>
      <p:ext uri="{BB962C8B-B14F-4D97-AF65-F5344CB8AC3E}">
        <p14:creationId xmlns:p14="http://schemas.microsoft.com/office/powerpoint/2010/main" val="3327155628"/>
      </p:ext>
    </p:extLst>
  </p:cSld>
  <p:clrMapOvr>
    <a:masterClrMapping/>
  </p:clrMapOvr>
  <p:transition spd="slow">
    <p:pull dir="r"/>
  </p:transition>
</p:sld>
</file>

<file path=ppt/slides/slide10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0242" name="Rectangle 2"/>
          <p:cNvSpPr>
            <a:spLocks noGrp="1" noChangeArrowheads="1"/>
          </p:cNvSpPr>
          <p:nvPr>
            <p:ph type="body" sz="half" idx="1"/>
          </p:nvPr>
        </p:nvSpPr>
        <p:spPr>
          <a:xfrm>
            <a:off x="841375" y="1628800"/>
            <a:ext cx="8612188" cy="4657700"/>
          </a:xfrm>
          <a:noFill/>
        </p:spPr>
        <p:txBody>
          <a:bodyPr/>
          <a:lstStyle/>
          <a:p>
            <a:pPr marL="0" indent="0" algn="just">
              <a:lnSpc>
                <a:spcPts val="2500"/>
              </a:lnSpc>
              <a:spcBef>
                <a:spcPts val="600"/>
              </a:spcBef>
              <a:spcAft>
                <a:spcPts val="500"/>
              </a:spcAft>
              <a:buNone/>
            </a:pPr>
            <a:r>
              <a:rPr lang="en-US" sz="2000" b="1" dirty="0">
                <a:solidFill>
                  <a:srgbClr val="FF0000"/>
                </a:solidFill>
              </a:rPr>
              <a:t>6. SREP</a:t>
            </a:r>
          </a:p>
          <a:p>
            <a:pPr marL="268288" indent="-268288" algn="just">
              <a:lnSpc>
                <a:spcPts val="2500"/>
              </a:lnSpc>
              <a:spcBef>
                <a:spcPts val="600"/>
              </a:spcBef>
              <a:spcAft>
                <a:spcPts val="500"/>
              </a:spcAft>
            </a:pPr>
            <a:r>
              <a:rPr lang="en-US" sz="2000" dirty="0">
                <a:solidFill>
                  <a:srgbClr val="FF0000"/>
                </a:solidFill>
              </a:rPr>
              <a:t>In the Euro Area</a:t>
            </a:r>
            <a:r>
              <a:rPr lang="pt-PT" sz="2000" dirty="0">
                <a:solidFill>
                  <a:srgbClr val="FF0000"/>
                </a:solidFill>
              </a:rPr>
              <a:t>, </a:t>
            </a:r>
            <a:r>
              <a:rPr lang="en-GB" sz="2000" dirty="0">
                <a:solidFill>
                  <a:srgbClr val="FF0000"/>
                </a:solidFill>
              </a:rPr>
              <a:t>Pillar II is divided into 2 major components</a:t>
            </a:r>
            <a:r>
              <a:rPr lang="en-GB" sz="2000" dirty="0"/>
              <a:t>:</a:t>
            </a:r>
          </a:p>
          <a:p>
            <a:pPr marL="287338" indent="-285750" algn="just">
              <a:lnSpc>
                <a:spcPts val="2500"/>
              </a:lnSpc>
              <a:spcBef>
                <a:spcPts val="600"/>
              </a:spcBef>
              <a:spcAft>
                <a:spcPts val="500"/>
              </a:spcAft>
              <a:buAutoNum type="romanLcParenBoth"/>
            </a:pPr>
            <a:r>
              <a:rPr lang="en-GB" sz="1800" dirty="0">
                <a:solidFill>
                  <a:srgbClr val="FF0000"/>
                </a:solidFill>
              </a:rPr>
              <a:t>Institutions</a:t>
            </a:r>
            <a:r>
              <a:rPr lang="en-GB" sz="1800" dirty="0"/>
              <a:t> - expected to establish sound, effective and complete strategies and processes to assess and maintain, on an ongoing basis, the amounts, types and distribution of internal capital commensurate to their risk profiles (ICAAP), as well as robust governance and internal control arrangements</a:t>
            </a:r>
          </a:p>
          <a:p>
            <a:pPr marL="287338" indent="-285750" algn="just">
              <a:lnSpc>
                <a:spcPts val="2500"/>
              </a:lnSpc>
              <a:spcBef>
                <a:spcPts val="600"/>
              </a:spcBef>
              <a:spcAft>
                <a:spcPts val="500"/>
              </a:spcAft>
              <a:buAutoNum type="romanLcParenBoth"/>
            </a:pPr>
            <a:r>
              <a:rPr lang="en-GB" sz="1800" dirty="0">
                <a:solidFill>
                  <a:srgbClr val="FF0000"/>
                </a:solidFill>
              </a:rPr>
              <a:t>Supervisory authorities </a:t>
            </a:r>
            <a:r>
              <a:rPr lang="en-GB" sz="1800" dirty="0"/>
              <a:t>– </a:t>
            </a:r>
            <a:r>
              <a:rPr lang="pt-PT" sz="1800" dirty="0"/>
              <a:t>SREP</a:t>
            </a:r>
            <a:r>
              <a:rPr lang="en-US" sz="1800" dirty="0"/>
              <a:t>:</a:t>
            </a:r>
          </a:p>
          <a:p>
            <a:pPr marL="0" indent="0" algn="just">
              <a:lnSpc>
                <a:spcPts val="2200"/>
              </a:lnSpc>
              <a:spcBef>
                <a:spcPts val="600"/>
              </a:spcBef>
              <a:spcAft>
                <a:spcPts val="500"/>
              </a:spcAft>
              <a:buNone/>
              <a:defRPr/>
            </a:pPr>
            <a:r>
              <a:rPr lang="en-US" sz="1600" dirty="0"/>
              <a:t>Set of procedures annually adopted by the supervisors of the SSM to ensure that institutions have adequate arrangements, strategies, processes and mechanisms, as well as capital and liquidity to ensure a sound management, internal control system and coverage of their risks, to which they are or might be exposed, including those revealed by stress testing and risks institution may pose to the financial system. (EBA/GL/2014/13, “Guidelines on common procedures and methodologies for the </a:t>
            </a:r>
            <a:r>
              <a:rPr lang="en-US" sz="1600" u="sng" dirty="0"/>
              <a:t>supervisory review and evaluation process </a:t>
            </a:r>
            <a:r>
              <a:rPr lang="en-US" sz="1600" dirty="0"/>
              <a:t>(SREP)”, 19 Dec.2014).</a:t>
            </a:r>
          </a:p>
        </p:txBody>
      </p:sp>
      <p:sp>
        <p:nvSpPr>
          <p:cNvPr id="225284" name="Rectangle 3"/>
          <p:cNvSpPr>
            <a:spLocks noGrp="1" noChangeArrowheads="1"/>
          </p:cNvSpPr>
          <p:nvPr>
            <p:ph type="title"/>
          </p:nvPr>
        </p:nvSpPr>
        <p:spPr>
          <a:xfrm>
            <a:off x="841375" y="392113"/>
            <a:ext cx="7183438" cy="679450"/>
          </a:xfrm>
          <a:noFill/>
        </p:spPr>
        <p:txBody>
          <a:bodyPr/>
          <a:lstStyle/>
          <a:p>
            <a:r>
              <a:rPr lang="en-GB" dirty="0">
                <a:solidFill>
                  <a:schemeClr val="tx1"/>
                </a:solidFill>
              </a:rPr>
              <a:t>EU Basel III package</a:t>
            </a:r>
            <a:endParaRPr lang="en-GB"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1054</a:t>
            </a:fld>
            <a:endParaRPr lang="en-US"/>
          </a:p>
        </p:txBody>
      </p:sp>
    </p:spTree>
    <p:extLst>
      <p:ext uri="{BB962C8B-B14F-4D97-AF65-F5344CB8AC3E}">
        <p14:creationId xmlns:p14="http://schemas.microsoft.com/office/powerpoint/2010/main" val="1700476343"/>
      </p:ext>
    </p:extLst>
  </p:cSld>
  <p:clrMapOvr>
    <a:masterClrMapping/>
  </p:clrMapOvr>
  <p:transition spd="med">
    <p:cover dir="r"/>
  </p:transition>
</p:sld>
</file>

<file path=ppt/slides/slide10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a:p>
        </p:txBody>
      </p:sp>
      <p:sp>
        <p:nvSpPr>
          <p:cNvPr id="6" name="Rectangle 5"/>
          <p:cNvSpPr txBox="1">
            <a:spLocks noChangeArrowheads="1"/>
          </p:cNvSpPr>
          <p:nvPr/>
        </p:nvSpPr>
        <p:spPr bwMode="auto">
          <a:xfrm>
            <a:off x="738188" y="1628801"/>
            <a:ext cx="8715375" cy="46085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271463" indent="-271463"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rgbClr val="FF0000"/>
                </a:solidFill>
                <a:latin typeface="+mn-lt"/>
              </a:rPr>
              <a:t>SREP was initially the outcome of guidelines (GL) issued by the forerunner of EBA </a:t>
            </a:r>
            <a:r>
              <a:rPr lang="en-US" sz="2000" b="0" u="none" dirty="0">
                <a:solidFill>
                  <a:schemeClr val="tx1"/>
                </a:solidFill>
                <a:latin typeface="+mn-lt"/>
              </a:rPr>
              <a:t>– the CEBS (Committee of European Banking Supervisors) – in 2006 (</a:t>
            </a:r>
            <a:r>
              <a:rPr lang="en-GB" sz="2000" b="0" u="none" dirty="0">
                <a:solidFill>
                  <a:schemeClr val="tx1"/>
                </a:solidFill>
                <a:latin typeface="+mn-lt"/>
              </a:rPr>
              <a:t>Guidelines on the Application of the Supervisory Review Process under Pillar 2 (CP03 revised), 25 Jan.)</a:t>
            </a:r>
            <a:r>
              <a:rPr lang="en-US" sz="2000" b="0" u="none" dirty="0">
                <a:solidFill>
                  <a:schemeClr val="tx1"/>
                </a:solidFill>
                <a:latin typeface="+mn-lt"/>
              </a:rPr>
              <a:t>.</a:t>
            </a:r>
          </a:p>
          <a:p>
            <a:pPr marL="271463" indent="-271463" algn="just">
              <a:lnSpc>
                <a:spcPts val="2700"/>
              </a:lnSpc>
              <a:spcBef>
                <a:spcPts val="600"/>
              </a:spcBef>
              <a:spcAft>
                <a:spcPts val="600"/>
              </a:spcAft>
              <a:buClr>
                <a:schemeClr val="bg2"/>
              </a:buClr>
              <a:buSzPct val="75000"/>
              <a:buFont typeface="Monotype Sorts" pitchFamily="2" charset="2"/>
              <a:buChar char="n"/>
              <a:defRPr/>
            </a:pPr>
            <a:endParaRPr lang="en-US" sz="2000" b="0" u="none" dirty="0">
              <a:solidFill>
                <a:schemeClr val="tx1"/>
              </a:solidFill>
              <a:latin typeface="+mn-lt"/>
            </a:endParaRPr>
          </a:p>
          <a:p>
            <a:pPr marL="271463" indent="-271463"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chemeClr val="tx1"/>
                </a:solidFill>
                <a:latin typeface="+mn-lt"/>
              </a:rPr>
              <a:t>These GL defined a set of requirements for banks and also for the supervisors and were among several guidelines </a:t>
            </a:r>
            <a:r>
              <a:rPr lang="en-GB" sz="2000" b="0" u="none" dirty="0">
                <a:solidFill>
                  <a:schemeClr val="tx1"/>
                </a:solidFill>
                <a:latin typeface="+mn-lt"/>
              </a:rPr>
              <a:t>issued by CEBS on internal governance.</a:t>
            </a:r>
          </a:p>
          <a:p>
            <a:pPr marL="271463" indent="-271463" algn="just">
              <a:lnSpc>
                <a:spcPts val="2700"/>
              </a:lnSpc>
              <a:spcBef>
                <a:spcPts val="600"/>
              </a:spcBef>
              <a:spcAft>
                <a:spcPts val="600"/>
              </a:spcAft>
              <a:buClr>
                <a:schemeClr val="bg2"/>
              </a:buClr>
              <a:buSzPct val="75000"/>
              <a:buFont typeface="Monotype Sorts" pitchFamily="2" charset="2"/>
              <a:buChar char="n"/>
              <a:defRPr/>
            </a:pPr>
            <a:endParaRPr lang="en-US" sz="2000" b="0" u="none" dirty="0">
              <a:solidFill>
                <a:schemeClr val="tx1"/>
              </a:solidFill>
              <a:latin typeface="+mn-lt"/>
            </a:endParaRPr>
          </a:p>
          <a:p>
            <a:pPr marL="271463" indent="-271463"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chemeClr val="tx1"/>
                </a:solidFill>
                <a:latin typeface="+mn-lt"/>
              </a:rPr>
              <a:t>While being CEBS guidelines, these were non-binding, even though supervisors were expected to implement them or to explain why they hadn’t.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1055</a:t>
            </a:fld>
            <a:endParaRPr lang="en-US" dirty="0"/>
          </a:p>
        </p:txBody>
      </p:sp>
    </p:spTree>
    <p:extLst>
      <p:ext uri="{BB962C8B-B14F-4D97-AF65-F5344CB8AC3E}">
        <p14:creationId xmlns:p14="http://schemas.microsoft.com/office/powerpoint/2010/main" val="3600538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a:p>
        </p:txBody>
      </p:sp>
      <p:sp>
        <p:nvSpPr>
          <p:cNvPr id="6" name="Rectangle 5"/>
          <p:cNvSpPr txBox="1">
            <a:spLocks noChangeArrowheads="1"/>
          </p:cNvSpPr>
          <p:nvPr/>
        </p:nvSpPr>
        <p:spPr bwMode="auto">
          <a:xfrm>
            <a:off x="738188" y="1628801"/>
            <a:ext cx="8715375" cy="46085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271463" indent="-271463" algn="just">
              <a:lnSpc>
                <a:spcPts val="2700"/>
              </a:lnSpc>
              <a:spcBef>
                <a:spcPts val="600"/>
              </a:spcBef>
              <a:spcAft>
                <a:spcPts val="600"/>
              </a:spcAft>
              <a:buClr>
                <a:schemeClr val="bg2"/>
              </a:buClr>
              <a:buSzPct val="75000"/>
              <a:buFont typeface="Monotype Sorts" pitchFamily="2" charset="2"/>
              <a:buChar char="n"/>
              <a:defRPr/>
            </a:pPr>
            <a:r>
              <a:rPr lang="en-GB" sz="2000" b="0" u="none" dirty="0">
                <a:solidFill>
                  <a:schemeClr val="tx1"/>
                </a:solidFill>
                <a:latin typeface="+mn-lt"/>
              </a:rPr>
              <a:t>After a survey on the implementation of internal governance by institutions and supervisors in 2009, CEBS concluded that internal governance issues were identified as a crucial underlying factor of the financial crisis, often as the result of an insufficient implementation of the existing guidelines.</a:t>
            </a:r>
          </a:p>
          <a:p>
            <a:pPr marL="271463" indent="-271463" algn="just">
              <a:lnSpc>
                <a:spcPts val="2700"/>
              </a:lnSpc>
              <a:spcBef>
                <a:spcPts val="600"/>
              </a:spcBef>
              <a:spcAft>
                <a:spcPts val="600"/>
              </a:spcAft>
              <a:buClr>
                <a:schemeClr val="bg2"/>
              </a:buClr>
              <a:buSzPct val="75000"/>
              <a:buFont typeface="Monotype Sorts" pitchFamily="2" charset="2"/>
              <a:buChar char="n"/>
              <a:defRPr/>
            </a:pPr>
            <a:endParaRPr lang="en-US" sz="2000" b="0" u="none" dirty="0">
              <a:solidFill>
                <a:schemeClr val="tx1"/>
              </a:solidFill>
              <a:latin typeface="+mn-lt"/>
            </a:endParaRPr>
          </a:p>
          <a:p>
            <a:pPr marL="271463" indent="-271463" algn="just">
              <a:lnSpc>
                <a:spcPts val="2700"/>
              </a:lnSpc>
              <a:spcBef>
                <a:spcPts val="600"/>
              </a:spcBef>
              <a:spcAft>
                <a:spcPts val="600"/>
              </a:spcAft>
              <a:buClr>
                <a:schemeClr val="bg2"/>
              </a:buClr>
              <a:buSzPct val="75000"/>
              <a:buFont typeface="Monotype Sorts" pitchFamily="2" charset="2"/>
              <a:buChar char="n"/>
              <a:defRPr/>
            </a:pPr>
            <a:r>
              <a:rPr lang="en-GB" sz="2000" b="0" u="none" dirty="0">
                <a:solidFill>
                  <a:schemeClr val="tx1"/>
                </a:solidFill>
                <a:latin typeface="+mn-lt"/>
              </a:rPr>
              <a:t>Therefore, after its foundation in 2011, EBA updated all the guidelines on internal governance subjects issued by CEBS and consolidated them in the “EBA Guidelines on Internal Governance (GL 44)”, which became </a:t>
            </a:r>
            <a:r>
              <a:rPr lang="en-US" sz="2000" b="0" u="none" dirty="0">
                <a:solidFill>
                  <a:schemeClr val="tx1"/>
                </a:solidFill>
                <a:latin typeface="+mn-lt"/>
              </a:rPr>
              <a:t>mandatory.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1056</a:t>
            </a:fld>
            <a:endParaRPr lang="en-US" dirty="0"/>
          </a:p>
        </p:txBody>
      </p:sp>
    </p:spTree>
    <p:extLst>
      <p:ext uri="{BB962C8B-B14F-4D97-AF65-F5344CB8AC3E}">
        <p14:creationId xmlns:p14="http://schemas.microsoft.com/office/powerpoint/2010/main" val="2474087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a:p>
        </p:txBody>
      </p:sp>
      <p:sp>
        <p:nvSpPr>
          <p:cNvPr id="6" name="Rectangle 5"/>
          <p:cNvSpPr txBox="1">
            <a:spLocks noChangeArrowheads="1"/>
          </p:cNvSpPr>
          <p:nvPr/>
        </p:nvSpPr>
        <p:spPr bwMode="auto">
          <a:xfrm>
            <a:off x="809625" y="1643063"/>
            <a:ext cx="8643938" cy="4594249"/>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chemeClr val="tx1"/>
                </a:solidFill>
                <a:latin typeface="+mn-lt"/>
              </a:rPr>
              <a:t>SREP is applied proportionally, to significant and less significant institutions, with a frequency and intensity as a function of the potential impact of each financial institution on the financial system and the respective risk profile.</a:t>
            </a:r>
          </a:p>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rgbClr val="FF0000"/>
                </a:solidFill>
                <a:latin typeface="+mn-lt"/>
              </a:rPr>
              <a:t>The main outcome of the SREP is the determination of a minimum capital level, above pillar I requirements.</a:t>
            </a:r>
          </a:p>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rgbClr val="FF0000"/>
                </a:solidFill>
                <a:latin typeface="+mn-lt"/>
              </a:rPr>
              <a:t>SREP may also imply </a:t>
            </a:r>
            <a:r>
              <a:rPr lang="en-GB" sz="2000" b="0" u="none" dirty="0">
                <a:solidFill>
                  <a:srgbClr val="FF0000"/>
                </a:solidFill>
                <a:latin typeface="+mn-lt"/>
              </a:rPr>
              <a:t>Institution-specific quantitative liquidity requirements</a:t>
            </a:r>
            <a:r>
              <a:rPr lang="en-GB" sz="2000" b="0" u="none" dirty="0">
                <a:solidFill>
                  <a:schemeClr val="tx1"/>
                </a:solidFill>
                <a:latin typeface="+mn-lt"/>
              </a:rPr>
              <a:t>, </a:t>
            </a:r>
            <a:r>
              <a:rPr lang="en-GB" sz="2000" b="0" u="none" dirty="0" err="1">
                <a:solidFill>
                  <a:schemeClr val="tx1"/>
                </a:solidFill>
                <a:latin typeface="+mn-lt"/>
              </a:rPr>
              <a:t>e,g</a:t>
            </a:r>
            <a:r>
              <a:rPr lang="en-GB" sz="2000" b="0" u="none" dirty="0">
                <a:solidFill>
                  <a:schemeClr val="tx1"/>
                </a:solidFill>
                <a:latin typeface="+mn-lt"/>
              </a:rPr>
              <a:t>. LCR higher than the regulatory minimum, as well as qualitative supervisory measures, e.g.:</a:t>
            </a:r>
          </a:p>
          <a:p>
            <a:pPr marL="342900" indent="-342900" algn="just">
              <a:lnSpc>
                <a:spcPts val="2700"/>
              </a:lnSpc>
              <a:spcBef>
                <a:spcPts val="0"/>
              </a:spcBef>
              <a:spcAft>
                <a:spcPts val="600"/>
              </a:spcAft>
              <a:buClr>
                <a:schemeClr val="bg2"/>
              </a:buClr>
              <a:buSzPct val="75000"/>
              <a:buFontTx/>
              <a:buChar char="-"/>
              <a:defRPr/>
            </a:pPr>
            <a:r>
              <a:rPr lang="en-GB" sz="1600" b="0" u="none" dirty="0">
                <a:solidFill>
                  <a:schemeClr val="tx1"/>
                </a:solidFill>
                <a:latin typeface="+mn-lt"/>
              </a:rPr>
              <a:t>the restriction or limitation of business</a:t>
            </a:r>
          </a:p>
          <a:p>
            <a:pPr marL="342900" indent="-342900" algn="just">
              <a:lnSpc>
                <a:spcPts val="2700"/>
              </a:lnSpc>
              <a:spcBef>
                <a:spcPts val="0"/>
              </a:spcBef>
              <a:spcAft>
                <a:spcPts val="600"/>
              </a:spcAft>
              <a:buClr>
                <a:schemeClr val="bg2"/>
              </a:buClr>
              <a:buSzPct val="75000"/>
              <a:buFontTx/>
              <a:buChar char="-"/>
              <a:defRPr/>
            </a:pPr>
            <a:r>
              <a:rPr lang="en-GB" sz="1600" b="0" u="none" dirty="0">
                <a:solidFill>
                  <a:schemeClr val="tx1"/>
                </a:solidFill>
                <a:latin typeface="+mn-lt"/>
              </a:rPr>
              <a:t>the requirement to reduce risks</a:t>
            </a:r>
          </a:p>
          <a:p>
            <a:pPr marL="342900" indent="-342900" algn="just">
              <a:lnSpc>
                <a:spcPts val="2700"/>
              </a:lnSpc>
              <a:spcBef>
                <a:spcPts val="0"/>
              </a:spcBef>
              <a:spcAft>
                <a:spcPts val="600"/>
              </a:spcAft>
              <a:buClr>
                <a:schemeClr val="bg2"/>
              </a:buClr>
              <a:buSzPct val="75000"/>
              <a:buFontTx/>
              <a:buChar char="-"/>
              <a:defRPr/>
            </a:pPr>
            <a:r>
              <a:rPr lang="en-GB" sz="1600" b="0" u="none" dirty="0">
                <a:solidFill>
                  <a:schemeClr val="tx1"/>
                </a:solidFill>
                <a:latin typeface="+mn-lt"/>
              </a:rPr>
              <a:t>the restriction or prior approval to distribute dividends</a:t>
            </a:r>
          </a:p>
          <a:p>
            <a:pPr marL="342900" indent="-342900" algn="just">
              <a:lnSpc>
                <a:spcPts val="2700"/>
              </a:lnSpc>
              <a:spcBef>
                <a:spcPts val="0"/>
              </a:spcBef>
              <a:spcAft>
                <a:spcPts val="600"/>
              </a:spcAft>
              <a:buClr>
                <a:schemeClr val="bg2"/>
              </a:buClr>
              <a:buSzPct val="75000"/>
              <a:buFontTx/>
              <a:buChar char="-"/>
              <a:defRPr/>
            </a:pPr>
            <a:r>
              <a:rPr lang="en-GB" sz="1600" b="0" u="none" dirty="0">
                <a:solidFill>
                  <a:schemeClr val="tx1"/>
                </a:solidFill>
                <a:latin typeface="+mn-lt"/>
              </a:rPr>
              <a:t>the imposition of additional or more frequent reporting obligations</a:t>
            </a:r>
            <a:endParaRPr kumimoji="0" lang="en-US" sz="1800" b="0" i="0" u="none" strike="noStrike" kern="0" cap="none" spc="0" normalizeH="0" baseline="0" dirty="0">
              <a:ln>
                <a:noFill/>
              </a:ln>
              <a:solidFill>
                <a:schemeClr val="tx1"/>
              </a:solidFill>
              <a:effectLst/>
              <a:uLnTx/>
              <a:uFillTx/>
              <a:latin typeface="+mn-lt"/>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1057</a:t>
            </a:fld>
            <a:endParaRPr lang="en-US"/>
          </a:p>
        </p:txBody>
      </p:sp>
    </p:spTree>
    <p:extLst>
      <p:ext uri="{BB962C8B-B14F-4D97-AF65-F5344CB8AC3E}">
        <p14:creationId xmlns:p14="http://schemas.microsoft.com/office/powerpoint/2010/main" val="183622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a:p>
        </p:txBody>
      </p:sp>
      <p:sp>
        <p:nvSpPr>
          <p:cNvPr id="6" name="Rectangle 5"/>
          <p:cNvSpPr txBox="1">
            <a:spLocks noChangeArrowheads="1"/>
          </p:cNvSpPr>
          <p:nvPr/>
        </p:nvSpPr>
        <p:spPr bwMode="auto">
          <a:xfrm>
            <a:off x="817596" y="1628800"/>
            <a:ext cx="8643938"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268288" indent="-26828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rgbClr val="FF0000"/>
                </a:solidFill>
                <a:latin typeface="+mn-lt"/>
              </a:rPr>
              <a:t>SREP provides a score with 4 positive classifications (1-4) and 1 negative (‘F’), </a:t>
            </a:r>
            <a:r>
              <a:rPr lang="en-US" sz="2000" b="0" u="none" dirty="0">
                <a:solidFill>
                  <a:schemeClr val="tx1"/>
                </a:solidFill>
                <a:latin typeface="+mn-lt"/>
              </a:rPr>
              <a:t>suggesting the supervisory perspective that the bank is facing bankruptcy risk. </a:t>
            </a:r>
          </a:p>
          <a:p>
            <a:pPr marL="268288" indent="-26828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rgbClr val="FF0000"/>
                </a:solidFill>
                <a:latin typeface="+mn-lt"/>
              </a:rPr>
              <a:t>Classifications must be based on the dimension, structure, internal organization and nature and complexity of the activities, reflecting the systemic risk of the FI</a:t>
            </a:r>
            <a:r>
              <a:rPr lang="en-US" sz="2000" b="0" u="none" dirty="0">
                <a:solidFill>
                  <a:schemeClr val="tx1"/>
                </a:solidFill>
                <a:latin typeface="+mn-lt"/>
              </a:rPr>
              <a:t>:</a:t>
            </a:r>
          </a:p>
          <a:p>
            <a:pPr marL="268288" indent="-268288" algn="just">
              <a:lnSpc>
                <a:spcPts val="2500"/>
              </a:lnSpc>
              <a:spcBef>
                <a:spcPts val="0"/>
              </a:spcBef>
              <a:spcAft>
                <a:spcPts val="600"/>
              </a:spcAft>
              <a:buClr>
                <a:schemeClr val="bg2"/>
              </a:buClr>
              <a:buSzPct val="75000"/>
              <a:buFontTx/>
              <a:buChar char="-"/>
              <a:defRPr/>
            </a:pPr>
            <a:r>
              <a:rPr lang="en-US" sz="1600" b="0" u="none" dirty="0">
                <a:solidFill>
                  <a:schemeClr val="tx1"/>
                </a:solidFill>
                <a:latin typeface="+mn-lt"/>
              </a:rPr>
              <a:t>Classification 1 – G-SIIs, O-SIIs and, if appropriate, other FI determined by the supervisors;</a:t>
            </a:r>
          </a:p>
          <a:p>
            <a:pPr marL="268288" indent="-268288" algn="just">
              <a:lnSpc>
                <a:spcPts val="2500"/>
              </a:lnSpc>
              <a:spcBef>
                <a:spcPts val="0"/>
              </a:spcBef>
              <a:spcAft>
                <a:spcPts val="600"/>
              </a:spcAft>
              <a:buClr>
                <a:schemeClr val="bg2"/>
              </a:buClr>
              <a:buSzPct val="75000"/>
              <a:buFontTx/>
              <a:buChar char="-"/>
              <a:defRPr/>
            </a:pPr>
            <a:r>
              <a:rPr lang="en-US" sz="1600" b="0" u="none" dirty="0">
                <a:solidFill>
                  <a:schemeClr val="tx1"/>
                </a:solidFill>
                <a:latin typeface="+mn-lt"/>
              </a:rPr>
              <a:t>Classification 2 – Medium/large FI not included in 1, operating domestically or with relevant international  activity, in several business lines, including credit and financial products in the corporate and retail segment + FI specialized FI with significant market shares in their business lines, payment systems and markets.</a:t>
            </a:r>
          </a:p>
          <a:p>
            <a:pPr marL="268288" indent="-268288" algn="just">
              <a:lnSpc>
                <a:spcPts val="2500"/>
              </a:lnSpc>
              <a:spcBef>
                <a:spcPts val="0"/>
              </a:spcBef>
              <a:spcAft>
                <a:spcPts val="600"/>
              </a:spcAft>
              <a:buClr>
                <a:schemeClr val="bg2"/>
              </a:buClr>
              <a:buSzPct val="75000"/>
              <a:buFontTx/>
              <a:buChar char="-"/>
              <a:defRPr/>
            </a:pPr>
            <a:r>
              <a:rPr lang="en-US" sz="1600" b="0" u="none" dirty="0">
                <a:solidFill>
                  <a:schemeClr val="tx1"/>
                </a:solidFill>
                <a:latin typeface="+mn-lt"/>
              </a:rPr>
              <a:t>Classification 3 – Other small/medium FI, with domestic activity or significant international operations, with presence in a limited number of business lines, offering predominantly credit products in the retail and corporate markets.</a:t>
            </a:r>
          </a:p>
          <a:p>
            <a:pPr marL="268288" indent="-268288" algn="just">
              <a:lnSpc>
                <a:spcPts val="2500"/>
              </a:lnSpc>
              <a:spcBef>
                <a:spcPts val="0"/>
              </a:spcBef>
              <a:spcAft>
                <a:spcPts val="600"/>
              </a:spcAft>
              <a:buClr>
                <a:schemeClr val="bg2"/>
              </a:buClr>
              <a:buSzPct val="75000"/>
              <a:buFontTx/>
              <a:buChar char="-"/>
              <a:defRPr/>
            </a:pPr>
            <a:r>
              <a:rPr lang="en-US" sz="1600" b="0" u="none" dirty="0">
                <a:solidFill>
                  <a:schemeClr val="tx1"/>
                </a:solidFill>
                <a:latin typeface="+mn-lt"/>
              </a:rPr>
              <a:t>Classification 4 – Other.</a:t>
            </a:r>
            <a:endParaRPr kumimoji="0" lang="en-US" sz="1800" b="0" i="0" u="none" strike="noStrike" kern="0" cap="none" spc="0" normalizeH="0" baseline="0" dirty="0">
              <a:ln>
                <a:noFill/>
              </a:ln>
              <a:solidFill>
                <a:schemeClr val="tx1"/>
              </a:solidFill>
              <a:effectLst/>
              <a:uLnTx/>
              <a:uFillTx/>
              <a:latin typeface="+mn-lt"/>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1058</a:t>
            </a:fld>
            <a:endParaRPr lang="en-US"/>
          </a:p>
        </p:txBody>
      </p:sp>
    </p:spTree>
    <p:extLst>
      <p:ext uri="{BB962C8B-B14F-4D97-AF65-F5344CB8AC3E}">
        <p14:creationId xmlns:p14="http://schemas.microsoft.com/office/powerpoint/2010/main" val="2280318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a:p>
        </p:txBody>
      </p:sp>
      <p:sp>
        <p:nvSpPr>
          <p:cNvPr id="6" name="Rectangle 5"/>
          <p:cNvSpPr txBox="1">
            <a:spLocks noChangeArrowheads="1"/>
          </p:cNvSpPr>
          <p:nvPr/>
        </p:nvSpPr>
        <p:spPr bwMode="auto">
          <a:xfrm>
            <a:off x="817596" y="1628800"/>
            <a:ext cx="8643938" cy="4594249"/>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268288" indent="-26828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chemeClr val="tx1"/>
                </a:solidFill>
                <a:latin typeface="+mn-lt"/>
              </a:rPr>
              <a:t>Supervisory authorities must monitor regularly financial and non-financial relevant indicators, to identify changes in the financial conditions and in the risk profile of FI, including:</a:t>
            </a:r>
          </a:p>
          <a:p>
            <a:pPr marL="316531" indent="-316531" algn="just">
              <a:lnSpc>
                <a:spcPts val="2700"/>
              </a:lnSpc>
              <a:spcBef>
                <a:spcPts val="600"/>
              </a:spcBef>
              <a:spcAft>
                <a:spcPts val="600"/>
              </a:spcAft>
              <a:buAutoNum type="alphaLcParenR"/>
            </a:pPr>
            <a:r>
              <a:rPr lang="en-US" sz="2000" b="0" u="none" dirty="0">
                <a:solidFill>
                  <a:schemeClr val="tx1"/>
                </a:solidFill>
              </a:rPr>
              <a:t>All capital ratios and the corresponding national laws, e.g. regarding CT1, LCR and NSFR (in line with CRR and CRR II);</a:t>
            </a:r>
          </a:p>
          <a:p>
            <a:pPr marL="316531" indent="-316531" algn="just">
              <a:lnSpc>
                <a:spcPts val="2700"/>
              </a:lnSpc>
              <a:spcBef>
                <a:spcPts val="600"/>
              </a:spcBef>
              <a:spcAft>
                <a:spcPts val="600"/>
              </a:spcAft>
              <a:buAutoNum type="alphaLcParenR"/>
            </a:pPr>
            <a:r>
              <a:rPr lang="en-US" sz="2000" b="0" u="none" dirty="0">
                <a:solidFill>
                  <a:schemeClr val="tx1"/>
                </a:solidFill>
              </a:rPr>
              <a:t>Minimum requirements for own funds and Minimum Requirement for Own Funds and Eligible Liabilities for bail-in (MREL); </a:t>
            </a:r>
          </a:p>
          <a:p>
            <a:pPr marL="316531" indent="-316531" algn="just">
              <a:lnSpc>
                <a:spcPts val="2700"/>
              </a:lnSpc>
              <a:spcBef>
                <a:spcPts val="600"/>
              </a:spcBef>
              <a:spcAft>
                <a:spcPts val="600"/>
              </a:spcAft>
              <a:buAutoNum type="alphaLcParenR"/>
            </a:pPr>
            <a:r>
              <a:rPr lang="en-US" sz="2000" b="0" u="none" dirty="0">
                <a:solidFill>
                  <a:schemeClr val="tx1"/>
                </a:solidFill>
              </a:rPr>
              <a:t>Relevant market indicators (e.g. stock prices, CDS spreads, bond spreads); </a:t>
            </a:r>
          </a:p>
          <a:p>
            <a:pPr marL="316531" indent="-316531" algn="just">
              <a:lnSpc>
                <a:spcPts val="2700"/>
              </a:lnSpc>
              <a:spcBef>
                <a:spcPts val="600"/>
              </a:spcBef>
              <a:spcAft>
                <a:spcPts val="600"/>
              </a:spcAft>
              <a:buAutoNum type="alphaLcParenR"/>
            </a:pPr>
            <a:r>
              <a:rPr lang="en-US" sz="2000" b="0" u="none" dirty="0">
                <a:solidFill>
                  <a:schemeClr val="tx1"/>
                </a:solidFill>
              </a:rPr>
              <a:t>Recovery indicators presented in the recovery plans of the FI; and</a:t>
            </a:r>
          </a:p>
          <a:p>
            <a:pPr marL="316531" indent="-316531" algn="just">
              <a:lnSpc>
                <a:spcPts val="2700"/>
              </a:lnSpc>
              <a:spcBef>
                <a:spcPts val="600"/>
              </a:spcBef>
              <a:spcAft>
                <a:spcPts val="600"/>
              </a:spcAft>
              <a:buAutoNum type="alphaLcParenR"/>
            </a:pPr>
            <a:r>
              <a:rPr lang="en-US" sz="2000" b="0" u="none" dirty="0">
                <a:solidFill>
                  <a:schemeClr val="tx1"/>
                </a:solidFill>
              </a:rPr>
              <a:t>Macroeconomic indicators on the regions, sectors and markets where the FI operates.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1059</a:t>
            </a:fld>
            <a:endParaRPr lang="en-US"/>
          </a:p>
        </p:txBody>
      </p:sp>
    </p:spTree>
    <p:extLst>
      <p:ext uri="{BB962C8B-B14F-4D97-AF65-F5344CB8AC3E}">
        <p14:creationId xmlns:p14="http://schemas.microsoft.com/office/powerpoint/2010/main" val="3741641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p>
        </p:txBody>
      </p:sp>
      <p:sp>
        <p:nvSpPr>
          <p:cNvPr id="1619971" name="Rectangle 3"/>
          <p:cNvSpPr>
            <a:spLocks noGrp="1" noChangeArrowheads="1"/>
          </p:cNvSpPr>
          <p:nvPr>
            <p:ph type="body" idx="1"/>
          </p:nvPr>
        </p:nvSpPr>
        <p:spPr>
          <a:xfrm>
            <a:off x="776535" y="1628800"/>
            <a:ext cx="4464497" cy="4536504"/>
          </a:xfrm>
        </p:spPr>
        <p:txBody>
          <a:bodyPr/>
          <a:lstStyle/>
          <a:p>
            <a:pPr marL="263525" indent="-263525" algn="just">
              <a:lnSpc>
                <a:spcPts val="2700"/>
              </a:lnSpc>
              <a:spcBef>
                <a:spcPts val="600"/>
              </a:spcBef>
              <a:spcAft>
                <a:spcPts val="600"/>
              </a:spcAft>
            </a:pPr>
            <a:r>
              <a:rPr lang="en-US" sz="2000" dirty="0"/>
              <a:t>The higher leverage (lower leverage ratios) was very much motivated by the </a:t>
            </a:r>
            <a:r>
              <a:rPr lang="en-US" sz="2000" b="1" dirty="0">
                <a:solidFill>
                  <a:srgbClr val="FF0000"/>
                </a:solidFill>
              </a:rPr>
              <a:t>expansion in mortgage loans</a:t>
            </a:r>
            <a:r>
              <a:rPr lang="en-US" sz="2000" dirty="0"/>
              <a:t>, whose weight on total loans increased from levels in [30%,50%] to [70%,80%].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106</a:t>
            </a:fld>
            <a:endParaRPr lang="en-US"/>
          </a:p>
        </p:txBody>
      </p:sp>
      <p:pic>
        <p:nvPicPr>
          <p:cNvPr id="3" name="Picture 2"/>
          <p:cNvPicPr>
            <a:picLocks noChangeAspect="1"/>
          </p:cNvPicPr>
          <p:nvPr/>
        </p:nvPicPr>
        <p:blipFill>
          <a:blip r:embed="rId2"/>
          <a:stretch>
            <a:fillRect/>
          </a:stretch>
        </p:blipFill>
        <p:spPr>
          <a:xfrm>
            <a:off x="5457056" y="1643989"/>
            <a:ext cx="4036194" cy="3935080"/>
          </a:xfrm>
          <a:prstGeom prst="rect">
            <a:avLst/>
          </a:prstGeom>
        </p:spPr>
      </p:pic>
      <p:sp>
        <p:nvSpPr>
          <p:cNvPr id="7" name="Rectangle 3"/>
          <p:cNvSpPr txBox="1">
            <a:spLocks noChangeArrowheads="1"/>
          </p:cNvSpPr>
          <p:nvPr/>
        </p:nvSpPr>
        <p:spPr bwMode="auto">
          <a:xfrm>
            <a:off x="5457056" y="5579068"/>
            <a:ext cx="3960440" cy="76723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000"/>
              </a:lnSpc>
              <a:spcBef>
                <a:spcPts val="0"/>
              </a:spcBef>
              <a:spcAft>
                <a:spcPts val="0"/>
              </a:spcAft>
              <a:buFont typeface="Monotype Sorts" pitchFamily="2" charset="2"/>
              <a:buNone/>
            </a:pPr>
            <a:r>
              <a:rPr kumimoji="0" lang="en-GB" sz="1400" b="0" u="none" kern="0" dirty="0"/>
              <a:t>European Systemic Risk Board (2014), “Is Europe overbanked?”, Reports of the Advisory Scientific Committee, No 4, June 2014</a:t>
            </a:r>
          </a:p>
        </p:txBody>
      </p:sp>
    </p:spTree>
    <p:extLst>
      <p:ext uri="{BB962C8B-B14F-4D97-AF65-F5344CB8AC3E}">
        <p14:creationId xmlns:p14="http://schemas.microsoft.com/office/powerpoint/2010/main" val="2337016"/>
      </p:ext>
    </p:extLst>
  </p:cSld>
  <p:clrMapOvr>
    <a:masterClrMapping/>
  </p:clrMapOvr>
  <p:transition spd="slow">
    <p:pull dir="r"/>
  </p:transition>
</p:sld>
</file>

<file path=ppt/slides/slide10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a:p>
        </p:txBody>
      </p:sp>
      <p:sp>
        <p:nvSpPr>
          <p:cNvPr id="6" name="Rectangle 5"/>
          <p:cNvSpPr txBox="1">
            <a:spLocks noChangeArrowheads="1"/>
          </p:cNvSpPr>
          <p:nvPr/>
        </p:nvSpPr>
        <p:spPr bwMode="auto">
          <a:xfrm>
            <a:off x="817596" y="1628801"/>
            <a:ext cx="864393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268288" indent="-26828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rgbClr val="FF0000"/>
                </a:solidFill>
              </a:rPr>
              <a:t>SREP integrates the RIGA (Risk Governance and Appetite) assessment performed by the ECB:</a:t>
            </a:r>
          </a:p>
        </p:txBody>
      </p:sp>
      <p:pic>
        <p:nvPicPr>
          <p:cNvPr id="4" name="Picture 3"/>
          <p:cNvPicPr>
            <a:picLocks noChangeAspect="1"/>
          </p:cNvPicPr>
          <p:nvPr/>
        </p:nvPicPr>
        <p:blipFill>
          <a:blip r:embed="rId2"/>
          <a:stretch>
            <a:fillRect/>
          </a:stretch>
        </p:blipFill>
        <p:spPr>
          <a:xfrm>
            <a:off x="817596" y="2924944"/>
            <a:ext cx="5059911" cy="3240360"/>
          </a:xfrm>
          <a:prstGeom prst="rect">
            <a:avLst/>
          </a:prstGeom>
        </p:spPr>
      </p:pic>
      <p:sp>
        <p:nvSpPr>
          <p:cNvPr id="5" name="TextBox 4"/>
          <p:cNvSpPr txBox="1"/>
          <p:nvPr/>
        </p:nvSpPr>
        <p:spPr>
          <a:xfrm>
            <a:off x="5868160" y="5765971"/>
            <a:ext cx="3636466" cy="399333"/>
          </a:xfrm>
          <a:prstGeom prst="rect">
            <a:avLst/>
          </a:prstGeom>
        </p:spPr>
        <p:txBody>
          <a:bodyPr vert="horz" wrap="square" lIns="84406" tIns="42203" rIns="84406" bIns="42203" rtlCol="0">
            <a:noAutofit/>
          </a:bodyPr>
          <a:lstStyle/>
          <a:p>
            <a:pPr algn="just">
              <a:buNone/>
            </a:pPr>
            <a:r>
              <a:rPr lang="pt-PT" sz="1000" b="0" u="none" dirty="0" err="1">
                <a:solidFill>
                  <a:schemeClr val="tx1"/>
                </a:solidFill>
                <a:latin typeface="+mn-lt"/>
              </a:rPr>
              <a:t>Source</a:t>
            </a:r>
            <a:r>
              <a:rPr lang="pt-PT" sz="1000" b="0" u="none" dirty="0">
                <a:solidFill>
                  <a:schemeClr val="tx1"/>
                </a:solidFill>
                <a:latin typeface="+mn-lt"/>
              </a:rPr>
              <a:t>: ECB (2016), “</a:t>
            </a:r>
            <a:r>
              <a:rPr lang="en-GB" sz="1000" b="0" u="none" dirty="0">
                <a:solidFill>
                  <a:schemeClr val="tx1"/>
                </a:solidFill>
                <a:latin typeface="+mn-lt"/>
              </a:rPr>
              <a:t>European Central Bank SSM Conference on Governance and Risk Appetite”, 23 June.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1060</a:t>
            </a:fld>
            <a:endParaRPr lang="en-US"/>
          </a:p>
        </p:txBody>
      </p:sp>
    </p:spTree>
    <p:extLst>
      <p:ext uri="{BB962C8B-B14F-4D97-AF65-F5344CB8AC3E}">
        <p14:creationId xmlns:p14="http://schemas.microsoft.com/office/powerpoint/2010/main" val="2849891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a:p>
        </p:txBody>
      </p:sp>
      <p:sp>
        <p:nvSpPr>
          <p:cNvPr id="6" name="Rectangle 5"/>
          <p:cNvSpPr txBox="1">
            <a:spLocks noChangeArrowheads="1"/>
          </p:cNvSpPr>
          <p:nvPr/>
        </p:nvSpPr>
        <p:spPr bwMode="auto">
          <a:xfrm>
            <a:off x="840325" y="6021288"/>
            <a:ext cx="7569059" cy="284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algn="just">
              <a:buNone/>
            </a:pPr>
            <a:r>
              <a:rPr lang="en-GB" sz="1000" b="0" u="none" dirty="0">
                <a:solidFill>
                  <a:schemeClr val="tx1"/>
                </a:solidFill>
                <a:latin typeface="+mn-lt"/>
              </a:rPr>
              <a:t>ECB (2016), “SSM SREP Methodology Booklet - 2016 edition - Level playing field - High standards of supervision - Sound risk assessment”</a:t>
            </a:r>
            <a:endParaRPr kumimoji="0" lang="en-US" sz="1000" b="0" i="0" u="none" strike="noStrike" kern="0" cap="none" spc="0" normalizeH="0" baseline="0" dirty="0">
              <a:ln>
                <a:noFill/>
              </a:ln>
              <a:solidFill>
                <a:schemeClr val="tx1"/>
              </a:solidFill>
              <a:effectLst/>
              <a:uLnTx/>
              <a:uFillTx/>
              <a:latin typeface="+mn-lt"/>
            </a:endParaRPr>
          </a:p>
        </p:txBody>
      </p:sp>
      <p:pic>
        <p:nvPicPr>
          <p:cNvPr id="3" name="Picture 2"/>
          <p:cNvPicPr>
            <a:picLocks noChangeAspect="1"/>
          </p:cNvPicPr>
          <p:nvPr/>
        </p:nvPicPr>
        <p:blipFill>
          <a:blip r:embed="rId2"/>
          <a:stretch>
            <a:fillRect/>
          </a:stretch>
        </p:blipFill>
        <p:spPr>
          <a:xfrm>
            <a:off x="848544" y="2117580"/>
            <a:ext cx="6480720" cy="3878607"/>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1061</a:t>
            </a:fld>
            <a:endParaRPr lang="en-US"/>
          </a:p>
        </p:txBody>
      </p:sp>
      <p:sp>
        <p:nvSpPr>
          <p:cNvPr id="7" name="Rectangle 5"/>
          <p:cNvSpPr txBox="1">
            <a:spLocks noChangeArrowheads="1"/>
          </p:cNvSpPr>
          <p:nvPr/>
        </p:nvSpPr>
        <p:spPr bwMode="auto">
          <a:xfrm>
            <a:off x="817596" y="1628801"/>
            <a:ext cx="8643938" cy="43204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268288" indent="-268288" algn="just">
              <a:lnSpc>
                <a:spcPts val="2400"/>
              </a:lnSpc>
              <a:spcBef>
                <a:spcPts val="0"/>
              </a:spcBef>
              <a:spcAft>
                <a:spcPts val="600"/>
              </a:spcAft>
              <a:buClr>
                <a:schemeClr val="bg2"/>
              </a:buClr>
              <a:buSzPct val="75000"/>
              <a:buFont typeface="Monotype Sorts" pitchFamily="2" charset="2"/>
              <a:buChar char="n"/>
              <a:defRPr/>
            </a:pPr>
            <a:r>
              <a:rPr lang="en-US" sz="2000" b="0" u="none" dirty="0">
                <a:solidFill>
                  <a:srgbClr val="FF0000"/>
                </a:solidFill>
              </a:rPr>
              <a:t>SREP involves 4 key elements:</a:t>
            </a:r>
          </a:p>
        </p:txBody>
      </p:sp>
    </p:spTree>
    <p:extLst>
      <p:ext uri="{BB962C8B-B14F-4D97-AF65-F5344CB8AC3E}">
        <p14:creationId xmlns:p14="http://schemas.microsoft.com/office/powerpoint/2010/main" val="974290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a:p>
        </p:txBody>
      </p:sp>
      <p:sp>
        <p:nvSpPr>
          <p:cNvPr id="7" name="Rectangle 5"/>
          <p:cNvSpPr txBox="1">
            <a:spLocks noChangeArrowheads="1"/>
          </p:cNvSpPr>
          <p:nvPr/>
        </p:nvSpPr>
        <p:spPr bwMode="auto">
          <a:xfrm>
            <a:off x="809624" y="1628800"/>
            <a:ext cx="8643939"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177800" indent="-177800" algn="just">
              <a:lnSpc>
                <a:spcPts val="2700"/>
              </a:lnSpc>
              <a:spcBef>
                <a:spcPts val="600"/>
              </a:spcBef>
              <a:spcAft>
                <a:spcPts val="600"/>
              </a:spcAft>
              <a:buClr>
                <a:schemeClr val="bg2"/>
              </a:buClr>
              <a:buSzPct val="75000"/>
              <a:buFont typeface="Monotype Sorts" pitchFamily="2" charset="2"/>
              <a:buChar char="n"/>
              <a:defRPr/>
            </a:pPr>
            <a:r>
              <a:rPr lang="en-GB" sz="2000" b="0" u="none" dirty="0">
                <a:solidFill>
                  <a:schemeClr val="tx1"/>
                </a:solidFill>
                <a:latin typeface="+mn-lt"/>
              </a:rPr>
              <a:t> </a:t>
            </a:r>
            <a:r>
              <a:rPr lang="en-GB" sz="2000" b="0" u="none" dirty="0">
                <a:solidFill>
                  <a:srgbClr val="FF0000"/>
                </a:solidFill>
                <a:latin typeface="+mn-lt"/>
              </a:rPr>
              <a:t>Provides synthetic overview of an institution’s risk profile:</a:t>
            </a:r>
          </a:p>
          <a:p>
            <a:pPr marL="342900" indent="-342900" algn="just">
              <a:lnSpc>
                <a:spcPts val="2700"/>
              </a:lnSpc>
              <a:spcBef>
                <a:spcPts val="600"/>
              </a:spcBef>
              <a:spcAft>
                <a:spcPts val="600"/>
              </a:spcAft>
              <a:buClr>
                <a:schemeClr val="bg2"/>
              </a:buClr>
              <a:buSzPct val="75000"/>
              <a:buFontTx/>
              <a:buChar char="-"/>
              <a:defRPr/>
            </a:pPr>
            <a:r>
              <a:rPr lang="en-GB" sz="2000" b="0" u="none" dirty="0">
                <a:solidFill>
                  <a:schemeClr val="tx1"/>
                </a:solidFill>
                <a:latin typeface="+mn-lt"/>
              </a:rPr>
              <a:t>based on the assessment of all 4 elements (not the simple sum) </a:t>
            </a:r>
          </a:p>
          <a:p>
            <a:pPr marL="342900" indent="-342900" algn="just">
              <a:lnSpc>
                <a:spcPts val="2700"/>
              </a:lnSpc>
              <a:spcBef>
                <a:spcPts val="600"/>
              </a:spcBef>
              <a:spcAft>
                <a:spcPts val="600"/>
              </a:spcAft>
              <a:buClr>
                <a:schemeClr val="bg2"/>
              </a:buClr>
              <a:buSzPct val="75000"/>
              <a:buFontTx/>
              <a:buChar char="-"/>
              <a:defRPr/>
            </a:pPr>
            <a:r>
              <a:rPr lang="en-GB" sz="2000" b="0" u="none" dirty="0">
                <a:solidFill>
                  <a:schemeClr val="tx1"/>
                </a:solidFill>
                <a:latin typeface="+mn-lt"/>
              </a:rPr>
              <a:t>These  elements are considered equally important</a:t>
            </a:r>
          </a:p>
          <a:p>
            <a:pPr marL="342900" indent="-342900" algn="just">
              <a:lnSpc>
                <a:spcPts val="2700"/>
              </a:lnSpc>
              <a:spcBef>
                <a:spcPts val="600"/>
              </a:spcBef>
              <a:spcAft>
                <a:spcPts val="600"/>
              </a:spcAft>
              <a:buClr>
                <a:schemeClr val="bg2"/>
              </a:buClr>
              <a:buSzPct val="75000"/>
              <a:buFontTx/>
              <a:buChar char="-"/>
              <a:defRPr/>
            </a:pPr>
            <a:endParaRPr lang="en-GB" sz="2000" b="0" u="none" dirty="0">
              <a:solidFill>
                <a:schemeClr val="tx1"/>
              </a:solidFill>
              <a:latin typeface="+mn-lt"/>
            </a:endParaRPr>
          </a:p>
          <a:p>
            <a:pPr marL="273050" indent="-273050" algn="just">
              <a:lnSpc>
                <a:spcPts val="2700"/>
              </a:lnSpc>
              <a:spcBef>
                <a:spcPts val="600"/>
              </a:spcBef>
              <a:spcAft>
                <a:spcPts val="600"/>
              </a:spcAft>
              <a:buClr>
                <a:schemeClr val="bg2"/>
              </a:buClr>
              <a:buSzPct val="75000"/>
              <a:buFont typeface="Monotype Sorts" pitchFamily="2" charset="2"/>
              <a:buChar char="n"/>
              <a:defRPr/>
            </a:pPr>
            <a:r>
              <a:rPr lang="en-GB" sz="2000" b="0" u="none" dirty="0">
                <a:solidFill>
                  <a:schemeClr val="tx1"/>
                </a:solidFill>
                <a:latin typeface="+mn-lt"/>
              </a:rPr>
              <a:t>Takes into account: </a:t>
            </a:r>
          </a:p>
          <a:p>
            <a:pPr marL="342900" indent="-342900" algn="just">
              <a:lnSpc>
                <a:spcPts val="2700"/>
              </a:lnSpc>
              <a:spcBef>
                <a:spcPts val="600"/>
              </a:spcBef>
              <a:spcAft>
                <a:spcPts val="600"/>
              </a:spcAft>
              <a:buClr>
                <a:schemeClr val="bg2"/>
              </a:buClr>
              <a:buSzPct val="75000"/>
              <a:buFontTx/>
              <a:buChar char="-"/>
              <a:defRPr/>
            </a:pPr>
            <a:r>
              <a:rPr lang="en-GB" sz="2000" b="0" u="none" dirty="0">
                <a:solidFill>
                  <a:schemeClr val="tx1"/>
                </a:solidFill>
                <a:latin typeface="+mn-lt"/>
              </a:rPr>
              <a:t>the institution’s capital/liquidity planning to ensure a sound trajectory towards the full implementation of CRD IV/CRR</a:t>
            </a:r>
          </a:p>
          <a:p>
            <a:pPr marL="342900" indent="-342900" algn="just">
              <a:lnSpc>
                <a:spcPts val="2700"/>
              </a:lnSpc>
              <a:spcBef>
                <a:spcPts val="600"/>
              </a:spcBef>
              <a:spcAft>
                <a:spcPts val="600"/>
              </a:spcAft>
              <a:buClr>
                <a:schemeClr val="bg2"/>
              </a:buClr>
              <a:buSzPct val="75000"/>
              <a:buFontTx/>
              <a:buChar char="-"/>
              <a:defRPr/>
            </a:pPr>
            <a:r>
              <a:rPr lang="en-GB" sz="2000" b="0" u="none" dirty="0">
                <a:solidFill>
                  <a:schemeClr val="tx1"/>
                </a:solidFill>
                <a:latin typeface="+mn-lt"/>
              </a:rPr>
              <a:t>peer comparisons</a:t>
            </a:r>
          </a:p>
          <a:p>
            <a:pPr marL="342900" indent="-342900" algn="just">
              <a:lnSpc>
                <a:spcPts val="2700"/>
              </a:lnSpc>
              <a:spcBef>
                <a:spcPts val="600"/>
              </a:spcBef>
              <a:spcAft>
                <a:spcPts val="600"/>
              </a:spcAft>
              <a:buClr>
                <a:schemeClr val="bg2"/>
              </a:buClr>
              <a:buSzPct val="75000"/>
              <a:buFontTx/>
              <a:buChar char="-"/>
              <a:defRPr/>
            </a:pPr>
            <a:r>
              <a:rPr lang="en-GB" sz="2000" b="0" u="none" dirty="0">
                <a:solidFill>
                  <a:schemeClr val="tx1"/>
                </a:solidFill>
                <a:latin typeface="+mn-lt"/>
              </a:rPr>
              <a:t>the macro environment under which the institution operates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1062</a:t>
            </a:fld>
            <a:endParaRPr lang="en-US"/>
          </a:p>
        </p:txBody>
      </p:sp>
    </p:spTree>
    <p:extLst>
      <p:ext uri="{BB962C8B-B14F-4D97-AF65-F5344CB8AC3E}">
        <p14:creationId xmlns:p14="http://schemas.microsoft.com/office/powerpoint/2010/main" val="124433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a:p>
        </p:txBody>
      </p:sp>
      <p:sp>
        <p:nvSpPr>
          <p:cNvPr id="6" name="Rectangle 5"/>
          <p:cNvSpPr txBox="1">
            <a:spLocks noChangeArrowheads="1"/>
          </p:cNvSpPr>
          <p:nvPr/>
        </p:nvSpPr>
        <p:spPr bwMode="auto">
          <a:xfrm>
            <a:off x="809625" y="2348880"/>
            <a:ext cx="8643938" cy="388843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spcBef>
                <a:spcPts val="0"/>
              </a:spcBef>
              <a:spcAft>
                <a:spcPts val="600"/>
              </a:spcAft>
              <a:buClr>
                <a:schemeClr val="bg2"/>
              </a:buClr>
              <a:buSzPct val="75000"/>
              <a:buFont typeface="Monotype Sorts" pitchFamily="2" charset="2"/>
              <a:buChar char="n"/>
              <a:defRPr/>
            </a:pPr>
            <a:r>
              <a:rPr lang="en-US" sz="2000" b="0" u="none" dirty="0">
                <a:solidFill>
                  <a:schemeClr val="tx1"/>
                </a:solidFill>
              </a:rPr>
              <a:t>Score based on indicators – e.g. ROA, cost-to-income ratio, …</a:t>
            </a:r>
          </a:p>
          <a:p>
            <a:pPr marL="363538" indent="-363538" algn="just">
              <a:spcBef>
                <a:spcPts val="0"/>
              </a:spcBef>
              <a:spcAft>
                <a:spcPts val="600"/>
              </a:spcAft>
              <a:buClr>
                <a:schemeClr val="bg2"/>
              </a:buClr>
              <a:buSzPct val="75000"/>
              <a:buFont typeface="Monotype Sorts" pitchFamily="2" charset="2"/>
              <a:buChar char="n"/>
              <a:defRPr/>
            </a:pPr>
            <a:r>
              <a:rPr lang="en-US" sz="2000" b="0" u="none" dirty="0">
                <a:solidFill>
                  <a:schemeClr val="tx1"/>
                </a:solidFill>
              </a:rPr>
              <a:t>Assessment focus:</a:t>
            </a:r>
          </a:p>
          <a:p>
            <a:pPr marL="800100" lvl="1" indent="-342900" algn="just">
              <a:spcBef>
                <a:spcPts val="0"/>
              </a:spcBef>
              <a:spcAft>
                <a:spcPts val="600"/>
              </a:spcAft>
              <a:buClr>
                <a:schemeClr val="bg2"/>
              </a:buClr>
              <a:buSzPct val="75000"/>
              <a:buFontTx/>
              <a:buChar char="-"/>
              <a:defRPr/>
            </a:pPr>
            <a:r>
              <a:rPr lang="en-GB" sz="2000" b="0" u="none" dirty="0">
                <a:solidFill>
                  <a:schemeClr val="tx1"/>
                </a:solidFill>
              </a:rPr>
              <a:t>Identification of the areas of focus / main activities</a:t>
            </a:r>
          </a:p>
          <a:p>
            <a:pPr marL="800100" lvl="1" indent="-342900" algn="just">
              <a:spcBef>
                <a:spcPts val="0"/>
              </a:spcBef>
              <a:spcAft>
                <a:spcPts val="600"/>
              </a:spcAft>
              <a:buClr>
                <a:schemeClr val="bg2"/>
              </a:buClr>
              <a:buSzPct val="75000"/>
              <a:buFontTx/>
              <a:buChar char="-"/>
              <a:defRPr/>
            </a:pPr>
            <a:r>
              <a:rPr lang="en-GB" sz="2000" b="0" u="none" dirty="0">
                <a:solidFill>
                  <a:schemeClr val="tx1"/>
                </a:solidFill>
              </a:rPr>
              <a:t>Assessment of the business environment</a:t>
            </a:r>
          </a:p>
          <a:p>
            <a:pPr marL="800100" lvl="1" indent="-342900" algn="just">
              <a:spcBef>
                <a:spcPts val="0"/>
              </a:spcBef>
              <a:spcAft>
                <a:spcPts val="600"/>
              </a:spcAft>
              <a:buClr>
                <a:schemeClr val="bg2"/>
              </a:buClr>
              <a:buSzPct val="75000"/>
              <a:buFontTx/>
              <a:buChar char="-"/>
              <a:defRPr/>
            </a:pPr>
            <a:r>
              <a:rPr lang="en-GB" sz="2000" b="0" u="none" dirty="0">
                <a:solidFill>
                  <a:schemeClr val="tx1"/>
                </a:solidFill>
              </a:rPr>
              <a:t>Analysis of the forward-looking strategy and financial plans</a:t>
            </a:r>
          </a:p>
          <a:p>
            <a:pPr marL="800100" lvl="1" indent="-342900" algn="just">
              <a:spcBef>
                <a:spcPts val="0"/>
              </a:spcBef>
              <a:spcAft>
                <a:spcPts val="600"/>
              </a:spcAft>
              <a:buClr>
                <a:schemeClr val="bg2"/>
              </a:buClr>
              <a:buSzPct val="75000"/>
              <a:buFontTx/>
              <a:buChar char="-"/>
              <a:defRPr/>
            </a:pPr>
            <a:r>
              <a:rPr lang="en-GB" sz="2000" b="0" u="none" dirty="0">
                <a:solidFill>
                  <a:schemeClr val="tx1"/>
                </a:solidFill>
              </a:rPr>
              <a:t>Assessment of the business model</a:t>
            </a:r>
          </a:p>
          <a:p>
            <a:pPr marL="800100" lvl="1" indent="-342900" algn="just">
              <a:spcBef>
                <a:spcPts val="0"/>
              </a:spcBef>
              <a:spcAft>
                <a:spcPts val="600"/>
              </a:spcAft>
              <a:buClr>
                <a:schemeClr val="bg2"/>
              </a:buClr>
              <a:buSzPct val="75000"/>
              <a:buFontTx/>
              <a:buChar char="-"/>
              <a:defRPr/>
            </a:pPr>
            <a:r>
              <a:rPr lang="en-GB" sz="2000" b="0" u="none" dirty="0">
                <a:solidFill>
                  <a:schemeClr val="tx1"/>
                </a:solidFill>
              </a:rPr>
              <a:t>Viability (within one year)</a:t>
            </a:r>
          </a:p>
          <a:p>
            <a:pPr marL="800100" lvl="1" indent="-342900" algn="just">
              <a:spcBef>
                <a:spcPts val="0"/>
              </a:spcBef>
              <a:spcAft>
                <a:spcPts val="600"/>
              </a:spcAft>
              <a:buClr>
                <a:schemeClr val="bg2"/>
              </a:buClr>
              <a:buSzPct val="75000"/>
              <a:buFontTx/>
              <a:buChar char="-"/>
              <a:defRPr/>
            </a:pPr>
            <a:r>
              <a:rPr lang="en-GB" sz="2000" b="0" u="none" dirty="0">
                <a:solidFill>
                  <a:schemeClr val="tx1"/>
                </a:solidFill>
              </a:rPr>
              <a:t>Sustainability (within three years)</a:t>
            </a:r>
          </a:p>
          <a:p>
            <a:pPr marL="800100" lvl="1" indent="-342900" algn="just">
              <a:spcBef>
                <a:spcPts val="0"/>
              </a:spcBef>
              <a:spcAft>
                <a:spcPts val="600"/>
              </a:spcAft>
              <a:buClr>
                <a:schemeClr val="bg2"/>
              </a:buClr>
              <a:buSzPct val="75000"/>
              <a:buFontTx/>
              <a:buChar char="-"/>
              <a:defRPr/>
            </a:pPr>
            <a:r>
              <a:rPr lang="en-GB" sz="2000" b="0" u="none" dirty="0">
                <a:solidFill>
                  <a:schemeClr val="tx1"/>
                </a:solidFill>
              </a:rPr>
              <a:t>Sustainability over the cycle (more than three years) </a:t>
            </a:r>
          </a:p>
          <a:p>
            <a:pPr marL="800100" lvl="1" indent="-342900" algn="just">
              <a:spcBef>
                <a:spcPts val="0"/>
              </a:spcBef>
              <a:spcAft>
                <a:spcPts val="600"/>
              </a:spcAft>
              <a:buClr>
                <a:schemeClr val="bg2"/>
              </a:buClr>
              <a:buSzPct val="75000"/>
              <a:buFontTx/>
              <a:buChar char="-"/>
              <a:defRPr/>
            </a:pPr>
            <a:r>
              <a:rPr lang="en-GB" sz="2000" b="0" u="none" dirty="0">
                <a:solidFill>
                  <a:schemeClr val="tx1"/>
                </a:solidFill>
              </a:rPr>
              <a:t>Assessment of the key vulnerabilities</a:t>
            </a:r>
          </a:p>
        </p:txBody>
      </p:sp>
      <p:sp>
        <p:nvSpPr>
          <p:cNvPr id="4" name="Rectangle 5"/>
          <p:cNvSpPr txBox="1">
            <a:spLocks noChangeArrowheads="1"/>
          </p:cNvSpPr>
          <p:nvPr/>
        </p:nvSpPr>
        <p:spPr bwMode="auto">
          <a:xfrm>
            <a:off x="809625" y="1643063"/>
            <a:ext cx="8643938" cy="48979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R="0" lvl="0" algn="just" defTabSz="914400" rtl="0" eaLnBrk="0" fontAlgn="base" latinLnBrk="0" hangingPunct="0">
              <a:lnSpc>
                <a:spcPct val="100000"/>
              </a:lnSpc>
              <a:spcBef>
                <a:spcPts val="0"/>
              </a:spcBef>
              <a:spcAft>
                <a:spcPct val="0"/>
              </a:spcAft>
              <a:buClr>
                <a:schemeClr val="bg2"/>
              </a:buClr>
              <a:buSzPct val="75000"/>
              <a:buNone/>
              <a:tabLst/>
              <a:defRPr/>
            </a:pPr>
            <a:r>
              <a:rPr kumimoji="0" lang="en-US" sz="2000" i="0" u="none" strike="noStrike" kern="0" cap="none" spc="0" normalizeH="0" baseline="0" dirty="0">
                <a:ln>
                  <a:noFill/>
                </a:ln>
                <a:solidFill>
                  <a:schemeClr val="tx1"/>
                </a:solidFill>
                <a:effectLst/>
                <a:uLnTx/>
                <a:uFillTx/>
                <a:latin typeface="+mn-lt"/>
              </a:rPr>
              <a:t>1. Business model assessment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1063</a:t>
            </a:fld>
            <a:endParaRPr lang="en-US"/>
          </a:p>
        </p:txBody>
      </p:sp>
    </p:spTree>
    <p:extLst>
      <p:ext uri="{BB962C8B-B14F-4D97-AF65-F5344CB8AC3E}">
        <p14:creationId xmlns:p14="http://schemas.microsoft.com/office/powerpoint/2010/main" val="3827312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a:p>
        </p:txBody>
      </p:sp>
      <p:sp>
        <p:nvSpPr>
          <p:cNvPr id="6" name="Rectangle 5"/>
          <p:cNvSpPr txBox="1">
            <a:spLocks noChangeArrowheads="1"/>
          </p:cNvSpPr>
          <p:nvPr/>
        </p:nvSpPr>
        <p:spPr bwMode="auto">
          <a:xfrm>
            <a:off x="738188" y="1628799"/>
            <a:ext cx="8715375"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algn="just">
              <a:lnSpc>
                <a:spcPts val="2400"/>
              </a:lnSpc>
              <a:spcAft>
                <a:spcPts val="600"/>
              </a:spcAft>
              <a:buNone/>
            </a:pPr>
            <a:r>
              <a:rPr kumimoji="0" lang="en-US" sz="2000" u="none" kern="0" dirty="0">
                <a:solidFill>
                  <a:schemeClr val="tx1"/>
                </a:solidFill>
              </a:rPr>
              <a:t>1. Business model assessment</a:t>
            </a:r>
          </a:p>
          <a:p>
            <a:pPr marL="316531" indent="-316531" algn="just">
              <a:lnSpc>
                <a:spcPts val="2400"/>
              </a:lnSpc>
              <a:spcAft>
                <a:spcPts val="600"/>
              </a:spcAft>
              <a:buAutoNum type="arabicPeriod"/>
            </a:pPr>
            <a:endParaRPr lang="en-US" sz="2000" b="0" u="none" dirty="0">
              <a:solidFill>
                <a:schemeClr val="tx1"/>
              </a:solidFill>
            </a:endParaRPr>
          </a:p>
          <a:p>
            <a:pPr marL="316531" indent="-316531" algn="just">
              <a:lnSpc>
                <a:spcPts val="2400"/>
              </a:lnSpc>
              <a:spcAft>
                <a:spcPts val="600"/>
              </a:spcAft>
              <a:buAutoNum type="arabicPeriod"/>
            </a:pPr>
            <a:r>
              <a:rPr lang="en-US" sz="2000" b="0" u="none" dirty="0">
                <a:solidFill>
                  <a:schemeClr val="tx1"/>
                </a:solidFill>
              </a:rPr>
              <a:t>Quantitative assessment (current and potential situation)</a:t>
            </a:r>
          </a:p>
          <a:p>
            <a:pPr marL="316531" indent="-316531" algn="just">
              <a:lnSpc>
                <a:spcPts val="2400"/>
              </a:lnSpc>
              <a:spcAft>
                <a:spcPts val="600"/>
              </a:spcAft>
              <a:buAutoNum type="arabicPeriod"/>
            </a:pPr>
            <a:endParaRPr lang="en-US" sz="2000" b="0" u="none" dirty="0">
              <a:solidFill>
                <a:schemeClr val="tx1"/>
              </a:solidFill>
            </a:endParaRPr>
          </a:p>
          <a:p>
            <a:pPr marL="316531" indent="-316531" algn="just">
              <a:lnSpc>
                <a:spcPts val="2500"/>
              </a:lnSpc>
              <a:spcAft>
                <a:spcPts val="300"/>
              </a:spcAft>
              <a:buAutoNum type="alphaLcParenR"/>
            </a:pPr>
            <a:r>
              <a:rPr lang="en-US" sz="1800" b="0" u="none" dirty="0">
                <a:solidFill>
                  <a:schemeClr val="tx1"/>
                </a:solidFill>
              </a:rPr>
              <a:t>P&amp;L – including the detail of revenue sources, costs, impairments and main performance indicators (e.g. NII, cost-to-income), analyzing ROE vs cost of capital;</a:t>
            </a:r>
          </a:p>
          <a:p>
            <a:pPr marL="316531" indent="-316531" algn="just">
              <a:lnSpc>
                <a:spcPts val="2500"/>
              </a:lnSpc>
              <a:spcAft>
                <a:spcPts val="300"/>
              </a:spcAft>
              <a:buAutoNum type="alphaLcParenR"/>
            </a:pPr>
            <a:r>
              <a:rPr lang="en-US" sz="1800" b="0" u="none" dirty="0">
                <a:solidFill>
                  <a:schemeClr val="tx1"/>
                </a:solidFill>
              </a:rPr>
              <a:t>Balance sheet – including the adequacy of the funding structure to the business model and main indicators (e.g. ROE, CT1, funding gap);</a:t>
            </a:r>
          </a:p>
          <a:p>
            <a:pPr marL="316531" indent="-316531" algn="just">
              <a:lnSpc>
                <a:spcPts val="2500"/>
              </a:lnSpc>
              <a:spcAft>
                <a:spcPts val="300"/>
              </a:spcAft>
              <a:buAutoNum type="alphaLcParenR"/>
            </a:pPr>
            <a:r>
              <a:rPr lang="en-US" sz="1800" b="0" u="none" dirty="0">
                <a:solidFill>
                  <a:schemeClr val="tx1"/>
                </a:solidFill>
              </a:rPr>
              <a:t>P&amp;L and balance sheet concentrations related to clients, sectors and geographies;</a:t>
            </a:r>
          </a:p>
          <a:p>
            <a:pPr marL="316531" indent="-316531" algn="just">
              <a:lnSpc>
                <a:spcPts val="2500"/>
              </a:lnSpc>
              <a:spcAft>
                <a:spcPts val="300"/>
              </a:spcAft>
              <a:buAutoNum type="alphaLcParenR"/>
            </a:pPr>
            <a:r>
              <a:rPr lang="en-US" sz="1800" b="0" u="none" dirty="0">
                <a:solidFill>
                  <a:schemeClr val="tx1"/>
                </a:solidFill>
              </a:rPr>
              <a:t>Risk appetite: limits implemented by risk type (e.g. credit, liquidity risks).</a:t>
            </a:r>
          </a:p>
          <a:p>
            <a:pPr algn="just">
              <a:lnSpc>
                <a:spcPts val="2400"/>
              </a:lnSpc>
              <a:spcAft>
                <a:spcPts val="600"/>
              </a:spcAft>
              <a:buNone/>
            </a:pPr>
            <a:endParaRPr lang="en-US" sz="1800" b="0" u="none" dirty="0">
              <a:solidFill>
                <a:schemeClr val="tx1"/>
              </a:solidFill>
            </a:endParaRPr>
          </a:p>
          <a:p>
            <a:pPr marL="342900" indent="-342900" algn="just">
              <a:lnSpc>
                <a:spcPts val="2700"/>
              </a:lnSpc>
              <a:spcBef>
                <a:spcPts val="600"/>
              </a:spcBef>
              <a:spcAft>
                <a:spcPts val="600"/>
              </a:spcAft>
              <a:buAutoNum type="arabicPeriod" startAt="2"/>
            </a:pPr>
            <a:r>
              <a:rPr lang="en-US" sz="2000" b="0" u="none" dirty="0">
                <a:solidFill>
                  <a:schemeClr val="tx1"/>
                </a:solidFill>
              </a:rPr>
              <a:t>Qualitative assessment - Authorities must determine the main exogenous and endogenous factors (e.g. IT) influencing the success of the business model;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1064</a:t>
            </a:fld>
            <a:endParaRPr lang="en-US"/>
          </a:p>
        </p:txBody>
      </p:sp>
    </p:spTree>
    <p:extLst>
      <p:ext uri="{BB962C8B-B14F-4D97-AF65-F5344CB8AC3E}">
        <p14:creationId xmlns:p14="http://schemas.microsoft.com/office/powerpoint/2010/main" val="2141926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a:p>
        </p:txBody>
      </p:sp>
      <p:sp>
        <p:nvSpPr>
          <p:cNvPr id="6" name="Rectangle 5"/>
          <p:cNvSpPr txBox="1">
            <a:spLocks noChangeArrowheads="1"/>
          </p:cNvSpPr>
          <p:nvPr/>
        </p:nvSpPr>
        <p:spPr bwMode="auto">
          <a:xfrm>
            <a:off x="809625" y="1628800"/>
            <a:ext cx="8643938"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271463" indent="-271463" algn="just">
              <a:lnSpc>
                <a:spcPts val="2400"/>
              </a:lnSpc>
              <a:spcAft>
                <a:spcPts val="600"/>
              </a:spcAft>
              <a:buAutoNum type="arabicPeriod" startAt="2"/>
            </a:pPr>
            <a:endParaRPr lang="en-US" sz="2000" b="0" u="none" dirty="0">
              <a:solidFill>
                <a:schemeClr val="tx1"/>
              </a:solidFill>
            </a:endParaRPr>
          </a:p>
          <a:p>
            <a:pPr marL="271463" indent="-271463" algn="just">
              <a:lnSpc>
                <a:spcPts val="2400"/>
              </a:lnSpc>
              <a:spcAft>
                <a:spcPts val="600"/>
              </a:spcAft>
              <a:buAutoNum type="arabicPeriod" startAt="3"/>
            </a:pPr>
            <a:r>
              <a:rPr lang="en-US" sz="2000" b="0" u="none" dirty="0">
                <a:solidFill>
                  <a:schemeClr val="tx1"/>
                </a:solidFill>
              </a:rPr>
              <a:t>Franchise – robustness of the relationships with clients, suppliers and partners:</a:t>
            </a:r>
          </a:p>
          <a:p>
            <a:pPr marL="271463" indent="-271463" algn="just">
              <a:lnSpc>
                <a:spcPts val="2400"/>
              </a:lnSpc>
              <a:spcAft>
                <a:spcPts val="600"/>
              </a:spcAft>
              <a:buAutoNum type="alphaLcParenR"/>
            </a:pPr>
            <a:r>
              <a:rPr lang="en-US" sz="1800" b="0" u="none" dirty="0">
                <a:solidFill>
                  <a:schemeClr val="tx1"/>
                </a:solidFill>
              </a:rPr>
              <a:t>Reputational support</a:t>
            </a:r>
          </a:p>
          <a:p>
            <a:pPr marL="271463" indent="-271463" algn="just">
              <a:lnSpc>
                <a:spcPts val="2400"/>
              </a:lnSpc>
              <a:spcAft>
                <a:spcPts val="600"/>
              </a:spcAft>
              <a:buAutoNum type="alphaLcParenR"/>
            </a:pPr>
            <a:r>
              <a:rPr lang="en-US" sz="1800" b="0" u="none" dirty="0">
                <a:solidFill>
                  <a:schemeClr val="tx1"/>
                </a:solidFill>
              </a:rPr>
              <a:t>Effectiveness of the commercial network</a:t>
            </a:r>
          </a:p>
          <a:p>
            <a:pPr marL="271463" indent="-271463" algn="just">
              <a:lnSpc>
                <a:spcPts val="2400"/>
              </a:lnSpc>
              <a:spcAft>
                <a:spcPts val="600"/>
              </a:spcAft>
              <a:buAutoNum type="alphaLcParenR"/>
            </a:pPr>
            <a:r>
              <a:rPr lang="en-US" sz="1800" b="0" u="none" dirty="0">
                <a:solidFill>
                  <a:schemeClr val="tx1"/>
                </a:solidFill>
              </a:rPr>
              <a:t>Customers’ loyalty</a:t>
            </a:r>
          </a:p>
          <a:p>
            <a:pPr marL="271463" indent="-271463" algn="just">
              <a:lnSpc>
                <a:spcPts val="2400"/>
              </a:lnSpc>
              <a:spcAft>
                <a:spcPts val="600"/>
              </a:spcAft>
              <a:buAutoNum type="alphaLcParenR"/>
            </a:pPr>
            <a:r>
              <a:rPr lang="en-US" sz="1800" b="0" u="none" dirty="0">
                <a:solidFill>
                  <a:schemeClr val="tx1"/>
                </a:solidFill>
              </a:rPr>
              <a:t>Effectiveness of the partnerships</a:t>
            </a:r>
          </a:p>
          <a:p>
            <a:pPr marL="271463" indent="-271463" algn="just">
              <a:lnSpc>
                <a:spcPts val="2400"/>
              </a:lnSpc>
              <a:spcAft>
                <a:spcPts val="600"/>
              </a:spcAft>
              <a:buAutoNum type="alphaLcParenR"/>
            </a:pPr>
            <a:endParaRPr lang="en-US" sz="1800" b="0" u="none" dirty="0">
              <a:solidFill>
                <a:schemeClr val="tx1"/>
              </a:solidFill>
            </a:endParaRPr>
          </a:p>
          <a:p>
            <a:pPr marL="342900" indent="-342900" algn="just">
              <a:lnSpc>
                <a:spcPts val="2400"/>
              </a:lnSpc>
              <a:spcAft>
                <a:spcPts val="600"/>
              </a:spcAft>
              <a:buAutoNum type="arabicPeriod" startAt="4"/>
            </a:pPr>
            <a:r>
              <a:rPr lang="en-US" sz="2000" b="0" u="none" dirty="0">
                <a:solidFill>
                  <a:schemeClr val="tx1"/>
                </a:solidFill>
              </a:rPr>
              <a:t>Competitive advantages:</a:t>
            </a:r>
          </a:p>
          <a:p>
            <a:pPr marL="342900" indent="-342900" algn="just">
              <a:lnSpc>
                <a:spcPts val="2400"/>
              </a:lnSpc>
              <a:spcAft>
                <a:spcPts val="600"/>
              </a:spcAft>
              <a:buAutoNum type="alphaLcParenR"/>
            </a:pPr>
            <a:r>
              <a:rPr lang="en-GB" sz="1800" b="0" u="none" dirty="0">
                <a:solidFill>
                  <a:schemeClr val="tx1"/>
                </a:solidFill>
              </a:rPr>
              <a:t>IT</a:t>
            </a:r>
          </a:p>
          <a:p>
            <a:pPr marL="342900" indent="-342900" algn="just">
              <a:lnSpc>
                <a:spcPts val="2400"/>
              </a:lnSpc>
              <a:spcAft>
                <a:spcPts val="600"/>
              </a:spcAft>
              <a:buAutoNum type="alphaLcParenR"/>
            </a:pPr>
            <a:r>
              <a:rPr lang="en-US" sz="1800" b="0" u="none" dirty="0">
                <a:solidFill>
                  <a:schemeClr val="tx1"/>
                </a:solidFill>
              </a:rPr>
              <a:t>commercial network</a:t>
            </a:r>
            <a:endParaRPr lang="en-GB" sz="1800" b="0" u="none" dirty="0">
              <a:solidFill>
                <a:schemeClr val="tx1"/>
              </a:solidFill>
            </a:endParaRPr>
          </a:p>
          <a:p>
            <a:pPr marL="342900" indent="-342900" algn="just">
              <a:lnSpc>
                <a:spcPts val="2400"/>
              </a:lnSpc>
              <a:spcAft>
                <a:spcPts val="600"/>
              </a:spcAft>
              <a:buAutoNum type="alphaLcParenR"/>
            </a:pPr>
            <a:r>
              <a:rPr lang="en-GB" sz="1800" b="0" u="none" dirty="0">
                <a:solidFill>
                  <a:schemeClr val="tx1"/>
                </a:solidFill>
              </a:rPr>
              <a:t>Business size</a:t>
            </a:r>
          </a:p>
          <a:p>
            <a:pPr marL="342900" indent="-342900" algn="just">
              <a:lnSpc>
                <a:spcPts val="2400"/>
              </a:lnSpc>
              <a:spcAft>
                <a:spcPts val="600"/>
              </a:spcAft>
              <a:buAutoNum type="alphaLcParenR"/>
            </a:pPr>
            <a:r>
              <a:rPr lang="en-US" sz="1800" b="0" u="none" dirty="0">
                <a:solidFill>
                  <a:schemeClr val="tx1"/>
                </a:solidFill>
              </a:rPr>
              <a:t>Product offer</a:t>
            </a:r>
          </a:p>
          <a:p>
            <a:pPr algn="just">
              <a:lnSpc>
                <a:spcPts val="2400"/>
              </a:lnSpc>
              <a:spcAft>
                <a:spcPts val="600"/>
              </a:spcAft>
              <a:buNone/>
            </a:pPr>
            <a:endParaRPr lang="en-US" sz="1800" b="0" u="none" dirty="0">
              <a:solidFill>
                <a:schemeClr val="tx1"/>
              </a:solidFill>
            </a:endParaRPr>
          </a:p>
          <a:p>
            <a:pPr marL="316531" indent="-316531" algn="just">
              <a:lnSpc>
                <a:spcPts val="2400"/>
              </a:lnSpc>
              <a:spcAft>
                <a:spcPts val="600"/>
              </a:spcAft>
              <a:buAutoNum type="alphaLcParenR"/>
            </a:pPr>
            <a:endParaRPr lang="en-US"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1065</a:t>
            </a:fld>
            <a:endParaRPr lang="en-US"/>
          </a:p>
        </p:txBody>
      </p:sp>
    </p:spTree>
    <p:extLst>
      <p:ext uri="{BB962C8B-B14F-4D97-AF65-F5344CB8AC3E}">
        <p14:creationId xmlns:p14="http://schemas.microsoft.com/office/powerpoint/2010/main" val="536518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a:p>
        </p:txBody>
      </p:sp>
      <p:sp>
        <p:nvSpPr>
          <p:cNvPr id="6" name="Rectangle 5"/>
          <p:cNvSpPr txBox="1">
            <a:spLocks noChangeArrowheads="1"/>
          </p:cNvSpPr>
          <p:nvPr/>
        </p:nvSpPr>
        <p:spPr bwMode="auto">
          <a:xfrm>
            <a:off x="809625" y="2434581"/>
            <a:ext cx="8635471" cy="388843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lang="en-GB" sz="2000" b="0" dirty="0">
                <a:solidFill>
                  <a:schemeClr val="tx1"/>
                </a:solidFill>
              </a:rPr>
              <a:t>Internal governance framework (including key control functions such as risk management, internal auditing and compliance) </a:t>
            </a:r>
          </a:p>
          <a:p>
            <a:pPr marL="363538" indent="-363538" algn="just">
              <a:lnSpc>
                <a:spcPts val="2700"/>
              </a:lnSpc>
              <a:spcBef>
                <a:spcPts val="600"/>
              </a:spcBef>
              <a:spcAft>
                <a:spcPts val="600"/>
              </a:spcAft>
              <a:buClr>
                <a:schemeClr val="bg2"/>
              </a:buClr>
              <a:buSzPct val="75000"/>
              <a:buFont typeface="Monotype Sorts" pitchFamily="2" charset="2"/>
              <a:buChar char="n"/>
              <a:defRPr/>
            </a:pPr>
            <a:r>
              <a:rPr lang="en-GB" sz="2000" b="0" dirty="0">
                <a:solidFill>
                  <a:schemeClr val="tx1"/>
                </a:solidFill>
              </a:rPr>
              <a:t>Risk management framework and risk culture </a:t>
            </a:r>
            <a:r>
              <a:rPr lang="en-GB" sz="2000" b="0" u="none" dirty="0">
                <a:solidFill>
                  <a:schemeClr val="tx1"/>
                </a:solidFill>
              </a:rPr>
              <a:t>– e.g. are there mechanisms in place to ensure that senior management can act in a timely manner to effectively manage and mitigate material adverse risk exposures, e.g. those that are close to or exceed the approved risk appetite statement or risk limits? Compliance with CRD provisions?</a:t>
            </a:r>
          </a:p>
          <a:p>
            <a:pPr marL="363538" indent="-363538" algn="just">
              <a:lnSpc>
                <a:spcPts val="2700"/>
              </a:lnSpc>
              <a:spcBef>
                <a:spcPts val="600"/>
              </a:spcBef>
              <a:spcAft>
                <a:spcPts val="600"/>
              </a:spcAft>
              <a:buClr>
                <a:schemeClr val="bg2"/>
              </a:buClr>
              <a:buSzPct val="75000"/>
              <a:buFont typeface="Monotype Sorts" pitchFamily="2" charset="2"/>
              <a:buChar char="n"/>
              <a:defRPr/>
            </a:pPr>
            <a:r>
              <a:rPr lang="en-GB" sz="2000" b="0" dirty="0">
                <a:solidFill>
                  <a:schemeClr val="tx1"/>
                </a:solidFill>
              </a:rPr>
              <a:t>Risk infrastructure, internal data and reporting </a:t>
            </a:r>
          </a:p>
          <a:p>
            <a:pPr marL="363538" indent="-363538" algn="just">
              <a:lnSpc>
                <a:spcPts val="2700"/>
              </a:lnSpc>
              <a:spcBef>
                <a:spcPts val="600"/>
              </a:spcBef>
              <a:spcAft>
                <a:spcPts val="600"/>
              </a:spcAft>
              <a:buClr>
                <a:schemeClr val="bg2"/>
              </a:buClr>
              <a:buSzPct val="75000"/>
              <a:buFont typeface="Monotype Sorts" pitchFamily="2" charset="2"/>
              <a:buChar char="n"/>
              <a:defRPr/>
            </a:pPr>
            <a:r>
              <a:rPr lang="en-GB" sz="2000" b="0" dirty="0">
                <a:solidFill>
                  <a:schemeClr val="tx1"/>
                </a:solidFill>
              </a:rPr>
              <a:t>Remuneration policies and practices</a:t>
            </a:r>
            <a:endParaRPr lang="en-US" sz="2000" b="0" u="none" dirty="0">
              <a:solidFill>
                <a:schemeClr val="tx1"/>
              </a:solidFill>
            </a:endParaRPr>
          </a:p>
        </p:txBody>
      </p:sp>
      <p:sp>
        <p:nvSpPr>
          <p:cNvPr id="4" name="Rectangle 5"/>
          <p:cNvSpPr txBox="1">
            <a:spLocks noChangeArrowheads="1"/>
          </p:cNvSpPr>
          <p:nvPr/>
        </p:nvSpPr>
        <p:spPr bwMode="auto">
          <a:xfrm>
            <a:off x="801158" y="1643063"/>
            <a:ext cx="8643938" cy="48979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algn="l">
              <a:buNone/>
            </a:pPr>
            <a:r>
              <a:rPr lang="en-GB" sz="2000" u="none" dirty="0">
                <a:solidFill>
                  <a:schemeClr val="tx1"/>
                </a:solidFill>
              </a:rPr>
              <a:t>2. Internal governance and risk management </a:t>
            </a:r>
            <a:endParaRPr kumimoji="0" lang="en-US" sz="2000" i="0" u="none" strike="noStrike" kern="0" cap="none" spc="0" normalizeH="0" baseline="0" dirty="0">
              <a:ln>
                <a:noFill/>
              </a:ln>
              <a:solidFill>
                <a:schemeClr val="tx1"/>
              </a:solidFill>
              <a:effectLst/>
              <a:uLnTx/>
              <a:uFillTx/>
              <a:latin typeface="+mn-lt"/>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1066</a:t>
            </a:fld>
            <a:endParaRPr lang="en-US"/>
          </a:p>
        </p:txBody>
      </p:sp>
    </p:spTree>
    <p:extLst>
      <p:ext uri="{BB962C8B-B14F-4D97-AF65-F5344CB8AC3E}">
        <p14:creationId xmlns:p14="http://schemas.microsoft.com/office/powerpoint/2010/main" val="2126011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a:p>
        </p:txBody>
      </p:sp>
      <p:sp>
        <p:nvSpPr>
          <p:cNvPr id="6" name="Rectangle 5"/>
          <p:cNvSpPr txBox="1">
            <a:spLocks noChangeArrowheads="1"/>
          </p:cNvSpPr>
          <p:nvPr/>
        </p:nvSpPr>
        <p:spPr bwMode="auto">
          <a:xfrm>
            <a:off x="809625" y="2348880"/>
            <a:ext cx="8635471" cy="388843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lnSpc>
                <a:spcPts val="2600"/>
              </a:lnSpc>
              <a:spcBef>
                <a:spcPts val="600"/>
              </a:spcBef>
              <a:spcAft>
                <a:spcPts val="600"/>
              </a:spcAft>
              <a:buClr>
                <a:schemeClr val="bg2"/>
              </a:buClr>
              <a:buSzPct val="75000"/>
              <a:buFont typeface="Monotype Sorts" pitchFamily="2" charset="2"/>
              <a:buChar char="n"/>
              <a:defRPr/>
            </a:pPr>
            <a:r>
              <a:rPr lang="en-US" sz="2000" b="0" u="none" dirty="0">
                <a:solidFill>
                  <a:schemeClr val="tx1"/>
                </a:solidFill>
              </a:rPr>
              <a:t>Changes in the governance and internal control may be required, including:</a:t>
            </a:r>
          </a:p>
          <a:p>
            <a:pPr marL="363538" indent="-363538" algn="just">
              <a:lnSpc>
                <a:spcPts val="2600"/>
              </a:lnSpc>
              <a:spcBef>
                <a:spcPts val="600"/>
              </a:spcBef>
              <a:spcAft>
                <a:spcPts val="600"/>
              </a:spcAft>
              <a:buClr>
                <a:schemeClr val="bg2"/>
              </a:buClr>
              <a:buSzPct val="75000"/>
              <a:buFont typeface="Monotype Sorts" pitchFamily="2" charset="2"/>
              <a:buChar char="n"/>
              <a:defRPr/>
            </a:pPr>
            <a:endParaRPr lang="en-US" sz="2000" b="0" u="none" dirty="0">
              <a:solidFill>
                <a:schemeClr val="tx1"/>
              </a:solidFill>
            </a:endParaRPr>
          </a:p>
          <a:p>
            <a:pPr marL="514350" indent="-514350" algn="just">
              <a:lnSpc>
                <a:spcPts val="2600"/>
              </a:lnSpc>
              <a:spcBef>
                <a:spcPts val="600"/>
              </a:spcBef>
              <a:spcAft>
                <a:spcPts val="600"/>
              </a:spcAft>
              <a:buClr>
                <a:schemeClr val="bg2"/>
              </a:buClr>
              <a:buSzPct val="75000"/>
              <a:buAutoNum type="romanLcParenBoth"/>
              <a:defRPr/>
            </a:pPr>
            <a:r>
              <a:rPr lang="en-US" sz="2000" b="0" u="none" dirty="0">
                <a:solidFill>
                  <a:schemeClr val="tx1"/>
                </a:solidFill>
              </a:rPr>
              <a:t>Organizational structural, including report lines;</a:t>
            </a:r>
          </a:p>
          <a:p>
            <a:pPr marL="514350" indent="-514350" algn="just">
              <a:lnSpc>
                <a:spcPts val="2600"/>
              </a:lnSpc>
              <a:spcBef>
                <a:spcPts val="600"/>
              </a:spcBef>
              <a:spcAft>
                <a:spcPts val="600"/>
              </a:spcAft>
              <a:buClr>
                <a:schemeClr val="bg2"/>
              </a:buClr>
              <a:buSzPct val="75000"/>
              <a:buAutoNum type="romanLcParenBoth"/>
              <a:defRPr/>
            </a:pPr>
            <a:r>
              <a:rPr lang="en-US" sz="2000" b="0" u="none" dirty="0">
                <a:solidFill>
                  <a:schemeClr val="tx1"/>
                </a:solidFill>
              </a:rPr>
              <a:t>Risk policies;</a:t>
            </a:r>
          </a:p>
          <a:p>
            <a:pPr marL="514350" indent="-514350" algn="just">
              <a:lnSpc>
                <a:spcPts val="2600"/>
              </a:lnSpc>
              <a:spcBef>
                <a:spcPts val="600"/>
              </a:spcBef>
              <a:spcAft>
                <a:spcPts val="600"/>
              </a:spcAft>
              <a:buClr>
                <a:schemeClr val="bg2"/>
              </a:buClr>
              <a:buSzPct val="75000"/>
              <a:buAutoNum type="romanLcParenBoth"/>
              <a:defRPr/>
            </a:pPr>
            <a:r>
              <a:rPr lang="en-US" sz="2000" b="0" u="none" dirty="0">
                <a:solidFill>
                  <a:schemeClr val="tx1"/>
                </a:solidFill>
              </a:rPr>
              <a:t>Organization and composition of the management body.</a:t>
            </a:r>
          </a:p>
        </p:txBody>
      </p:sp>
      <p:sp>
        <p:nvSpPr>
          <p:cNvPr id="4" name="Rectangle 5"/>
          <p:cNvSpPr txBox="1">
            <a:spLocks noChangeArrowheads="1"/>
          </p:cNvSpPr>
          <p:nvPr/>
        </p:nvSpPr>
        <p:spPr bwMode="auto">
          <a:xfrm>
            <a:off x="801158" y="1643063"/>
            <a:ext cx="8643938" cy="48979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algn="l">
              <a:buNone/>
            </a:pPr>
            <a:r>
              <a:rPr lang="en-GB" sz="2000" u="none" dirty="0">
                <a:solidFill>
                  <a:schemeClr val="tx1"/>
                </a:solidFill>
              </a:rPr>
              <a:t>2. Internal governance and risk management </a:t>
            </a:r>
            <a:endParaRPr kumimoji="0" lang="en-US" sz="2000" i="0" u="none" strike="noStrike" kern="0" cap="none" spc="0" normalizeH="0" baseline="0" dirty="0">
              <a:ln>
                <a:noFill/>
              </a:ln>
              <a:solidFill>
                <a:schemeClr val="tx1"/>
              </a:solidFill>
              <a:effectLst/>
              <a:uLnTx/>
              <a:uFillTx/>
              <a:latin typeface="+mn-lt"/>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1067</a:t>
            </a:fld>
            <a:endParaRPr lang="en-US"/>
          </a:p>
        </p:txBody>
      </p:sp>
    </p:spTree>
    <p:extLst>
      <p:ext uri="{BB962C8B-B14F-4D97-AF65-F5344CB8AC3E}">
        <p14:creationId xmlns:p14="http://schemas.microsoft.com/office/powerpoint/2010/main" val="2803338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a:p>
        </p:txBody>
      </p:sp>
      <p:sp>
        <p:nvSpPr>
          <p:cNvPr id="6" name="Rectangle 5"/>
          <p:cNvSpPr txBox="1">
            <a:spLocks noChangeArrowheads="1"/>
          </p:cNvSpPr>
          <p:nvPr/>
        </p:nvSpPr>
        <p:spPr bwMode="auto">
          <a:xfrm>
            <a:off x="809625" y="1643063"/>
            <a:ext cx="8635471" cy="4594249"/>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algn="just">
              <a:lnSpc>
                <a:spcPts val="2700"/>
              </a:lnSpc>
              <a:spcBef>
                <a:spcPts val="600"/>
              </a:spcBef>
              <a:spcAft>
                <a:spcPts val="600"/>
              </a:spcAft>
              <a:buClr>
                <a:schemeClr val="bg2"/>
              </a:buClr>
              <a:buSzPct val="75000"/>
              <a:buNone/>
              <a:defRPr/>
            </a:pPr>
            <a:r>
              <a:rPr lang="en-GB" sz="2000" u="none" dirty="0">
                <a:solidFill>
                  <a:schemeClr val="tx1"/>
                </a:solidFill>
              </a:rPr>
              <a:t>3. Risks to Capital</a:t>
            </a:r>
            <a:endParaRPr kumimoji="0" lang="en-US" sz="2000" u="none" kern="0" dirty="0">
              <a:solidFill>
                <a:schemeClr val="tx1"/>
              </a:solidFill>
            </a:endParaRPr>
          </a:p>
          <a:p>
            <a:pPr marL="363538" indent="-363538" algn="just">
              <a:lnSpc>
                <a:spcPts val="2700"/>
              </a:lnSpc>
              <a:spcBef>
                <a:spcPts val="600"/>
              </a:spcBef>
              <a:spcAft>
                <a:spcPts val="600"/>
              </a:spcAft>
              <a:buClr>
                <a:schemeClr val="bg2"/>
              </a:buClr>
              <a:buSzPct val="75000"/>
              <a:buFont typeface="Monotype Sorts" pitchFamily="2" charset="2"/>
              <a:buChar char="n"/>
              <a:defRPr/>
            </a:pPr>
            <a:r>
              <a:rPr lang="en-GB" sz="2000" b="0" u="none" dirty="0">
                <a:solidFill>
                  <a:schemeClr val="tx1"/>
                </a:solidFill>
              </a:rPr>
              <a:t>3 blocks:</a:t>
            </a:r>
          </a:p>
          <a:p>
            <a:pPr algn="just">
              <a:lnSpc>
                <a:spcPts val="2700"/>
              </a:lnSpc>
              <a:spcBef>
                <a:spcPts val="600"/>
              </a:spcBef>
              <a:spcAft>
                <a:spcPts val="600"/>
              </a:spcAft>
              <a:buClr>
                <a:schemeClr val="bg2"/>
              </a:buClr>
              <a:buSzPct val="75000"/>
              <a:buNone/>
              <a:defRPr/>
            </a:pPr>
            <a:r>
              <a:rPr lang="pt-PT" sz="2000" b="0" u="none" dirty="0">
                <a:solidFill>
                  <a:schemeClr val="tx1"/>
                </a:solidFill>
              </a:rPr>
              <a:t>1. </a:t>
            </a:r>
            <a:r>
              <a:rPr lang="en-GB" sz="2000" b="0" u="none" dirty="0">
                <a:solidFill>
                  <a:schemeClr val="tx1"/>
                </a:solidFill>
              </a:rPr>
              <a:t>Supervisory perspective</a:t>
            </a:r>
          </a:p>
          <a:p>
            <a:pPr marL="342900" indent="-342900" algn="just">
              <a:lnSpc>
                <a:spcPts val="2700"/>
              </a:lnSpc>
              <a:spcBef>
                <a:spcPts val="600"/>
              </a:spcBef>
              <a:spcAft>
                <a:spcPts val="600"/>
              </a:spcAft>
              <a:buClr>
                <a:schemeClr val="bg2"/>
              </a:buClr>
              <a:buSzPct val="75000"/>
              <a:buFontTx/>
              <a:buChar char="-"/>
              <a:defRPr/>
            </a:pPr>
            <a:r>
              <a:rPr lang="en-GB" sz="2000" b="0" u="none" dirty="0">
                <a:solidFill>
                  <a:schemeClr val="tx1"/>
                </a:solidFill>
              </a:rPr>
              <a:t>Scores on risk categories: credit risk, market risk, operational risk, IRRBB</a:t>
            </a:r>
          </a:p>
          <a:p>
            <a:pPr algn="just">
              <a:lnSpc>
                <a:spcPts val="2700"/>
              </a:lnSpc>
              <a:spcBef>
                <a:spcPts val="600"/>
              </a:spcBef>
              <a:spcAft>
                <a:spcPts val="600"/>
              </a:spcAft>
              <a:buClr>
                <a:schemeClr val="bg2"/>
              </a:buClr>
              <a:buSzPct val="75000"/>
              <a:buNone/>
              <a:defRPr/>
            </a:pPr>
            <a:r>
              <a:rPr lang="pt-PT" sz="2000" b="0" u="none" dirty="0">
                <a:solidFill>
                  <a:schemeClr val="tx1"/>
                </a:solidFill>
              </a:rPr>
              <a:t>2. </a:t>
            </a:r>
            <a:r>
              <a:rPr lang="en-GB" sz="2000" b="0" u="none" dirty="0">
                <a:solidFill>
                  <a:schemeClr val="tx1"/>
                </a:solidFill>
              </a:rPr>
              <a:t>Bank’s perspective </a:t>
            </a:r>
          </a:p>
          <a:p>
            <a:pPr marL="342900" indent="-342900" algn="just">
              <a:lnSpc>
                <a:spcPts val="2700"/>
              </a:lnSpc>
              <a:spcBef>
                <a:spcPts val="600"/>
              </a:spcBef>
              <a:spcAft>
                <a:spcPts val="600"/>
              </a:spcAft>
              <a:buClr>
                <a:schemeClr val="bg2"/>
              </a:buClr>
              <a:buSzPct val="75000"/>
              <a:buFontTx/>
              <a:buChar char="-"/>
              <a:defRPr/>
            </a:pPr>
            <a:r>
              <a:rPr lang="pt-PT" sz="2000" b="0" u="none" dirty="0">
                <a:solidFill>
                  <a:schemeClr val="tx1"/>
                </a:solidFill>
              </a:rPr>
              <a:t>ICAAP (EBA (2016), “</a:t>
            </a:r>
            <a:r>
              <a:rPr lang="en-GB" sz="2000" b="0" u="none" dirty="0">
                <a:solidFill>
                  <a:schemeClr val="tx1"/>
                </a:solidFill>
              </a:rPr>
              <a:t>Guidelines on ICAAP and ILAAP information collected for SREP purposes”, EBA/GL/2016/10, 03.11.2016, into force in 1Jan2017).</a:t>
            </a:r>
            <a:endParaRPr lang="pt-PT" sz="2000" b="0" u="none" dirty="0">
              <a:solidFill>
                <a:schemeClr val="tx1"/>
              </a:solidFill>
            </a:endParaRPr>
          </a:p>
          <a:p>
            <a:pPr algn="just">
              <a:lnSpc>
                <a:spcPts val="2700"/>
              </a:lnSpc>
              <a:spcBef>
                <a:spcPts val="600"/>
              </a:spcBef>
              <a:spcAft>
                <a:spcPts val="600"/>
              </a:spcAft>
              <a:buClr>
                <a:schemeClr val="bg2"/>
              </a:buClr>
              <a:buSzPct val="75000"/>
              <a:buNone/>
              <a:defRPr/>
            </a:pPr>
            <a:r>
              <a:rPr lang="pt-PT" sz="2000" b="0" u="none" dirty="0">
                <a:solidFill>
                  <a:schemeClr val="tx1"/>
                </a:solidFill>
              </a:rPr>
              <a:t>3. </a:t>
            </a:r>
            <a:r>
              <a:rPr lang="en-US" sz="2000" b="0" u="none" dirty="0">
                <a:solidFill>
                  <a:schemeClr val="tx1"/>
                </a:solidFill>
              </a:rPr>
              <a:t>Forward looking perspective</a:t>
            </a:r>
          </a:p>
          <a:p>
            <a:pPr marL="342900" indent="-342900" algn="just">
              <a:lnSpc>
                <a:spcPts val="2700"/>
              </a:lnSpc>
              <a:spcBef>
                <a:spcPts val="600"/>
              </a:spcBef>
              <a:spcAft>
                <a:spcPts val="600"/>
              </a:spcAft>
              <a:buClr>
                <a:schemeClr val="bg2"/>
              </a:buClr>
              <a:buSzPct val="75000"/>
              <a:buFontTx/>
              <a:buChar char="-"/>
              <a:defRPr/>
            </a:pPr>
            <a:r>
              <a:rPr lang="en-GB" sz="2000" b="0" u="none" dirty="0">
                <a:solidFill>
                  <a:schemeClr val="tx1"/>
                </a:solidFill>
              </a:rPr>
              <a:t>bank internal stress tests </a:t>
            </a:r>
          </a:p>
          <a:p>
            <a:pPr marL="342900" indent="-342900" algn="just">
              <a:lnSpc>
                <a:spcPts val="2700"/>
              </a:lnSpc>
              <a:spcBef>
                <a:spcPts val="600"/>
              </a:spcBef>
              <a:spcAft>
                <a:spcPts val="600"/>
              </a:spcAft>
              <a:buClr>
                <a:schemeClr val="bg2"/>
              </a:buClr>
              <a:buSzPct val="75000"/>
              <a:buFontTx/>
              <a:buChar char="-"/>
              <a:defRPr/>
            </a:pPr>
            <a:r>
              <a:rPr lang="en-GB" sz="2000" b="0" u="none" dirty="0">
                <a:solidFill>
                  <a:schemeClr val="tx1"/>
                </a:solidFill>
              </a:rPr>
              <a:t>supervisory stress tests </a:t>
            </a:r>
          </a:p>
          <a:p>
            <a:pPr algn="just">
              <a:lnSpc>
                <a:spcPts val="2700"/>
              </a:lnSpc>
              <a:spcBef>
                <a:spcPts val="600"/>
              </a:spcBef>
              <a:spcAft>
                <a:spcPts val="600"/>
              </a:spcAft>
              <a:buClr>
                <a:schemeClr val="bg2"/>
              </a:buClr>
              <a:buSzPct val="75000"/>
              <a:buNone/>
              <a:defRPr/>
            </a:pPr>
            <a:r>
              <a:rPr lang="en-GB" sz="2000" b="0" u="none" dirty="0">
                <a:solidFill>
                  <a:schemeClr val="tx1"/>
                </a:solidFill>
              </a:rPr>
              <a:t> </a:t>
            </a:r>
          </a:p>
        </p:txBody>
      </p:sp>
      <p:sp>
        <p:nvSpPr>
          <p:cNvPr id="4" name="Rectangle 5"/>
          <p:cNvSpPr txBox="1">
            <a:spLocks noChangeArrowheads="1"/>
          </p:cNvSpPr>
          <p:nvPr/>
        </p:nvSpPr>
        <p:spPr bwMode="auto">
          <a:xfrm>
            <a:off x="801158" y="1643063"/>
            <a:ext cx="8643938" cy="48979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algn="l">
              <a:buNone/>
            </a:pPr>
            <a:endParaRPr kumimoji="0" lang="en-US" sz="2000" i="0" u="none" strike="noStrike" kern="0" cap="none" spc="0" normalizeH="0" baseline="0" dirty="0">
              <a:ln>
                <a:noFill/>
              </a:ln>
              <a:solidFill>
                <a:schemeClr val="tx1"/>
              </a:solidFill>
              <a:effectLst/>
              <a:uLnTx/>
              <a:uFillTx/>
              <a:latin typeface="+mn-lt"/>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1068</a:t>
            </a:fld>
            <a:endParaRPr lang="en-US"/>
          </a:p>
        </p:txBody>
      </p:sp>
    </p:spTree>
    <p:extLst>
      <p:ext uri="{BB962C8B-B14F-4D97-AF65-F5344CB8AC3E}">
        <p14:creationId xmlns:p14="http://schemas.microsoft.com/office/powerpoint/2010/main" val="2532654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a:p>
        </p:txBody>
      </p:sp>
      <p:sp>
        <p:nvSpPr>
          <p:cNvPr id="6" name="Rectangle 5"/>
          <p:cNvSpPr txBox="1">
            <a:spLocks noChangeArrowheads="1"/>
          </p:cNvSpPr>
          <p:nvPr/>
        </p:nvSpPr>
        <p:spPr bwMode="auto">
          <a:xfrm>
            <a:off x="780585" y="1628800"/>
            <a:ext cx="8664511" cy="46085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rgbClr val="FF0000"/>
                </a:solidFill>
              </a:rPr>
              <a:t>Specific information to the ICAAP </a:t>
            </a:r>
            <a:r>
              <a:rPr lang="pt-PT" sz="2000" b="0" u="none" dirty="0">
                <a:solidFill>
                  <a:srgbClr val="FF0000"/>
                </a:solidFill>
              </a:rPr>
              <a:t>- </a:t>
            </a:r>
            <a:r>
              <a:rPr lang="pt-PT" sz="2000" b="0" u="none" dirty="0">
                <a:solidFill>
                  <a:schemeClr val="tx1"/>
                </a:solidFill>
              </a:rPr>
              <a:t>EBA (2016), “</a:t>
            </a:r>
            <a:r>
              <a:rPr lang="en-GB" sz="2000" b="0" u="none" dirty="0">
                <a:solidFill>
                  <a:schemeClr val="tx1"/>
                </a:solidFill>
              </a:rPr>
              <a:t>Guidelines on ICAAP and ILAAP information collected for SREP purposes”, EBA/GL/2016/10, 03 November 2016:</a:t>
            </a:r>
          </a:p>
          <a:p>
            <a:pPr marL="363538" indent="-363538" algn="just">
              <a:lnSpc>
                <a:spcPts val="2700"/>
              </a:lnSpc>
              <a:spcBef>
                <a:spcPts val="600"/>
              </a:spcBef>
              <a:spcAft>
                <a:spcPts val="600"/>
              </a:spcAft>
              <a:buClr>
                <a:schemeClr val="bg2"/>
              </a:buClr>
              <a:buSzPct val="75000"/>
              <a:buFont typeface="Monotype Sorts" pitchFamily="2" charset="2"/>
              <a:buChar char="n"/>
              <a:defRPr/>
            </a:pPr>
            <a:endParaRPr lang="en-GB" sz="2000" b="0" u="none" dirty="0">
              <a:solidFill>
                <a:schemeClr val="tx1"/>
              </a:solidFill>
            </a:endParaRPr>
          </a:p>
          <a:p>
            <a:pPr marL="514350" indent="-514350" algn="just">
              <a:lnSpc>
                <a:spcPts val="2700"/>
              </a:lnSpc>
              <a:spcBef>
                <a:spcPts val="600"/>
              </a:spcBef>
              <a:spcAft>
                <a:spcPts val="600"/>
              </a:spcAft>
              <a:buClr>
                <a:schemeClr val="bg2"/>
              </a:buClr>
              <a:buSzPct val="75000"/>
              <a:buAutoNum type="romanLcParenBoth"/>
              <a:defRPr/>
            </a:pPr>
            <a:r>
              <a:rPr lang="en-GB" sz="2000" b="0" u="none" dirty="0">
                <a:solidFill>
                  <a:schemeClr val="tx1"/>
                </a:solidFill>
              </a:rPr>
              <a:t>overall ICAAP framework </a:t>
            </a:r>
          </a:p>
          <a:p>
            <a:pPr marL="514350" indent="-514350" algn="just">
              <a:lnSpc>
                <a:spcPts val="2700"/>
              </a:lnSpc>
              <a:spcBef>
                <a:spcPts val="600"/>
              </a:spcBef>
              <a:spcAft>
                <a:spcPts val="600"/>
              </a:spcAft>
              <a:buClr>
                <a:schemeClr val="bg2"/>
              </a:buClr>
              <a:buSzPct val="75000"/>
              <a:buAutoNum type="romanLcParenBoth"/>
              <a:defRPr/>
            </a:pPr>
            <a:r>
              <a:rPr lang="en-GB" sz="2000" b="0" u="none" dirty="0">
                <a:solidFill>
                  <a:schemeClr val="tx1"/>
                </a:solidFill>
              </a:rPr>
              <a:t>risk measurement, assessment and aggregation </a:t>
            </a:r>
          </a:p>
          <a:p>
            <a:pPr marL="514350" indent="-514350" algn="just">
              <a:lnSpc>
                <a:spcPts val="2700"/>
              </a:lnSpc>
              <a:spcBef>
                <a:spcPts val="600"/>
              </a:spcBef>
              <a:spcAft>
                <a:spcPts val="600"/>
              </a:spcAft>
              <a:buClr>
                <a:schemeClr val="bg2"/>
              </a:buClr>
              <a:buSzPct val="75000"/>
              <a:buAutoNum type="romanLcParenBoth"/>
              <a:defRPr/>
            </a:pPr>
            <a:r>
              <a:rPr lang="en-GB" sz="2000" b="0" u="none" dirty="0">
                <a:solidFill>
                  <a:schemeClr val="tx1"/>
                </a:solidFill>
              </a:rPr>
              <a:t>internal capital and capital allocation</a:t>
            </a:r>
          </a:p>
          <a:p>
            <a:pPr marL="514350" indent="-514350" algn="just">
              <a:lnSpc>
                <a:spcPts val="2700"/>
              </a:lnSpc>
              <a:spcBef>
                <a:spcPts val="600"/>
              </a:spcBef>
              <a:spcAft>
                <a:spcPts val="600"/>
              </a:spcAft>
              <a:buClr>
                <a:schemeClr val="bg2"/>
              </a:buClr>
              <a:buSzPct val="75000"/>
              <a:buAutoNum type="romanLcParenBoth"/>
              <a:defRPr/>
            </a:pPr>
            <a:r>
              <a:rPr lang="en-GB" sz="2000" b="0" u="none" dirty="0">
                <a:solidFill>
                  <a:schemeClr val="tx1"/>
                </a:solidFill>
              </a:rPr>
              <a:t>capital planning </a:t>
            </a:r>
          </a:p>
          <a:p>
            <a:pPr marL="514350" indent="-514350" algn="just">
              <a:lnSpc>
                <a:spcPts val="2700"/>
              </a:lnSpc>
              <a:spcBef>
                <a:spcPts val="600"/>
              </a:spcBef>
              <a:spcAft>
                <a:spcPts val="600"/>
              </a:spcAft>
              <a:buClr>
                <a:schemeClr val="bg2"/>
              </a:buClr>
              <a:buSzPct val="75000"/>
              <a:buAutoNum type="romanLcParenBoth"/>
              <a:defRPr/>
            </a:pPr>
            <a:r>
              <a:rPr lang="en-GB" sz="2000" b="0" u="none" dirty="0">
                <a:solidFill>
                  <a:schemeClr val="tx1"/>
                </a:solidFill>
              </a:rPr>
              <a:t>stress testing </a:t>
            </a:r>
          </a:p>
          <a:p>
            <a:pPr>
              <a:lnSpc>
                <a:spcPts val="2700"/>
              </a:lnSpc>
              <a:spcBef>
                <a:spcPts val="600"/>
              </a:spcBef>
              <a:spcAft>
                <a:spcPts val="600"/>
              </a:spcAft>
            </a:pPr>
            <a:endParaRPr lang="en-GB" sz="2000" b="0" u="none" dirty="0"/>
          </a:p>
          <a:p>
            <a:pPr marL="514350" indent="-514350" algn="just">
              <a:lnSpc>
                <a:spcPts val="2700"/>
              </a:lnSpc>
              <a:spcBef>
                <a:spcPts val="600"/>
              </a:spcBef>
              <a:spcAft>
                <a:spcPts val="600"/>
              </a:spcAft>
              <a:buClr>
                <a:schemeClr val="bg2"/>
              </a:buClr>
              <a:buSzPct val="75000"/>
              <a:buAutoNum type="romanLcParenBoth"/>
              <a:defRPr/>
            </a:pPr>
            <a:endParaRPr lang="en-GB" sz="2000" b="0" u="none" dirty="0"/>
          </a:p>
          <a:p>
            <a:pPr marL="514350" indent="-514350" algn="just">
              <a:lnSpc>
                <a:spcPts val="2700"/>
              </a:lnSpc>
              <a:spcBef>
                <a:spcPts val="600"/>
              </a:spcBef>
              <a:spcAft>
                <a:spcPts val="600"/>
              </a:spcAft>
              <a:buClr>
                <a:schemeClr val="bg2"/>
              </a:buClr>
              <a:buSzPct val="75000"/>
              <a:buAutoNum type="romanLcParenBoth"/>
              <a:defRPr/>
            </a:pPr>
            <a:endParaRPr lang="en-GB" sz="2000" b="0" u="none" dirty="0"/>
          </a:p>
          <a:p>
            <a:pPr>
              <a:lnSpc>
                <a:spcPts val="2700"/>
              </a:lnSpc>
              <a:spcBef>
                <a:spcPts val="600"/>
              </a:spcBef>
              <a:spcAft>
                <a:spcPts val="600"/>
              </a:spcAft>
            </a:pPr>
            <a:endParaRPr lang="en-GB" sz="2000" b="0" u="none" dirty="0"/>
          </a:p>
          <a:p>
            <a:pPr marL="514350" indent="-514350" algn="just">
              <a:lnSpc>
                <a:spcPts val="2700"/>
              </a:lnSpc>
              <a:spcBef>
                <a:spcPts val="600"/>
              </a:spcBef>
              <a:spcAft>
                <a:spcPts val="600"/>
              </a:spcAft>
              <a:buClr>
                <a:schemeClr val="bg2"/>
              </a:buClr>
              <a:buSzPct val="75000"/>
              <a:buAutoNum type="romanLcParenBoth"/>
              <a:defRPr/>
            </a:pPr>
            <a:endParaRPr lang="en-GB" sz="2000" b="0" u="none" dirty="0"/>
          </a:p>
          <a:p>
            <a:pPr marL="514350" indent="-514350" algn="just">
              <a:lnSpc>
                <a:spcPts val="2700"/>
              </a:lnSpc>
              <a:spcBef>
                <a:spcPts val="600"/>
              </a:spcBef>
              <a:spcAft>
                <a:spcPts val="600"/>
              </a:spcAft>
              <a:buClr>
                <a:schemeClr val="bg2"/>
              </a:buClr>
              <a:buSzPct val="75000"/>
              <a:buAutoNum type="romanLcParenBoth"/>
              <a:defRPr/>
            </a:pPr>
            <a:endParaRPr lang="en-GB" sz="2000" b="0" u="none" dirty="0"/>
          </a:p>
          <a:p>
            <a:pPr algn="just">
              <a:lnSpc>
                <a:spcPts val="2700"/>
              </a:lnSpc>
              <a:spcBef>
                <a:spcPts val="600"/>
              </a:spcBef>
              <a:spcAft>
                <a:spcPts val="600"/>
              </a:spcAft>
              <a:buClr>
                <a:schemeClr val="bg2"/>
              </a:buClr>
              <a:buSzPct val="75000"/>
              <a:buNone/>
              <a:defRPr/>
            </a:pPr>
            <a:endParaRPr lang="en-GB" sz="2000" b="0" u="none" dirty="0"/>
          </a:p>
          <a:p>
            <a:pPr>
              <a:lnSpc>
                <a:spcPts val="2700"/>
              </a:lnSpc>
              <a:spcBef>
                <a:spcPts val="600"/>
              </a:spcBef>
              <a:spcAft>
                <a:spcPts val="600"/>
              </a:spcAft>
            </a:pPr>
            <a:endParaRPr lang="en-GB" sz="2000" b="0" u="none" dirty="0"/>
          </a:p>
          <a:p>
            <a:pPr algn="just">
              <a:lnSpc>
                <a:spcPts val="2700"/>
              </a:lnSpc>
              <a:spcBef>
                <a:spcPts val="600"/>
              </a:spcBef>
              <a:spcAft>
                <a:spcPts val="600"/>
              </a:spcAft>
              <a:buClr>
                <a:schemeClr val="bg2"/>
              </a:buClr>
              <a:buSzPct val="75000"/>
              <a:buNone/>
              <a:defRPr/>
            </a:pPr>
            <a:endParaRPr lang="en-GB"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1069</a:t>
            </a:fld>
            <a:endParaRPr lang="en-US"/>
          </a:p>
        </p:txBody>
      </p:sp>
    </p:spTree>
    <p:extLst>
      <p:ext uri="{BB962C8B-B14F-4D97-AF65-F5344CB8AC3E}">
        <p14:creationId xmlns:p14="http://schemas.microsoft.com/office/powerpoint/2010/main" val="3379513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p>
        </p:txBody>
      </p:sp>
      <p:sp>
        <p:nvSpPr>
          <p:cNvPr id="1619971" name="Rectangle 3"/>
          <p:cNvSpPr>
            <a:spLocks noGrp="1" noChangeArrowheads="1"/>
          </p:cNvSpPr>
          <p:nvPr>
            <p:ph type="body" idx="1"/>
          </p:nvPr>
        </p:nvSpPr>
        <p:spPr>
          <a:xfrm>
            <a:off x="809595" y="1628799"/>
            <a:ext cx="8573795" cy="1472967"/>
          </a:xfrm>
        </p:spPr>
        <p:txBody>
          <a:bodyPr/>
          <a:lstStyle/>
          <a:p>
            <a:pPr algn="just">
              <a:lnSpc>
                <a:spcPts val="2700"/>
              </a:lnSpc>
              <a:spcBef>
                <a:spcPts val="600"/>
              </a:spcBef>
              <a:spcAft>
                <a:spcPts val="600"/>
              </a:spcAft>
            </a:pPr>
            <a:r>
              <a:rPr lang="en-GB" sz="2000" u="sng" dirty="0"/>
              <a:t>UK - after a century around 50% of GDP, since the early 1970s, banks‘ assets have risen 10x to over 500% of GDP</a:t>
            </a:r>
            <a:r>
              <a:rPr lang="en-GB" sz="2000" dirty="0"/>
              <a:t>.</a:t>
            </a:r>
          </a:p>
          <a:p>
            <a:pPr algn="just">
              <a:lnSpc>
                <a:spcPts val="2700"/>
              </a:lnSpc>
              <a:spcBef>
                <a:spcPts val="600"/>
              </a:spcBef>
              <a:spcAft>
                <a:spcPts val="600"/>
              </a:spcAft>
            </a:pPr>
            <a:r>
              <a:rPr lang="en-GB" sz="2000" u="sng" dirty="0">
                <a:solidFill>
                  <a:srgbClr val="FF0000"/>
                </a:solidFill>
              </a:rPr>
              <a:t>US - banks‘ assets increased from around 20% to over 100% of GDP since the end of the 19</a:t>
            </a:r>
            <a:r>
              <a:rPr lang="en-GB" sz="2000" u="sng" baseline="30000" dirty="0">
                <a:solidFill>
                  <a:srgbClr val="FF0000"/>
                </a:solidFill>
              </a:rPr>
              <a:t>th</a:t>
            </a:r>
            <a:r>
              <a:rPr lang="en-GB" sz="2000" u="sng" dirty="0">
                <a:solidFill>
                  <a:srgbClr val="FF0000"/>
                </a:solidFill>
              </a:rPr>
              <a:t> century.</a:t>
            </a:r>
          </a:p>
        </p:txBody>
      </p:sp>
      <p:pic>
        <p:nvPicPr>
          <p:cNvPr id="2" name="Picture 1"/>
          <p:cNvPicPr>
            <a:picLocks noChangeAspect="1"/>
          </p:cNvPicPr>
          <p:nvPr/>
        </p:nvPicPr>
        <p:blipFill>
          <a:blip r:embed="rId2"/>
          <a:stretch>
            <a:fillRect/>
          </a:stretch>
        </p:blipFill>
        <p:spPr>
          <a:xfrm>
            <a:off x="923826" y="3281906"/>
            <a:ext cx="2785804" cy="2883398"/>
          </a:xfrm>
          <a:prstGeom prst="rect">
            <a:avLst/>
          </a:prstGeom>
        </p:spPr>
      </p:pic>
      <p:sp>
        <p:nvSpPr>
          <p:cNvPr id="5" name="Text Box 7"/>
          <p:cNvSpPr txBox="1">
            <a:spLocks noChangeArrowheads="1"/>
          </p:cNvSpPr>
          <p:nvPr/>
        </p:nvSpPr>
        <p:spPr bwMode="auto">
          <a:xfrm>
            <a:off x="6807721" y="5529426"/>
            <a:ext cx="2654378" cy="707886"/>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Haldane, Andrew (2010), “</a:t>
            </a:r>
            <a:r>
              <a:rPr lang="en-GB" sz="1000" b="0" u="none" dirty="0">
                <a:solidFill>
                  <a:schemeClr val="tx1"/>
                </a:solidFill>
              </a:rPr>
              <a:t>What is the contribution of the financial sector: Miracle or mirage?</a:t>
            </a:r>
            <a:r>
              <a:rPr lang="en-US" sz="1000" b="0" u="none" dirty="0">
                <a:solidFill>
                  <a:schemeClr val="tx1"/>
                </a:solidFill>
              </a:rPr>
              <a:t>”, in </a:t>
            </a:r>
            <a:r>
              <a:rPr lang="en-GB" sz="1000" b="0" u="none" dirty="0">
                <a:solidFill>
                  <a:schemeClr val="tx1"/>
                </a:solidFill>
              </a:rPr>
              <a:t>The Future of finance and the theory that underpins it, LSE.</a:t>
            </a:r>
            <a:endParaRPr lang="en-US" sz="1000" b="0" u="none" dirty="0">
              <a:solidFill>
                <a:schemeClr val="tx1"/>
              </a:solidFill>
            </a:endParaRPr>
          </a:p>
        </p:txBody>
      </p:sp>
      <p:pic>
        <p:nvPicPr>
          <p:cNvPr id="3" name="Picture 2"/>
          <p:cNvPicPr>
            <a:picLocks noChangeAspect="1"/>
          </p:cNvPicPr>
          <p:nvPr/>
        </p:nvPicPr>
        <p:blipFill>
          <a:blip r:embed="rId3"/>
          <a:stretch>
            <a:fillRect/>
          </a:stretch>
        </p:blipFill>
        <p:spPr>
          <a:xfrm>
            <a:off x="3878752" y="3282764"/>
            <a:ext cx="2759847" cy="2882539"/>
          </a:xfrm>
          <a:prstGeom prst="rect">
            <a:avLst/>
          </a:prstGeom>
        </p:spPr>
      </p:pic>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107</a:t>
            </a:fld>
            <a:endParaRPr lang="en-US"/>
          </a:p>
        </p:txBody>
      </p:sp>
    </p:spTree>
    <p:extLst>
      <p:ext uri="{BB962C8B-B14F-4D97-AF65-F5344CB8AC3E}">
        <p14:creationId xmlns:p14="http://schemas.microsoft.com/office/powerpoint/2010/main" val="3130206805"/>
      </p:ext>
    </p:extLst>
  </p:cSld>
  <p:clrMapOvr>
    <a:masterClrMapping/>
  </p:clrMapOvr>
  <p:transition spd="slow">
    <p:pull dir="r"/>
  </p:transition>
</p:sld>
</file>

<file path=ppt/slides/slide10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a:p>
        </p:txBody>
      </p:sp>
      <p:sp>
        <p:nvSpPr>
          <p:cNvPr id="6" name="Rectangle 5"/>
          <p:cNvSpPr txBox="1">
            <a:spLocks noChangeArrowheads="1"/>
          </p:cNvSpPr>
          <p:nvPr/>
        </p:nvSpPr>
        <p:spPr bwMode="auto">
          <a:xfrm>
            <a:off x="809625" y="2132856"/>
            <a:ext cx="8635471" cy="41044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spcBef>
                <a:spcPts val="0"/>
              </a:spcBef>
              <a:spcAft>
                <a:spcPts val="600"/>
              </a:spcAft>
              <a:buClr>
                <a:schemeClr val="bg2"/>
              </a:buClr>
              <a:buSzPct val="75000"/>
              <a:buFont typeface="Monotype Sorts" pitchFamily="2" charset="2"/>
              <a:buChar char="n"/>
              <a:defRPr/>
            </a:pPr>
            <a:r>
              <a:rPr lang="en-GB" sz="2000" b="0" u="none" dirty="0">
                <a:solidFill>
                  <a:schemeClr val="tx1"/>
                </a:solidFill>
              </a:rPr>
              <a:t>3 blocks:</a:t>
            </a:r>
          </a:p>
          <a:p>
            <a:pPr marL="363538" indent="-363538" algn="just">
              <a:spcBef>
                <a:spcPts val="0"/>
              </a:spcBef>
              <a:spcAft>
                <a:spcPts val="600"/>
              </a:spcAft>
              <a:buClr>
                <a:schemeClr val="bg2"/>
              </a:buClr>
              <a:buSzPct val="75000"/>
              <a:buFont typeface="Monotype Sorts" pitchFamily="2" charset="2"/>
              <a:buChar char="n"/>
              <a:defRPr/>
            </a:pPr>
            <a:endParaRPr lang="en-GB" sz="2000" b="0" u="none" dirty="0">
              <a:solidFill>
                <a:schemeClr val="tx1"/>
              </a:solidFill>
            </a:endParaRPr>
          </a:p>
          <a:p>
            <a:pPr algn="just">
              <a:spcBef>
                <a:spcPts val="0"/>
              </a:spcBef>
              <a:spcAft>
                <a:spcPts val="600"/>
              </a:spcAft>
              <a:buClr>
                <a:schemeClr val="bg2"/>
              </a:buClr>
              <a:buSzPct val="75000"/>
              <a:buNone/>
              <a:defRPr/>
            </a:pPr>
            <a:r>
              <a:rPr lang="pt-PT" sz="2000" b="0" u="none" dirty="0">
                <a:solidFill>
                  <a:schemeClr val="tx1"/>
                </a:solidFill>
              </a:rPr>
              <a:t>1. </a:t>
            </a:r>
            <a:r>
              <a:rPr lang="en-GB" sz="2000" b="0" u="none" dirty="0">
                <a:solidFill>
                  <a:schemeClr val="tx1"/>
                </a:solidFill>
              </a:rPr>
              <a:t>Supervisory perspective</a:t>
            </a:r>
          </a:p>
          <a:p>
            <a:pPr marL="342900" indent="-342900" algn="just">
              <a:spcBef>
                <a:spcPts val="0"/>
              </a:spcBef>
              <a:spcAft>
                <a:spcPts val="600"/>
              </a:spcAft>
              <a:buClr>
                <a:schemeClr val="bg2"/>
              </a:buClr>
              <a:buSzPct val="75000"/>
              <a:buFontTx/>
              <a:buChar char="-"/>
              <a:defRPr/>
            </a:pPr>
            <a:r>
              <a:rPr lang="en-GB" sz="2000" b="0" u="none" dirty="0">
                <a:solidFill>
                  <a:schemeClr val="tx1"/>
                </a:solidFill>
              </a:rPr>
              <a:t>scores on short-term liquidity and funding sustainability risks</a:t>
            </a:r>
            <a:endParaRPr lang="pt-PT" sz="2000" b="0" u="none" dirty="0">
              <a:solidFill>
                <a:schemeClr val="tx1"/>
              </a:solidFill>
            </a:endParaRPr>
          </a:p>
          <a:p>
            <a:pPr algn="just">
              <a:spcBef>
                <a:spcPts val="0"/>
              </a:spcBef>
              <a:spcAft>
                <a:spcPts val="600"/>
              </a:spcAft>
              <a:buClr>
                <a:schemeClr val="bg2"/>
              </a:buClr>
              <a:buSzPct val="75000"/>
              <a:buNone/>
              <a:defRPr/>
            </a:pPr>
            <a:endParaRPr lang="pt-PT" sz="2000" b="0" u="none" dirty="0">
              <a:solidFill>
                <a:schemeClr val="tx1"/>
              </a:solidFill>
            </a:endParaRPr>
          </a:p>
          <a:p>
            <a:pPr algn="just">
              <a:spcBef>
                <a:spcPts val="0"/>
              </a:spcBef>
              <a:spcAft>
                <a:spcPts val="600"/>
              </a:spcAft>
              <a:buClr>
                <a:schemeClr val="bg2"/>
              </a:buClr>
              <a:buSzPct val="75000"/>
              <a:buNone/>
              <a:defRPr/>
            </a:pPr>
            <a:r>
              <a:rPr lang="pt-PT" sz="2000" b="0" u="none" dirty="0">
                <a:solidFill>
                  <a:schemeClr val="tx1"/>
                </a:solidFill>
              </a:rPr>
              <a:t>2. </a:t>
            </a:r>
            <a:r>
              <a:rPr lang="en-GB" sz="2000" b="0" u="none" dirty="0">
                <a:solidFill>
                  <a:schemeClr val="tx1"/>
                </a:solidFill>
              </a:rPr>
              <a:t>Bank’s perspective </a:t>
            </a:r>
          </a:p>
          <a:p>
            <a:pPr marL="342900" indent="-342900" algn="just">
              <a:spcBef>
                <a:spcPts val="0"/>
              </a:spcBef>
              <a:spcAft>
                <a:spcPts val="600"/>
              </a:spcAft>
              <a:buClr>
                <a:schemeClr val="bg2"/>
              </a:buClr>
              <a:buSzPct val="75000"/>
              <a:buFontTx/>
              <a:buChar char="-"/>
              <a:defRPr/>
            </a:pPr>
            <a:r>
              <a:rPr lang="pt-PT" sz="2000" b="0" u="none" dirty="0">
                <a:solidFill>
                  <a:schemeClr val="tx1"/>
                </a:solidFill>
              </a:rPr>
              <a:t>ILAAP - </a:t>
            </a:r>
            <a:r>
              <a:rPr lang="en-GB" sz="2000" b="0" u="none" dirty="0">
                <a:solidFill>
                  <a:schemeClr val="tx1"/>
                </a:solidFill>
                <a:cs typeface="Arial" charset="0"/>
              </a:rPr>
              <a:t>Internal Liquidity Adequacy Assessment Process:</a:t>
            </a:r>
          </a:p>
          <a:p>
            <a:pPr marL="342900" indent="-342900" algn="just">
              <a:spcBef>
                <a:spcPts val="0"/>
              </a:spcBef>
              <a:spcAft>
                <a:spcPts val="600"/>
              </a:spcAft>
              <a:buClr>
                <a:schemeClr val="bg2"/>
              </a:buClr>
              <a:buSzPct val="75000"/>
              <a:buFontTx/>
              <a:buChar char="-"/>
              <a:defRPr/>
            </a:pPr>
            <a:endParaRPr lang="pt-PT" sz="2000" b="0" u="none" dirty="0">
              <a:solidFill>
                <a:schemeClr val="tx1"/>
              </a:solidFill>
            </a:endParaRPr>
          </a:p>
          <a:p>
            <a:pPr algn="just">
              <a:spcBef>
                <a:spcPts val="0"/>
              </a:spcBef>
              <a:spcAft>
                <a:spcPts val="600"/>
              </a:spcAft>
              <a:buClr>
                <a:schemeClr val="bg2"/>
              </a:buClr>
              <a:buSzPct val="75000"/>
              <a:buNone/>
              <a:defRPr/>
            </a:pPr>
            <a:r>
              <a:rPr lang="pt-PT" sz="2000" b="0" u="none" dirty="0">
                <a:solidFill>
                  <a:schemeClr val="tx1"/>
                </a:solidFill>
              </a:rPr>
              <a:t>3. </a:t>
            </a:r>
            <a:r>
              <a:rPr lang="en-US" sz="2000" b="0" u="none" dirty="0">
                <a:solidFill>
                  <a:schemeClr val="tx1"/>
                </a:solidFill>
              </a:rPr>
              <a:t>Forward looking perspective</a:t>
            </a:r>
          </a:p>
          <a:p>
            <a:pPr marL="342900" indent="-342900" algn="just">
              <a:spcBef>
                <a:spcPts val="0"/>
              </a:spcBef>
              <a:spcAft>
                <a:spcPts val="600"/>
              </a:spcAft>
              <a:buClr>
                <a:schemeClr val="bg2"/>
              </a:buClr>
              <a:buSzPct val="75000"/>
              <a:buFontTx/>
              <a:buChar char="-"/>
              <a:defRPr/>
            </a:pPr>
            <a:r>
              <a:rPr lang="en-GB" sz="2000" b="0" u="none" dirty="0">
                <a:solidFill>
                  <a:schemeClr val="tx1"/>
                </a:solidFill>
              </a:rPr>
              <a:t>bank internal stress tests </a:t>
            </a:r>
          </a:p>
          <a:p>
            <a:pPr marL="342900" indent="-342900" algn="just">
              <a:spcBef>
                <a:spcPts val="0"/>
              </a:spcBef>
              <a:spcAft>
                <a:spcPts val="600"/>
              </a:spcAft>
              <a:buClr>
                <a:schemeClr val="bg2"/>
              </a:buClr>
              <a:buSzPct val="75000"/>
              <a:buFontTx/>
              <a:buChar char="-"/>
              <a:defRPr/>
            </a:pPr>
            <a:r>
              <a:rPr lang="en-GB" sz="2000" b="0" u="none" dirty="0">
                <a:solidFill>
                  <a:schemeClr val="tx1"/>
                </a:solidFill>
              </a:rPr>
              <a:t>supervisory stress tests</a:t>
            </a:r>
          </a:p>
        </p:txBody>
      </p:sp>
      <p:sp>
        <p:nvSpPr>
          <p:cNvPr id="4" name="Rectangle 5"/>
          <p:cNvSpPr txBox="1">
            <a:spLocks noChangeArrowheads="1"/>
          </p:cNvSpPr>
          <p:nvPr/>
        </p:nvSpPr>
        <p:spPr bwMode="auto">
          <a:xfrm>
            <a:off x="801158" y="1643063"/>
            <a:ext cx="8643938" cy="48979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algn="l">
              <a:buNone/>
            </a:pPr>
            <a:r>
              <a:rPr lang="en-GB" sz="2000" u="none" dirty="0">
                <a:solidFill>
                  <a:schemeClr val="tx1"/>
                </a:solidFill>
              </a:rPr>
              <a:t>4. Risks to Liquidity</a:t>
            </a:r>
            <a:endParaRPr kumimoji="0" lang="en-US" sz="2000" i="0" u="none" strike="noStrike" kern="0" cap="none" spc="0" normalizeH="0" baseline="0" dirty="0">
              <a:ln>
                <a:noFill/>
              </a:ln>
              <a:solidFill>
                <a:schemeClr val="tx1"/>
              </a:solidFill>
              <a:effectLst/>
              <a:uLnTx/>
              <a:uFillTx/>
              <a:latin typeface="+mn-lt"/>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1070</a:t>
            </a:fld>
            <a:endParaRPr lang="en-US"/>
          </a:p>
        </p:txBody>
      </p:sp>
    </p:spTree>
    <p:extLst>
      <p:ext uri="{BB962C8B-B14F-4D97-AF65-F5344CB8AC3E}">
        <p14:creationId xmlns:p14="http://schemas.microsoft.com/office/powerpoint/2010/main" val="3610909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EU Basel III package</a:t>
            </a:r>
          </a:p>
        </p:txBody>
      </p:sp>
      <p:sp>
        <p:nvSpPr>
          <p:cNvPr id="10" name="Rectangle 2"/>
          <p:cNvSpPr txBox="1">
            <a:spLocks noChangeArrowheads="1"/>
          </p:cNvSpPr>
          <p:nvPr/>
        </p:nvSpPr>
        <p:spPr bwMode="auto">
          <a:xfrm>
            <a:off x="746293" y="1647095"/>
            <a:ext cx="8715374" cy="4590217"/>
          </a:xfrm>
          <a:prstGeom prst="rect">
            <a:avLst/>
          </a:prstGeom>
          <a:noFill/>
          <a:ln w="9525">
            <a:noFill/>
            <a:miter lim="800000"/>
            <a:headEnd/>
            <a:tailEnd/>
          </a:ln>
        </p:spPr>
        <p:txBody>
          <a:bodyPr lIns="92075" tIns="46038" rIns="92075" bIns="46038" anchor="ctr"/>
          <a:lstStyle/>
          <a:p>
            <a:pPr marL="0" lvl="3" algn="just">
              <a:lnSpc>
                <a:spcPts val="2700"/>
              </a:lnSpc>
              <a:spcBef>
                <a:spcPts val="600"/>
              </a:spcBef>
              <a:spcAft>
                <a:spcPts val="600"/>
              </a:spcAft>
              <a:buClr>
                <a:schemeClr val="bg2"/>
              </a:buClr>
              <a:buSzPct val="75000"/>
              <a:buNone/>
            </a:pPr>
            <a:r>
              <a:rPr lang="en-US" sz="2000" u="none" dirty="0">
                <a:solidFill>
                  <a:srgbClr val="FF0000"/>
                </a:solidFill>
                <a:cs typeface="Arial" charset="0"/>
              </a:rPr>
              <a:t>7. ILAAP</a:t>
            </a:r>
          </a:p>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2000" b="0" u="none" dirty="0">
                <a:solidFill>
                  <a:schemeClr val="tx1"/>
                </a:solidFill>
                <a:cs typeface="Arial" charset="0"/>
              </a:rPr>
              <a:t>In addition to the new ratios imposed by Basel III, </a:t>
            </a:r>
            <a:r>
              <a:rPr lang="en-GB" sz="2000" b="0" u="none" dirty="0">
                <a:solidFill>
                  <a:schemeClr val="tx1"/>
                </a:solidFill>
              </a:rPr>
              <a:t>CRD IV imposed the ILAAP:</a:t>
            </a:r>
          </a:p>
          <a:p>
            <a:pPr marL="0" lvl="3" algn="just">
              <a:lnSpc>
                <a:spcPts val="2700"/>
              </a:lnSpc>
              <a:spcBef>
                <a:spcPts val="600"/>
              </a:spcBef>
              <a:spcAft>
                <a:spcPts val="600"/>
              </a:spcAft>
              <a:buClr>
                <a:schemeClr val="bg2"/>
              </a:buClr>
              <a:buSzPct val="75000"/>
              <a:buNone/>
            </a:pPr>
            <a:r>
              <a:rPr lang="en-GB" sz="1600" b="0" u="none" dirty="0">
                <a:solidFill>
                  <a:schemeClr val="tx1"/>
                </a:solidFill>
              </a:rPr>
              <a:t>“Competent authorities shall ensure that </a:t>
            </a:r>
            <a:r>
              <a:rPr lang="en-GB" sz="1600" b="0" u="none" dirty="0">
                <a:solidFill>
                  <a:srgbClr val="FF0000"/>
                </a:solidFill>
              </a:rPr>
              <a:t>institutions have robust strategies, policies, processes and systems for the identification, measurement, management and monitoring of liquidity risk over an appropriate set of time horizons, including intra- day, so as to ensure that institutions maintain adequate levels of liquidity buffers.</a:t>
            </a:r>
            <a:r>
              <a:rPr lang="en-GB" sz="1600" b="0" u="none" dirty="0">
                <a:solidFill>
                  <a:schemeClr val="tx1"/>
                </a:solidFill>
              </a:rPr>
              <a:t> Those strategies, policies, processes and systems shall be tailored to business lines, currencies, branches and legal entities and shall include adequate allocation mechanisms of liquidity costs, benefits and risks”.</a:t>
            </a:r>
          </a:p>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2000" b="0" u="none" dirty="0">
                <a:solidFill>
                  <a:schemeClr val="tx1"/>
                </a:solidFill>
                <a:cs typeface="Arial" charset="0"/>
              </a:rPr>
              <a:t>EBA defined the main ILAAP requirements</a:t>
            </a:r>
            <a:r>
              <a:rPr lang="en-GB" sz="2000" b="0" u="none" dirty="0">
                <a:solidFill>
                  <a:schemeClr val="tx1"/>
                </a:solidFill>
                <a:cs typeface="Arial" charset="0"/>
              </a:rPr>
              <a:t>: </a:t>
            </a:r>
            <a:r>
              <a:rPr lang="pt-PT" sz="2000" b="0" u="none" dirty="0">
                <a:solidFill>
                  <a:schemeClr val="tx1"/>
                </a:solidFill>
              </a:rPr>
              <a:t>EBA (2016), “</a:t>
            </a:r>
            <a:r>
              <a:rPr lang="en-GB" sz="2000" b="0" u="none" dirty="0">
                <a:solidFill>
                  <a:schemeClr val="tx1"/>
                </a:solidFill>
              </a:rPr>
              <a:t>Guidelines on ICAAP and ILAAP information collected for SREP purposes”, EBA/GL/2016/10, 03 November 2016</a:t>
            </a:r>
            <a:r>
              <a:rPr lang="pt-PT" sz="2000" b="0" u="none" dirty="0">
                <a:solidFill>
                  <a:schemeClr val="tx1"/>
                </a:solidFill>
              </a:rPr>
              <a:t>.</a:t>
            </a:r>
          </a:p>
        </p:txBody>
      </p:sp>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1071</a:t>
            </a:fld>
            <a:endParaRPr lang="en-US"/>
          </a:p>
        </p:txBody>
      </p:sp>
    </p:spTree>
    <p:extLst>
      <p:ext uri="{BB962C8B-B14F-4D97-AF65-F5344CB8AC3E}">
        <p14:creationId xmlns:p14="http://schemas.microsoft.com/office/powerpoint/2010/main" val="3402947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EU Basel III package</a:t>
            </a:r>
          </a:p>
        </p:txBody>
      </p:sp>
      <p:sp>
        <p:nvSpPr>
          <p:cNvPr id="10" name="Rectangle 2"/>
          <p:cNvSpPr txBox="1">
            <a:spLocks noChangeArrowheads="1"/>
          </p:cNvSpPr>
          <p:nvPr/>
        </p:nvSpPr>
        <p:spPr bwMode="auto">
          <a:xfrm>
            <a:off x="746293" y="1647095"/>
            <a:ext cx="8715374" cy="4590217"/>
          </a:xfrm>
          <a:prstGeom prst="rect">
            <a:avLst/>
          </a:prstGeom>
          <a:noFill/>
          <a:ln w="9525">
            <a:noFill/>
            <a:miter lim="800000"/>
            <a:headEnd/>
            <a:tailEnd/>
          </a:ln>
        </p:spPr>
        <p:txBody>
          <a:bodyPr lIns="92075" tIns="46038" rIns="92075" bIns="46038" anchor="ctr"/>
          <a:lstStyle/>
          <a:p>
            <a:pPr marL="261938" lvl="3" indent="-261938" algn="just">
              <a:lnSpc>
                <a:spcPts val="2700"/>
              </a:lnSpc>
              <a:spcBef>
                <a:spcPts val="600"/>
              </a:spcBef>
              <a:spcAft>
                <a:spcPts val="600"/>
              </a:spcAft>
              <a:buClr>
                <a:schemeClr val="bg2"/>
              </a:buClr>
              <a:buSzPct val="75000"/>
              <a:buFont typeface="Monotype Sorts" pitchFamily="2" charset="2"/>
              <a:buChar char="n"/>
            </a:pPr>
            <a:r>
              <a:rPr lang="pt-PT" sz="1900" b="0" u="none" dirty="0">
                <a:solidFill>
                  <a:srgbClr val="FF0000"/>
                </a:solidFill>
                <a:cs typeface="Arial" charset="0"/>
              </a:rPr>
              <a:t>ILAAP </a:t>
            </a:r>
            <a:r>
              <a:rPr lang="en-US" sz="1900" b="0" u="none" dirty="0">
                <a:solidFill>
                  <a:srgbClr val="FF0000"/>
                </a:solidFill>
                <a:cs typeface="Arial" charset="0"/>
              </a:rPr>
              <a:t>covers the main liquidity risk management procedures:</a:t>
            </a:r>
          </a:p>
          <a:p>
            <a:pPr marL="261938" lvl="3" indent="-261938" algn="just">
              <a:lnSpc>
                <a:spcPts val="2700"/>
              </a:lnSpc>
              <a:spcBef>
                <a:spcPts val="600"/>
              </a:spcBef>
              <a:spcAft>
                <a:spcPts val="600"/>
              </a:spcAft>
              <a:buClr>
                <a:schemeClr val="bg2"/>
              </a:buClr>
              <a:buSzPct val="75000"/>
              <a:buFont typeface="Monotype Sorts" pitchFamily="2" charset="2"/>
              <a:buChar char="n"/>
            </a:pPr>
            <a:endParaRPr lang="en-US" sz="1900" b="0" u="none" dirty="0">
              <a:solidFill>
                <a:srgbClr val="FF0000"/>
              </a:solidFill>
              <a:cs typeface="Arial" charset="0"/>
            </a:endParaRPr>
          </a:p>
          <a:p>
            <a:pPr marL="514350" lvl="3" indent="-514350" algn="just">
              <a:lnSpc>
                <a:spcPts val="2700"/>
              </a:lnSpc>
              <a:spcBef>
                <a:spcPts val="600"/>
              </a:spcBef>
              <a:spcAft>
                <a:spcPts val="600"/>
              </a:spcAft>
              <a:buClr>
                <a:schemeClr val="bg2"/>
              </a:buClr>
              <a:buSzPct val="75000"/>
              <a:buAutoNum type="romanLcParenBoth"/>
            </a:pPr>
            <a:r>
              <a:rPr lang="en-US" sz="1900" b="0" u="none" dirty="0">
                <a:solidFill>
                  <a:schemeClr val="tx1"/>
                </a:solidFill>
                <a:cs typeface="Arial" charset="0"/>
              </a:rPr>
              <a:t>funding risk management framework</a:t>
            </a:r>
          </a:p>
          <a:p>
            <a:pPr marL="514350" lvl="3" indent="-514350" algn="just">
              <a:lnSpc>
                <a:spcPts val="2700"/>
              </a:lnSpc>
              <a:spcBef>
                <a:spcPts val="600"/>
              </a:spcBef>
              <a:spcAft>
                <a:spcPts val="600"/>
              </a:spcAft>
              <a:buClr>
                <a:schemeClr val="bg2"/>
              </a:buClr>
              <a:buSzPct val="75000"/>
              <a:buAutoNum type="romanLcParenBoth"/>
            </a:pPr>
            <a:r>
              <a:rPr lang="en-US" sz="1900" b="0" u="none" dirty="0">
                <a:solidFill>
                  <a:schemeClr val="tx1"/>
                </a:solidFill>
                <a:cs typeface="Arial" charset="0"/>
              </a:rPr>
              <a:t>funding strategy</a:t>
            </a:r>
          </a:p>
          <a:p>
            <a:pPr marL="514350" lvl="3" indent="-514350" algn="just">
              <a:lnSpc>
                <a:spcPts val="2700"/>
              </a:lnSpc>
              <a:spcBef>
                <a:spcPts val="600"/>
              </a:spcBef>
              <a:spcAft>
                <a:spcPts val="600"/>
              </a:spcAft>
              <a:buClr>
                <a:schemeClr val="bg2"/>
              </a:buClr>
              <a:buSzPct val="75000"/>
              <a:buAutoNum type="romanLcParenBoth"/>
            </a:pPr>
            <a:r>
              <a:rPr lang="en-US" sz="1900" b="0" u="none" dirty="0">
                <a:solidFill>
                  <a:schemeClr val="tx1"/>
                </a:solidFill>
                <a:cs typeface="Arial" charset="0"/>
              </a:rPr>
              <a:t>strategy regarding liquidity buffers and collateral management</a:t>
            </a:r>
          </a:p>
          <a:p>
            <a:pPr marL="514350" lvl="3" indent="-514350" algn="just">
              <a:lnSpc>
                <a:spcPts val="2700"/>
              </a:lnSpc>
              <a:spcBef>
                <a:spcPts val="600"/>
              </a:spcBef>
              <a:spcAft>
                <a:spcPts val="600"/>
              </a:spcAft>
              <a:buClr>
                <a:schemeClr val="bg2"/>
              </a:buClr>
              <a:buSzPct val="75000"/>
              <a:buAutoNum type="romanLcParenBoth"/>
            </a:pPr>
            <a:r>
              <a:rPr lang="en-US" sz="1900" b="0" u="none" dirty="0">
                <a:solidFill>
                  <a:schemeClr val="tx1"/>
                </a:solidFill>
                <a:cs typeface="Arial" charset="0"/>
              </a:rPr>
              <a:t>intraday liquidity risk management</a:t>
            </a:r>
          </a:p>
          <a:p>
            <a:pPr marL="514350" lvl="3" indent="-514350" algn="just">
              <a:lnSpc>
                <a:spcPts val="2700"/>
              </a:lnSpc>
              <a:spcBef>
                <a:spcPts val="600"/>
              </a:spcBef>
              <a:spcAft>
                <a:spcPts val="600"/>
              </a:spcAft>
              <a:buClr>
                <a:schemeClr val="bg2"/>
              </a:buClr>
              <a:buSzPct val="75000"/>
              <a:buAutoNum type="romanLcParenBoth"/>
            </a:pPr>
            <a:r>
              <a:rPr lang="en-US" sz="1900" b="0" u="none" dirty="0">
                <a:solidFill>
                  <a:schemeClr val="tx1"/>
                </a:solidFill>
                <a:cs typeface="Arial" charset="0"/>
              </a:rPr>
              <a:t>liquidity stress testing</a:t>
            </a:r>
          </a:p>
          <a:p>
            <a:pPr marL="514350" lvl="3" indent="-514350" algn="just">
              <a:lnSpc>
                <a:spcPts val="2700"/>
              </a:lnSpc>
              <a:spcBef>
                <a:spcPts val="600"/>
              </a:spcBef>
              <a:spcAft>
                <a:spcPts val="600"/>
              </a:spcAft>
              <a:buClr>
                <a:schemeClr val="bg2"/>
              </a:buClr>
              <a:buSzPct val="75000"/>
              <a:buAutoNum type="romanLcParenBoth"/>
            </a:pPr>
            <a:r>
              <a:rPr lang="en-US" sz="1900" b="0" u="none" dirty="0">
                <a:solidFill>
                  <a:schemeClr val="tx1"/>
                </a:solidFill>
                <a:cs typeface="Arial" charset="0"/>
              </a:rPr>
              <a:t>liquidity contingency plan</a:t>
            </a:r>
            <a:r>
              <a:rPr lang="pt-PT" sz="1900" b="0" u="none" dirty="0">
                <a:solidFill>
                  <a:schemeClr val="tx1"/>
                </a:solidFill>
                <a:cs typeface="Arial" charset="0"/>
              </a:rPr>
              <a:t>.</a:t>
            </a:r>
          </a:p>
          <a:p>
            <a:pPr marL="514350" lvl="3" indent="-514350" algn="just">
              <a:lnSpc>
                <a:spcPts val="2700"/>
              </a:lnSpc>
              <a:spcBef>
                <a:spcPts val="600"/>
              </a:spcBef>
              <a:spcAft>
                <a:spcPts val="600"/>
              </a:spcAft>
              <a:buClr>
                <a:schemeClr val="bg2"/>
              </a:buClr>
              <a:buSzPct val="75000"/>
              <a:buAutoNum type="romanLcParenBoth"/>
            </a:pPr>
            <a:endParaRPr lang="en-GB" sz="1900" b="0" u="none" dirty="0">
              <a:solidFill>
                <a:schemeClr val="tx1"/>
              </a:solidFill>
              <a:cs typeface="Arial" charset="0"/>
            </a:endParaRPr>
          </a:p>
        </p:txBody>
      </p:sp>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1072</a:t>
            </a:fld>
            <a:endParaRPr lang="en-US"/>
          </a:p>
        </p:txBody>
      </p:sp>
    </p:spTree>
    <p:extLst>
      <p:ext uri="{BB962C8B-B14F-4D97-AF65-F5344CB8AC3E}">
        <p14:creationId xmlns:p14="http://schemas.microsoft.com/office/powerpoint/2010/main" val="2739565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a:p>
        </p:txBody>
      </p:sp>
      <p:sp>
        <p:nvSpPr>
          <p:cNvPr id="6" name="Rectangle 5"/>
          <p:cNvSpPr txBox="1">
            <a:spLocks noChangeArrowheads="1"/>
          </p:cNvSpPr>
          <p:nvPr/>
        </p:nvSpPr>
        <p:spPr bwMode="auto">
          <a:xfrm>
            <a:off x="809625" y="1628799"/>
            <a:ext cx="8635471"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rgbClr val="FF0000"/>
                </a:solidFill>
              </a:rPr>
              <a:t>Common information to the ICAAP and ILAAP </a:t>
            </a:r>
            <a:r>
              <a:rPr lang="en-US" sz="2000" b="0" u="none" dirty="0">
                <a:solidFill>
                  <a:schemeClr val="tx1"/>
                </a:solidFill>
              </a:rPr>
              <a:t>- Business model and strategy</a:t>
            </a:r>
            <a:r>
              <a:rPr lang="pt-PT" sz="2000" b="0" u="none" dirty="0">
                <a:solidFill>
                  <a:schemeClr val="tx1"/>
                </a:solidFill>
              </a:rPr>
              <a:t>:</a:t>
            </a:r>
          </a:p>
          <a:p>
            <a:pPr marL="514350" indent="-514350" algn="just">
              <a:lnSpc>
                <a:spcPts val="2700"/>
              </a:lnSpc>
              <a:spcBef>
                <a:spcPts val="600"/>
              </a:spcBef>
              <a:spcAft>
                <a:spcPts val="600"/>
              </a:spcAft>
              <a:buClr>
                <a:schemeClr val="bg2"/>
              </a:buClr>
              <a:buSzPct val="75000"/>
              <a:buAutoNum type="romanLcParenBoth"/>
              <a:defRPr/>
            </a:pPr>
            <a:r>
              <a:rPr lang="en-US" sz="2000" b="0" u="none" dirty="0">
                <a:solidFill>
                  <a:schemeClr val="tx1"/>
                </a:solidFill>
              </a:rPr>
              <a:t>Risk governance and management framework</a:t>
            </a:r>
          </a:p>
          <a:p>
            <a:pPr marL="514350" indent="-514350" algn="just">
              <a:lnSpc>
                <a:spcPts val="2700"/>
              </a:lnSpc>
              <a:spcBef>
                <a:spcPts val="600"/>
              </a:spcBef>
              <a:spcAft>
                <a:spcPts val="600"/>
              </a:spcAft>
              <a:buClr>
                <a:schemeClr val="bg2"/>
              </a:buClr>
              <a:buSzPct val="75000"/>
              <a:buAutoNum type="romanLcParenBoth"/>
              <a:defRPr/>
            </a:pPr>
            <a:r>
              <a:rPr lang="en-US" sz="2000" b="0" u="none" dirty="0">
                <a:solidFill>
                  <a:schemeClr val="tx1"/>
                </a:solidFill>
              </a:rPr>
              <a:t>Risk appetite</a:t>
            </a:r>
          </a:p>
          <a:p>
            <a:pPr marL="514350" indent="-514350" algn="just">
              <a:lnSpc>
                <a:spcPts val="2700"/>
              </a:lnSpc>
              <a:spcBef>
                <a:spcPts val="600"/>
              </a:spcBef>
              <a:spcAft>
                <a:spcPts val="600"/>
              </a:spcAft>
              <a:buClr>
                <a:schemeClr val="bg2"/>
              </a:buClr>
              <a:buSzPct val="75000"/>
              <a:buAutoNum type="romanLcParenBoth"/>
              <a:defRPr/>
            </a:pPr>
            <a:r>
              <a:rPr lang="en-US" sz="2000" b="0" u="none" dirty="0">
                <a:solidFill>
                  <a:schemeClr val="tx1"/>
                </a:solidFill>
              </a:rPr>
              <a:t>Stress testing framework</a:t>
            </a:r>
          </a:p>
          <a:p>
            <a:pPr marL="514350" indent="-514350" algn="just">
              <a:lnSpc>
                <a:spcPts val="2700"/>
              </a:lnSpc>
              <a:spcBef>
                <a:spcPts val="600"/>
              </a:spcBef>
              <a:spcAft>
                <a:spcPts val="600"/>
              </a:spcAft>
              <a:buClr>
                <a:schemeClr val="bg2"/>
              </a:buClr>
              <a:buSzPct val="75000"/>
              <a:buAutoNum type="romanLcParenBoth"/>
              <a:defRPr/>
            </a:pPr>
            <a:r>
              <a:rPr lang="en-US" sz="2000" b="0" u="none" dirty="0">
                <a:solidFill>
                  <a:schemeClr val="tx1"/>
                </a:solidFill>
              </a:rPr>
              <a:t>Risk data, aggregation and IT systems</a:t>
            </a:r>
          </a:p>
          <a:p>
            <a:pPr marL="514350" indent="-514350" algn="just">
              <a:lnSpc>
                <a:spcPts val="2700"/>
              </a:lnSpc>
              <a:spcBef>
                <a:spcPts val="600"/>
              </a:spcBef>
              <a:spcAft>
                <a:spcPts val="600"/>
              </a:spcAft>
              <a:buClr>
                <a:schemeClr val="bg2"/>
              </a:buClr>
              <a:buSzPct val="75000"/>
              <a:buAutoNum type="romanLcParenBoth"/>
              <a:defRPr/>
            </a:pPr>
            <a:endParaRPr lang="en-US" sz="2000" b="0" u="none" dirty="0">
              <a:solidFill>
                <a:schemeClr val="tx1"/>
              </a:solidFill>
            </a:endParaRPr>
          </a:p>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1900" b="0" u="none" dirty="0">
                <a:solidFill>
                  <a:srgbClr val="FF0000"/>
                </a:solidFill>
                <a:cs typeface="Arial" charset="0"/>
              </a:rPr>
              <a:t>In </a:t>
            </a:r>
            <a:r>
              <a:rPr lang="pt-PT" sz="1900" b="0" u="none" dirty="0">
                <a:solidFill>
                  <a:srgbClr val="FF0000"/>
                </a:solidFill>
                <a:cs typeface="Arial" charset="0"/>
              </a:rPr>
              <a:t>Portugal, </a:t>
            </a:r>
            <a:r>
              <a:rPr lang="en-US" sz="1900" b="0" u="none" dirty="0">
                <a:solidFill>
                  <a:srgbClr val="FF0000"/>
                </a:solidFill>
                <a:cs typeface="Arial" charset="0"/>
              </a:rPr>
              <a:t>this regulation was enforced by Instruction No.2/2019</a:t>
            </a:r>
            <a:r>
              <a:rPr lang="en-US" sz="1900" b="0" u="none" dirty="0">
                <a:solidFill>
                  <a:schemeClr val="tx1"/>
                </a:solidFill>
                <a:cs typeface="Arial" charset="0"/>
              </a:rPr>
              <a:t> (published on the 25</a:t>
            </a:r>
            <a:r>
              <a:rPr lang="en-US" sz="1900" b="0" u="none" baseline="30000" dirty="0">
                <a:solidFill>
                  <a:schemeClr val="tx1"/>
                </a:solidFill>
                <a:cs typeface="Arial" charset="0"/>
              </a:rPr>
              <a:t>th</a:t>
            </a:r>
            <a:r>
              <a:rPr lang="en-US" sz="1900" b="0" u="none" dirty="0">
                <a:solidFill>
                  <a:schemeClr val="tx1"/>
                </a:solidFill>
                <a:cs typeface="Arial" charset="0"/>
              </a:rPr>
              <a:t> Jan.), imposing that:</a:t>
            </a:r>
          </a:p>
          <a:p>
            <a:pPr marL="514350" lvl="3" indent="-514350" algn="just">
              <a:lnSpc>
                <a:spcPts val="2700"/>
              </a:lnSpc>
              <a:spcBef>
                <a:spcPts val="600"/>
              </a:spcBef>
              <a:spcAft>
                <a:spcPts val="600"/>
              </a:spcAft>
              <a:buClr>
                <a:schemeClr val="bg2"/>
              </a:buClr>
              <a:buSzPct val="75000"/>
              <a:buAutoNum type="romanLcParenBoth"/>
            </a:pPr>
            <a:r>
              <a:rPr lang="en-US" sz="1900" b="0" u="none" dirty="0">
                <a:solidFill>
                  <a:schemeClr val="tx1"/>
                </a:solidFill>
                <a:cs typeface="Arial" charset="0"/>
              </a:rPr>
              <a:t>Liquidity strategies must include the assessment of economic recession scenarios;</a:t>
            </a:r>
          </a:p>
          <a:p>
            <a:pPr marL="514350" lvl="3" indent="-514350" algn="just">
              <a:lnSpc>
                <a:spcPts val="2700"/>
              </a:lnSpc>
              <a:spcBef>
                <a:spcPts val="600"/>
              </a:spcBef>
              <a:spcAft>
                <a:spcPts val="600"/>
              </a:spcAft>
              <a:buClr>
                <a:schemeClr val="bg2"/>
              </a:buClr>
              <a:buSzPct val="75000"/>
              <a:buAutoNum type="romanLcParenBoth"/>
            </a:pPr>
            <a:r>
              <a:rPr lang="en-US" sz="1900" b="0" u="none" dirty="0">
                <a:solidFill>
                  <a:schemeClr val="tx1"/>
                </a:solidFill>
                <a:cs typeface="Arial" charset="0"/>
              </a:rPr>
              <a:t>Reports to the supervisor are done on an annual basis.</a:t>
            </a:r>
          </a:p>
          <a:p>
            <a:pPr marL="514350" indent="-514350" algn="just">
              <a:lnSpc>
                <a:spcPts val="2700"/>
              </a:lnSpc>
              <a:spcBef>
                <a:spcPts val="600"/>
              </a:spcBef>
              <a:spcAft>
                <a:spcPts val="600"/>
              </a:spcAft>
              <a:buClr>
                <a:schemeClr val="bg2"/>
              </a:buClr>
              <a:buSzPct val="75000"/>
              <a:buAutoNum type="romanLcParenBoth"/>
              <a:defRPr/>
            </a:pPr>
            <a:endParaRPr lang="en-US" sz="2000" b="0" u="none" dirty="0">
              <a:solidFill>
                <a:schemeClr val="tx1"/>
              </a:solidFill>
            </a:endParaRPr>
          </a:p>
          <a:p>
            <a:pPr algn="just">
              <a:lnSpc>
                <a:spcPts val="2700"/>
              </a:lnSpc>
              <a:spcBef>
                <a:spcPts val="600"/>
              </a:spcBef>
              <a:spcAft>
                <a:spcPts val="600"/>
              </a:spcAft>
              <a:buClr>
                <a:schemeClr val="bg2"/>
              </a:buClr>
              <a:buSzPct val="75000"/>
              <a:buNone/>
              <a:defRPr/>
            </a:pPr>
            <a:r>
              <a:rPr lang="en-GB" sz="2000" b="0" u="none" dirty="0">
                <a:solidFill>
                  <a:schemeClr val="tx1"/>
                </a:solidFill>
              </a:rPr>
              <a:t>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1073</a:t>
            </a:fld>
            <a:endParaRPr lang="en-US"/>
          </a:p>
        </p:txBody>
      </p:sp>
    </p:spTree>
    <p:extLst>
      <p:ext uri="{BB962C8B-B14F-4D97-AF65-F5344CB8AC3E}">
        <p14:creationId xmlns:p14="http://schemas.microsoft.com/office/powerpoint/2010/main" val="2575929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 </a:t>
            </a:r>
            <a:r>
              <a:rPr lang="en-GB" dirty="0"/>
              <a:t>Consequences</a:t>
            </a:r>
          </a:p>
        </p:txBody>
      </p:sp>
      <p:sp>
        <p:nvSpPr>
          <p:cNvPr id="6" name="Rectangle 5"/>
          <p:cNvSpPr txBox="1">
            <a:spLocks noChangeArrowheads="1"/>
          </p:cNvSpPr>
          <p:nvPr/>
        </p:nvSpPr>
        <p:spPr bwMode="auto">
          <a:xfrm>
            <a:off x="809625" y="1628799"/>
            <a:ext cx="8635471"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dirty="0">
                <a:solidFill>
                  <a:schemeClr val="tx1"/>
                </a:solidFill>
              </a:rPr>
              <a:t>Pros:</a:t>
            </a:r>
          </a:p>
          <a:p>
            <a:pPr marL="342900"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Banks with sounder capital and liquidity positions</a:t>
            </a:r>
          </a:p>
          <a:p>
            <a:pPr marL="363538" indent="-363538" algn="just">
              <a:lnSpc>
                <a:spcPts val="2700"/>
              </a:lnSpc>
              <a:spcBef>
                <a:spcPts val="600"/>
              </a:spcBef>
              <a:spcAft>
                <a:spcPts val="600"/>
              </a:spcAft>
              <a:buClr>
                <a:schemeClr val="bg2"/>
              </a:buClr>
              <a:buSzPct val="75000"/>
              <a:buFont typeface="Monotype Sorts" pitchFamily="2" charset="2"/>
              <a:buChar char="n"/>
              <a:defRPr/>
            </a:pPr>
            <a:endParaRPr lang="en-US" sz="2000" b="0" u="none" dirty="0">
              <a:solidFill>
                <a:schemeClr val="tx1"/>
              </a:solidFill>
            </a:endParaRPr>
          </a:p>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dirty="0">
                <a:solidFill>
                  <a:schemeClr val="tx1"/>
                </a:solidFill>
              </a:rPr>
              <a:t>Cons:</a:t>
            </a:r>
          </a:p>
          <a:p>
            <a:pPr marL="342900"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Higher entry barriers</a:t>
            </a:r>
          </a:p>
          <a:p>
            <a:pPr marL="342900"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Higher cost of equity =&gt; higher cost of funding for the economy, even though currently cancelled by the very low level of interest rates.</a:t>
            </a:r>
          </a:p>
          <a:p>
            <a:pPr marL="342900"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Higher level of regulation =&gt; private investors move financial activity to non-regulated areas and compliance costs become unbearable for smaller banks.</a:t>
            </a:r>
          </a:p>
          <a:p>
            <a:pPr marL="342900"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Higher concentration, aggravating the TBTF problem.</a:t>
            </a:r>
          </a:p>
          <a:p>
            <a:pPr algn="just">
              <a:lnSpc>
                <a:spcPts val="2700"/>
              </a:lnSpc>
              <a:spcBef>
                <a:spcPts val="600"/>
              </a:spcBef>
              <a:spcAft>
                <a:spcPts val="600"/>
              </a:spcAft>
              <a:buClr>
                <a:schemeClr val="bg2"/>
              </a:buClr>
              <a:buSzPct val="75000"/>
              <a:buNone/>
              <a:defRPr/>
            </a:pPr>
            <a:r>
              <a:rPr lang="en-GB" sz="2000" b="0" u="none" dirty="0">
                <a:solidFill>
                  <a:schemeClr val="tx1"/>
                </a:solidFill>
              </a:rPr>
              <a:t>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1074</a:t>
            </a:fld>
            <a:endParaRPr lang="en-US"/>
          </a:p>
        </p:txBody>
      </p:sp>
    </p:spTree>
    <p:extLst>
      <p:ext uri="{BB962C8B-B14F-4D97-AF65-F5344CB8AC3E}">
        <p14:creationId xmlns:p14="http://schemas.microsoft.com/office/powerpoint/2010/main" val="1859864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 </a:t>
            </a:r>
            <a:r>
              <a:rPr lang="en-GB" dirty="0"/>
              <a:t>Shortcomings</a:t>
            </a:r>
          </a:p>
        </p:txBody>
      </p:sp>
      <p:sp>
        <p:nvSpPr>
          <p:cNvPr id="6" name="Rectangle 5"/>
          <p:cNvSpPr txBox="1">
            <a:spLocks noChangeArrowheads="1"/>
          </p:cNvSpPr>
          <p:nvPr/>
        </p:nvSpPr>
        <p:spPr bwMode="auto">
          <a:xfrm>
            <a:off x="809625" y="1628799"/>
            <a:ext cx="8635471"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rgbClr val="FF0000"/>
                </a:solidFill>
              </a:rPr>
              <a:t>Stress tests:</a:t>
            </a:r>
          </a:p>
          <a:p>
            <a:pPr marL="342900"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a backstop is necessary to deal with banks that fail the test. </a:t>
            </a:r>
          </a:p>
          <a:p>
            <a:pPr marL="342900"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euro area authorities have been reluctant to stress sovereign bonds, which are a material part of the assets of southern European banks (and which contribute to the doom loop between bank and sovereign solvency in a monetary union).</a:t>
            </a:r>
          </a:p>
          <a:p>
            <a:pPr marL="342900"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On both sides of the Atlantic, stress tests have not yet incorporated a systemic perspective taking into account feedback effects among entities</a:t>
            </a:r>
            <a:r>
              <a:rPr lang="pt-PT" sz="2000" b="0" u="none" dirty="0">
                <a:solidFill>
                  <a:schemeClr val="tx1"/>
                </a:solidFill>
              </a:rPr>
              <a:t>.</a:t>
            </a:r>
          </a:p>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rgbClr val="FF0000"/>
                </a:solidFill>
              </a:rPr>
              <a:t>Rating agencies:</a:t>
            </a:r>
          </a:p>
          <a:p>
            <a:pPr marL="342900"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No major changes have been made to the regulation, with the big 3 still controlling more than 95% of the market), notwithstanding the major conflicts of interest in rating ABS before the crisis.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1075</a:t>
            </a:fld>
            <a:endParaRPr lang="en-US"/>
          </a:p>
        </p:txBody>
      </p:sp>
    </p:spTree>
    <p:extLst>
      <p:ext uri="{BB962C8B-B14F-4D97-AF65-F5344CB8AC3E}">
        <p14:creationId xmlns:p14="http://schemas.microsoft.com/office/powerpoint/2010/main" val="2608737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 </a:t>
            </a:r>
            <a:r>
              <a:rPr lang="en-GB" dirty="0"/>
              <a:t>Shortcomings</a:t>
            </a:r>
          </a:p>
        </p:txBody>
      </p:sp>
      <p:sp>
        <p:nvSpPr>
          <p:cNvPr id="6" name="Rectangle 5"/>
          <p:cNvSpPr txBox="1">
            <a:spLocks noChangeArrowheads="1"/>
          </p:cNvSpPr>
          <p:nvPr/>
        </p:nvSpPr>
        <p:spPr bwMode="auto">
          <a:xfrm>
            <a:off x="809625" y="1628799"/>
            <a:ext cx="8635471"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rgbClr val="FF0000"/>
                </a:solidFill>
              </a:rPr>
              <a:t>Separation between commercial and investment banking activities:</a:t>
            </a:r>
          </a:p>
          <a:p>
            <a:pPr marL="342900"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EU - </a:t>
            </a:r>
            <a:r>
              <a:rPr lang="en-US" sz="2000" b="0" u="none" dirty="0" err="1">
                <a:solidFill>
                  <a:schemeClr val="tx1"/>
                </a:solidFill>
              </a:rPr>
              <a:t>Liikanen</a:t>
            </a:r>
            <a:r>
              <a:rPr lang="en-US" sz="2000" b="0" u="none" dirty="0">
                <a:solidFill>
                  <a:schemeClr val="tx1"/>
                </a:solidFill>
              </a:rPr>
              <a:t> Report proposed the separation of large trading activities within a banking group, but not much progress was made in that direction;</a:t>
            </a:r>
          </a:p>
          <a:p>
            <a:pPr marL="342900"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UK - recommendations by the Independent Commission on Banking (Vickers Commission) to ring-fence retail activities in a universal bank became effective since Jan19.</a:t>
            </a:r>
          </a:p>
          <a:p>
            <a:pPr marL="342900"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US - Dodd-Frank imposed the Volcker Rule (a lighter version of the Glass-</a:t>
            </a:r>
            <a:r>
              <a:rPr lang="en-US" sz="2000" b="0" u="none" dirty="0" err="1">
                <a:solidFill>
                  <a:schemeClr val="tx1"/>
                </a:solidFill>
              </a:rPr>
              <a:t>Steagall</a:t>
            </a:r>
            <a:r>
              <a:rPr lang="en-US" sz="2000" b="0" u="none" dirty="0">
                <a:solidFill>
                  <a:schemeClr val="tx1"/>
                </a:solidFill>
              </a:rPr>
              <a:t> separation between commercial and investment banking) forbidding proprietary trading by banks on their own account, but allowing securities dealing for their clients. </a:t>
            </a:r>
            <a:endParaRPr lang="en-GB"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1076</a:t>
            </a:fld>
            <a:endParaRPr lang="en-US"/>
          </a:p>
        </p:txBody>
      </p:sp>
    </p:spTree>
    <p:extLst>
      <p:ext uri="{BB962C8B-B14F-4D97-AF65-F5344CB8AC3E}">
        <p14:creationId xmlns:p14="http://schemas.microsoft.com/office/powerpoint/2010/main" val="2284730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809625" y="2133600"/>
            <a:ext cx="8643938" cy="1143000"/>
          </a:xfrm>
          <a:prstGeom prst="rect">
            <a:avLst/>
          </a:prstGeom>
          <a:noFill/>
          <a:ln w="9525">
            <a:noFill/>
            <a:miter lim="800000"/>
            <a:headEnd/>
            <a:tailEnd/>
          </a:ln>
        </p:spPr>
        <p:txBody>
          <a:bodyPr lIns="92075" tIns="46038" rIns="92075" bIns="46038" anchor="ctr"/>
          <a:lstStyle/>
          <a:p>
            <a:pPr marL="892175" indent="-892175" algn="l">
              <a:buClrTx/>
              <a:buFont typeface="Webdings" pitchFamily="18" charset="2"/>
              <a:buNone/>
              <a:defRPr/>
            </a:pPr>
            <a:r>
              <a:rPr kumimoji="0" lang="pt-PT" sz="4000" b="0" u="none" kern="0" dirty="0">
                <a:solidFill>
                  <a:schemeClr val="tx2"/>
                </a:solidFill>
                <a:latin typeface="+mj-lt"/>
                <a:ea typeface="+mj-ea"/>
                <a:cs typeface="+mj-cs"/>
              </a:rPr>
              <a:t>5.3. </a:t>
            </a:r>
            <a:r>
              <a:rPr lang="en-US" sz="4000" b="0" u="none" dirty="0">
                <a:solidFill>
                  <a:schemeClr val="tx1"/>
                </a:solidFill>
              </a:rPr>
              <a:t>Regulatory reactions to the pandemic</a:t>
            </a:r>
            <a:endParaRPr kumimoji="0" lang="en-US" sz="4000" b="0" u="none" kern="0" dirty="0">
              <a:solidFill>
                <a:schemeClr val="tx1"/>
              </a:solidFill>
              <a:latin typeface="+mj-lt"/>
              <a:ea typeface="+mj-ea"/>
              <a:cs typeface="+mj-cs"/>
            </a:endParaRP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1077</a:t>
            </a:fld>
            <a:endParaRPr lang="en-US"/>
          </a:p>
        </p:txBody>
      </p:sp>
    </p:spTree>
    <p:extLst>
      <p:ext uri="{BB962C8B-B14F-4D97-AF65-F5344CB8AC3E}">
        <p14:creationId xmlns:p14="http://schemas.microsoft.com/office/powerpoint/2010/main" val="1100663800"/>
      </p:ext>
    </p:extLst>
  </p:cSld>
  <p:clrMapOvr>
    <a:masterClrMapping/>
  </p:clrMapOvr>
  <p:transition spd="slow">
    <p:pull dir="r"/>
  </p:transition>
</p:sld>
</file>

<file path=ppt/slides/slide10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t>Main Measures</a:t>
            </a:r>
          </a:p>
        </p:txBody>
      </p:sp>
      <p:sp>
        <p:nvSpPr>
          <p:cNvPr id="6" name="Rectangle 5"/>
          <p:cNvSpPr txBox="1">
            <a:spLocks noChangeArrowheads="1"/>
          </p:cNvSpPr>
          <p:nvPr/>
        </p:nvSpPr>
        <p:spPr bwMode="auto">
          <a:xfrm>
            <a:off x="738188" y="1628799"/>
            <a:ext cx="8755061"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lnSpc>
                <a:spcPts val="2700"/>
              </a:lnSpc>
              <a:spcBef>
                <a:spcPts val="600"/>
              </a:spcBef>
              <a:spcAft>
                <a:spcPts val="0"/>
              </a:spcAft>
              <a:buClr>
                <a:schemeClr val="bg2"/>
              </a:buClr>
              <a:buSzPct val="75000"/>
              <a:buFont typeface="Monotype Sorts" pitchFamily="2" charset="2"/>
              <a:buChar char="n"/>
              <a:defRPr/>
            </a:pPr>
            <a:r>
              <a:rPr lang="en-US" sz="2000" b="0" u="none" dirty="0">
                <a:solidFill>
                  <a:srgbClr val="FF0000"/>
                </a:solidFill>
              </a:rPr>
              <a:t>Regulatory measures to fight the impact of the pandemics have been designed to mitigate the accounting and prudential impacts of the pandemic, focusing on:</a:t>
            </a:r>
          </a:p>
          <a:p>
            <a:pPr marL="363538" indent="-363538" algn="just">
              <a:lnSpc>
                <a:spcPts val="2700"/>
              </a:lnSpc>
              <a:spcBef>
                <a:spcPts val="600"/>
              </a:spcBef>
              <a:spcAft>
                <a:spcPts val="0"/>
              </a:spcAft>
              <a:buClr>
                <a:schemeClr val="bg2"/>
              </a:buClr>
              <a:buSzPct val="75000"/>
              <a:buAutoNum type="romanLcParenBoth"/>
              <a:defRPr/>
            </a:pPr>
            <a:r>
              <a:rPr lang="en-US" sz="2000" b="0" u="none" dirty="0">
                <a:solidFill>
                  <a:schemeClr val="tx1"/>
                </a:solidFill>
              </a:rPr>
              <a:t>releasing temporarily the conservation capital buffer (2,5%) until end-2021;</a:t>
            </a:r>
          </a:p>
          <a:p>
            <a:pPr marL="363538" indent="-363538" algn="just">
              <a:lnSpc>
                <a:spcPts val="2700"/>
              </a:lnSpc>
              <a:spcBef>
                <a:spcPts val="600"/>
              </a:spcBef>
              <a:spcAft>
                <a:spcPts val="0"/>
              </a:spcAft>
              <a:buClr>
                <a:schemeClr val="bg2"/>
              </a:buClr>
              <a:buSzPct val="75000"/>
              <a:buAutoNum type="romanLcParenBoth"/>
              <a:defRPr/>
            </a:pPr>
            <a:r>
              <a:rPr lang="en-US" sz="2000" b="0" u="none" dirty="0">
                <a:solidFill>
                  <a:schemeClr val="tx1"/>
                </a:solidFill>
              </a:rPr>
              <a:t>deferring compliance of pillar II capital guidance;</a:t>
            </a:r>
          </a:p>
          <a:p>
            <a:pPr marL="363538" indent="-363538" algn="just">
              <a:lnSpc>
                <a:spcPts val="2700"/>
              </a:lnSpc>
              <a:spcBef>
                <a:spcPts val="600"/>
              </a:spcBef>
              <a:spcAft>
                <a:spcPts val="0"/>
              </a:spcAft>
              <a:buClr>
                <a:schemeClr val="bg2"/>
              </a:buClr>
              <a:buSzPct val="75000"/>
              <a:buAutoNum type="romanLcParenBoth"/>
              <a:defRPr/>
            </a:pPr>
            <a:r>
              <a:rPr lang="en-US" sz="2000" b="0" u="none" dirty="0">
                <a:solidFill>
                  <a:schemeClr val="tx1"/>
                </a:solidFill>
              </a:rPr>
              <a:t>allowing pillar II capital requirement to be fulfilled with tier II capital;</a:t>
            </a:r>
          </a:p>
          <a:p>
            <a:pPr marL="363538" indent="-363538" algn="just">
              <a:lnSpc>
                <a:spcPts val="2700"/>
              </a:lnSpc>
              <a:spcBef>
                <a:spcPts val="600"/>
              </a:spcBef>
              <a:spcAft>
                <a:spcPts val="0"/>
              </a:spcAft>
              <a:buClr>
                <a:schemeClr val="bg2"/>
              </a:buClr>
              <a:buSzPct val="75000"/>
              <a:buAutoNum type="romanLcParenBoth"/>
              <a:defRPr/>
            </a:pPr>
            <a:r>
              <a:rPr lang="en-US" sz="2000" b="0" u="none" dirty="0">
                <a:solidFill>
                  <a:schemeClr val="tx1"/>
                </a:solidFill>
              </a:rPr>
              <a:t>allowing banks to avoid the classification of loans as NPEs (initially until 30.09.2020, and extended in early Dec20 to end-Mar21) if these loans benefit from general (i.e. not borrower-specific) moratoria due to the pandemic, as long as customers are perceived as likely-to-pay after the moratoria ends and only the schedule of payments is changed (e.g. interest rates are kept);</a:t>
            </a:r>
          </a:p>
          <a:p>
            <a:pPr marL="363538" indent="-363538" algn="just">
              <a:lnSpc>
                <a:spcPts val="2700"/>
              </a:lnSpc>
              <a:spcBef>
                <a:spcPts val="600"/>
              </a:spcBef>
              <a:spcAft>
                <a:spcPts val="0"/>
              </a:spcAft>
              <a:buClr>
                <a:schemeClr val="bg2"/>
              </a:buClr>
              <a:buSzPct val="75000"/>
              <a:buAutoNum type="romanLcParenBoth"/>
              <a:defRPr/>
            </a:pPr>
            <a:r>
              <a:rPr lang="en-US" sz="2000" b="0" u="none" dirty="0">
                <a:solidFill>
                  <a:schemeClr val="tx1"/>
                </a:solidFill>
              </a:rPr>
              <a:t>postponing the full implementation of Basel IV, IFRS 9 and the stress tests;</a:t>
            </a:r>
          </a:p>
          <a:p>
            <a:pPr marL="363538" indent="-363538" algn="just">
              <a:lnSpc>
                <a:spcPts val="2700"/>
              </a:lnSpc>
              <a:spcBef>
                <a:spcPts val="600"/>
              </a:spcBef>
              <a:spcAft>
                <a:spcPts val="0"/>
              </a:spcAft>
              <a:buClr>
                <a:schemeClr val="bg2"/>
              </a:buClr>
              <a:buSzPct val="75000"/>
              <a:buAutoNum type="romanLcParenBoth"/>
              <a:defRPr/>
            </a:pPr>
            <a:r>
              <a:rPr lang="en-US" sz="2000" b="0" u="none" dirty="0">
                <a:solidFill>
                  <a:schemeClr val="tx1"/>
                </a:solidFill>
              </a:rPr>
              <a:t>allowing flexibility in restoring the LCR required levels.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1078</a:t>
            </a:fld>
            <a:endParaRPr lang="en-US" dirty="0"/>
          </a:p>
        </p:txBody>
      </p:sp>
    </p:spTree>
    <p:extLst>
      <p:ext uri="{BB962C8B-B14F-4D97-AF65-F5344CB8AC3E}">
        <p14:creationId xmlns:p14="http://schemas.microsoft.com/office/powerpoint/2010/main" val="1574349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t>Main Measures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1079</a:t>
            </a:fld>
            <a:endParaRPr lang="en-US" dirty="0"/>
          </a:p>
        </p:txBody>
      </p:sp>
      <p:pic>
        <p:nvPicPr>
          <p:cNvPr id="4" name="Picture 3"/>
          <p:cNvPicPr>
            <a:picLocks noChangeAspect="1"/>
          </p:cNvPicPr>
          <p:nvPr/>
        </p:nvPicPr>
        <p:blipFill>
          <a:blip r:embed="rId2"/>
          <a:stretch>
            <a:fillRect/>
          </a:stretch>
        </p:blipFill>
        <p:spPr>
          <a:xfrm>
            <a:off x="992560" y="1700808"/>
            <a:ext cx="5671552" cy="4046139"/>
          </a:xfrm>
          <a:prstGeom prst="rect">
            <a:avLst/>
          </a:prstGeom>
        </p:spPr>
      </p:pic>
      <p:sp>
        <p:nvSpPr>
          <p:cNvPr id="7" name="TextBox 6"/>
          <p:cNvSpPr txBox="1"/>
          <p:nvPr/>
        </p:nvSpPr>
        <p:spPr>
          <a:xfrm>
            <a:off x="963216" y="5805263"/>
            <a:ext cx="5700896" cy="517749"/>
          </a:xfrm>
          <a:prstGeom prst="rect">
            <a:avLst/>
          </a:prstGeom>
        </p:spPr>
        <p:txBody>
          <a:bodyPr vert="horz" wrap="square" lIns="84406" tIns="42203" rIns="84406" bIns="42203" rtlCol="0">
            <a:noAutofit/>
          </a:bodyPr>
          <a:lstStyle/>
          <a:p>
            <a:pPr algn="just">
              <a:buNone/>
            </a:pPr>
            <a:r>
              <a:rPr lang="en-US" sz="1000" b="0" u="none" dirty="0">
                <a:solidFill>
                  <a:schemeClr val="tx1"/>
                </a:solidFill>
                <a:latin typeface="+mn-lt"/>
              </a:rPr>
              <a:t>Source: </a:t>
            </a:r>
            <a:r>
              <a:rPr lang="en-US" sz="1000" b="0" u="none" dirty="0" err="1">
                <a:solidFill>
                  <a:schemeClr val="tx1"/>
                </a:solidFill>
                <a:latin typeface="+mn-lt"/>
              </a:rPr>
              <a:t>Borio</a:t>
            </a:r>
            <a:r>
              <a:rPr lang="en-US" sz="1000" b="0" u="none" dirty="0">
                <a:solidFill>
                  <a:schemeClr val="tx1"/>
                </a:solidFill>
                <a:latin typeface="+mn-lt"/>
              </a:rPr>
              <a:t>, Claudio and Fernando </a:t>
            </a:r>
            <a:r>
              <a:rPr lang="en-US" sz="1000" b="0" u="none" dirty="0" err="1">
                <a:solidFill>
                  <a:schemeClr val="tx1"/>
                </a:solidFill>
                <a:latin typeface="+mn-lt"/>
              </a:rPr>
              <a:t>Restoy</a:t>
            </a:r>
            <a:r>
              <a:rPr lang="en-US" sz="1000" b="0" u="none" dirty="0">
                <a:solidFill>
                  <a:schemeClr val="tx1"/>
                </a:solidFill>
                <a:latin typeface="+mn-lt"/>
              </a:rPr>
              <a:t> </a:t>
            </a:r>
            <a:r>
              <a:rPr lang="pt-PT" sz="1000" b="0" u="none" dirty="0">
                <a:solidFill>
                  <a:schemeClr val="tx1"/>
                </a:solidFill>
                <a:latin typeface="+mn-lt"/>
              </a:rPr>
              <a:t>(2020), “</a:t>
            </a:r>
            <a:r>
              <a:rPr lang="en-US" sz="1000" b="0" u="none" dirty="0">
                <a:solidFill>
                  <a:schemeClr val="tx1"/>
                </a:solidFill>
                <a:latin typeface="+mn-lt"/>
              </a:rPr>
              <a:t>Reflections on regulatory responses to the Covid-19 pandemic”, FSI Briefs, No.1, BIS.</a:t>
            </a:r>
            <a:endParaRPr lang="en-GB" sz="1000" b="0" u="none" dirty="0">
              <a:solidFill>
                <a:schemeClr val="tx1"/>
              </a:solidFill>
              <a:latin typeface="+mn-lt"/>
            </a:endParaRPr>
          </a:p>
        </p:txBody>
      </p:sp>
    </p:spTree>
    <p:extLst>
      <p:ext uri="{BB962C8B-B14F-4D97-AF65-F5344CB8AC3E}">
        <p14:creationId xmlns:p14="http://schemas.microsoft.com/office/powerpoint/2010/main" val="2580553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08050" y="342900"/>
            <a:ext cx="8585200" cy="1104900"/>
          </a:xfrm>
        </p:spPr>
        <p:txBody>
          <a:bodyPr/>
          <a:lstStyle/>
          <a:p>
            <a:r>
              <a:rPr lang="en-US" dirty="0"/>
              <a:t>Riskier Strategies</a:t>
            </a:r>
          </a:p>
        </p:txBody>
      </p:sp>
      <p:sp>
        <p:nvSpPr>
          <p:cNvPr id="1619971" name="Rectangle 3"/>
          <p:cNvSpPr>
            <a:spLocks noGrp="1" noChangeArrowheads="1"/>
          </p:cNvSpPr>
          <p:nvPr>
            <p:ph type="body" idx="1"/>
          </p:nvPr>
        </p:nvSpPr>
        <p:spPr>
          <a:xfrm>
            <a:off x="809595" y="1628800"/>
            <a:ext cx="8573795" cy="1080120"/>
          </a:xfrm>
        </p:spPr>
        <p:txBody>
          <a:bodyPr/>
          <a:lstStyle/>
          <a:p>
            <a:pPr algn="just">
              <a:lnSpc>
                <a:spcPts val="2700"/>
              </a:lnSpc>
              <a:spcBef>
                <a:spcPts val="600"/>
              </a:spcBef>
              <a:spcAft>
                <a:spcPts val="600"/>
              </a:spcAft>
            </a:pPr>
            <a:r>
              <a:rPr lang="en-GB" sz="2000" u="sng" dirty="0">
                <a:solidFill>
                  <a:srgbClr val="FF0000"/>
                </a:solidFill>
              </a:rPr>
              <a:t>This increase in bank assets’ was observed worldwide </a:t>
            </a:r>
            <a:r>
              <a:rPr lang="en-GB" sz="2000" u="sng" dirty="0"/>
              <a:t>(curiously, less in the US, due to the higher relevance of financial markets in the corporate funding):</a:t>
            </a:r>
            <a:endParaRPr lang="en-GB" sz="2000" dirty="0"/>
          </a:p>
        </p:txBody>
      </p:sp>
      <p:sp>
        <p:nvSpPr>
          <p:cNvPr id="5" name="Text Box 7"/>
          <p:cNvSpPr txBox="1">
            <a:spLocks noChangeArrowheads="1"/>
          </p:cNvSpPr>
          <p:nvPr/>
        </p:nvSpPr>
        <p:spPr bwMode="auto">
          <a:xfrm>
            <a:off x="5529064" y="5919083"/>
            <a:ext cx="3854326"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a:t>
            </a:r>
            <a:r>
              <a:rPr lang="en-US" sz="1000" b="0" u="none" dirty="0" err="1">
                <a:solidFill>
                  <a:schemeClr val="tx1"/>
                </a:solidFill>
              </a:rPr>
              <a:t>Danielsson</a:t>
            </a:r>
            <a:r>
              <a:rPr lang="en-US" sz="1000" b="0" u="none" dirty="0">
                <a:solidFill>
                  <a:schemeClr val="tx1"/>
                </a:solidFill>
              </a:rPr>
              <a:t>, Jon (2017), “</a:t>
            </a:r>
            <a:r>
              <a:rPr lang="en-GB" sz="1000" b="0" u="none" dirty="0">
                <a:solidFill>
                  <a:schemeClr val="tx1"/>
                </a:solidFill>
              </a:rPr>
              <a:t>Global Financial Systems</a:t>
            </a:r>
            <a:r>
              <a:rPr lang="en-US" sz="1000" b="0" u="none" dirty="0">
                <a:solidFill>
                  <a:schemeClr val="tx1"/>
                </a:solidFill>
              </a:rPr>
              <a:t>”</a:t>
            </a:r>
            <a:r>
              <a:rPr lang="en-GB" sz="1000" b="0" u="none" dirty="0">
                <a:solidFill>
                  <a:schemeClr val="tx1"/>
                </a:solidFill>
              </a:rPr>
              <a:t>.</a:t>
            </a:r>
            <a:endParaRPr lang="en-US" sz="1000" b="0" u="none" dirty="0">
              <a:solidFill>
                <a:schemeClr val="tx1"/>
              </a:solidFill>
            </a:endParaRPr>
          </a:p>
        </p:txBody>
      </p:sp>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108</a:t>
            </a:fld>
            <a:endParaRPr lang="en-US"/>
          </a:p>
        </p:txBody>
      </p:sp>
      <p:pic>
        <p:nvPicPr>
          <p:cNvPr id="6" name="Picture 5"/>
          <p:cNvPicPr>
            <a:picLocks noChangeAspect="1"/>
          </p:cNvPicPr>
          <p:nvPr/>
        </p:nvPicPr>
        <p:blipFill>
          <a:blip r:embed="rId2"/>
          <a:stretch>
            <a:fillRect/>
          </a:stretch>
        </p:blipFill>
        <p:spPr>
          <a:xfrm>
            <a:off x="809595" y="2889920"/>
            <a:ext cx="4581451" cy="3275384"/>
          </a:xfrm>
          <a:prstGeom prst="rect">
            <a:avLst/>
          </a:prstGeom>
        </p:spPr>
      </p:pic>
    </p:spTree>
    <p:extLst>
      <p:ext uri="{BB962C8B-B14F-4D97-AF65-F5344CB8AC3E}">
        <p14:creationId xmlns:p14="http://schemas.microsoft.com/office/powerpoint/2010/main" val="1072421662"/>
      </p:ext>
    </p:extLst>
  </p:cSld>
  <p:clrMapOvr>
    <a:masterClrMapping/>
  </p:clrMapOvr>
  <p:transition spd="slow">
    <p:pull dir="r"/>
  </p:transition>
</p:sld>
</file>

<file path=ppt/slides/slide10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t>Main Measures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1080</a:t>
            </a:fld>
            <a:endParaRPr lang="en-US" dirty="0"/>
          </a:p>
        </p:txBody>
      </p:sp>
      <p:sp>
        <p:nvSpPr>
          <p:cNvPr id="6" name="Rectangle 5"/>
          <p:cNvSpPr txBox="1">
            <a:spLocks noChangeArrowheads="1"/>
          </p:cNvSpPr>
          <p:nvPr/>
        </p:nvSpPr>
        <p:spPr bwMode="auto">
          <a:xfrm>
            <a:off x="739801" y="1556791"/>
            <a:ext cx="8755061" cy="476622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57188" indent="-35718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rgbClr val="FF0000"/>
                </a:solidFill>
              </a:rPr>
              <a:t>Main Decisions in EU:</a:t>
            </a:r>
          </a:p>
          <a:p>
            <a:pPr marL="357188" indent="-357188" algn="just">
              <a:lnSpc>
                <a:spcPts val="2700"/>
              </a:lnSpc>
              <a:spcBef>
                <a:spcPts val="600"/>
              </a:spcBef>
              <a:spcAft>
                <a:spcPts val="600"/>
              </a:spcAft>
              <a:buClr>
                <a:schemeClr val="bg2"/>
              </a:buClr>
              <a:buSzPct val="75000"/>
              <a:buAutoNum type="romanLcParenBoth"/>
              <a:defRPr/>
            </a:pPr>
            <a:r>
              <a:rPr lang="en-US" sz="2000" u="none" dirty="0" err="1">
                <a:solidFill>
                  <a:schemeClr val="tx1"/>
                </a:solidFill>
              </a:rPr>
              <a:t>CCyB</a:t>
            </a:r>
            <a:r>
              <a:rPr lang="en-US" sz="2000" b="0" u="none" dirty="0">
                <a:solidFill>
                  <a:schemeClr val="tx1"/>
                </a:solidFill>
              </a:rPr>
              <a:t> - among the 7 euro area countries with </a:t>
            </a:r>
            <a:r>
              <a:rPr lang="en-US" sz="2000" b="0" u="none" dirty="0" err="1">
                <a:solidFill>
                  <a:schemeClr val="tx1"/>
                </a:solidFill>
              </a:rPr>
              <a:t>CCyB</a:t>
            </a:r>
            <a:r>
              <a:rPr lang="en-US" sz="2000" b="0" u="none" dirty="0">
                <a:solidFill>
                  <a:schemeClr val="tx1"/>
                </a:solidFill>
              </a:rPr>
              <a:t>&gt;0, 3 countries (France, Ireland and Lithuania) reduced it to 0%, while in Belgium and Germany the previously announced </a:t>
            </a:r>
            <a:r>
              <a:rPr lang="en-US" sz="2000" b="0" u="none" dirty="0" err="1">
                <a:solidFill>
                  <a:schemeClr val="tx1"/>
                </a:solidFill>
              </a:rPr>
              <a:t>CCyB</a:t>
            </a:r>
            <a:r>
              <a:rPr lang="en-US" sz="2000" b="0" u="none" dirty="0">
                <a:solidFill>
                  <a:schemeClr val="tx1"/>
                </a:solidFill>
              </a:rPr>
              <a:t> activations and the previously announced </a:t>
            </a:r>
            <a:r>
              <a:rPr lang="en-US" sz="2000" b="0" u="none" dirty="0" err="1">
                <a:solidFill>
                  <a:schemeClr val="tx1"/>
                </a:solidFill>
              </a:rPr>
              <a:t>CCyB</a:t>
            </a:r>
            <a:r>
              <a:rPr lang="en-US" sz="2000" b="0" u="none" dirty="0">
                <a:solidFill>
                  <a:schemeClr val="tx1"/>
                </a:solidFill>
              </a:rPr>
              <a:t> increase in Slovakia were revoked.</a:t>
            </a:r>
          </a:p>
          <a:p>
            <a:pPr marL="357188" indent="-357188" algn="just">
              <a:lnSpc>
                <a:spcPts val="2700"/>
              </a:lnSpc>
              <a:spcBef>
                <a:spcPts val="600"/>
              </a:spcBef>
              <a:spcAft>
                <a:spcPts val="600"/>
              </a:spcAft>
              <a:buClr>
                <a:schemeClr val="bg2"/>
              </a:buClr>
              <a:buSzPct val="75000"/>
              <a:buAutoNum type="romanLcParenBoth"/>
              <a:defRPr/>
            </a:pPr>
            <a:r>
              <a:rPr lang="en-US" sz="2000" u="none" dirty="0" err="1">
                <a:solidFill>
                  <a:schemeClr val="tx1"/>
                </a:solidFill>
              </a:rPr>
              <a:t>SyRB</a:t>
            </a:r>
            <a:r>
              <a:rPr lang="en-US" sz="2000" u="none" dirty="0">
                <a:solidFill>
                  <a:schemeClr val="tx1"/>
                </a:solidFill>
              </a:rPr>
              <a:t> </a:t>
            </a:r>
            <a:r>
              <a:rPr lang="en-US" sz="2000" b="0" u="none" dirty="0">
                <a:solidFill>
                  <a:schemeClr val="tx1"/>
                </a:solidFill>
              </a:rPr>
              <a:t>– The authorities in Estonia and Finland dropped the </a:t>
            </a:r>
            <a:r>
              <a:rPr lang="en-US" sz="2000" b="0" u="none" dirty="0" err="1">
                <a:solidFill>
                  <a:schemeClr val="tx1"/>
                </a:solidFill>
              </a:rPr>
              <a:t>SyRB</a:t>
            </a:r>
            <a:r>
              <a:rPr lang="en-US" sz="2000" b="0" u="none" dirty="0">
                <a:solidFill>
                  <a:schemeClr val="tx1"/>
                </a:solidFill>
              </a:rPr>
              <a:t> to 0%, while the </a:t>
            </a:r>
            <a:r>
              <a:rPr lang="en-US" sz="2000" b="0" u="none" dirty="0" err="1">
                <a:solidFill>
                  <a:schemeClr val="tx1"/>
                </a:solidFill>
              </a:rPr>
              <a:t>SyRB</a:t>
            </a:r>
            <a:r>
              <a:rPr lang="en-US" sz="2000" b="0" u="none" dirty="0">
                <a:solidFill>
                  <a:schemeClr val="tx1"/>
                </a:solidFill>
              </a:rPr>
              <a:t> was reduced for 3 banks in the Netherlands.</a:t>
            </a:r>
          </a:p>
          <a:p>
            <a:pPr marL="357188" indent="-357188" algn="just">
              <a:lnSpc>
                <a:spcPts val="2700"/>
              </a:lnSpc>
              <a:spcBef>
                <a:spcPts val="600"/>
              </a:spcBef>
              <a:spcAft>
                <a:spcPts val="600"/>
              </a:spcAft>
              <a:buClr>
                <a:schemeClr val="bg2"/>
              </a:buClr>
              <a:buSzPct val="75000"/>
              <a:buAutoNum type="romanLcParenBoth"/>
              <a:defRPr/>
            </a:pPr>
            <a:r>
              <a:rPr lang="en-US" sz="2000" u="none" dirty="0">
                <a:solidFill>
                  <a:schemeClr val="tx1"/>
                </a:solidFill>
              </a:rPr>
              <a:t>O-SII</a:t>
            </a:r>
            <a:r>
              <a:rPr lang="en-US" sz="2000" b="0" u="none" dirty="0">
                <a:solidFill>
                  <a:schemeClr val="tx1"/>
                </a:solidFill>
              </a:rPr>
              <a:t>– In addition to the reductions in the </a:t>
            </a:r>
            <a:r>
              <a:rPr lang="en-US" sz="2000" b="0" u="none" dirty="0" err="1">
                <a:solidFill>
                  <a:schemeClr val="tx1"/>
                </a:solidFill>
              </a:rPr>
              <a:t>SyRB</a:t>
            </a:r>
            <a:r>
              <a:rPr lang="en-US" sz="2000" b="0" u="none" dirty="0">
                <a:solidFill>
                  <a:schemeClr val="tx1"/>
                </a:solidFill>
              </a:rPr>
              <a:t>, Finland and the Netherlands also decided to lower the O-SII buffer for 1 bank each. </a:t>
            </a:r>
          </a:p>
          <a:p>
            <a:pPr marL="357188" indent="-357188" algn="just">
              <a:lnSpc>
                <a:spcPts val="2700"/>
              </a:lnSpc>
              <a:spcBef>
                <a:spcPts val="600"/>
              </a:spcBef>
              <a:spcAft>
                <a:spcPts val="600"/>
              </a:spcAft>
              <a:buClr>
                <a:schemeClr val="bg2"/>
              </a:buClr>
              <a:buSzPct val="75000"/>
              <a:buAutoNum type="romanLcParenBoth"/>
              <a:defRPr/>
            </a:pPr>
            <a:r>
              <a:rPr lang="en-US" sz="2000" u="none" dirty="0">
                <a:solidFill>
                  <a:schemeClr val="tx1"/>
                </a:solidFill>
              </a:rPr>
              <a:t>Postponement of phase-in or introduction of announced measures </a:t>
            </a:r>
            <a:r>
              <a:rPr lang="en-US" sz="2000" b="0" u="none" dirty="0">
                <a:solidFill>
                  <a:schemeClr val="tx1"/>
                </a:solidFill>
              </a:rPr>
              <a:t>– The authorities in Cyprus, Lithuania and Portugal announced that they will delay the phase-in of O-SII buffers by 1 year either for all or for some O-SIIs.</a:t>
            </a:r>
          </a:p>
        </p:txBody>
      </p:sp>
    </p:spTree>
    <p:extLst>
      <p:ext uri="{BB962C8B-B14F-4D97-AF65-F5344CB8AC3E}">
        <p14:creationId xmlns:p14="http://schemas.microsoft.com/office/powerpoint/2010/main" val="2242780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t>Main Measures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1081</a:t>
            </a:fld>
            <a:endParaRPr lang="en-US" dirty="0"/>
          </a:p>
        </p:txBody>
      </p:sp>
      <p:sp>
        <p:nvSpPr>
          <p:cNvPr id="6" name="Rectangle 5"/>
          <p:cNvSpPr txBox="1">
            <a:spLocks noChangeArrowheads="1"/>
          </p:cNvSpPr>
          <p:nvPr/>
        </p:nvSpPr>
        <p:spPr bwMode="auto">
          <a:xfrm>
            <a:off x="739801" y="1628800"/>
            <a:ext cx="8755061" cy="46942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57188" indent="-35718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chemeClr val="tx1"/>
                </a:solidFill>
              </a:rPr>
              <a:t>Therefore, the combined capital buffers were reduced in several countries.</a:t>
            </a:r>
          </a:p>
        </p:txBody>
      </p:sp>
      <p:sp>
        <p:nvSpPr>
          <p:cNvPr id="7" name="TextBox 6">
            <a:extLst>
              <a:ext uri="{FF2B5EF4-FFF2-40B4-BE49-F238E27FC236}">
                <a16:creationId xmlns:a16="http://schemas.microsoft.com/office/drawing/2014/main" id="{7673B028-70DE-47EE-BBB9-3DF0A5B37C82}"/>
              </a:ext>
            </a:extLst>
          </p:cNvPr>
          <p:cNvSpPr txBox="1"/>
          <p:nvPr/>
        </p:nvSpPr>
        <p:spPr>
          <a:xfrm>
            <a:off x="1280593" y="6021288"/>
            <a:ext cx="4867064" cy="276999"/>
          </a:xfrm>
          <a:prstGeom prst="rect">
            <a:avLst/>
          </a:prstGeom>
          <a:noFill/>
        </p:spPr>
        <p:txBody>
          <a:bodyPr wrap="square">
            <a:spAutoFit/>
          </a:bodyPr>
          <a:lstStyle/>
          <a:p>
            <a:pPr algn="just">
              <a:buNone/>
            </a:pPr>
            <a:r>
              <a:rPr lang="en-US" sz="1200" b="0" u="none" dirty="0">
                <a:solidFill>
                  <a:schemeClr val="tx1"/>
                </a:solidFill>
                <a:latin typeface="+mn-lt"/>
              </a:rPr>
              <a:t>Source: EBI(2020), “Pandemic Crisis and Financial Stability”, 2020.</a:t>
            </a:r>
          </a:p>
        </p:txBody>
      </p:sp>
      <p:pic>
        <p:nvPicPr>
          <p:cNvPr id="8" name="Picture 7">
            <a:extLst>
              <a:ext uri="{FF2B5EF4-FFF2-40B4-BE49-F238E27FC236}">
                <a16:creationId xmlns:a16="http://schemas.microsoft.com/office/drawing/2014/main" id="{63793875-8A5A-4F8A-8255-31ED1960E477}"/>
              </a:ext>
            </a:extLst>
          </p:cNvPr>
          <p:cNvPicPr>
            <a:picLocks noChangeAspect="1"/>
          </p:cNvPicPr>
          <p:nvPr/>
        </p:nvPicPr>
        <p:blipFill>
          <a:blip r:embed="rId2"/>
          <a:stretch>
            <a:fillRect/>
          </a:stretch>
        </p:blipFill>
        <p:spPr>
          <a:xfrm>
            <a:off x="1223836" y="2204864"/>
            <a:ext cx="5143458" cy="3672409"/>
          </a:xfrm>
          <a:prstGeom prst="rect">
            <a:avLst/>
          </a:prstGeom>
        </p:spPr>
      </p:pic>
    </p:spTree>
    <p:extLst>
      <p:ext uri="{BB962C8B-B14F-4D97-AF65-F5344CB8AC3E}">
        <p14:creationId xmlns:p14="http://schemas.microsoft.com/office/powerpoint/2010/main" val="1038934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t>Main Measures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1082</a:t>
            </a:fld>
            <a:endParaRPr lang="en-US" dirty="0"/>
          </a:p>
        </p:txBody>
      </p:sp>
      <p:sp>
        <p:nvSpPr>
          <p:cNvPr id="6" name="Rectangle 5"/>
          <p:cNvSpPr txBox="1">
            <a:spLocks noChangeArrowheads="1"/>
          </p:cNvSpPr>
          <p:nvPr/>
        </p:nvSpPr>
        <p:spPr bwMode="auto">
          <a:xfrm>
            <a:off x="739801" y="1628800"/>
            <a:ext cx="8755061" cy="72008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57188" indent="-35718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chemeClr val="tx1"/>
                </a:solidFill>
              </a:rPr>
              <a:t>These prudential measures allowed over €140 billion of capital to be freed up, supporting an increase by 10% of total lending (around 1.3T€).</a:t>
            </a:r>
          </a:p>
        </p:txBody>
      </p:sp>
      <p:pic>
        <p:nvPicPr>
          <p:cNvPr id="3" name="Picture 2"/>
          <p:cNvPicPr>
            <a:picLocks noChangeAspect="1"/>
          </p:cNvPicPr>
          <p:nvPr/>
        </p:nvPicPr>
        <p:blipFill>
          <a:blip r:embed="rId2"/>
          <a:stretch>
            <a:fillRect/>
          </a:stretch>
        </p:blipFill>
        <p:spPr>
          <a:xfrm>
            <a:off x="1208584" y="2492896"/>
            <a:ext cx="6220916" cy="3097528"/>
          </a:xfrm>
          <a:prstGeom prst="rect">
            <a:avLst/>
          </a:prstGeom>
        </p:spPr>
      </p:pic>
      <p:sp>
        <p:nvSpPr>
          <p:cNvPr id="7" name="TextBox 6">
            <a:extLst>
              <a:ext uri="{FF2B5EF4-FFF2-40B4-BE49-F238E27FC236}">
                <a16:creationId xmlns:a16="http://schemas.microsoft.com/office/drawing/2014/main" id="{7673B028-70DE-47EE-BBB9-3DF0A5B37C82}"/>
              </a:ext>
            </a:extLst>
          </p:cNvPr>
          <p:cNvSpPr txBox="1"/>
          <p:nvPr/>
        </p:nvSpPr>
        <p:spPr>
          <a:xfrm>
            <a:off x="1280592" y="6021288"/>
            <a:ext cx="8172971" cy="276999"/>
          </a:xfrm>
          <a:prstGeom prst="rect">
            <a:avLst/>
          </a:prstGeom>
          <a:noFill/>
        </p:spPr>
        <p:txBody>
          <a:bodyPr wrap="square">
            <a:spAutoFit/>
          </a:bodyPr>
          <a:lstStyle/>
          <a:p>
            <a:pPr algn="just">
              <a:buNone/>
            </a:pPr>
            <a:r>
              <a:rPr lang="pt-PT" sz="1200" b="0" u="none" dirty="0" err="1">
                <a:solidFill>
                  <a:schemeClr val="tx1"/>
                </a:solidFill>
                <a:latin typeface="+mn-lt"/>
              </a:rPr>
              <a:t>Source</a:t>
            </a:r>
            <a:r>
              <a:rPr lang="pt-PT" sz="1200" b="0" u="none" dirty="0">
                <a:solidFill>
                  <a:schemeClr val="tx1"/>
                </a:solidFill>
                <a:latin typeface="+mn-lt"/>
              </a:rPr>
              <a:t>: ECB (2020), “</a:t>
            </a:r>
            <a:r>
              <a:rPr lang="en-US" sz="1200" b="0" u="none" dirty="0" err="1">
                <a:solidFill>
                  <a:schemeClr val="tx1"/>
                </a:solidFill>
                <a:latin typeface="+mn-lt"/>
              </a:rPr>
              <a:t>Macroprudential</a:t>
            </a:r>
            <a:r>
              <a:rPr lang="en-US" sz="1200" b="0" u="none" dirty="0">
                <a:solidFill>
                  <a:schemeClr val="tx1"/>
                </a:solidFill>
                <a:latin typeface="+mn-lt"/>
              </a:rPr>
              <a:t> measures taken by national authorities since the outbreak of the coronavirus pandemic”.</a:t>
            </a:r>
            <a:endParaRPr lang="pt-PT" sz="1200" b="0" u="none" dirty="0">
              <a:solidFill>
                <a:schemeClr val="tx1"/>
              </a:solidFill>
              <a:latin typeface="+mn-lt"/>
            </a:endParaRPr>
          </a:p>
        </p:txBody>
      </p:sp>
    </p:spTree>
    <p:extLst>
      <p:ext uri="{BB962C8B-B14F-4D97-AF65-F5344CB8AC3E}">
        <p14:creationId xmlns:p14="http://schemas.microsoft.com/office/powerpoint/2010/main" val="33977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906463" y="2397125"/>
            <a:ext cx="8466137" cy="762000"/>
          </a:xfrm>
          <a:noFill/>
        </p:spPr>
        <p:txBody>
          <a:bodyPr lIns="91440" tIns="45720" rIns="91440" bIns="45720">
            <a:spAutoFit/>
          </a:bodyPr>
          <a:lstStyle/>
          <a:p>
            <a:pPr algn="ctr"/>
            <a:r>
              <a:rPr lang="en-US" b="1" dirty="0"/>
              <a:t>Banking and Insurance</a:t>
            </a:r>
            <a:endParaRPr lang="en-US" sz="3200" dirty="0"/>
          </a:p>
        </p:txBody>
      </p:sp>
      <p:sp>
        <p:nvSpPr>
          <p:cNvPr id="26627" name="Rectangle 3"/>
          <p:cNvSpPr>
            <a:spLocks noGrp="1" noChangeArrowheads="1"/>
          </p:cNvSpPr>
          <p:nvPr>
            <p:ph type="subTitle" idx="1"/>
          </p:nvPr>
        </p:nvSpPr>
        <p:spPr>
          <a:xfrm>
            <a:off x="1523976" y="5214950"/>
            <a:ext cx="7859713" cy="609600"/>
          </a:xfrm>
        </p:spPr>
        <p:txBody>
          <a:bodyPr/>
          <a:lstStyle/>
          <a:p>
            <a:pPr algn="r">
              <a:lnSpc>
                <a:spcPct val="80000"/>
              </a:lnSpc>
            </a:pPr>
            <a:r>
              <a:rPr lang="en-US" sz="2400" dirty="0"/>
              <a:t>Jorge Barros Luís ©</a:t>
            </a:r>
          </a:p>
          <a:p>
            <a:pPr algn="r">
              <a:lnSpc>
                <a:spcPct val="80000"/>
              </a:lnSpc>
            </a:pPr>
            <a:r>
              <a:rPr lang="en-US" sz="2400" dirty="0"/>
              <a:t>Sep.21</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1083</a:t>
            </a:fld>
            <a:endParaRPr lang="en-US"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6375663" y="116632"/>
            <a:ext cx="3095625" cy="1476375"/>
          </a:xfrm>
          <a:prstGeom prst="rect">
            <a:avLst/>
          </a:prstGeom>
        </p:spPr>
      </p:pic>
    </p:spTree>
    <p:extLst>
      <p:ext uri="{BB962C8B-B14F-4D97-AF65-F5344CB8AC3E}">
        <p14:creationId xmlns:p14="http://schemas.microsoft.com/office/powerpoint/2010/main" val="935379194"/>
      </p:ext>
    </p:extLst>
  </p:cSld>
  <p:clrMapOvr>
    <a:masterClrMapping/>
  </p:clrMapOvr>
  <p:transition spd="slow" advClick="0"/>
</p:sld>
</file>

<file path=ppt/slides/slide10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906463" y="2362626"/>
            <a:ext cx="8466137" cy="830997"/>
          </a:xfrm>
          <a:noFill/>
        </p:spPr>
        <p:txBody>
          <a:bodyPr lIns="91440" tIns="45720" rIns="91440" bIns="45720">
            <a:spAutoFit/>
          </a:bodyPr>
          <a:lstStyle/>
          <a:p>
            <a:r>
              <a:rPr lang="en-US" sz="4800" b="1" dirty="0"/>
              <a:t>3.3. The New Business Model</a:t>
            </a:r>
            <a:endParaRPr lang="en-US" sz="4800" dirty="0"/>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1084</a:t>
            </a:fld>
            <a:endParaRPr lang="en-US"/>
          </a:p>
        </p:txBody>
      </p:sp>
    </p:spTree>
    <p:extLst>
      <p:ext uri="{BB962C8B-B14F-4D97-AF65-F5344CB8AC3E}">
        <p14:creationId xmlns:p14="http://schemas.microsoft.com/office/powerpoint/2010/main" val="2922389482"/>
      </p:ext>
    </p:extLst>
  </p:cSld>
  <p:clrMapOvr>
    <a:masterClrMapping/>
  </p:clrMapOvr>
  <p:transition spd="slow" advClick="0"/>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600" dirty="0"/>
              <a:t>Key Additional Rules</a:t>
            </a:r>
          </a:p>
        </p:txBody>
      </p:sp>
      <p:sp>
        <p:nvSpPr>
          <p:cNvPr id="6" name="Rectangle 2051"/>
          <p:cNvSpPr txBox="1">
            <a:spLocks noChangeArrowheads="1"/>
          </p:cNvSpPr>
          <p:nvPr/>
        </p:nvSpPr>
        <p:spPr bwMode="auto">
          <a:xfrm>
            <a:off x="762000" y="1628800"/>
            <a:ext cx="8655496"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700"/>
              </a:lnSpc>
              <a:spcBef>
                <a:spcPts val="600"/>
              </a:spcBef>
              <a:spcAft>
                <a:spcPts val="600"/>
              </a:spcAft>
              <a:buNone/>
            </a:pPr>
            <a:r>
              <a:rPr lang="en-US" sz="2000" u="none" dirty="0">
                <a:solidFill>
                  <a:srgbClr val="FF0000"/>
                </a:solidFill>
                <a:cs typeface="Times New Roman" pitchFamily="18" charset="0"/>
              </a:rPr>
              <a:t>(1) Internal Control – Notice 3/2020</a:t>
            </a:r>
          </a:p>
          <a:p>
            <a:pPr marL="171450" indent="-171450" algn="just">
              <a:lnSpc>
                <a:spcPts val="2700"/>
              </a:lnSpc>
              <a:spcBef>
                <a:spcPts val="600"/>
              </a:spcBef>
              <a:spcAft>
                <a:spcPts val="600"/>
              </a:spcAft>
              <a:buFont typeface="Arial" pitchFamily="34" charset="0"/>
              <a:buChar char="•"/>
            </a:pPr>
            <a:r>
              <a:rPr lang="en-US" sz="2000" b="0" u="none" dirty="0">
                <a:cs typeface="Times New Roman" pitchFamily="18" charset="0"/>
              </a:rPr>
              <a:t>Banks have to ensure …</a:t>
            </a:r>
          </a:p>
          <a:p>
            <a:pPr marL="171450" indent="-171450" algn="just">
              <a:lnSpc>
                <a:spcPts val="2700"/>
              </a:lnSpc>
              <a:spcBef>
                <a:spcPts val="600"/>
              </a:spcBef>
              <a:spcAft>
                <a:spcPts val="600"/>
              </a:spcAft>
              <a:buFont typeface="Arial" pitchFamily="34" charset="0"/>
              <a:buChar char="•"/>
            </a:pPr>
            <a:r>
              <a:rPr lang="en-US" sz="2000" b="0" u="none" dirty="0">
                <a:cs typeface="Times New Roman" pitchFamily="18" charset="0"/>
              </a:rPr>
              <a:t>a</a:t>
            </a:r>
          </a:p>
          <a:p>
            <a:pPr marL="171450" indent="-171450" algn="just">
              <a:lnSpc>
                <a:spcPts val="2700"/>
              </a:lnSpc>
              <a:spcBef>
                <a:spcPts val="600"/>
              </a:spcBef>
              <a:spcAft>
                <a:spcPts val="600"/>
              </a:spcAft>
              <a:buFont typeface="Arial" pitchFamily="34" charset="0"/>
              <a:buChar char="•"/>
            </a:pPr>
            <a:endParaRPr lang="en-US" sz="2000" b="0" u="none" dirty="0">
              <a:cs typeface="Times New Roman" pitchFamily="18" charset="0"/>
            </a:endParaRPr>
          </a:p>
          <a:p>
            <a:pPr marL="0" indent="0" algn="just">
              <a:lnSpc>
                <a:spcPts val="2700"/>
              </a:lnSpc>
              <a:spcBef>
                <a:spcPts val="600"/>
              </a:spcBef>
              <a:spcAft>
                <a:spcPts val="600"/>
              </a:spcAft>
              <a:buNone/>
            </a:pPr>
            <a:r>
              <a:rPr lang="en-US" sz="2000" u="none" dirty="0">
                <a:solidFill>
                  <a:srgbClr val="FF0000"/>
                </a:solidFill>
                <a:cs typeface="Times New Roman" pitchFamily="18" charset="0"/>
              </a:rPr>
              <a:t>(2) Funding and Capital Plans – Notice 18/2015</a:t>
            </a:r>
          </a:p>
          <a:p>
            <a:pPr marL="171450" indent="-171450" algn="just">
              <a:lnSpc>
                <a:spcPts val="2700"/>
              </a:lnSpc>
              <a:spcBef>
                <a:spcPts val="600"/>
              </a:spcBef>
              <a:spcAft>
                <a:spcPts val="600"/>
              </a:spcAft>
              <a:buFont typeface="Arial" pitchFamily="34" charset="0"/>
              <a:buChar char="•"/>
            </a:pPr>
            <a:r>
              <a:rPr lang="en-US" sz="2000" b="0" u="none" dirty="0">
                <a:cs typeface="Times New Roman" pitchFamily="18" charset="0"/>
              </a:rPr>
              <a:t>Banks have to submit to the </a:t>
            </a:r>
            <a:r>
              <a:rPr lang="en-US" sz="2000" b="0" u="none" dirty="0" err="1">
                <a:cs typeface="Times New Roman" pitchFamily="18" charset="0"/>
              </a:rPr>
              <a:t>BdP</a:t>
            </a:r>
            <a:r>
              <a:rPr lang="en-US" sz="2000" b="0" u="none" dirty="0">
                <a:cs typeface="Times New Roman" pitchFamily="18" charset="0"/>
              </a:rPr>
              <a:t>, until the 15</a:t>
            </a:r>
            <a:r>
              <a:rPr lang="en-US" sz="2000" b="0" u="none" baseline="30000" dirty="0">
                <a:cs typeface="Times New Roman" pitchFamily="18" charset="0"/>
              </a:rPr>
              <a:t>th</a:t>
            </a:r>
            <a:r>
              <a:rPr lang="en-US" sz="2000" b="0" u="none" dirty="0">
                <a:cs typeface="Times New Roman" pitchFamily="18" charset="0"/>
              </a:rPr>
              <a:t> March, their annual Funding and Capital Plans, according to the </a:t>
            </a:r>
            <a:r>
              <a:rPr lang="en-US" sz="2000" b="0" u="none" dirty="0" err="1">
                <a:cs typeface="Times New Roman" pitchFamily="18" charset="0"/>
              </a:rPr>
              <a:t>BdP’s</a:t>
            </a:r>
            <a:r>
              <a:rPr lang="en-US" sz="2000" b="0" u="none" dirty="0">
                <a:cs typeface="Times New Roman" pitchFamily="18" charset="0"/>
              </a:rPr>
              <a:t> Macroeconomic scenario, being also allowed to submit an additional report based on an alternative internal scenario.</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1085</a:t>
            </a:fld>
            <a:endParaRPr lang="en-US"/>
          </a:p>
        </p:txBody>
      </p:sp>
    </p:spTree>
    <p:extLst>
      <p:ext uri="{BB962C8B-B14F-4D97-AF65-F5344CB8AC3E}">
        <p14:creationId xmlns:p14="http://schemas.microsoft.com/office/powerpoint/2010/main" val="1407431233"/>
      </p:ext>
    </p:extLst>
  </p:cSld>
  <p:clrMapOvr>
    <a:masterClrMapping/>
  </p:clrMapOvr>
  <p:transition spd="slow">
    <p:pull dir="r"/>
  </p:transition>
</p:sld>
</file>

<file path=ppt/slides/slide10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762000" y="1628800"/>
            <a:ext cx="8731249" cy="4680520"/>
          </a:xfrm>
        </p:spPr>
        <p:txBody>
          <a:bodyPr/>
          <a:lstStyle/>
          <a:p>
            <a:pPr algn="just">
              <a:lnSpc>
                <a:spcPts val="2700"/>
              </a:lnSpc>
              <a:spcBef>
                <a:spcPts val="600"/>
              </a:spcBef>
              <a:spcAft>
                <a:spcPts val="0"/>
              </a:spcAft>
            </a:pPr>
            <a:r>
              <a:rPr lang="en-US" sz="1800" u="sng" dirty="0">
                <a:solidFill>
                  <a:srgbClr val="FF0000"/>
                </a:solidFill>
                <a:cs typeface="Times New Roman" pitchFamily="18" charset="0"/>
              </a:rPr>
              <a:t>Definition: the risk of a loss due to a credit event, i.e. the risk of promised future cash-flows not being paid in full due to the default of debtors (quantified by the PD).</a:t>
            </a:r>
          </a:p>
          <a:p>
            <a:pPr algn="just">
              <a:lnSpc>
                <a:spcPts val="2700"/>
              </a:lnSpc>
              <a:spcBef>
                <a:spcPts val="600"/>
              </a:spcBef>
              <a:spcAft>
                <a:spcPts val="0"/>
              </a:spcAft>
            </a:pPr>
            <a:r>
              <a:rPr lang="en-US" sz="1800" u="sng" dirty="0">
                <a:solidFill>
                  <a:srgbClr val="FF0000"/>
                </a:solidFill>
                <a:cs typeface="Times New Roman" pitchFamily="18" charset="0"/>
              </a:rPr>
              <a:t>Counterparty risk may also be seen as a type of credit risk, being more likely in the derivatives markets.</a:t>
            </a:r>
          </a:p>
          <a:p>
            <a:pPr algn="just">
              <a:lnSpc>
                <a:spcPts val="2700"/>
              </a:lnSpc>
              <a:spcBef>
                <a:spcPts val="600"/>
              </a:spcBef>
              <a:spcAft>
                <a:spcPts val="0"/>
              </a:spcAft>
            </a:pPr>
            <a:r>
              <a:rPr lang="en-US" sz="1800" u="sng" dirty="0">
                <a:solidFill>
                  <a:srgbClr val="FF0000"/>
                </a:solidFill>
                <a:cs typeface="Times New Roman" pitchFamily="18" charset="0"/>
              </a:rPr>
              <a:t>Credit risk in Government bonds is known as Sovereign Risk.</a:t>
            </a:r>
          </a:p>
          <a:p>
            <a:pPr algn="just">
              <a:lnSpc>
                <a:spcPts val="2700"/>
              </a:lnSpc>
              <a:spcBef>
                <a:spcPts val="600"/>
              </a:spcBef>
              <a:spcAft>
                <a:spcPts val="0"/>
              </a:spcAft>
            </a:pPr>
            <a:r>
              <a:rPr lang="en-US" sz="1800" dirty="0">
                <a:cs typeface="Times New Roman" pitchFamily="18" charset="0"/>
              </a:rPr>
              <a:t>This risk may be assessed on an individual or a portfolio basis, using internal models or information provided by the markets, e.g. stock prices, bond prices and external ratings.</a:t>
            </a:r>
          </a:p>
          <a:p>
            <a:pPr algn="just">
              <a:lnSpc>
                <a:spcPts val="2700"/>
              </a:lnSpc>
              <a:spcBef>
                <a:spcPts val="600"/>
              </a:spcBef>
              <a:spcAft>
                <a:spcPts val="0"/>
              </a:spcAft>
            </a:pPr>
            <a:r>
              <a:rPr lang="en-US" sz="1800" dirty="0">
                <a:cs typeface="Times New Roman" pitchFamily="18" charset="0"/>
              </a:rPr>
              <a:t>Portfolio credit risk models usually correspond to Credit-</a:t>
            </a:r>
            <a:r>
              <a:rPr lang="en-US" sz="1800" dirty="0" err="1">
                <a:cs typeface="Times New Roman" pitchFamily="18" charset="0"/>
              </a:rPr>
              <a:t>VaR</a:t>
            </a:r>
            <a:r>
              <a:rPr lang="en-US" sz="1800" dirty="0">
                <a:cs typeface="Times New Roman" pitchFamily="18" charset="0"/>
              </a:rPr>
              <a:t> models, similar to </a:t>
            </a:r>
            <a:r>
              <a:rPr lang="en-US" sz="1800" dirty="0" err="1">
                <a:cs typeface="Times New Roman" pitchFamily="18" charset="0"/>
              </a:rPr>
              <a:t>VaR</a:t>
            </a:r>
            <a:r>
              <a:rPr lang="en-US" sz="1800" dirty="0">
                <a:cs typeface="Times New Roman" pitchFamily="18" charset="0"/>
              </a:rPr>
              <a:t> for market risk.</a:t>
            </a:r>
          </a:p>
          <a:p>
            <a:pPr algn="just">
              <a:lnSpc>
                <a:spcPts val="2700"/>
              </a:lnSpc>
              <a:spcBef>
                <a:spcPts val="600"/>
              </a:spcBef>
              <a:spcAft>
                <a:spcPts val="0"/>
              </a:spcAft>
            </a:pPr>
            <a:r>
              <a:rPr lang="en-US" sz="1800" dirty="0">
                <a:cs typeface="Times New Roman" pitchFamily="18" charset="0"/>
              </a:rPr>
              <a:t>Credit risk assessment is relevant at the origination but also for monitoring purposes, focusing on debtors and collaterals, in order to quantify PD and LGD.</a:t>
            </a:r>
          </a:p>
          <a:p>
            <a:pPr algn="just">
              <a:lnSpc>
                <a:spcPts val="2700"/>
              </a:lnSpc>
              <a:spcBef>
                <a:spcPts val="600"/>
              </a:spcBef>
              <a:spcAft>
                <a:spcPts val="0"/>
              </a:spcAft>
            </a:pPr>
            <a:r>
              <a:rPr lang="en-US" sz="1800" dirty="0">
                <a:cs typeface="Times New Roman" pitchFamily="18" charset="0"/>
              </a:rPr>
              <a:t>Several decision variables impact on credit risk, e.g. LTV, DSTI and Maturity.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1086</a:t>
            </a:fld>
            <a:endParaRPr lang="en-US"/>
          </a:p>
        </p:txBody>
      </p:sp>
    </p:spTree>
    <p:extLst>
      <p:ext uri="{BB962C8B-B14F-4D97-AF65-F5344CB8AC3E}">
        <p14:creationId xmlns:p14="http://schemas.microsoft.com/office/powerpoint/2010/main" val="1570859810"/>
      </p:ext>
    </p:extLst>
  </p:cSld>
  <p:clrMapOvr>
    <a:masterClrMapping/>
  </p:clrMapOvr>
  <p:transition spd="slow">
    <p:pull dir="r"/>
  </p:transition>
</p:sld>
</file>

<file path=ppt/slides/slide10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762000" y="1628800"/>
            <a:ext cx="8731249" cy="4680520"/>
          </a:xfrm>
        </p:spPr>
        <p:txBody>
          <a:bodyPr/>
          <a:lstStyle/>
          <a:p>
            <a:pPr algn="just">
              <a:lnSpc>
                <a:spcPts val="2700"/>
              </a:lnSpc>
              <a:spcBef>
                <a:spcPts val="600"/>
              </a:spcBef>
              <a:spcAft>
                <a:spcPts val="600"/>
              </a:spcAft>
            </a:pPr>
            <a:r>
              <a:rPr lang="en-US" sz="2000" dirty="0">
                <a:cs typeface="Times New Roman" pitchFamily="18" charset="0"/>
              </a:rPr>
              <a:t>Quantification of risk is key to decide loans, including pricing decisions, as well as to calculate capital requirements and impairments.</a:t>
            </a:r>
          </a:p>
          <a:p>
            <a:pPr algn="just">
              <a:lnSpc>
                <a:spcPts val="2700"/>
              </a:lnSpc>
              <a:spcBef>
                <a:spcPts val="600"/>
              </a:spcBef>
              <a:spcAft>
                <a:spcPts val="600"/>
              </a:spcAft>
            </a:pPr>
            <a:r>
              <a:rPr lang="en-US" sz="2000" dirty="0">
                <a:cs typeface="Times New Roman" pitchFamily="18" charset="0"/>
              </a:rPr>
              <a:t>Credit risk materializes in impairments, NPLs and write-offs (usually after the loans are fully provisioned), being impairments an estimate for the credit loss.</a:t>
            </a:r>
          </a:p>
          <a:p>
            <a:pPr algn="just">
              <a:lnSpc>
                <a:spcPts val="2700"/>
              </a:lnSpc>
              <a:spcBef>
                <a:spcPts val="600"/>
              </a:spcBef>
              <a:spcAft>
                <a:spcPts val="600"/>
              </a:spcAft>
            </a:pPr>
            <a:endParaRPr lang="en-US" sz="2000" dirty="0">
              <a:cs typeface="Times New Roman" pitchFamily="18" charset="0"/>
            </a:endParaRPr>
          </a:p>
          <a:p>
            <a:pPr algn="just">
              <a:lnSpc>
                <a:spcPts val="2700"/>
              </a:lnSpc>
              <a:spcBef>
                <a:spcPts val="600"/>
              </a:spcBef>
              <a:spcAft>
                <a:spcPts val="600"/>
              </a:spcAft>
            </a:pPr>
            <a:r>
              <a:rPr lang="en-US" sz="2000" b="1" dirty="0">
                <a:solidFill>
                  <a:srgbClr val="FF0000"/>
                </a:solidFill>
                <a:cs typeface="Times New Roman" pitchFamily="18" charset="0"/>
              </a:rPr>
              <a:t>Stages in credit risk materialization:</a:t>
            </a:r>
          </a:p>
          <a:p>
            <a:pPr marL="514350" indent="-514350" algn="just">
              <a:lnSpc>
                <a:spcPts val="2700"/>
              </a:lnSpc>
              <a:spcBef>
                <a:spcPts val="600"/>
              </a:spcBef>
              <a:spcAft>
                <a:spcPts val="600"/>
              </a:spcAft>
              <a:buAutoNum type="romanLcParenBoth"/>
            </a:pPr>
            <a:r>
              <a:rPr lang="en-US" sz="2000" dirty="0">
                <a:cs typeface="Times New Roman" pitchFamily="18" charset="0"/>
              </a:rPr>
              <a:t>first signs of difficulties =&gt; impairments, early recognizing partial losses.</a:t>
            </a:r>
          </a:p>
          <a:p>
            <a:pPr marL="514350" indent="-514350" algn="just">
              <a:lnSpc>
                <a:spcPts val="2700"/>
              </a:lnSpc>
              <a:spcBef>
                <a:spcPts val="600"/>
              </a:spcBef>
              <a:spcAft>
                <a:spcPts val="600"/>
              </a:spcAft>
              <a:buAutoNum type="romanLcParenBoth"/>
            </a:pPr>
            <a:r>
              <a:rPr lang="en-US" sz="2000" dirty="0">
                <a:cs typeface="Times New Roman" pitchFamily="18" charset="0"/>
              </a:rPr>
              <a:t>NPL =&gt; higher impairments.</a:t>
            </a:r>
          </a:p>
          <a:p>
            <a:pPr marL="514350" indent="-514350" algn="just">
              <a:lnSpc>
                <a:spcPts val="2700"/>
              </a:lnSpc>
              <a:spcBef>
                <a:spcPts val="600"/>
              </a:spcBef>
              <a:spcAft>
                <a:spcPts val="600"/>
              </a:spcAft>
              <a:buAutoNum type="romanLcParenBoth"/>
            </a:pPr>
            <a:r>
              <a:rPr lang="en-US" sz="2000" dirty="0">
                <a:cs typeface="Times New Roman" pitchFamily="18" charset="0"/>
              </a:rPr>
              <a:t>Unable to return to performing =&gt; recovery process</a:t>
            </a:r>
          </a:p>
          <a:p>
            <a:pPr marL="514350" indent="-514350" algn="just">
              <a:lnSpc>
                <a:spcPts val="2700"/>
              </a:lnSpc>
              <a:spcBef>
                <a:spcPts val="600"/>
              </a:spcBef>
              <a:spcAft>
                <a:spcPts val="600"/>
              </a:spcAft>
              <a:buAutoNum type="romanLcParenBoth"/>
            </a:pPr>
            <a:r>
              <a:rPr lang="en-US" sz="2000" dirty="0">
                <a:cs typeface="Times New Roman" pitchFamily="18" charset="0"/>
              </a:rPr>
              <a:t>Non-recovered amount =&gt; full impairment and write-off</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1087</a:t>
            </a:fld>
            <a:endParaRPr lang="en-US"/>
          </a:p>
        </p:txBody>
      </p:sp>
    </p:spTree>
    <p:extLst>
      <p:ext uri="{BB962C8B-B14F-4D97-AF65-F5344CB8AC3E}">
        <p14:creationId xmlns:p14="http://schemas.microsoft.com/office/powerpoint/2010/main" val="535414172"/>
      </p:ext>
    </p:extLst>
  </p:cSld>
  <p:clrMapOvr>
    <a:masterClrMapping/>
  </p:clrMapOvr>
  <p:transition spd="slow">
    <p:pull dir="r"/>
  </p:transition>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p>
        </p:txBody>
      </p:sp>
      <p:sp>
        <p:nvSpPr>
          <p:cNvPr id="1619971" name="Rectangle 3"/>
          <p:cNvSpPr>
            <a:spLocks noGrp="1" noChangeArrowheads="1"/>
          </p:cNvSpPr>
          <p:nvPr>
            <p:ph type="body" idx="1"/>
          </p:nvPr>
        </p:nvSpPr>
        <p:spPr>
          <a:xfrm>
            <a:off x="5756539" y="4221088"/>
            <a:ext cx="3736711" cy="891507"/>
          </a:xfrm>
        </p:spPr>
        <p:txBody>
          <a:bodyPr/>
          <a:lstStyle/>
          <a:p>
            <a:pPr marL="0" indent="0" algn="just">
              <a:lnSpc>
                <a:spcPts val="2100"/>
              </a:lnSpc>
              <a:spcBef>
                <a:spcPts val="0"/>
              </a:spcBef>
              <a:spcAft>
                <a:spcPts val="0"/>
              </a:spcAft>
              <a:buNone/>
            </a:pPr>
            <a:r>
              <a:rPr lang="en-GB" sz="1400" dirty="0"/>
              <a:t>Source: </a:t>
            </a:r>
            <a:r>
              <a:rPr lang="en-GB" sz="1400" dirty="0" err="1"/>
              <a:t>Langfield</a:t>
            </a:r>
            <a:r>
              <a:rPr lang="en-GB" sz="1400" dirty="0"/>
              <a:t>, S. and M. Pagano (2016), ‘Bank bias in Europe: effects on systemic risk and growth’, </a:t>
            </a:r>
            <a:r>
              <a:rPr lang="en-GB" sz="1400" i="1" dirty="0"/>
              <a:t>Economic Policy</a:t>
            </a:r>
            <a:r>
              <a:rPr lang="en-GB" sz="1400" dirty="0"/>
              <a:t>, 31(85): 51-106).</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109</a:t>
            </a:fld>
            <a:endParaRPr lang="en-US"/>
          </a:p>
        </p:txBody>
      </p:sp>
      <p:pic>
        <p:nvPicPr>
          <p:cNvPr id="3" name="Picture 2"/>
          <p:cNvPicPr>
            <a:picLocks noChangeAspect="1"/>
          </p:cNvPicPr>
          <p:nvPr/>
        </p:nvPicPr>
        <p:blipFill>
          <a:blip r:embed="rId2"/>
          <a:stretch>
            <a:fillRect/>
          </a:stretch>
        </p:blipFill>
        <p:spPr>
          <a:xfrm>
            <a:off x="5889105" y="1644861"/>
            <a:ext cx="3522074" cy="2576228"/>
          </a:xfrm>
          <a:prstGeom prst="rect">
            <a:avLst/>
          </a:prstGeom>
        </p:spPr>
      </p:pic>
      <p:sp>
        <p:nvSpPr>
          <p:cNvPr id="7" name="Rectangle 3"/>
          <p:cNvSpPr txBox="1">
            <a:spLocks noChangeArrowheads="1"/>
          </p:cNvSpPr>
          <p:nvPr/>
        </p:nvSpPr>
        <p:spPr bwMode="auto">
          <a:xfrm>
            <a:off x="776536" y="1623833"/>
            <a:ext cx="4980003" cy="4699179"/>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3525" indent="-263525" algn="just">
              <a:lnSpc>
                <a:spcPts val="2700"/>
              </a:lnSpc>
              <a:spcBef>
                <a:spcPts val="600"/>
              </a:spcBef>
              <a:spcAft>
                <a:spcPts val="600"/>
              </a:spcAft>
            </a:pPr>
            <a:r>
              <a:rPr lang="en-GB" sz="2000" dirty="0">
                <a:solidFill>
                  <a:srgbClr val="FF0000"/>
                </a:solidFill>
              </a:rPr>
              <a:t>Europe has the world’s largest banking system comparing to GDP </a:t>
            </a:r>
            <a:r>
              <a:rPr lang="en-GB" sz="2000" dirty="0"/>
              <a:t>- </a:t>
            </a:r>
            <a:r>
              <a:rPr lang="en-GB" sz="2000" b="0" dirty="0"/>
              <a:t>total banking assets</a:t>
            </a:r>
            <a:r>
              <a:rPr lang="en-GB" sz="2000" b="0" u="none" dirty="0"/>
              <a:t> = close to 3x GDP in 2019 (€49T)</a:t>
            </a:r>
          </a:p>
          <a:p>
            <a:pPr marL="263525" indent="-263525" algn="just">
              <a:lnSpc>
                <a:spcPts val="2700"/>
              </a:lnSpc>
              <a:spcBef>
                <a:spcPts val="600"/>
              </a:spcBef>
              <a:spcAft>
                <a:spcPts val="600"/>
              </a:spcAft>
            </a:pPr>
            <a:r>
              <a:rPr lang="en-GB" sz="2000" b="0" u="none" dirty="0"/>
              <a:t>Japan – around 2x GDP (€8T)	</a:t>
            </a:r>
          </a:p>
          <a:p>
            <a:pPr marL="263525" indent="-263525" algn="just">
              <a:lnSpc>
                <a:spcPts val="2700"/>
              </a:lnSpc>
              <a:spcBef>
                <a:spcPts val="600"/>
              </a:spcBef>
              <a:spcAft>
                <a:spcPts val="600"/>
              </a:spcAft>
            </a:pPr>
            <a:r>
              <a:rPr lang="en-GB" sz="2000" b="0" u="none" dirty="0"/>
              <a:t>US - 110% of GDP (€21,4T)</a:t>
            </a:r>
          </a:p>
          <a:p>
            <a:pPr marL="263525" indent="-263525" algn="just">
              <a:lnSpc>
                <a:spcPts val="2700"/>
              </a:lnSpc>
              <a:spcBef>
                <a:spcPts val="600"/>
              </a:spcBef>
              <a:spcAft>
                <a:spcPts val="600"/>
              </a:spcAft>
            </a:pPr>
            <a:r>
              <a:rPr lang="en-GB" sz="2000" b="0" u="none" dirty="0">
                <a:solidFill>
                  <a:srgbClr val="FF0000"/>
                </a:solidFill>
              </a:rPr>
              <a:t>Banking assets have fluctuated around 70% of GDP until 1960 in the US and other major western European countries</a:t>
            </a:r>
            <a:r>
              <a:rPr lang="en-GB" sz="2000" b="0" u="none" dirty="0"/>
              <a:t>, increasing in the late 80s to about 180% and to 400% in the </a:t>
            </a:r>
            <a:r>
              <a:rPr lang="en-GB" sz="2000" b="0" u="none" dirty="0" err="1"/>
              <a:t>XXI</a:t>
            </a:r>
            <a:r>
              <a:rPr lang="en-GB" sz="2000" b="0" u="none" baseline="30000" dirty="0" err="1"/>
              <a:t>st</a:t>
            </a:r>
            <a:r>
              <a:rPr lang="en-GB" sz="2000" b="0" u="none" dirty="0"/>
              <a:t> century.</a:t>
            </a:r>
          </a:p>
          <a:p>
            <a:pPr marL="263525" indent="-263525" algn="just">
              <a:lnSpc>
                <a:spcPts val="2700"/>
              </a:lnSpc>
              <a:spcBef>
                <a:spcPts val="600"/>
              </a:spcBef>
              <a:spcAft>
                <a:spcPts val="600"/>
              </a:spcAft>
            </a:pPr>
            <a:r>
              <a:rPr lang="en-GB" sz="2000" b="0" dirty="0">
                <a:solidFill>
                  <a:srgbClr val="FF0000"/>
                </a:solidFill>
              </a:rPr>
              <a:t>Europe’s banking system grew much larger than its peers only since the 90’s .</a:t>
            </a:r>
          </a:p>
        </p:txBody>
      </p:sp>
    </p:spTree>
    <p:extLst>
      <p:ext uri="{BB962C8B-B14F-4D97-AF65-F5344CB8AC3E}">
        <p14:creationId xmlns:p14="http://schemas.microsoft.com/office/powerpoint/2010/main" val="2052350726"/>
      </p:ext>
    </p:extLst>
  </p:cSld>
  <p:clrMapOvr>
    <a:masterClrMapping/>
  </p:clrMapOvr>
  <p:transition spd="slow">
    <p:pull dir="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Restrictions in US</a:t>
            </a:r>
          </a:p>
        </p:txBody>
      </p:sp>
      <p:sp>
        <p:nvSpPr>
          <p:cNvPr id="1622019" name="Rectangle 3"/>
          <p:cNvSpPr>
            <a:spLocks noGrp="1" noChangeArrowheads="1"/>
          </p:cNvSpPr>
          <p:nvPr>
            <p:ph type="body" idx="1"/>
          </p:nvPr>
        </p:nvSpPr>
        <p:spPr>
          <a:xfrm>
            <a:off x="776536" y="1643050"/>
            <a:ext cx="8712968" cy="4666270"/>
          </a:xfrm>
        </p:spPr>
        <p:txBody>
          <a:bodyPr/>
          <a:lstStyle/>
          <a:p>
            <a:pPr marL="360363" indent="-360363" algn="just">
              <a:lnSpc>
                <a:spcPts val="2700"/>
              </a:lnSpc>
              <a:spcBef>
                <a:spcPts val="600"/>
              </a:spcBef>
              <a:spcAft>
                <a:spcPts val="600"/>
              </a:spcAft>
            </a:pPr>
            <a:r>
              <a:rPr lang="en-GB" sz="2000" b="1" u="sng" dirty="0">
                <a:solidFill>
                  <a:srgbClr val="FF0000"/>
                </a:solidFill>
              </a:rPr>
              <a:t>Restrictions imposed in US after the great recession in the 20’s and 30’s:</a:t>
            </a:r>
          </a:p>
          <a:p>
            <a:pPr marL="360363" indent="-360363" algn="just">
              <a:lnSpc>
                <a:spcPts val="2700"/>
              </a:lnSpc>
              <a:spcBef>
                <a:spcPts val="600"/>
              </a:spcBef>
              <a:spcAft>
                <a:spcPts val="0"/>
              </a:spcAft>
              <a:buAutoNum type="romanLcParenBoth"/>
            </a:pPr>
            <a:endParaRPr lang="en-GB" sz="2000" dirty="0">
              <a:solidFill>
                <a:srgbClr val="FF0000"/>
              </a:solidFill>
            </a:endParaRPr>
          </a:p>
          <a:p>
            <a:pPr marL="360363" indent="-360363" algn="just">
              <a:lnSpc>
                <a:spcPts val="2700"/>
              </a:lnSpc>
              <a:spcBef>
                <a:spcPts val="600"/>
              </a:spcBef>
              <a:spcAft>
                <a:spcPts val="0"/>
              </a:spcAft>
              <a:buAutoNum type="romanLcParenBoth"/>
            </a:pPr>
            <a:r>
              <a:rPr lang="en-GB" sz="2000" dirty="0">
                <a:solidFill>
                  <a:srgbClr val="FF0000"/>
                </a:solidFill>
              </a:rPr>
              <a:t>Bank size </a:t>
            </a:r>
            <a:r>
              <a:rPr lang="en-GB" sz="2000" dirty="0"/>
              <a:t>- McFadden (1927)</a:t>
            </a:r>
          </a:p>
          <a:p>
            <a:pPr marL="360363" indent="-360363" algn="just">
              <a:lnSpc>
                <a:spcPts val="2700"/>
              </a:lnSpc>
              <a:spcBef>
                <a:spcPts val="0"/>
              </a:spcBef>
              <a:spcAft>
                <a:spcPts val="0"/>
              </a:spcAft>
              <a:buFontTx/>
              <a:buChar char="-"/>
            </a:pPr>
            <a:r>
              <a:rPr lang="en-US" sz="1600" dirty="0"/>
              <a:t>allowed a national bank to operate branches, but only to the extent permitted by state governments for state banks in each state (though different states had different rules about branch banking), as most States only allowed “</a:t>
            </a:r>
            <a:r>
              <a:rPr lang="en-US" sz="1600" dirty="0">
                <a:solidFill>
                  <a:srgbClr val="FF0000"/>
                </a:solidFill>
              </a:rPr>
              <a:t>unit banks</a:t>
            </a:r>
            <a:r>
              <a:rPr lang="en-US" sz="1600" dirty="0"/>
              <a:t>” (banks with no branches) =&gt; thousands of small banks in segmented markets.</a:t>
            </a:r>
          </a:p>
          <a:p>
            <a:pPr marL="360363" indent="-360363" algn="just">
              <a:lnSpc>
                <a:spcPts val="2700"/>
              </a:lnSpc>
              <a:spcBef>
                <a:spcPts val="0"/>
              </a:spcBef>
              <a:spcAft>
                <a:spcPts val="0"/>
              </a:spcAft>
              <a:buFontTx/>
              <a:buChar char="-"/>
            </a:pPr>
            <a:r>
              <a:rPr lang="en-GB" sz="1600" dirty="0"/>
              <a:t>motivated by the lobbying of small banks under threat from larger competitors, but also by an economic goal of avoiding excessive concentration (TBTF). </a:t>
            </a:r>
          </a:p>
          <a:p>
            <a:pPr marL="360363" indent="-360363" algn="just">
              <a:lnSpc>
                <a:spcPts val="2700"/>
              </a:lnSpc>
              <a:spcBef>
                <a:spcPts val="0"/>
              </a:spcBef>
              <a:spcAft>
                <a:spcPts val="600"/>
              </a:spcAft>
              <a:buFontTx/>
              <a:buChar char="-"/>
            </a:pPr>
            <a:r>
              <a:rPr lang="en-GB" sz="1600" dirty="0"/>
              <a:t>prohibition on national banks opening new branches across state lines.</a:t>
            </a:r>
          </a:p>
          <a:p>
            <a:pPr marL="360363" indent="-360363" algn="just">
              <a:lnSpc>
                <a:spcPts val="2700"/>
              </a:lnSpc>
              <a:spcBef>
                <a:spcPts val="600"/>
              </a:spcBef>
              <a:spcAft>
                <a:spcPts val="0"/>
              </a:spcAft>
              <a:buAutoNum type="romanLcParenBoth" startAt="2"/>
            </a:pPr>
            <a:r>
              <a:rPr lang="en-GB" sz="1800" dirty="0">
                <a:solidFill>
                  <a:srgbClr val="FF0000"/>
                </a:solidFill>
              </a:rPr>
              <a:t>Bank scope </a:t>
            </a:r>
            <a:r>
              <a:rPr lang="en-GB" sz="1800" dirty="0"/>
              <a:t>- Glass-Steagall (1933) Act.</a:t>
            </a:r>
          </a:p>
          <a:p>
            <a:pPr marL="360363" indent="-360363" algn="just">
              <a:lnSpc>
                <a:spcPts val="2700"/>
              </a:lnSpc>
              <a:spcBef>
                <a:spcPts val="0"/>
              </a:spcBef>
              <a:spcAft>
                <a:spcPts val="0"/>
              </a:spcAft>
              <a:buNone/>
            </a:pPr>
            <a:r>
              <a:rPr lang="pt-PT" sz="1600" dirty="0"/>
              <a:t>-	</a:t>
            </a:r>
            <a:r>
              <a:rPr lang="en-US" sz="1600" dirty="0"/>
              <a:t>separation between retail and investment banking</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11</a:t>
            </a:fld>
            <a:endParaRPr lang="en-US"/>
          </a:p>
        </p:txBody>
      </p:sp>
    </p:spTree>
    <p:extLst>
      <p:ext uri="{BB962C8B-B14F-4D97-AF65-F5344CB8AC3E}">
        <p14:creationId xmlns:p14="http://schemas.microsoft.com/office/powerpoint/2010/main" val="883399417"/>
      </p:ext>
    </p:extLst>
  </p:cSld>
  <p:clrMapOvr>
    <a:masterClrMapping/>
  </p:clrMapOvr>
  <p:transition spd="slow">
    <p:pull dir="r"/>
  </p:transition>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p>
        </p:txBody>
      </p:sp>
      <p:sp>
        <p:nvSpPr>
          <p:cNvPr id="1619971" name="Rectangle 3"/>
          <p:cNvSpPr>
            <a:spLocks noGrp="1" noChangeArrowheads="1"/>
          </p:cNvSpPr>
          <p:nvPr>
            <p:ph type="body" idx="1"/>
          </p:nvPr>
        </p:nvSpPr>
        <p:spPr>
          <a:xfrm>
            <a:off x="809595" y="1628799"/>
            <a:ext cx="8679909" cy="4694213"/>
          </a:xfrm>
        </p:spPr>
        <p:txBody>
          <a:bodyPr/>
          <a:lstStyle/>
          <a:p>
            <a:pPr algn="just">
              <a:lnSpc>
                <a:spcPts val="2700"/>
              </a:lnSpc>
              <a:spcBef>
                <a:spcPts val="600"/>
              </a:spcBef>
              <a:spcAft>
                <a:spcPts val="600"/>
              </a:spcAft>
            </a:pPr>
            <a:r>
              <a:rPr lang="en-GB" sz="2000" dirty="0">
                <a:solidFill>
                  <a:srgbClr val="FF0000"/>
                </a:solidFill>
              </a:rPr>
              <a:t>The balance sheets of the world‘s largest 1000 banks increased by around 150% between 2001 and 2009, reaching a volume of assets around 130% of the GDP, much above </a:t>
            </a:r>
            <a:r>
              <a:rPr lang="en-GB" sz="2000" dirty="0"/>
              <a:t>the other economic sectors. </a:t>
            </a:r>
            <a:endParaRPr lang="en-US" sz="2000" dirty="0"/>
          </a:p>
        </p:txBody>
      </p:sp>
      <p:sp>
        <p:nvSpPr>
          <p:cNvPr id="5" name="Text Box 7"/>
          <p:cNvSpPr txBox="1">
            <a:spLocks noChangeArrowheads="1"/>
          </p:cNvSpPr>
          <p:nvPr/>
        </p:nvSpPr>
        <p:spPr bwMode="auto">
          <a:xfrm>
            <a:off x="6960325" y="5229200"/>
            <a:ext cx="2529179" cy="1015663"/>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Haldane, Andrew (2010), “</a:t>
            </a:r>
            <a:r>
              <a:rPr lang="en-GB" sz="1200" b="0" u="none" dirty="0">
                <a:solidFill>
                  <a:schemeClr val="tx1"/>
                </a:solidFill>
              </a:rPr>
              <a:t>What is the contribution of the financial sector: Miracle or mirage?</a:t>
            </a:r>
            <a:r>
              <a:rPr lang="en-US" sz="1200" b="0" u="none" dirty="0">
                <a:solidFill>
                  <a:schemeClr val="tx1"/>
                </a:solidFill>
              </a:rPr>
              <a:t>”, in </a:t>
            </a:r>
            <a:r>
              <a:rPr lang="en-GB" sz="1200" b="0" u="none" dirty="0">
                <a:solidFill>
                  <a:schemeClr val="tx1"/>
                </a:solidFill>
              </a:rPr>
              <a:t>The Future of finance and the theory that underpins it, LSE.</a:t>
            </a:r>
            <a:endParaRPr lang="en-US" sz="1200" b="0" u="none" dirty="0">
              <a:solidFill>
                <a:schemeClr val="tx1"/>
              </a:solidFill>
            </a:endParaRPr>
          </a:p>
        </p:txBody>
      </p:sp>
      <p:pic>
        <p:nvPicPr>
          <p:cNvPr id="4" name="Picture 3"/>
          <p:cNvPicPr>
            <a:picLocks noChangeAspect="1"/>
          </p:cNvPicPr>
          <p:nvPr/>
        </p:nvPicPr>
        <p:blipFill>
          <a:blip r:embed="rId2"/>
          <a:stretch>
            <a:fillRect/>
          </a:stretch>
        </p:blipFill>
        <p:spPr>
          <a:xfrm>
            <a:off x="825288" y="3019235"/>
            <a:ext cx="3047592" cy="3236940"/>
          </a:xfrm>
          <a:prstGeom prst="rect">
            <a:avLst/>
          </a:prstGeom>
        </p:spPr>
      </p:pic>
      <p:pic>
        <p:nvPicPr>
          <p:cNvPr id="6" name="Picture 5"/>
          <p:cNvPicPr>
            <a:picLocks noChangeAspect="1"/>
          </p:cNvPicPr>
          <p:nvPr/>
        </p:nvPicPr>
        <p:blipFill>
          <a:blip r:embed="rId3"/>
          <a:stretch>
            <a:fillRect/>
          </a:stretch>
        </p:blipFill>
        <p:spPr>
          <a:xfrm>
            <a:off x="3897040" y="3012174"/>
            <a:ext cx="3000176" cy="3228480"/>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110</a:t>
            </a:fld>
            <a:endParaRPr lang="en-US"/>
          </a:p>
        </p:txBody>
      </p:sp>
      <p:sp>
        <p:nvSpPr>
          <p:cNvPr id="3" name="Oval 2"/>
          <p:cNvSpPr/>
          <p:nvPr/>
        </p:nvSpPr>
        <p:spPr bwMode="auto">
          <a:xfrm>
            <a:off x="4160912" y="3861048"/>
            <a:ext cx="360040" cy="2232248"/>
          </a:xfrm>
          <a:prstGeom prst="ellipse">
            <a:avLst/>
          </a:prstGeom>
          <a:no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067703752"/>
      </p:ext>
    </p:extLst>
  </p:cSld>
  <p:clrMapOvr>
    <a:masterClrMapping/>
  </p:clrMapOvr>
  <p:transition spd="slow">
    <p:pull dir="r"/>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p>
        </p:txBody>
      </p:sp>
      <p:sp>
        <p:nvSpPr>
          <p:cNvPr id="1619971" name="Rectangle 3"/>
          <p:cNvSpPr>
            <a:spLocks noGrp="1" noChangeArrowheads="1"/>
          </p:cNvSpPr>
          <p:nvPr>
            <p:ph type="body" idx="1"/>
          </p:nvPr>
        </p:nvSpPr>
        <p:spPr>
          <a:xfrm>
            <a:off x="809595" y="1628800"/>
            <a:ext cx="8612589" cy="1030234"/>
          </a:xfrm>
        </p:spPr>
        <p:txBody>
          <a:bodyPr/>
          <a:lstStyle/>
          <a:p>
            <a:pPr algn="just">
              <a:lnSpc>
                <a:spcPts val="2500"/>
              </a:lnSpc>
              <a:spcBef>
                <a:spcPts val="600"/>
              </a:spcBef>
              <a:spcAft>
                <a:spcPts val="600"/>
              </a:spcAft>
            </a:pPr>
            <a:r>
              <a:rPr lang="en-GB" sz="1800" dirty="0">
                <a:solidFill>
                  <a:srgbClr val="FF0000"/>
                </a:solidFill>
              </a:rPr>
              <a:t>The most important contribution for the growth in banks’ balance sheets was </a:t>
            </a:r>
            <a:r>
              <a:rPr lang="en-GB" sz="1800" b="1" dirty="0">
                <a:solidFill>
                  <a:srgbClr val="FF0000"/>
                </a:solidFill>
              </a:rPr>
              <a:t>private domestic credit</a:t>
            </a:r>
            <a:r>
              <a:rPr lang="en-GB" sz="1800" dirty="0">
                <a:solidFill>
                  <a:srgbClr val="FF0000"/>
                </a:solidFill>
              </a:rPr>
              <a:t>: </a:t>
            </a:r>
            <a:r>
              <a:rPr lang="en-GB" sz="1800" dirty="0"/>
              <a:t>in advanced economies, it increased from around 50% of the GDP in 1950 to 100% in the 90’s and to 160% in 2011, mostly in Europe.</a:t>
            </a:r>
            <a:endParaRPr lang="en-US" sz="1800" dirty="0"/>
          </a:p>
        </p:txBody>
      </p:sp>
      <p:sp>
        <p:nvSpPr>
          <p:cNvPr id="8" name="Text Box 7"/>
          <p:cNvSpPr txBox="1">
            <a:spLocks noChangeArrowheads="1"/>
          </p:cNvSpPr>
          <p:nvPr/>
        </p:nvSpPr>
        <p:spPr bwMode="auto">
          <a:xfrm>
            <a:off x="704528" y="5733256"/>
            <a:ext cx="4043352" cy="646331"/>
          </a:xfrm>
          <a:prstGeom prst="rect">
            <a:avLst/>
          </a:prstGeom>
          <a:noFill/>
          <a:ln w="12700" cap="sq">
            <a:noFill/>
            <a:miter lim="800000"/>
            <a:headEnd/>
            <a:tailEnd/>
          </a:ln>
        </p:spPr>
        <p:txBody>
          <a:bodyPr wrap="square">
            <a:spAutoFit/>
          </a:bodyPr>
          <a:lstStyle/>
          <a:p>
            <a:pPr marL="0" lvl="5" algn="just" eaLnBrk="0" fontAlgn="base" hangingPunct="0">
              <a:spcBef>
                <a:spcPct val="0"/>
              </a:spcBef>
              <a:spcAft>
                <a:spcPct val="0"/>
              </a:spcAft>
              <a:buClr>
                <a:srgbClr val="FF6600"/>
              </a:buClr>
            </a:pPr>
            <a:r>
              <a:rPr lang="en-US" sz="1200" b="0" u="none" dirty="0">
                <a:solidFill>
                  <a:schemeClr val="tx1"/>
                </a:solidFill>
              </a:rPr>
              <a:t>Source: </a:t>
            </a:r>
            <a:r>
              <a:rPr lang="de-DE" sz="1200" b="0" u="none" dirty="0">
                <a:solidFill>
                  <a:schemeClr val="tx1"/>
                </a:solidFill>
              </a:rPr>
              <a:t>Reinhart, Carmen M. and Kenneth S. Rogoff (2013), “F</a:t>
            </a:r>
            <a:r>
              <a:rPr lang="en-GB" sz="1200" b="0" u="none" dirty="0" err="1">
                <a:solidFill>
                  <a:schemeClr val="tx1"/>
                </a:solidFill>
              </a:rPr>
              <a:t>inancial</a:t>
            </a:r>
            <a:r>
              <a:rPr lang="en-GB" sz="1200" b="0" u="none" dirty="0">
                <a:solidFill>
                  <a:schemeClr val="tx1"/>
                </a:solidFill>
              </a:rPr>
              <a:t> and Sovereign Debt Crises: Some Lessons Learned and Those Forgotten”, IMF WP/13/266.</a:t>
            </a:r>
          </a:p>
        </p:txBody>
      </p:sp>
      <p:pic>
        <p:nvPicPr>
          <p:cNvPr id="3" name="Picture 2"/>
          <p:cNvPicPr>
            <a:picLocks noChangeAspect="1"/>
          </p:cNvPicPr>
          <p:nvPr/>
        </p:nvPicPr>
        <p:blipFill>
          <a:blip r:embed="rId2"/>
          <a:stretch>
            <a:fillRect/>
          </a:stretch>
        </p:blipFill>
        <p:spPr>
          <a:xfrm>
            <a:off x="790262" y="2780928"/>
            <a:ext cx="3957618" cy="2915142"/>
          </a:xfrm>
          <a:prstGeom prst="rect">
            <a:avLst/>
          </a:prstGeom>
        </p:spPr>
      </p:pic>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111</a:t>
            </a:fld>
            <a:endParaRPr lang="en-US"/>
          </a:p>
        </p:txBody>
      </p:sp>
      <p:pic>
        <p:nvPicPr>
          <p:cNvPr id="7" name="Picture 6"/>
          <p:cNvPicPr>
            <a:picLocks noChangeAspect="1"/>
          </p:cNvPicPr>
          <p:nvPr/>
        </p:nvPicPr>
        <p:blipFill>
          <a:blip r:embed="rId3"/>
          <a:stretch>
            <a:fillRect/>
          </a:stretch>
        </p:blipFill>
        <p:spPr>
          <a:xfrm>
            <a:off x="5136188" y="2833881"/>
            <a:ext cx="4353316" cy="2035279"/>
          </a:xfrm>
          <a:prstGeom prst="rect">
            <a:avLst/>
          </a:prstGeom>
        </p:spPr>
      </p:pic>
      <p:sp>
        <p:nvSpPr>
          <p:cNvPr id="9" name="Rectangle 3"/>
          <p:cNvSpPr txBox="1">
            <a:spLocks noChangeArrowheads="1"/>
          </p:cNvSpPr>
          <p:nvPr/>
        </p:nvSpPr>
        <p:spPr bwMode="auto">
          <a:xfrm>
            <a:off x="5136188" y="5044008"/>
            <a:ext cx="4357062" cy="83326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spcBef>
                <a:spcPts val="0"/>
              </a:spcBef>
              <a:spcAft>
                <a:spcPts val="0"/>
              </a:spcAft>
              <a:buFont typeface="Monotype Sorts" pitchFamily="2" charset="2"/>
              <a:buNone/>
            </a:pPr>
            <a:r>
              <a:rPr kumimoji="0" lang="en-GB" sz="1200" b="0" u="none" kern="0" dirty="0"/>
              <a:t>Source: European Systemic Risk Board (2014), “Is Europe overbanked?”, Reports of the Advisory Scientific Committee, No 4, June 2014.</a:t>
            </a:r>
          </a:p>
        </p:txBody>
      </p:sp>
      <p:sp>
        <p:nvSpPr>
          <p:cNvPr id="2" name="Oval 1"/>
          <p:cNvSpPr/>
          <p:nvPr/>
        </p:nvSpPr>
        <p:spPr bwMode="auto">
          <a:xfrm>
            <a:off x="3944888" y="3140968"/>
            <a:ext cx="802992" cy="1728192"/>
          </a:xfrm>
          <a:prstGeom prst="ellipse">
            <a:avLst/>
          </a:prstGeom>
          <a:no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160177786"/>
      </p:ext>
    </p:extLst>
  </p:cSld>
  <p:clrMapOvr>
    <a:masterClrMapping/>
  </p:clrMapOvr>
  <p:transition spd="slow">
    <p:pull dir="r"/>
  </p:transition>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p>
        </p:txBody>
      </p:sp>
      <p:sp>
        <p:nvSpPr>
          <p:cNvPr id="1619971" name="Rectangle 3"/>
          <p:cNvSpPr>
            <a:spLocks noGrp="1" noChangeArrowheads="1"/>
          </p:cNvSpPr>
          <p:nvPr>
            <p:ph type="body" idx="1"/>
          </p:nvPr>
        </p:nvSpPr>
        <p:spPr>
          <a:xfrm>
            <a:off x="776535" y="1628799"/>
            <a:ext cx="4968553" cy="4694213"/>
          </a:xfrm>
        </p:spPr>
        <p:txBody>
          <a:bodyPr/>
          <a:lstStyle/>
          <a:p>
            <a:pPr marL="265113" indent="-265113" algn="just">
              <a:lnSpc>
                <a:spcPts val="2700"/>
              </a:lnSpc>
              <a:spcBef>
                <a:spcPts val="600"/>
              </a:spcBef>
              <a:spcAft>
                <a:spcPts val="600"/>
              </a:spcAft>
            </a:pPr>
            <a:r>
              <a:rPr lang="en-GB" sz="2000" dirty="0"/>
              <a:t>According to ESRB (2014), “</a:t>
            </a:r>
            <a:r>
              <a:rPr lang="en-GB" sz="2000" dirty="0">
                <a:solidFill>
                  <a:srgbClr val="FF0000"/>
                </a:solidFill>
              </a:rPr>
              <a:t>Bank credit-to-GDP has increased everywhere in Europe, but the extent of the increase varies</a:t>
            </a:r>
            <a:r>
              <a:rPr lang="en-GB" sz="2000" dirty="0"/>
              <a:t> (…). Four EU countries (Finland, Germany, France and Austria) experienced only modest increases in credit to GDP over 1991-2011. Elsewhere, bank credit grew very substantially relative to GDP: </a:t>
            </a:r>
            <a:r>
              <a:rPr lang="en-GB" sz="2000" dirty="0">
                <a:solidFill>
                  <a:srgbClr val="FF0000"/>
                </a:solidFill>
              </a:rPr>
              <a:t>in 9 countries, the ratio more than doubled.</a:t>
            </a:r>
            <a:r>
              <a:rPr lang="en-GB" sz="2000" dirty="0"/>
              <a:t> </a:t>
            </a:r>
            <a:r>
              <a:rPr lang="en-GB" sz="2000" dirty="0">
                <a:solidFill>
                  <a:srgbClr val="FF0000"/>
                </a:solidFill>
              </a:rPr>
              <a:t>Five countries where bank credit grew most substantially – Cyprus, Ireland, Spain, Portugal and Greece – received various forms of EU assistance over 2010-14.”</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112</a:t>
            </a:fld>
            <a:endParaRPr lang="en-US"/>
          </a:p>
        </p:txBody>
      </p:sp>
      <p:pic>
        <p:nvPicPr>
          <p:cNvPr id="3" name="Picture 2"/>
          <p:cNvPicPr>
            <a:picLocks noChangeAspect="1"/>
          </p:cNvPicPr>
          <p:nvPr/>
        </p:nvPicPr>
        <p:blipFill>
          <a:blip r:embed="rId2"/>
          <a:stretch>
            <a:fillRect/>
          </a:stretch>
        </p:blipFill>
        <p:spPr>
          <a:xfrm>
            <a:off x="5745088" y="1628799"/>
            <a:ext cx="3672408" cy="2602285"/>
          </a:xfrm>
          <a:prstGeom prst="rect">
            <a:avLst/>
          </a:prstGeom>
        </p:spPr>
      </p:pic>
      <p:sp>
        <p:nvSpPr>
          <p:cNvPr id="6" name="Rectangle 3"/>
          <p:cNvSpPr txBox="1">
            <a:spLocks noChangeArrowheads="1"/>
          </p:cNvSpPr>
          <p:nvPr/>
        </p:nvSpPr>
        <p:spPr bwMode="auto">
          <a:xfrm>
            <a:off x="5745088" y="5317973"/>
            <a:ext cx="3748162"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000"/>
              </a:lnSpc>
              <a:spcBef>
                <a:spcPts val="0"/>
              </a:spcBef>
              <a:spcAft>
                <a:spcPts val="0"/>
              </a:spcAft>
              <a:buFont typeface="Monotype Sorts" pitchFamily="2" charset="2"/>
              <a:buNone/>
            </a:pPr>
            <a:r>
              <a:rPr kumimoji="0" lang="en-GB" sz="1400" b="0" u="none" kern="0" dirty="0"/>
              <a:t>European Systemic Risk Board (2014), “Is Europe overbanked?”, Reports of the Advisory Scientific Committee, No 4, June 2014</a:t>
            </a:r>
          </a:p>
        </p:txBody>
      </p:sp>
    </p:spTree>
    <p:extLst>
      <p:ext uri="{BB962C8B-B14F-4D97-AF65-F5344CB8AC3E}">
        <p14:creationId xmlns:p14="http://schemas.microsoft.com/office/powerpoint/2010/main" val="3068385028"/>
      </p:ext>
    </p:extLst>
  </p:cSld>
  <p:clrMapOvr>
    <a:masterClrMapping/>
  </p:clrMapOvr>
  <p:transition spd="slow">
    <p:pull dir="r"/>
  </p:transition>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p>
        </p:txBody>
      </p:sp>
      <p:sp>
        <p:nvSpPr>
          <p:cNvPr id="1619971" name="Rectangle 3"/>
          <p:cNvSpPr>
            <a:spLocks noGrp="1" noChangeArrowheads="1"/>
          </p:cNvSpPr>
          <p:nvPr>
            <p:ph type="body" idx="1"/>
          </p:nvPr>
        </p:nvSpPr>
        <p:spPr>
          <a:xfrm>
            <a:off x="776535" y="1628800"/>
            <a:ext cx="8640961" cy="4536504"/>
          </a:xfrm>
        </p:spPr>
        <p:txBody>
          <a:bodyPr/>
          <a:lstStyle/>
          <a:p>
            <a:pPr marL="263525" indent="-263525" algn="just">
              <a:lnSpc>
                <a:spcPts val="2700"/>
              </a:lnSpc>
              <a:spcBef>
                <a:spcPts val="600"/>
              </a:spcBef>
              <a:spcAft>
                <a:spcPts val="600"/>
              </a:spcAft>
            </a:pPr>
            <a:r>
              <a:rPr lang="en-GB" sz="2000" dirty="0">
                <a:solidFill>
                  <a:srgbClr val="FF0000"/>
                </a:solidFill>
              </a:rPr>
              <a:t>Economic factors for the growth of Europe’s banking system:</a:t>
            </a:r>
          </a:p>
          <a:p>
            <a:pPr marL="263525" indent="-263525" algn="just">
              <a:lnSpc>
                <a:spcPts val="2700"/>
              </a:lnSpc>
              <a:spcBef>
                <a:spcPts val="600"/>
              </a:spcBef>
              <a:spcAft>
                <a:spcPts val="600"/>
              </a:spcAft>
            </a:pPr>
            <a:endParaRPr lang="en-GB" sz="2000" dirty="0"/>
          </a:p>
          <a:p>
            <a:pPr algn="just">
              <a:lnSpc>
                <a:spcPts val="2700"/>
              </a:lnSpc>
              <a:spcBef>
                <a:spcPts val="600"/>
              </a:spcBef>
              <a:spcAft>
                <a:spcPts val="600"/>
              </a:spcAft>
              <a:buAutoNum type="arabicParenBoth"/>
            </a:pPr>
            <a:r>
              <a:rPr lang="en-GB" sz="2000" dirty="0"/>
              <a:t>public support for banks;</a:t>
            </a:r>
          </a:p>
          <a:p>
            <a:pPr algn="just">
              <a:lnSpc>
                <a:spcPts val="2700"/>
              </a:lnSpc>
              <a:spcBef>
                <a:spcPts val="600"/>
              </a:spcBef>
              <a:spcAft>
                <a:spcPts val="600"/>
              </a:spcAft>
              <a:buAutoNum type="arabicParenBoth"/>
            </a:pPr>
            <a:r>
              <a:rPr lang="en-GB" sz="2000" dirty="0"/>
              <a:t>inadequate prudential supervision;</a:t>
            </a:r>
          </a:p>
          <a:p>
            <a:pPr algn="just">
              <a:lnSpc>
                <a:spcPts val="2700"/>
              </a:lnSpc>
              <a:spcBef>
                <a:spcPts val="600"/>
              </a:spcBef>
              <a:spcAft>
                <a:spcPts val="600"/>
              </a:spcAft>
              <a:buAutoNum type="arabicParenBoth"/>
            </a:pPr>
            <a:r>
              <a:rPr lang="en-GB" sz="2000" dirty="0"/>
              <a:t>political support for banks, encouraging them to over-expand;</a:t>
            </a:r>
          </a:p>
          <a:p>
            <a:pPr algn="just">
              <a:lnSpc>
                <a:spcPts val="2700"/>
              </a:lnSpc>
              <a:spcBef>
                <a:spcPts val="600"/>
              </a:spcBef>
              <a:spcAft>
                <a:spcPts val="600"/>
              </a:spcAft>
              <a:buAutoNum type="arabicParenBoth"/>
            </a:pPr>
            <a:r>
              <a:rPr lang="en-GB" sz="2000" dirty="0"/>
              <a:t>technological innovations and increased competition in the banking sector;</a:t>
            </a:r>
          </a:p>
          <a:p>
            <a:pPr algn="just">
              <a:lnSpc>
                <a:spcPts val="2700"/>
              </a:lnSpc>
              <a:spcBef>
                <a:spcPts val="600"/>
              </a:spcBef>
              <a:spcAft>
                <a:spcPts val="600"/>
              </a:spcAft>
              <a:buAutoNum type="arabicParenBoth"/>
            </a:pPr>
            <a:r>
              <a:rPr lang="en-US" sz="2000" dirty="0"/>
              <a:t>rise in wealth</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113</a:t>
            </a:fld>
            <a:endParaRPr lang="en-US"/>
          </a:p>
        </p:txBody>
      </p:sp>
    </p:spTree>
    <p:extLst>
      <p:ext uri="{BB962C8B-B14F-4D97-AF65-F5344CB8AC3E}">
        <p14:creationId xmlns:p14="http://schemas.microsoft.com/office/powerpoint/2010/main" val="3834291545"/>
      </p:ext>
    </p:extLst>
  </p:cSld>
  <p:clrMapOvr>
    <a:masterClrMapping/>
  </p:clrMapOvr>
  <p:transition spd="slow">
    <p:pull dir="r"/>
  </p:transition>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p>
        </p:txBody>
      </p:sp>
      <p:sp>
        <p:nvSpPr>
          <p:cNvPr id="1619971" name="Rectangle 3"/>
          <p:cNvSpPr>
            <a:spLocks noGrp="1" noChangeArrowheads="1"/>
          </p:cNvSpPr>
          <p:nvPr>
            <p:ph type="body" idx="1"/>
          </p:nvPr>
        </p:nvSpPr>
        <p:spPr>
          <a:xfrm>
            <a:off x="776536" y="1628800"/>
            <a:ext cx="8712968" cy="798185"/>
          </a:xfrm>
        </p:spPr>
        <p:txBody>
          <a:bodyPr/>
          <a:lstStyle/>
          <a:p>
            <a:pPr marL="263525" indent="-263525" algn="just">
              <a:lnSpc>
                <a:spcPts val="2700"/>
              </a:lnSpc>
              <a:spcBef>
                <a:spcPts val="600"/>
              </a:spcBef>
              <a:spcAft>
                <a:spcPts val="600"/>
              </a:spcAft>
            </a:pPr>
            <a:r>
              <a:rPr lang="en-GB" sz="2000" dirty="0">
                <a:solidFill>
                  <a:srgbClr val="FF0000"/>
                </a:solidFill>
              </a:rPr>
              <a:t>The rise in European banks’ assets has far outpaced the rise in private wealth</a:t>
            </a:r>
            <a:r>
              <a:rPr lang="en-GB" sz="2000" dirty="0"/>
              <a:t>, namely in Norther Europe.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114</a:t>
            </a:fld>
            <a:endParaRPr lang="en-US"/>
          </a:p>
        </p:txBody>
      </p:sp>
      <p:pic>
        <p:nvPicPr>
          <p:cNvPr id="3" name="Picture 2"/>
          <p:cNvPicPr>
            <a:picLocks noChangeAspect="1"/>
          </p:cNvPicPr>
          <p:nvPr/>
        </p:nvPicPr>
        <p:blipFill>
          <a:blip r:embed="rId2"/>
          <a:stretch>
            <a:fillRect/>
          </a:stretch>
        </p:blipFill>
        <p:spPr>
          <a:xfrm>
            <a:off x="877799" y="2426985"/>
            <a:ext cx="4289648" cy="3162255"/>
          </a:xfrm>
          <a:prstGeom prst="rect">
            <a:avLst/>
          </a:prstGeom>
        </p:spPr>
      </p:pic>
      <p:sp>
        <p:nvSpPr>
          <p:cNvPr id="6" name="Rectangle 3"/>
          <p:cNvSpPr txBox="1">
            <a:spLocks noChangeArrowheads="1"/>
          </p:cNvSpPr>
          <p:nvPr/>
        </p:nvSpPr>
        <p:spPr bwMode="auto">
          <a:xfrm>
            <a:off x="800121" y="5530925"/>
            <a:ext cx="4445004" cy="77839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1800"/>
              </a:lnSpc>
              <a:spcBef>
                <a:spcPts val="0"/>
              </a:spcBef>
              <a:spcAft>
                <a:spcPts val="0"/>
              </a:spcAft>
              <a:buFont typeface="Monotype Sorts" pitchFamily="2" charset="2"/>
              <a:buNone/>
            </a:pPr>
            <a:r>
              <a:rPr kumimoji="0" lang="en-GB" sz="1400" b="0" u="none" kern="0" dirty="0"/>
              <a:t>Source: </a:t>
            </a:r>
            <a:r>
              <a:rPr kumimoji="0" lang="en-GB" sz="1400" b="0" u="none" kern="0" dirty="0" err="1"/>
              <a:t>Langfield</a:t>
            </a:r>
            <a:r>
              <a:rPr kumimoji="0" lang="en-GB" sz="1400" b="0" u="none" kern="0" dirty="0"/>
              <a:t>, S. and M. Pagano (2016), ‘Bank bias in Europe: effects on systemic risk and growth’, </a:t>
            </a:r>
            <a:r>
              <a:rPr kumimoji="0" lang="en-GB" sz="1400" b="0" i="1" u="none" kern="0" dirty="0"/>
              <a:t>Economic Policy</a:t>
            </a:r>
            <a:r>
              <a:rPr kumimoji="0" lang="en-GB" sz="1400" b="0" u="none" kern="0" dirty="0"/>
              <a:t>, 31(85): 51-106).</a:t>
            </a:r>
          </a:p>
        </p:txBody>
      </p:sp>
      <p:pic>
        <p:nvPicPr>
          <p:cNvPr id="5" name="Picture 4"/>
          <p:cNvPicPr>
            <a:picLocks noChangeAspect="1"/>
          </p:cNvPicPr>
          <p:nvPr/>
        </p:nvPicPr>
        <p:blipFill>
          <a:blip r:embed="rId3"/>
          <a:stretch>
            <a:fillRect/>
          </a:stretch>
        </p:blipFill>
        <p:spPr>
          <a:xfrm>
            <a:off x="5817096" y="2109796"/>
            <a:ext cx="3465383" cy="3522295"/>
          </a:xfrm>
          <a:prstGeom prst="rect">
            <a:avLst/>
          </a:prstGeom>
        </p:spPr>
      </p:pic>
      <p:sp>
        <p:nvSpPr>
          <p:cNvPr id="9" name="Rectangle 3"/>
          <p:cNvSpPr txBox="1">
            <a:spLocks noChangeArrowheads="1"/>
          </p:cNvSpPr>
          <p:nvPr/>
        </p:nvSpPr>
        <p:spPr bwMode="auto">
          <a:xfrm>
            <a:off x="5740588" y="5632091"/>
            <a:ext cx="3587562" cy="68332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1800"/>
              </a:lnSpc>
              <a:spcBef>
                <a:spcPts val="0"/>
              </a:spcBef>
              <a:spcAft>
                <a:spcPts val="0"/>
              </a:spcAft>
              <a:buFont typeface="Monotype Sorts" pitchFamily="2" charset="2"/>
              <a:buNone/>
            </a:pPr>
            <a:r>
              <a:rPr kumimoji="0" lang="en-GB" sz="1400" b="0" u="none" kern="0" dirty="0"/>
              <a:t>European Systemic Risk Board (2014), “Is Europe overbanked?”, Reports of the Advisory Scientific Committee, No 4, June 2014</a:t>
            </a:r>
          </a:p>
        </p:txBody>
      </p:sp>
    </p:spTree>
    <p:extLst>
      <p:ext uri="{BB962C8B-B14F-4D97-AF65-F5344CB8AC3E}">
        <p14:creationId xmlns:p14="http://schemas.microsoft.com/office/powerpoint/2010/main" val="1079114081"/>
      </p:ext>
    </p:extLst>
  </p:cSld>
  <p:clrMapOvr>
    <a:masterClrMapping/>
  </p:clrMapOvr>
  <p:transition spd="slow">
    <p:pull dir="r"/>
  </p:transition>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p>
        </p:txBody>
      </p:sp>
      <p:sp>
        <p:nvSpPr>
          <p:cNvPr id="1619971" name="Rectangle 3"/>
          <p:cNvSpPr>
            <a:spLocks noGrp="1" noChangeArrowheads="1"/>
          </p:cNvSpPr>
          <p:nvPr>
            <p:ph type="body" idx="1"/>
          </p:nvPr>
        </p:nvSpPr>
        <p:spPr>
          <a:xfrm>
            <a:off x="809595" y="1628799"/>
            <a:ext cx="8573795" cy="792089"/>
          </a:xfrm>
        </p:spPr>
        <p:txBody>
          <a:bodyPr/>
          <a:lstStyle/>
          <a:p>
            <a:pPr algn="just">
              <a:lnSpc>
                <a:spcPts val="2700"/>
              </a:lnSpc>
              <a:spcBef>
                <a:spcPts val="0"/>
              </a:spcBef>
              <a:spcAft>
                <a:spcPts val="600"/>
              </a:spcAft>
            </a:pPr>
            <a:r>
              <a:rPr lang="en-GB" sz="2000" dirty="0"/>
              <a:t>Asset growth was not followed by equity =&gt; </a:t>
            </a:r>
            <a:r>
              <a:rPr lang="en-GB" sz="2000" dirty="0">
                <a:solidFill>
                  <a:srgbClr val="FF0000"/>
                </a:solidFill>
              </a:rPr>
              <a:t>capital ratios decreased significantly since the end of the 19</a:t>
            </a:r>
            <a:r>
              <a:rPr lang="en-GB" sz="2000" baseline="30000" dirty="0">
                <a:solidFill>
                  <a:srgbClr val="FF0000"/>
                </a:solidFill>
              </a:rPr>
              <a:t>th</a:t>
            </a:r>
            <a:r>
              <a:rPr lang="en-GB" sz="2000" dirty="0">
                <a:solidFill>
                  <a:srgbClr val="FF0000"/>
                </a:solidFill>
              </a:rPr>
              <a:t> century</a:t>
            </a:r>
            <a:r>
              <a:rPr lang="en-GB" sz="2000" dirty="0"/>
              <a:t>: </a:t>
            </a:r>
            <a:endParaRPr lang="en-US" sz="2000" dirty="0"/>
          </a:p>
        </p:txBody>
      </p:sp>
      <p:sp>
        <p:nvSpPr>
          <p:cNvPr id="5" name="Text Box 7"/>
          <p:cNvSpPr txBox="1">
            <a:spLocks noChangeArrowheads="1"/>
          </p:cNvSpPr>
          <p:nvPr/>
        </p:nvSpPr>
        <p:spPr bwMode="auto">
          <a:xfrm>
            <a:off x="4592960" y="5837202"/>
            <a:ext cx="4824536" cy="400110"/>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Haldane, Andrew (2010), “</a:t>
            </a:r>
            <a:r>
              <a:rPr lang="en-GB" sz="1000" b="0" u="none" dirty="0">
                <a:solidFill>
                  <a:schemeClr val="tx1"/>
                </a:solidFill>
              </a:rPr>
              <a:t>What is the contribution of the financial sector: Miracle or mirage?</a:t>
            </a:r>
            <a:r>
              <a:rPr lang="en-US" sz="1000" b="0" u="none" dirty="0">
                <a:solidFill>
                  <a:schemeClr val="tx1"/>
                </a:solidFill>
              </a:rPr>
              <a:t>”, in </a:t>
            </a:r>
            <a:r>
              <a:rPr lang="en-GB" sz="1000" b="0" u="none" dirty="0">
                <a:solidFill>
                  <a:schemeClr val="tx1"/>
                </a:solidFill>
              </a:rPr>
              <a:t>The Future of finance and the theory that underpins it, LSE.</a:t>
            </a:r>
            <a:endParaRPr lang="en-US" sz="1000" b="0" u="none" dirty="0">
              <a:solidFill>
                <a:schemeClr val="tx1"/>
              </a:solidFill>
            </a:endParaRPr>
          </a:p>
        </p:txBody>
      </p:sp>
      <p:pic>
        <p:nvPicPr>
          <p:cNvPr id="2" name="Picture 1"/>
          <p:cNvPicPr>
            <a:picLocks noChangeAspect="1"/>
          </p:cNvPicPr>
          <p:nvPr/>
        </p:nvPicPr>
        <p:blipFill>
          <a:blip r:embed="rId2"/>
          <a:stretch>
            <a:fillRect/>
          </a:stretch>
        </p:blipFill>
        <p:spPr>
          <a:xfrm>
            <a:off x="1280592" y="2780928"/>
            <a:ext cx="3227967" cy="3423483"/>
          </a:xfrm>
          <a:prstGeom prst="rect">
            <a:avLst/>
          </a:prstGeom>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115</a:t>
            </a:fld>
            <a:endParaRPr lang="en-US"/>
          </a:p>
        </p:txBody>
      </p:sp>
    </p:spTree>
    <p:extLst>
      <p:ext uri="{BB962C8B-B14F-4D97-AF65-F5344CB8AC3E}">
        <p14:creationId xmlns:p14="http://schemas.microsoft.com/office/powerpoint/2010/main" val="4181841003"/>
      </p:ext>
    </p:extLst>
  </p:cSld>
  <p:clrMapOvr>
    <a:masterClrMapping/>
  </p:clrMapOvr>
  <p:transition spd="slow">
    <p:pull dir="r"/>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p>
        </p:txBody>
      </p:sp>
      <p:sp>
        <p:nvSpPr>
          <p:cNvPr id="1619971" name="Rectangle 3"/>
          <p:cNvSpPr>
            <a:spLocks noGrp="1" noChangeArrowheads="1"/>
          </p:cNvSpPr>
          <p:nvPr>
            <p:ph type="body" idx="1"/>
          </p:nvPr>
        </p:nvSpPr>
        <p:spPr>
          <a:xfrm>
            <a:off x="776536" y="1628799"/>
            <a:ext cx="4935493" cy="4680521"/>
          </a:xfrm>
        </p:spPr>
        <p:txBody>
          <a:bodyPr/>
          <a:lstStyle/>
          <a:p>
            <a:pPr algn="just">
              <a:lnSpc>
                <a:spcPts val="2500"/>
              </a:lnSpc>
              <a:spcBef>
                <a:spcPts val="0"/>
              </a:spcBef>
              <a:spcAft>
                <a:spcPts val="600"/>
              </a:spcAft>
              <a:buAutoNum type="arabicParenBoth" startAt="2"/>
            </a:pPr>
            <a:r>
              <a:rPr lang="en-GB" sz="1800" b="1" u="sng" dirty="0"/>
              <a:t>increased share of assets held at fair value</a:t>
            </a:r>
          </a:p>
          <a:p>
            <a:pPr marL="271463" indent="-271463" algn="just">
              <a:lnSpc>
                <a:spcPts val="2500"/>
              </a:lnSpc>
              <a:spcBef>
                <a:spcPts val="0"/>
              </a:spcBef>
              <a:spcAft>
                <a:spcPts val="600"/>
              </a:spcAft>
              <a:buAutoNum type="romanLcParenBoth" startAt="2"/>
            </a:pPr>
            <a:endParaRPr lang="en-GB" sz="1800" b="1" u="sng" dirty="0"/>
          </a:p>
          <a:p>
            <a:pPr marL="271463" indent="-271463" algn="just">
              <a:lnSpc>
                <a:spcPts val="2500"/>
              </a:lnSpc>
              <a:spcBef>
                <a:spcPts val="0"/>
              </a:spcBef>
              <a:spcAft>
                <a:spcPts val="600"/>
              </a:spcAft>
            </a:pPr>
            <a:r>
              <a:rPr lang="en-GB" sz="1800" dirty="0"/>
              <a:t>Among the major global banks, between 2000 and 2007 the </a:t>
            </a:r>
            <a:r>
              <a:rPr lang="en-GB" sz="1800" dirty="0">
                <a:solidFill>
                  <a:srgbClr val="FF0000"/>
                </a:solidFill>
              </a:rPr>
              <a:t>share of loans to customers in total assets fell from around 35% to 29% by 2007, while shares in the </a:t>
            </a:r>
            <a:r>
              <a:rPr lang="en-GB" sz="1800" b="1" dirty="0">
                <a:solidFill>
                  <a:srgbClr val="FF0000"/>
                </a:solidFill>
              </a:rPr>
              <a:t>trading book almost doubled from 20% to almost 40%.</a:t>
            </a:r>
          </a:p>
          <a:p>
            <a:pPr marL="271463" indent="-271463" algn="just">
              <a:lnSpc>
                <a:spcPts val="2500"/>
              </a:lnSpc>
              <a:spcBef>
                <a:spcPts val="0"/>
              </a:spcBef>
              <a:spcAft>
                <a:spcPts val="600"/>
              </a:spcAft>
            </a:pPr>
            <a:r>
              <a:rPr lang="en-GB" sz="1800" b="1" dirty="0">
                <a:solidFill>
                  <a:srgbClr val="FF0000"/>
                </a:solidFill>
              </a:rPr>
              <a:t>Regulatory arbitrage </a:t>
            </a:r>
            <a:r>
              <a:rPr lang="en-GB" sz="1800" dirty="0"/>
              <a:t>may have been a significant factor - </a:t>
            </a:r>
            <a:r>
              <a:rPr lang="en-GB" sz="1800" dirty="0">
                <a:solidFill>
                  <a:srgbClr val="FF0000"/>
                </a:solidFill>
              </a:rPr>
              <a:t>trading book assets tended to have more favourable risk weights </a:t>
            </a:r>
            <a:r>
              <a:rPr lang="en-GB" sz="1800" dirty="0"/>
              <a:t>=&gt; it was capital-efficient for banks to bundle loans into tradable structured credit products.</a:t>
            </a:r>
            <a:endParaRPr lang="en-US" sz="1800" dirty="0"/>
          </a:p>
        </p:txBody>
      </p:sp>
      <p:sp>
        <p:nvSpPr>
          <p:cNvPr id="5" name="Text Box 7"/>
          <p:cNvSpPr txBox="1">
            <a:spLocks noChangeArrowheads="1"/>
          </p:cNvSpPr>
          <p:nvPr/>
        </p:nvSpPr>
        <p:spPr bwMode="auto">
          <a:xfrm>
            <a:off x="5795325" y="5661248"/>
            <a:ext cx="3721150" cy="707886"/>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Haldane, Andrew (2010), “</a:t>
            </a:r>
            <a:r>
              <a:rPr lang="en-GB" sz="1000" b="0" u="none" dirty="0">
                <a:solidFill>
                  <a:schemeClr val="tx1"/>
                </a:solidFill>
              </a:rPr>
              <a:t>What is the contribution of the financial sector: Miracle or mirage?</a:t>
            </a:r>
            <a:r>
              <a:rPr lang="en-US" sz="1000" b="0" u="none" dirty="0">
                <a:solidFill>
                  <a:schemeClr val="tx1"/>
                </a:solidFill>
              </a:rPr>
              <a:t>”, in </a:t>
            </a:r>
            <a:r>
              <a:rPr lang="en-GB" sz="1000" b="0" u="none" dirty="0">
                <a:solidFill>
                  <a:schemeClr val="tx1"/>
                </a:solidFill>
              </a:rPr>
              <a:t>The Future of finance and the theory that underpins it, LSE.</a:t>
            </a:r>
          </a:p>
          <a:p>
            <a:pPr algn="just">
              <a:buNone/>
            </a:pPr>
            <a:r>
              <a:rPr lang="pt-PT" sz="1000" b="0" u="none" dirty="0">
                <a:solidFill>
                  <a:schemeClr val="tx1"/>
                </a:solidFill>
              </a:rPr>
              <a:t>Note: LCFI – </a:t>
            </a:r>
            <a:r>
              <a:rPr lang="en-US" sz="1000" b="0" u="none" dirty="0">
                <a:solidFill>
                  <a:schemeClr val="tx1"/>
                </a:solidFill>
              </a:rPr>
              <a:t>Large Complex Financial Institutions.</a:t>
            </a:r>
          </a:p>
        </p:txBody>
      </p:sp>
      <p:pic>
        <p:nvPicPr>
          <p:cNvPr id="3" name="Picture 2"/>
          <p:cNvPicPr>
            <a:picLocks noChangeAspect="1"/>
          </p:cNvPicPr>
          <p:nvPr/>
        </p:nvPicPr>
        <p:blipFill>
          <a:blip r:embed="rId2"/>
          <a:stretch>
            <a:fillRect/>
          </a:stretch>
        </p:blipFill>
        <p:spPr>
          <a:xfrm>
            <a:off x="5795325" y="1636473"/>
            <a:ext cx="3532825" cy="4024775"/>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116</a:t>
            </a:fld>
            <a:endParaRPr lang="en-US"/>
          </a:p>
        </p:txBody>
      </p:sp>
    </p:spTree>
    <p:extLst>
      <p:ext uri="{BB962C8B-B14F-4D97-AF65-F5344CB8AC3E}">
        <p14:creationId xmlns:p14="http://schemas.microsoft.com/office/powerpoint/2010/main" val="2189354417"/>
      </p:ext>
    </p:extLst>
  </p:cSld>
  <p:clrMapOvr>
    <a:masterClrMapping/>
  </p:clrMapOvr>
  <p:transition spd="slow">
    <p:pull dir="r"/>
  </p:transition>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p>
        </p:txBody>
      </p:sp>
      <p:sp>
        <p:nvSpPr>
          <p:cNvPr id="1619971" name="Rectangle 3"/>
          <p:cNvSpPr>
            <a:spLocks noGrp="1" noChangeArrowheads="1"/>
          </p:cNvSpPr>
          <p:nvPr>
            <p:ph type="body" idx="1"/>
          </p:nvPr>
        </p:nvSpPr>
        <p:spPr>
          <a:xfrm>
            <a:off x="809595" y="1628799"/>
            <a:ext cx="8607901" cy="4680521"/>
          </a:xfrm>
        </p:spPr>
        <p:txBody>
          <a:bodyPr/>
          <a:lstStyle/>
          <a:p>
            <a:pPr>
              <a:lnSpc>
                <a:spcPts val="2700"/>
              </a:lnSpc>
              <a:spcBef>
                <a:spcPts val="600"/>
              </a:spcBef>
              <a:spcAft>
                <a:spcPts val="600"/>
              </a:spcAft>
              <a:buAutoNum type="arabicParenBoth" startAt="3"/>
            </a:pPr>
            <a:r>
              <a:rPr lang="en-GB" sz="2000" b="1" u="sng" dirty="0"/>
              <a:t>writing deep out-of-the-money options.</a:t>
            </a:r>
          </a:p>
          <a:p>
            <a:pPr marL="400050" indent="-400050">
              <a:lnSpc>
                <a:spcPts val="2700"/>
              </a:lnSpc>
              <a:spcBef>
                <a:spcPts val="600"/>
              </a:spcBef>
              <a:spcAft>
                <a:spcPts val="600"/>
              </a:spcAft>
              <a:buAutoNum type="romanLcParenBoth" startAt="3"/>
            </a:pPr>
            <a:endParaRPr lang="en-GB" sz="2000" b="1" u="sng" dirty="0"/>
          </a:p>
          <a:p>
            <a:pPr marL="271463" indent="-271463" algn="just">
              <a:lnSpc>
                <a:spcPts val="2700"/>
              </a:lnSpc>
              <a:spcBef>
                <a:spcPts val="600"/>
              </a:spcBef>
              <a:spcAft>
                <a:spcPts val="600"/>
              </a:spcAft>
            </a:pPr>
            <a:r>
              <a:rPr lang="en-GB" sz="2000" dirty="0"/>
              <a:t>Investing in senior tranches of sub-prime loan securitisations or selling CDS is equivalent to selling deep-out-of-the-money options: </a:t>
            </a:r>
            <a:r>
              <a:rPr lang="en-GB" sz="2000" dirty="0">
                <a:solidFill>
                  <a:srgbClr val="FF0000"/>
                </a:solidFill>
              </a:rPr>
              <a:t>high returns except in those tail states of the world when borrowers default massively</a:t>
            </a:r>
            <a:r>
              <a:rPr lang="en-GB" sz="2000" dirty="0"/>
              <a:t>.</a:t>
            </a:r>
          </a:p>
          <a:p>
            <a:pPr marL="271463" indent="-271463" algn="just">
              <a:lnSpc>
                <a:spcPts val="2700"/>
              </a:lnSpc>
              <a:spcBef>
                <a:spcPts val="600"/>
              </a:spcBef>
              <a:spcAft>
                <a:spcPts val="600"/>
              </a:spcAft>
            </a:pPr>
            <a:endParaRPr lang="pt-PT" sz="2000" dirty="0"/>
          </a:p>
          <a:p>
            <a:pPr marL="271463" indent="-271463" algn="just">
              <a:lnSpc>
                <a:spcPts val="2700"/>
              </a:lnSpc>
              <a:spcBef>
                <a:spcPts val="600"/>
              </a:spcBef>
              <a:spcAft>
                <a:spcPts val="600"/>
              </a:spcAft>
            </a:pPr>
            <a:r>
              <a:rPr lang="en-US" sz="2000" dirty="0"/>
              <a:t>Banks have assumed significant exposures to extreme risks, that only materialized under very severe and unlikely circumstances, while offering high returns in the remaining states of the nature.</a:t>
            </a:r>
          </a:p>
          <a:p>
            <a:pPr marL="0" indent="0" algn="just">
              <a:lnSpc>
                <a:spcPts val="2700"/>
              </a:lnSpc>
              <a:spcBef>
                <a:spcPts val="600"/>
              </a:spcBef>
              <a:spcAft>
                <a:spcPts val="600"/>
              </a:spcAft>
              <a:buNone/>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117</a:t>
            </a:fld>
            <a:endParaRPr lang="en-US"/>
          </a:p>
        </p:txBody>
      </p:sp>
      <p:sp>
        <p:nvSpPr>
          <p:cNvPr id="5" name="Down Arrow 4"/>
          <p:cNvSpPr/>
          <p:nvPr/>
        </p:nvSpPr>
        <p:spPr bwMode="auto">
          <a:xfrm>
            <a:off x="5241032" y="3717032"/>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894976046"/>
      </p:ext>
    </p:extLst>
  </p:cSld>
  <p:clrMapOvr>
    <a:masterClrMapping/>
  </p:clrMapOvr>
  <p:transition spd="slow">
    <p:pull dir="r"/>
  </p:transition>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Irrelevance for Central Banks</a:t>
            </a:r>
          </a:p>
        </p:txBody>
      </p:sp>
      <p:sp>
        <p:nvSpPr>
          <p:cNvPr id="1619971" name="Rectangle 3"/>
          <p:cNvSpPr>
            <a:spLocks noGrp="1" noChangeArrowheads="1"/>
          </p:cNvSpPr>
          <p:nvPr>
            <p:ph type="body" idx="1"/>
          </p:nvPr>
        </p:nvSpPr>
        <p:spPr>
          <a:xfrm>
            <a:off x="776536" y="1628800"/>
            <a:ext cx="8640960" cy="4729158"/>
          </a:xfrm>
        </p:spPr>
        <p:txBody>
          <a:bodyPr/>
          <a:lstStyle/>
          <a:p>
            <a:pPr marL="268288" indent="-268288" algn="just">
              <a:lnSpc>
                <a:spcPts val="2700"/>
              </a:lnSpc>
              <a:spcBef>
                <a:spcPts val="600"/>
              </a:spcBef>
              <a:spcAft>
                <a:spcPts val="600"/>
              </a:spcAft>
            </a:pPr>
            <a:r>
              <a:rPr lang="en-US" sz="2000" b="1" dirty="0">
                <a:solidFill>
                  <a:srgbClr val="FF0000"/>
                </a:solidFill>
              </a:rPr>
              <a:t>The increasing weight of the financial system didn’t lead to a stronger role in monetary policy and central bank thinking</a:t>
            </a:r>
            <a:r>
              <a:rPr lang="en-US" sz="2000" dirty="0"/>
              <a:t>, as stressed in Turner (2015):</a:t>
            </a:r>
          </a:p>
          <a:p>
            <a:pPr marL="0" indent="0" algn="just">
              <a:lnSpc>
                <a:spcPts val="2700"/>
              </a:lnSpc>
              <a:spcBef>
                <a:spcPts val="600"/>
              </a:spcBef>
              <a:spcAft>
                <a:spcPts val="600"/>
              </a:spcAft>
              <a:buNone/>
            </a:pPr>
            <a:endParaRPr lang="en-US" sz="2000" dirty="0"/>
          </a:p>
          <a:p>
            <a:pPr marL="0" indent="0" algn="just">
              <a:lnSpc>
                <a:spcPts val="2700"/>
              </a:lnSpc>
              <a:spcBef>
                <a:spcPts val="600"/>
              </a:spcBef>
              <a:spcAft>
                <a:spcPts val="600"/>
              </a:spcAft>
              <a:buNone/>
            </a:pPr>
            <a:r>
              <a:rPr lang="en-US" sz="2000" dirty="0"/>
              <a:t>“Most financial experts and policy makers thus treated more finance as positively beneficial. But in one area of policymaking – </a:t>
            </a:r>
            <a:r>
              <a:rPr lang="en-US" sz="2000" dirty="0">
                <a:solidFill>
                  <a:srgbClr val="FF0000"/>
                </a:solidFill>
              </a:rPr>
              <a:t>in central banks – financial system developments were primarily viewed as neither positive nor negative, but simply neutral</a:t>
            </a:r>
            <a:r>
              <a:rPr lang="en-US" sz="2000" dirty="0"/>
              <a:t>”.</a:t>
            </a:r>
            <a:endParaRPr lang="en-US" sz="2000" dirty="0">
              <a:solidFill>
                <a:srgbClr val="FF0000"/>
              </a:solidFill>
            </a:endParaRPr>
          </a:p>
          <a:p>
            <a:pPr marL="0" indent="0" algn="just">
              <a:lnSpc>
                <a:spcPts val="2700"/>
              </a:lnSpc>
              <a:spcBef>
                <a:spcPts val="600"/>
              </a:spcBef>
              <a:spcAft>
                <a:spcPts val="600"/>
              </a:spcAft>
              <a:buNone/>
            </a:pPr>
            <a:r>
              <a:rPr lang="en-US" sz="1400" dirty="0">
                <a:cs typeface="Times New Roman" pitchFamily="18" charset="0"/>
              </a:rPr>
              <a:t>in </a:t>
            </a:r>
            <a:r>
              <a:rPr lang="en-GB" sz="1400" dirty="0"/>
              <a:t>Turner, Adair (2015), Between Debt and the Devil: Money, Credit, and Fixing Global Finance, October, Princeton University Press.</a:t>
            </a:r>
            <a:endParaRPr lang="en-US" sz="2000"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118</a:t>
            </a:fld>
            <a:endParaRPr lang="en-US"/>
          </a:p>
        </p:txBody>
      </p:sp>
    </p:spTree>
    <p:extLst>
      <p:ext uri="{BB962C8B-B14F-4D97-AF65-F5344CB8AC3E}">
        <p14:creationId xmlns:p14="http://schemas.microsoft.com/office/powerpoint/2010/main" val="1341687182"/>
      </p:ext>
    </p:extLst>
  </p:cSld>
  <p:clrMapOvr>
    <a:masterClrMapping/>
  </p:clrMapOvr>
  <p:transition spd="slow">
    <p:pull dir="r"/>
  </p:transition>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Irrelevance for Central Banks</a:t>
            </a:r>
          </a:p>
        </p:txBody>
      </p:sp>
      <p:sp>
        <p:nvSpPr>
          <p:cNvPr id="1619971" name="Rectangle 3"/>
          <p:cNvSpPr>
            <a:spLocks noGrp="1" noChangeArrowheads="1"/>
          </p:cNvSpPr>
          <p:nvPr>
            <p:ph type="body" idx="1"/>
          </p:nvPr>
        </p:nvSpPr>
        <p:spPr>
          <a:xfrm>
            <a:off x="776536" y="1628800"/>
            <a:ext cx="8640960" cy="4729158"/>
          </a:xfrm>
        </p:spPr>
        <p:txBody>
          <a:bodyPr/>
          <a:lstStyle/>
          <a:p>
            <a:pPr marL="268288" indent="-268288" algn="just">
              <a:lnSpc>
                <a:spcPts val="2700"/>
              </a:lnSpc>
              <a:spcBef>
                <a:spcPts val="600"/>
              </a:spcBef>
              <a:spcAft>
                <a:spcPts val="600"/>
              </a:spcAft>
            </a:pPr>
            <a:r>
              <a:rPr lang="en-US" sz="2000" b="1" dirty="0">
                <a:solidFill>
                  <a:srgbClr val="FF0000"/>
                </a:solidFill>
              </a:rPr>
              <a:t>Central banks historically started their mandate with the preservation of financial stability as a central concern.</a:t>
            </a:r>
          </a:p>
          <a:p>
            <a:pPr marL="268288" indent="-268288" algn="just">
              <a:lnSpc>
                <a:spcPts val="2700"/>
              </a:lnSpc>
              <a:spcBef>
                <a:spcPts val="600"/>
              </a:spcBef>
              <a:spcAft>
                <a:spcPts val="600"/>
              </a:spcAft>
            </a:pPr>
            <a:r>
              <a:rPr lang="en-US" sz="2000" dirty="0"/>
              <a:t>This was the case with the establishment of the Federal Reserve in 1913 as a response to the instability of banking in the 19th century and, in particular, the panic of 1907.</a:t>
            </a:r>
          </a:p>
          <a:p>
            <a:pPr marL="268288" indent="-268288" algn="just">
              <a:lnSpc>
                <a:spcPts val="2700"/>
              </a:lnSpc>
              <a:spcBef>
                <a:spcPts val="600"/>
              </a:spcBef>
              <a:spcAft>
                <a:spcPts val="600"/>
              </a:spcAft>
            </a:pPr>
            <a:r>
              <a:rPr lang="en-US" sz="2000" dirty="0"/>
              <a:t>This central concern gave way to the narrow mandate of controlling inflation, which was supposedly validated by the period of the Great Moderation.</a:t>
            </a:r>
          </a:p>
          <a:p>
            <a:pPr marL="268288" indent="-268288" algn="just">
              <a:lnSpc>
                <a:spcPts val="2700"/>
              </a:lnSpc>
              <a:spcBef>
                <a:spcPts val="600"/>
              </a:spcBef>
              <a:spcAft>
                <a:spcPts val="600"/>
              </a:spcAft>
            </a:pPr>
            <a:r>
              <a:rPr lang="en-US" sz="2000" dirty="0"/>
              <a:t>This period ended abruptly with the financial crisis in 2007 and </a:t>
            </a:r>
            <a:r>
              <a:rPr lang="en-US" sz="2000" dirty="0">
                <a:solidFill>
                  <a:srgbClr val="FF0000"/>
                </a:solidFill>
              </a:rPr>
              <a:t>the general perception now is that central banks should also worry again about financial stability.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119</a:t>
            </a:fld>
            <a:endParaRPr lang="en-US"/>
          </a:p>
        </p:txBody>
      </p:sp>
    </p:spTree>
    <p:extLst>
      <p:ext uri="{BB962C8B-B14F-4D97-AF65-F5344CB8AC3E}">
        <p14:creationId xmlns:p14="http://schemas.microsoft.com/office/powerpoint/2010/main" val="4244687201"/>
      </p:ext>
    </p:extLst>
  </p:cSld>
  <p:clrMapOvr>
    <a:masterClrMapping/>
  </p:clrMapOvr>
  <p:transition spd="slow">
    <p:pull dir="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Restrictions in US</a:t>
            </a:r>
          </a:p>
        </p:txBody>
      </p:sp>
      <p:sp>
        <p:nvSpPr>
          <p:cNvPr id="1622019" name="Rectangle 3"/>
          <p:cNvSpPr>
            <a:spLocks noGrp="1" noChangeArrowheads="1"/>
          </p:cNvSpPr>
          <p:nvPr>
            <p:ph type="body" idx="1"/>
          </p:nvPr>
        </p:nvSpPr>
        <p:spPr>
          <a:xfrm>
            <a:off x="788582" y="1628800"/>
            <a:ext cx="4173270" cy="4752528"/>
          </a:xfrm>
        </p:spPr>
        <p:txBody>
          <a:bodyPr/>
          <a:lstStyle/>
          <a:p>
            <a:pPr marL="263525" indent="-263525" algn="just">
              <a:lnSpc>
                <a:spcPts val="2600"/>
              </a:lnSpc>
              <a:spcBef>
                <a:spcPts val="600"/>
              </a:spcBef>
              <a:spcAft>
                <a:spcPts val="0"/>
              </a:spcAft>
            </a:pPr>
            <a:r>
              <a:rPr lang="en-GB" sz="2000" b="1" u="sng" dirty="0">
                <a:solidFill>
                  <a:srgbClr val="FF0000"/>
                </a:solidFill>
              </a:rPr>
              <a:t>McFadden Act:</a:t>
            </a:r>
          </a:p>
          <a:p>
            <a:pPr marL="263525" indent="-263525" algn="just">
              <a:lnSpc>
                <a:spcPts val="2600"/>
              </a:lnSpc>
              <a:spcBef>
                <a:spcPts val="600"/>
              </a:spcBef>
              <a:spcAft>
                <a:spcPts val="0"/>
              </a:spcAft>
            </a:pPr>
            <a:endParaRPr lang="en-GB" sz="2000" b="1" u="sng" dirty="0">
              <a:solidFill>
                <a:srgbClr val="FF0000"/>
              </a:solidFill>
            </a:endParaRPr>
          </a:p>
          <a:p>
            <a:pPr marL="268288" indent="-268288" algn="just">
              <a:lnSpc>
                <a:spcPts val="2600"/>
              </a:lnSpc>
              <a:spcBef>
                <a:spcPts val="600"/>
              </a:spcBef>
              <a:spcAft>
                <a:spcPts val="0"/>
              </a:spcAft>
              <a:buAutoNum type="romanLcParenBoth"/>
            </a:pPr>
            <a:r>
              <a:rPr lang="en-GB" sz="1800" b="1" dirty="0">
                <a:solidFill>
                  <a:srgbClr val="FF0000"/>
                </a:solidFill>
              </a:rPr>
              <a:t>very effective in limiting the size of US banks </a:t>
            </a:r>
            <a:r>
              <a:rPr lang="en-GB" sz="1800" dirty="0">
                <a:solidFill>
                  <a:srgbClr val="FF0000"/>
                </a:solidFill>
              </a:rPr>
              <a:t>between the 1930s and mid-1970s </a:t>
            </a:r>
            <a:r>
              <a:rPr lang="en-GB" sz="1800" dirty="0">
                <a:sym typeface="Wingdings" panose="05000000000000000000" pitchFamily="2" charset="2"/>
              </a:rPr>
              <a:t> </a:t>
            </a:r>
            <a:r>
              <a:rPr lang="en-GB" sz="1800" u="sng" dirty="0"/>
              <a:t>average asset </a:t>
            </a:r>
            <a:r>
              <a:rPr lang="en-GB" sz="2000" u="sng" dirty="0"/>
              <a:t>size</a:t>
            </a:r>
            <a:r>
              <a:rPr lang="en-GB" sz="1800" u="sng" dirty="0"/>
              <a:t> of US banks/nominal GDP roughly flat</a:t>
            </a:r>
            <a:r>
              <a:rPr lang="en-GB" sz="1800" dirty="0"/>
              <a:t>.</a:t>
            </a:r>
            <a:endParaRPr lang="en-GB" sz="1600" dirty="0"/>
          </a:p>
        </p:txBody>
      </p:sp>
      <p:pic>
        <p:nvPicPr>
          <p:cNvPr id="3" name="Picture 2"/>
          <p:cNvPicPr>
            <a:picLocks noChangeAspect="1"/>
          </p:cNvPicPr>
          <p:nvPr/>
        </p:nvPicPr>
        <p:blipFill>
          <a:blip r:embed="rId2"/>
          <a:stretch>
            <a:fillRect/>
          </a:stretch>
        </p:blipFill>
        <p:spPr>
          <a:xfrm>
            <a:off x="5021814" y="1700808"/>
            <a:ext cx="4467690" cy="4095000"/>
          </a:xfrm>
          <a:prstGeom prst="rect">
            <a:avLst/>
          </a:prstGeom>
        </p:spPr>
      </p:pic>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12</a:t>
            </a:fld>
            <a:endParaRPr lang="en-US"/>
          </a:p>
        </p:txBody>
      </p:sp>
      <p:sp>
        <p:nvSpPr>
          <p:cNvPr id="7" name="Rectangle 6"/>
          <p:cNvSpPr/>
          <p:nvPr/>
        </p:nvSpPr>
        <p:spPr>
          <a:xfrm>
            <a:off x="5025008" y="5867815"/>
            <a:ext cx="4464496" cy="400110"/>
          </a:xfrm>
          <a:prstGeom prst="rect">
            <a:avLst/>
          </a:prstGeom>
        </p:spPr>
        <p:txBody>
          <a:bodyPr wrap="square">
            <a:spAutoFit/>
          </a:bodyPr>
          <a:lstStyle/>
          <a:p>
            <a:pPr algn="just">
              <a:buNone/>
            </a:pPr>
            <a:r>
              <a:rPr lang="en-US" sz="1000" b="0" u="none" dirty="0">
                <a:solidFill>
                  <a:schemeClr val="tx1"/>
                </a:solidFill>
                <a:ea typeface="Times New Roman" panose="02020603050405020304" pitchFamily="18" charset="0"/>
              </a:rPr>
              <a:t>Source: Haldane, A. (2010), “</a:t>
            </a:r>
            <a:r>
              <a:rPr lang="en-US" sz="1000" b="0" u="none" dirty="0">
                <a:solidFill>
                  <a:schemeClr val="tx1"/>
                </a:solidFill>
              </a:rPr>
              <a:t>“</a:t>
            </a:r>
            <a:r>
              <a:rPr lang="en-GB" sz="1000" b="0" u="none" dirty="0">
                <a:solidFill>
                  <a:schemeClr val="tx1"/>
                </a:solidFill>
              </a:rPr>
              <a:t>What is the contribution of the financial sector: Miracle or mirage?</a:t>
            </a:r>
            <a:r>
              <a:rPr lang="en-US" sz="1000" b="0" u="none" dirty="0">
                <a:solidFill>
                  <a:schemeClr val="tx1"/>
                </a:solidFill>
              </a:rPr>
              <a:t>”, LSE</a:t>
            </a:r>
            <a:endParaRPr lang="en-GB" sz="1000" b="0" u="none" dirty="0">
              <a:solidFill>
                <a:schemeClr val="tx1"/>
              </a:solidFill>
            </a:endParaRPr>
          </a:p>
        </p:txBody>
      </p:sp>
    </p:spTree>
    <p:extLst>
      <p:ext uri="{BB962C8B-B14F-4D97-AF65-F5344CB8AC3E}">
        <p14:creationId xmlns:p14="http://schemas.microsoft.com/office/powerpoint/2010/main" val="135037331"/>
      </p:ext>
    </p:extLst>
  </p:cSld>
  <p:clrMapOvr>
    <a:masterClrMapping/>
  </p:clrMapOvr>
  <p:transition spd="slow">
    <p:pull dir="r"/>
  </p:transition>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Irrelevance for Central Banks</a:t>
            </a:r>
          </a:p>
        </p:txBody>
      </p:sp>
      <p:sp>
        <p:nvSpPr>
          <p:cNvPr id="1619971" name="Rectangle 3"/>
          <p:cNvSpPr>
            <a:spLocks noGrp="1" noChangeArrowheads="1"/>
          </p:cNvSpPr>
          <p:nvPr>
            <p:ph type="body" idx="1"/>
          </p:nvPr>
        </p:nvSpPr>
        <p:spPr>
          <a:xfrm>
            <a:off x="776536" y="1628800"/>
            <a:ext cx="8640960" cy="4729158"/>
          </a:xfrm>
        </p:spPr>
        <p:txBody>
          <a:bodyPr/>
          <a:lstStyle/>
          <a:p>
            <a:pPr marL="0" indent="0" algn="just">
              <a:lnSpc>
                <a:spcPts val="2700"/>
              </a:lnSpc>
              <a:spcBef>
                <a:spcPts val="600"/>
              </a:spcBef>
              <a:spcAft>
                <a:spcPts val="600"/>
              </a:spcAft>
              <a:buNone/>
            </a:pPr>
            <a:r>
              <a:rPr lang="en-US" sz="2000" u="sng" dirty="0"/>
              <a:t>“Earlier economists who experienced the financial and economic upheavals of the 1920s and 1930s – such as Friedrich Hayek, Irving Fisher or John Maynard Keynes – believed that the operation of the financial system, and in particular of the banking system, carried vital implications for overall macroeconomic stability. But increasingly from the 1970s on, their insights were rejected or ignored”.</a:t>
            </a:r>
            <a:endParaRPr lang="en-GB" sz="2000" u="sng" dirty="0"/>
          </a:p>
          <a:p>
            <a:pPr marL="0" indent="0" algn="just">
              <a:lnSpc>
                <a:spcPts val="2700"/>
              </a:lnSpc>
              <a:spcBef>
                <a:spcPts val="600"/>
              </a:spcBef>
              <a:spcAft>
                <a:spcPts val="600"/>
              </a:spcAft>
              <a:buNone/>
            </a:pPr>
            <a:r>
              <a:rPr lang="en-US" sz="2000" dirty="0">
                <a:solidFill>
                  <a:srgbClr val="FF0000"/>
                </a:solidFill>
              </a:rPr>
              <a:t>“Instead modern macroeconomics and central bank practice gravitated to the assumption that the monetary workings of the economy could be captured by models from which the banking system was entirely absent</a:t>
            </a:r>
            <a:r>
              <a:rPr lang="en-US" sz="2000" dirty="0"/>
              <a:t>, and that provided central banks manipulated interest rates successfully to achieve low and stable inflation, stable macroeconomic performance would follow. Finance was described as a mere “veil”.</a:t>
            </a:r>
          </a:p>
          <a:p>
            <a:pPr marL="0" indent="0" algn="just">
              <a:lnSpc>
                <a:spcPts val="2400"/>
              </a:lnSpc>
              <a:spcBef>
                <a:spcPts val="600"/>
              </a:spcBef>
              <a:spcAft>
                <a:spcPts val="600"/>
              </a:spcAft>
              <a:buNone/>
            </a:pPr>
            <a:r>
              <a:rPr lang="en-US" sz="1400" dirty="0">
                <a:cs typeface="Times New Roman" pitchFamily="18" charset="0"/>
              </a:rPr>
              <a:t>in </a:t>
            </a:r>
            <a:r>
              <a:rPr lang="en-GB" sz="1400" dirty="0"/>
              <a:t>Turner, Adair (2015), Between Debt and the Devil: Money, Credit, and Fixing Global Finance, October, Princeton University Press.</a:t>
            </a:r>
            <a:endParaRPr lang="en-US" sz="1400" dirty="0">
              <a:solidFill>
                <a:srgbClr val="FF0000"/>
              </a:solidFill>
            </a:endParaRPr>
          </a:p>
          <a:p>
            <a:pPr marL="0" indent="0" algn="just">
              <a:lnSpc>
                <a:spcPts val="2700"/>
              </a:lnSpc>
              <a:spcBef>
                <a:spcPts val="600"/>
              </a:spcBef>
              <a:spcAft>
                <a:spcPts val="600"/>
              </a:spcAft>
              <a:buNone/>
            </a:pPr>
            <a:endParaRPr lang="en-GB" sz="16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120</a:t>
            </a:fld>
            <a:endParaRPr lang="en-US"/>
          </a:p>
        </p:txBody>
      </p:sp>
    </p:spTree>
    <p:extLst>
      <p:ext uri="{BB962C8B-B14F-4D97-AF65-F5344CB8AC3E}">
        <p14:creationId xmlns:p14="http://schemas.microsoft.com/office/powerpoint/2010/main" val="612296219"/>
      </p:ext>
    </p:extLst>
  </p:cSld>
  <p:clrMapOvr>
    <a:masterClrMapping/>
  </p:clrMapOvr>
  <p:transition spd="slow">
    <p:pull dir="r"/>
  </p:transition>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Concentration</a:t>
            </a:r>
          </a:p>
        </p:txBody>
      </p:sp>
      <p:sp>
        <p:nvSpPr>
          <p:cNvPr id="1619971" name="Rectangle 3"/>
          <p:cNvSpPr>
            <a:spLocks noGrp="1" noChangeArrowheads="1"/>
          </p:cNvSpPr>
          <p:nvPr>
            <p:ph type="body" idx="1"/>
          </p:nvPr>
        </p:nvSpPr>
        <p:spPr>
          <a:xfrm>
            <a:off x="776535" y="1628800"/>
            <a:ext cx="8640961" cy="1080120"/>
          </a:xfrm>
        </p:spPr>
        <p:txBody>
          <a:bodyPr/>
          <a:lstStyle/>
          <a:p>
            <a:pPr marL="263525" indent="-263525" algn="just">
              <a:lnSpc>
                <a:spcPts val="2700"/>
              </a:lnSpc>
              <a:spcBef>
                <a:spcPts val="600"/>
              </a:spcBef>
              <a:spcAft>
                <a:spcPts val="600"/>
              </a:spcAft>
            </a:pPr>
            <a:r>
              <a:rPr lang="en-GB" sz="2000" dirty="0">
                <a:solidFill>
                  <a:srgbClr val="FF0000"/>
                </a:solidFill>
              </a:rPr>
              <a:t>The European banking system became not only larger, but also more concentrated, </a:t>
            </a:r>
            <a:r>
              <a:rPr lang="en-GB" sz="2000" dirty="0"/>
              <a:t>with systemic risk triggered by too-big-to-fail (TBTF) banks being one of the GFC drivers.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121</a:t>
            </a:fld>
            <a:endParaRPr lang="en-US"/>
          </a:p>
        </p:txBody>
      </p:sp>
      <p:pic>
        <p:nvPicPr>
          <p:cNvPr id="3" name="Picture 2"/>
          <p:cNvPicPr>
            <a:picLocks noChangeAspect="1"/>
          </p:cNvPicPr>
          <p:nvPr/>
        </p:nvPicPr>
        <p:blipFill>
          <a:blip r:embed="rId2"/>
          <a:stretch>
            <a:fillRect/>
          </a:stretch>
        </p:blipFill>
        <p:spPr>
          <a:xfrm>
            <a:off x="5586561" y="2600822"/>
            <a:ext cx="3881555" cy="3689943"/>
          </a:xfrm>
          <a:prstGeom prst="rect">
            <a:avLst/>
          </a:prstGeom>
        </p:spPr>
      </p:pic>
      <p:sp>
        <p:nvSpPr>
          <p:cNvPr id="9" name="Rectangle 3"/>
          <p:cNvSpPr txBox="1">
            <a:spLocks noChangeArrowheads="1"/>
          </p:cNvSpPr>
          <p:nvPr/>
        </p:nvSpPr>
        <p:spPr bwMode="auto">
          <a:xfrm>
            <a:off x="776536" y="5445223"/>
            <a:ext cx="4824536" cy="79893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000"/>
              </a:lnSpc>
              <a:spcBef>
                <a:spcPts val="0"/>
              </a:spcBef>
              <a:spcAft>
                <a:spcPts val="0"/>
              </a:spcAft>
              <a:buFont typeface="Monotype Sorts" pitchFamily="2" charset="2"/>
              <a:buNone/>
            </a:pPr>
            <a:r>
              <a:rPr kumimoji="0" lang="en-GB" sz="1400" b="0" u="none" kern="0" dirty="0"/>
              <a:t>European Systemic Risk Board (2014), “Is Europe overbanked?”, Reports of the Advisory Scientific Committee, No 4, June.</a:t>
            </a:r>
          </a:p>
        </p:txBody>
      </p:sp>
    </p:spTree>
    <p:extLst>
      <p:ext uri="{BB962C8B-B14F-4D97-AF65-F5344CB8AC3E}">
        <p14:creationId xmlns:p14="http://schemas.microsoft.com/office/powerpoint/2010/main" val="2049980425"/>
      </p:ext>
    </p:extLst>
  </p:cSld>
  <p:clrMapOvr>
    <a:masterClrMapping/>
  </p:clrMapOvr>
  <p:transition spd="slow">
    <p:pull dir="r"/>
  </p:transition>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Concentration</a:t>
            </a:r>
          </a:p>
        </p:txBody>
      </p:sp>
      <p:sp>
        <p:nvSpPr>
          <p:cNvPr id="1619971" name="Rectangle 3"/>
          <p:cNvSpPr>
            <a:spLocks noGrp="1" noChangeArrowheads="1"/>
          </p:cNvSpPr>
          <p:nvPr>
            <p:ph type="body" idx="1"/>
          </p:nvPr>
        </p:nvSpPr>
        <p:spPr>
          <a:xfrm>
            <a:off x="776535" y="1628800"/>
            <a:ext cx="8640961" cy="4536504"/>
          </a:xfrm>
        </p:spPr>
        <p:txBody>
          <a:bodyPr/>
          <a:lstStyle/>
          <a:p>
            <a:pPr marL="263525" indent="-263525" algn="just">
              <a:lnSpc>
                <a:spcPts val="2700"/>
              </a:lnSpc>
              <a:spcBef>
                <a:spcPts val="600"/>
              </a:spcBef>
              <a:spcAft>
                <a:spcPts val="600"/>
              </a:spcAft>
            </a:pPr>
            <a:r>
              <a:rPr lang="en-GB" sz="2000" dirty="0">
                <a:solidFill>
                  <a:srgbClr val="FF0000"/>
                </a:solidFill>
              </a:rPr>
              <a:t>Stricter regulation, higher capital requirements and the impact of the pandemic may motivate a </a:t>
            </a:r>
            <a:r>
              <a:rPr lang="en-GB" sz="2000" b="1" dirty="0">
                <a:solidFill>
                  <a:srgbClr val="FF0000"/>
                </a:solidFill>
              </a:rPr>
              <a:t>new surge of mergers</a:t>
            </a:r>
            <a:r>
              <a:rPr lang="en-GB" sz="2000" dirty="0"/>
              <a:t>.</a:t>
            </a:r>
          </a:p>
          <a:p>
            <a:pPr marL="263525" indent="-263525" algn="just">
              <a:lnSpc>
                <a:spcPts val="2700"/>
              </a:lnSpc>
              <a:spcBef>
                <a:spcPts val="600"/>
              </a:spcBef>
              <a:spcAft>
                <a:spcPts val="600"/>
              </a:spcAft>
            </a:pPr>
            <a:endParaRPr lang="en-GB" sz="2000" dirty="0"/>
          </a:p>
          <a:p>
            <a:pPr marL="263525" indent="-263525" algn="just">
              <a:lnSpc>
                <a:spcPts val="2700"/>
              </a:lnSpc>
              <a:spcBef>
                <a:spcPts val="600"/>
              </a:spcBef>
              <a:spcAft>
                <a:spcPts val="600"/>
              </a:spcAft>
            </a:pPr>
            <a:r>
              <a:rPr lang="en-US" sz="2000" dirty="0"/>
              <a:t>Nonetheless, mergers usually face difficulties and uncertainties, specially cross-borders</a:t>
            </a:r>
            <a:r>
              <a:rPr lang="pt-PT" sz="2000" dirty="0"/>
              <a:t>.</a:t>
            </a:r>
          </a:p>
          <a:p>
            <a:pPr marL="263525" indent="-263525" algn="just">
              <a:lnSpc>
                <a:spcPts val="2700"/>
              </a:lnSpc>
              <a:spcBef>
                <a:spcPts val="600"/>
              </a:spcBef>
              <a:spcAft>
                <a:spcPts val="600"/>
              </a:spcAft>
            </a:pPr>
            <a:endParaRPr lang="pt-PT" sz="2000" dirty="0"/>
          </a:p>
          <a:p>
            <a:pPr marL="263525" indent="-263525" algn="just">
              <a:lnSpc>
                <a:spcPts val="2700"/>
              </a:lnSpc>
              <a:spcBef>
                <a:spcPts val="600"/>
              </a:spcBef>
              <a:spcAft>
                <a:spcPts val="600"/>
              </a:spcAft>
            </a:pPr>
            <a:r>
              <a:rPr lang="en-GB" sz="2000" dirty="0"/>
              <a:t>Actually, according to </a:t>
            </a:r>
            <a:r>
              <a:rPr lang="en-GB" sz="2000" dirty="0" err="1"/>
              <a:t>Raposo</a:t>
            </a:r>
            <a:r>
              <a:rPr lang="en-GB" sz="2000" dirty="0"/>
              <a:t> and Wolff (2017) (“How has banking union changed mergers and acquisitions?”, Blog post, Brueghel), “little has changed in M&amp;A activity since the banking union was launched. In fact, </a:t>
            </a:r>
            <a:r>
              <a:rPr lang="en-GB" sz="2000" dirty="0">
                <a:solidFill>
                  <a:srgbClr val="FF0000"/>
                </a:solidFill>
              </a:rPr>
              <a:t>we seem to be witnessing a slight re-nationalisation of banking consolidation</a:t>
            </a:r>
            <a:r>
              <a:rPr lang="en-GB" sz="2000" dirty="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122</a:t>
            </a:fld>
            <a:endParaRPr lang="en-US"/>
          </a:p>
        </p:txBody>
      </p:sp>
    </p:spTree>
    <p:extLst>
      <p:ext uri="{BB962C8B-B14F-4D97-AF65-F5344CB8AC3E}">
        <p14:creationId xmlns:p14="http://schemas.microsoft.com/office/powerpoint/2010/main" val="2613481657"/>
      </p:ext>
    </p:extLst>
  </p:cSld>
  <p:clrMapOvr>
    <a:masterClrMapping/>
  </p:clrMapOvr>
  <p:transition spd="slow">
    <p:pull dir="r"/>
  </p:transition>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Concentration</a:t>
            </a:r>
          </a:p>
        </p:txBody>
      </p:sp>
      <p:sp>
        <p:nvSpPr>
          <p:cNvPr id="1619971" name="Rectangle 3"/>
          <p:cNvSpPr>
            <a:spLocks noGrp="1" noChangeArrowheads="1"/>
          </p:cNvSpPr>
          <p:nvPr>
            <p:ph type="body" idx="1"/>
          </p:nvPr>
        </p:nvSpPr>
        <p:spPr>
          <a:xfrm>
            <a:off x="776535" y="1628800"/>
            <a:ext cx="4176465" cy="1584176"/>
          </a:xfrm>
        </p:spPr>
        <p:txBody>
          <a:bodyPr/>
          <a:lstStyle/>
          <a:p>
            <a:pPr marL="263525" indent="-263525" algn="just">
              <a:lnSpc>
                <a:spcPts val="2700"/>
              </a:lnSpc>
              <a:spcBef>
                <a:spcPts val="600"/>
              </a:spcBef>
              <a:spcAft>
                <a:spcPts val="600"/>
              </a:spcAft>
            </a:pPr>
            <a:r>
              <a:rPr lang="en-GB" sz="2000" dirty="0"/>
              <a:t>Therefore, </a:t>
            </a:r>
            <a:r>
              <a:rPr lang="en-GB" sz="2000" dirty="0">
                <a:solidFill>
                  <a:srgbClr val="FF0000"/>
                </a:solidFill>
              </a:rPr>
              <a:t>the great majority of M&amp;A over the past decade have been domestic</a:t>
            </a:r>
            <a:r>
              <a:rPr lang="en-GB" sz="2000" dirty="0"/>
              <a:t>, and there is no clear evidence of a trend over time.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123</a:t>
            </a:fld>
            <a:endParaRPr lang="en-US"/>
          </a:p>
        </p:txBody>
      </p:sp>
      <p:pic>
        <p:nvPicPr>
          <p:cNvPr id="3" name="Picture 2"/>
          <p:cNvPicPr>
            <a:picLocks noChangeAspect="1"/>
          </p:cNvPicPr>
          <p:nvPr/>
        </p:nvPicPr>
        <p:blipFill>
          <a:blip r:embed="rId2"/>
          <a:stretch>
            <a:fillRect/>
          </a:stretch>
        </p:blipFill>
        <p:spPr>
          <a:xfrm>
            <a:off x="4986909" y="1655277"/>
            <a:ext cx="4502595" cy="4588881"/>
          </a:xfrm>
          <a:prstGeom prst="rect">
            <a:avLst/>
          </a:prstGeom>
        </p:spPr>
      </p:pic>
      <p:sp>
        <p:nvSpPr>
          <p:cNvPr id="4" name="Rectangle 3"/>
          <p:cNvSpPr/>
          <p:nvPr/>
        </p:nvSpPr>
        <p:spPr>
          <a:xfrm>
            <a:off x="787579" y="5597827"/>
            <a:ext cx="4276701" cy="646331"/>
          </a:xfrm>
          <a:prstGeom prst="rect">
            <a:avLst/>
          </a:prstGeom>
        </p:spPr>
        <p:txBody>
          <a:bodyPr wrap="square">
            <a:spAutoFit/>
          </a:bodyPr>
          <a:lstStyle/>
          <a:p>
            <a:pPr algn="just">
              <a:buNone/>
            </a:pPr>
            <a:r>
              <a:rPr lang="en-GB" sz="1200" b="0" u="none" dirty="0">
                <a:solidFill>
                  <a:schemeClr val="tx1"/>
                </a:solidFill>
              </a:rPr>
              <a:t>Source: </a:t>
            </a:r>
            <a:r>
              <a:rPr lang="en-GB" sz="1200" b="0" u="none" dirty="0" err="1">
                <a:solidFill>
                  <a:schemeClr val="tx1"/>
                </a:solidFill>
              </a:rPr>
              <a:t>Raposo</a:t>
            </a:r>
            <a:r>
              <a:rPr lang="en-GB" sz="1200" b="0" u="none" dirty="0">
                <a:solidFill>
                  <a:schemeClr val="tx1"/>
                </a:solidFill>
              </a:rPr>
              <a:t>, Inês and Wolff, </a:t>
            </a:r>
            <a:r>
              <a:rPr lang="en-GB" sz="1200" b="0" u="none" dirty="0" err="1">
                <a:solidFill>
                  <a:schemeClr val="tx1"/>
                </a:solidFill>
              </a:rPr>
              <a:t>Guntram</a:t>
            </a:r>
            <a:r>
              <a:rPr lang="en-GB" sz="1200" b="0" u="none" dirty="0">
                <a:solidFill>
                  <a:schemeClr val="tx1"/>
                </a:solidFill>
              </a:rPr>
              <a:t> (2017), “How has banking union changed mergers and acquisitions?”, Blog post, Brueghel.</a:t>
            </a:r>
          </a:p>
        </p:txBody>
      </p:sp>
    </p:spTree>
    <p:extLst>
      <p:ext uri="{BB962C8B-B14F-4D97-AF65-F5344CB8AC3E}">
        <p14:creationId xmlns:p14="http://schemas.microsoft.com/office/powerpoint/2010/main" val="2838633240"/>
      </p:ext>
    </p:extLst>
  </p:cSld>
  <p:clrMapOvr>
    <a:masterClrMapping/>
  </p:clrMapOvr>
  <p:transition spd="slow">
    <p:pull dir="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ctrTitle"/>
          </p:nvPr>
        </p:nvSpPr>
        <p:spPr>
          <a:xfrm>
            <a:off x="762000" y="2425770"/>
            <a:ext cx="8731250" cy="707886"/>
          </a:xfrm>
          <a:noFill/>
        </p:spPr>
        <p:txBody>
          <a:bodyPr wrap="square" lIns="91440" tIns="45720" rIns="91440" bIns="45720">
            <a:spAutoFit/>
          </a:bodyPr>
          <a:lstStyle/>
          <a:p>
            <a:pPr marL="1885950" indent="-1885950"/>
            <a:r>
              <a:rPr lang="en-US" sz="4000" b="1" dirty="0"/>
              <a:t>1.2.	Systemic Risk</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124</a:t>
            </a:fld>
            <a:endParaRPr lang="en-US" dirty="0"/>
          </a:p>
        </p:txBody>
      </p:sp>
    </p:spTree>
    <p:extLst>
      <p:ext uri="{BB962C8B-B14F-4D97-AF65-F5344CB8AC3E}">
        <p14:creationId xmlns:p14="http://schemas.microsoft.com/office/powerpoint/2010/main" val="835544757"/>
      </p:ext>
    </p:extLst>
  </p:cSld>
  <p:clrMapOvr>
    <a:masterClrMapping/>
  </p:clrMapOvr>
  <p:transition spd="slow">
    <p:pull dir="r"/>
  </p:transition>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solidFill>
                  <a:schemeClr val="tx1"/>
                </a:solidFill>
              </a:rPr>
              <a:t>Excessive Debt</a:t>
            </a:r>
          </a:p>
        </p:txBody>
      </p:sp>
      <p:sp>
        <p:nvSpPr>
          <p:cNvPr id="1622019" name="Rectangle 3"/>
          <p:cNvSpPr>
            <a:spLocks noGrp="1" noChangeArrowheads="1"/>
          </p:cNvSpPr>
          <p:nvPr>
            <p:ph type="body" idx="1"/>
          </p:nvPr>
        </p:nvSpPr>
        <p:spPr>
          <a:xfrm>
            <a:off x="908050" y="1643050"/>
            <a:ext cx="8420100" cy="403548"/>
          </a:xfrm>
        </p:spPr>
        <p:txBody>
          <a:bodyPr/>
          <a:lstStyle/>
          <a:p>
            <a:pPr algn="just"/>
            <a:r>
              <a:rPr lang="en-US" sz="2400" dirty="0">
                <a:solidFill>
                  <a:srgbClr val="FF0000"/>
                </a:solidFill>
              </a:rPr>
              <a:t>Debt is socially useful =&gt; excessive debt is economic pollution</a:t>
            </a:r>
            <a:endParaRPr lang="en-US" sz="2400" dirty="0"/>
          </a:p>
        </p:txBody>
      </p:sp>
      <p:sp>
        <p:nvSpPr>
          <p:cNvPr id="2" name="Down Arrow 1"/>
          <p:cNvSpPr/>
          <p:nvPr/>
        </p:nvSpPr>
        <p:spPr bwMode="auto">
          <a:xfrm>
            <a:off x="4953000" y="2132856"/>
            <a:ext cx="288032" cy="570919"/>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5" name="Rectangle 3"/>
          <p:cNvSpPr txBox="1">
            <a:spLocks noChangeArrowheads="1"/>
          </p:cNvSpPr>
          <p:nvPr/>
        </p:nvSpPr>
        <p:spPr bwMode="auto">
          <a:xfrm>
            <a:off x="902789" y="2657307"/>
            <a:ext cx="8420100" cy="48980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r>
              <a:rPr kumimoji="0" lang="en-US" sz="2400" b="0" u="none" kern="0" dirty="0">
                <a:solidFill>
                  <a:srgbClr val="FF0000"/>
                </a:solidFill>
              </a:rPr>
              <a:t>More financial activity is not always beneficial</a:t>
            </a:r>
            <a:endParaRPr kumimoji="0" lang="en-US" sz="2400" b="0" u="none" kern="0" dirty="0"/>
          </a:p>
        </p:txBody>
      </p:sp>
      <p:sp>
        <p:nvSpPr>
          <p:cNvPr id="6" name="Down Arrow 5"/>
          <p:cNvSpPr/>
          <p:nvPr/>
        </p:nvSpPr>
        <p:spPr bwMode="auto">
          <a:xfrm>
            <a:off x="4968823" y="3132473"/>
            <a:ext cx="288032"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7" name="Rectangle 3"/>
          <p:cNvSpPr txBox="1">
            <a:spLocks noChangeArrowheads="1"/>
          </p:cNvSpPr>
          <p:nvPr/>
        </p:nvSpPr>
        <p:spPr bwMode="auto">
          <a:xfrm>
            <a:off x="886966" y="3757822"/>
            <a:ext cx="8420100" cy="48980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r>
              <a:rPr kumimoji="0" lang="en-US" sz="2400" b="0" u="none" kern="0" dirty="0">
                <a:solidFill>
                  <a:srgbClr val="FF0000"/>
                </a:solidFill>
              </a:rPr>
              <a:t>Debt pollution must be constrained by public policy</a:t>
            </a:r>
            <a:endParaRPr kumimoji="0" lang="en-US" sz="2400" b="0" u="none" kern="0" dirty="0"/>
          </a:p>
        </p:txBody>
      </p:sp>
      <p:sp>
        <p:nvSpPr>
          <p:cNvPr id="8" name="Down Arrow 7"/>
          <p:cNvSpPr/>
          <p:nvPr/>
        </p:nvSpPr>
        <p:spPr bwMode="auto">
          <a:xfrm>
            <a:off x="4953000" y="4247629"/>
            <a:ext cx="303855" cy="54952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9" name="Rectangle 3"/>
          <p:cNvSpPr txBox="1">
            <a:spLocks noChangeArrowheads="1"/>
          </p:cNvSpPr>
          <p:nvPr/>
        </p:nvSpPr>
        <p:spPr bwMode="auto">
          <a:xfrm>
            <a:off x="874473" y="4814835"/>
            <a:ext cx="8420100" cy="48980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r>
              <a:rPr kumimoji="0" lang="en-US" sz="2400" b="0" u="none" kern="0" dirty="0">
                <a:solidFill>
                  <a:srgbClr val="FF0000"/>
                </a:solidFill>
              </a:rPr>
              <a:t>Build a less credit-intensive economy, to reduce systemic risk</a:t>
            </a:r>
            <a:endParaRPr kumimoji="0" lang="en-US" sz="2400" b="0" u="none" kern="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125</a:t>
            </a:fld>
            <a:endParaRPr lang="en-US"/>
          </a:p>
        </p:txBody>
      </p:sp>
    </p:spTree>
    <p:extLst>
      <p:ext uri="{BB962C8B-B14F-4D97-AF65-F5344CB8AC3E}">
        <p14:creationId xmlns:p14="http://schemas.microsoft.com/office/powerpoint/2010/main" val="1327213201"/>
      </p:ext>
    </p:extLst>
  </p:cSld>
  <p:clrMapOvr>
    <a:masterClrMapping/>
  </p:clrMapOvr>
  <p:transition spd="slow">
    <p:pull dir="r"/>
  </p:transition>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48544" y="342900"/>
            <a:ext cx="8644706" cy="1104900"/>
          </a:xfrm>
        </p:spPr>
        <p:txBody>
          <a:bodyPr/>
          <a:lstStyle/>
          <a:p>
            <a:r>
              <a:rPr lang="en-US" dirty="0">
                <a:solidFill>
                  <a:schemeClr val="tx1"/>
                </a:solidFill>
              </a:rPr>
              <a:t>Excessive </a:t>
            </a:r>
            <a:r>
              <a:rPr lang="en-US" dirty="0"/>
              <a:t>Debt</a:t>
            </a:r>
          </a:p>
        </p:txBody>
      </p:sp>
      <p:sp>
        <p:nvSpPr>
          <p:cNvPr id="1622019" name="Rectangle 3"/>
          <p:cNvSpPr>
            <a:spLocks noGrp="1" noChangeArrowheads="1"/>
          </p:cNvSpPr>
          <p:nvPr>
            <p:ph type="body" idx="1"/>
          </p:nvPr>
        </p:nvSpPr>
        <p:spPr>
          <a:xfrm>
            <a:off x="776536" y="1643049"/>
            <a:ext cx="8716714" cy="4679963"/>
          </a:xfrm>
        </p:spPr>
        <p:txBody>
          <a:bodyPr/>
          <a:lstStyle/>
          <a:p>
            <a:pPr algn="just">
              <a:lnSpc>
                <a:spcPts val="2700"/>
              </a:lnSpc>
              <a:spcBef>
                <a:spcPts val="600"/>
              </a:spcBef>
              <a:spcAft>
                <a:spcPts val="600"/>
              </a:spcAft>
            </a:pPr>
            <a:r>
              <a:rPr lang="en-US" sz="2000" b="1" u="sng" dirty="0">
                <a:solidFill>
                  <a:srgbClr val="FF0000"/>
                </a:solidFill>
              </a:rPr>
              <a:t>Drivers of increasing debt:</a:t>
            </a:r>
          </a:p>
          <a:p>
            <a:pPr algn="just">
              <a:lnSpc>
                <a:spcPts val="2700"/>
              </a:lnSpc>
              <a:spcBef>
                <a:spcPts val="600"/>
              </a:spcBef>
              <a:spcAft>
                <a:spcPts val="600"/>
              </a:spcAft>
            </a:pPr>
            <a:endParaRPr lang="en-US" sz="2000" b="1" u="sng" dirty="0"/>
          </a:p>
          <a:p>
            <a:pPr marL="355600" indent="-355600" algn="just">
              <a:lnSpc>
                <a:spcPts val="2700"/>
              </a:lnSpc>
              <a:spcBef>
                <a:spcPts val="600"/>
              </a:spcBef>
              <a:spcAft>
                <a:spcPts val="600"/>
              </a:spcAft>
              <a:buAutoNum type="romanLcParenBoth"/>
            </a:pPr>
            <a:r>
              <a:rPr lang="en-US" sz="2000" dirty="0">
                <a:solidFill>
                  <a:srgbClr val="FF0000"/>
                </a:solidFill>
              </a:rPr>
              <a:t>Increasing importance of real estate in modern economies</a:t>
            </a:r>
          </a:p>
          <a:p>
            <a:pPr marL="355600" indent="-355600" algn="just">
              <a:lnSpc>
                <a:spcPts val="2700"/>
              </a:lnSpc>
              <a:spcBef>
                <a:spcPts val="600"/>
              </a:spcBef>
              <a:spcAft>
                <a:spcPts val="600"/>
              </a:spcAft>
              <a:buFontTx/>
              <a:buChar char="-"/>
            </a:pPr>
            <a:r>
              <a:rPr lang="en-US" sz="2000" dirty="0"/>
              <a:t>real estate accounts for more than 50% of all wealth and the vast majority of lending in advanced economies.</a:t>
            </a:r>
          </a:p>
          <a:p>
            <a:pPr marL="355600" indent="-355600" algn="just">
              <a:lnSpc>
                <a:spcPts val="2700"/>
              </a:lnSpc>
              <a:spcBef>
                <a:spcPts val="600"/>
              </a:spcBef>
              <a:spcAft>
                <a:spcPts val="600"/>
              </a:spcAft>
              <a:buAutoNum type="romanLcParenBoth" startAt="2"/>
            </a:pPr>
            <a:r>
              <a:rPr lang="en-US" sz="2000" dirty="0">
                <a:solidFill>
                  <a:srgbClr val="FF0000"/>
                </a:solidFill>
              </a:rPr>
              <a:t>Increasing inequality</a:t>
            </a:r>
          </a:p>
          <a:p>
            <a:pPr marL="355600" indent="-355600" algn="just">
              <a:lnSpc>
                <a:spcPts val="2700"/>
              </a:lnSpc>
              <a:spcBef>
                <a:spcPts val="600"/>
              </a:spcBef>
              <a:spcAft>
                <a:spcPts val="600"/>
              </a:spcAft>
              <a:buFontTx/>
              <a:buChar char="-"/>
            </a:pPr>
            <a:r>
              <a:rPr lang="en-US" sz="2000" dirty="0"/>
              <a:t>poorer people tend to spend a higher proportion of their income and to borrow relatively more (e.g. subprime crisis).</a:t>
            </a:r>
          </a:p>
          <a:p>
            <a:pPr marL="355600" indent="-355600" algn="just">
              <a:lnSpc>
                <a:spcPts val="2700"/>
              </a:lnSpc>
              <a:spcBef>
                <a:spcPts val="600"/>
              </a:spcBef>
              <a:spcAft>
                <a:spcPts val="600"/>
              </a:spcAft>
              <a:buAutoNum type="romanLcParenBoth" startAt="3"/>
            </a:pPr>
            <a:r>
              <a:rPr lang="en-US" sz="2000" dirty="0">
                <a:solidFill>
                  <a:srgbClr val="FF0000"/>
                </a:solidFill>
              </a:rPr>
              <a:t>Current-account imbalances</a:t>
            </a:r>
          </a:p>
          <a:p>
            <a:pPr marL="355600" indent="-355600" algn="just">
              <a:lnSpc>
                <a:spcPts val="2700"/>
              </a:lnSpc>
              <a:spcBef>
                <a:spcPts val="600"/>
              </a:spcBef>
              <a:spcAft>
                <a:spcPts val="600"/>
              </a:spcAft>
              <a:buFontTx/>
              <a:buChar char="-"/>
            </a:pPr>
            <a:r>
              <a:rPr lang="en-US" sz="2000" dirty="0"/>
              <a:t>have to be matched by the accumulation of debt.</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126</a:t>
            </a:fld>
            <a:endParaRPr lang="en-US"/>
          </a:p>
        </p:txBody>
      </p:sp>
    </p:spTree>
    <p:extLst>
      <p:ext uri="{BB962C8B-B14F-4D97-AF65-F5344CB8AC3E}">
        <p14:creationId xmlns:p14="http://schemas.microsoft.com/office/powerpoint/2010/main" val="3051254095"/>
      </p:ext>
    </p:extLst>
  </p:cSld>
  <p:clrMapOvr>
    <a:masterClrMapping/>
  </p:clrMapOvr>
  <p:transition spd="slow">
    <p:pull dir="r"/>
  </p:transition>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solidFill>
                  <a:schemeClr val="tx1"/>
                </a:solidFill>
              </a:rPr>
              <a:t>Excessive </a:t>
            </a:r>
            <a:r>
              <a:rPr lang="en-US" dirty="0"/>
              <a:t>Debt</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127</a:t>
            </a:fld>
            <a:endParaRPr lang="en-US"/>
          </a:p>
        </p:txBody>
      </p:sp>
      <p:sp>
        <p:nvSpPr>
          <p:cNvPr id="12" name="Rectangle 3"/>
          <p:cNvSpPr txBox="1">
            <a:spLocks noChangeArrowheads="1"/>
          </p:cNvSpPr>
          <p:nvPr/>
        </p:nvSpPr>
        <p:spPr bwMode="auto">
          <a:xfrm>
            <a:off x="776536" y="1700808"/>
            <a:ext cx="8716714" cy="396044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kumimoji="0" lang="en-US" sz="2400" b="0" u="none" kern="0" dirty="0">
                <a:solidFill>
                  <a:srgbClr val="FF0000"/>
                </a:solidFill>
              </a:rPr>
              <a:t>We need to understand:</a:t>
            </a:r>
          </a:p>
          <a:p>
            <a:pPr algn="just">
              <a:lnSpc>
                <a:spcPts val="2700"/>
              </a:lnSpc>
              <a:spcBef>
                <a:spcPts val="600"/>
              </a:spcBef>
              <a:spcAft>
                <a:spcPts val="600"/>
              </a:spcAft>
            </a:pPr>
            <a:endParaRPr kumimoji="0" lang="en-US" sz="2400" b="0" u="none" kern="0" dirty="0">
              <a:solidFill>
                <a:srgbClr val="FF0000"/>
              </a:solidFill>
            </a:endParaRPr>
          </a:p>
          <a:p>
            <a:pPr marL="514350" indent="-514350" algn="just">
              <a:lnSpc>
                <a:spcPts val="2700"/>
              </a:lnSpc>
              <a:spcBef>
                <a:spcPts val="600"/>
              </a:spcBef>
              <a:spcAft>
                <a:spcPts val="600"/>
              </a:spcAft>
              <a:buAutoNum type="romanLcParenBoth"/>
            </a:pPr>
            <a:r>
              <a:rPr kumimoji="0" lang="en-US" sz="2000" b="0" u="none" kern="0" dirty="0"/>
              <a:t>what is systemic risk</a:t>
            </a:r>
          </a:p>
          <a:p>
            <a:pPr marL="514350" indent="-514350" algn="just">
              <a:lnSpc>
                <a:spcPts val="2700"/>
              </a:lnSpc>
              <a:spcBef>
                <a:spcPts val="600"/>
              </a:spcBef>
              <a:spcAft>
                <a:spcPts val="600"/>
              </a:spcAft>
              <a:buAutoNum type="romanLcParenBoth"/>
            </a:pPr>
            <a:endParaRPr kumimoji="0" lang="en-US" sz="2000" b="0" u="none" kern="0" dirty="0"/>
          </a:p>
          <a:p>
            <a:pPr marL="514350" indent="-514350" algn="just">
              <a:lnSpc>
                <a:spcPts val="2700"/>
              </a:lnSpc>
              <a:spcBef>
                <a:spcPts val="600"/>
              </a:spcBef>
              <a:spcAft>
                <a:spcPts val="600"/>
              </a:spcAft>
              <a:buAutoNum type="romanLcParenBoth"/>
            </a:pPr>
            <a:r>
              <a:rPr kumimoji="0" lang="en-US" sz="2000" b="0" u="none" kern="0" dirty="0"/>
              <a:t>how to build a less credit-intensive economy; and </a:t>
            </a:r>
          </a:p>
          <a:p>
            <a:pPr marL="514350" indent="-514350" algn="just">
              <a:lnSpc>
                <a:spcPts val="2700"/>
              </a:lnSpc>
              <a:spcBef>
                <a:spcPts val="600"/>
              </a:spcBef>
              <a:spcAft>
                <a:spcPts val="600"/>
              </a:spcAft>
              <a:buAutoNum type="romanLcParenBoth"/>
            </a:pPr>
            <a:endParaRPr kumimoji="0" lang="en-US" sz="2000" b="0" u="none" kern="0" dirty="0"/>
          </a:p>
          <a:p>
            <a:pPr marL="514350" indent="-514350" algn="just">
              <a:lnSpc>
                <a:spcPts val="2700"/>
              </a:lnSpc>
              <a:spcBef>
                <a:spcPts val="600"/>
              </a:spcBef>
              <a:spcAft>
                <a:spcPts val="600"/>
              </a:spcAft>
              <a:buAutoNum type="romanLcParenBoth"/>
            </a:pPr>
            <a:r>
              <a:rPr kumimoji="0" lang="en-US" sz="2000" b="0" u="none" kern="0" dirty="0"/>
              <a:t>how can excessive credit be understood as pollution.</a:t>
            </a:r>
          </a:p>
        </p:txBody>
      </p:sp>
    </p:spTree>
    <p:extLst>
      <p:ext uri="{BB962C8B-B14F-4D97-AF65-F5344CB8AC3E}">
        <p14:creationId xmlns:p14="http://schemas.microsoft.com/office/powerpoint/2010/main" val="3095659519"/>
      </p:ext>
    </p:extLst>
  </p:cSld>
  <p:clrMapOvr>
    <a:masterClrMapping/>
  </p:clrMapOvr>
  <p:transition spd="slow">
    <p:pull dir="r"/>
  </p:transition>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Systemic Risk</a:t>
            </a:r>
          </a:p>
        </p:txBody>
      </p:sp>
      <p:sp>
        <p:nvSpPr>
          <p:cNvPr id="1622019" name="Rectangle 3"/>
          <p:cNvSpPr>
            <a:spLocks noGrp="1" noChangeArrowheads="1"/>
          </p:cNvSpPr>
          <p:nvPr>
            <p:ph type="body" idx="1"/>
          </p:nvPr>
        </p:nvSpPr>
        <p:spPr>
          <a:xfrm>
            <a:off x="776536" y="1628800"/>
            <a:ext cx="8716714" cy="4608512"/>
          </a:xfrm>
        </p:spPr>
        <p:txBody>
          <a:bodyPr/>
          <a:lstStyle/>
          <a:p>
            <a:pPr marL="271463" indent="-271463" algn="just">
              <a:lnSpc>
                <a:spcPts val="2700"/>
              </a:lnSpc>
              <a:spcBef>
                <a:spcPts val="600"/>
              </a:spcBef>
              <a:spcAft>
                <a:spcPts val="600"/>
              </a:spcAft>
            </a:pPr>
            <a:r>
              <a:rPr lang="en-GB" sz="1800" b="1" dirty="0">
                <a:solidFill>
                  <a:srgbClr val="FF0000"/>
                </a:solidFill>
              </a:rPr>
              <a:t>Systemic risk - </a:t>
            </a:r>
            <a:r>
              <a:rPr lang="en-US" sz="1800" b="1" dirty="0">
                <a:solidFill>
                  <a:srgbClr val="FF0000"/>
                </a:solidFill>
              </a:rPr>
              <a:t>risk of collapse of the entire financial system</a:t>
            </a:r>
            <a:r>
              <a:rPr lang="en-US" sz="1800" b="1" dirty="0"/>
              <a:t>, </a:t>
            </a:r>
            <a:r>
              <a:rPr lang="en-US" sz="1800" dirty="0"/>
              <a:t>i.e. the disruption to the flow of financial services, with potentially severe consequences for the economy.</a:t>
            </a:r>
          </a:p>
          <a:p>
            <a:pPr marL="671513" lvl="1" indent="-271463" algn="just">
              <a:lnSpc>
                <a:spcPts val="2700"/>
              </a:lnSpc>
              <a:spcBef>
                <a:spcPts val="600"/>
              </a:spcBef>
              <a:spcAft>
                <a:spcPts val="600"/>
              </a:spcAft>
            </a:pPr>
            <a:r>
              <a:rPr lang="en-US" sz="1400" dirty="0"/>
              <a:t>originated by the links between FIs and markets; and</a:t>
            </a:r>
          </a:p>
          <a:p>
            <a:pPr marL="671513" lvl="1" indent="-271463" algn="just">
              <a:lnSpc>
                <a:spcPts val="2700"/>
              </a:lnSpc>
              <a:spcBef>
                <a:spcPts val="600"/>
              </a:spcBef>
              <a:spcAft>
                <a:spcPts val="600"/>
              </a:spcAft>
            </a:pPr>
            <a:r>
              <a:rPr lang="en-US" sz="1400" dirty="0"/>
              <a:t>amplified by the </a:t>
            </a:r>
            <a:r>
              <a:rPr lang="en-US" sz="1400" b="1" dirty="0" err="1">
                <a:solidFill>
                  <a:srgbClr val="FF0000"/>
                </a:solidFill>
              </a:rPr>
              <a:t>procyclicality</a:t>
            </a:r>
            <a:r>
              <a:rPr lang="en-US" sz="1400" b="1" dirty="0">
                <a:solidFill>
                  <a:srgbClr val="FF0000"/>
                </a:solidFill>
              </a:rPr>
              <a:t> of banking activity and regulation</a:t>
            </a:r>
            <a:r>
              <a:rPr lang="en-US" sz="1400" dirty="0"/>
              <a:t> </a:t>
            </a:r>
            <a:r>
              <a:rPr lang="en-GB" sz="1400" dirty="0"/>
              <a:t>(see e.g. </a:t>
            </a:r>
            <a:r>
              <a:rPr lang="en-GB" sz="1400" dirty="0" err="1"/>
              <a:t>Deghi</a:t>
            </a:r>
            <a:r>
              <a:rPr lang="en-GB" sz="1400" dirty="0"/>
              <a:t>, Andrea, Peter </a:t>
            </a:r>
            <a:r>
              <a:rPr lang="en-GB" sz="1400" dirty="0" err="1"/>
              <a:t>Welz</a:t>
            </a:r>
            <a:r>
              <a:rPr lang="en-GB" sz="1400" dirty="0"/>
              <a:t> and </a:t>
            </a:r>
            <a:r>
              <a:rPr lang="en-GB" sz="1400" dirty="0" err="1"/>
              <a:t>Dawid</a:t>
            </a:r>
            <a:r>
              <a:rPr lang="en-GB" sz="1400" dirty="0"/>
              <a:t> </a:t>
            </a:r>
            <a:r>
              <a:rPr lang="en-GB" sz="1400" dirty="0" err="1"/>
              <a:t>Żochowski</a:t>
            </a:r>
            <a:r>
              <a:rPr lang="en-GB" sz="1400" dirty="0"/>
              <a:t> (2018), ”A new Financial Stability Risk Index (FSRI) to predict near term risks of recessions”, in ECB (2018), Financial Stability Review, May):</a:t>
            </a:r>
          </a:p>
          <a:p>
            <a:pPr marL="271463" indent="-271463" algn="just">
              <a:lnSpc>
                <a:spcPts val="2700"/>
              </a:lnSpc>
              <a:spcBef>
                <a:spcPts val="600"/>
              </a:spcBef>
              <a:spcAft>
                <a:spcPts val="600"/>
              </a:spcAft>
            </a:pPr>
            <a:r>
              <a:rPr lang="en-GB" sz="1800" b="1" dirty="0">
                <a:solidFill>
                  <a:srgbClr val="FF0000"/>
                </a:solidFill>
              </a:rPr>
              <a:t>2 broad phases:</a:t>
            </a:r>
          </a:p>
          <a:p>
            <a:pPr marL="271463" indent="-271463" algn="just">
              <a:lnSpc>
                <a:spcPts val="2700"/>
              </a:lnSpc>
              <a:spcBef>
                <a:spcPts val="600"/>
              </a:spcBef>
              <a:spcAft>
                <a:spcPts val="600"/>
              </a:spcAft>
              <a:buAutoNum type="romanLcParenBoth"/>
            </a:pPr>
            <a:r>
              <a:rPr lang="en-GB" sz="1600" b="1" dirty="0">
                <a:solidFill>
                  <a:srgbClr val="FF0000"/>
                </a:solidFill>
              </a:rPr>
              <a:t>build-up </a:t>
            </a:r>
            <a:r>
              <a:rPr lang="en-GB" sz="1600" dirty="0"/>
              <a:t>- increasing financial imbalances, leverage and exuberance, with asset price misalignments, </a:t>
            </a:r>
            <a:r>
              <a:rPr lang="en-US" sz="1600" dirty="0">
                <a:solidFill>
                  <a:srgbClr val="FF0000"/>
                </a:solidFill>
              </a:rPr>
              <a:t>during periods when the economy is growing and stability seems to be ensured</a:t>
            </a:r>
            <a:r>
              <a:rPr lang="en-GB" sz="1600" dirty="0"/>
              <a:t>.</a:t>
            </a:r>
          </a:p>
          <a:p>
            <a:pPr marL="271463" indent="-271463" algn="just">
              <a:lnSpc>
                <a:spcPts val="2700"/>
              </a:lnSpc>
              <a:spcBef>
                <a:spcPts val="600"/>
              </a:spcBef>
              <a:spcAft>
                <a:spcPts val="600"/>
              </a:spcAft>
              <a:buAutoNum type="romanLcParenBoth"/>
            </a:pPr>
            <a:r>
              <a:rPr lang="en-GB" sz="1600" b="1" dirty="0">
                <a:solidFill>
                  <a:srgbClr val="FF0000"/>
                </a:solidFill>
              </a:rPr>
              <a:t>materialisation </a:t>
            </a:r>
            <a:r>
              <a:rPr lang="en-GB" sz="1600" dirty="0"/>
              <a:t>- shock transmitted due to the connections between FIs (e.g. fire sales and liquidity spirals - </a:t>
            </a:r>
            <a:r>
              <a:rPr lang="en-GB" sz="1600" dirty="0" err="1"/>
              <a:t>Brunnermeier</a:t>
            </a:r>
            <a:r>
              <a:rPr lang="en-GB" sz="1600" dirty="0"/>
              <a:t> 2009; </a:t>
            </a:r>
            <a:r>
              <a:rPr lang="en-GB" sz="1600" dirty="0" err="1"/>
              <a:t>Brunnermeier</a:t>
            </a:r>
            <a:r>
              <a:rPr lang="en-GB" sz="1600" dirty="0"/>
              <a:t> and Pedersen 2009; Krishnamurthy 2010).</a:t>
            </a:r>
            <a:endParaRPr lang="en-US" sz="16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128</a:t>
            </a:fld>
            <a:endParaRPr lang="en-US"/>
          </a:p>
        </p:txBody>
      </p:sp>
    </p:spTree>
    <p:extLst>
      <p:ext uri="{BB962C8B-B14F-4D97-AF65-F5344CB8AC3E}">
        <p14:creationId xmlns:p14="http://schemas.microsoft.com/office/powerpoint/2010/main" val="1021428847"/>
      </p:ext>
    </p:extLst>
  </p:cSld>
  <p:clrMapOvr>
    <a:masterClrMapping/>
  </p:clrMapOvr>
  <p:transition spd="slow">
    <p:pull dir="r"/>
  </p:transition>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Systemic Risk</a:t>
            </a:r>
          </a:p>
        </p:txBody>
      </p:sp>
      <p:sp>
        <p:nvSpPr>
          <p:cNvPr id="1622019" name="Rectangle 3"/>
          <p:cNvSpPr>
            <a:spLocks noGrp="1" noChangeArrowheads="1"/>
          </p:cNvSpPr>
          <p:nvPr>
            <p:ph type="body" idx="1"/>
          </p:nvPr>
        </p:nvSpPr>
        <p:spPr>
          <a:xfrm>
            <a:off x="776536" y="1628800"/>
            <a:ext cx="8716714" cy="4608512"/>
          </a:xfrm>
        </p:spPr>
        <p:txBody>
          <a:bodyPr/>
          <a:lstStyle/>
          <a:p>
            <a:pPr marL="271463" indent="-271463" algn="just">
              <a:lnSpc>
                <a:spcPts val="2700"/>
              </a:lnSpc>
              <a:spcBef>
                <a:spcPts val="600"/>
              </a:spcBef>
              <a:spcAft>
                <a:spcPts val="600"/>
              </a:spcAft>
            </a:pPr>
            <a:r>
              <a:rPr lang="en-US" sz="2000" dirty="0" err="1">
                <a:solidFill>
                  <a:srgbClr val="FF0000"/>
                </a:solidFill>
              </a:rPr>
              <a:t>Procyclicality</a:t>
            </a:r>
            <a:r>
              <a:rPr lang="en-US" sz="2000" dirty="0">
                <a:solidFill>
                  <a:srgbClr val="FF0000"/>
                </a:solidFill>
              </a:rPr>
              <a:t> of banking activity:</a:t>
            </a:r>
          </a:p>
          <a:p>
            <a:pPr marL="514350" indent="-514350" algn="just">
              <a:lnSpc>
                <a:spcPts val="2700"/>
              </a:lnSpc>
              <a:spcBef>
                <a:spcPts val="600"/>
              </a:spcBef>
              <a:spcAft>
                <a:spcPts val="600"/>
              </a:spcAft>
              <a:buAutoNum type="romanLcParenBoth"/>
            </a:pPr>
            <a:r>
              <a:rPr lang="en-US" sz="2000" dirty="0"/>
              <a:t>economic expansions: banks have capital surpluses =&gt; higher lending</a:t>
            </a:r>
          </a:p>
          <a:p>
            <a:pPr marL="514350" indent="-514350" algn="just">
              <a:lnSpc>
                <a:spcPts val="2700"/>
              </a:lnSpc>
              <a:spcBef>
                <a:spcPts val="600"/>
              </a:spcBef>
              <a:spcAft>
                <a:spcPts val="600"/>
              </a:spcAft>
              <a:buFont typeface="Monotype Sorts" pitchFamily="2" charset="2"/>
              <a:buAutoNum type="romanLcParenBoth"/>
            </a:pPr>
            <a:r>
              <a:rPr lang="en-US" sz="2000" dirty="0"/>
              <a:t>economic recessions: capital becomes scarce =&gt; lower lending</a:t>
            </a:r>
          </a:p>
          <a:p>
            <a:pPr marL="271463" indent="-271463" algn="just">
              <a:lnSpc>
                <a:spcPts val="2700"/>
              </a:lnSpc>
              <a:spcBef>
                <a:spcPts val="600"/>
              </a:spcBef>
              <a:spcAft>
                <a:spcPts val="600"/>
              </a:spcAft>
            </a:pPr>
            <a:r>
              <a:rPr lang="en-US" sz="2000" dirty="0">
                <a:solidFill>
                  <a:srgbClr val="FF0000"/>
                </a:solidFill>
              </a:rPr>
              <a:t>Systemic crises tend to happen once in a lifetime </a:t>
            </a:r>
            <a:r>
              <a:rPr lang="en-US" sz="2000" dirty="0"/>
              <a:t>(1929 crash, the subprime crisis in 2007/2008) =&gt; </a:t>
            </a:r>
            <a:r>
              <a:rPr lang="en-US" sz="2000" dirty="0">
                <a:solidFill>
                  <a:srgbClr val="FF0000"/>
                </a:solidFill>
              </a:rPr>
              <a:t>they use to be understated</a:t>
            </a:r>
            <a:r>
              <a:rPr lang="en-US" sz="2000" dirty="0"/>
              <a:t>.</a:t>
            </a:r>
          </a:p>
          <a:p>
            <a:pPr marL="271463" indent="-271463" algn="just">
              <a:lnSpc>
                <a:spcPts val="2700"/>
              </a:lnSpc>
              <a:spcBef>
                <a:spcPts val="600"/>
              </a:spcBef>
              <a:spcAft>
                <a:spcPts val="600"/>
              </a:spcAft>
            </a:pPr>
            <a:r>
              <a:rPr lang="en-US" sz="2000" dirty="0">
                <a:solidFill>
                  <a:srgbClr val="FF0000"/>
                </a:solidFill>
              </a:rPr>
              <a:t>Governments and regulators often play a role behind increases in systemic risk:</a:t>
            </a:r>
          </a:p>
          <a:p>
            <a:pPr marL="514350" indent="-514350" algn="just">
              <a:lnSpc>
                <a:spcPts val="2700"/>
              </a:lnSpc>
              <a:spcBef>
                <a:spcPts val="600"/>
              </a:spcBef>
              <a:spcAft>
                <a:spcPts val="600"/>
              </a:spcAft>
              <a:buAutoNum type="romanLcParenBoth"/>
            </a:pPr>
            <a:r>
              <a:rPr lang="en-US" sz="2000" dirty="0"/>
              <a:t>US banks were encouraged since mid-70s to increase mortgage loans, benefiting from lower capital requirements.</a:t>
            </a:r>
          </a:p>
          <a:p>
            <a:pPr marL="514350" indent="-514350" algn="just">
              <a:lnSpc>
                <a:spcPts val="2700"/>
              </a:lnSpc>
              <a:spcBef>
                <a:spcPts val="600"/>
              </a:spcBef>
              <a:spcAft>
                <a:spcPts val="600"/>
              </a:spcAft>
              <a:buAutoNum type="romanLcParenBoth"/>
            </a:pPr>
            <a:r>
              <a:rPr lang="en-US" sz="2000" dirty="0"/>
              <a:t>Governments often support national champions (SIFIs) and policies to increase (riskier) loans to SMEs.</a:t>
            </a:r>
          </a:p>
          <a:p>
            <a:pPr marL="271463" indent="-271463" algn="just">
              <a:lnSpc>
                <a:spcPts val="2700"/>
              </a:lnSpc>
              <a:spcBef>
                <a:spcPts val="600"/>
              </a:spcBef>
              <a:spcAft>
                <a:spcPts val="600"/>
              </a:spcAft>
            </a:pPr>
            <a:endParaRPr lang="en-US" sz="2000" dirty="0"/>
          </a:p>
          <a:p>
            <a:pPr marL="271463" indent="-271463" algn="just">
              <a:lnSpc>
                <a:spcPts val="2700"/>
              </a:lnSpc>
              <a:spcBef>
                <a:spcPts val="600"/>
              </a:spcBef>
              <a:spcAft>
                <a:spcPts val="600"/>
              </a:spcAft>
            </a:pPr>
            <a:endParaRPr lang="en-US" sz="2000" dirty="0"/>
          </a:p>
          <a:p>
            <a:pPr marL="271463" indent="-271463" algn="just">
              <a:lnSpc>
                <a:spcPts val="2700"/>
              </a:lnSpc>
              <a:spcBef>
                <a:spcPts val="600"/>
              </a:spcBef>
              <a:spcAft>
                <a:spcPts val="600"/>
              </a:spcAft>
            </a:pPr>
            <a:endParaRPr lang="en-US" sz="20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129</a:t>
            </a:fld>
            <a:endParaRPr lang="en-US"/>
          </a:p>
        </p:txBody>
      </p:sp>
    </p:spTree>
    <p:extLst>
      <p:ext uri="{BB962C8B-B14F-4D97-AF65-F5344CB8AC3E}">
        <p14:creationId xmlns:p14="http://schemas.microsoft.com/office/powerpoint/2010/main" val="63727589"/>
      </p:ext>
    </p:extLst>
  </p:cSld>
  <p:clrMapOvr>
    <a:masterClrMapping/>
  </p:clrMapOvr>
  <p:transition spd="slow">
    <p:pull dir="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Restrictions in US</a:t>
            </a:r>
          </a:p>
        </p:txBody>
      </p:sp>
      <p:sp>
        <p:nvSpPr>
          <p:cNvPr id="1622019" name="Rectangle 3"/>
          <p:cNvSpPr>
            <a:spLocks noGrp="1" noChangeArrowheads="1"/>
          </p:cNvSpPr>
          <p:nvPr>
            <p:ph type="body" idx="1"/>
          </p:nvPr>
        </p:nvSpPr>
        <p:spPr>
          <a:xfrm>
            <a:off x="788582" y="1628800"/>
            <a:ext cx="8700922" cy="4752528"/>
          </a:xfrm>
        </p:spPr>
        <p:txBody>
          <a:bodyPr/>
          <a:lstStyle/>
          <a:p>
            <a:pPr marL="263525" indent="-263525" algn="just">
              <a:lnSpc>
                <a:spcPts val="2700"/>
              </a:lnSpc>
              <a:spcBef>
                <a:spcPts val="600"/>
              </a:spcBef>
              <a:spcAft>
                <a:spcPts val="600"/>
              </a:spcAft>
            </a:pPr>
            <a:r>
              <a:rPr lang="en-GB" sz="2000" b="1" dirty="0">
                <a:solidFill>
                  <a:srgbClr val="FF0000"/>
                </a:solidFill>
              </a:rPr>
              <a:t>In the 1980s, interstate branching restrictions were progressively lifted</a:t>
            </a:r>
            <a:r>
              <a:rPr lang="en-GB" sz="2000" b="1" dirty="0"/>
              <a:t>:</a:t>
            </a:r>
          </a:p>
          <a:p>
            <a:pPr algn="just">
              <a:lnSpc>
                <a:spcPts val="2700"/>
              </a:lnSpc>
              <a:spcBef>
                <a:spcPts val="600"/>
              </a:spcBef>
              <a:spcAft>
                <a:spcPts val="600"/>
              </a:spcAft>
              <a:buAutoNum type="alphaLcParenBoth"/>
            </a:pPr>
            <a:r>
              <a:rPr lang="en-GB" sz="1600" dirty="0"/>
              <a:t>States began to open their borders to out-of-state Bank Holding Companies (BHCs).</a:t>
            </a:r>
          </a:p>
          <a:p>
            <a:pPr algn="just">
              <a:lnSpc>
                <a:spcPts val="2700"/>
              </a:lnSpc>
              <a:spcBef>
                <a:spcPts val="600"/>
              </a:spcBef>
              <a:spcAft>
                <a:spcPts val="600"/>
              </a:spcAft>
              <a:buAutoNum type="alphaLcParenBoth"/>
            </a:pPr>
            <a:r>
              <a:rPr lang="en-GB" sz="1600" dirty="0"/>
              <a:t>Garn-St </a:t>
            </a:r>
            <a:r>
              <a:rPr lang="en-GB" sz="1600" dirty="0" err="1"/>
              <a:t>Germain</a:t>
            </a:r>
            <a:r>
              <a:rPr lang="en-GB" sz="1600" dirty="0"/>
              <a:t> Act (1982) - allowed any BHC to acquire failed banks and thrifts, regardless of the state law.</a:t>
            </a:r>
          </a:p>
          <a:p>
            <a:pPr algn="just">
              <a:lnSpc>
                <a:spcPts val="2700"/>
              </a:lnSpc>
              <a:spcBef>
                <a:spcPts val="600"/>
              </a:spcBef>
              <a:spcAft>
                <a:spcPts val="600"/>
              </a:spcAft>
              <a:buAutoNum type="alphaLcParenBoth"/>
            </a:pPr>
            <a:r>
              <a:rPr lang="en-GB" sz="1600" dirty="0" err="1"/>
              <a:t>Riegle</a:t>
            </a:r>
            <a:r>
              <a:rPr lang="en-GB" sz="1600" dirty="0"/>
              <a:t>-Neal Act (1994), implemented in 1997, lifted most restrictions on interstate branching for domestic and foreign banks, leading to an intense period of consolidation in US.</a:t>
            </a:r>
          </a:p>
          <a:p>
            <a:pPr algn="just">
              <a:lnSpc>
                <a:spcPts val="2700"/>
              </a:lnSpc>
              <a:spcBef>
                <a:spcPts val="600"/>
              </a:spcBef>
              <a:spcAft>
                <a:spcPts val="600"/>
              </a:spcAft>
              <a:buAutoNum type="alphaLcParenBoth"/>
            </a:pPr>
            <a:endParaRPr lang="pt-PT" sz="1600" dirty="0"/>
          </a:p>
          <a:p>
            <a:pPr marL="263525" indent="-263525" algn="just">
              <a:lnSpc>
                <a:spcPts val="2700"/>
              </a:lnSpc>
              <a:spcBef>
                <a:spcPts val="600"/>
              </a:spcBef>
              <a:spcAft>
                <a:spcPts val="600"/>
              </a:spcAft>
            </a:pPr>
            <a:r>
              <a:rPr lang="en-GB" sz="1600" b="1" dirty="0">
                <a:solidFill>
                  <a:srgbClr val="FF0000"/>
                </a:solidFill>
              </a:rPr>
              <a:t>JPMorgan Chase was created from the merger of 37 banks, becoming a megabank with more than 220,000 employees and $2 T of assets in 2011. </a:t>
            </a:r>
          </a:p>
          <a:p>
            <a:pPr marL="263525" indent="-263525" algn="just">
              <a:lnSpc>
                <a:spcPts val="2700"/>
              </a:lnSpc>
              <a:spcBef>
                <a:spcPts val="600"/>
              </a:spcBef>
              <a:spcAft>
                <a:spcPts val="600"/>
              </a:spcAft>
            </a:pPr>
            <a:r>
              <a:rPr lang="en-GB" sz="1600" b="1" dirty="0">
                <a:solidFill>
                  <a:srgbClr val="FF0000"/>
                </a:solidFill>
              </a:rPr>
              <a:t>The Bank of America, which was originally a California bank, merged with or acquired more than 50 other banks.</a:t>
            </a:r>
            <a:endParaRPr lang="en-GB" sz="1600" dirty="0"/>
          </a:p>
        </p:txBody>
      </p:sp>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13</a:t>
            </a:fld>
            <a:endParaRPr lang="en-US"/>
          </a:p>
        </p:txBody>
      </p:sp>
      <p:sp>
        <p:nvSpPr>
          <p:cNvPr id="5" name="Down Arrow 4"/>
          <p:cNvSpPr/>
          <p:nvPr/>
        </p:nvSpPr>
        <p:spPr bwMode="auto">
          <a:xfrm>
            <a:off x="5097016" y="4293096"/>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947490319"/>
      </p:ext>
    </p:extLst>
  </p:cSld>
  <p:clrMapOvr>
    <a:masterClrMapping/>
  </p:clrMapOvr>
  <p:transition spd="slow">
    <p:pull dir="r"/>
  </p:transition>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Systemic Risk</a:t>
            </a:r>
          </a:p>
        </p:txBody>
      </p:sp>
      <p:sp>
        <p:nvSpPr>
          <p:cNvPr id="1622019" name="Rectangle 3"/>
          <p:cNvSpPr>
            <a:spLocks noGrp="1" noChangeArrowheads="1"/>
          </p:cNvSpPr>
          <p:nvPr>
            <p:ph type="body" idx="1"/>
          </p:nvPr>
        </p:nvSpPr>
        <p:spPr>
          <a:xfrm>
            <a:off x="776536" y="1628800"/>
            <a:ext cx="8716714" cy="4608512"/>
          </a:xfrm>
        </p:spPr>
        <p:txBody>
          <a:bodyPr/>
          <a:lstStyle/>
          <a:p>
            <a:pPr marL="271463" indent="-271463" algn="just">
              <a:lnSpc>
                <a:spcPts val="2700"/>
              </a:lnSpc>
              <a:spcBef>
                <a:spcPts val="600"/>
              </a:spcBef>
              <a:spcAft>
                <a:spcPts val="600"/>
              </a:spcAft>
            </a:pPr>
            <a:r>
              <a:rPr lang="en-GB" sz="2000" b="1" dirty="0">
                <a:solidFill>
                  <a:srgbClr val="FF0000"/>
                </a:solidFill>
              </a:rPr>
              <a:t>Key features of financial stress under crisis conditions:</a:t>
            </a:r>
          </a:p>
          <a:p>
            <a:pPr marL="271463" indent="-271463" algn="just">
              <a:lnSpc>
                <a:spcPts val="2700"/>
              </a:lnSpc>
              <a:spcBef>
                <a:spcPts val="600"/>
              </a:spcBef>
              <a:spcAft>
                <a:spcPts val="600"/>
              </a:spcAft>
            </a:pPr>
            <a:endParaRPr lang="en-GB" sz="1800" dirty="0">
              <a:solidFill>
                <a:srgbClr val="FF0000"/>
              </a:solidFill>
            </a:endParaRPr>
          </a:p>
          <a:p>
            <a:pPr marL="265113" indent="-265113" algn="just">
              <a:lnSpc>
                <a:spcPts val="2700"/>
              </a:lnSpc>
              <a:spcBef>
                <a:spcPts val="600"/>
              </a:spcBef>
              <a:spcAft>
                <a:spcPts val="600"/>
              </a:spcAft>
              <a:buAutoNum type="romanLcParenBoth"/>
            </a:pPr>
            <a:r>
              <a:rPr lang="en-GB" sz="1800" dirty="0"/>
              <a:t>increase in </a:t>
            </a:r>
            <a:r>
              <a:rPr lang="en-GB" sz="1800" u="sng" dirty="0"/>
              <a:t>uncertainty</a:t>
            </a:r>
            <a:r>
              <a:rPr lang="en-GB" sz="1800" dirty="0"/>
              <a:t> (e.g., concerning asset valuations and the behaviour of other investors);</a:t>
            </a:r>
          </a:p>
          <a:p>
            <a:pPr marL="265113" indent="-265113" algn="just">
              <a:lnSpc>
                <a:spcPts val="2700"/>
              </a:lnSpc>
              <a:spcBef>
                <a:spcPts val="600"/>
              </a:spcBef>
              <a:spcAft>
                <a:spcPts val="600"/>
              </a:spcAft>
              <a:buAutoNum type="romanLcParenBoth"/>
            </a:pPr>
            <a:r>
              <a:rPr lang="en-GB" sz="1800" dirty="0"/>
              <a:t>increase in </a:t>
            </a:r>
            <a:r>
              <a:rPr lang="en-GB" sz="1800" u="sng" dirty="0"/>
              <a:t>disagreement</a:t>
            </a:r>
            <a:r>
              <a:rPr lang="en-GB" sz="1800" dirty="0"/>
              <a:t> (differences of opinion) among investors;</a:t>
            </a:r>
          </a:p>
          <a:p>
            <a:pPr marL="265113" indent="-265113" algn="just">
              <a:lnSpc>
                <a:spcPts val="2700"/>
              </a:lnSpc>
              <a:spcBef>
                <a:spcPts val="600"/>
              </a:spcBef>
              <a:spcAft>
                <a:spcPts val="600"/>
              </a:spcAft>
              <a:buAutoNum type="romanLcParenBoth"/>
            </a:pPr>
            <a:r>
              <a:rPr lang="en-GB" sz="1800" dirty="0"/>
              <a:t>increase in the </a:t>
            </a:r>
            <a:r>
              <a:rPr lang="en-GB" sz="1800" u="sng" dirty="0"/>
              <a:t>asymmetry of information </a:t>
            </a:r>
            <a:r>
              <a:rPr lang="en-GB" sz="1800" dirty="0"/>
              <a:t>between borrowers and lenders (intensifying problems of adverse selection and moral hazard);</a:t>
            </a:r>
          </a:p>
          <a:p>
            <a:pPr marL="265113" indent="-265113" algn="just">
              <a:lnSpc>
                <a:spcPts val="2700"/>
              </a:lnSpc>
              <a:spcBef>
                <a:spcPts val="600"/>
              </a:spcBef>
              <a:spcAft>
                <a:spcPts val="600"/>
              </a:spcAft>
              <a:buAutoNum type="romanLcParenBoth"/>
            </a:pPr>
            <a:r>
              <a:rPr lang="en-GB" sz="1800" dirty="0"/>
              <a:t>reduced preference for holding risky assets (</a:t>
            </a:r>
            <a:r>
              <a:rPr lang="en-GB" sz="1800" u="sng" dirty="0"/>
              <a:t>flight-to-quality</a:t>
            </a:r>
            <a:r>
              <a:rPr lang="en-GB" sz="1800" dirty="0"/>
              <a:t>) and/or illiquid assets (</a:t>
            </a:r>
            <a:r>
              <a:rPr lang="en-GB" sz="1800" u="sng" dirty="0"/>
              <a:t>flight-to-liquidity</a:t>
            </a:r>
            <a:r>
              <a:rPr lang="en-GB" sz="1800" dirty="0"/>
              <a:t>), which may result from stronger risk aversion (Caballero and Krishnamurthy, 2008).</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130</a:t>
            </a:fld>
            <a:endParaRPr lang="en-US"/>
          </a:p>
        </p:txBody>
      </p:sp>
    </p:spTree>
    <p:extLst>
      <p:ext uri="{BB962C8B-B14F-4D97-AF65-F5344CB8AC3E}">
        <p14:creationId xmlns:p14="http://schemas.microsoft.com/office/powerpoint/2010/main" val="4182273388"/>
      </p:ext>
    </p:extLst>
  </p:cSld>
  <p:clrMapOvr>
    <a:masterClrMapping/>
  </p:clrMapOvr>
  <p:transition spd="slow">
    <p:pull dir="r"/>
  </p:transition>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Systemic Risk</a:t>
            </a:r>
          </a:p>
        </p:txBody>
      </p:sp>
      <p:sp>
        <p:nvSpPr>
          <p:cNvPr id="1622019" name="Rectangle 3"/>
          <p:cNvSpPr>
            <a:spLocks noGrp="1" noChangeArrowheads="1"/>
          </p:cNvSpPr>
          <p:nvPr>
            <p:ph type="body" idx="1"/>
          </p:nvPr>
        </p:nvSpPr>
        <p:spPr>
          <a:xfrm>
            <a:off x="776536" y="1643049"/>
            <a:ext cx="8716714" cy="4679963"/>
          </a:xfrm>
        </p:spPr>
        <p:txBody>
          <a:bodyPr/>
          <a:lstStyle/>
          <a:p>
            <a:pPr algn="just">
              <a:lnSpc>
                <a:spcPts val="2700"/>
              </a:lnSpc>
              <a:spcBef>
                <a:spcPts val="600"/>
              </a:spcBef>
              <a:spcAft>
                <a:spcPts val="600"/>
              </a:spcAft>
            </a:pPr>
            <a:r>
              <a:rPr lang="en-US" sz="2000" b="1" dirty="0">
                <a:solidFill>
                  <a:srgbClr val="FF0000"/>
                </a:solidFill>
              </a:rPr>
              <a:t>One of the major reasons for systemic risk are the sudden stops in credit supply</a:t>
            </a:r>
            <a:r>
              <a:rPr lang="en-US" sz="2000" dirty="0">
                <a:solidFill>
                  <a:srgbClr val="FF0000"/>
                </a:solidFill>
              </a:rPr>
              <a:t>, hampering the debt rollover and the funding of new projects.</a:t>
            </a: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r>
              <a:rPr lang="en-US" sz="2000" dirty="0"/>
              <a:t>Debt markets may suddenly move from risk appetite to risk-aversion.</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solidFill>
                  <a:srgbClr val="FF0000"/>
                </a:solidFill>
              </a:rPr>
              <a:t>Depressed confidence leads to asset price falls</a:t>
            </a:r>
            <a:r>
              <a:rPr lang="en-US" sz="2000" dirty="0"/>
              <a:t>, due to the pressure to sell assets in order to reduce leverage.</a:t>
            </a: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endParaRPr lang="en-US" sz="20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131</a:t>
            </a:fld>
            <a:endParaRPr lang="en-US"/>
          </a:p>
        </p:txBody>
      </p:sp>
      <p:sp>
        <p:nvSpPr>
          <p:cNvPr id="11" name="Down Arrow 10"/>
          <p:cNvSpPr/>
          <p:nvPr/>
        </p:nvSpPr>
        <p:spPr bwMode="auto">
          <a:xfrm>
            <a:off x="4953000" y="3604546"/>
            <a:ext cx="432048" cy="629483"/>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dirty="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26580140"/>
      </p:ext>
    </p:extLst>
  </p:cSld>
  <p:clrMapOvr>
    <a:masterClrMapping/>
  </p:clrMapOvr>
  <p:transition spd="slow">
    <p:pull dir="r"/>
  </p:transition>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Systemic Risk</a:t>
            </a:r>
          </a:p>
        </p:txBody>
      </p:sp>
      <p:sp>
        <p:nvSpPr>
          <p:cNvPr id="1622019" name="Rectangle 3"/>
          <p:cNvSpPr>
            <a:spLocks noGrp="1" noChangeArrowheads="1"/>
          </p:cNvSpPr>
          <p:nvPr>
            <p:ph type="body" idx="1"/>
          </p:nvPr>
        </p:nvSpPr>
        <p:spPr>
          <a:xfrm>
            <a:off x="776536" y="1628800"/>
            <a:ext cx="8716714" cy="4608512"/>
          </a:xfrm>
        </p:spPr>
        <p:txBody>
          <a:bodyPr/>
          <a:lstStyle/>
          <a:p>
            <a:pPr marL="271463" indent="-271463" algn="just">
              <a:lnSpc>
                <a:spcPts val="2700"/>
              </a:lnSpc>
              <a:spcBef>
                <a:spcPts val="600"/>
              </a:spcBef>
              <a:spcAft>
                <a:spcPts val="600"/>
              </a:spcAft>
            </a:pPr>
            <a:r>
              <a:rPr lang="en-GB" sz="2000" b="1" dirty="0">
                <a:solidFill>
                  <a:srgbClr val="FF0000"/>
                </a:solidFill>
              </a:rPr>
              <a:t>Observable symptoms of financial stress</a:t>
            </a:r>
            <a:r>
              <a:rPr lang="en-GB" sz="2000" b="1" dirty="0"/>
              <a:t>:</a:t>
            </a:r>
          </a:p>
          <a:p>
            <a:pPr marL="271463" indent="-271463" algn="just">
              <a:lnSpc>
                <a:spcPts val="2700"/>
              </a:lnSpc>
              <a:spcBef>
                <a:spcPts val="600"/>
              </a:spcBef>
              <a:spcAft>
                <a:spcPts val="600"/>
              </a:spcAft>
            </a:pPr>
            <a:endParaRPr lang="en-GB" sz="2000" dirty="0"/>
          </a:p>
          <a:p>
            <a:pPr marL="514350" indent="-514350" algn="just">
              <a:lnSpc>
                <a:spcPts val="2700"/>
              </a:lnSpc>
              <a:spcBef>
                <a:spcPts val="600"/>
              </a:spcBef>
              <a:spcAft>
                <a:spcPts val="600"/>
              </a:spcAft>
              <a:buAutoNum type="romanLcParenBoth"/>
            </a:pPr>
            <a:r>
              <a:rPr lang="en-GB" sz="1800" dirty="0"/>
              <a:t>higher asset price volatility</a:t>
            </a:r>
          </a:p>
          <a:p>
            <a:pPr marL="514350" indent="-514350" algn="just">
              <a:lnSpc>
                <a:spcPts val="2700"/>
              </a:lnSpc>
              <a:spcBef>
                <a:spcPts val="600"/>
              </a:spcBef>
              <a:spcAft>
                <a:spcPts val="600"/>
              </a:spcAft>
              <a:buAutoNum type="romanLcParenBoth"/>
            </a:pPr>
            <a:r>
              <a:rPr lang="en-GB" sz="1800" dirty="0"/>
              <a:t>large asset valuation losses</a:t>
            </a:r>
          </a:p>
          <a:p>
            <a:pPr marL="514350" indent="-514350" algn="just">
              <a:lnSpc>
                <a:spcPts val="2700"/>
              </a:lnSpc>
              <a:spcBef>
                <a:spcPts val="600"/>
              </a:spcBef>
              <a:spcAft>
                <a:spcPts val="600"/>
              </a:spcAft>
              <a:buAutoNum type="romanLcParenBoth"/>
            </a:pPr>
            <a:r>
              <a:rPr lang="en-GB" sz="1800" dirty="0"/>
              <a:t>wider default and liquidity risk </a:t>
            </a:r>
            <a:r>
              <a:rPr lang="en-GB" sz="1800" dirty="0" err="1"/>
              <a:t>premia</a:t>
            </a:r>
            <a:r>
              <a:rPr lang="en-GB" sz="1800" dirty="0"/>
              <a:t>. </a:t>
            </a:r>
          </a:p>
          <a:p>
            <a:pPr marL="271463" indent="-271463" algn="just">
              <a:lnSpc>
                <a:spcPts val="2700"/>
              </a:lnSpc>
              <a:spcBef>
                <a:spcPts val="600"/>
              </a:spcBef>
              <a:spcAft>
                <a:spcPts val="600"/>
              </a:spcAft>
            </a:pPr>
            <a:endParaRPr lang="en-US" sz="2000" dirty="0"/>
          </a:p>
          <a:p>
            <a:pPr marL="271463" indent="-271463" algn="just">
              <a:lnSpc>
                <a:spcPts val="2700"/>
              </a:lnSpc>
              <a:spcBef>
                <a:spcPts val="600"/>
              </a:spcBef>
              <a:spcAft>
                <a:spcPts val="600"/>
              </a:spcAft>
            </a:pPr>
            <a:r>
              <a:rPr lang="en-US" sz="2000" dirty="0"/>
              <a:t>Systemic risk is </a:t>
            </a:r>
            <a:r>
              <a:rPr lang="en-US" sz="2000" u="sng" dirty="0"/>
              <a:t>very difficult to measure and to forecast</a:t>
            </a:r>
            <a:r>
              <a:rPr lang="en-US" sz="2000" dirty="0"/>
              <a:t>, having been the focus of abundant recent literature and being currently one of the priorities of regulators and supervisors, to reduce the frequency and severity of systemic crises.</a:t>
            </a:r>
          </a:p>
          <a:p>
            <a:pPr marL="0" indent="0" algn="just">
              <a:lnSpc>
                <a:spcPts val="2700"/>
              </a:lnSpc>
              <a:spcBef>
                <a:spcPts val="600"/>
              </a:spcBef>
              <a:spcAft>
                <a:spcPts val="600"/>
              </a:spcAft>
              <a:buNone/>
            </a:pPr>
            <a:endParaRPr lang="en-GB" sz="20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132</a:t>
            </a:fld>
            <a:endParaRPr lang="en-US"/>
          </a:p>
        </p:txBody>
      </p:sp>
    </p:spTree>
    <p:extLst>
      <p:ext uri="{BB962C8B-B14F-4D97-AF65-F5344CB8AC3E}">
        <p14:creationId xmlns:p14="http://schemas.microsoft.com/office/powerpoint/2010/main" val="108770439"/>
      </p:ext>
    </p:extLst>
  </p:cSld>
  <p:clrMapOvr>
    <a:masterClrMapping/>
  </p:clrMapOvr>
  <p:transition spd="slow">
    <p:pull dir="r"/>
  </p:transition>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Systemic Risk</a:t>
            </a:r>
          </a:p>
        </p:txBody>
      </p:sp>
      <p:sp>
        <p:nvSpPr>
          <p:cNvPr id="1622019" name="Rectangle 3"/>
          <p:cNvSpPr>
            <a:spLocks noGrp="1" noChangeArrowheads="1"/>
          </p:cNvSpPr>
          <p:nvPr>
            <p:ph type="body" idx="1"/>
          </p:nvPr>
        </p:nvSpPr>
        <p:spPr>
          <a:xfrm>
            <a:off x="776536" y="1628800"/>
            <a:ext cx="3960440" cy="4608512"/>
          </a:xfrm>
        </p:spPr>
        <p:txBody>
          <a:bodyPr/>
          <a:lstStyle/>
          <a:p>
            <a:pPr marL="271463" indent="-271463" algn="just">
              <a:lnSpc>
                <a:spcPts val="2700"/>
              </a:lnSpc>
              <a:spcBef>
                <a:spcPts val="600"/>
              </a:spcBef>
              <a:spcAft>
                <a:spcPts val="600"/>
              </a:spcAft>
            </a:pPr>
            <a:r>
              <a:rPr lang="en-US" sz="2000" u="sng" dirty="0">
                <a:solidFill>
                  <a:srgbClr val="FF0000"/>
                </a:solidFill>
              </a:rPr>
              <a:t>The measurement of systemic risk typically involves a large set of financial and macroeconomic indicators</a:t>
            </a:r>
            <a:r>
              <a:rPr lang="en-US" sz="2000" dirty="0"/>
              <a:t>, even though some indicators alone already provide very relevant information.</a:t>
            </a:r>
          </a:p>
          <a:p>
            <a:pPr marL="271463" indent="-271463" algn="just">
              <a:lnSpc>
                <a:spcPts val="2700"/>
              </a:lnSpc>
              <a:spcBef>
                <a:spcPts val="600"/>
              </a:spcBef>
              <a:spcAft>
                <a:spcPts val="600"/>
              </a:spcAft>
            </a:pPr>
            <a:r>
              <a:rPr lang="en-US" sz="2000" dirty="0"/>
              <a:t>For instance, ESRB identified more than 2 dozen variables (as in UK and US), including:</a:t>
            </a:r>
          </a:p>
          <a:p>
            <a:pPr marL="268288" indent="-268288" algn="just">
              <a:lnSpc>
                <a:spcPts val="2500"/>
              </a:lnSpc>
              <a:spcBef>
                <a:spcPts val="0"/>
              </a:spcBef>
              <a:spcAft>
                <a:spcPts val="0"/>
              </a:spcAft>
              <a:buAutoNum type="romanLcParenBoth"/>
            </a:pPr>
            <a:r>
              <a:rPr lang="en-US" sz="1600" dirty="0"/>
              <a:t>Deviations in credit-to-GDP ratios</a:t>
            </a:r>
          </a:p>
          <a:p>
            <a:pPr marL="268288" indent="-268288" algn="just">
              <a:lnSpc>
                <a:spcPts val="2500"/>
              </a:lnSpc>
              <a:spcBef>
                <a:spcPts val="0"/>
              </a:spcBef>
              <a:spcAft>
                <a:spcPts val="0"/>
              </a:spcAft>
              <a:buAutoNum type="romanLcParenBoth"/>
            </a:pPr>
            <a:r>
              <a:rPr lang="en-US" sz="1600" dirty="0"/>
              <a:t>Change in price trends</a:t>
            </a:r>
          </a:p>
          <a:p>
            <a:pPr marL="268288" indent="-268288" algn="just">
              <a:lnSpc>
                <a:spcPts val="2500"/>
              </a:lnSpc>
              <a:spcBef>
                <a:spcPts val="0"/>
              </a:spcBef>
              <a:spcAft>
                <a:spcPts val="0"/>
              </a:spcAft>
              <a:buFont typeface="Monotype Sorts" pitchFamily="2" charset="2"/>
              <a:buAutoNum type="romanLcParenBoth"/>
            </a:pPr>
            <a:r>
              <a:rPr lang="en-US" sz="1600" dirty="0"/>
              <a:t>Change in credit spreads</a:t>
            </a:r>
          </a:p>
          <a:p>
            <a:pPr marL="268288" indent="-268288" algn="just">
              <a:lnSpc>
                <a:spcPts val="2500"/>
              </a:lnSpc>
              <a:spcBef>
                <a:spcPts val="0"/>
              </a:spcBef>
              <a:spcAft>
                <a:spcPts val="0"/>
              </a:spcAft>
              <a:buFont typeface="Monotype Sorts" pitchFamily="2" charset="2"/>
              <a:buAutoNum type="romanLcParenBoth"/>
            </a:pPr>
            <a:r>
              <a:rPr lang="en-US" sz="1600" dirty="0"/>
              <a:t>Credit risk</a:t>
            </a:r>
          </a:p>
          <a:p>
            <a:pPr marL="514350" indent="-514350" algn="just">
              <a:lnSpc>
                <a:spcPts val="2700"/>
              </a:lnSpc>
              <a:spcBef>
                <a:spcPts val="600"/>
              </a:spcBef>
              <a:spcAft>
                <a:spcPts val="600"/>
              </a:spcAft>
              <a:buAutoNum type="romanLcParenBoth"/>
            </a:pPr>
            <a:endParaRPr lang="en-US" sz="2000" dirty="0"/>
          </a:p>
          <a:p>
            <a:pPr marL="271463" indent="-271463" algn="just">
              <a:lnSpc>
                <a:spcPts val="2700"/>
              </a:lnSpc>
              <a:spcBef>
                <a:spcPts val="600"/>
              </a:spcBef>
              <a:spcAft>
                <a:spcPts val="600"/>
              </a:spcAft>
            </a:pPr>
            <a:endParaRPr lang="en-US" sz="2000" dirty="0"/>
          </a:p>
          <a:p>
            <a:pPr marL="271463" indent="-271463" algn="just">
              <a:lnSpc>
                <a:spcPts val="2700"/>
              </a:lnSpc>
              <a:spcBef>
                <a:spcPts val="600"/>
              </a:spcBef>
              <a:spcAft>
                <a:spcPts val="600"/>
              </a:spcAft>
            </a:pPr>
            <a:endParaRPr lang="en-US" sz="20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133</a:t>
            </a:fld>
            <a:endParaRPr lang="en-US"/>
          </a:p>
        </p:txBody>
      </p:sp>
      <p:pic>
        <p:nvPicPr>
          <p:cNvPr id="2" name="Picture 1"/>
          <p:cNvPicPr>
            <a:picLocks noChangeAspect="1"/>
          </p:cNvPicPr>
          <p:nvPr/>
        </p:nvPicPr>
        <p:blipFill>
          <a:blip r:embed="rId2"/>
          <a:stretch>
            <a:fillRect/>
          </a:stretch>
        </p:blipFill>
        <p:spPr>
          <a:xfrm>
            <a:off x="4736976" y="1628800"/>
            <a:ext cx="4689762" cy="3948485"/>
          </a:xfrm>
          <a:prstGeom prst="rect">
            <a:avLst/>
          </a:prstGeom>
        </p:spPr>
      </p:pic>
      <p:sp>
        <p:nvSpPr>
          <p:cNvPr id="6" name="Rectangle 5"/>
          <p:cNvSpPr/>
          <p:nvPr/>
        </p:nvSpPr>
        <p:spPr>
          <a:xfrm>
            <a:off x="4708178" y="5929535"/>
            <a:ext cx="4752528" cy="307777"/>
          </a:xfrm>
          <a:prstGeom prst="rect">
            <a:avLst/>
          </a:prstGeom>
        </p:spPr>
        <p:txBody>
          <a:bodyPr wrap="square">
            <a:spAutoFit/>
          </a:bodyPr>
          <a:lstStyle/>
          <a:p>
            <a:pPr algn="l">
              <a:buNone/>
            </a:pPr>
            <a:r>
              <a:rPr lang="en-US" sz="1400" b="0" u="none" dirty="0">
                <a:solidFill>
                  <a:schemeClr val="tx1"/>
                </a:solidFill>
              </a:rPr>
              <a:t>Source: ECB (2018), “Financial Stability Review”, May.</a:t>
            </a:r>
            <a:endParaRPr lang="en-GB" sz="1400" b="0" u="none" dirty="0">
              <a:solidFill>
                <a:schemeClr val="tx1"/>
              </a:solidFill>
            </a:endParaRPr>
          </a:p>
        </p:txBody>
      </p:sp>
    </p:spTree>
    <p:extLst>
      <p:ext uri="{BB962C8B-B14F-4D97-AF65-F5344CB8AC3E}">
        <p14:creationId xmlns:p14="http://schemas.microsoft.com/office/powerpoint/2010/main" val="1701498573"/>
      </p:ext>
    </p:extLst>
  </p:cSld>
  <p:clrMapOvr>
    <a:masterClrMapping/>
  </p:clrMapOvr>
  <p:transition spd="slow">
    <p:pull dir="r"/>
  </p:transition>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Systemic Risk</a:t>
            </a:r>
          </a:p>
        </p:txBody>
      </p:sp>
      <p:sp>
        <p:nvSpPr>
          <p:cNvPr id="1622019" name="Rectangle 3"/>
          <p:cNvSpPr>
            <a:spLocks noGrp="1" noChangeArrowheads="1"/>
          </p:cNvSpPr>
          <p:nvPr>
            <p:ph type="body" idx="1"/>
          </p:nvPr>
        </p:nvSpPr>
        <p:spPr>
          <a:xfrm>
            <a:off x="776536" y="1628800"/>
            <a:ext cx="8716714" cy="2952328"/>
          </a:xfrm>
        </p:spPr>
        <p:txBody>
          <a:bodyPr/>
          <a:lstStyle/>
          <a:p>
            <a:pPr marL="271463" indent="-271463" algn="just">
              <a:lnSpc>
                <a:spcPts val="2600"/>
              </a:lnSpc>
              <a:spcBef>
                <a:spcPts val="0"/>
              </a:spcBef>
              <a:spcAft>
                <a:spcPts val="600"/>
              </a:spcAft>
            </a:pPr>
            <a:r>
              <a:rPr lang="en-GB" sz="1800" b="1" dirty="0">
                <a:solidFill>
                  <a:srgbClr val="FF0000"/>
                </a:solidFill>
              </a:rPr>
              <a:t>One of the ECB indicators of systemic risk is CISS</a:t>
            </a:r>
            <a:r>
              <a:rPr lang="en-US" sz="1800" b="1" dirty="0"/>
              <a:t> </a:t>
            </a:r>
            <a:r>
              <a:rPr lang="en-US" sz="1800" dirty="0"/>
              <a:t>– Composite Index of Systemic Stress </a:t>
            </a:r>
            <a:r>
              <a:rPr lang="en-GB" sz="1800" dirty="0"/>
              <a:t>(see </a:t>
            </a:r>
            <a:r>
              <a:rPr lang="en-GB" sz="1800" dirty="0" err="1"/>
              <a:t>Holló</a:t>
            </a:r>
            <a:r>
              <a:rPr lang="en-GB" sz="1800" dirty="0"/>
              <a:t>, </a:t>
            </a:r>
            <a:r>
              <a:rPr lang="en-GB" sz="1800" dirty="0" err="1"/>
              <a:t>Dániel</a:t>
            </a:r>
            <a:r>
              <a:rPr lang="en-GB" sz="1800" dirty="0"/>
              <a:t>, Manfred Kremer and Marco Lo </a:t>
            </a:r>
            <a:r>
              <a:rPr lang="en-GB" sz="1800" dirty="0" err="1"/>
              <a:t>Duca</a:t>
            </a:r>
            <a:r>
              <a:rPr lang="en-GB" sz="1800" dirty="0"/>
              <a:t> (2012), “CISS – A Composite Indicator of Systemic Stress in the Financial System”, WP No. 1426, March)</a:t>
            </a:r>
            <a:r>
              <a:rPr lang="en-US" sz="1800" dirty="0"/>
              <a:t>.</a:t>
            </a:r>
          </a:p>
          <a:p>
            <a:pPr marL="271463" indent="-271463" algn="just">
              <a:lnSpc>
                <a:spcPts val="2600"/>
              </a:lnSpc>
              <a:spcBef>
                <a:spcPts val="0"/>
              </a:spcBef>
              <a:spcAft>
                <a:spcPts val="600"/>
              </a:spcAft>
            </a:pPr>
            <a:r>
              <a:rPr lang="en-US" sz="1800" dirty="0"/>
              <a:t>It is </a:t>
            </a:r>
            <a:r>
              <a:rPr lang="en-US" sz="1800" u="sng" dirty="0"/>
              <a:t>based on the </a:t>
            </a:r>
            <a:r>
              <a:rPr lang="en-US" sz="1800" u="sng" dirty="0">
                <a:solidFill>
                  <a:srgbClr val="FF0000"/>
                </a:solidFill>
              </a:rPr>
              <a:t>aggregation of </a:t>
            </a:r>
            <a:r>
              <a:rPr lang="en-GB" sz="1800" u="sng" dirty="0">
                <a:solidFill>
                  <a:srgbClr val="FF0000"/>
                </a:solidFill>
              </a:rPr>
              <a:t>15 mostly market-based financial stress measures </a:t>
            </a:r>
            <a:r>
              <a:rPr lang="en-GB" sz="1800" dirty="0"/>
              <a:t>(standard financial market indicators, e.g. volatilities, risk spreads and valuation losses).</a:t>
            </a:r>
          </a:p>
          <a:p>
            <a:pPr marL="271463" indent="-271463" algn="just">
              <a:lnSpc>
                <a:spcPts val="2600"/>
              </a:lnSpc>
              <a:spcBef>
                <a:spcPts val="0"/>
              </a:spcBef>
              <a:spcAft>
                <a:spcPts val="600"/>
              </a:spcAft>
            </a:pPr>
            <a:r>
              <a:rPr lang="en-GB" sz="1800" dirty="0"/>
              <a:t>These indicators are readily available for many countries on a daily basis and with long data histories, allowing the update in real time and calculation for a broad set of countries.</a:t>
            </a:r>
            <a:endParaRPr lang="en-US" sz="1800" dirty="0"/>
          </a:p>
          <a:p>
            <a:pPr marL="271463" indent="-271463" algn="just">
              <a:lnSpc>
                <a:spcPts val="2600"/>
              </a:lnSpc>
              <a:spcBef>
                <a:spcPts val="0"/>
              </a:spcBef>
              <a:spcAft>
                <a:spcPts val="600"/>
              </a:spcAft>
            </a:pPr>
            <a:r>
              <a:rPr lang="en-US" sz="1800" b="1" dirty="0">
                <a:solidFill>
                  <a:srgbClr val="FF0000"/>
                </a:solidFill>
              </a:rPr>
              <a:t>Problem: ability to anticipate events</a:t>
            </a:r>
            <a:r>
              <a:rPr lang="en-US" sz="1800" b="1" dirty="0"/>
              <a:t>,</a:t>
            </a:r>
            <a:r>
              <a:rPr lang="en-US" sz="1800" dirty="0"/>
              <a:t> as they mostly react to financial stress events.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134</a:t>
            </a:fld>
            <a:endParaRPr lang="en-US"/>
          </a:p>
        </p:txBody>
      </p:sp>
      <p:pic>
        <p:nvPicPr>
          <p:cNvPr id="2" name="Picture 1"/>
          <p:cNvPicPr>
            <a:picLocks noChangeAspect="1"/>
          </p:cNvPicPr>
          <p:nvPr/>
        </p:nvPicPr>
        <p:blipFill>
          <a:blip r:embed="rId2"/>
          <a:stretch>
            <a:fillRect/>
          </a:stretch>
        </p:blipFill>
        <p:spPr>
          <a:xfrm>
            <a:off x="1136575" y="4581128"/>
            <a:ext cx="3765521" cy="1716012"/>
          </a:xfrm>
          <a:prstGeom prst="rect">
            <a:avLst/>
          </a:prstGeom>
        </p:spPr>
      </p:pic>
      <p:sp>
        <p:nvSpPr>
          <p:cNvPr id="4" name="Rectangle 3"/>
          <p:cNvSpPr/>
          <p:nvPr/>
        </p:nvSpPr>
        <p:spPr>
          <a:xfrm>
            <a:off x="5025008" y="5982972"/>
            <a:ext cx="2511902" cy="307777"/>
          </a:xfrm>
          <a:prstGeom prst="rect">
            <a:avLst/>
          </a:prstGeom>
        </p:spPr>
        <p:txBody>
          <a:bodyPr wrap="square">
            <a:spAutoFit/>
          </a:bodyPr>
          <a:lstStyle/>
          <a:p>
            <a:pPr algn="l">
              <a:buNone/>
            </a:pPr>
            <a:r>
              <a:rPr lang="en-US" sz="1400" b="0" u="none" dirty="0">
                <a:solidFill>
                  <a:schemeClr val="tx1"/>
                </a:solidFill>
              </a:rPr>
              <a:t>Source: </a:t>
            </a:r>
            <a:r>
              <a:rPr lang="en-US" sz="1400" b="0" u="none" dirty="0" err="1">
                <a:solidFill>
                  <a:schemeClr val="tx1"/>
                </a:solidFill>
              </a:rPr>
              <a:t>Holló</a:t>
            </a:r>
            <a:r>
              <a:rPr lang="en-US" sz="1400" b="0" u="none" dirty="0">
                <a:solidFill>
                  <a:schemeClr val="tx1"/>
                </a:solidFill>
              </a:rPr>
              <a:t> </a:t>
            </a:r>
            <a:r>
              <a:rPr lang="en-US" sz="1400" b="0" i="1" u="none" dirty="0">
                <a:solidFill>
                  <a:schemeClr val="tx1"/>
                </a:solidFill>
              </a:rPr>
              <a:t>et al. </a:t>
            </a:r>
            <a:r>
              <a:rPr lang="en-US" sz="1400" b="0" u="none" dirty="0">
                <a:solidFill>
                  <a:schemeClr val="tx1"/>
                </a:solidFill>
              </a:rPr>
              <a:t>(2012). </a:t>
            </a:r>
            <a:endParaRPr lang="en-GB" sz="1400" b="0" u="none" dirty="0">
              <a:solidFill>
                <a:schemeClr val="tx1"/>
              </a:solidFill>
            </a:endParaRPr>
          </a:p>
        </p:txBody>
      </p:sp>
    </p:spTree>
    <p:extLst>
      <p:ext uri="{BB962C8B-B14F-4D97-AF65-F5344CB8AC3E}">
        <p14:creationId xmlns:p14="http://schemas.microsoft.com/office/powerpoint/2010/main" val="1976869445"/>
      </p:ext>
    </p:extLst>
  </p:cSld>
  <p:clrMapOvr>
    <a:masterClrMapping/>
  </p:clrMapOvr>
  <p:transition spd="slow">
    <p:pull dir="r"/>
  </p:transition>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48544" y="342900"/>
            <a:ext cx="8640960" cy="1104900"/>
          </a:xfrm>
        </p:spPr>
        <p:txBody>
          <a:bodyPr/>
          <a:lstStyle/>
          <a:p>
            <a:r>
              <a:rPr lang="en-US" sz="4000" dirty="0"/>
              <a:t>Building a less credit-intensive economy</a:t>
            </a:r>
          </a:p>
        </p:txBody>
      </p:sp>
      <p:sp>
        <p:nvSpPr>
          <p:cNvPr id="1622019" name="Rectangle 3"/>
          <p:cNvSpPr>
            <a:spLocks noGrp="1" noChangeArrowheads="1"/>
          </p:cNvSpPr>
          <p:nvPr>
            <p:ph type="body" idx="1"/>
          </p:nvPr>
        </p:nvSpPr>
        <p:spPr>
          <a:xfrm>
            <a:off x="776536" y="1628800"/>
            <a:ext cx="8712968" cy="4680520"/>
          </a:xfrm>
        </p:spPr>
        <p:txBody>
          <a:bodyPr/>
          <a:lstStyle/>
          <a:p>
            <a:pPr marL="271463" indent="-271463" algn="just">
              <a:lnSpc>
                <a:spcPts val="2700"/>
              </a:lnSpc>
              <a:spcBef>
                <a:spcPts val="0"/>
              </a:spcBef>
              <a:spcAft>
                <a:spcPts val="600"/>
              </a:spcAft>
            </a:pPr>
            <a:r>
              <a:rPr lang="en-US" sz="2000" dirty="0"/>
              <a:t>Main tools:</a:t>
            </a:r>
          </a:p>
          <a:p>
            <a:pPr marL="271463" indent="-271463" algn="just">
              <a:lnSpc>
                <a:spcPts val="2700"/>
              </a:lnSpc>
              <a:spcBef>
                <a:spcPts val="0"/>
              </a:spcBef>
              <a:spcAft>
                <a:spcPts val="600"/>
              </a:spcAft>
            </a:pPr>
            <a:endParaRPr lang="en-US" sz="2000" dirty="0"/>
          </a:p>
          <a:p>
            <a:pPr marL="514350" indent="-514350" algn="just">
              <a:lnSpc>
                <a:spcPts val="2700"/>
              </a:lnSpc>
              <a:spcBef>
                <a:spcPts val="600"/>
              </a:spcBef>
              <a:spcAft>
                <a:spcPts val="600"/>
              </a:spcAft>
              <a:buAutoNum type="romanLcParenBoth"/>
            </a:pPr>
            <a:r>
              <a:rPr lang="en-US" sz="2000" dirty="0"/>
              <a:t>Monetary policy</a:t>
            </a:r>
          </a:p>
          <a:p>
            <a:pPr marL="514350" indent="-514350" algn="just">
              <a:lnSpc>
                <a:spcPts val="2700"/>
              </a:lnSpc>
              <a:spcBef>
                <a:spcPts val="600"/>
              </a:spcBef>
              <a:spcAft>
                <a:spcPts val="600"/>
              </a:spcAft>
              <a:buAutoNum type="romanLcParenBoth"/>
            </a:pPr>
            <a:endParaRPr lang="en-US" sz="2000" dirty="0"/>
          </a:p>
          <a:p>
            <a:pPr marL="514350" indent="-514350" algn="just">
              <a:lnSpc>
                <a:spcPts val="2700"/>
              </a:lnSpc>
              <a:spcBef>
                <a:spcPts val="600"/>
              </a:spcBef>
              <a:spcAft>
                <a:spcPts val="600"/>
              </a:spcAft>
              <a:buAutoNum type="romanLcParenBoth"/>
            </a:pPr>
            <a:r>
              <a:rPr lang="en-US" sz="2000" dirty="0" err="1"/>
              <a:t>Microprudential</a:t>
            </a:r>
            <a:r>
              <a:rPr lang="en-US" sz="2000" dirty="0"/>
              <a:t> rules</a:t>
            </a:r>
          </a:p>
          <a:p>
            <a:pPr marL="514350" indent="-514350" algn="just">
              <a:lnSpc>
                <a:spcPts val="2700"/>
              </a:lnSpc>
              <a:spcBef>
                <a:spcPts val="600"/>
              </a:spcBef>
              <a:spcAft>
                <a:spcPts val="600"/>
              </a:spcAft>
              <a:buFont typeface="Monotype Sorts" pitchFamily="2" charset="2"/>
              <a:buAutoNum type="romanLcParenBoth"/>
            </a:pPr>
            <a:endParaRPr lang="en-US" sz="2000" dirty="0"/>
          </a:p>
          <a:p>
            <a:pPr marL="514350" indent="-514350" algn="just">
              <a:lnSpc>
                <a:spcPts val="2700"/>
              </a:lnSpc>
              <a:spcBef>
                <a:spcPts val="600"/>
              </a:spcBef>
              <a:spcAft>
                <a:spcPts val="600"/>
              </a:spcAft>
              <a:buFont typeface="Monotype Sorts" pitchFamily="2" charset="2"/>
              <a:buAutoNum type="romanLcParenBoth"/>
            </a:pPr>
            <a:r>
              <a:rPr lang="en-US" sz="2000" dirty="0" err="1"/>
              <a:t>Macroprudential</a:t>
            </a:r>
            <a:r>
              <a:rPr lang="en-US" sz="2000" dirty="0"/>
              <a:t> policies</a:t>
            </a:r>
          </a:p>
          <a:p>
            <a:pPr marL="514350" indent="-514350" algn="just">
              <a:lnSpc>
                <a:spcPts val="2700"/>
              </a:lnSpc>
              <a:spcBef>
                <a:spcPts val="600"/>
              </a:spcBef>
              <a:spcAft>
                <a:spcPts val="600"/>
              </a:spcAft>
              <a:buAutoNum type="romanLcParenBoth"/>
            </a:pPr>
            <a:endParaRPr lang="en-US" sz="2000" dirty="0"/>
          </a:p>
          <a:p>
            <a:pPr marL="514350" indent="-514350" algn="just">
              <a:lnSpc>
                <a:spcPts val="2700"/>
              </a:lnSpc>
              <a:spcBef>
                <a:spcPts val="600"/>
              </a:spcBef>
              <a:spcAft>
                <a:spcPts val="600"/>
              </a:spcAft>
              <a:buAutoNum type="romanLcParenBoth"/>
            </a:pPr>
            <a:r>
              <a:rPr lang="en-US" sz="2000" dirty="0"/>
              <a:t>Holistic policies</a:t>
            </a:r>
          </a:p>
          <a:p>
            <a:pPr marL="514350" indent="-514350" algn="just">
              <a:lnSpc>
                <a:spcPts val="2700"/>
              </a:lnSpc>
              <a:spcBef>
                <a:spcPts val="600"/>
              </a:spcBef>
              <a:spcAft>
                <a:spcPts val="600"/>
              </a:spcAft>
              <a:buAutoNum type="romanLcParenBoth"/>
            </a:pPr>
            <a:endParaRPr lang="en-US" sz="2000" dirty="0"/>
          </a:p>
          <a:p>
            <a:pPr marL="514350" indent="-514350" algn="just">
              <a:lnSpc>
                <a:spcPts val="2700"/>
              </a:lnSpc>
              <a:spcBef>
                <a:spcPts val="600"/>
              </a:spcBef>
              <a:spcAft>
                <a:spcPts val="600"/>
              </a:spcAft>
              <a:buAutoNum type="romanLcParenBoth"/>
            </a:pPr>
            <a:endParaRPr lang="en-US" sz="20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135</a:t>
            </a:fld>
            <a:endParaRPr lang="en-US"/>
          </a:p>
        </p:txBody>
      </p:sp>
    </p:spTree>
    <p:extLst>
      <p:ext uri="{BB962C8B-B14F-4D97-AF65-F5344CB8AC3E}">
        <p14:creationId xmlns:p14="http://schemas.microsoft.com/office/powerpoint/2010/main" val="2788000820"/>
      </p:ext>
    </p:extLst>
  </p:cSld>
  <p:clrMapOvr>
    <a:masterClrMapping/>
  </p:clrMapOvr>
  <p:transition spd="slow">
    <p:pull dir="r"/>
  </p:transition>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48544" y="342900"/>
            <a:ext cx="8640960" cy="1104900"/>
          </a:xfrm>
        </p:spPr>
        <p:txBody>
          <a:bodyPr/>
          <a:lstStyle/>
          <a:p>
            <a:r>
              <a:rPr lang="en-US" sz="4000" dirty="0"/>
              <a:t>Building a less credit-intensive economy</a:t>
            </a:r>
          </a:p>
        </p:txBody>
      </p:sp>
      <p:sp>
        <p:nvSpPr>
          <p:cNvPr id="1622019" name="Rectangle 3"/>
          <p:cNvSpPr>
            <a:spLocks noGrp="1" noChangeArrowheads="1"/>
          </p:cNvSpPr>
          <p:nvPr>
            <p:ph type="body" idx="1"/>
          </p:nvPr>
        </p:nvSpPr>
        <p:spPr>
          <a:xfrm>
            <a:off x="776536" y="1628800"/>
            <a:ext cx="8712968" cy="4680520"/>
          </a:xfrm>
        </p:spPr>
        <p:txBody>
          <a:bodyPr/>
          <a:lstStyle/>
          <a:p>
            <a:pPr marL="268288" indent="-268288" algn="just">
              <a:lnSpc>
                <a:spcPts val="2700"/>
              </a:lnSpc>
              <a:spcBef>
                <a:spcPts val="600"/>
              </a:spcBef>
              <a:spcAft>
                <a:spcPts val="600"/>
              </a:spcAft>
              <a:buAutoNum type="romanLcParenBoth"/>
            </a:pPr>
            <a:r>
              <a:rPr lang="en-US" sz="2000" dirty="0">
                <a:solidFill>
                  <a:srgbClr val="FF0000"/>
                </a:solidFill>
              </a:rPr>
              <a:t>Monetary policy:</a:t>
            </a:r>
          </a:p>
          <a:p>
            <a:pPr marL="444500" lvl="1" indent="-176213" algn="just">
              <a:lnSpc>
                <a:spcPts val="2700"/>
              </a:lnSpc>
              <a:spcBef>
                <a:spcPts val="600"/>
              </a:spcBef>
              <a:spcAft>
                <a:spcPts val="600"/>
              </a:spcAft>
              <a:buFontTx/>
              <a:buChar char="-"/>
            </a:pPr>
            <a:r>
              <a:rPr lang="en-US" sz="1600" dirty="0">
                <a:solidFill>
                  <a:srgbClr val="FF0000"/>
                </a:solidFill>
              </a:rPr>
              <a:t>interest rate increases by central banks to tackle excessive credit growth, </a:t>
            </a:r>
            <a:r>
              <a:rPr lang="en-US" sz="1600" dirty="0"/>
              <a:t>even before inflation is increasing – inflation measures only consider consumer prices and bubbles usually develop in real estate or stock markets, whose effects on consumer prices are not immediate;</a:t>
            </a:r>
          </a:p>
          <a:p>
            <a:pPr marL="444500" lvl="1" indent="-176213" algn="just">
              <a:lnSpc>
                <a:spcPts val="2700"/>
              </a:lnSpc>
              <a:spcBef>
                <a:spcPts val="600"/>
              </a:spcBef>
              <a:spcAft>
                <a:spcPts val="600"/>
              </a:spcAft>
              <a:buFontTx/>
              <a:buChar char="-"/>
            </a:pPr>
            <a:r>
              <a:rPr lang="en-US" sz="1600" dirty="0">
                <a:solidFill>
                  <a:srgbClr val="FF0000"/>
                </a:solidFill>
              </a:rPr>
              <a:t>reserve requirements to limit banks’ money creation ability;</a:t>
            </a:r>
          </a:p>
          <a:p>
            <a:pPr marL="444500" lvl="1" indent="-176213" algn="just">
              <a:lnSpc>
                <a:spcPts val="2700"/>
              </a:lnSpc>
              <a:spcBef>
                <a:spcPts val="600"/>
              </a:spcBef>
              <a:spcAft>
                <a:spcPts val="600"/>
              </a:spcAft>
              <a:buFontTx/>
              <a:buChar char="-"/>
            </a:pPr>
            <a:r>
              <a:rPr lang="en-US" sz="1600" b="1" dirty="0">
                <a:solidFill>
                  <a:srgbClr val="FF0000"/>
                </a:solidFill>
              </a:rPr>
              <a:t>revision of the role of monetary policy and credit in money creation:</a:t>
            </a:r>
          </a:p>
          <a:p>
            <a:pPr marL="631825" lvl="4" indent="-187325" algn="just">
              <a:lnSpc>
                <a:spcPts val="2400"/>
              </a:lnSpc>
              <a:spcBef>
                <a:spcPts val="600"/>
              </a:spcBef>
              <a:spcAft>
                <a:spcPts val="600"/>
              </a:spcAft>
            </a:pPr>
            <a:r>
              <a:rPr lang="en-US" sz="1400" dirty="0"/>
              <a:t>Reinforced </a:t>
            </a:r>
            <a:r>
              <a:rPr lang="en-US" sz="1400" b="1" dirty="0"/>
              <a:t>mechanisms to channel liquidity to targeted economic activities </a:t>
            </a:r>
            <a:r>
              <a:rPr lang="en-US" sz="1400" dirty="0"/>
              <a:t>(e.g. targeted liquidity injections as in UK during the last decade).</a:t>
            </a:r>
          </a:p>
          <a:p>
            <a:pPr marL="631825" lvl="4" indent="-187325" algn="just">
              <a:lnSpc>
                <a:spcPts val="2400"/>
              </a:lnSpc>
              <a:spcBef>
                <a:spcPts val="600"/>
              </a:spcBef>
              <a:spcAft>
                <a:spcPts val="600"/>
              </a:spcAft>
            </a:pPr>
            <a:r>
              <a:rPr lang="en-US" sz="1400" dirty="0"/>
              <a:t>Better balance between public and private money creation – </a:t>
            </a:r>
            <a:r>
              <a:rPr lang="en-US" sz="1400" b="1" dirty="0"/>
              <a:t>printing more money (public money creation), under strict rules, may be better than excessive credit growth (private money creation)</a:t>
            </a:r>
            <a:r>
              <a:rPr lang="en-US" sz="1400" dirty="0"/>
              <a:t>.</a:t>
            </a:r>
          </a:p>
          <a:p>
            <a:pPr marL="998538" lvl="4" indent="-185738" algn="just">
              <a:lnSpc>
                <a:spcPts val="2100"/>
              </a:lnSpc>
              <a:spcBef>
                <a:spcPts val="0"/>
              </a:spcBef>
              <a:spcAft>
                <a:spcPts val="0"/>
              </a:spcAft>
            </a:pPr>
            <a:endParaRPr lang="en-US" sz="1800" dirty="0">
              <a:solidFill>
                <a:srgbClr val="FF0000"/>
              </a:solidFill>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136</a:t>
            </a:fld>
            <a:endParaRPr lang="en-US"/>
          </a:p>
        </p:txBody>
      </p:sp>
      <p:sp>
        <p:nvSpPr>
          <p:cNvPr id="7" name="Down Arrow 6"/>
          <p:cNvSpPr/>
          <p:nvPr/>
        </p:nvSpPr>
        <p:spPr bwMode="auto">
          <a:xfrm>
            <a:off x="4916996" y="5733256"/>
            <a:ext cx="504056"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407318886"/>
      </p:ext>
    </p:extLst>
  </p:cSld>
  <p:clrMapOvr>
    <a:masterClrMapping/>
  </p:clrMapOvr>
  <p:transition spd="slow">
    <p:pull dir="r"/>
  </p:transition>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48544" y="342900"/>
            <a:ext cx="8640960" cy="1104900"/>
          </a:xfrm>
        </p:spPr>
        <p:txBody>
          <a:bodyPr/>
          <a:lstStyle/>
          <a:p>
            <a:r>
              <a:rPr lang="en-US" sz="4000" dirty="0"/>
              <a:t>Building a less credit-intensive economy</a:t>
            </a:r>
          </a:p>
        </p:txBody>
      </p:sp>
      <p:sp>
        <p:nvSpPr>
          <p:cNvPr id="1622019" name="Rectangle 3"/>
          <p:cNvSpPr>
            <a:spLocks noGrp="1" noChangeArrowheads="1"/>
          </p:cNvSpPr>
          <p:nvPr>
            <p:ph type="body" idx="1"/>
          </p:nvPr>
        </p:nvSpPr>
        <p:spPr>
          <a:xfrm>
            <a:off x="776536" y="1628800"/>
            <a:ext cx="8712968" cy="4680520"/>
          </a:xfrm>
        </p:spPr>
        <p:txBody>
          <a:bodyPr/>
          <a:lstStyle/>
          <a:p>
            <a:pPr marL="355600" indent="-355600" algn="just">
              <a:lnSpc>
                <a:spcPts val="2700"/>
              </a:lnSpc>
              <a:spcBef>
                <a:spcPts val="600"/>
              </a:spcBef>
              <a:spcAft>
                <a:spcPts val="600"/>
              </a:spcAft>
              <a:buAutoNum type="romanLcParenBoth"/>
            </a:pPr>
            <a:endParaRPr lang="en-US" sz="2000" dirty="0">
              <a:solidFill>
                <a:srgbClr val="FF0000"/>
              </a:solidFill>
            </a:endParaRPr>
          </a:p>
          <a:p>
            <a:pPr marL="998538" lvl="4" indent="-185738" algn="just">
              <a:lnSpc>
                <a:spcPts val="2100"/>
              </a:lnSpc>
              <a:spcBef>
                <a:spcPts val="0"/>
              </a:spcBef>
              <a:spcAft>
                <a:spcPts val="0"/>
              </a:spcAft>
            </a:pPr>
            <a:endParaRPr lang="en-US" dirty="0">
              <a:solidFill>
                <a:srgbClr val="FF0000"/>
              </a:solidFill>
            </a:endParaRPr>
          </a:p>
          <a:p>
            <a:pPr marL="0" lvl="4" indent="0" algn="just">
              <a:lnSpc>
                <a:spcPts val="2500"/>
              </a:lnSpc>
              <a:spcBef>
                <a:spcPts val="0"/>
              </a:spcBef>
              <a:spcAft>
                <a:spcPts val="600"/>
              </a:spcAft>
              <a:buNone/>
            </a:pPr>
            <a:r>
              <a:rPr lang="en-US" dirty="0">
                <a:solidFill>
                  <a:srgbClr val="FF0000"/>
                </a:solidFill>
              </a:rPr>
              <a:t>Successes in stimulating economic growth through money printing:</a:t>
            </a:r>
          </a:p>
          <a:p>
            <a:pPr marL="0" lvl="4" indent="0" algn="just">
              <a:lnSpc>
                <a:spcPts val="2500"/>
              </a:lnSpc>
              <a:spcBef>
                <a:spcPts val="0"/>
              </a:spcBef>
              <a:spcAft>
                <a:spcPts val="600"/>
              </a:spcAft>
              <a:buNone/>
            </a:pPr>
            <a:endParaRPr lang="en-US" dirty="0">
              <a:solidFill>
                <a:srgbClr val="FF0000"/>
              </a:solidFill>
            </a:endParaRPr>
          </a:p>
          <a:p>
            <a:pPr marL="361950" lvl="2" indent="-361950" algn="just">
              <a:lnSpc>
                <a:spcPts val="2500"/>
              </a:lnSpc>
              <a:spcBef>
                <a:spcPts val="0"/>
              </a:spcBef>
              <a:spcAft>
                <a:spcPts val="600"/>
              </a:spcAft>
              <a:buAutoNum type="romanLcParenBoth"/>
            </a:pPr>
            <a:r>
              <a:rPr lang="en-US" sz="2000" dirty="0"/>
              <a:t>US Union Government in the American Civil War</a:t>
            </a:r>
          </a:p>
          <a:p>
            <a:pPr marL="361950" lvl="2" indent="-361950" algn="just">
              <a:lnSpc>
                <a:spcPts val="2500"/>
              </a:lnSpc>
              <a:spcBef>
                <a:spcPts val="0"/>
              </a:spcBef>
              <a:spcAft>
                <a:spcPts val="600"/>
              </a:spcAft>
              <a:buAutoNum type="romanLcParenBoth"/>
            </a:pPr>
            <a:r>
              <a:rPr lang="en-US" sz="2000" dirty="0"/>
              <a:t>Japan in the 30’s</a:t>
            </a:r>
          </a:p>
          <a:p>
            <a:pPr marL="361950" indent="-361950" algn="just">
              <a:lnSpc>
                <a:spcPts val="2600"/>
              </a:lnSpc>
              <a:spcBef>
                <a:spcPts val="0"/>
              </a:spcBef>
              <a:spcAft>
                <a:spcPts val="600"/>
              </a:spcAft>
              <a:buNone/>
            </a:pPr>
            <a:r>
              <a:rPr lang="en-US" sz="2000" dirty="0">
                <a:solidFill>
                  <a:srgbClr val="FF0000"/>
                </a:solidFill>
              </a:rPr>
              <a:t>	</a:t>
            </a:r>
          </a:p>
          <a:p>
            <a:pPr marL="361950" indent="-361950" algn="just">
              <a:lnSpc>
                <a:spcPts val="2600"/>
              </a:lnSpc>
              <a:spcBef>
                <a:spcPts val="0"/>
              </a:spcBef>
              <a:spcAft>
                <a:spcPts val="600"/>
              </a:spcAft>
              <a:buNone/>
            </a:pPr>
            <a:r>
              <a:rPr lang="en-US" sz="2000" dirty="0">
                <a:solidFill>
                  <a:srgbClr val="FF0000"/>
                </a:solidFill>
              </a:rPr>
              <a:t>Failures in stimulating economic growth through money printing:</a:t>
            </a:r>
          </a:p>
          <a:p>
            <a:pPr marL="361950" indent="-361950" algn="just">
              <a:lnSpc>
                <a:spcPts val="2600"/>
              </a:lnSpc>
              <a:spcBef>
                <a:spcPts val="0"/>
              </a:spcBef>
              <a:spcAft>
                <a:spcPts val="600"/>
              </a:spcAft>
              <a:buNone/>
            </a:pPr>
            <a:endParaRPr lang="en-US" sz="2000" dirty="0">
              <a:solidFill>
                <a:srgbClr val="FF0000"/>
              </a:solidFill>
            </a:endParaRPr>
          </a:p>
          <a:p>
            <a:pPr marL="361950" lvl="2" indent="-361950" algn="just">
              <a:lnSpc>
                <a:spcPts val="2500"/>
              </a:lnSpc>
              <a:spcBef>
                <a:spcPts val="0"/>
              </a:spcBef>
              <a:spcAft>
                <a:spcPts val="600"/>
              </a:spcAft>
              <a:buAutoNum type="romanLcParenBoth"/>
            </a:pPr>
            <a:r>
              <a:rPr lang="en-US" sz="2000" dirty="0"/>
              <a:t>US Confederate States in the American Civil War</a:t>
            </a:r>
          </a:p>
          <a:p>
            <a:pPr marL="361950" lvl="2" indent="-361950" algn="just">
              <a:lnSpc>
                <a:spcPts val="2500"/>
              </a:lnSpc>
              <a:spcBef>
                <a:spcPts val="0"/>
              </a:spcBef>
              <a:spcAft>
                <a:spcPts val="600"/>
              </a:spcAft>
              <a:buAutoNum type="romanLcParenBoth"/>
            </a:pPr>
            <a:r>
              <a:rPr lang="en-US" sz="2000" dirty="0"/>
              <a:t>Weimar Germany</a:t>
            </a:r>
          </a:p>
          <a:p>
            <a:pPr marL="361950" lvl="2" indent="-361950" algn="just">
              <a:lnSpc>
                <a:spcPts val="2500"/>
              </a:lnSpc>
              <a:spcBef>
                <a:spcPts val="0"/>
              </a:spcBef>
              <a:spcAft>
                <a:spcPts val="600"/>
              </a:spcAft>
              <a:buAutoNum type="romanLcParenBoth"/>
            </a:pPr>
            <a:r>
              <a:rPr lang="en-US" sz="2000" dirty="0"/>
              <a:t>Zimbabwe</a:t>
            </a:r>
            <a:endParaRPr lang="en-US" sz="2000" dirty="0">
              <a:solidFill>
                <a:srgbClr val="FF0000"/>
              </a:solidFill>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137</a:t>
            </a:fld>
            <a:endParaRPr lang="en-US"/>
          </a:p>
        </p:txBody>
      </p:sp>
      <p:sp>
        <p:nvSpPr>
          <p:cNvPr id="5" name="Down Arrow 4"/>
          <p:cNvSpPr/>
          <p:nvPr/>
        </p:nvSpPr>
        <p:spPr bwMode="auto">
          <a:xfrm>
            <a:off x="4881240" y="1628800"/>
            <a:ext cx="35979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273561424"/>
      </p:ext>
    </p:extLst>
  </p:cSld>
  <p:clrMapOvr>
    <a:masterClrMapping/>
  </p:clrMapOvr>
  <p:transition spd="slow">
    <p:pull dir="r"/>
  </p:transition>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Building a less credit-intensive economy</a:t>
            </a:r>
          </a:p>
        </p:txBody>
      </p:sp>
      <p:sp>
        <p:nvSpPr>
          <p:cNvPr id="1622019" name="Rectangle 3"/>
          <p:cNvSpPr>
            <a:spLocks noGrp="1" noChangeArrowheads="1"/>
          </p:cNvSpPr>
          <p:nvPr>
            <p:ph type="body" idx="1"/>
          </p:nvPr>
        </p:nvSpPr>
        <p:spPr>
          <a:xfrm>
            <a:off x="776536" y="1628800"/>
            <a:ext cx="8712968" cy="4680520"/>
          </a:xfrm>
        </p:spPr>
        <p:txBody>
          <a:bodyPr/>
          <a:lstStyle/>
          <a:p>
            <a:pPr marL="355600" indent="-355600" algn="just">
              <a:lnSpc>
                <a:spcPts val="2500"/>
              </a:lnSpc>
              <a:spcBef>
                <a:spcPts val="0"/>
              </a:spcBef>
              <a:spcAft>
                <a:spcPts val="600"/>
              </a:spcAft>
              <a:buAutoNum type="romanLcParenBoth" startAt="2"/>
            </a:pPr>
            <a:r>
              <a:rPr lang="en-US" sz="2000" dirty="0" err="1">
                <a:solidFill>
                  <a:srgbClr val="FF0000"/>
                </a:solidFill>
              </a:rPr>
              <a:t>Microprudential</a:t>
            </a:r>
            <a:r>
              <a:rPr lang="en-US" sz="2000" dirty="0">
                <a:solidFill>
                  <a:srgbClr val="FF0000"/>
                </a:solidFill>
              </a:rPr>
              <a:t> rules:</a:t>
            </a:r>
          </a:p>
          <a:p>
            <a:pPr marL="0" indent="0" algn="just">
              <a:lnSpc>
                <a:spcPts val="2500"/>
              </a:lnSpc>
              <a:spcBef>
                <a:spcPts val="0"/>
              </a:spcBef>
              <a:spcAft>
                <a:spcPts val="600"/>
              </a:spcAft>
              <a:buNone/>
            </a:pPr>
            <a:endParaRPr lang="en-US" sz="2000" dirty="0">
              <a:solidFill>
                <a:srgbClr val="FF0000"/>
              </a:solidFill>
            </a:endParaRPr>
          </a:p>
          <a:p>
            <a:pPr algn="just">
              <a:lnSpc>
                <a:spcPts val="2500"/>
              </a:lnSpc>
              <a:spcBef>
                <a:spcPts val="0"/>
              </a:spcBef>
              <a:spcAft>
                <a:spcPts val="600"/>
              </a:spcAft>
              <a:buFontTx/>
              <a:buChar char="-"/>
            </a:pPr>
            <a:r>
              <a:rPr lang="en-US" sz="2000" dirty="0"/>
              <a:t>Higher capital requirements for banks, namely during economic growth stages;</a:t>
            </a:r>
          </a:p>
          <a:p>
            <a:pPr algn="just">
              <a:lnSpc>
                <a:spcPts val="2500"/>
              </a:lnSpc>
              <a:spcBef>
                <a:spcPts val="0"/>
              </a:spcBef>
              <a:spcAft>
                <a:spcPts val="600"/>
              </a:spcAft>
              <a:buFontTx/>
              <a:buChar char="-"/>
            </a:pPr>
            <a:endParaRPr lang="en-US" sz="2000" dirty="0"/>
          </a:p>
          <a:p>
            <a:pPr marL="355600" indent="-355600" algn="just">
              <a:lnSpc>
                <a:spcPts val="2700"/>
              </a:lnSpc>
              <a:spcBef>
                <a:spcPts val="600"/>
              </a:spcBef>
              <a:spcAft>
                <a:spcPts val="600"/>
              </a:spcAft>
              <a:buAutoNum type="romanLcParenBoth" startAt="3"/>
            </a:pPr>
            <a:r>
              <a:rPr lang="en-US" sz="2000" dirty="0" err="1">
                <a:solidFill>
                  <a:srgbClr val="FF0000"/>
                </a:solidFill>
              </a:rPr>
              <a:t>Macroprudential</a:t>
            </a:r>
            <a:r>
              <a:rPr lang="en-US" sz="2000" dirty="0">
                <a:solidFill>
                  <a:srgbClr val="FF0000"/>
                </a:solidFill>
              </a:rPr>
              <a:t> policies:</a:t>
            </a:r>
          </a:p>
          <a:p>
            <a:pPr marL="355600" indent="-355600" algn="just">
              <a:lnSpc>
                <a:spcPts val="2700"/>
              </a:lnSpc>
              <a:spcBef>
                <a:spcPts val="600"/>
              </a:spcBef>
              <a:spcAft>
                <a:spcPts val="600"/>
              </a:spcAft>
              <a:buAutoNum type="romanLcParenBoth" startAt="3"/>
            </a:pPr>
            <a:endParaRPr lang="en-US" sz="2000" dirty="0">
              <a:solidFill>
                <a:srgbClr val="FF0000"/>
              </a:solidFill>
            </a:endParaRPr>
          </a:p>
          <a:p>
            <a:pPr marL="355600" lvl="1" indent="-355600" algn="just">
              <a:lnSpc>
                <a:spcPts val="2700"/>
              </a:lnSpc>
              <a:spcBef>
                <a:spcPts val="600"/>
              </a:spcBef>
              <a:spcAft>
                <a:spcPts val="600"/>
              </a:spcAft>
            </a:pPr>
            <a:r>
              <a:rPr lang="en-US" sz="1800" u="sng" dirty="0"/>
              <a:t>limits on LTV or DTI</a:t>
            </a:r>
            <a:r>
              <a:rPr lang="en-US" sz="1800" dirty="0"/>
              <a:t>:</a:t>
            </a:r>
          </a:p>
          <a:p>
            <a:pPr marL="355600" lvl="2" indent="-355600" algn="just">
              <a:lnSpc>
                <a:spcPts val="2700"/>
              </a:lnSpc>
              <a:spcBef>
                <a:spcPts val="0"/>
              </a:spcBef>
              <a:spcAft>
                <a:spcPts val="0"/>
              </a:spcAft>
            </a:pPr>
            <a:r>
              <a:rPr lang="en-US" sz="1400" dirty="0"/>
              <a:t>LTV = Loan-to-Value = Loan/Value of the property used as collateral: LTV+ =&gt; PD+ and LGD+</a:t>
            </a:r>
          </a:p>
          <a:p>
            <a:pPr marL="355600" lvl="2" indent="-355600" algn="just">
              <a:lnSpc>
                <a:spcPts val="2700"/>
              </a:lnSpc>
              <a:spcBef>
                <a:spcPts val="0"/>
              </a:spcBef>
              <a:spcAft>
                <a:spcPts val="0"/>
              </a:spcAft>
            </a:pPr>
            <a:r>
              <a:rPr lang="en-US" sz="1400" dirty="0"/>
              <a:t>DTI = Debt-to-Income = Debt (or Installments) / Income</a:t>
            </a:r>
            <a:endParaRPr lang="en-US" sz="20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138</a:t>
            </a:fld>
            <a:endParaRPr lang="en-US"/>
          </a:p>
        </p:txBody>
      </p:sp>
    </p:spTree>
    <p:extLst>
      <p:ext uri="{BB962C8B-B14F-4D97-AF65-F5344CB8AC3E}">
        <p14:creationId xmlns:p14="http://schemas.microsoft.com/office/powerpoint/2010/main" val="860990907"/>
      </p:ext>
    </p:extLst>
  </p:cSld>
  <p:clrMapOvr>
    <a:masterClrMapping/>
  </p:clrMapOvr>
  <p:transition spd="slow">
    <p:pull dir="r"/>
  </p:transition>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Building a less credit-intensive economy</a:t>
            </a:r>
          </a:p>
        </p:txBody>
      </p:sp>
      <p:sp>
        <p:nvSpPr>
          <p:cNvPr id="1622019" name="Rectangle 3"/>
          <p:cNvSpPr>
            <a:spLocks noGrp="1" noChangeArrowheads="1"/>
          </p:cNvSpPr>
          <p:nvPr>
            <p:ph type="body" idx="1"/>
          </p:nvPr>
        </p:nvSpPr>
        <p:spPr>
          <a:xfrm>
            <a:off x="776536" y="1628800"/>
            <a:ext cx="8712968" cy="4680520"/>
          </a:xfrm>
        </p:spPr>
        <p:txBody>
          <a:bodyPr/>
          <a:lstStyle/>
          <a:p>
            <a:pPr marL="355600" lvl="1" indent="-355600" algn="just">
              <a:lnSpc>
                <a:spcPts val="2700"/>
              </a:lnSpc>
              <a:spcBef>
                <a:spcPts val="600"/>
              </a:spcBef>
              <a:spcAft>
                <a:spcPts val="600"/>
              </a:spcAft>
            </a:pPr>
            <a:r>
              <a:rPr lang="en-US" sz="1800" u="sng" dirty="0"/>
              <a:t>improvements on LTV and DTI definitions</a:t>
            </a:r>
            <a:r>
              <a:rPr lang="en-US" sz="1800" dirty="0"/>
              <a:t>:</a:t>
            </a:r>
          </a:p>
          <a:p>
            <a:pPr marL="355600" lvl="1" indent="-355600" algn="just">
              <a:lnSpc>
                <a:spcPts val="2700"/>
              </a:lnSpc>
              <a:spcBef>
                <a:spcPts val="600"/>
              </a:spcBef>
              <a:spcAft>
                <a:spcPts val="600"/>
              </a:spcAft>
            </a:pPr>
            <a:endParaRPr lang="en-US" sz="1800" dirty="0"/>
          </a:p>
          <a:p>
            <a:pPr marL="355600" lvl="2" indent="-355600" algn="just" defTabSz="541338">
              <a:lnSpc>
                <a:spcPts val="2400"/>
              </a:lnSpc>
              <a:spcBef>
                <a:spcPts val="0"/>
              </a:spcBef>
              <a:spcAft>
                <a:spcPts val="600"/>
              </a:spcAft>
              <a:buAutoNum type="romanLcParenBoth"/>
            </a:pPr>
            <a:r>
              <a:rPr lang="en-US" sz="1600" u="sng" dirty="0"/>
              <a:t>Installments amount to be redefined</a:t>
            </a:r>
            <a:r>
              <a:rPr lang="en-US" sz="1600" dirty="0"/>
              <a:t> - stressed and steady-state debt service definitions required (instead of the initial installment);</a:t>
            </a:r>
          </a:p>
          <a:p>
            <a:pPr marL="355600" lvl="2" indent="-355600" algn="just" defTabSz="541338">
              <a:lnSpc>
                <a:spcPts val="2400"/>
              </a:lnSpc>
              <a:spcBef>
                <a:spcPts val="0"/>
              </a:spcBef>
              <a:spcAft>
                <a:spcPts val="600"/>
              </a:spcAft>
              <a:buAutoNum type="romanLcParenBoth"/>
            </a:pPr>
            <a:r>
              <a:rPr lang="en-US" sz="1600" u="sng" dirty="0"/>
              <a:t>Income definition</a:t>
            </a:r>
            <a:r>
              <a:rPr lang="en-US" sz="1600" dirty="0"/>
              <a:t> - more comprehensive and harmonized definitions are required, considering the expected permanent income (also after retirement, if the maturity exceeds the expected retirement date) and </a:t>
            </a:r>
            <a:r>
              <a:rPr lang="en-GB" sz="1600" dirty="0"/>
              <a:t>all debt obligations, living expenses, taxes and any anticipated expenditures (e.g. tuition for education);</a:t>
            </a:r>
          </a:p>
          <a:p>
            <a:pPr marL="0" lvl="2" indent="0" algn="just" defTabSz="541338">
              <a:lnSpc>
                <a:spcPts val="2400"/>
              </a:lnSpc>
              <a:spcBef>
                <a:spcPts val="0"/>
              </a:spcBef>
              <a:spcAft>
                <a:spcPts val="600"/>
              </a:spcAft>
              <a:buNone/>
            </a:pPr>
            <a:endParaRPr lang="en-GB" sz="1600" dirty="0"/>
          </a:p>
          <a:p>
            <a:pPr marL="285750" lvl="2" indent="-285750" algn="just" defTabSz="541338">
              <a:lnSpc>
                <a:spcPts val="2400"/>
              </a:lnSpc>
              <a:spcBef>
                <a:spcPts val="0"/>
              </a:spcBef>
              <a:spcAft>
                <a:spcPts val="600"/>
              </a:spcAft>
              <a:buFontTx/>
              <a:buChar char="-"/>
            </a:pPr>
            <a:r>
              <a:rPr lang="en-US" sz="1800" u="sng" dirty="0"/>
              <a:t>publication of financial stability reports</a:t>
            </a:r>
            <a:r>
              <a:rPr lang="en-US" sz="1800" dirty="0"/>
              <a:t>.</a:t>
            </a:r>
          </a:p>
          <a:p>
            <a:pPr marL="285750" lvl="2" indent="-285750" algn="just" defTabSz="541338">
              <a:lnSpc>
                <a:spcPts val="2400"/>
              </a:lnSpc>
              <a:spcBef>
                <a:spcPts val="0"/>
              </a:spcBef>
              <a:spcAft>
                <a:spcPts val="600"/>
              </a:spcAft>
              <a:buFontTx/>
              <a:buChar char="-"/>
            </a:pPr>
            <a:endParaRPr lang="en-US" sz="1800" dirty="0"/>
          </a:p>
          <a:p>
            <a:pPr marL="355600" indent="-355600" algn="just">
              <a:lnSpc>
                <a:spcPts val="2500"/>
              </a:lnSpc>
              <a:spcBef>
                <a:spcPts val="0"/>
              </a:spcBef>
              <a:spcAft>
                <a:spcPts val="600"/>
              </a:spcAft>
              <a:buFontTx/>
              <a:buChar char="-"/>
            </a:pPr>
            <a:endParaRPr lang="en-US" sz="20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139</a:t>
            </a:fld>
            <a:endParaRPr lang="en-US"/>
          </a:p>
        </p:txBody>
      </p:sp>
    </p:spTree>
    <p:extLst>
      <p:ext uri="{BB962C8B-B14F-4D97-AF65-F5344CB8AC3E}">
        <p14:creationId xmlns:p14="http://schemas.microsoft.com/office/powerpoint/2010/main" val="1192930567"/>
      </p:ext>
    </p:extLst>
  </p:cSld>
  <p:clrMapOvr>
    <a:masterClrMapping/>
  </p:clrMapOvr>
  <p:transition spd="slow">
    <p:pull dir="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Restrictions in US</a:t>
            </a:r>
          </a:p>
        </p:txBody>
      </p:sp>
      <p:sp>
        <p:nvSpPr>
          <p:cNvPr id="1622019" name="Rectangle 3"/>
          <p:cNvSpPr>
            <a:spLocks noGrp="1" noChangeArrowheads="1"/>
          </p:cNvSpPr>
          <p:nvPr>
            <p:ph type="body" idx="1"/>
          </p:nvPr>
        </p:nvSpPr>
        <p:spPr>
          <a:xfrm>
            <a:off x="776536" y="1643050"/>
            <a:ext cx="8712968" cy="4666270"/>
          </a:xfrm>
        </p:spPr>
        <p:txBody>
          <a:bodyPr/>
          <a:lstStyle/>
          <a:p>
            <a:pPr marL="271463" indent="-271463" algn="just">
              <a:lnSpc>
                <a:spcPts val="2700"/>
              </a:lnSpc>
              <a:spcBef>
                <a:spcPts val="600"/>
              </a:spcBef>
              <a:spcAft>
                <a:spcPts val="600"/>
              </a:spcAft>
            </a:pPr>
            <a:r>
              <a:rPr lang="en-GB" sz="2000" b="1" dirty="0">
                <a:solidFill>
                  <a:srgbClr val="FF0000"/>
                </a:solidFill>
              </a:rPr>
              <a:t>The rationale for this change was a mirror-image of the 1920s</a:t>
            </a:r>
            <a:r>
              <a:rPr lang="en-GB" sz="2000" b="1" dirty="0"/>
              <a:t>:</a:t>
            </a:r>
          </a:p>
          <a:p>
            <a:pPr marL="271463" indent="-271463" algn="just">
              <a:lnSpc>
                <a:spcPts val="2700"/>
              </a:lnSpc>
              <a:spcBef>
                <a:spcPts val="600"/>
              </a:spcBef>
              <a:spcAft>
                <a:spcPts val="600"/>
              </a:spcAft>
            </a:pPr>
            <a:endParaRPr lang="en-GB" sz="2000" dirty="0"/>
          </a:p>
          <a:p>
            <a:pPr marL="271463" indent="-271463" algn="just">
              <a:lnSpc>
                <a:spcPts val="2700"/>
              </a:lnSpc>
              <a:spcBef>
                <a:spcPts val="600"/>
              </a:spcBef>
              <a:spcAft>
                <a:spcPts val="600"/>
              </a:spcAft>
            </a:pPr>
            <a:r>
              <a:rPr lang="en-GB" sz="2000" dirty="0">
                <a:solidFill>
                  <a:srgbClr val="FF0000"/>
                </a:solidFill>
              </a:rPr>
              <a:t>Large banks convinced politicians of the high private costs of restrictions, which inhibited the efficiency of their offering to the public</a:t>
            </a:r>
            <a:r>
              <a:rPr lang="en-GB" sz="2000" dirty="0"/>
              <a:t> </a:t>
            </a:r>
            <a:r>
              <a:rPr lang="en-GB" sz="2000" dirty="0">
                <a:sym typeface="Wingdings" panose="05000000000000000000" pitchFamily="2" charset="2"/>
              </a:rPr>
              <a:t> </a:t>
            </a:r>
            <a:r>
              <a:rPr lang="en-GB" sz="2000" dirty="0"/>
              <a:t>private costs overcome social benefits.</a:t>
            </a:r>
          </a:p>
          <a:p>
            <a:pPr marL="271463" indent="-271463" algn="just">
              <a:lnSpc>
                <a:spcPts val="2700"/>
              </a:lnSpc>
              <a:spcBef>
                <a:spcPts val="600"/>
              </a:spcBef>
              <a:spcAft>
                <a:spcPts val="600"/>
              </a:spcAft>
            </a:pPr>
            <a:endParaRPr lang="en-GB" sz="2000" dirty="0"/>
          </a:p>
          <a:p>
            <a:pPr marL="271463" indent="-271463" algn="just">
              <a:lnSpc>
                <a:spcPts val="2700"/>
              </a:lnSpc>
              <a:spcBef>
                <a:spcPts val="600"/>
              </a:spcBef>
              <a:spcAft>
                <a:spcPts val="600"/>
              </a:spcAft>
            </a:pPr>
            <a:r>
              <a:rPr lang="en-GB" sz="2000" dirty="0"/>
              <a:t>Dramatic effects of the removal of interstate restrictions </a:t>
            </a:r>
            <a:r>
              <a:rPr lang="en-GB" sz="2000" b="1" dirty="0">
                <a:solidFill>
                  <a:srgbClr val="FF0000"/>
                </a:solidFill>
              </a:rPr>
              <a:t>=&gt; average size of US banks relative to GDP has risen roughly 3x over the past 20 years</a:t>
            </a:r>
            <a:r>
              <a:rPr lang="en-GB" sz="2000" dirty="0"/>
              <a:t> =&gt; the rebirth of too-big-to-fail banks.</a:t>
            </a:r>
          </a:p>
        </p:txBody>
      </p:sp>
      <p:sp>
        <p:nvSpPr>
          <p:cNvPr id="2" name="Down Arrow 1"/>
          <p:cNvSpPr/>
          <p:nvPr/>
        </p:nvSpPr>
        <p:spPr bwMode="auto">
          <a:xfrm>
            <a:off x="5385048" y="2132856"/>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14</a:t>
            </a:fld>
            <a:endParaRPr lang="en-US"/>
          </a:p>
        </p:txBody>
      </p:sp>
    </p:spTree>
    <p:extLst>
      <p:ext uri="{BB962C8B-B14F-4D97-AF65-F5344CB8AC3E}">
        <p14:creationId xmlns:p14="http://schemas.microsoft.com/office/powerpoint/2010/main" val="3375292254"/>
      </p:ext>
    </p:extLst>
  </p:cSld>
  <p:clrMapOvr>
    <a:masterClrMapping/>
  </p:clrMapOvr>
  <p:transition spd="slow">
    <p:pull dir="r"/>
  </p:transition>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Building a less credit-intensive economy</a:t>
            </a:r>
          </a:p>
        </p:txBody>
      </p:sp>
      <p:sp>
        <p:nvSpPr>
          <p:cNvPr id="1622019" name="Rectangle 3"/>
          <p:cNvSpPr>
            <a:spLocks noGrp="1" noChangeArrowheads="1"/>
          </p:cNvSpPr>
          <p:nvPr>
            <p:ph type="body" idx="1"/>
          </p:nvPr>
        </p:nvSpPr>
        <p:spPr>
          <a:xfrm>
            <a:off x="776536" y="1628800"/>
            <a:ext cx="8712968" cy="4680520"/>
          </a:xfrm>
        </p:spPr>
        <p:txBody>
          <a:bodyPr/>
          <a:lstStyle/>
          <a:p>
            <a:pPr marL="400050" indent="-400050" algn="just">
              <a:lnSpc>
                <a:spcPts val="2700"/>
              </a:lnSpc>
              <a:spcBef>
                <a:spcPts val="600"/>
              </a:spcBef>
              <a:spcAft>
                <a:spcPts val="600"/>
              </a:spcAft>
              <a:buAutoNum type="romanLcParenBoth" startAt="4"/>
            </a:pPr>
            <a:r>
              <a:rPr lang="en-US" sz="2000" dirty="0">
                <a:solidFill>
                  <a:srgbClr val="FF0000"/>
                </a:solidFill>
              </a:rPr>
              <a:t>Develop more holistic policies:</a:t>
            </a:r>
          </a:p>
          <a:p>
            <a:pPr marL="400050" lvl="1" indent="-317500" algn="just">
              <a:lnSpc>
                <a:spcPts val="2700"/>
              </a:lnSpc>
              <a:spcBef>
                <a:spcPts val="600"/>
              </a:spcBef>
              <a:spcAft>
                <a:spcPts val="600"/>
              </a:spcAft>
              <a:buNone/>
            </a:pPr>
            <a:endParaRPr lang="en-US" sz="2000" dirty="0">
              <a:solidFill>
                <a:srgbClr val="FF0000"/>
              </a:solidFill>
            </a:endParaRPr>
          </a:p>
          <a:p>
            <a:pPr marL="400050" lvl="1" indent="-400050" algn="just">
              <a:lnSpc>
                <a:spcPts val="2700"/>
              </a:lnSpc>
              <a:spcBef>
                <a:spcPts val="600"/>
              </a:spcBef>
              <a:spcAft>
                <a:spcPts val="600"/>
              </a:spcAft>
              <a:buFontTx/>
              <a:buChar char="-"/>
            </a:pPr>
            <a:r>
              <a:rPr lang="en-US" sz="1800" dirty="0"/>
              <a:t>Better rules on urban development - to mitigate excessive growth of real estate;</a:t>
            </a:r>
          </a:p>
          <a:p>
            <a:pPr marL="400050" lvl="1" indent="-400050" algn="just">
              <a:lnSpc>
                <a:spcPts val="2700"/>
              </a:lnSpc>
              <a:spcBef>
                <a:spcPts val="600"/>
              </a:spcBef>
              <a:spcAft>
                <a:spcPts val="600"/>
              </a:spcAft>
              <a:buFontTx/>
              <a:buChar char="-"/>
            </a:pPr>
            <a:r>
              <a:rPr lang="en-US" sz="1800" dirty="0"/>
              <a:t>Policies to reduce inequality;</a:t>
            </a:r>
          </a:p>
          <a:p>
            <a:pPr marL="400050" lvl="1" indent="-400050" algn="just">
              <a:lnSpc>
                <a:spcPts val="2700"/>
              </a:lnSpc>
              <a:spcBef>
                <a:spcPts val="600"/>
              </a:spcBef>
              <a:spcAft>
                <a:spcPts val="600"/>
              </a:spcAft>
              <a:buFontTx/>
              <a:buChar char="-"/>
            </a:pPr>
            <a:r>
              <a:rPr lang="en-US" sz="1800" dirty="0"/>
              <a:t>Taxation - to reduce the bias in favor of debt and against equity.</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140</a:t>
            </a:fld>
            <a:endParaRPr lang="en-US"/>
          </a:p>
        </p:txBody>
      </p:sp>
    </p:spTree>
    <p:extLst>
      <p:ext uri="{BB962C8B-B14F-4D97-AF65-F5344CB8AC3E}">
        <p14:creationId xmlns:p14="http://schemas.microsoft.com/office/powerpoint/2010/main" val="2490478801"/>
      </p:ext>
    </p:extLst>
  </p:cSld>
  <p:clrMapOvr>
    <a:masterClrMapping/>
  </p:clrMapOvr>
  <p:transition spd="slow">
    <p:pull dir="r"/>
  </p:transition>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Excessive debt as pollution</a:t>
            </a:r>
          </a:p>
        </p:txBody>
      </p:sp>
      <p:sp>
        <p:nvSpPr>
          <p:cNvPr id="1622019" name="Rectangle 3"/>
          <p:cNvSpPr>
            <a:spLocks noGrp="1" noChangeArrowheads="1"/>
          </p:cNvSpPr>
          <p:nvPr>
            <p:ph type="body" idx="1"/>
          </p:nvPr>
        </p:nvSpPr>
        <p:spPr>
          <a:xfrm>
            <a:off x="776536" y="1643050"/>
            <a:ext cx="8712968" cy="4666270"/>
          </a:xfrm>
        </p:spPr>
        <p:txBody>
          <a:bodyPr/>
          <a:lstStyle/>
          <a:p>
            <a:pPr algn="just">
              <a:lnSpc>
                <a:spcPts val="2700"/>
              </a:lnSpc>
              <a:spcBef>
                <a:spcPts val="600"/>
              </a:spcBef>
              <a:spcAft>
                <a:spcPts val="600"/>
              </a:spcAft>
            </a:pPr>
            <a:r>
              <a:rPr lang="en-GB" sz="2000" dirty="0">
                <a:solidFill>
                  <a:srgbClr val="FF0000"/>
                </a:solidFill>
              </a:rPr>
              <a:t>Debt may be seen as pollution.</a:t>
            </a:r>
          </a:p>
          <a:p>
            <a:pPr algn="just">
              <a:lnSpc>
                <a:spcPts val="2700"/>
              </a:lnSpc>
              <a:spcBef>
                <a:spcPts val="600"/>
              </a:spcBef>
              <a:spcAft>
                <a:spcPts val="600"/>
              </a:spcAft>
            </a:pPr>
            <a:endParaRPr lang="en-GB" sz="2000" dirty="0">
              <a:solidFill>
                <a:srgbClr val="FF0000"/>
              </a:solidFill>
            </a:endParaRPr>
          </a:p>
          <a:p>
            <a:pPr algn="just">
              <a:lnSpc>
                <a:spcPts val="2700"/>
              </a:lnSpc>
              <a:spcBef>
                <a:spcPts val="600"/>
              </a:spcBef>
              <a:spcAft>
                <a:spcPts val="600"/>
              </a:spcAft>
            </a:pPr>
            <a:r>
              <a:rPr lang="en-GB" sz="2000" dirty="0">
                <a:solidFill>
                  <a:srgbClr val="FF0000"/>
                </a:solidFill>
              </a:rPr>
              <a:t>Debt and pollution are unavoidable for the economy.</a:t>
            </a:r>
          </a:p>
          <a:p>
            <a:pPr algn="just">
              <a:lnSpc>
                <a:spcPts val="2700"/>
              </a:lnSpc>
              <a:spcBef>
                <a:spcPts val="600"/>
              </a:spcBef>
              <a:spcAft>
                <a:spcPts val="600"/>
              </a:spcAft>
            </a:pPr>
            <a:endParaRPr lang="en-GB" sz="2000" dirty="0">
              <a:solidFill>
                <a:srgbClr val="FF0000"/>
              </a:solidFill>
            </a:endParaRPr>
          </a:p>
          <a:p>
            <a:pPr algn="just">
              <a:lnSpc>
                <a:spcPts val="2700"/>
              </a:lnSpc>
              <a:spcBef>
                <a:spcPts val="600"/>
              </a:spcBef>
              <a:spcAft>
                <a:spcPts val="600"/>
              </a:spcAft>
            </a:pPr>
            <a:r>
              <a:rPr lang="en-GB" sz="2000" b="1" dirty="0">
                <a:solidFill>
                  <a:srgbClr val="FF0000"/>
                </a:solidFill>
              </a:rPr>
              <a:t>The problem is excessive debt.</a:t>
            </a:r>
          </a:p>
          <a:p>
            <a:pPr algn="just">
              <a:lnSpc>
                <a:spcPts val="2700"/>
              </a:lnSpc>
              <a:spcBef>
                <a:spcPts val="600"/>
              </a:spcBef>
              <a:spcAft>
                <a:spcPts val="600"/>
              </a:spcAft>
            </a:pPr>
            <a:endParaRPr lang="en-GB" sz="2000" b="1" dirty="0">
              <a:solidFill>
                <a:srgbClr val="FF0000"/>
              </a:solidFill>
            </a:endParaRPr>
          </a:p>
          <a:p>
            <a:pPr algn="just">
              <a:lnSpc>
                <a:spcPts val="2700"/>
              </a:lnSpc>
              <a:spcBef>
                <a:spcPts val="600"/>
              </a:spcBef>
              <a:spcAft>
                <a:spcPts val="600"/>
              </a:spcAft>
            </a:pPr>
            <a:r>
              <a:rPr lang="en-GB" sz="2000" b="1" dirty="0">
                <a:solidFill>
                  <a:srgbClr val="FF0000"/>
                </a:solidFill>
              </a:rPr>
              <a:t>We need to identify the optimal amount of debt:</a:t>
            </a:r>
          </a:p>
          <a:p>
            <a:pPr algn="just">
              <a:lnSpc>
                <a:spcPts val="2700"/>
              </a:lnSpc>
              <a:spcBef>
                <a:spcPts val="600"/>
              </a:spcBef>
              <a:spcAft>
                <a:spcPts val="600"/>
              </a:spcAft>
            </a:pPr>
            <a:endParaRPr lang="en-GB" sz="2000" b="1" dirty="0">
              <a:solidFill>
                <a:srgbClr val="FF0000"/>
              </a:solidFill>
            </a:endParaRPr>
          </a:p>
          <a:p>
            <a:pPr algn="just">
              <a:lnSpc>
                <a:spcPts val="2700"/>
              </a:lnSpc>
              <a:spcBef>
                <a:spcPts val="600"/>
              </a:spcBef>
              <a:spcAft>
                <a:spcPts val="600"/>
              </a:spcAft>
            </a:pPr>
            <a:r>
              <a:rPr lang="en-GB" sz="2000" b="1" dirty="0"/>
              <a:t>Marginal social benefits of pollution-control = marginal private costs of control.</a:t>
            </a:r>
          </a:p>
          <a:p>
            <a:pPr algn="just">
              <a:lnSpc>
                <a:spcPts val="2700"/>
              </a:lnSpc>
              <a:spcBef>
                <a:spcPts val="600"/>
              </a:spcBef>
              <a:spcAft>
                <a:spcPts val="600"/>
              </a:spcAft>
            </a:pPr>
            <a:r>
              <a:rPr lang="en-GB" sz="2000" b="1" dirty="0">
                <a:solidFill>
                  <a:srgbClr val="FF0000"/>
                </a:solidFill>
              </a:rPr>
              <a:t> </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141</a:t>
            </a:fld>
            <a:endParaRPr lang="en-US"/>
          </a:p>
        </p:txBody>
      </p:sp>
      <p:sp>
        <p:nvSpPr>
          <p:cNvPr id="4" name="Down Arrow 3"/>
          <p:cNvSpPr/>
          <p:nvPr/>
        </p:nvSpPr>
        <p:spPr bwMode="auto">
          <a:xfrm>
            <a:off x="3080792" y="3068960"/>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9" name="Down Arrow 8"/>
          <p:cNvSpPr/>
          <p:nvPr/>
        </p:nvSpPr>
        <p:spPr bwMode="auto">
          <a:xfrm>
            <a:off x="3073465" y="4077072"/>
            <a:ext cx="367367"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11" name="Down Arrow 10"/>
          <p:cNvSpPr/>
          <p:nvPr/>
        </p:nvSpPr>
        <p:spPr bwMode="auto">
          <a:xfrm>
            <a:off x="3080792" y="5013176"/>
            <a:ext cx="367367"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768380420"/>
      </p:ext>
    </p:extLst>
  </p:cSld>
  <p:clrMapOvr>
    <a:masterClrMapping/>
  </p:clrMapOvr>
  <p:transition spd="slow">
    <p:pull dir="r"/>
  </p:transition>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Excessive debt as pollution</a:t>
            </a:r>
          </a:p>
        </p:txBody>
      </p:sp>
      <p:sp>
        <p:nvSpPr>
          <p:cNvPr id="1622019" name="Rectangle 3"/>
          <p:cNvSpPr>
            <a:spLocks noGrp="1" noChangeArrowheads="1"/>
          </p:cNvSpPr>
          <p:nvPr>
            <p:ph type="body" idx="1"/>
          </p:nvPr>
        </p:nvSpPr>
        <p:spPr>
          <a:xfrm>
            <a:off x="776536" y="1643050"/>
            <a:ext cx="8712968" cy="4666270"/>
          </a:xfrm>
        </p:spPr>
        <p:txBody>
          <a:bodyPr/>
          <a:lstStyle/>
          <a:p>
            <a:pPr algn="just">
              <a:lnSpc>
                <a:spcPts val="2700"/>
              </a:lnSpc>
              <a:spcBef>
                <a:spcPts val="600"/>
              </a:spcBef>
              <a:spcAft>
                <a:spcPts val="600"/>
              </a:spcAft>
            </a:pPr>
            <a:r>
              <a:rPr lang="en-GB" sz="2000" dirty="0"/>
              <a:t>With no uncertainty about costs or benefits, </a:t>
            </a:r>
            <a:r>
              <a:rPr lang="en-GB" sz="2000" dirty="0">
                <a:solidFill>
                  <a:srgbClr val="FF0000"/>
                </a:solidFill>
              </a:rPr>
              <a:t>policymakers should be indifferent between taxation and restrictions/prohibitions (e.g. on scope of activities, scale of credit growth)</a:t>
            </a:r>
            <a:r>
              <a:rPr lang="en-GB" sz="2000" dirty="0"/>
              <a:t>.</a:t>
            </a:r>
          </a:p>
          <a:p>
            <a:pPr algn="just">
              <a:lnSpc>
                <a:spcPts val="2700"/>
              </a:lnSpc>
              <a:spcBef>
                <a:spcPts val="600"/>
              </a:spcBef>
              <a:spcAft>
                <a:spcPts val="600"/>
              </a:spcAft>
            </a:pPr>
            <a:endParaRPr lang="en-GB" sz="2000" dirty="0"/>
          </a:p>
          <a:p>
            <a:pPr algn="just">
              <a:lnSpc>
                <a:spcPts val="2700"/>
              </a:lnSpc>
              <a:spcBef>
                <a:spcPts val="600"/>
              </a:spcBef>
              <a:spcAft>
                <a:spcPts val="600"/>
              </a:spcAft>
            </a:pPr>
            <a:r>
              <a:rPr lang="en-GB" sz="2000" dirty="0">
                <a:solidFill>
                  <a:srgbClr val="FF0000"/>
                </a:solidFill>
              </a:rPr>
              <a:t>However, in the real world, there is uncertainty about both costs and benefits</a:t>
            </a:r>
            <a:r>
              <a:rPr lang="en-GB" sz="2000" dirty="0"/>
              <a:t>.</a:t>
            </a:r>
          </a:p>
          <a:p>
            <a:pPr algn="just">
              <a:lnSpc>
                <a:spcPts val="2700"/>
              </a:lnSpc>
              <a:spcBef>
                <a:spcPts val="600"/>
              </a:spcBef>
              <a:spcAft>
                <a:spcPts val="600"/>
              </a:spcAft>
            </a:pPr>
            <a:endParaRPr lang="en-GB" sz="2000" b="1" dirty="0">
              <a:solidFill>
                <a:srgbClr val="FF0000"/>
              </a:solidFill>
            </a:endParaRPr>
          </a:p>
          <a:p>
            <a:pPr algn="just">
              <a:lnSpc>
                <a:spcPts val="2700"/>
              </a:lnSpc>
              <a:spcBef>
                <a:spcPts val="600"/>
              </a:spcBef>
              <a:spcAft>
                <a:spcPts val="600"/>
              </a:spcAft>
            </a:pPr>
            <a:endParaRPr lang="en-GB" sz="2000" b="1" dirty="0">
              <a:solidFill>
                <a:srgbClr val="FF0000"/>
              </a:solidFill>
            </a:endParaRPr>
          </a:p>
          <a:p>
            <a:pPr algn="just">
              <a:lnSpc>
                <a:spcPts val="2700"/>
              </a:lnSpc>
              <a:spcBef>
                <a:spcPts val="600"/>
              </a:spcBef>
              <a:spcAft>
                <a:spcPts val="600"/>
              </a:spcAft>
            </a:pPr>
            <a:r>
              <a:rPr lang="en-GB" sz="2000" b="1" dirty="0">
                <a:solidFill>
                  <a:srgbClr val="FF0000"/>
                </a:solidFill>
              </a:rPr>
              <a:t>There is usually a preference for restrictions/prohibitions</a:t>
            </a:r>
            <a:endParaRPr lang="pt-PT" sz="2000" dirty="0"/>
          </a:p>
        </p:txBody>
      </p:sp>
      <p:sp>
        <p:nvSpPr>
          <p:cNvPr id="2" name="Down Arrow 1"/>
          <p:cNvSpPr/>
          <p:nvPr/>
        </p:nvSpPr>
        <p:spPr bwMode="auto">
          <a:xfrm>
            <a:off x="4910744" y="2564904"/>
            <a:ext cx="402296"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142</a:t>
            </a:fld>
            <a:endParaRPr lang="en-US"/>
          </a:p>
        </p:txBody>
      </p:sp>
      <p:sp>
        <p:nvSpPr>
          <p:cNvPr id="7" name="Down Arrow 6"/>
          <p:cNvSpPr/>
          <p:nvPr/>
        </p:nvSpPr>
        <p:spPr bwMode="auto">
          <a:xfrm>
            <a:off x="4910744" y="3933056"/>
            <a:ext cx="402296"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230078580"/>
      </p:ext>
    </p:extLst>
  </p:cSld>
  <p:clrMapOvr>
    <a:masterClrMapping/>
  </p:clrMapOvr>
  <p:transition spd="slow">
    <p:pull dir="r"/>
  </p:transition>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Excessive debt as pollution</a:t>
            </a:r>
          </a:p>
        </p:txBody>
      </p:sp>
      <p:sp>
        <p:nvSpPr>
          <p:cNvPr id="1622019" name="Rectangle 3"/>
          <p:cNvSpPr>
            <a:spLocks noGrp="1" noChangeArrowheads="1"/>
          </p:cNvSpPr>
          <p:nvPr>
            <p:ph type="body" idx="1"/>
          </p:nvPr>
        </p:nvSpPr>
        <p:spPr>
          <a:xfrm>
            <a:off x="776536" y="1643050"/>
            <a:ext cx="8712968" cy="4666270"/>
          </a:xfrm>
        </p:spPr>
        <p:txBody>
          <a:bodyPr/>
          <a:lstStyle/>
          <a:p>
            <a:pPr algn="just">
              <a:lnSpc>
                <a:spcPts val="2700"/>
              </a:lnSpc>
              <a:spcBef>
                <a:spcPts val="600"/>
              </a:spcBef>
              <a:spcAft>
                <a:spcPts val="600"/>
              </a:spcAft>
            </a:pPr>
            <a:r>
              <a:rPr lang="en-US" sz="2000" b="1" dirty="0">
                <a:solidFill>
                  <a:srgbClr val="FF0000"/>
                </a:solidFill>
              </a:rPr>
              <a:t>Restriction on Quantities:</a:t>
            </a:r>
          </a:p>
          <a:p>
            <a:pPr marL="355600" indent="-355600" algn="just">
              <a:lnSpc>
                <a:spcPts val="2400"/>
              </a:lnSpc>
              <a:spcBef>
                <a:spcPts val="0"/>
              </a:spcBef>
              <a:spcAft>
                <a:spcPts val="0"/>
              </a:spcAft>
              <a:buAutoNum type="romanLcParenBoth"/>
            </a:pPr>
            <a:r>
              <a:rPr lang="en-US" sz="2000" dirty="0"/>
              <a:t>Size</a:t>
            </a:r>
          </a:p>
          <a:p>
            <a:pPr marL="627063" lvl="1" indent="-271463" algn="just">
              <a:lnSpc>
                <a:spcPts val="2400"/>
              </a:lnSpc>
              <a:spcBef>
                <a:spcPts val="0"/>
              </a:spcBef>
              <a:spcAft>
                <a:spcPts val="0"/>
              </a:spcAft>
              <a:buFontTx/>
              <a:buChar char="-"/>
            </a:pPr>
            <a:r>
              <a:rPr lang="en-US" sz="1600" dirty="0"/>
              <a:t>Entry barriers (e.g. higher minimum capital requirements to operate)?</a:t>
            </a:r>
          </a:p>
          <a:p>
            <a:pPr marL="627063" lvl="1" indent="-271463" algn="just">
              <a:lnSpc>
                <a:spcPts val="2400"/>
              </a:lnSpc>
              <a:spcBef>
                <a:spcPts val="0"/>
              </a:spcBef>
              <a:spcAft>
                <a:spcPts val="0"/>
              </a:spcAft>
              <a:buFontTx/>
              <a:buChar char="-"/>
            </a:pPr>
            <a:r>
              <a:rPr lang="en-US" sz="1600" dirty="0"/>
              <a:t>Economic barriers (e.g. impose a regulatory framework that demands a higher minimum size)?</a:t>
            </a:r>
          </a:p>
          <a:p>
            <a:pPr marL="627063" lvl="1" indent="-271463" algn="just">
              <a:lnSpc>
                <a:spcPts val="2400"/>
              </a:lnSpc>
              <a:spcBef>
                <a:spcPts val="0"/>
              </a:spcBef>
              <a:spcAft>
                <a:spcPts val="0"/>
              </a:spcAft>
              <a:buFontTx/>
              <a:buChar char="-"/>
            </a:pPr>
            <a:r>
              <a:rPr lang="en-US" sz="1600" dirty="0"/>
              <a:t>Quantitative Limits on credit?</a:t>
            </a:r>
          </a:p>
          <a:p>
            <a:pPr marL="627063" lvl="1" indent="-271463" algn="just">
              <a:lnSpc>
                <a:spcPts val="2400"/>
              </a:lnSpc>
              <a:spcBef>
                <a:spcPts val="0"/>
              </a:spcBef>
              <a:spcAft>
                <a:spcPts val="0"/>
              </a:spcAft>
              <a:buFontTx/>
              <a:buChar char="-"/>
            </a:pPr>
            <a:r>
              <a:rPr lang="en-US" sz="1600" dirty="0"/>
              <a:t>Higher capital requirements on certain classes of assets?</a:t>
            </a:r>
          </a:p>
          <a:p>
            <a:pPr marL="627063" lvl="1" indent="-271463" algn="just">
              <a:lnSpc>
                <a:spcPts val="2400"/>
              </a:lnSpc>
              <a:spcBef>
                <a:spcPts val="0"/>
              </a:spcBef>
              <a:spcAft>
                <a:spcPts val="0"/>
              </a:spcAft>
              <a:buFontTx/>
              <a:buChar char="-"/>
            </a:pPr>
            <a:endParaRPr lang="en-US" sz="1600" dirty="0"/>
          </a:p>
          <a:p>
            <a:pPr marL="355600" indent="-355600" algn="just">
              <a:lnSpc>
                <a:spcPts val="2400"/>
              </a:lnSpc>
              <a:spcBef>
                <a:spcPts val="0"/>
              </a:spcBef>
              <a:spcAft>
                <a:spcPts val="0"/>
              </a:spcAft>
              <a:buAutoNum type="romanLcParenBoth"/>
            </a:pPr>
            <a:r>
              <a:rPr lang="en-US" sz="2000" dirty="0"/>
              <a:t>Scope</a:t>
            </a:r>
          </a:p>
          <a:p>
            <a:pPr marL="627063" indent="-271463" algn="just">
              <a:lnSpc>
                <a:spcPts val="2400"/>
              </a:lnSpc>
              <a:spcBef>
                <a:spcPts val="0"/>
              </a:spcBef>
              <a:spcAft>
                <a:spcPts val="0"/>
              </a:spcAft>
              <a:buFontTx/>
              <a:buChar char="-"/>
            </a:pPr>
            <a:r>
              <a:rPr lang="en-US" sz="1600" dirty="0"/>
              <a:t>Forbid retail banks to get involved in investment banking activities (Glass-Steagall Act, Dodd-Frank Act)?</a:t>
            </a:r>
          </a:p>
          <a:p>
            <a:pPr marL="627063" indent="-271463" algn="just">
              <a:lnSpc>
                <a:spcPts val="2400"/>
              </a:lnSpc>
              <a:spcBef>
                <a:spcPts val="0"/>
              </a:spcBef>
              <a:spcAft>
                <a:spcPts val="0"/>
              </a:spcAft>
              <a:buFontTx/>
              <a:buChar char="-"/>
            </a:pPr>
            <a:r>
              <a:rPr lang="en-US" sz="1600" dirty="0"/>
              <a:t>Segmented financial intermediation, instead of universal banking?</a:t>
            </a:r>
            <a:endParaRPr lang="en-US" sz="2000" dirty="0"/>
          </a:p>
          <a:p>
            <a:pPr marL="627063" indent="-271463" algn="just">
              <a:lnSpc>
                <a:spcPts val="2400"/>
              </a:lnSpc>
              <a:spcBef>
                <a:spcPts val="0"/>
              </a:spcBef>
              <a:spcAft>
                <a:spcPts val="0"/>
              </a:spcAft>
              <a:buFontTx/>
              <a:buChar char="-"/>
            </a:pPr>
            <a:endParaRPr lang="en-US" sz="2000" dirty="0"/>
          </a:p>
          <a:p>
            <a:pPr marL="514350" indent="-514350" algn="just">
              <a:lnSpc>
                <a:spcPts val="2700"/>
              </a:lnSpc>
              <a:spcBef>
                <a:spcPts val="0"/>
              </a:spcBef>
              <a:spcAft>
                <a:spcPts val="600"/>
              </a:spcAft>
              <a:buAutoNum type="romanLcParenBoth" startAt="3"/>
            </a:pPr>
            <a:r>
              <a:rPr lang="en-US" sz="2000" dirty="0" err="1"/>
              <a:t>Macroprudential</a:t>
            </a:r>
            <a:r>
              <a:rPr lang="en-US" sz="2000" dirty="0"/>
              <a:t> policies</a:t>
            </a:r>
          </a:p>
          <a:p>
            <a:pPr marL="631825" indent="-268288" algn="just">
              <a:lnSpc>
                <a:spcPts val="2700"/>
              </a:lnSpc>
              <a:spcBef>
                <a:spcPts val="0"/>
              </a:spcBef>
              <a:spcAft>
                <a:spcPts val="600"/>
              </a:spcAft>
              <a:buFontTx/>
              <a:buChar char="-"/>
            </a:pPr>
            <a:r>
              <a:rPr lang="en-US" sz="1600" dirty="0"/>
              <a:t>Impose limits to control quantities and risk – LTV, DTI, maximum maturities.</a:t>
            </a:r>
          </a:p>
          <a:p>
            <a:pPr algn="just">
              <a:lnSpc>
                <a:spcPts val="2700"/>
              </a:lnSpc>
              <a:spcBef>
                <a:spcPts val="0"/>
              </a:spcBef>
              <a:spcAft>
                <a:spcPts val="600"/>
              </a:spcAft>
              <a:buFontTx/>
              <a:buChar char="-"/>
            </a:pPr>
            <a:endParaRPr lang="en-US" sz="20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143</a:t>
            </a:fld>
            <a:endParaRPr lang="en-US"/>
          </a:p>
        </p:txBody>
      </p:sp>
    </p:spTree>
    <p:extLst>
      <p:ext uri="{BB962C8B-B14F-4D97-AF65-F5344CB8AC3E}">
        <p14:creationId xmlns:p14="http://schemas.microsoft.com/office/powerpoint/2010/main" val="162735845"/>
      </p:ext>
    </p:extLst>
  </p:cSld>
  <p:clrMapOvr>
    <a:masterClrMapping/>
  </p:clrMapOvr>
  <p:transition spd="slow">
    <p:pull dir="r"/>
  </p:transition>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Excessive debt as pollution</a:t>
            </a:r>
            <a:endParaRPr lang="en-US" sz="4000" dirty="0">
              <a:solidFill>
                <a:schemeClr val="tx1"/>
              </a:solidFill>
            </a:endParaRPr>
          </a:p>
        </p:txBody>
      </p:sp>
      <p:sp>
        <p:nvSpPr>
          <p:cNvPr id="1622019" name="Rectangle 3"/>
          <p:cNvSpPr>
            <a:spLocks noGrp="1" noChangeArrowheads="1"/>
          </p:cNvSpPr>
          <p:nvPr>
            <p:ph type="body" idx="1"/>
          </p:nvPr>
        </p:nvSpPr>
        <p:spPr>
          <a:xfrm>
            <a:off x="704528" y="1643050"/>
            <a:ext cx="8784976" cy="4666270"/>
          </a:xfrm>
        </p:spPr>
        <p:txBody>
          <a:bodyPr/>
          <a:lstStyle/>
          <a:p>
            <a:pPr algn="just">
              <a:lnSpc>
                <a:spcPts val="2700"/>
              </a:lnSpc>
              <a:spcBef>
                <a:spcPts val="600"/>
              </a:spcBef>
              <a:spcAft>
                <a:spcPts val="600"/>
              </a:spcAft>
            </a:pPr>
            <a:r>
              <a:rPr lang="en-US" sz="2000" b="1" dirty="0">
                <a:solidFill>
                  <a:srgbClr val="FF0000"/>
                </a:solidFill>
              </a:rPr>
              <a:t>Measures to reduce systemic risk:</a:t>
            </a:r>
          </a:p>
          <a:p>
            <a:pPr marL="355600" indent="-355600" algn="just">
              <a:lnSpc>
                <a:spcPts val="2400"/>
              </a:lnSpc>
              <a:spcBef>
                <a:spcPts val="0"/>
              </a:spcBef>
              <a:spcAft>
                <a:spcPts val="0"/>
              </a:spcAft>
              <a:buAutoNum type="romanLcParenBoth"/>
            </a:pPr>
            <a:endParaRPr lang="en-GB" sz="2000" dirty="0"/>
          </a:p>
          <a:p>
            <a:pPr marL="457200" indent="-457200" algn="just">
              <a:lnSpc>
                <a:spcPts val="2700"/>
              </a:lnSpc>
              <a:spcBef>
                <a:spcPts val="600"/>
              </a:spcBef>
              <a:spcAft>
                <a:spcPts val="600"/>
              </a:spcAft>
              <a:buAutoNum type="arabicParenBoth"/>
            </a:pPr>
            <a:r>
              <a:rPr lang="en-GB" sz="2000" dirty="0"/>
              <a:t>Modularity</a:t>
            </a:r>
          </a:p>
          <a:p>
            <a:pPr marL="457200" indent="-457200" algn="just">
              <a:lnSpc>
                <a:spcPts val="2700"/>
              </a:lnSpc>
              <a:spcBef>
                <a:spcPts val="600"/>
              </a:spcBef>
              <a:spcAft>
                <a:spcPts val="600"/>
              </a:spcAft>
              <a:buAutoNum type="arabicParenBoth"/>
            </a:pPr>
            <a:endParaRPr lang="en-GB" sz="2000" dirty="0"/>
          </a:p>
          <a:p>
            <a:pPr marL="457200" indent="-457200" algn="just">
              <a:lnSpc>
                <a:spcPts val="2700"/>
              </a:lnSpc>
              <a:spcBef>
                <a:spcPts val="600"/>
              </a:spcBef>
              <a:spcAft>
                <a:spcPts val="600"/>
              </a:spcAft>
              <a:buAutoNum type="arabicParenBoth"/>
            </a:pPr>
            <a:r>
              <a:rPr lang="en-GB" sz="2000" dirty="0"/>
              <a:t>Robustness</a:t>
            </a:r>
          </a:p>
          <a:p>
            <a:pPr marL="457200" indent="-457200" algn="just">
              <a:lnSpc>
                <a:spcPts val="2700"/>
              </a:lnSpc>
              <a:spcBef>
                <a:spcPts val="600"/>
              </a:spcBef>
              <a:spcAft>
                <a:spcPts val="600"/>
              </a:spcAft>
              <a:buAutoNum type="arabicParenBoth"/>
            </a:pPr>
            <a:endParaRPr lang="en-GB" sz="2000" dirty="0"/>
          </a:p>
          <a:p>
            <a:pPr marL="457200" indent="-457200" algn="just">
              <a:lnSpc>
                <a:spcPts val="2700"/>
              </a:lnSpc>
              <a:spcBef>
                <a:spcPts val="600"/>
              </a:spcBef>
              <a:spcAft>
                <a:spcPts val="600"/>
              </a:spcAft>
              <a:buAutoNum type="arabicParenBoth"/>
            </a:pPr>
            <a:r>
              <a:rPr lang="en-GB" sz="2000" dirty="0"/>
              <a:t>Incentives</a:t>
            </a:r>
          </a:p>
          <a:p>
            <a:pPr algn="just">
              <a:lnSpc>
                <a:spcPts val="2700"/>
              </a:lnSpc>
              <a:spcBef>
                <a:spcPts val="600"/>
              </a:spcBef>
              <a:spcAft>
                <a:spcPts val="600"/>
              </a:spcAft>
            </a:pPr>
            <a:endParaRPr lang="en-GB"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144</a:t>
            </a:fld>
            <a:endParaRPr lang="en-US"/>
          </a:p>
        </p:txBody>
      </p:sp>
    </p:spTree>
    <p:extLst>
      <p:ext uri="{BB962C8B-B14F-4D97-AF65-F5344CB8AC3E}">
        <p14:creationId xmlns:p14="http://schemas.microsoft.com/office/powerpoint/2010/main" val="2105672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Excessive debt as pollution</a:t>
            </a:r>
          </a:p>
        </p:txBody>
      </p:sp>
      <p:sp>
        <p:nvSpPr>
          <p:cNvPr id="1622019" name="Rectangle 3"/>
          <p:cNvSpPr>
            <a:spLocks noGrp="1" noChangeArrowheads="1"/>
          </p:cNvSpPr>
          <p:nvPr>
            <p:ph type="body" idx="1"/>
          </p:nvPr>
        </p:nvSpPr>
        <p:spPr>
          <a:xfrm>
            <a:off x="704528" y="1643050"/>
            <a:ext cx="8784976" cy="4666270"/>
          </a:xfrm>
        </p:spPr>
        <p:txBody>
          <a:bodyPr/>
          <a:lstStyle/>
          <a:p>
            <a:pPr marL="0" indent="0" algn="just">
              <a:lnSpc>
                <a:spcPts val="2700"/>
              </a:lnSpc>
              <a:spcBef>
                <a:spcPts val="600"/>
              </a:spcBef>
              <a:spcAft>
                <a:spcPts val="600"/>
              </a:spcAft>
              <a:buNone/>
            </a:pPr>
            <a:r>
              <a:rPr lang="en-GB" sz="2000" b="1" dirty="0"/>
              <a:t>(1)	</a:t>
            </a:r>
            <a:r>
              <a:rPr lang="en-GB" sz="2000" b="1" u="sng" dirty="0"/>
              <a:t>Modularity</a:t>
            </a:r>
          </a:p>
          <a:p>
            <a:pPr algn="just">
              <a:lnSpc>
                <a:spcPts val="2700"/>
              </a:lnSpc>
              <a:spcBef>
                <a:spcPts val="600"/>
              </a:spcBef>
              <a:spcAft>
                <a:spcPts val="600"/>
              </a:spcAft>
            </a:pPr>
            <a:endParaRPr lang="en-GB" sz="2000" dirty="0"/>
          </a:p>
          <a:p>
            <a:pPr marL="263525" indent="-263525" algn="just">
              <a:lnSpc>
                <a:spcPts val="2700"/>
              </a:lnSpc>
              <a:spcBef>
                <a:spcPts val="600"/>
              </a:spcBef>
              <a:spcAft>
                <a:spcPts val="600"/>
              </a:spcAft>
            </a:pPr>
            <a:r>
              <a:rPr lang="en-GB" sz="2000" dirty="0"/>
              <a:t>Modularity in organisational structures - highly decentralised networks are less exposed to the TBTF problem.</a:t>
            </a:r>
          </a:p>
          <a:p>
            <a:pPr marL="263525" indent="-263525" algn="just">
              <a:lnSpc>
                <a:spcPts val="2700"/>
              </a:lnSpc>
              <a:spcBef>
                <a:spcPts val="600"/>
              </a:spcBef>
              <a:spcAft>
                <a:spcPts val="600"/>
              </a:spcAft>
            </a:pPr>
            <a:endParaRPr lang="en-GB" sz="2000" dirty="0"/>
          </a:p>
          <a:p>
            <a:pPr marL="263525" indent="-263525" algn="just">
              <a:lnSpc>
                <a:spcPts val="2700"/>
              </a:lnSpc>
              <a:spcBef>
                <a:spcPts val="600"/>
              </a:spcBef>
              <a:spcAft>
                <a:spcPts val="600"/>
              </a:spcAft>
            </a:pPr>
            <a:endParaRPr lang="en-GB" sz="2000" dirty="0"/>
          </a:p>
          <a:p>
            <a:pPr marL="0" indent="0" algn="just">
              <a:lnSpc>
                <a:spcPts val="2700"/>
              </a:lnSpc>
              <a:spcBef>
                <a:spcPts val="600"/>
              </a:spcBef>
              <a:spcAft>
                <a:spcPts val="600"/>
              </a:spcAft>
              <a:buNone/>
            </a:pPr>
            <a:r>
              <a:rPr lang="en-GB" sz="2000" dirty="0">
                <a:solidFill>
                  <a:srgbClr val="FF0000"/>
                </a:solidFill>
              </a:rPr>
              <a:t>if any cell is incapacitated, the likelihood of undermining the system is severely reduced</a:t>
            </a:r>
            <a:r>
              <a:rPr lang="en-GB" sz="2000" dirty="0"/>
              <a:t>.</a:t>
            </a:r>
          </a:p>
          <a:p>
            <a:pPr marL="0" indent="0" algn="just">
              <a:lnSpc>
                <a:spcPts val="2700"/>
              </a:lnSpc>
              <a:spcBef>
                <a:spcPts val="600"/>
              </a:spcBef>
              <a:spcAft>
                <a:spcPts val="600"/>
              </a:spcAft>
              <a:buNone/>
            </a:pPr>
            <a:endParaRPr lang="en-GB" sz="2000" dirty="0"/>
          </a:p>
        </p:txBody>
      </p:sp>
      <p:sp>
        <p:nvSpPr>
          <p:cNvPr id="2" name="Down Arrow 1"/>
          <p:cNvSpPr/>
          <p:nvPr/>
        </p:nvSpPr>
        <p:spPr bwMode="auto">
          <a:xfrm>
            <a:off x="5097016" y="3573016"/>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145</a:t>
            </a:fld>
            <a:endParaRPr lang="en-US"/>
          </a:p>
        </p:txBody>
      </p:sp>
    </p:spTree>
    <p:extLst>
      <p:ext uri="{BB962C8B-B14F-4D97-AF65-F5344CB8AC3E}">
        <p14:creationId xmlns:p14="http://schemas.microsoft.com/office/powerpoint/2010/main" val="1154486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Excessive debt as pollution</a:t>
            </a:r>
          </a:p>
        </p:txBody>
      </p:sp>
      <p:sp>
        <p:nvSpPr>
          <p:cNvPr id="1622019" name="Rectangle 3"/>
          <p:cNvSpPr>
            <a:spLocks noGrp="1" noChangeArrowheads="1"/>
          </p:cNvSpPr>
          <p:nvPr>
            <p:ph type="body" idx="1"/>
          </p:nvPr>
        </p:nvSpPr>
        <p:spPr>
          <a:xfrm>
            <a:off x="704528" y="1643050"/>
            <a:ext cx="8784976" cy="4666270"/>
          </a:xfrm>
        </p:spPr>
        <p:txBody>
          <a:bodyPr/>
          <a:lstStyle/>
          <a:p>
            <a:pPr marL="355600" indent="-355600" algn="just">
              <a:lnSpc>
                <a:spcPts val="2700"/>
              </a:lnSpc>
              <a:spcBef>
                <a:spcPts val="600"/>
              </a:spcBef>
              <a:spcAft>
                <a:spcPts val="600"/>
              </a:spcAft>
            </a:pPr>
            <a:r>
              <a:rPr lang="en-GB" sz="2000" dirty="0">
                <a:solidFill>
                  <a:srgbClr val="FF0000"/>
                </a:solidFill>
              </a:rPr>
              <a:t>Several examples of modular structures that enhanced systemic resilience</a:t>
            </a:r>
            <a:r>
              <a:rPr lang="en-GB" sz="2000" dirty="0"/>
              <a:t>:</a:t>
            </a:r>
          </a:p>
          <a:p>
            <a:pPr marL="360363" indent="-360363" algn="just">
              <a:lnSpc>
                <a:spcPts val="2700"/>
              </a:lnSpc>
              <a:spcBef>
                <a:spcPts val="600"/>
              </a:spcBef>
              <a:spcAft>
                <a:spcPts val="600"/>
              </a:spcAft>
              <a:buAutoNum type="romanLcParenBoth"/>
            </a:pPr>
            <a:r>
              <a:rPr lang="en-US" sz="1800" dirty="0"/>
              <a:t>Terrorism – </a:t>
            </a:r>
            <a:r>
              <a:rPr lang="en-GB" sz="1800" dirty="0"/>
              <a:t>organisations tend to be decentralised, to be able to survive to captures;</a:t>
            </a:r>
          </a:p>
          <a:p>
            <a:pPr marL="360363" indent="-360363" algn="just">
              <a:lnSpc>
                <a:spcPts val="2700"/>
              </a:lnSpc>
              <a:spcBef>
                <a:spcPts val="600"/>
              </a:spcBef>
              <a:spcAft>
                <a:spcPts val="600"/>
              </a:spcAft>
              <a:buAutoNum type="romanLcParenBoth"/>
            </a:pPr>
            <a:r>
              <a:rPr lang="en-GB" sz="1800" dirty="0"/>
              <a:t>Computer manufacturing - computers were highly integrated systems in the 1960s, having evolved into the modular system of today, with distinct modules (CPU, hard disk, keyboard), replaceable if they failed without endangering the system as a whole.</a:t>
            </a:r>
          </a:p>
          <a:p>
            <a:pPr marL="360363" indent="-360363" algn="just">
              <a:lnSpc>
                <a:spcPts val="2700"/>
              </a:lnSpc>
              <a:spcBef>
                <a:spcPts val="600"/>
              </a:spcBef>
              <a:spcAft>
                <a:spcPts val="600"/>
              </a:spcAft>
              <a:buAutoNum type="romanLcParenBoth"/>
            </a:pPr>
            <a:r>
              <a:rPr lang="en-GB" sz="1800" dirty="0"/>
              <a:t>Control of computer viruses across the internet - firewalls restricting access to domains;</a:t>
            </a:r>
          </a:p>
          <a:p>
            <a:pPr marL="355600" indent="-355600" algn="just">
              <a:lnSpc>
                <a:spcPts val="2700"/>
              </a:lnSpc>
              <a:spcBef>
                <a:spcPts val="600"/>
              </a:spcBef>
              <a:spcAft>
                <a:spcPts val="600"/>
              </a:spcAft>
              <a:buAutoNum type="romanLcParenBoth"/>
            </a:pPr>
            <a:r>
              <a:rPr lang="en-GB" sz="1800" dirty="0"/>
              <a:t>Management of forest fires - introduction of firebreaks to control the spread of fire;</a:t>
            </a:r>
          </a:p>
          <a:p>
            <a:pPr marL="355600" indent="-355600" algn="just">
              <a:lnSpc>
                <a:spcPts val="2700"/>
              </a:lnSpc>
              <a:spcBef>
                <a:spcPts val="600"/>
              </a:spcBef>
              <a:spcAft>
                <a:spcPts val="600"/>
              </a:spcAft>
              <a:buAutoNum type="romanLcParenBoth" startAt="5"/>
            </a:pPr>
            <a:r>
              <a:rPr lang="en-GB" sz="1800" dirty="0"/>
              <a:t>Management of utility services (e.g. water, gas and electricity) - restrictions and redundancies built in the network to avoid overload and contagion.</a:t>
            </a:r>
          </a:p>
          <a:p>
            <a:pPr marL="355600" indent="-355600" algn="just">
              <a:lnSpc>
                <a:spcPts val="2700"/>
              </a:lnSpc>
              <a:spcBef>
                <a:spcPts val="600"/>
              </a:spcBef>
              <a:spcAft>
                <a:spcPts val="600"/>
              </a:spcAft>
              <a:buAutoNum type="romanLcParenBoth" startAt="5"/>
            </a:pPr>
            <a:r>
              <a:rPr lang="en-GB" sz="1800" dirty="0"/>
              <a:t>Management of infectious diseases - restrictions on travel</a:t>
            </a:r>
          </a:p>
          <a:p>
            <a:pPr marL="355600" indent="-355600" algn="just">
              <a:lnSpc>
                <a:spcPts val="2700"/>
              </a:lnSpc>
              <a:spcBef>
                <a:spcPts val="600"/>
              </a:spcBef>
              <a:spcAft>
                <a:spcPts val="600"/>
              </a:spcAft>
              <a:buAutoNum type="romanLcParenBoth"/>
            </a:pPr>
            <a:endParaRPr lang="en-US"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146</a:t>
            </a:fld>
            <a:endParaRPr lang="en-US"/>
          </a:p>
        </p:txBody>
      </p:sp>
    </p:spTree>
    <p:extLst>
      <p:ext uri="{BB962C8B-B14F-4D97-AF65-F5344CB8AC3E}">
        <p14:creationId xmlns:p14="http://schemas.microsoft.com/office/powerpoint/2010/main" val="4276884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Excessive debt as pollution</a:t>
            </a:r>
          </a:p>
        </p:txBody>
      </p:sp>
      <p:sp>
        <p:nvSpPr>
          <p:cNvPr id="1622019" name="Rectangle 3"/>
          <p:cNvSpPr>
            <a:spLocks noGrp="1" noChangeArrowheads="1"/>
          </p:cNvSpPr>
          <p:nvPr>
            <p:ph type="body" idx="1"/>
          </p:nvPr>
        </p:nvSpPr>
        <p:spPr>
          <a:xfrm>
            <a:off x="704528" y="1643050"/>
            <a:ext cx="8784976" cy="4666270"/>
          </a:xfrm>
        </p:spPr>
        <p:txBody>
          <a:bodyPr/>
          <a:lstStyle/>
          <a:p>
            <a:pPr algn="just">
              <a:lnSpc>
                <a:spcPts val="2700"/>
              </a:lnSpc>
              <a:spcBef>
                <a:spcPts val="600"/>
              </a:spcBef>
              <a:spcAft>
                <a:spcPts val="600"/>
              </a:spcAft>
            </a:pPr>
            <a:r>
              <a:rPr lang="en-GB" sz="2000" b="1" u="sng" dirty="0"/>
              <a:t>Banking</a:t>
            </a:r>
            <a:r>
              <a:rPr lang="en-GB" sz="2000" dirty="0"/>
              <a:t> – </a:t>
            </a:r>
            <a:r>
              <a:rPr lang="en-GB" sz="2000" dirty="0">
                <a:solidFill>
                  <a:srgbClr val="FF0000"/>
                </a:solidFill>
              </a:rPr>
              <a:t>larger</a:t>
            </a:r>
            <a:r>
              <a:rPr lang="en-GB" sz="2000" dirty="0"/>
              <a:t> </a:t>
            </a:r>
            <a:r>
              <a:rPr lang="en-GB" sz="2000" dirty="0">
                <a:solidFill>
                  <a:srgbClr val="FF0000"/>
                </a:solidFill>
              </a:rPr>
              <a:t>size and scope may increase systemic risks, but also tend to increase the diversification benefits. </a:t>
            </a:r>
          </a:p>
          <a:p>
            <a:pPr algn="just">
              <a:lnSpc>
                <a:spcPts val="2700"/>
              </a:lnSpc>
              <a:spcBef>
                <a:spcPts val="600"/>
              </a:spcBef>
              <a:spcAft>
                <a:spcPts val="600"/>
              </a:spcAft>
            </a:pPr>
            <a:endParaRPr lang="en-GB" sz="2000" dirty="0"/>
          </a:p>
          <a:p>
            <a:pPr algn="just">
              <a:lnSpc>
                <a:spcPts val="2700"/>
              </a:lnSpc>
              <a:spcBef>
                <a:spcPts val="600"/>
              </a:spcBef>
              <a:spcAft>
                <a:spcPts val="600"/>
              </a:spcAft>
            </a:pPr>
            <a:r>
              <a:rPr lang="pt-PT" sz="2000" dirty="0"/>
              <a:t>A </a:t>
            </a:r>
            <a:r>
              <a:rPr lang="en-US" sz="2000" dirty="0"/>
              <a:t>very diversified bank may mitigate idiosyncratic</a:t>
            </a:r>
            <a:r>
              <a:rPr lang="en-GB" sz="2000" dirty="0"/>
              <a:t> risk, retaining basically the systematic risk.</a:t>
            </a:r>
          </a:p>
          <a:p>
            <a:pPr algn="just">
              <a:lnSpc>
                <a:spcPts val="2700"/>
              </a:lnSpc>
              <a:spcBef>
                <a:spcPts val="600"/>
              </a:spcBef>
              <a:spcAft>
                <a:spcPts val="600"/>
              </a:spcAft>
            </a:pPr>
            <a:r>
              <a:rPr lang="en-GB" sz="2000" dirty="0">
                <a:solidFill>
                  <a:srgbClr val="FF0000"/>
                </a:solidFill>
              </a:rPr>
              <a:t>But if all banks are fully diversified and hold the market portfolio =&gt; they are all holding the same portfolio =&gt; All are subject to the same systematic risk factors </a:t>
            </a:r>
            <a:r>
              <a:rPr lang="en-GB" sz="2000" dirty="0"/>
              <a:t>=&gt; the system as a whole lacks diversity =&gt; </a:t>
            </a:r>
            <a:r>
              <a:rPr lang="en-GB" sz="2000" b="1" dirty="0">
                <a:solidFill>
                  <a:srgbClr val="FF0000"/>
                </a:solidFill>
              </a:rPr>
              <a:t>Homogeneity breeds fragility</a:t>
            </a:r>
            <a:r>
              <a:rPr lang="en-GB" sz="2000" dirty="0"/>
              <a:t>.</a:t>
            </a:r>
          </a:p>
          <a:p>
            <a:pPr algn="just">
              <a:lnSpc>
                <a:spcPts val="2700"/>
              </a:lnSpc>
              <a:spcBef>
                <a:spcPts val="600"/>
              </a:spcBef>
              <a:spcAft>
                <a:spcPts val="600"/>
              </a:spcAft>
            </a:pPr>
            <a:endParaRPr lang="pt-PT" sz="2000" dirty="0"/>
          </a:p>
          <a:p>
            <a:pPr algn="just">
              <a:lnSpc>
                <a:spcPts val="2700"/>
              </a:lnSpc>
              <a:spcBef>
                <a:spcPts val="600"/>
              </a:spcBef>
              <a:spcAft>
                <a:spcPts val="600"/>
              </a:spcAft>
            </a:pPr>
            <a:r>
              <a:rPr lang="en-US" sz="2000" b="1" u="sng" dirty="0">
                <a:solidFill>
                  <a:srgbClr val="FF0000"/>
                </a:solidFill>
              </a:rPr>
              <a:t>Conclusion:</a:t>
            </a:r>
            <a:r>
              <a:rPr lang="en-US" sz="2000" b="1" dirty="0">
                <a:solidFill>
                  <a:srgbClr val="FF0000"/>
                </a:solidFill>
              </a:rPr>
              <a:t> </a:t>
            </a:r>
            <a:r>
              <a:rPr lang="en-US" sz="2000" dirty="0">
                <a:solidFill>
                  <a:srgbClr val="FF0000"/>
                </a:solidFill>
              </a:rPr>
              <a:t>Building larger or more diversified banks do not necessarily smooth income volatility.</a:t>
            </a:r>
          </a:p>
        </p:txBody>
      </p:sp>
      <p:sp>
        <p:nvSpPr>
          <p:cNvPr id="2" name="Down Arrow 1"/>
          <p:cNvSpPr/>
          <p:nvPr/>
        </p:nvSpPr>
        <p:spPr bwMode="auto">
          <a:xfrm>
            <a:off x="4888039" y="2348880"/>
            <a:ext cx="417954"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3" name="Down Arrow 2"/>
          <p:cNvSpPr/>
          <p:nvPr/>
        </p:nvSpPr>
        <p:spPr bwMode="auto">
          <a:xfrm>
            <a:off x="4823078" y="4961942"/>
            <a:ext cx="417954"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4" name="Down Arrow 3"/>
          <p:cNvSpPr/>
          <p:nvPr/>
        </p:nvSpPr>
        <p:spPr bwMode="auto">
          <a:xfrm>
            <a:off x="4823078" y="5877272"/>
            <a:ext cx="417954" cy="445741"/>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5" name="Slide Number Placeholder 4"/>
          <p:cNvSpPr>
            <a:spLocks noGrp="1"/>
          </p:cNvSpPr>
          <p:nvPr>
            <p:ph type="sldNum" sz="quarter" idx="12"/>
          </p:nvPr>
        </p:nvSpPr>
        <p:spPr/>
        <p:txBody>
          <a:bodyPr/>
          <a:lstStyle/>
          <a:p>
            <a:pPr>
              <a:defRPr/>
            </a:pPr>
            <a:fld id="{BBB30C83-3217-4D83-86FC-6523521E771D}" type="slidenum">
              <a:rPr lang="en-US" smtClean="0"/>
              <a:pPr>
                <a:defRPr/>
              </a:pPr>
              <a:t>147</a:t>
            </a:fld>
            <a:endParaRPr lang="en-US" dirty="0"/>
          </a:p>
        </p:txBody>
      </p:sp>
    </p:spTree>
    <p:extLst>
      <p:ext uri="{BB962C8B-B14F-4D97-AF65-F5344CB8AC3E}">
        <p14:creationId xmlns:p14="http://schemas.microsoft.com/office/powerpoint/2010/main" val="779363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Excessive debt as pollution</a:t>
            </a:r>
          </a:p>
        </p:txBody>
      </p:sp>
      <p:sp>
        <p:nvSpPr>
          <p:cNvPr id="1622019" name="Rectangle 3"/>
          <p:cNvSpPr>
            <a:spLocks noGrp="1" noChangeArrowheads="1"/>
          </p:cNvSpPr>
          <p:nvPr>
            <p:ph type="body" idx="1"/>
          </p:nvPr>
        </p:nvSpPr>
        <p:spPr>
          <a:xfrm>
            <a:off x="704528" y="2251560"/>
            <a:ext cx="8640960" cy="3769728"/>
          </a:xfrm>
        </p:spPr>
        <p:txBody>
          <a:bodyPr/>
          <a:lstStyle/>
          <a:p>
            <a:pPr algn="just">
              <a:lnSpc>
                <a:spcPts val="2700"/>
              </a:lnSpc>
              <a:spcBef>
                <a:spcPts val="600"/>
              </a:spcBef>
              <a:spcAft>
                <a:spcPts val="600"/>
              </a:spcAft>
            </a:pPr>
            <a:r>
              <a:rPr lang="en-GB" sz="2000" b="1" dirty="0"/>
              <a:t>There is no strong relationship between size or diversity on the one hand and income volatility in banking on the other hand.</a:t>
            </a:r>
          </a:p>
          <a:p>
            <a:pPr algn="just">
              <a:lnSpc>
                <a:spcPts val="2700"/>
              </a:lnSpc>
              <a:spcBef>
                <a:spcPts val="600"/>
              </a:spcBef>
              <a:spcAft>
                <a:spcPts val="600"/>
              </a:spcAft>
            </a:pPr>
            <a:endParaRPr lang="en-GB" sz="2000" b="1" dirty="0"/>
          </a:p>
          <a:p>
            <a:pPr algn="just">
              <a:lnSpc>
                <a:spcPts val="2700"/>
              </a:lnSpc>
              <a:spcBef>
                <a:spcPts val="600"/>
              </a:spcBef>
              <a:spcAft>
                <a:spcPts val="600"/>
              </a:spcAft>
            </a:pPr>
            <a:r>
              <a:rPr lang="en-GB" sz="2000" dirty="0">
                <a:solidFill>
                  <a:srgbClr val="FF0000"/>
                </a:solidFill>
              </a:rPr>
              <a:t>There is even evidence from econometric studies of banking conglomerates that larger banks exhibit greater risk due to higher volatility assets and activities.</a:t>
            </a:r>
          </a:p>
          <a:p>
            <a:pPr marL="0" indent="0" algn="just">
              <a:lnSpc>
                <a:spcPts val="2700"/>
              </a:lnSpc>
              <a:spcBef>
                <a:spcPts val="600"/>
              </a:spcBef>
              <a:spcAft>
                <a:spcPts val="600"/>
              </a:spcAft>
              <a:buNone/>
            </a:pPr>
            <a:endParaRPr lang="en-GB" sz="2000" dirty="0">
              <a:solidFill>
                <a:srgbClr val="FF0000"/>
              </a:solidFill>
            </a:endParaRPr>
          </a:p>
        </p:txBody>
      </p:sp>
      <p:sp>
        <p:nvSpPr>
          <p:cNvPr id="2" name="Down Arrow 1"/>
          <p:cNvSpPr/>
          <p:nvPr/>
        </p:nvSpPr>
        <p:spPr bwMode="auto">
          <a:xfrm>
            <a:off x="4880992" y="1745524"/>
            <a:ext cx="360040" cy="50603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148</a:t>
            </a:fld>
            <a:endParaRPr lang="en-US"/>
          </a:p>
        </p:txBody>
      </p:sp>
      <p:sp>
        <p:nvSpPr>
          <p:cNvPr id="7" name="Down Arrow 6"/>
          <p:cNvSpPr/>
          <p:nvPr/>
        </p:nvSpPr>
        <p:spPr bwMode="auto">
          <a:xfrm>
            <a:off x="4880992" y="4507140"/>
            <a:ext cx="360040" cy="50603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736076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Excessive debt as pollution</a:t>
            </a:r>
          </a:p>
        </p:txBody>
      </p:sp>
      <p:pic>
        <p:nvPicPr>
          <p:cNvPr id="4" name="Picture 3"/>
          <p:cNvPicPr>
            <a:picLocks noChangeAspect="1"/>
          </p:cNvPicPr>
          <p:nvPr/>
        </p:nvPicPr>
        <p:blipFill>
          <a:blip r:embed="rId2"/>
          <a:stretch>
            <a:fillRect/>
          </a:stretch>
        </p:blipFill>
        <p:spPr>
          <a:xfrm>
            <a:off x="776537" y="2668697"/>
            <a:ext cx="4445608" cy="2704519"/>
          </a:xfrm>
          <a:prstGeom prst="rect">
            <a:avLst/>
          </a:prstGeom>
        </p:spPr>
      </p:pic>
      <p:sp>
        <p:nvSpPr>
          <p:cNvPr id="7" name="Rectangle 6"/>
          <p:cNvSpPr/>
          <p:nvPr/>
        </p:nvSpPr>
        <p:spPr>
          <a:xfrm>
            <a:off x="848544" y="5353471"/>
            <a:ext cx="8648396" cy="246221"/>
          </a:xfrm>
          <a:prstGeom prst="rect">
            <a:avLst/>
          </a:prstGeom>
        </p:spPr>
        <p:txBody>
          <a:bodyPr wrap="square">
            <a:spAutoFit/>
          </a:bodyPr>
          <a:lstStyle/>
          <a:p>
            <a:pPr algn="just">
              <a:buNone/>
            </a:pPr>
            <a:r>
              <a:rPr lang="en-US" sz="1000" b="0" u="none" dirty="0">
                <a:solidFill>
                  <a:schemeClr val="tx1"/>
                </a:solidFill>
                <a:ea typeface="Times New Roman" panose="02020603050405020304" pitchFamily="18" charset="0"/>
              </a:rPr>
              <a:t>Source: Haldane, A. (2010), “</a:t>
            </a:r>
            <a:r>
              <a:rPr lang="en-US" sz="1000" b="0" u="none" dirty="0">
                <a:solidFill>
                  <a:schemeClr val="tx1"/>
                </a:solidFill>
              </a:rPr>
              <a:t>“</a:t>
            </a:r>
            <a:r>
              <a:rPr lang="en-GB" sz="1000" b="0" u="none" dirty="0">
                <a:solidFill>
                  <a:schemeClr val="tx1"/>
                </a:solidFill>
              </a:rPr>
              <a:t>What is the contribution of the financial sector: Miracle or mirage?</a:t>
            </a:r>
            <a:r>
              <a:rPr lang="en-US" sz="1000" b="0" u="none" dirty="0">
                <a:solidFill>
                  <a:schemeClr val="tx1"/>
                </a:solidFill>
              </a:rPr>
              <a:t>”, LSE</a:t>
            </a:r>
            <a:endParaRPr lang="en-GB" sz="1000" b="0" u="none" dirty="0">
              <a:solidFill>
                <a:schemeClr val="tx1"/>
              </a:solidFill>
            </a:endParaRPr>
          </a:p>
        </p:txBody>
      </p:sp>
      <p:sp>
        <p:nvSpPr>
          <p:cNvPr id="8" name="Rectangle 7"/>
          <p:cNvSpPr/>
          <p:nvPr/>
        </p:nvSpPr>
        <p:spPr>
          <a:xfrm>
            <a:off x="776536" y="5662989"/>
            <a:ext cx="8667875" cy="646331"/>
          </a:xfrm>
          <a:prstGeom prst="rect">
            <a:avLst/>
          </a:prstGeom>
        </p:spPr>
        <p:txBody>
          <a:bodyPr wrap="square">
            <a:spAutoFit/>
          </a:bodyPr>
          <a:lstStyle/>
          <a:p>
            <a:pPr algn="just">
              <a:buNone/>
            </a:pPr>
            <a:r>
              <a:rPr lang="en-US" sz="1200" b="0" u="none" dirty="0">
                <a:solidFill>
                  <a:schemeClr val="tx1"/>
                </a:solidFill>
              </a:rPr>
              <a:t>Note: Diversification </a:t>
            </a:r>
            <a:r>
              <a:rPr lang="en-GB" sz="1200" b="0" u="none" dirty="0">
                <a:solidFill>
                  <a:schemeClr val="tx1"/>
                </a:solidFill>
              </a:rPr>
              <a:t>is measured by the </a:t>
            </a:r>
            <a:r>
              <a:rPr lang="en-GB" sz="1200" b="0" u="none" dirty="0" err="1">
                <a:solidFill>
                  <a:schemeClr val="tx1"/>
                </a:solidFill>
              </a:rPr>
              <a:t>Herfindahl</a:t>
            </a:r>
            <a:r>
              <a:rPr lang="en-GB" sz="1200" b="0" u="none" dirty="0">
                <a:solidFill>
                  <a:schemeClr val="tx1"/>
                </a:solidFill>
              </a:rPr>
              <a:t>-Hirschman (HH) index of revenue concentration (HH = 1 </a:t>
            </a:r>
            <a:r>
              <a:rPr lang="en-GB" sz="1200" b="0" u="none" dirty="0">
                <a:solidFill>
                  <a:schemeClr val="tx1"/>
                </a:solidFill>
                <a:sym typeface="Wingdings" panose="05000000000000000000" pitchFamily="2" charset="2"/>
              </a:rPr>
              <a:t> </a:t>
            </a:r>
            <a:r>
              <a:rPr lang="en-GB" sz="1200" b="0" u="none" dirty="0">
                <a:solidFill>
                  <a:schemeClr val="tx1"/>
                </a:solidFill>
              </a:rPr>
              <a:t>revenue concentrated solely on one activity). Revenue concentration is calculated across 3 buckets for the last pre crisis year (2006) - Retail and commercial banking; Corporate and investment banking; Asset and wealth management.</a:t>
            </a:r>
          </a:p>
        </p:txBody>
      </p:sp>
      <p:sp>
        <p:nvSpPr>
          <p:cNvPr id="10" name="Rectangle 9"/>
          <p:cNvSpPr/>
          <p:nvPr/>
        </p:nvSpPr>
        <p:spPr>
          <a:xfrm>
            <a:off x="908050" y="2341759"/>
            <a:ext cx="4314095" cy="400110"/>
          </a:xfrm>
          <a:prstGeom prst="rect">
            <a:avLst/>
          </a:prstGeom>
        </p:spPr>
        <p:txBody>
          <a:bodyPr wrap="square">
            <a:spAutoFit/>
          </a:bodyPr>
          <a:lstStyle/>
          <a:p>
            <a:pPr>
              <a:buNone/>
            </a:pPr>
            <a:r>
              <a:rPr lang="en-US" sz="2000" u="none" dirty="0">
                <a:solidFill>
                  <a:schemeClr val="tx1"/>
                </a:solidFill>
                <a:ea typeface="Times New Roman" panose="02020603050405020304" pitchFamily="18" charset="0"/>
              </a:rPr>
              <a:t>Pre-crisis</a:t>
            </a:r>
            <a:endParaRPr lang="en-GB" sz="2000" u="none" dirty="0">
              <a:solidFill>
                <a:schemeClr val="tx1"/>
              </a:solidFill>
            </a:endParaRPr>
          </a:p>
        </p:txBody>
      </p:sp>
      <p:pic>
        <p:nvPicPr>
          <p:cNvPr id="11" name="Picture 10"/>
          <p:cNvPicPr>
            <a:picLocks noChangeAspect="1"/>
          </p:cNvPicPr>
          <p:nvPr/>
        </p:nvPicPr>
        <p:blipFill>
          <a:blip r:embed="rId3"/>
          <a:stretch>
            <a:fillRect/>
          </a:stretch>
        </p:blipFill>
        <p:spPr>
          <a:xfrm>
            <a:off x="5241032" y="2636912"/>
            <a:ext cx="4229268" cy="2747952"/>
          </a:xfrm>
          <a:prstGeom prst="rect">
            <a:avLst/>
          </a:prstGeom>
        </p:spPr>
      </p:pic>
      <p:sp>
        <p:nvSpPr>
          <p:cNvPr id="12" name="Rectangle 11"/>
          <p:cNvSpPr/>
          <p:nvPr/>
        </p:nvSpPr>
        <p:spPr>
          <a:xfrm>
            <a:off x="5312765" y="2325418"/>
            <a:ext cx="4184175" cy="400110"/>
          </a:xfrm>
          <a:prstGeom prst="rect">
            <a:avLst/>
          </a:prstGeom>
        </p:spPr>
        <p:txBody>
          <a:bodyPr wrap="square">
            <a:spAutoFit/>
          </a:bodyPr>
          <a:lstStyle/>
          <a:p>
            <a:pPr>
              <a:buNone/>
            </a:pPr>
            <a:r>
              <a:rPr lang="en-US" sz="2000" u="none" dirty="0">
                <a:solidFill>
                  <a:schemeClr val="tx1"/>
                </a:solidFill>
                <a:ea typeface="Times New Roman" panose="02020603050405020304" pitchFamily="18" charset="0"/>
              </a:rPr>
              <a:t>During the crisis</a:t>
            </a:r>
            <a:endParaRPr lang="en-GB" sz="200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149</a:t>
            </a:fld>
            <a:endParaRPr lang="en-US"/>
          </a:p>
        </p:txBody>
      </p:sp>
      <p:sp>
        <p:nvSpPr>
          <p:cNvPr id="13" name="Rectangle 3"/>
          <p:cNvSpPr txBox="1">
            <a:spLocks noChangeArrowheads="1"/>
          </p:cNvSpPr>
          <p:nvPr/>
        </p:nvSpPr>
        <p:spPr bwMode="auto">
          <a:xfrm>
            <a:off x="803451" y="1628799"/>
            <a:ext cx="8640960" cy="757149"/>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kumimoji="0" lang="en-GB" sz="2000" b="0" u="none" kern="0" dirty="0"/>
              <a:t>Actually, </a:t>
            </a:r>
            <a:r>
              <a:rPr kumimoji="0" lang="en-GB" sz="2000" b="0" u="none" kern="0" dirty="0">
                <a:solidFill>
                  <a:srgbClr val="FF0000"/>
                </a:solidFill>
              </a:rPr>
              <a:t>the relationship between size and diversity, on the one hand, and income variability, on the other, is positively sloped.</a:t>
            </a:r>
            <a:endParaRPr kumimoji="0" lang="en-US" sz="2000" b="0" u="none" kern="0" dirty="0">
              <a:solidFill>
                <a:srgbClr val="FF0000"/>
              </a:solidFill>
            </a:endParaRPr>
          </a:p>
        </p:txBody>
      </p:sp>
    </p:spTree>
    <p:extLst>
      <p:ext uri="{BB962C8B-B14F-4D97-AF65-F5344CB8AC3E}">
        <p14:creationId xmlns:p14="http://schemas.microsoft.com/office/powerpoint/2010/main" val="79459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Restrictions in US</a:t>
            </a:r>
          </a:p>
        </p:txBody>
      </p:sp>
      <p:sp>
        <p:nvSpPr>
          <p:cNvPr id="1622019" name="Rectangle 3"/>
          <p:cNvSpPr>
            <a:spLocks noGrp="1" noChangeArrowheads="1"/>
          </p:cNvSpPr>
          <p:nvPr>
            <p:ph type="body" idx="1"/>
          </p:nvPr>
        </p:nvSpPr>
        <p:spPr>
          <a:xfrm>
            <a:off x="776536" y="1643050"/>
            <a:ext cx="8712968" cy="4666270"/>
          </a:xfrm>
        </p:spPr>
        <p:txBody>
          <a:bodyPr/>
          <a:lstStyle/>
          <a:p>
            <a:pPr algn="just">
              <a:lnSpc>
                <a:spcPts val="2700"/>
              </a:lnSpc>
              <a:spcBef>
                <a:spcPts val="600"/>
              </a:spcBef>
              <a:spcAft>
                <a:spcPts val="600"/>
              </a:spcAft>
            </a:pPr>
            <a:r>
              <a:rPr lang="en-GB" sz="2000" b="1" u="sng" dirty="0">
                <a:solidFill>
                  <a:srgbClr val="FF0000"/>
                </a:solidFill>
              </a:rPr>
              <a:t>Glass-Steagall Act</a:t>
            </a:r>
            <a:r>
              <a:rPr lang="en-GB" sz="2000" dirty="0">
                <a:solidFill>
                  <a:srgbClr val="FF0000"/>
                </a:solidFill>
              </a:rPr>
              <a:t>:</a:t>
            </a:r>
          </a:p>
          <a:p>
            <a:pPr marL="0" indent="0" algn="just">
              <a:lnSpc>
                <a:spcPts val="2700"/>
              </a:lnSpc>
              <a:spcBef>
                <a:spcPts val="600"/>
              </a:spcBef>
              <a:spcAft>
                <a:spcPts val="600"/>
              </a:spcAft>
              <a:buNone/>
            </a:pPr>
            <a:r>
              <a:rPr lang="en-GB" sz="2000" dirty="0"/>
              <a:t>(</a:t>
            </a:r>
            <a:r>
              <a:rPr lang="en-GB" sz="2000" dirty="0" err="1"/>
              <a:t>i</a:t>
            </a:r>
            <a:r>
              <a:rPr lang="en-GB" sz="2000" dirty="0"/>
              <a:t>) </a:t>
            </a:r>
            <a:r>
              <a:rPr lang="en-GB" sz="2000" dirty="0">
                <a:solidFill>
                  <a:srgbClr val="FF0000"/>
                </a:solidFill>
              </a:rPr>
              <a:t>key functions of commercial and investment banks were effectively separated:</a:t>
            </a:r>
          </a:p>
          <a:p>
            <a:pPr algn="just">
              <a:lnSpc>
                <a:spcPts val="2700"/>
              </a:lnSpc>
              <a:spcBef>
                <a:spcPts val="600"/>
              </a:spcBef>
              <a:spcAft>
                <a:spcPts val="600"/>
              </a:spcAft>
              <a:buFontTx/>
              <a:buChar char="-"/>
            </a:pPr>
            <a:r>
              <a:rPr lang="en-GB" sz="2000" dirty="0"/>
              <a:t>commercial banks were prevented from conducting most types of securities business, including principal trading, underwriting and securities lending.</a:t>
            </a:r>
          </a:p>
          <a:p>
            <a:pPr algn="just">
              <a:lnSpc>
                <a:spcPts val="2700"/>
              </a:lnSpc>
              <a:spcBef>
                <a:spcPts val="600"/>
              </a:spcBef>
              <a:spcAft>
                <a:spcPts val="600"/>
              </a:spcAft>
              <a:buFontTx/>
              <a:buChar char="-"/>
            </a:pPr>
            <a:r>
              <a:rPr lang="en-GB" sz="2000" dirty="0"/>
              <a:t>investment banks were banned from taking deposits.</a:t>
            </a:r>
          </a:p>
          <a:p>
            <a:pPr marL="0" indent="0" algn="just">
              <a:lnSpc>
                <a:spcPts val="2700"/>
              </a:lnSpc>
              <a:spcBef>
                <a:spcPts val="600"/>
              </a:spcBef>
              <a:spcAft>
                <a:spcPts val="600"/>
              </a:spcAft>
              <a:buNone/>
            </a:pPr>
            <a:r>
              <a:rPr lang="pt-PT" sz="2000" dirty="0"/>
              <a:t>(</a:t>
            </a:r>
            <a:r>
              <a:rPr lang="pt-PT" sz="2000" dirty="0" err="1"/>
              <a:t>ii</a:t>
            </a:r>
            <a:r>
              <a:rPr lang="pt-PT" sz="2000" dirty="0"/>
              <a:t>) </a:t>
            </a:r>
            <a:r>
              <a:rPr lang="en-GB" sz="2000" dirty="0">
                <a:solidFill>
                  <a:srgbClr val="FF0000"/>
                </a:solidFill>
              </a:rPr>
              <a:t>motivated by stability concerns following the Great Depression:</a:t>
            </a:r>
          </a:p>
          <a:p>
            <a:pPr algn="just">
              <a:lnSpc>
                <a:spcPts val="2700"/>
              </a:lnSpc>
              <a:spcBef>
                <a:spcPts val="600"/>
              </a:spcBef>
              <a:spcAft>
                <a:spcPts val="600"/>
              </a:spcAft>
              <a:buFontTx/>
              <a:buChar char="-"/>
            </a:pPr>
            <a:r>
              <a:rPr lang="en-GB" sz="2000" dirty="0"/>
              <a:t>stock market boom of the 1920s fuelled by cheap credit from banks =&gt; </a:t>
            </a:r>
          </a:p>
          <a:p>
            <a:pPr algn="just">
              <a:lnSpc>
                <a:spcPts val="2700"/>
              </a:lnSpc>
              <a:spcBef>
                <a:spcPts val="600"/>
              </a:spcBef>
              <a:spcAft>
                <a:spcPts val="600"/>
              </a:spcAft>
              <a:buFont typeface="Symbol" panose="05050102010706020507" pitchFamily="18" charset="2"/>
              <a:buChar char="Þ"/>
            </a:pPr>
            <a:r>
              <a:rPr lang="en-GB" sz="2000" dirty="0"/>
              <a:t>1929 crash brought massive losses on securities and also loans =&gt;</a:t>
            </a:r>
          </a:p>
          <a:p>
            <a:pPr algn="just">
              <a:lnSpc>
                <a:spcPts val="2700"/>
              </a:lnSpc>
              <a:spcBef>
                <a:spcPts val="600"/>
              </a:spcBef>
              <a:spcAft>
                <a:spcPts val="600"/>
              </a:spcAft>
              <a:buFont typeface="Symbol" panose="05050102010706020507" pitchFamily="18" charset="2"/>
              <a:buChar char="Þ"/>
            </a:pPr>
            <a:r>
              <a:rPr lang="en-GB" sz="2000" dirty="0"/>
              <a:t>impact on the real economy through a collapse in lending (whose stock halved between 1929 and 1933).</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15</a:t>
            </a:fld>
            <a:endParaRPr lang="en-US"/>
          </a:p>
        </p:txBody>
      </p:sp>
    </p:spTree>
    <p:extLst>
      <p:ext uri="{BB962C8B-B14F-4D97-AF65-F5344CB8AC3E}">
        <p14:creationId xmlns:p14="http://schemas.microsoft.com/office/powerpoint/2010/main" val="1765442937"/>
      </p:ext>
    </p:extLst>
  </p:cSld>
  <p:clrMapOvr>
    <a:masterClrMapping/>
  </p:clrMapOvr>
  <p:transition spd="slow">
    <p:pull dir="r"/>
  </p:transition>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Excessive debt as pollution</a:t>
            </a:r>
          </a:p>
        </p:txBody>
      </p:sp>
      <p:sp>
        <p:nvSpPr>
          <p:cNvPr id="1622019" name="Rectangle 3"/>
          <p:cNvSpPr>
            <a:spLocks noGrp="1" noChangeArrowheads="1"/>
          </p:cNvSpPr>
          <p:nvPr>
            <p:ph type="body" idx="1"/>
          </p:nvPr>
        </p:nvSpPr>
        <p:spPr>
          <a:xfrm>
            <a:off x="704528" y="1643050"/>
            <a:ext cx="8784976" cy="4666270"/>
          </a:xfrm>
        </p:spPr>
        <p:txBody>
          <a:bodyPr/>
          <a:lstStyle/>
          <a:p>
            <a:pPr marL="0" indent="0" algn="just">
              <a:lnSpc>
                <a:spcPts val="2700"/>
              </a:lnSpc>
              <a:spcBef>
                <a:spcPts val="600"/>
              </a:spcBef>
              <a:spcAft>
                <a:spcPts val="600"/>
              </a:spcAft>
              <a:buNone/>
            </a:pPr>
            <a:r>
              <a:rPr lang="en-GB" sz="2000" b="1" dirty="0"/>
              <a:t>(2)	</a:t>
            </a:r>
            <a:r>
              <a:rPr lang="en-GB" sz="2000" b="1" u="sng" dirty="0"/>
              <a:t>Robustness</a:t>
            </a:r>
          </a:p>
          <a:p>
            <a:pPr algn="just">
              <a:lnSpc>
                <a:spcPts val="2700"/>
              </a:lnSpc>
              <a:spcBef>
                <a:spcPts val="600"/>
              </a:spcBef>
              <a:spcAft>
                <a:spcPts val="600"/>
              </a:spcAft>
            </a:pPr>
            <a:r>
              <a:rPr lang="en-GB" sz="2000" dirty="0"/>
              <a:t>In complex dynamic systems, such as the banking system, the distribution of risk may be irregular and subject to discontinuities =&gt; </a:t>
            </a:r>
            <a:r>
              <a:rPr lang="en-GB" sz="2000" dirty="0">
                <a:solidFill>
                  <a:srgbClr val="FF0000"/>
                </a:solidFill>
              </a:rPr>
              <a:t>the distribution of outcomes for the financial system as a whole may be incalculable</a:t>
            </a:r>
            <a:r>
              <a:rPr lang="en-GB" sz="2000" dirty="0"/>
              <a:t>.</a:t>
            </a:r>
          </a:p>
          <a:p>
            <a:pPr algn="just">
              <a:lnSpc>
                <a:spcPts val="2700"/>
              </a:lnSpc>
              <a:spcBef>
                <a:spcPts val="600"/>
              </a:spcBef>
              <a:spcAft>
                <a:spcPts val="600"/>
              </a:spcAft>
            </a:pPr>
            <a:r>
              <a:rPr lang="en-GB" sz="2000" dirty="0"/>
              <a:t>Frank Knight (1921) – risk vs uncertainty:</a:t>
            </a:r>
          </a:p>
          <a:p>
            <a:pPr marL="514350" indent="-514350" algn="just">
              <a:lnSpc>
                <a:spcPts val="2700"/>
              </a:lnSpc>
              <a:spcBef>
                <a:spcPts val="600"/>
              </a:spcBef>
              <a:spcAft>
                <a:spcPts val="600"/>
              </a:spcAft>
              <a:buAutoNum type="romanLcParenBoth"/>
            </a:pPr>
            <a:r>
              <a:rPr lang="en-GB" sz="2000" dirty="0"/>
              <a:t>risk - frequencies can be used to calculate probabilities;</a:t>
            </a:r>
          </a:p>
          <a:p>
            <a:pPr marL="514350" indent="-514350" algn="just">
              <a:lnSpc>
                <a:spcPts val="2700"/>
              </a:lnSpc>
              <a:spcBef>
                <a:spcPts val="600"/>
              </a:spcBef>
              <a:spcAft>
                <a:spcPts val="600"/>
              </a:spcAft>
              <a:buAutoNum type="romanLcParenBoth"/>
            </a:pPr>
            <a:r>
              <a:rPr lang="en-GB" sz="2000" b="1" dirty="0"/>
              <a:t>uncertainty - there is no objective basis on which to derive probabilities.</a:t>
            </a:r>
          </a:p>
          <a:p>
            <a:pPr marL="514350" indent="-514350" algn="just">
              <a:lnSpc>
                <a:spcPts val="2700"/>
              </a:lnSpc>
              <a:spcBef>
                <a:spcPts val="600"/>
              </a:spcBef>
              <a:spcAft>
                <a:spcPts val="600"/>
              </a:spcAft>
              <a:buAutoNum type="romanLcParenBoth"/>
            </a:pPr>
            <a:endParaRPr lang="en-GB" sz="2000" dirty="0"/>
          </a:p>
          <a:p>
            <a:pPr algn="just">
              <a:lnSpc>
                <a:spcPts val="2700"/>
              </a:lnSpc>
              <a:spcBef>
                <a:spcPts val="600"/>
              </a:spcBef>
              <a:spcAft>
                <a:spcPts val="600"/>
              </a:spcAft>
            </a:pPr>
            <a:r>
              <a:rPr lang="en-GB" sz="2000" dirty="0">
                <a:solidFill>
                  <a:srgbClr val="FF0000"/>
                </a:solidFill>
              </a:rPr>
              <a:t>The financial system operates in an environment of uncertainty, in the </a:t>
            </a:r>
            <a:r>
              <a:rPr lang="en-GB" sz="2000" dirty="0" err="1">
                <a:solidFill>
                  <a:srgbClr val="FF0000"/>
                </a:solidFill>
              </a:rPr>
              <a:t>Knightian</a:t>
            </a:r>
            <a:r>
              <a:rPr lang="en-GB" sz="2000" dirty="0">
                <a:solidFill>
                  <a:srgbClr val="FF0000"/>
                </a:solidFill>
              </a:rPr>
              <a:t> sense</a:t>
            </a:r>
            <a:r>
              <a:rPr lang="en-GB" sz="2000" dirty="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150</a:t>
            </a:fld>
            <a:endParaRPr lang="en-US"/>
          </a:p>
        </p:txBody>
      </p:sp>
      <p:sp>
        <p:nvSpPr>
          <p:cNvPr id="3" name="Down Arrow 2"/>
          <p:cNvSpPr/>
          <p:nvPr/>
        </p:nvSpPr>
        <p:spPr bwMode="auto">
          <a:xfrm>
            <a:off x="5097016" y="4725144"/>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822684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Excessive debt as pollution</a:t>
            </a:r>
          </a:p>
        </p:txBody>
      </p:sp>
      <p:sp>
        <p:nvSpPr>
          <p:cNvPr id="1622019" name="Rectangle 3"/>
          <p:cNvSpPr>
            <a:spLocks noGrp="1" noChangeArrowheads="1"/>
          </p:cNvSpPr>
          <p:nvPr>
            <p:ph type="body" idx="1"/>
          </p:nvPr>
        </p:nvSpPr>
        <p:spPr>
          <a:xfrm>
            <a:off x="776536" y="1643050"/>
            <a:ext cx="8712968" cy="4666270"/>
          </a:xfrm>
        </p:spPr>
        <p:txBody>
          <a:bodyPr/>
          <a:lstStyle/>
          <a:p>
            <a:pPr marL="271463" indent="-271463" algn="just">
              <a:lnSpc>
                <a:spcPts val="2700"/>
              </a:lnSpc>
              <a:spcBef>
                <a:spcPts val="600"/>
              </a:spcBef>
              <a:spcAft>
                <a:spcPts val="600"/>
              </a:spcAft>
            </a:pPr>
            <a:r>
              <a:rPr lang="en-GB" sz="2000" dirty="0"/>
              <a:t>How to </a:t>
            </a:r>
            <a:r>
              <a:rPr lang="en-GB" sz="2000" dirty="0">
                <a:solidFill>
                  <a:srgbClr val="FF0000"/>
                </a:solidFill>
              </a:rPr>
              <a:t>regulate financial systems to ensure robustness and stability:</a:t>
            </a:r>
          </a:p>
          <a:p>
            <a:pPr marL="271463" indent="-271463" algn="just">
              <a:lnSpc>
                <a:spcPts val="2700"/>
              </a:lnSpc>
              <a:spcBef>
                <a:spcPts val="600"/>
              </a:spcBef>
              <a:spcAft>
                <a:spcPts val="600"/>
              </a:spcAft>
            </a:pPr>
            <a:endParaRPr lang="en-GB" sz="2000" dirty="0"/>
          </a:p>
          <a:p>
            <a:pPr marL="271463" indent="-271463" algn="just">
              <a:lnSpc>
                <a:spcPts val="2700"/>
              </a:lnSpc>
              <a:spcBef>
                <a:spcPts val="600"/>
              </a:spcBef>
              <a:spcAft>
                <a:spcPts val="600"/>
              </a:spcAft>
              <a:buAutoNum type="romanLcParenBoth"/>
            </a:pPr>
            <a:r>
              <a:rPr lang="en-GB" sz="2000" b="1" u="sng" dirty="0">
                <a:solidFill>
                  <a:srgbClr val="FF0000"/>
                </a:solidFill>
              </a:rPr>
              <a:t>keep it simple </a:t>
            </a:r>
            <a:r>
              <a:rPr lang="en-GB" sz="2000" dirty="0"/>
              <a:t>- </a:t>
            </a:r>
            <a:r>
              <a:rPr lang="en-GB" sz="2000" b="1" dirty="0"/>
              <a:t>Complex control of a complex system is a recipe for confusion at best, catastrophe at worst</a:t>
            </a:r>
            <a:r>
              <a:rPr lang="en-GB" sz="2000" dirty="0"/>
              <a:t>:</a:t>
            </a:r>
          </a:p>
          <a:p>
            <a:pPr lvl="1" algn="just">
              <a:lnSpc>
                <a:spcPts val="2700"/>
              </a:lnSpc>
              <a:spcBef>
                <a:spcPts val="600"/>
              </a:spcBef>
              <a:spcAft>
                <a:spcPts val="600"/>
              </a:spcAft>
              <a:buFontTx/>
              <a:buChar char="-"/>
            </a:pPr>
            <a:r>
              <a:rPr lang="en-GB" sz="2000" dirty="0"/>
              <a:t>The US constitution is 4 pages long. </a:t>
            </a:r>
          </a:p>
          <a:p>
            <a:pPr lvl="1" algn="just">
              <a:lnSpc>
                <a:spcPts val="2700"/>
              </a:lnSpc>
              <a:spcBef>
                <a:spcPts val="600"/>
              </a:spcBef>
              <a:spcAft>
                <a:spcPts val="600"/>
              </a:spcAft>
              <a:buFontTx/>
              <a:buChar char="-"/>
            </a:pPr>
            <a:r>
              <a:rPr lang="en-GB" sz="2000" dirty="0"/>
              <a:t>Dodd-Frank Act (on US financial sector reform after the subprime crisis) is 1,336 pages long.</a:t>
            </a:r>
          </a:p>
        </p:txBody>
      </p:sp>
      <p:sp>
        <p:nvSpPr>
          <p:cNvPr id="2" name="Down Arrow 1"/>
          <p:cNvSpPr/>
          <p:nvPr/>
        </p:nvSpPr>
        <p:spPr bwMode="auto">
          <a:xfrm>
            <a:off x="5025008" y="5013176"/>
            <a:ext cx="432048" cy="720080"/>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151</a:t>
            </a:fld>
            <a:endParaRPr lang="en-US"/>
          </a:p>
        </p:txBody>
      </p:sp>
    </p:spTree>
    <p:extLst>
      <p:ext uri="{BB962C8B-B14F-4D97-AF65-F5344CB8AC3E}">
        <p14:creationId xmlns:p14="http://schemas.microsoft.com/office/powerpoint/2010/main" val="572001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Excessive debt as pollution</a:t>
            </a:r>
          </a:p>
        </p:txBody>
      </p:sp>
      <p:sp>
        <p:nvSpPr>
          <p:cNvPr id="1622019" name="Rectangle 3"/>
          <p:cNvSpPr>
            <a:spLocks noGrp="1" noChangeArrowheads="1"/>
          </p:cNvSpPr>
          <p:nvPr>
            <p:ph type="body" idx="1"/>
          </p:nvPr>
        </p:nvSpPr>
        <p:spPr>
          <a:xfrm>
            <a:off x="704528" y="1643050"/>
            <a:ext cx="8784976" cy="4666270"/>
          </a:xfrm>
        </p:spPr>
        <p:txBody>
          <a:bodyPr/>
          <a:lstStyle/>
          <a:p>
            <a:pPr algn="just">
              <a:lnSpc>
                <a:spcPts val="2700"/>
              </a:lnSpc>
              <a:spcBef>
                <a:spcPts val="600"/>
              </a:spcBef>
              <a:spcAft>
                <a:spcPts val="600"/>
              </a:spcAft>
            </a:pPr>
            <a:endParaRPr lang="en-GB" sz="2000" dirty="0"/>
          </a:p>
          <a:p>
            <a:pPr marL="514350" indent="-514350" algn="just">
              <a:lnSpc>
                <a:spcPts val="2700"/>
              </a:lnSpc>
              <a:spcBef>
                <a:spcPts val="600"/>
              </a:spcBef>
              <a:spcAft>
                <a:spcPts val="600"/>
              </a:spcAft>
              <a:buAutoNum type="romanLcParenBoth" startAt="2"/>
            </a:pPr>
            <a:r>
              <a:rPr lang="en-GB" sz="2000" b="1" dirty="0">
                <a:solidFill>
                  <a:srgbClr val="FF0000"/>
                </a:solidFill>
              </a:rPr>
              <a:t>choose the “minimax” strategy </a:t>
            </a:r>
            <a:r>
              <a:rPr lang="en-GB" sz="2000" dirty="0"/>
              <a:t>- a strategy which avoids the extreme tails of the distribution, minimising the likelihood of the worst outcome.</a:t>
            </a:r>
          </a:p>
          <a:p>
            <a:pPr marL="514350" indent="-514350" algn="just">
              <a:lnSpc>
                <a:spcPts val="2700"/>
              </a:lnSpc>
              <a:spcBef>
                <a:spcPts val="600"/>
              </a:spcBef>
              <a:spcAft>
                <a:spcPts val="600"/>
              </a:spcAft>
              <a:buAutoNum type="romanLcParenBoth" startAt="2"/>
            </a:pPr>
            <a:endParaRPr lang="en-GB" sz="2000" dirty="0"/>
          </a:p>
          <a:p>
            <a:pPr marL="514350" indent="-514350" algn="just">
              <a:lnSpc>
                <a:spcPts val="2700"/>
              </a:lnSpc>
              <a:spcBef>
                <a:spcPts val="600"/>
              </a:spcBef>
              <a:spcAft>
                <a:spcPts val="600"/>
              </a:spcAft>
              <a:buAutoNum type="romanLcParenBoth" startAt="2"/>
            </a:pPr>
            <a:endParaRPr lang="en-GB" sz="2000" dirty="0"/>
          </a:p>
          <a:p>
            <a:pPr algn="just">
              <a:lnSpc>
                <a:spcPts val="2700"/>
              </a:lnSpc>
              <a:spcBef>
                <a:spcPts val="600"/>
              </a:spcBef>
              <a:spcAft>
                <a:spcPts val="600"/>
              </a:spcAft>
              <a:buFontTx/>
              <a:buChar char="-"/>
            </a:pPr>
            <a:r>
              <a:rPr lang="en-GB" sz="2000" u="sng" dirty="0">
                <a:solidFill>
                  <a:srgbClr val="FF0000"/>
                </a:solidFill>
              </a:rPr>
              <a:t>mechanism design</a:t>
            </a:r>
            <a:r>
              <a:rPr lang="en-GB" sz="2000" dirty="0"/>
              <a:t> - </a:t>
            </a:r>
            <a:r>
              <a:rPr lang="en-GB" sz="2000" b="1" dirty="0"/>
              <a:t>acting on the organisational form of the system, rather than through the participants </a:t>
            </a:r>
            <a:r>
              <a:rPr lang="en-GB" sz="2000" dirty="0"/>
              <a:t>=&gt; </a:t>
            </a:r>
            <a:r>
              <a:rPr lang="en-GB" sz="2000" b="1" dirty="0">
                <a:solidFill>
                  <a:srgbClr val="FF0000"/>
                </a:solidFill>
              </a:rPr>
              <a:t>regulate the structure, more than the behaviour of individual market participants </a:t>
            </a:r>
            <a:r>
              <a:rPr lang="en-GB" sz="2000" dirty="0"/>
              <a:t>=&gt; </a:t>
            </a:r>
            <a:r>
              <a:rPr lang="en-GB" sz="2000" b="1" dirty="0" err="1">
                <a:solidFill>
                  <a:srgbClr val="FF0000"/>
                </a:solidFill>
              </a:rPr>
              <a:t>macroprudential</a:t>
            </a:r>
            <a:r>
              <a:rPr lang="en-GB" sz="2000" b="1" dirty="0">
                <a:solidFill>
                  <a:srgbClr val="FF0000"/>
                </a:solidFill>
              </a:rPr>
              <a:t> above </a:t>
            </a:r>
            <a:r>
              <a:rPr lang="en-GB" sz="2000" b="1" dirty="0" err="1">
                <a:solidFill>
                  <a:srgbClr val="FF0000"/>
                </a:solidFill>
              </a:rPr>
              <a:t>microprudential</a:t>
            </a:r>
            <a:r>
              <a:rPr lang="en-GB" sz="2000" b="1" dirty="0">
                <a:solidFill>
                  <a:srgbClr val="FF0000"/>
                </a:solidFill>
              </a:rPr>
              <a:t> supervision.</a:t>
            </a:r>
          </a:p>
          <a:p>
            <a:pPr>
              <a:lnSpc>
                <a:spcPts val="2700"/>
              </a:lnSpc>
              <a:spcBef>
                <a:spcPts val="600"/>
              </a:spcBef>
              <a:spcAft>
                <a:spcPts val="600"/>
              </a:spcAft>
              <a:buFontTx/>
              <a:buChar char="-"/>
            </a:pPr>
            <a:endParaRPr lang="en-GB"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152</a:t>
            </a:fld>
            <a:endParaRPr lang="en-US"/>
          </a:p>
        </p:txBody>
      </p:sp>
      <p:sp>
        <p:nvSpPr>
          <p:cNvPr id="6" name="Down Arrow 5"/>
          <p:cNvSpPr/>
          <p:nvPr/>
        </p:nvSpPr>
        <p:spPr bwMode="auto">
          <a:xfrm>
            <a:off x="4982753" y="3212976"/>
            <a:ext cx="432048"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31189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Excessive debt as pollution</a:t>
            </a:r>
          </a:p>
        </p:txBody>
      </p:sp>
      <p:sp>
        <p:nvSpPr>
          <p:cNvPr id="1622019" name="Rectangle 3"/>
          <p:cNvSpPr>
            <a:spLocks noGrp="1" noChangeArrowheads="1"/>
          </p:cNvSpPr>
          <p:nvPr>
            <p:ph type="body" idx="1"/>
          </p:nvPr>
        </p:nvSpPr>
        <p:spPr>
          <a:xfrm>
            <a:off x="704528" y="1643050"/>
            <a:ext cx="8784976" cy="4666270"/>
          </a:xfrm>
        </p:spPr>
        <p:txBody>
          <a:bodyPr/>
          <a:lstStyle/>
          <a:p>
            <a:pPr algn="just">
              <a:lnSpc>
                <a:spcPts val="2700"/>
              </a:lnSpc>
              <a:spcBef>
                <a:spcPts val="600"/>
              </a:spcBef>
              <a:spcAft>
                <a:spcPts val="600"/>
              </a:spcAft>
            </a:pPr>
            <a:r>
              <a:rPr lang="en-GB" sz="2000" dirty="0">
                <a:solidFill>
                  <a:srgbClr val="FF0000"/>
                </a:solidFill>
              </a:rPr>
              <a:t>Glass-</a:t>
            </a:r>
            <a:r>
              <a:rPr lang="en-GB" sz="2000" dirty="0" err="1">
                <a:solidFill>
                  <a:srgbClr val="FF0000"/>
                </a:solidFill>
              </a:rPr>
              <a:t>Steagall</a:t>
            </a:r>
            <a:r>
              <a:rPr lang="en-GB" sz="2000" dirty="0">
                <a:solidFill>
                  <a:srgbClr val="FF0000"/>
                </a:solidFill>
              </a:rPr>
              <a:t> Act vs Basel II:</a:t>
            </a:r>
          </a:p>
          <a:p>
            <a:pPr algn="just">
              <a:lnSpc>
                <a:spcPts val="2700"/>
              </a:lnSpc>
              <a:spcBef>
                <a:spcPts val="600"/>
              </a:spcBef>
              <a:spcAft>
                <a:spcPts val="600"/>
              </a:spcAft>
            </a:pPr>
            <a:endParaRPr lang="en-GB" sz="2000" dirty="0">
              <a:solidFill>
                <a:srgbClr val="FF0000"/>
              </a:solidFill>
            </a:endParaRPr>
          </a:p>
          <a:p>
            <a:pPr marL="0" indent="0" algn="just">
              <a:lnSpc>
                <a:spcPts val="2700"/>
              </a:lnSpc>
              <a:spcBef>
                <a:spcPts val="600"/>
              </a:spcBef>
              <a:spcAft>
                <a:spcPts val="600"/>
              </a:spcAft>
              <a:buNone/>
            </a:pPr>
            <a:r>
              <a:rPr lang="en-GB" sz="2000" dirty="0"/>
              <a:t>(</a:t>
            </a:r>
            <a:r>
              <a:rPr lang="en-GB" sz="2000" dirty="0" err="1"/>
              <a:t>i</a:t>
            </a:r>
            <a:r>
              <a:rPr lang="en-GB" sz="2000" dirty="0"/>
              <a:t>) GS was simple in its objectives and execution:</a:t>
            </a:r>
          </a:p>
          <a:p>
            <a:pPr algn="just">
              <a:lnSpc>
                <a:spcPts val="2700"/>
              </a:lnSpc>
              <a:spcBef>
                <a:spcPts val="600"/>
              </a:spcBef>
              <a:spcAft>
                <a:spcPts val="600"/>
              </a:spcAft>
              <a:buFontTx/>
              <a:buChar char="-"/>
            </a:pPr>
            <a:r>
              <a:rPr lang="en-GB" sz="2000" dirty="0"/>
              <a:t>only 17 pages long</a:t>
            </a:r>
          </a:p>
          <a:p>
            <a:pPr algn="just">
              <a:lnSpc>
                <a:spcPts val="2700"/>
              </a:lnSpc>
              <a:spcBef>
                <a:spcPts val="600"/>
              </a:spcBef>
              <a:spcAft>
                <a:spcPts val="600"/>
              </a:spcAft>
              <a:buFontTx/>
              <a:buChar char="-"/>
            </a:pPr>
            <a:r>
              <a:rPr lang="en-GB" sz="2000" dirty="0"/>
              <a:t>goals shaped by an extreme tail event (the Great Depression) and explicitly minimax (to avoid a repetition).</a:t>
            </a:r>
          </a:p>
          <a:p>
            <a:pPr algn="just">
              <a:lnSpc>
                <a:spcPts val="2700"/>
              </a:lnSpc>
              <a:spcBef>
                <a:spcPts val="600"/>
              </a:spcBef>
              <a:spcAft>
                <a:spcPts val="600"/>
              </a:spcAft>
              <a:buFontTx/>
              <a:buChar char="-"/>
            </a:pPr>
            <a:r>
              <a:rPr lang="en-GB" sz="2000" dirty="0">
                <a:solidFill>
                  <a:srgbClr val="FF0000"/>
                </a:solidFill>
              </a:rPr>
              <a:t>acted directly on the structure of the financial system, separating commercial bank and brokering activities </a:t>
            </a:r>
            <a:r>
              <a:rPr lang="en-GB" sz="2000" dirty="0"/>
              <a:t>through red-line regulation. </a:t>
            </a:r>
          </a:p>
          <a:p>
            <a:pPr algn="just">
              <a:lnSpc>
                <a:spcPts val="2700"/>
              </a:lnSpc>
              <a:spcBef>
                <a:spcPts val="600"/>
              </a:spcBef>
              <a:spcAft>
                <a:spcPts val="600"/>
              </a:spcAft>
              <a:buFontTx/>
              <a:buChar char="-"/>
            </a:pPr>
            <a:r>
              <a:rPr lang="en-GB" sz="2000" b="1" u="sng" dirty="0">
                <a:solidFill>
                  <a:srgbClr val="FF0000"/>
                </a:solidFill>
              </a:rPr>
              <a:t>Conclusion: GS satisfied all robustness criteria </a:t>
            </a:r>
            <a:r>
              <a:rPr lang="en-GB" sz="2000" dirty="0"/>
              <a:t>=&gt; lasted more than half a century without a significant systemic event in the US.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153</a:t>
            </a:fld>
            <a:endParaRPr lang="en-US"/>
          </a:p>
        </p:txBody>
      </p:sp>
    </p:spTree>
    <p:extLst>
      <p:ext uri="{BB962C8B-B14F-4D97-AF65-F5344CB8AC3E}">
        <p14:creationId xmlns:p14="http://schemas.microsoft.com/office/powerpoint/2010/main" val="1928967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Excessive debt as pollution</a:t>
            </a:r>
          </a:p>
        </p:txBody>
      </p:sp>
      <p:sp>
        <p:nvSpPr>
          <p:cNvPr id="1622019" name="Rectangle 3"/>
          <p:cNvSpPr>
            <a:spLocks noGrp="1" noChangeArrowheads="1"/>
          </p:cNvSpPr>
          <p:nvPr>
            <p:ph type="body" idx="1"/>
          </p:nvPr>
        </p:nvSpPr>
        <p:spPr>
          <a:xfrm>
            <a:off x="704528" y="1643050"/>
            <a:ext cx="8784976" cy="4666270"/>
          </a:xfrm>
        </p:spPr>
        <p:txBody>
          <a:bodyPr/>
          <a:lstStyle/>
          <a:p>
            <a:pPr marL="0" indent="0" algn="just">
              <a:lnSpc>
                <a:spcPts val="2700"/>
              </a:lnSpc>
              <a:spcBef>
                <a:spcPts val="600"/>
              </a:spcBef>
              <a:spcAft>
                <a:spcPts val="600"/>
              </a:spcAft>
              <a:buNone/>
            </a:pPr>
            <a:r>
              <a:rPr lang="en-GB" sz="2000" dirty="0"/>
              <a:t>(ii) </a:t>
            </a:r>
            <a:r>
              <a:rPr lang="en-GB" sz="2000" dirty="0">
                <a:solidFill>
                  <a:srgbClr val="FF0000"/>
                </a:solidFill>
              </a:rPr>
              <a:t>Basel II :</a:t>
            </a:r>
          </a:p>
          <a:p>
            <a:pPr marL="0" indent="0" algn="just">
              <a:lnSpc>
                <a:spcPts val="2700"/>
              </a:lnSpc>
              <a:spcBef>
                <a:spcPts val="600"/>
              </a:spcBef>
              <a:spcAft>
                <a:spcPts val="600"/>
              </a:spcAft>
              <a:buNone/>
            </a:pPr>
            <a:endParaRPr lang="en-GB" sz="2000" dirty="0">
              <a:solidFill>
                <a:srgbClr val="FF0000"/>
              </a:solidFill>
            </a:endParaRPr>
          </a:p>
          <a:p>
            <a:pPr algn="just">
              <a:lnSpc>
                <a:spcPts val="2700"/>
              </a:lnSpc>
              <a:spcBef>
                <a:spcPts val="600"/>
              </a:spcBef>
              <a:spcAft>
                <a:spcPts val="600"/>
              </a:spcAft>
              <a:buFontTx/>
              <a:buChar char="-"/>
            </a:pPr>
            <a:r>
              <a:rPr lang="en-GB" sz="2000" dirty="0"/>
              <a:t>thousands of pages, taking 15 years to deliver.</a:t>
            </a:r>
          </a:p>
          <a:p>
            <a:pPr algn="just">
              <a:lnSpc>
                <a:spcPts val="2700"/>
              </a:lnSpc>
              <a:spcBef>
                <a:spcPts val="600"/>
              </a:spcBef>
              <a:spcAft>
                <a:spcPts val="600"/>
              </a:spcAft>
              <a:buFontTx/>
              <a:buChar char="-"/>
            </a:pPr>
            <a:r>
              <a:rPr lang="en-GB" sz="2000" dirty="0"/>
              <a:t>calibrated largely to data from the Great Moderation, a period where tail events were absent;</a:t>
            </a:r>
          </a:p>
          <a:p>
            <a:pPr algn="just">
              <a:lnSpc>
                <a:spcPts val="2700"/>
              </a:lnSpc>
              <a:spcBef>
                <a:spcPts val="600"/>
              </a:spcBef>
              <a:spcAft>
                <a:spcPts val="600"/>
              </a:spcAft>
              <a:buFontTx/>
              <a:buChar char="-"/>
            </a:pPr>
            <a:r>
              <a:rPr lang="en-GB" sz="2000" dirty="0"/>
              <a:t>complex menu of capital risk weights. </a:t>
            </a:r>
          </a:p>
          <a:p>
            <a:pPr algn="just">
              <a:lnSpc>
                <a:spcPts val="2700"/>
              </a:lnSpc>
              <a:spcBef>
                <a:spcPts val="600"/>
              </a:spcBef>
              <a:spcAft>
                <a:spcPts val="600"/>
              </a:spcAft>
              <a:buFontTx/>
              <a:buChar char="-"/>
            </a:pPr>
            <a:r>
              <a:rPr lang="en-GB" sz="2000" b="1" u="sng" dirty="0">
                <a:solidFill>
                  <a:srgbClr val="FF0000"/>
                </a:solidFill>
              </a:rPr>
              <a:t>Conclusion: Basel II satisfied few of the robustness criteria =&gt; it was overwhelmed by the recent crisis scarcely after its introduction</a:t>
            </a:r>
            <a:r>
              <a:rPr lang="en-GB" sz="2000" dirty="0">
                <a:solidFill>
                  <a:srgbClr val="FF0000"/>
                </a:solidFill>
              </a:rPr>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154</a:t>
            </a:fld>
            <a:endParaRPr lang="en-US"/>
          </a:p>
        </p:txBody>
      </p:sp>
    </p:spTree>
    <p:extLst>
      <p:ext uri="{BB962C8B-B14F-4D97-AF65-F5344CB8AC3E}">
        <p14:creationId xmlns:p14="http://schemas.microsoft.com/office/powerpoint/2010/main" val="566646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Excessive debt as pollution</a:t>
            </a:r>
          </a:p>
        </p:txBody>
      </p:sp>
      <p:sp>
        <p:nvSpPr>
          <p:cNvPr id="1622019" name="Rectangle 3"/>
          <p:cNvSpPr>
            <a:spLocks noGrp="1" noChangeArrowheads="1"/>
          </p:cNvSpPr>
          <p:nvPr>
            <p:ph type="body" idx="1"/>
          </p:nvPr>
        </p:nvSpPr>
        <p:spPr>
          <a:xfrm>
            <a:off x="776536" y="1643050"/>
            <a:ext cx="8712968" cy="4666270"/>
          </a:xfrm>
        </p:spPr>
        <p:txBody>
          <a:bodyPr/>
          <a:lstStyle/>
          <a:p>
            <a:pPr marL="0" indent="0" algn="just">
              <a:lnSpc>
                <a:spcPts val="2700"/>
              </a:lnSpc>
              <a:spcBef>
                <a:spcPts val="600"/>
              </a:spcBef>
              <a:spcAft>
                <a:spcPts val="600"/>
              </a:spcAft>
              <a:buNone/>
            </a:pPr>
            <a:r>
              <a:rPr lang="en-GB" sz="2000" b="1" dirty="0"/>
              <a:t>(3) </a:t>
            </a:r>
            <a:r>
              <a:rPr lang="en-GB" sz="2000" b="1" u="sng" dirty="0"/>
              <a:t>Incentives</a:t>
            </a:r>
          </a:p>
          <a:p>
            <a:pPr algn="just">
              <a:lnSpc>
                <a:spcPts val="2700"/>
              </a:lnSpc>
              <a:spcBef>
                <a:spcPts val="600"/>
              </a:spcBef>
              <a:spcAft>
                <a:spcPts val="600"/>
              </a:spcAft>
            </a:pPr>
            <a:r>
              <a:rPr lang="en-US" sz="1800" dirty="0">
                <a:solidFill>
                  <a:srgbClr val="FF0000"/>
                </a:solidFill>
              </a:rPr>
              <a:t>More important than setting the right figure for a given regulatory restriction, </a:t>
            </a:r>
            <a:r>
              <a:rPr lang="en-US" sz="1800" b="1" dirty="0">
                <a:solidFill>
                  <a:srgbClr val="FF0000"/>
                </a:solidFill>
              </a:rPr>
              <a:t>regulation can change behaviors</a:t>
            </a:r>
            <a:r>
              <a:rPr lang="en-US" sz="1800" dirty="0">
                <a:solidFill>
                  <a:srgbClr val="FF0000"/>
                </a:solidFill>
              </a:rPr>
              <a:t>.</a:t>
            </a:r>
          </a:p>
          <a:p>
            <a:pPr algn="just">
              <a:lnSpc>
                <a:spcPts val="2700"/>
              </a:lnSpc>
              <a:spcBef>
                <a:spcPts val="600"/>
              </a:spcBef>
              <a:spcAft>
                <a:spcPts val="600"/>
              </a:spcAft>
            </a:pPr>
            <a:r>
              <a:rPr lang="en-US" sz="1800" dirty="0"/>
              <a:t>Restrictions may provide the right incentives for banks to enhance financial stability</a:t>
            </a:r>
            <a:r>
              <a:rPr lang="pt-PT" sz="1800" dirty="0"/>
              <a:t>.</a:t>
            </a:r>
            <a:endParaRPr lang="en-GB" sz="1800" dirty="0"/>
          </a:p>
          <a:p>
            <a:pPr algn="just">
              <a:lnSpc>
                <a:spcPts val="2700"/>
              </a:lnSpc>
              <a:spcBef>
                <a:spcPts val="600"/>
              </a:spcBef>
              <a:spcAft>
                <a:spcPts val="600"/>
              </a:spcAft>
            </a:pPr>
            <a:r>
              <a:rPr lang="en-GB" sz="1800" dirty="0"/>
              <a:t>There is no magic number for regulatory ratios sufficient to insure against tail risk in all states of the world.</a:t>
            </a:r>
          </a:p>
          <a:p>
            <a:pPr algn="just">
              <a:lnSpc>
                <a:spcPts val="2700"/>
              </a:lnSpc>
              <a:spcBef>
                <a:spcPts val="600"/>
              </a:spcBef>
              <a:spcAft>
                <a:spcPts val="600"/>
              </a:spcAft>
            </a:pPr>
            <a:r>
              <a:rPr lang="en-GB" sz="1800" dirty="0"/>
              <a:t>Calibrating a capital ratio for all seasons is pointless – whatever today’s optimal regulatory point, risk incentives mean that tomorrow will surely be different.</a:t>
            </a:r>
          </a:p>
          <a:p>
            <a:pPr algn="just">
              <a:lnSpc>
                <a:spcPts val="2700"/>
              </a:lnSpc>
              <a:spcBef>
                <a:spcPts val="600"/>
              </a:spcBef>
              <a:spcAft>
                <a:spcPts val="600"/>
              </a:spcAft>
            </a:pPr>
            <a:r>
              <a:rPr lang="en-GB" sz="1800" dirty="0">
                <a:solidFill>
                  <a:srgbClr val="FF0000"/>
                </a:solidFill>
              </a:rPr>
              <a:t>However, </a:t>
            </a:r>
            <a:r>
              <a:rPr lang="en-GB" sz="1800" b="1" dirty="0">
                <a:solidFill>
                  <a:srgbClr val="FF0000"/>
                </a:solidFill>
              </a:rPr>
              <a:t>by imposing minimum capital requirements </a:t>
            </a:r>
            <a:r>
              <a:rPr lang="en-GB" sz="1800" dirty="0">
                <a:solidFill>
                  <a:srgbClr val="FF0000"/>
                </a:solidFill>
              </a:rPr>
              <a:t>(and prohibiting banks to operate below these), banks have to increase their capital ratios </a:t>
            </a:r>
            <a:r>
              <a:rPr lang="en-GB" sz="1800" b="1" dirty="0">
                <a:solidFill>
                  <a:srgbClr val="FF0000"/>
                </a:solidFill>
              </a:rPr>
              <a:t>=&gt; banks are safer </a:t>
            </a:r>
            <a:r>
              <a:rPr lang="en-GB" sz="1800" dirty="0">
                <a:solidFill>
                  <a:srgbClr val="FF0000"/>
                </a:solidFill>
              </a:rPr>
              <a:t>=&gt; cost of capital and funding may be reduced.</a:t>
            </a:r>
            <a:endParaRPr lang="en-GB"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155</a:t>
            </a:fld>
            <a:endParaRPr lang="en-US"/>
          </a:p>
        </p:txBody>
      </p:sp>
      <p:sp>
        <p:nvSpPr>
          <p:cNvPr id="3" name="Down Arrow 2"/>
          <p:cNvSpPr/>
          <p:nvPr/>
        </p:nvSpPr>
        <p:spPr bwMode="auto">
          <a:xfrm>
            <a:off x="4953000" y="3861048"/>
            <a:ext cx="288032"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172186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6" y="1643050"/>
            <a:ext cx="8677027" cy="633822"/>
          </a:xfrm>
          <a:noFill/>
        </p:spPr>
        <p:txBody>
          <a:bodyPr anchor="ctr"/>
          <a:lstStyle/>
          <a:p>
            <a:pPr marL="271463" indent="-271463" algn="just">
              <a:lnSpc>
                <a:spcPts val="2700"/>
              </a:lnSpc>
              <a:spcBef>
                <a:spcPts val="600"/>
              </a:spcBef>
              <a:spcAft>
                <a:spcPts val="600"/>
              </a:spcAft>
            </a:pPr>
            <a:r>
              <a:rPr lang="en-US" sz="2000" dirty="0"/>
              <a:t>Banks decreased very significantly their levels of capital vis-à-vis the volume of assets until the subprime crisis.</a:t>
            </a:r>
          </a:p>
        </p:txBody>
      </p:sp>
      <p:sp>
        <p:nvSpPr>
          <p:cNvPr id="4" name="Rectangle 2"/>
          <p:cNvSpPr>
            <a:spLocks noGrp="1" noChangeArrowheads="1"/>
          </p:cNvSpPr>
          <p:nvPr>
            <p:ph type="title"/>
          </p:nvPr>
        </p:nvSpPr>
        <p:spPr>
          <a:xfrm>
            <a:off x="908050" y="342900"/>
            <a:ext cx="8581454" cy="1104900"/>
          </a:xfrm>
        </p:spPr>
        <p:txBody>
          <a:bodyPr/>
          <a:lstStyle/>
          <a:p>
            <a:r>
              <a:rPr lang="en-US" sz="4000" dirty="0"/>
              <a:t>Higher Capital Requirements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156</a:t>
            </a:fld>
            <a:endParaRPr lang="en-US"/>
          </a:p>
        </p:txBody>
      </p:sp>
      <p:pic>
        <p:nvPicPr>
          <p:cNvPr id="3" name="Picture 2"/>
          <p:cNvPicPr>
            <a:picLocks noChangeAspect="1"/>
          </p:cNvPicPr>
          <p:nvPr/>
        </p:nvPicPr>
        <p:blipFill>
          <a:blip r:embed="rId3"/>
          <a:stretch>
            <a:fillRect/>
          </a:stretch>
        </p:blipFill>
        <p:spPr>
          <a:xfrm>
            <a:off x="2792760" y="2496211"/>
            <a:ext cx="4328932" cy="3203275"/>
          </a:xfrm>
          <a:prstGeom prst="rect">
            <a:avLst/>
          </a:prstGeom>
        </p:spPr>
      </p:pic>
      <p:sp>
        <p:nvSpPr>
          <p:cNvPr id="6" name="Rectangle 5"/>
          <p:cNvSpPr/>
          <p:nvPr/>
        </p:nvSpPr>
        <p:spPr>
          <a:xfrm>
            <a:off x="908009" y="5733256"/>
            <a:ext cx="8581495" cy="523220"/>
          </a:xfrm>
          <a:prstGeom prst="rect">
            <a:avLst/>
          </a:prstGeom>
        </p:spPr>
        <p:txBody>
          <a:bodyPr wrap="square">
            <a:spAutoFit/>
          </a:bodyPr>
          <a:lstStyle/>
          <a:p>
            <a:pPr algn="just">
              <a:buNone/>
            </a:pPr>
            <a:r>
              <a:rPr lang="en-US" sz="1400" b="0" i="1" u="none" dirty="0">
                <a:solidFill>
                  <a:schemeClr val="tx1"/>
                </a:solidFill>
                <a:ea typeface="Times New Roman" panose="02020603050405020304" pitchFamily="18" charset="0"/>
              </a:rPr>
              <a:t>Source: </a:t>
            </a:r>
            <a:r>
              <a:rPr lang="pt-PT" sz="1400" b="0" u="none" dirty="0" err="1">
                <a:solidFill>
                  <a:schemeClr val="tx1"/>
                </a:solidFill>
              </a:rPr>
              <a:t>Admati</a:t>
            </a:r>
            <a:r>
              <a:rPr lang="pt-PT" sz="1400" b="0" u="none" dirty="0">
                <a:solidFill>
                  <a:schemeClr val="tx1"/>
                </a:solidFill>
              </a:rPr>
              <a:t>, </a:t>
            </a:r>
            <a:r>
              <a:rPr lang="pt-PT" sz="1400" b="0" u="none" dirty="0" err="1">
                <a:solidFill>
                  <a:schemeClr val="tx1"/>
                </a:solidFill>
              </a:rPr>
              <a:t>Anat</a:t>
            </a:r>
            <a:r>
              <a:rPr lang="pt-PT" sz="1400" b="0" u="none" dirty="0">
                <a:solidFill>
                  <a:schemeClr val="tx1"/>
                </a:solidFill>
              </a:rPr>
              <a:t> (2020), “</a:t>
            </a:r>
            <a:r>
              <a:rPr lang="en-US" sz="1400" b="0" u="none" dirty="0">
                <a:solidFill>
                  <a:schemeClr val="tx1"/>
                </a:solidFill>
              </a:rPr>
              <a:t>Towards a Better Financial System”, AEA Meetings, Economists for Inclusive Prosperity (</a:t>
            </a:r>
            <a:r>
              <a:rPr lang="en-US" sz="1400" b="0" u="none" dirty="0" err="1">
                <a:solidFill>
                  <a:schemeClr val="tx1"/>
                </a:solidFill>
              </a:rPr>
              <a:t>EfIP</a:t>
            </a:r>
            <a:r>
              <a:rPr lang="en-US" sz="1400" b="0" u="none" dirty="0">
                <a:solidFill>
                  <a:schemeClr val="tx1"/>
                </a:solidFill>
              </a:rPr>
              <a:t>) Session on Finance and Taxation, AEA Meetings, January 5.</a:t>
            </a:r>
            <a:endParaRPr lang="en-GB" sz="1400" b="0" u="none" dirty="0">
              <a:solidFill>
                <a:schemeClr val="tx1"/>
              </a:solidFill>
            </a:endParaRPr>
          </a:p>
        </p:txBody>
      </p:sp>
    </p:spTree>
    <p:extLst>
      <p:ext uri="{BB962C8B-B14F-4D97-AF65-F5344CB8AC3E}">
        <p14:creationId xmlns:p14="http://schemas.microsoft.com/office/powerpoint/2010/main" val="1323328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6" y="1643050"/>
            <a:ext cx="8677027" cy="4643470"/>
          </a:xfrm>
          <a:noFill/>
        </p:spPr>
        <p:txBody>
          <a:bodyPr anchor="ctr"/>
          <a:lstStyle/>
          <a:p>
            <a:pPr marL="271463" indent="-271463" algn="just">
              <a:lnSpc>
                <a:spcPts val="2700"/>
              </a:lnSpc>
              <a:spcBef>
                <a:spcPts val="600"/>
              </a:spcBef>
              <a:spcAft>
                <a:spcPts val="600"/>
              </a:spcAft>
            </a:pPr>
            <a:r>
              <a:rPr lang="en-US" sz="2000" b="1" dirty="0"/>
              <a:t>Higher capital requirements may be considered as beneficial, as they improve the prospects of financial stability, limiting credit expansion.</a:t>
            </a:r>
          </a:p>
          <a:p>
            <a:pPr marL="271463" indent="-271463" algn="just">
              <a:lnSpc>
                <a:spcPts val="2700"/>
              </a:lnSpc>
              <a:spcBef>
                <a:spcPts val="600"/>
              </a:spcBef>
              <a:spcAft>
                <a:spcPts val="600"/>
              </a:spcAft>
            </a:pPr>
            <a:r>
              <a:rPr lang="en-GB" sz="2000" dirty="0"/>
              <a:t>Capital requirements are set to keep the system safe, by simply trying to make sure that individual banks are safe.</a:t>
            </a:r>
            <a:endParaRPr lang="en-US" sz="2000" b="1" dirty="0"/>
          </a:p>
          <a:p>
            <a:pPr marL="271463" indent="-271463" algn="just">
              <a:lnSpc>
                <a:spcPts val="2700"/>
              </a:lnSpc>
              <a:spcBef>
                <a:spcPts val="600"/>
              </a:spcBef>
              <a:spcAft>
                <a:spcPts val="600"/>
              </a:spcAft>
            </a:pPr>
            <a:r>
              <a:rPr lang="en-US" sz="2000" b="1" dirty="0">
                <a:solidFill>
                  <a:srgbClr val="FF0000"/>
                </a:solidFill>
              </a:rPr>
              <a:t>But they can also impact adversely on the access to funding by debtors and consequently on the overall economic performance</a:t>
            </a:r>
            <a:r>
              <a:rPr lang="en-US" sz="2000" dirty="0"/>
              <a:t>, as higher capital requirements for banks increase the cost of equity =&gt; higher cost of bank loans.</a:t>
            </a:r>
          </a:p>
          <a:p>
            <a:pPr marL="271463" indent="-271463" algn="just">
              <a:lnSpc>
                <a:spcPts val="2700"/>
              </a:lnSpc>
              <a:spcBef>
                <a:spcPts val="600"/>
              </a:spcBef>
              <a:spcAft>
                <a:spcPts val="600"/>
              </a:spcAft>
            </a:pPr>
            <a:r>
              <a:rPr lang="en-US" sz="2000" dirty="0">
                <a:solidFill>
                  <a:srgbClr val="FF0000"/>
                </a:solidFill>
              </a:rPr>
              <a:t>However, according to Miles </a:t>
            </a:r>
            <a:r>
              <a:rPr lang="en-US" sz="2000" i="1" dirty="0">
                <a:solidFill>
                  <a:srgbClr val="FF0000"/>
                </a:solidFill>
              </a:rPr>
              <a:t>et al</a:t>
            </a:r>
            <a:r>
              <a:rPr lang="en-US" sz="2000" dirty="0">
                <a:solidFill>
                  <a:srgbClr val="FF0000"/>
                </a:solidFill>
              </a:rPr>
              <a:t>. (2012), </a:t>
            </a:r>
            <a:r>
              <a:rPr lang="en-GB" sz="2000" dirty="0">
                <a:solidFill>
                  <a:srgbClr val="FF0000"/>
                </a:solidFill>
              </a:rPr>
              <a:t>even large increases in bank capital are likely to result in a small long-run impact on the borrowing costs faced by bank customers:</a:t>
            </a:r>
            <a:r>
              <a:rPr lang="en-GB" sz="2000" dirty="0"/>
              <a:t> e.g., </a:t>
            </a:r>
            <a:r>
              <a:rPr lang="en-GB" sz="2000" u="sng" dirty="0"/>
              <a:t>if the amount of bank capital doubles, the average cost of bank funding will increase by only around 10–40 basis points (bps).</a:t>
            </a:r>
            <a:endParaRPr lang="en-US" sz="2000" u="sng" dirty="0"/>
          </a:p>
        </p:txBody>
      </p:sp>
      <p:sp>
        <p:nvSpPr>
          <p:cNvPr id="4" name="Rectangle 2"/>
          <p:cNvSpPr>
            <a:spLocks noGrp="1" noChangeArrowheads="1"/>
          </p:cNvSpPr>
          <p:nvPr>
            <p:ph type="title"/>
          </p:nvPr>
        </p:nvSpPr>
        <p:spPr>
          <a:xfrm>
            <a:off x="908050" y="342900"/>
            <a:ext cx="8581454" cy="1104900"/>
          </a:xfrm>
        </p:spPr>
        <p:txBody>
          <a:bodyPr/>
          <a:lstStyle/>
          <a:p>
            <a:r>
              <a:rPr lang="en-US" sz="4000" dirty="0"/>
              <a:t>Higher Capital Requirements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157</a:t>
            </a:fld>
            <a:endParaRPr lang="en-US"/>
          </a:p>
        </p:txBody>
      </p:sp>
    </p:spTree>
    <p:extLst>
      <p:ext uri="{BB962C8B-B14F-4D97-AF65-F5344CB8AC3E}">
        <p14:creationId xmlns:p14="http://schemas.microsoft.com/office/powerpoint/2010/main" val="1825013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809625" y="1628800"/>
            <a:ext cx="8638048" cy="2316948"/>
          </a:xfrm>
          <a:noFill/>
        </p:spPr>
        <p:txBody>
          <a:bodyPr anchor="ctr"/>
          <a:lstStyle/>
          <a:p>
            <a:pPr marL="265113" indent="-265113" algn="just">
              <a:lnSpc>
                <a:spcPts val="2700"/>
              </a:lnSpc>
              <a:spcBef>
                <a:spcPts val="600"/>
              </a:spcBef>
              <a:spcAft>
                <a:spcPts val="600"/>
              </a:spcAft>
            </a:pPr>
            <a:r>
              <a:rPr lang="en-US" sz="2000" dirty="0">
                <a:solidFill>
                  <a:srgbClr val="FF0000"/>
                </a:solidFill>
              </a:rPr>
              <a:t>Small negative impact of higher capital requirements on economic activity</a:t>
            </a:r>
            <a:r>
              <a:rPr lang="en-US" sz="2000" dirty="0"/>
              <a:t> - </a:t>
            </a:r>
            <a:r>
              <a:rPr lang="en-US" sz="2000" u="sng" dirty="0"/>
              <a:t>In the UK and US economic performance was not worse</a:t>
            </a:r>
            <a:r>
              <a:rPr lang="en-US" sz="2000" dirty="0"/>
              <a:t>, and spreads between reference rates of interest and the rates charged on bank loans were not significantly higher, </a:t>
            </a:r>
            <a:r>
              <a:rPr lang="en-US" sz="2000" u="sng" dirty="0"/>
              <a:t>when banks increased equity funding</a:t>
            </a:r>
            <a:r>
              <a:rPr lang="en-US" sz="2000" dirty="0"/>
              <a:t>:</a:t>
            </a:r>
          </a:p>
          <a:p>
            <a:pPr marL="268288" indent="-268288" algn="just">
              <a:lnSpc>
                <a:spcPts val="2700"/>
              </a:lnSpc>
              <a:spcBef>
                <a:spcPts val="600"/>
              </a:spcBef>
              <a:spcAft>
                <a:spcPts val="600"/>
              </a:spcAft>
              <a:buAutoNum type="romanLcParenBoth"/>
            </a:pPr>
            <a:r>
              <a:rPr lang="en-GB" sz="2000" dirty="0"/>
              <a:t>T</a:t>
            </a:r>
            <a:r>
              <a:rPr lang="en-GB" sz="2000" u="sng" dirty="0"/>
              <a:t>here is little evidence that investment or the average/potential growth rate of the economy picked up as leverage moved sharply higher </a:t>
            </a:r>
            <a:r>
              <a:rPr lang="en-GB" sz="2000" dirty="0"/>
              <a:t>in recent decades.</a:t>
            </a:r>
          </a:p>
        </p:txBody>
      </p:sp>
      <p:pic>
        <p:nvPicPr>
          <p:cNvPr id="2" name="Picture 1"/>
          <p:cNvPicPr>
            <a:picLocks noChangeAspect="1"/>
          </p:cNvPicPr>
          <p:nvPr/>
        </p:nvPicPr>
        <p:blipFill>
          <a:blip r:embed="rId3"/>
          <a:stretch>
            <a:fillRect/>
          </a:stretch>
        </p:blipFill>
        <p:spPr>
          <a:xfrm>
            <a:off x="1064568" y="3945748"/>
            <a:ext cx="3609083" cy="2344437"/>
          </a:xfrm>
          <a:prstGeom prst="rect">
            <a:avLst/>
          </a:prstGeom>
        </p:spPr>
      </p:pic>
      <p:sp>
        <p:nvSpPr>
          <p:cNvPr id="3" name="Rectangle 2"/>
          <p:cNvSpPr/>
          <p:nvPr/>
        </p:nvSpPr>
        <p:spPr>
          <a:xfrm>
            <a:off x="4680325" y="5877272"/>
            <a:ext cx="4767348" cy="461665"/>
          </a:xfrm>
          <a:prstGeom prst="rect">
            <a:avLst/>
          </a:prstGeom>
        </p:spPr>
        <p:txBody>
          <a:bodyPr wrap="square">
            <a:spAutoFit/>
          </a:bodyPr>
          <a:lstStyle/>
          <a:p>
            <a:pPr algn="just">
              <a:buNone/>
            </a:pPr>
            <a:r>
              <a:rPr lang="en-GB" sz="1200" b="0" u="none" dirty="0">
                <a:solidFill>
                  <a:schemeClr val="tx1"/>
                </a:solidFill>
                <a:latin typeface="+mn-lt"/>
              </a:rPr>
              <a:t>Miles, David, Jing Yang and Gilberto </a:t>
            </a:r>
            <a:r>
              <a:rPr lang="en-GB" sz="1200" b="0" u="none" dirty="0" err="1">
                <a:solidFill>
                  <a:schemeClr val="tx1"/>
                </a:solidFill>
                <a:latin typeface="+mn-lt"/>
              </a:rPr>
              <a:t>Marcheggiano</a:t>
            </a:r>
            <a:r>
              <a:rPr lang="en-GB" sz="1200" b="0" u="none" dirty="0">
                <a:solidFill>
                  <a:schemeClr val="tx1"/>
                </a:solidFill>
                <a:latin typeface="+mn-lt"/>
              </a:rPr>
              <a:t> (2012), “Optimal bank capital”, </a:t>
            </a:r>
            <a:r>
              <a:rPr lang="en-GB" sz="1200" b="0" i="1" u="none" dirty="0">
                <a:solidFill>
                  <a:schemeClr val="tx1"/>
                </a:solidFill>
                <a:latin typeface="+mn-lt"/>
              </a:rPr>
              <a:t>The Economic Journal</a:t>
            </a:r>
            <a:r>
              <a:rPr lang="en-GB" sz="1200" b="0" u="none" dirty="0">
                <a:solidFill>
                  <a:schemeClr val="tx1"/>
                </a:solidFill>
                <a:latin typeface="+mn-lt"/>
              </a:rPr>
              <a:t>.</a:t>
            </a:r>
            <a:endParaRPr lang="en-GB" sz="1200" b="0" dirty="0">
              <a:solidFill>
                <a:schemeClr val="tx1"/>
              </a:solidFill>
              <a:latin typeface="+mn-lt"/>
            </a:endParaRPr>
          </a:p>
        </p:txBody>
      </p:sp>
      <p:sp>
        <p:nvSpPr>
          <p:cNvPr id="6" name="Rectangle 2"/>
          <p:cNvSpPr>
            <a:spLocks noGrp="1" noChangeArrowheads="1"/>
          </p:cNvSpPr>
          <p:nvPr>
            <p:ph type="title"/>
          </p:nvPr>
        </p:nvSpPr>
        <p:spPr>
          <a:xfrm>
            <a:off x="908050" y="342900"/>
            <a:ext cx="8581454" cy="1104900"/>
          </a:xfrm>
        </p:spPr>
        <p:txBody>
          <a:bodyPr/>
          <a:lstStyle/>
          <a:p>
            <a:r>
              <a:rPr lang="en-US" sz="4000" dirty="0"/>
              <a:t>Higher Capital Requirements</a:t>
            </a:r>
          </a:p>
        </p:txBody>
      </p:sp>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158</a:t>
            </a:fld>
            <a:endParaRPr lang="en-US"/>
          </a:p>
        </p:txBody>
      </p:sp>
    </p:spTree>
    <p:extLst>
      <p:ext uri="{BB962C8B-B14F-4D97-AF65-F5344CB8AC3E}">
        <p14:creationId xmlns:p14="http://schemas.microsoft.com/office/powerpoint/2010/main" val="1219075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6" y="1643050"/>
            <a:ext cx="8712968" cy="2338743"/>
          </a:xfrm>
          <a:noFill/>
        </p:spPr>
        <p:txBody>
          <a:bodyPr anchor="ctr"/>
          <a:lstStyle/>
          <a:p>
            <a:pPr marL="400050" indent="-400050" algn="just">
              <a:lnSpc>
                <a:spcPts val="2500"/>
              </a:lnSpc>
              <a:spcBef>
                <a:spcPts val="600"/>
              </a:spcBef>
              <a:spcAft>
                <a:spcPts val="600"/>
              </a:spcAft>
              <a:buAutoNum type="romanLcParenBoth" startAt="2"/>
            </a:pPr>
            <a:r>
              <a:rPr lang="en-GB" sz="1800" u="sng" dirty="0"/>
              <a:t>spreads on bank lending are not necessarily higher when banks have higher capital levels </a:t>
            </a:r>
            <a:r>
              <a:rPr lang="en-GB" sz="1800" dirty="0"/>
              <a:t>(see e.g. Hanson </a:t>
            </a:r>
            <a:r>
              <a:rPr lang="en-GB" sz="1800" i="1" dirty="0"/>
              <a:t>et al</a:t>
            </a:r>
            <a:r>
              <a:rPr lang="en-GB" sz="1800" dirty="0"/>
              <a:t>. (2011):</a:t>
            </a:r>
          </a:p>
          <a:p>
            <a:pPr marL="93663" indent="-93663" algn="just">
              <a:lnSpc>
                <a:spcPts val="2400"/>
              </a:lnSpc>
              <a:spcBef>
                <a:spcPts val="0"/>
              </a:spcBef>
              <a:spcAft>
                <a:spcPts val="0"/>
              </a:spcAft>
              <a:buFontTx/>
              <a:buChar char="-"/>
            </a:pPr>
            <a:r>
              <a:rPr lang="en-GB" sz="1600" dirty="0">
                <a:solidFill>
                  <a:srgbClr val="FF0000"/>
                </a:solidFill>
              </a:rPr>
              <a:t>Modigliani–Miller (1958) </a:t>
            </a:r>
            <a:r>
              <a:rPr lang="en-GB" sz="1600" dirty="0"/>
              <a:t>– more equity =&gt; volatility of ROE falls and </a:t>
            </a:r>
            <a:r>
              <a:rPr lang="en-GB" sz="1600" dirty="0">
                <a:solidFill>
                  <a:srgbClr val="FF0000"/>
                </a:solidFill>
              </a:rPr>
              <a:t>safety of debt rises</a:t>
            </a:r>
            <a:r>
              <a:rPr lang="en-GB" sz="1600" dirty="0"/>
              <a:t> =&gt; required rate of return on both sources of funding falls =&gt; </a:t>
            </a:r>
            <a:r>
              <a:rPr lang="en-GB" sz="1600" dirty="0">
                <a:solidFill>
                  <a:srgbClr val="FF0000"/>
                </a:solidFill>
              </a:rPr>
              <a:t>weighted average cost of finance may be unchanged</a:t>
            </a:r>
            <a:r>
              <a:rPr lang="en-GB" sz="1600" b="1" dirty="0"/>
              <a:t>.</a:t>
            </a:r>
            <a:endParaRPr lang="en-GB" sz="1600" dirty="0"/>
          </a:p>
          <a:p>
            <a:pPr marL="93663" indent="-93663" algn="just">
              <a:lnSpc>
                <a:spcPts val="2400"/>
              </a:lnSpc>
              <a:spcBef>
                <a:spcPts val="0"/>
              </a:spcBef>
              <a:spcAft>
                <a:spcPts val="0"/>
              </a:spcAft>
              <a:buFontTx/>
              <a:buChar char="-"/>
            </a:pPr>
            <a:r>
              <a:rPr lang="en-GB" sz="1600" dirty="0" err="1">
                <a:solidFill>
                  <a:srgbClr val="FF0000"/>
                </a:solidFill>
              </a:rPr>
              <a:t>Kashyap</a:t>
            </a:r>
            <a:r>
              <a:rPr lang="en-GB" sz="1600" dirty="0">
                <a:solidFill>
                  <a:srgbClr val="FF0000"/>
                </a:solidFill>
              </a:rPr>
              <a:t> et al. (2010) – modest long-run steady-state impact on bank loan rates from increases in external equity finance </a:t>
            </a:r>
            <a:r>
              <a:rPr lang="en-GB" sz="1600" dirty="0"/>
              <a:t>(</a:t>
            </a:r>
            <a:r>
              <a:rPr lang="en-GB" sz="1600" u="sng" dirty="0"/>
              <a:t>25–45 </a:t>
            </a:r>
            <a:r>
              <a:rPr lang="en-GB" sz="1600" u="sng" dirty="0" err="1"/>
              <a:t>bp</a:t>
            </a:r>
            <a:r>
              <a:rPr lang="en-GB" sz="1600" u="sng" dirty="0"/>
              <a:t> for a 10 pp increase in the ratio of capital to bank assets, which would roughly halve leverage</a:t>
            </a:r>
            <a:r>
              <a:rPr lang="en-GB" sz="1600" dirty="0"/>
              <a:t>).</a:t>
            </a:r>
          </a:p>
        </p:txBody>
      </p:sp>
      <p:sp>
        <p:nvSpPr>
          <p:cNvPr id="3" name="Rectangle 2"/>
          <p:cNvSpPr/>
          <p:nvPr/>
        </p:nvSpPr>
        <p:spPr>
          <a:xfrm>
            <a:off x="5313040" y="5885216"/>
            <a:ext cx="3888432" cy="461665"/>
          </a:xfrm>
          <a:prstGeom prst="rect">
            <a:avLst/>
          </a:prstGeom>
        </p:spPr>
        <p:txBody>
          <a:bodyPr wrap="square">
            <a:spAutoFit/>
          </a:bodyPr>
          <a:lstStyle/>
          <a:p>
            <a:pPr algn="just">
              <a:buNone/>
            </a:pPr>
            <a:r>
              <a:rPr lang="en-GB" sz="1200" b="0" u="none" dirty="0">
                <a:solidFill>
                  <a:schemeClr val="tx1"/>
                </a:solidFill>
                <a:latin typeface="+mn-lt"/>
              </a:rPr>
              <a:t>Miles, David, Jing Yang and Gilberto </a:t>
            </a:r>
            <a:r>
              <a:rPr lang="en-GB" sz="1200" b="0" u="none" dirty="0" err="1">
                <a:solidFill>
                  <a:schemeClr val="tx1"/>
                </a:solidFill>
                <a:latin typeface="+mn-lt"/>
              </a:rPr>
              <a:t>Marcheggiano</a:t>
            </a:r>
            <a:r>
              <a:rPr lang="en-GB" sz="1200" b="0" u="none" dirty="0">
                <a:solidFill>
                  <a:schemeClr val="tx1"/>
                </a:solidFill>
                <a:latin typeface="+mn-lt"/>
              </a:rPr>
              <a:t> (2011), “Optimal bank capital”, </a:t>
            </a:r>
            <a:r>
              <a:rPr lang="en-GB" sz="1200" b="0" i="1" u="none" dirty="0">
                <a:solidFill>
                  <a:schemeClr val="tx1"/>
                </a:solidFill>
                <a:latin typeface="+mn-lt"/>
              </a:rPr>
              <a:t>The Economic Journal</a:t>
            </a:r>
            <a:r>
              <a:rPr lang="en-GB" sz="1200" b="0" u="none" dirty="0">
                <a:solidFill>
                  <a:schemeClr val="tx1"/>
                </a:solidFill>
                <a:latin typeface="+mn-lt"/>
              </a:rPr>
              <a:t>.</a:t>
            </a:r>
            <a:endParaRPr lang="en-GB" sz="1200" b="0" dirty="0">
              <a:solidFill>
                <a:schemeClr val="tx1"/>
              </a:solidFill>
              <a:latin typeface="+mn-lt"/>
            </a:endParaRPr>
          </a:p>
        </p:txBody>
      </p:sp>
      <p:sp>
        <p:nvSpPr>
          <p:cNvPr id="6" name="Rectangle 2"/>
          <p:cNvSpPr>
            <a:spLocks noGrp="1" noChangeArrowheads="1"/>
          </p:cNvSpPr>
          <p:nvPr>
            <p:ph type="title"/>
          </p:nvPr>
        </p:nvSpPr>
        <p:spPr>
          <a:xfrm>
            <a:off x="908050" y="342900"/>
            <a:ext cx="8581454" cy="1104900"/>
          </a:xfrm>
        </p:spPr>
        <p:txBody>
          <a:bodyPr/>
          <a:lstStyle/>
          <a:p>
            <a:r>
              <a:rPr lang="en-US" sz="4000" dirty="0"/>
              <a:t>Higher Capital Requirements</a:t>
            </a:r>
          </a:p>
        </p:txBody>
      </p:sp>
      <p:pic>
        <p:nvPicPr>
          <p:cNvPr id="4" name="Picture 3"/>
          <p:cNvPicPr>
            <a:picLocks noChangeAspect="1"/>
          </p:cNvPicPr>
          <p:nvPr/>
        </p:nvPicPr>
        <p:blipFill>
          <a:blip r:embed="rId3"/>
          <a:stretch>
            <a:fillRect/>
          </a:stretch>
        </p:blipFill>
        <p:spPr>
          <a:xfrm>
            <a:off x="908050" y="4077072"/>
            <a:ext cx="4239241" cy="2160240"/>
          </a:xfrm>
          <a:prstGeom prst="rect">
            <a:avLst/>
          </a:prstGeom>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159</a:t>
            </a:fld>
            <a:endParaRPr lang="en-US"/>
          </a:p>
        </p:txBody>
      </p:sp>
      <p:cxnSp>
        <p:nvCxnSpPr>
          <p:cNvPr id="7" name="Straight Arrow Connector 6"/>
          <p:cNvCxnSpPr/>
          <p:nvPr/>
        </p:nvCxnSpPr>
        <p:spPr bwMode="auto">
          <a:xfrm>
            <a:off x="4664968" y="5013176"/>
            <a:ext cx="668818" cy="0"/>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
        <p:nvSpPr>
          <p:cNvPr id="9" name="Rectangle 8"/>
          <p:cNvSpPr/>
          <p:nvPr/>
        </p:nvSpPr>
        <p:spPr>
          <a:xfrm>
            <a:off x="5385048" y="4797152"/>
            <a:ext cx="3888432" cy="523220"/>
          </a:xfrm>
          <a:prstGeom prst="rect">
            <a:avLst/>
          </a:prstGeom>
        </p:spPr>
        <p:txBody>
          <a:bodyPr wrap="square">
            <a:spAutoFit/>
          </a:bodyPr>
          <a:lstStyle/>
          <a:p>
            <a:pPr algn="just">
              <a:buNone/>
            </a:pPr>
            <a:r>
              <a:rPr lang="en-GB" sz="1400" u="none" dirty="0">
                <a:solidFill>
                  <a:srgbClr val="FF0000"/>
                </a:solidFill>
                <a:latin typeface="+mn-lt"/>
              </a:rPr>
              <a:t> No clear relationship between leverage and credit spreads</a:t>
            </a:r>
            <a:endParaRPr lang="en-GB" sz="1400" dirty="0">
              <a:solidFill>
                <a:srgbClr val="FF0000"/>
              </a:solidFill>
              <a:latin typeface="+mn-lt"/>
            </a:endParaRPr>
          </a:p>
        </p:txBody>
      </p:sp>
    </p:spTree>
    <p:extLst>
      <p:ext uri="{BB962C8B-B14F-4D97-AF65-F5344CB8AC3E}">
        <p14:creationId xmlns:p14="http://schemas.microsoft.com/office/powerpoint/2010/main" val="4157307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Restrictions in US</a:t>
            </a:r>
          </a:p>
        </p:txBody>
      </p:sp>
      <p:sp>
        <p:nvSpPr>
          <p:cNvPr id="1622019" name="Rectangle 3"/>
          <p:cNvSpPr>
            <a:spLocks noGrp="1" noChangeArrowheads="1"/>
          </p:cNvSpPr>
          <p:nvPr>
            <p:ph type="body" idx="1"/>
          </p:nvPr>
        </p:nvSpPr>
        <p:spPr>
          <a:xfrm>
            <a:off x="704528" y="1643050"/>
            <a:ext cx="4176464" cy="3724857"/>
          </a:xfrm>
        </p:spPr>
        <p:txBody>
          <a:bodyPr/>
          <a:lstStyle/>
          <a:p>
            <a:pPr marL="182563" indent="-182563" algn="just">
              <a:lnSpc>
                <a:spcPts val="2500"/>
              </a:lnSpc>
              <a:spcBef>
                <a:spcPts val="400"/>
              </a:spcBef>
              <a:spcAft>
                <a:spcPts val="600"/>
              </a:spcAft>
            </a:pPr>
            <a:r>
              <a:rPr lang="en-GB" sz="1800" dirty="0">
                <a:solidFill>
                  <a:srgbClr val="FF0000"/>
                </a:solidFill>
              </a:rPr>
              <a:t>Glass-Steagall was effective from the 1930s until the end-1980s </a:t>
            </a:r>
            <a:r>
              <a:rPr lang="en-GB" sz="1800" dirty="0"/>
              <a:t>=&gt;</a:t>
            </a:r>
          </a:p>
          <a:p>
            <a:pPr marL="0" indent="0" algn="just">
              <a:lnSpc>
                <a:spcPts val="2500"/>
              </a:lnSpc>
              <a:spcBef>
                <a:spcPts val="400"/>
              </a:spcBef>
              <a:spcAft>
                <a:spcPts val="600"/>
              </a:spcAft>
              <a:buNone/>
            </a:pPr>
            <a:r>
              <a:rPr lang="en-GB" sz="1800" dirty="0"/>
              <a:t>=&gt; Measures of concentration in the US banking system remained broadly flat during that period.</a:t>
            </a:r>
          </a:p>
          <a:p>
            <a:pPr marL="182563" indent="-182563" algn="just">
              <a:lnSpc>
                <a:spcPts val="2500"/>
              </a:lnSpc>
              <a:spcBef>
                <a:spcPts val="400"/>
              </a:spcBef>
            </a:pPr>
            <a:r>
              <a:rPr lang="en-GB" sz="1800" dirty="0"/>
              <a:t>But competitive pressures building since the late 1970s from alternative lending vehicles (e.g. mutual funds and commercial paper markets) and overseas banks =&gt; </a:t>
            </a:r>
            <a:r>
              <a:rPr lang="en-GB" sz="1800" u="sng" dirty="0"/>
              <a:t>the private costs of restrictions were rising</a:t>
            </a:r>
            <a:r>
              <a:rPr lang="en-GB" sz="1800" dirty="0"/>
              <a:t>. =&gt;</a:t>
            </a:r>
          </a:p>
        </p:txBody>
      </p:sp>
      <p:pic>
        <p:nvPicPr>
          <p:cNvPr id="2" name="Picture 1"/>
          <p:cNvPicPr>
            <a:picLocks noChangeAspect="1"/>
          </p:cNvPicPr>
          <p:nvPr/>
        </p:nvPicPr>
        <p:blipFill>
          <a:blip r:embed="rId2"/>
          <a:stretch>
            <a:fillRect/>
          </a:stretch>
        </p:blipFill>
        <p:spPr>
          <a:xfrm>
            <a:off x="4987110" y="1643051"/>
            <a:ext cx="4529054" cy="3226110"/>
          </a:xfrm>
          <a:prstGeom prst="rect">
            <a:avLst/>
          </a:prstGeom>
        </p:spPr>
      </p:pic>
      <p:sp>
        <p:nvSpPr>
          <p:cNvPr id="6" name="Rectangle 3"/>
          <p:cNvSpPr txBox="1">
            <a:spLocks noChangeArrowheads="1"/>
          </p:cNvSpPr>
          <p:nvPr/>
        </p:nvSpPr>
        <p:spPr bwMode="auto">
          <a:xfrm>
            <a:off x="704528" y="5373216"/>
            <a:ext cx="8784976" cy="9444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500"/>
              </a:lnSpc>
              <a:spcBef>
                <a:spcPts val="400"/>
              </a:spcBef>
              <a:buNone/>
            </a:pPr>
            <a:r>
              <a:rPr kumimoji="0" lang="en-GB" sz="1800" b="0" u="none" kern="0" dirty="0"/>
              <a:t>=&gt; </a:t>
            </a:r>
            <a:r>
              <a:rPr kumimoji="0" lang="en-GB" sz="1800" b="0" u="none" kern="0" dirty="0">
                <a:solidFill>
                  <a:srgbClr val="FF0000"/>
                </a:solidFill>
              </a:rPr>
              <a:t>in 1999, the Gramm-Leach-Bliley Act revoked Glass-Steagall =&gt; </a:t>
            </a:r>
            <a:r>
              <a:rPr kumimoji="0" lang="en-GB" sz="1800" b="0" u="none" kern="0" dirty="0"/>
              <a:t>share of the top 3 largest US banks in total assets rose 4x, from 10% to 40%.</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16</a:t>
            </a:fld>
            <a:endParaRPr lang="en-US"/>
          </a:p>
        </p:txBody>
      </p:sp>
      <p:sp>
        <p:nvSpPr>
          <p:cNvPr id="8" name="Rectangle 7"/>
          <p:cNvSpPr/>
          <p:nvPr/>
        </p:nvSpPr>
        <p:spPr>
          <a:xfrm>
            <a:off x="4987110" y="4869161"/>
            <a:ext cx="4509830" cy="400110"/>
          </a:xfrm>
          <a:prstGeom prst="rect">
            <a:avLst/>
          </a:prstGeom>
        </p:spPr>
        <p:txBody>
          <a:bodyPr wrap="square">
            <a:spAutoFit/>
          </a:bodyPr>
          <a:lstStyle/>
          <a:p>
            <a:pPr algn="just">
              <a:buNone/>
            </a:pPr>
            <a:r>
              <a:rPr lang="en-US" sz="1000" b="0" u="none" dirty="0">
                <a:solidFill>
                  <a:schemeClr val="tx1"/>
                </a:solidFill>
                <a:ea typeface="Times New Roman" panose="02020603050405020304" pitchFamily="18" charset="0"/>
              </a:rPr>
              <a:t>Source: Haldane, A. (2010), “</a:t>
            </a:r>
            <a:r>
              <a:rPr lang="en-US" sz="1000" b="0" u="none" dirty="0">
                <a:solidFill>
                  <a:schemeClr val="tx1"/>
                </a:solidFill>
              </a:rPr>
              <a:t>“</a:t>
            </a:r>
            <a:r>
              <a:rPr lang="en-GB" sz="1000" b="0" u="none" dirty="0">
                <a:solidFill>
                  <a:schemeClr val="tx1"/>
                </a:solidFill>
              </a:rPr>
              <a:t>What is the contribution of the financial sector: Miracle or mirage?</a:t>
            </a:r>
            <a:r>
              <a:rPr lang="en-US" sz="1000" b="0" u="none" dirty="0">
                <a:solidFill>
                  <a:schemeClr val="tx1"/>
                </a:solidFill>
              </a:rPr>
              <a:t>”, LSE</a:t>
            </a:r>
            <a:endParaRPr lang="en-GB" sz="1000" b="0" u="none" dirty="0">
              <a:solidFill>
                <a:schemeClr val="tx1"/>
              </a:solidFill>
            </a:endParaRPr>
          </a:p>
        </p:txBody>
      </p:sp>
    </p:spTree>
    <p:extLst>
      <p:ext uri="{BB962C8B-B14F-4D97-AF65-F5344CB8AC3E}">
        <p14:creationId xmlns:p14="http://schemas.microsoft.com/office/powerpoint/2010/main" val="1008197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6" y="1643050"/>
            <a:ext cx="8677027" cy="4643470"/>
          </a:xfrm>
          <a:noFill/>
        </p:spPr>
        <p:txBody>
          <a:bodyPr anchor="ctr"/>
          <a:lstStyle/>
          <a:p>
            <a:pPr marL="355600" indent="-355600" algn="just">
              <a:lnSpc>
                <a:spcPts val="2700"/>
              </a:lnSpc>
              <a:spcBef>
                <a:spcPts val="600"/>
              </a:spcBef>
              <a:spcAft>
                <a:spcPts val="600"/>
              </a:spcAft>
            </a:pPr>
            <a:r>
              <a:rPr lang="en-GB" sz="2000" dirty="0"/>
              <a:t>Moreover</a:t>
            </a:r>
            <a:r>
              <a:rPr lang="en-GB" sz="2000" b="1" dirty="0">
                <a:solidFill>
                  <a:srgbClr val="FF0000"/>
                </a:solidFill>
              </a:rPr>
              <a:t>, there are severe shortcomings of a shortage of banks’ capital:</a:t>
            </a:r>
          </a:p>
          <a:p>
            <a:pPr marL="355600" indent="-355600" algn="just">
              <a:lnSpc>
                <a:spcPts val="2700"/>
              </a:lnSpc>
              <a:spcBef>
                <a:spcPts val="600"/>
              </a:spcBef>
              <a:spcAft>
                <a:spcPts val="600"/>
              </a:spcAft>
            </a:pPr>
            <a:endParaRPr lang="en-GB" sz="2000" dirty="0"/>
          </a:p>
          <a:p>
            <a:pPr marL="355600" indent="-355600" algn="just">
              <a:lnSpc>
                <a:spcPts val="2700"/>
              </a:lnSpc>
              <a:spcBef>
                <a:spcPts val="600"/>
              </a:spcBef>
              <a:spcAft>
                <a:spcPts val="600"/>
              </a:spcAft>
              <a:buAutoNum type="romanLcParenBoth"/>
            </a:pPr>
            <a:r>
              <a:rPr lang="en-US" sz="2000" dirty="0"/>
              <a:t>undercapitalized banks are less able to supply credit to healthy borrowers;</a:t>
            </a:r>
          </a:p>
          <a:p>
            <a:pPr marL="355600" indent="-355600" algn="just">
              <a:lnSpc>
                <a:spcPts val="2700"/>
              </a:lnSpc>
              <a:spcBef>
                <a:spcPts val="600"/>
              </a:spcBef>
              <a:spcAft>
                <a:spcPts val="600"/>
              </a:spcAft>
              <a:buAutoNum type="romanLcParenBoth"/>
            </a:pPr>
            <a:r>
              <a:rPr lang="en-US" sz="2000" dirty="0"/>
              <a:t>weak banks are prone to evergreen loans to zombie firms, adding unpaid interest to a loan’s principal and further undermining their already weak capital position to avoid the realization of losses.</a:t>
            </a:r>
          </a:p>
          <a:p>
            <a:pPr marL="355600" indent="-355600" algn="just">
              <a:lnSpc>
                <a:spcPts val="2700"/>
              </a:lnSpc>
              <a:spcBef>
                <a:spcPts val="600"/>
              </a:spcBef>
              <a:spcAft>
                <a:spcPts val="600"/>
              </a:spcAft>
              <a:buAutoNum type="romanLcParenBoth"/>
            </a:pPr>
            <a:r>
              <a:rPr lang="en-US" sz="2000" dirty="0"/>
              <a:t>the system as a whole becomes more vulnerable to contagion and panic.</a:t>
            </a:r>
          </a:p>
          <a:p>
            <a:pPr marL="355600" indent="-355600" algn="just">
              <a:lnSpc>
                <a:spcPts val="2700"/>
              </a:lnSpc>
              <a:spcBef>
                <a:spcPts val="600"/>
              </a:spcBef>
              <a:spcAft>
                <a:spcPts val="600"/>
              </a:spcAft>
              <a:buAutoNum type="romanLcParenBoth"/>
            </a:pPr>
            <a:endParaRPr lang="en-US" sz="2000" dirty="0"/>
          </a:p>
          <a:p>
            <a:pPr marL="355600" indent="-355600" algn="just">
              <a:lnSpc>
                <a:spcPts val="2700"/>
              </a:lnSpc>
              <a:spcBef>
                <a:spcPts val="600"/>
              </a:spcBef>
              <a:spcAft>
                <a:spcPts val="600"/>
              </a:spcAft>
              <a:buAutoNum type="romanLcParenBoth"/>
            </a:pPr>
            <a:endParaRPr lang="en-US" sz="2000" dirty="0"/>
          </a:p>
          <a:p>
            <a:pPr marL="355600" indent="-355600" algn="just">
              <a:lnSpc>
                <a:spcPts val="2700"/>
              </a:lnSpc>
              <a:spcBef>
                <a:spcPts val="600"/>
              </a:spcBef>
              <a:spcAft>
                <a:spcPts val="600"/>
              </a:spcAft>
              <a:buAutoNum type="romanLcParenBoth"/>
            </a:pPr>
            <a:endParaRPr lang="en-US" sz="2000" dirty="0"/>
          </a:p>
        </p:txBody>
      </p:sp>
      <p:sp>
        <p:nvSpPr>
          <p:cNvPr id="4" name="Rectangle 2"/>
          <p:cNvSpPr>
            <a:spLocks noGrp="1" noChangeArrowheads="1"/>
          </p:cNvSpPr>
          <p:nvPr>
            <p:ph type="title"/>
          </p:nvPr>
        </p:nvSpPr>
        <p:spPr>
          <a:xfrm>
            <a:off x="908050" y="342900"/>
            <a:ext cx="8581454" cy="1104900"/>
          </a:xfrm>
        </p:spPr>
        <p:txBody>
          <a:bodyPr/>
          <a:lstStyle/>
          <a:p>
            <a:r>
              <a:rPr lang="en-US" sz="4000" dirty="0"/>
              <a:t>Higher Capital Requirements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160</a:t>
            </a:fld>
            <a:endParaRPr lang="en-US"/>
          </a:p>
        </p:txBody>
      </p:sp>
    </p:spTree>
    <p:extLst>
      <p:ext uri="{BB962C8B-B14F-4D97-AF65-F5344CB8AC3E}">
        <p14:creationId xmlns:p14="http://schemas.microsoft.com/office/powerpoint/2010/main" val="4003167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Costs of Controls</a:t>
            </a:r>
          </a:p>
        </p:txBody>
      </p:sp>
      <p:sp>
        <p:nvSpPr>
          <p:cNvPr id="1622019" name="Rectangle 3"/>
          <p:cNvSpPr>
            <a:spLocks noGrp="1" noChangeArrowheads="1"/>
          </p:cNvSpPr>
          <p:nvPr>
            <p:ph type="body" idx="1"/>
          </p:nvPr>
        </p:nvSpPr>
        <p:spPr>
          <a:xfrm>
            <a:off x="704528" y="1643050"/>
            <a:ext cx="8784976" cy="4666270"/>
          </a:xfrm>
        </p:spPr>
        <p:txBody>
          <a:bodyPr/>
          <a:lstStyle/>
          <a:p>
            <a:pPr algn="just">
              <a:lnSpc>
                <a:spcPts val="2600"/>
              </a:lnSpc>
              <a:spcBef>
                <a:spcPts val="0"/>
              </a:spcBef>
              <a:spcAft>
                <a:spcPts val="600"/>
              </a:spcAft>
            </a:pPr>
            <a:r>
              <a:rPr lang="en-US" sz="2000" u="sng" dirty="0">
                <a:solidFill>
                  <a:srgbClr val="FF0000"/>
                </a:solidFill>
              </a:rPr>
              <a:t>Imposing controls may also have costs:</a:t>
            </a:r>
          </a:p>
          <a:p>
            <a:pPr algn="just">
              <a:lnSpc>
                <a:spcPts val="2600"/>
              </a:lnSpc>
              <a:spcBef>
                <a:spcPts val="0"/>
              </a:spcBef>
              <a:spcAft>
                <a:spcPts val="600"/>
              </a:spcAft>
            </a:pPr>
            <a:endParaRPr lang="en-US" sz="2000" dirty="0">
              <a:solidFill>
                <a:srgbClr val="FF0000"/>
              </a:solidFill>
            </a:endParaRPr>
          </a:p>
          <a:p>
            <a:pPr marL="457200" indent="-457200" algn="just">
              <a:lnSpc>
                <a:spcPts val="2600"/>
              </a:lnSpc>
              <a:spcBef>
                <a:spcPts val="0"/>
              </a:spcBef>
              <a:spcAft>
                <a:spcPts val="600"/>
              </a:spcAft>
              <a:buAutoNum type="arabicParenBoth"/>
            </a:pPr>
            <a:endParaRPr lang="en-GB" sz="2000" dirty="0">
              <a:solidFill>
                <a:srgbClr val="FF0000"/>
              </a:solidFill>
            </a:endParaRPr>
          </a:p>
          <a:p>
            <a:pPr marL="457200" indent="-457200" algn="just">
              <a:lnSpc>
                <a:spcPts val="2600"/>
              </a:lnSpc>
              <a:spcBef>
                <a:spcPts val="0"/>
              </a:spcBef>
              <a:spcAft>
                <a:spcPts val="600"/>
              </a:spcAft>
              <a:buAutoNum type="arabicParenBoth"/>
            </a:pPr>
            <a:r>
              <a:rPr lang="en-GB" sz="2000" dirty="0"/>
              <a:t>Economies of scale</a:t>
            </a:r>
          </a:p>
          <a:p>
            <a:pPr marL="457200" indent="-457200" algn="just">
              <a:lnSpc>
                <a:spcPts val="2600"/>
              </a:lnSpc>
              <a:spcBef>
                <a:spcPts val="0"/>
              </a:spcBef>
              <a:spcAft>
                <a:spcPts val="600"/>
              </a:spcAft>
              <a:buAutoNum type="arabicParenBoth"/>
            </a:pPr>
            <a:endParaRPr lang="en-GB" sz="2000" dirty="0"/>
          </a:p>
          <a:p>
            <a:pPr marL="457200" indent="-457200" algn="just">
              <a:lnSpc>
                <a:spcPts val="2600"/>
              </a:lnSpc>
              <a:spcBef>
                <a:spcPts val="0"/>
              </a:spcBef>
              <a:spcAft>
                <a:spcPts val="600"/>
              </a:spcAft>
              <a:buFont typeface="Monotype Sorts" pitchFamily="2" charset="2"/>
              <a:buAutoNum type="arabicParenBoth"/>
            </a:pPr>
            <a:r>
              <a:rPr lang="en-GB" sz="2000" dirty="0"/>
              <a:t>Economies of scope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161</a:t>
            </a:fld>
            <a:endParaRPr lang="en-US"/>
          </a:p>
        </p:txBody>
      </p:sp>
    </p:spTree>
    <p:extLst>
      <p:ext uri="{BB962C8B-B14F-4D97-AF65-F5344CB8AC3E}">
        <p14:creationId xmlns:p14="http://schemas.microsoft.com/office/powerpoint/2010/main" val="2983487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Economies of Scale</a:t>
            </a:r>
          </a:p>
        </p:txBody>
      </p:sp>
      <p:sp>
        <p:nvSpPr>
          <p:cNvPr id="1622019" name="Rectangle 3"/>
          <p:cNvSpPr>
            <a:spLocks noGrp="1" noChangeArrowheads="1"/>
          </p:cNvSpPr>
          <p:nvPr>
            <p:ph type="body" idx="1"/>
          </p:nvPr>
        </p:nvSpPr>
        <p:spPr>
          <a:xfrm>
            <a:off x="704528" y="1628800"/>
            <a:ext cx="8784976" cy="4680520"/>
          </a:xfrm>
        </p:spPr>
        <p:txBody>
          <a:bodyPr/>
          <a:lstStyle/>
          <a:p>
            <a:pPr marL="457200" indent="-457200" algn="just">
              <a:lnSpc>
                <a:spcPts val="2700"/>
              </a:lnSpc>
              <a:spcBef>
                <a:spcPts val="0"/>
              </a:spcBef>
              <a:spcAft>
                <a:spcPts val="600"/>
              </a:spcAft>
              <a:buAutoNum type="arabicParenBoth"/>
            </a:pPr>
            <a:r>
              <a:rPr lang="en-GB" sz="1800" dirty="0">
                <a:solidFill>
                  <a:srgbClr val="FF0000"/>
                </a:solidFill>
              </a:rPr>
              <a:t>Economies of scale  – ability to decrease average costs by increasing size</a:t>
            </a:r>
          </a:p>
          <a:p>
            <a:pPr algn="just">
              <a:lnSpc>
                <a:spcPts val="2700"/>
              </a:lnSpc>
              <a:spcBef>
                <a:spcPts val="0"/>
              </a:spcBef>
              <a:spcAft>
                <a:spcPts val="600"/>
              </a:spcAft>
            </a:pPr>
            <a:r>
              <a:rPr lang="en-US" sz="1800" dirty="0"/>
              <a:t>Imposing restrictions on the excessive growth of banks may impact on the ability of banks to reach a minimum optimal size.</a:t>
            </a:r>
          </a:p>
          <a:p>
            <a:pPr algn="just">
              <a:lnSpc>
                <a:spcPts val="2700"/>
              </a:lnSpc>
              <a:spcBef>
                <a:spcPts val="0"/>
              </a:spcBef>
              <a:spcAft>
                <a:spcPts val="0"/>
              </a:spcAft>
            </a:pPr>
            <a:r>
              <a:rPr lang="en-US" sz="1800" dirty="0"/>
              <a:t>However, that doesn’t seem to be a big issue, as economies </a:t>
            </a:r>
            <a:r>
              <a:rPr lang="en-GB" sz="1800" dirty="0"/>
              <a:t>of scale appear to exist in banks with relatively small size (assets much lower than 100 B$)</a:t>
            </a:r>
            <a:r>
              <a:rPr lang="en-GB" sz="1800" u="sng" dirty="0"/>
              <a:t>.</a:t>
            </a:r>
          </a:p>
          <a:p>
            <a:pPr algn="just">
              <a:lnSpc>
                <a:spcPts val="2700"/>
              </a:lnSpc>
              <a:spcBef>
                <a:spcPts val="0"/>
              </a:spcBef>
              <a:spcAft>
                <a:spcPts val="600"/>
              </a:spcAft>
            </a:pPr>
            <a:endParaRPr lang="en-GB" sz="1800" u="sng" dirty="0"/>
          </a:p>
          <a:p>
            <a:pPr algn="just">
              <a:lnSpc>
                <a:spcPts val="2700"/>
              </a:lnSpc>
              <a:spcBef>
                <a:spcPts val="0"/>
              </a:spcBef>
              <a:spcAft>
                <a:spcPts val="600"/>
              </a:spcAft>
            </a:pPr>
            <a:r>
              <a:rPr lang="en-GB" sz="1800" dirty="0"/>
              <a:t>According to studies in the mid-1990s, </a:t>
            </a:r>
            <a:r>
              <a:rPr lang="en-GB" sz="1800" b="1" dirty="0"/>
              <a:t>economies of scale in banking are exhausted at relatively modest levels of assets, between 5-10 B$</a:t>
            </a:r>
            <a:r>
              <a:rPr lang="en-GB" sz="1800" dirty="0"/>
              <a:t>.*</a:t>
            </a:r>
          </a:p>
          <a:p>
            <a:pPr algn="just">
              <a:lnSpc>
                <a:spcPts val="2700"/>
              </a:lnSpc>
              <a:spcBef>
                <a:spcPts val="0"/>
              </a:spcBef>
              <a:spcAft>
                <a:spcPts val="600"/>
              </a:spcAft>
            </a:pPr>
            <a:r>
              <a:rPr lang="en-GB" sz="1800" dirty="0"/>
              <a:t>A 2004 survey about the US and Europe found similar evidence.**</a:t>
            </a:r>
          </a:p>
          <a:p>
            <a:pPr algn="just">
              <a:lnSpc>
                <a:spcPts val="2700"/>
              </a:lnSpc>
              <a:spcBef>
                <a:spcPts val="0"/>
              </a:spcBef>
              <a:spcAft>
                <a:spcPts val="600"/>
              </a:spcAft>
            </a:pPr>
            <a:r>
              <a:rPr lang="en-GB" sz="1800" dirty="0"/>
              <a:t>Bank mergers - no strong evidence of increased efficiency after a merger or acquisition.</a:t>
            </a:r>
          </a:p>
          <a:p>
            <a:pPr marL="0" indent="0" algn="just">
              <a:lnSpc>
                <a:spcPts val="1600"/>
              </a:lnSpc>
              <a:spcBef>
                <a:spcPts val="0"/>
              </a:spcBef>
              <a:spcAft>
                <a:spcPts val="0"/>
              </a:spcAft>
              <a:buNone/>
            </a:pPr>
            <a:r>
              <a:rPr lang="pt-PT" sz="1100" dirty="0"/>
              <a:t>* </a:t>
            </a:r>
            <a:r>
              <a:rPr lang="en-GB" sz="1100" dirty="0"/>
              <a:t>Saunders, A.(1996), “Financial Institutions Management: A Modern Perspective”, Irwin Professional Publishing and Berger, A- and </a:t>
            </a:r>
            <a:r>
              <a:rPr lang="en-GB" sz="1100" dirty="0" err="1"/>
              <a:t>L.Mester</a:t>
            </a:r>
            <a:r>
              <a:rPr lang="en-GB" sz="1100" dirty="0"/>
              <a:t> (1997), “Inside the Black Box: What Explains Differences in the Efficiencies of Financial Institutions?”, Journal of </a:t>
            </a:r>
            <a:r>
              <a:rPr lang="en-GB" sz="1100" dirty="0" err="1"/>
              <a:t>Banking&amp;Finance</a:t>
            </a:r>
            <a:r>
              <a:rPr lang="en-GB" sz="1100" dirty="0"/>
              <a:t>, vol.21(7), p.895-947.</a:t>
            </a:r>
          </a:p>
          <a:p>
            <a:pPr marL="0" indent="0" algn="just">
              <a:lnSpc>
                <a:spcPts val="1600"/>
              </a:lnSpc>
              <a:spcBef>
                <a:spcPts val="0"/>
              </a:spcBef>
              <a:spcAft>
                <a:spcPts val="0"/>
              </a:spcAft>
              <a:buNone/>
            </a:pPr>
            <a:r>
              <a:rPr lang="pt-PT" sz="1100" dirty="0"/>
              <a:t>** </a:t>
            </a:r>
            <a:r>
              <a:rPr lang="en-GB" sz="1100" dirty="0" err="1"/>
              <a:t>Amel</a:t>
            </a:r>
            <a:r>
              <a:rPr lang="en-GB" sz="1100" dirty="0"/>
              <a:t>, D, Barnes, C, Panetta, F and C </a:t>
            </a:r>
            <a:r>
              <a:rPr lang="en-GB" sz="1100" dirty="0" err="1"/>
              <a:t>Salleo</a:t>
            </a:r>
            <a:r>
              <a:rPr lang="en-GB" sz="1100" dirty="0"/>
              <a:t> (2004), “Consolidation and Efficiency in the Financial Sector: A Review of the International Evidence”, </a:t>
            </a:r>
            <a:r>
              <a:rPr lang="en-GB" sz="1100" i="1" dirty="0"/>
              <a:t>Journal of Banking &amp; Finance, vol. 28(10).</a:t>
            </a:r>
            <a:endParaRPr lang="en-GB" sz="1800" dirty="0"/>
          </a:p>
          <a:p>
            <a:pPr algn="just">
              <a:lnSpc>
                <a:spcPts val="2000"/>
              </a:lnSpc>
              <a:spcBef>
                <a:spcPts val="0"/>
              </a:spcBef>
              <a:spcAft>
                <a:spcPts val="0"/>
              </a:spcAft>
            </a:pPr>
            <a:endParaRPr lang="en-GB" sz="1800" u="sng" dirty="0"/>
          </a:p>
          <a:p>
            <a:pPr algn="just">
              <a:lnSpc>
                <a:spcPts val="2000"/>
              </a:lnSpc>
              <a:spcBef>
                <a:spcPts val="0"/>
              </a:spcBef>
              <a:spcAft>
                <a:spcPts val="0"/>
              </a:spcAft>
            </a:pPr>
            <a:endParaRPr lang="en-GB"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162</a:t>
            </a:fld>
            <a:endParaRPr lang="en-US"/>
          </a:p>
        </p:txBody>
      </p:sp>
      <p:sp>
        <p:nvSpPr>
          <p:cNvPr id="3" name="Down Arrow 2"/>
          <p:cNvSpPr/>
          <p:nvPr/>
        </p:nvSpPr>
        <p:spPr bwMode="auto">
          <a:xfrm>
            <a:off x="5130418" y="2420888"/>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4" name="Down Arrow 3"/>
          <p:cNvSpPr/>
          <p:nvPr/>
        </p:nvSpPr>
        <p:spPr bwMode="auto">
          <a:xfrm>
            <a:off x="5130418" y="3501008"/>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189517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Economies of Scope</a:t>
            </a:r>
          </a:p>
        </p:txBody>
      </p:sp>
      <p:sp>
        <p:nvSpPr>
          <p:cNvPr id="1622019" name="Rectangle 3"/>
          <p:cNvSpPr>
            <a:spLocks noGrp="1" noChangeArrowheads="1"/>
          </p:cNvSpPr>
          <p:nvPr>
            <p:ph type="body" idx="1"/>
          </p:nvPr>
        </p:nvSpPr>
        <p:spPr>
          <a:xfrm>
            <a:off x="704528" y="1643050"/>
            <a:ext cx="8784976" cy="4666270"/>
          </a:xfrm>
        </p:spPr>
        <p:txBody>
          <a:bodyPr/>
          <a:lstStyle/>
          <a:p>
            <a:pPr marL="457200" indent="-457200" algn="just">
              <a:lnSpc>
                <a:spcPts val="2600"/>
              </a:lnSpc>
              <a:spcBef>
                <a:spcPts val="600"/>
              </a:spcBef>
              <a:spcAft>
                <a:spcPts val="600"/>
              </a:spcAft>
              <a:buFont typeface="Monotype Sorts" pitchFamily="2" charset="2"/>
              <a:buAutoNum type="arabicParenBoth" startAt="2"/>
            </a:pPr>
            <a:r>
              <a:rPr lang="en-GB" sz="1800" dirty="0">
                <a:solidFill>
                  <a:srgbClr val="FF0000"/>
                </a:solidFill>
              </a:rPr>
              <a:t>Economies of scope – ability to decrease average costs by increasing size</a:t>
            </a:r>
          </a:p>
          <a:p>
            <a:pPr marL="0" indent="0" algn="just">
              <a:lnSpc>
                <a:spcPts val="2600"/>
              </a:lnSpc>
              <a:spcBef>
                <a:spcPts val="600"/>
              </a:spcBef>
              <a:spcAft>
                <a:spcPts val="600"/>
              </a:spcAft>
              <a:buNone/>
            </a:pPr>
            <a:endParaRPr lang="en-GB" sz="1800" dirty="0">
              <a:solidFill>
                <a:srgbClr val="FF0000"/>
              </a:solidFill>
            </a:endParaRPr>
          </a:p>
          <a:p>
            <a:pPr algn="just">
              <a:lnSpc>
                <a:spcPts val="2700"/>
              </a:lnSpc>
              <a:spcBef>
                <a:spcPts val="600"/>
              </a:spcBef>
              <a:spcAft>
                <a:spcPts val="600"/>
              </a:spcAft>
            </a:pPr>
            <a:r>
              <a:rPr lang="en-GB" sz="1800" dirty="0"/>
              <a:t>Evidence from US bank holding companies suggests that </a:t>
            </a:r>
            <a:r>
              <a:rPr lang="en-GB" sz="1800" b="1" dirty="0">
                <a:solidFill>
                  <a:srgbClr val="FF0000"/>
                </a:solidFill>
              </a:rPr>
              <a:t>diversification gains from multiple business lines may be more than counter-balanced by heightened exposures to volatile income generating activities</a:t>
            </a:r>
            <a:r>
              <a:rPr lang="en-GB" sz="1800" b="1" dirty="0"/>
              <a:t>, such as trading</a:t>
            </a:r>
            <a:r>
              <a:rPr lang="en-GB" sz="1800" dirty="0"/>
              <a:t>.*</a:t>
            </a:r>
          </a:p>
          <a:p>
            <a:pPr algn="just">
              <a:lnSpc>
                <a:spcPts val="2700"/>
              </a:lnSpc>
              <a:spcBef>
                <a:spcPts val="600"/>
              </a:spcBef>
              <a:spcAft>
                <a:spcPts val="600"/>
              </a:spcAft>
            </a:pPr>
            <a:endParaRPr lang="en-GB" sz="2000" dirty="0"/>
          </a:p>
          <a:p>
            <a:pPr marL="0" indent="0" algn="just">
              <a:buNone/>
            </a:pPr>
            <a:r>
              <a:rPr lang="pt-PT" sz="1400" dirty="0"/>
              <a:t>* </a:t>
            </a:r>
            <a:r>
              <a:rPr lang="en-GB" sz="1400" dirty="0" err="1"/>
              <a:t>Stiroh</a:t>
            </a:r>
            <a:r>
              <a:rPr lang="en-GB" sz="1400" dirty="0"/>
              <a:t>, K and A Rumble (2006), “The Dark Side of Diversification: the Case of US Financial Holding Companies”, </a:t>
            </a:r>
            <a:r>
              <a:rPr lang="en-GB" sz="1400" i="1" dirty="0"/>
              <a:t>Journal of Banking and Finance</a:t>
            </a:r>
            <a:r>
              <a:rPr lang="en-GB" sz="1400" dirty="0"/>
              <a:t>, </a:t>
            </a:r>
            <a:r>
              <a:rPr lang="en-GB" sz="1400" i="1" dirty="0"/>
              <a:t>Vol.80, p.2131-2161.</a:t>
            </a:r>
            <a:endParaRPr lang="en-GB" sz="14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163</a:t>
            </a:fld>
            <a:endParaRPr lang="en-US"/>
          </a:p>
        </p:txBody>
      </p:sp>
    </p:spTree>
    <p:extLst>
      <p:ext uri="{BB962C8B-B14F-4D97-AF65-F5344CB8AC3E}">
        <p14:creationId xmlns:p14="http://schemas.microsoft.com/office/powerpoint/2010/main" val="3249752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ctrTitle"/>
          </p:nvPr>
        </p:nvSpPr>
        <p:spPr>
          <a:xfrm>
            <a:off x="762000" y="2456548"/>
            <a:ext cx="8731250" cy="646331"/>
          </a:xfrm>
          <a:noFill/>
        </p:spPr>
        <p:txBody>
          <a:bodyPr wrap="square" lIns="91440" tIns="45720" rIns="91440" bIns="45720">
            <a:spAutoFit/>
          </a:bodyPr>
          <a:lstStyle/>
          <a:p>
            <a:r>
              <a:rPr lang="en-US" sz="3600" b="1" dirty="0"/>
              <a:t>1.3.	Supervision</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164</a:t>
            </a:fld>
            <a:endParaRPr lang="en-US" dirty="0"/>
          </a:p>
        </p:txBody>
      </p:sp>
    </p:spTree>
    <p:extLst>
      <p:ext uri="{BB962C8B-B14F-4D97-AF65-F5344CB8AC3E}">
        <p14:creationId xmlns:p14="http://schemas.microsoft.com/office/powerpoint/2010/main" val="3322286832"/>
      </p:ext>
    </p:extLst>
  </p:cSld>
  <p:clrMapOvr>
    <a:masterClrMapping/>
  </p:clrMapOvr>
  <p:transition spd="slow">
    <p:pull dir="r"/>
  </p:transition>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762000" y="342900"/>
            <a:ext cx="8566150" cy="1104900"/>
          </a:xfrm>
        </p:spPr>
        <p:txBody>
          <a:bodyPr/>
          <a:lstStyle/>
          <a:p>
            <a:r>
              <a:rPr lang="en-US" dirty="0"/>
              <a:t>Regulation</a:t>
            </a:r>
          </a:p>
        </p:txBody>
      </p:sp>
      <p:sp>
        <p:nvSpPr>
          <p:cNvPr id="1629187" name="Rectangle 1027"/>
          <p:cNvSpPr>
            <a:spLocks noGrp="1" noChangeArrowheads="1"/>
          </p:cNvSpPr>
          <p:nvPr>
            <p:ph type="body" idx="1"/>
          </p:nvPr>
        </p:nvSpPr>
        <p:spPr>
          <a:xfrm>
            <a:off x="762000" y="1628800"/>
            <a:ext cx="8655496" cy="4680520"/>
          </a:xfrm>
        </p:spPr>
        <p:txBody>
          <a:bodyPr/>
          <a:lstStyle/>
          <a:p>
            <a:pPr algn="just">
              <a:lnSpc>
                <a:spcPts val="2700"/>
              </a:lnSpc>
              <a:spcBef>
                <a:spcPts val="600"/>
              </a:spcBef>
              <a:spcAft>
                <a:spcPts val="600"/>
              </a:spcAft>
            </a:pPr>
            <a:r>
              <a:rPr lang="en-US" sz="2000" dirty="0">
                <a:solidFill>
                  <a:srgbClr val="FF0000"/>
                </a:solidFill>
              </a:rPr>
              <a:t>Supervision role: enforcement of the legal environment - </a:t>
            </a:r>
            <a:r>
              <a:rPr lang="en-US" sz="2000" b="1" dirty="0">
                <a:solidFill>
                  <a:srgbClr val="FF0000"/>
                </a:solidFill>
              </a:rPr>
              <a:t>the regulation</a:t>
            </a:r>
          </a:p>
          <a:p>
            <a:pPr algn="just">
              <a:lnSpc>
                <a:spcPts val="2700"/>
              </a:lnSpc>
              <a:spcBef>
                <a:spcPts val="600"/>
              </a:spcBef>
              <a:spcAft>
                <a:spcPts val="600"/>
              </a:spcAft>
            </a:pPr>
            <a:endParaRPr lang="en-US" sz="2000" b="1" dirty="0">
              <a:solidFill>
                <a:srgbClr val="FF0000"/>
              </a:solidFill>
            </a:endParaRPr>
          </a:p>
          <a:p>
            <a:pPr algn="just">
              <a:lnSpc>
                <a:spcPts val="2700"/>
              </a:lnSpc>
              <a:spcBef>
                <a:spcPts val="600"/>
              </a:spcBef>
              <a:spcAft>
                <a:spcPts val="600"/>
              </a:spcAft>
            </a:pPr>
            <a:r>
              <a:rPr lang="en-US" sz="2000" dirty="0">
                <a:solidFill>
                  <a:srgbClr val="FF3300"/>
                </a:solidFill>
              </a:rPr>
              <a:t>6 types of regulation to ensure the stability of FIs and consumer protection:</a:t>
            </a:r>
          </a:p>
          <a:p>
            <a:pPr marL="457200" indent="-457200" algn="just">
              <a:lnSpc>
                <a:spcPts val="2700"/>
              </a:lnSpc>
              <a:spcBef>
                <a:spcPts val="600"/>
              </a:spcBef>
              <a:spcAft>
                <a:spcPts val="600"/>
              </a:spcAft>
              <a:buAutoNum type="arabicParenBoth"/>
            </a:pPr>
            <a:r>
              <a:rPr lang="en-US" sz="2000" dirty="0"/>
              <a:t>safety and soundness regulation;</a:t>
            </a:r>
          </a:p>
          <a:p>
            <a:pPr marL="457200" indent="-457200" algn="just">
              <a:lnSpc>
                <a:spcPts val="2700"/>
              </a:lnSpc>
              <a:spcBef>
                <a:spcPts val="600"/>
              </a:spcBef>
              <a:spcAft>
                <a:spcPts val="600"/>
              </a:spcAft>
              <a:buAutoNum type="arabicParenBoth"/>
            </a:pPr>
            <a:r>
              <a:rPr lang="en-US" sz="2000" dirty="0"/>
              <a:t>monetary policy regulation;</a:t>
            </a:r>
          </a:p>
          <a:p>
            <a:pPr marL="457200" indent="-457200" algn="just">
              <a:lnSpc>
                <a:spcPts val="2700"/>
              </a:lnSpc>
              <a:spcBef>
                <a:spcPts val="600"/>
              </a:spcBef>
              <a:spcAft>
                <a:spcPts val="600"/>
              </a:spcAft>
              <a:buAutoNum type="arabicParenBoth"/>
            </a:pPr>
            <a:r>
              <a:rPr lang="en-US" sz="2000" dirty="0"/>
              <a:t>credit allocation regulation;</a:t>
            </a:r>
          </a:p>
          <a:p>
            <a:pPr marL="457200" indent="-457200" algn="just">
              <a:lnSpc>
                <a:spcPts val="2700"/>
              </a:lnSpc>
              <a:spcBef>
                <a:spcPts val="600"/>
              </a:spcBef>
              <a:spcAft>
                <a:spcPts val="600"/>
              </a:spcAft>
              <a:buAutoNum type="arabicParenBoth"/>
            </a:pPr>
            <a:r>
              <a:rPr lang="en-US" sz="2000" dirty="0"/>
              <a:t>consumer protection regulation;</a:t>
            </a:r>
          </a:p>
          <a:p>
            <a:pPr marL="457200" indent="-457200" algn="just">
              <a:lnSpc>
                <a:spcPts val="2700"/>
              </a:lnSpc>
              <a:spcBef>
                <a:spcPts val="600"/>
              </a:spcBef>
              <a:spcAft>
                <a:spcPts val="600"/>
              </a:spcAft>
              <a:buAutoNum type="arabicParenBoth"/>
            </a:pPr>
            <a:r>
              <a:rPr lang="en-US" sz="2000" dirty="0"/>
              <a:t>investor protection regulation; and</a:t>
            </a:r>
          </a:p>
          <a:p>
            <a:pPr marL="457200" indent="-457200" algn="just">
              <a:lnSpc>
                <a:spcPts val="2700"/>
              </a:lnSpc>
              <a:spcBef>
                <a:spcPts val="600"/>
              </a:spcBef>
              <a:spcAft>
                <a:spcPts val="600"/>
              </a:spcAft>
              <a:buAutoNum type="arabicParenBoth"/>
            </a:pPr>
            <a:r>
              <a:rPr lang="en-US" sz="2000" dirty="0"/>
              <a:t>entry and chartering regulation.</a:t>
            </a:r>
          </a:p>
          <a:p>
            <a:pPr algn="just">
              <a:lnSpc>
                <a:spcPts val="2700"/>
              </a:lnSpc>
              <a:spcBef>
                <a:spcPts val="600"/>
              </a:spcBef>
              <a:spcAft>
                <a:spcPts val="600"/>
              </a:spcAft>
            </a:pPr>
            <a:endParaRPr lang="en-US" sz="2000" b="1" dirty="0">
              <a:solidFill>
                <a:srgbClr val="FF0000"/>
              </a:solidFill>
            </a:endParaRPr>
          </a:p>
          <a:p>
            <a:pPr algn="just">
              <a:lnSpc>
                <a:spcPts val="2700"/>
              </a:lnSpc>
              <a:spcBef>
                <a:spcPts val="600"/>
              </a:spcBef>
              <a:spcAft>
                <a:spcPts val="600"/>
              </a:spcAft>
              <a:buFont typeface="Monotype Sorts" pitchFamily="2" charset="2"/>
              <a:buAutoNum type="arabicPeriod"/>
            </a:pPr>
            <a:endParaRPr lang="en-GB"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165</a:t>
            </a:fld>
            <a:endParaRPr lang="en-US"/>
          </a:p>
        </p:txBody>
      </p:sp>
    </p:spTree>
    <p:extLst>
      <p:ext uri="{BB962C8B-B14F-4D97-AF65-F5344CB8AC3E}">
        <p14:creationId xmlns:p14="http://schemas.microsoft.com/office/powerpoint/2010/main" val="4247002657"/>
      </p:ext>
    </p:extLst>
  </p:cSld>
  <p:clrMapOvr>
    <a:masterClrMapping/>
  </p:clrMapOvr>
  <p:transition spd="slow">
    <p:pull dir="r"/>
  </p:transition>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Safety and Soundness Regulation</a:t>
            </a:r>
          </a:p>
        </p:txBody>
      </p:sp>
      <p:sp>
        <p:nvSpPr>
          <p:cNvPr id="1629187" name="Rectangle 1027"/>
          <p:cNvSpPr>
            <a:spLocks noGrp="1" noChangeArrowheads="1"/>
          </p:cNvSpPr>
          <p:nvPr>
            <p:ph type="body" idx="1"/>
          </p:nvPr>
        </p:nvSpPr>
        <p:spPr>
          <a:xfrm>
            <a:off x="762000" y="1628800"/>
            <a:ext cx="8691563" cy="4608513"/>
          </a:xfrm>
        </p:spPr>
        <p:txBody>
          <a:bodyPr/>
          <a:lstStyle/>
          <a:p>
            <a:pPr marL="265113" indent="-265113" algn="just">
              <a:lnSpc>
                <a:spcPts val="2700"/>
              </a:lnSpc>
              <a:spcBef>
                <a:spcPts val="600"/>
              </a:spcBef>
              <a:spcAft>
                <a:spcPts val="600"/>
              </a:spcAft>
            </a:pPr>
            <a:r>
              <a:rPr lang="en-US" sz="2000" dirty="0">
                <a:solidFill>
                  <a:srgbClr val="FF0000"/>
                </a:solidFill>
              </a:rPr>
              <a:t>2 main purposes:</a:t>
            </a:r>
          </a:p>
          <a:p>
            <a:pPr marL="177800" indent="0" algn="just">
              <a:lnSpc>
                <a:spcPts val="2700"/>
              </a:lnSpc>
              <a:spcBef>
                <a:spcPts val="600"/>
              </a:spcBef>
              <a:spcAft>
                <a:spcPts val="600"/>
              </a:spcAft>
              <a:buNone/>
            </a:pPr>
            <a:endParaRPr lang="en-US" sz="2000" dirty="0">
              <a:solidFill>
                <a:srgbClr val="FF0000"/>
              </a:solidFill>
            </a:endParaRPr>
          </a:p>
          <a:p>
            <a:pPr marL="265113" indent="-265113" algn="just">
              <a:lnSpc>
                <a:spcPts val="2700"/>
              </a:lnSpc>
              <a:spcBef>
                <a:spcPts val="600"/>
              </a:spcBef>
              <a:spcAft>
                <a:spcPts val="600"/>
              </a:spcAft>
              <a:buAutoNum type="romanLcParenBoth"/>
            </a:pPr>
            <a:r>
              <a:rPr lang="en-US" sz="1800" u="sng" dirty="0"/>
              <a:t>to mitigate the risk of failure – </a:t>
            </a:r>
            <a:r>
              <a:rPr lang="en-US" sz="1800" b="1" u="sng" dirty="0"/>
              <a:t>prudential regulation</a:t>
            </a:r>
            <a:r>
              <a:rPr lang="en-US" sz="1800" dirty="0"/>
              <a:t>:</a:t>
            </a:r>
          </a:p>
          <a:p>
            <a:pPr marL="265113" indent="-265113" algn="just">
              <a:lnSpc>
                <a:spcPts val="2700"/>
              </a:lnSpc>
              <a:spcBef>
                <a:spcPts val="600"/>
              </a:spcBef>
              <a:spcAft>
                <a:spcPts val="600"/>
              </a:spcAft>
              <a:buFontTx/>
              <a:buChar char="-"/>
            </a:pPr>
            <a:r>
              <a:rPr lang="en-US" sz="1800" dirty="0"/>
              <a:t>protect depositors and borrowers against the risk of FI failure, namely due to a lack of diversification in asset portfolios =&gt; regulation on large risks and credit to shareholders;</a:t>
            </a:r>
          </a:p>
          <a:p>
            <a:pPr marL="265113" indent="-265113" algn="just">
              <a:lnSpc>
                <a:spcPts val="2700"/>
              </a:lnSpc>
              <a:spcBef>
                <a:spcPts val="600"/>
              </a:spcBef>
              <a:spcAft>
                <a:spcPts val="600"/>
              </a:spcAft>
              <a:buFontTx/>
              <a:buChar char="-"/>
            </a:pPr>
            <a:r>
              <a:rPr lang="en-US" sz="1800" dirty="0"/>
              <a:t>minimum level of capital or equity that the shareholders of a FI have to ensure, to mitigate the risk of failure and provide protection against insolvency;</a:t>
            </a:r>
          </a:p>
          <a:p>
            <a:pPr marL="265113" indent="-265113" algn="just">
              <a:lnSpc>
                <a:spcPts val="2700"/>
              </a:lnSpc>
              <a:spcBef>
                <a:spcPts val="600"/>
              </a:spcBef>
              <a:spcAft>
                <a:spcPts val="600"/>
              </a:spcAft>
              <a:buAutoNum type="romanLcParenBoth" startAt="2"/>
            </a:pPr>
            <a:r>
              <a:rPr lang="en-US" sz="1800" u="sng" dirty="0"/>
              <a:t>to improve protection against failure</a:t>
            </a:r>
            <a:r>
              <a:rPr lang="en-US" sz="1800" dirty="0"/>
              <a:t>:</a:t>
            </a:r>
          </a:p>
          <a:p>
            <a:pPr marL="265113" indent="-265113" algn="just">
              <a:lnSpc>
                <a:spcPts val="2700"/>
              </a:lnSpc>
              <a:spcBef>
                <a:spcPts val="600"/>
              </a:spcBef>
              <a:spcAft>
                <a:spcPts val="600"/>
              </a:spcAft>
              <a:buFontTx/>
              <a:buChar char="-"/>
            </a:pPr>
            <a:r>
              <a:rPr lang="en-US" sz="1800" dirty="0"/>
              <a:t>provision of guaranty funds such as Deposit Guarantee Funds for depository institutions and Security Investors Protection Funds for securities firms</a:t>
            </a:r>
            <a:r>
              <a:rPr lang="pt-PT" sz="1800" dirty="0"/>
              <a:t>.</a:t>
            </a:r>
          </a:p>
          <a:p>
            <a:pPr marL="0" indent="0" algn="just">
              <a:lnSpc>
                <a:spcPts val="2700"/>
              </a:lnSpc>
              <a:spcBef>
                <a:spcPts val="600"/>
              </a:spcBef>
              <a:spcAft>
                <a:spcPts val="600"/>
              </a:spcAft>
              <a:buNone/>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166</a:t>
            </a:fld>
            <a:endParaRPr lang="en-US"/>
          </a:p>
        </p:txBody>
      </p:sp>
    </p:spTree>
    <p:extLst>
      <p:ext uri="{BB962C8B-B14F-4D97-AF65-F5344CB8AC3E}">
        <p14:creationId xmlns:p14="http://schemas.microsoft.com/office/powerpoint/2010/main" val="1702081177"/>
      </p:ext>
    </p:extLst>
  </p:cSld>
  <p:clrMapOvr>
    <a:masterClrMapping/>
  </p:clrMapOvr>
  <p:transition spd="slow">
    <p:pull dir="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800" dirty="0"/>
              <a:t>Prudential Regulation</a:t>
            </a:r>
          </a:p>
        </p:txBody>
      </p:sp>
      <p:sp>
        <p:nvSpPr>
          <p:cNvPr id="6" name="Rectangle 2051"/>
          <p:cNvSpPr txBox="1">
            <a:spLocks noChangeArrowheads="1"/>
          </p:cNvSpPr>
          <p:nvPr/>
        </p:nvSpPr>
        <p:spPr bwMode="auto">
          <a:xfrm>
            <a:off x="750157" y="1643050"/>
            <a:ext cx="5066939" cy="466627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358775" indent="-358775" algn="just">
              <a:lnSpc>
                <a:spcPts val="2500"/>
              </a:lnSpc>
              <a:spcBef>
                <a:spcPts val="300"/>
              </a:spcBef>
              <a:spcAft>
                <a:spcPts val="0"/>
              </a:spcAft>
            </a:pPr>
            <a:r>
              <a:rPr lang="en-US" sz="1800" b="0" u="none" dirty="0">
                <a:cs typeface="Times New Roman" pitchFamily="18" charset="0"/>
              </a:rPr>
              <a:t>Rationale:</a:t>
            </a:r>
          </a:p>
          <a:p>
            <a:pPr marL="358775" indent="-358775" algn="just">
              <a:lnSpc>
                <a:spcPts val="2500"/>
              </a:lnSpc>
              <a:spcBef>
                <a:spcPts val="300"/>
              </a:spcBef>
              <a:spcAft>
                <a:spcPts val="0"/>
              </a:spcAft>
              <a:buAutoNum type="romanLcParenBoth"/>
            </a:pPr>
            <a:r>
              <a:rPr lang="en-US" sz="1800" b="0" u="none" dirty="0">
                <a:cs typeface="Times New Roman" pitchFamily="18" charset="0"/>
              </a:rPr>
              <a:t>Loan portfolios must avoid significant concentrations and minimize exposures to main shareholders.</a:t>
            </a:r>
          </a:p>
          <a:p>
            <a:pPr marL="358775" indent="-358775" algn="just">
              <a:lnSpc>
                <a:spcPts val="2500"/>
              </a:lnSpc>
              <a:spcBef>
                <a:spcPts val="300"/>
              </a:spcBef>
              <a:spcAft>
                <a:spcPts val="0"/>
              </a:spcAft>
              <a:buAutoNum type="romanLcParenBoth"/>
            </a:pPr>
            <a:r>
              <a:rPr lang="en-US" sz="1800" b="0" u="none" dirty="0">
                <a:cs typeface="Times New Roman" pitchFamily="18" charset="0"/>
              </a:rPr>
              <a:t>Banks have to be focused on banking business, minimizing financial participations and exposure to real estate assets;</a:t>
            </a:r>
          </a:p>
          <a:p>
            <a:pPr marL="358775" indent="-358775" algn="just">
              <a:lnSpc>
                <a:spcPts val="2500"/>
              </a:lnSpc>
              <a:spcBef>
                <a:spcPts val="300"/>
              </a:spcBef>
              <a:spcAft>
                <a:spcPts val="0"/>
              </a:spcAft>
              <a:buAutoNum type="romanLcParenBoth"/>
            </a:pPr>
            <a:r>
              <a:rPr lang="en-US" sz="1800" b="0" u="none" dirty="0">
                <a:cs typeface="Times New Roman" pitchFamily="18" charset="0"/>
              </a:rPr>
              <a:t>Banks have to keep enough capital to:</a:t>
            </a:r>
          </a:p>
          <a:p>
            <a:pPr marL="541338" indent="-182563" algn="just">
              <a:lnSpc>
                <a:spcPts val="2500"/>
              </a:lnSpc>
              <a:spcBef>
                <a:spcPts val="300"/>
              </a:spcBef>
              <a:spcAft>
                <a:spcPts val="0"/>
              </a:spcAft>
              <a:buNone/>
            </a:pPr>
            <a:r>
              <a:rPr lang="en-US" sz="1800" b="0" u="none" dirty="0">
                <a:cs typeface="Times New Roman" pitchFamily="18" charset="0"/>
              </a:rPr>
              <a:t>- face unexpected losses, as expected losses must be covered by provisions and the pricing.</a:t>
            </a:r>
          </a:p>
          <a:p>
            <a:pPr marL="541338" indent="-273050" algn="just">
              <a:lnSpc>
                <a:spcPts val="2500"/>
              </a:lnSpc>
              <a:spcBef>
                <a:spcPts val="300"/>
              </a:spcBef>
              <a:spcAft>
                <a:spcPts val="0"/>
              </a:spcAft>
              <a:buNone/>
            </a:pPr>
            <a:r>
              <a:rPr lang="en-US" sz="1800" b="0" u="none" dirty="0">
                <a:cs typeface="Times New Roman" pitchFamily="18" charset="0"/>
              </a:rPr>
              <a:t>- p</a:t>
            </a:r>
            <a:r>
              <a:rPr lang="en-US" sz="1800" b="0" u="none" dirty="0"/>
              <a:t>rotect depositors, bondholders and other creditors in case of insolvency or resolution.</a:t>
            </a:r>
          </a:p>
          <a:p>
            <a:pPr marL="631825" indent="-273050" algn="just">
              <a:lnSpc>
                <a:spcPts val="2500"/>
              </a:lnSpc>
              <a:spcBef>
                <a:spcPts val="300"/>
              </a:spcBef>
              <a:spcAft>
                <a:spcPts val="0"/>
              </a:spcAft>
              <a:buNone/>
            </a:pPr>
            <a:r>
              <a:rPr lang="en-US" sz="1800" b="0" u="none" dirty="0"/>
              <a:t>- protect public resources and taxpayers</a:t>
            </a:r>
          </a:p>
          <a:p>
            <a:pPr marL="631825" indent="-273050" algn="just">
              <a:lnSpc>
                <a:spcPts val="2500"/>
              </a:lnSpc>
              <a:spcBef>
                <a:spcPts val="300"/>
              </a:spcBef>
              <a:spcAft>
                <a:spcPts val="0"/>
              </a:spcAft>
              <a:buNone/>
            </a:pPr>
            <a:r>
              <a:rPr lang="en-US" sz="1800" b="0" u="none" dirty="0"/>
              <a:t>- finance banks’ investments.</a:t>
            </a:r>
            <a:endParaRPr lang="en-US" sz="1800" b="0" u="none" dirty="0">
              <a:cs typeface="Times New Roman" pitchFamily="18" charset="0"/>
            </a:endParaRPr>
          </a:p>
        </p:txBody>
      </p:sp>
      <p:pic>
        <p:nvPicPr>
          <p:cNvPr id="5" name="Picture 4"/>
          <p:cNvPicPr>
            <a:picLocks noChangeAspect="1" noChangeArrowheads="1"/>
          </p:cNvPicPr>
          <p:nvPr/>
        </p:nvPicPr>
        <p:blipFill>
          <a:blip r:embed="rId2" cstate="print"/>
          <a:srcRect/>
          <a:stretch>
            <a:fillRect/>
          </a:stretch>
        </p:blipFill>
        <p:spPr>
          <a:xfrm>
            <a:off x="5828938" y="2204864"/>
            <a:ext cx="3516550" cy="2827335"/>
          </a:xfrm>
          <a:prstGeom prst="rect">
            <a:avLst/>
          </a:prstGeom>
          <a:noFill/>
        </p:spPr>
      </p:pic>
      <p:sp>
        <p:nvSpPr>
          <p:cNvPr id="7" name="Rectangle 5"/>
          <p:cNvSpPr>
            <a:spLocks noChangeArrowheads="1"/>
          </p:cNvSpPr>
          <p:nvPr/>
        </p:nvSpPr>
        <p:spPr bwMode="auto">
          <a:xfrm>
            <a:off x="5889104" y="5157192"/>
            <a:ext cx="3246432" cy="327009"/>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1400" b="0" u="none" dirty="0">
                <a:solidFill>
                  <a:schemeClr val="tx1"/>
                </a:solidFill>
              </a:rPr>
              <a:t>Source: Jones and Mingo (1998).</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167</a:t>
            </a:fld>
            <a:endParaRPr lang="en-US"/>
          </a:p>
        </p:txBody>
      </p:sp>
    </p:spTree>
    <p:extLst>
      <p:ext uri="{BB962C8B-B14F-4D97-AF65-F5344CB8AC3E}">
        <p14:creationId xmlns:p14="http://schemas.microsoft.com/office/powerpoint/2010/main" val="659090718"/>
      </p:ext>
    </p:extLst>
  </p:cSld>
  <p:clrMapOvr>
    <a:masterClrMapping/>
  </p:clrMapOvr>
  <p:transition spd="slow">
    <p:pull dir="r"/>
  </p:transition>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762000" y="342900"/>
            <a:ext cx="8566150" cy="1104900"/>
          </a:xfrm>
        </p:spPr>
        <p:txBody>
          <a:bodyPr/>
          <a:lstStyle/>
          <a:p>
            <a:r>
              <a:rPr lang="en-US" dirty="0"/>
              <a:t>Prudential Regulation</a:t>
            </a:r>
          </a:p>
        </p:txBody>
      </p:sp>
      <p:sp>
        <p:nvSpPr>
          <p:cNvPr id="1629187" name="Rectangle 1027"/>
          <p:cNvSpPr>
            <a:spLocks noGrp="1" noChangeArrowheads="1"/>
          </p:cNvSpPr>
          <p:nvPr>
            <p:ph type="body" idx="1"/>
          </p:nvPr>
        </p:nvSpPr>
        <p:spPr>
          <a:xfrm>
            <a:off x="762000" y="1628800"/>
            <a:ext cx="8655496" cy="4680520"/>
          </a:xfrm>
        </p:spPr>
        <p:txBody>
          <a:bodyPr/>
          <a:lstStyle/>
          <a:p>
            <a:pPr algn="just">
              <a:lnSpc>
                <a:spcPts val="2700"/>
              </a:lnSpc>
              <a:spcBef>
                <a:spcPts val="600"/>
              </a:spcBef>
              <a:spcAft>
                <a:spcPts val="600"/>
              </a:spcAft>
            </a:pPr>
            <a:r>
              <a:rPr lang="en-GB" sz="2000" dirty="0">
                <a:solidFill>
                  <a:srgbClr val="FF0000"/>
                </a:solidFill>
              </a:rPr>
              <a:t>2 main areas:*</a:t>
            </a:r>
          </a:p>
          <a:p>
            <a:pPr algn="just">
              <a:lnSpc>
                <a:spcPts val="2700"/>
              </a:lnSpc>
              <a:spcBef>
                <a:spcPts val="600"/>
              </a:spcBef>
              <a:spcAft>
                <a:spcPts val="600"/>
              </a:spcAft>
              <a:buFont typeface="Monotype Sorts" pitchFamily="2" charset="2"/>
              <a:buAutoNum type="arabicPeriod"/>
            </a:pPr>
            <a:r>
              <a:rPr lang="en-GB" sz="2000" u="sng" dirty="0"/>
              <a:t>Micro and Macro prudential</a:t>
            </a:r>
            <a:r>
              <a:rPr lang="en-GB" sz="2000" dirty="0"/>
              <a:t> – ensure the solvency of FIs and financial stability.</a:t>
            </a:r>
            <a:endParaRPr lang="en-US" sz="2000" dirty="0">
              <a:solidFill>
                <a:srgbClr val="FF0000"/>
              </a:solidFill>
            </a:endParaRPr>
          </a:p>
          <a:p>
            <a:pPr lvl="1" algn="just">
              <a:lnSpc>
                <a:spcPts val="2700"/>
              </a:lnSpc>
              <a:spcBef>
                <a:spcPts val="0"/>
              </a:spcBef>
              <a:spcAft>
                <a:spcPts val="600"/>
              </a:spcAft>
              <a:buFont typeface="Monotype Sorts" pitchFamily="2" charset="2"/>
              <a:buAutoNum type="arabicPeriod"/>
            </a:pPr>
            <a:r>
              <a:rPr lang="en-US" sz="1600" dirty="0" err="1">
                <a:solidFill>
                  <a:srgbClr val="FF0000"/>
                </a:solidFill>
              </a:rPr>
              <a:t>Microprudential</a:t>
            </a:r>
            <a:r>
              <a:rPr lang="en-US" sz="1600" dirty="0"/>
              <a:t> – aims at ensuring the solvency of FIs by rules on the main activity risks (e.g. large exposures, liquidity and market risks) and on capital adequacy, considering the set of main risks faced (namely credit, market and operational risks);</a:t>
            </a:r>
          </a:p>
          <a:p>
            <a:pPr lvl="1" algn="just">
              <a:lnSpc>
                <a:spcPts val="2700"/>
              </a:lnSpc>
              <a:spcBef>
                <a:spcPts val="0"/>
              </a:spcBef>
              <a:spcAft>
                <a:spcPts val="600"/>
              </a:spcAft>
              <a:buFont typeface="Monotype Sorts" pitchFamily="2" charset="2"/>
              <a:buAutoNum type="arabicPeriod"/>
            </a:pPr>
            <a:r>
              <a:rPr lang="en-US" sz="1600" dirty="0" err="1">
                <a:solidFill>
                  <a:srgbClr val="FF0000"/>
                </a:solidFill>
              </a:rPr>
              <a:t>Macroprudential</a:t>
            </a:r>
            <a:r>
              <a:rPr lang="en-US" sz="1600" dirty="0"/>
              <a:t> – focus on the stability of the whole financial system, avoiding </a:t>
            </a:r>
            <a:r>
              <a:rPr lang="en-GB" sz="1600" dirty="0"/>
              <a:t>generalized asset shrinkage: credit-crunch and fire-sale.</a:t>
            </a:r>
          </a:p>
          <a:p>
            <a:pPr algn="just">
              <a:lnSpc>
                <a:spcPts val="2700"/>
              </a:lnSpc>
              <a:spcBef>
                <a:spcPts val="600"/>
              </a:spcBef>
              <a:spcAft>
                <a:spcPts val="0"/>
              </a:spcAft>
              <a:buFont typeface="Monotype Sorts" pitchFamily="2" charset="2"/>
              <a:buAutoNum type="arabicPeriod"/>
            </a:pPr>
            <a:r>
              <a:rPr lang="en-GB" sz="2000" u="sng" dirty="0"/>
              <a:t>Behavioural</a:t>
            </a:r>
            <a:r>
              <a:rPr lang="en-GB" sz="2000" dirty="0"/>
              <a:t> - to protect the essential needs of consumers when information is hard or costly to obtain and mistakes could devastate welfare, preventing distortions due to market power </a:t>
            </a:r>
            <a:r>
              <a:rPr lang="en-US" sz="2000" dirty="0"/>
              <a:t>and information asymmetries between banks and its customers, in order to protect the customers.</a:t>
            </a:r>
            <a:endParaRPr lang="en-GB" sz="2000" dirty="0"/>
          </a:p>
          <a:p>
            <a:pPr marL="0" indent="0" algn="just">
              <a:lnSpc>
                <a:spcPts val="2000"/>
              </a:lnSpc>
              <a:spcBef>
                <a:spcPts val="0"/>
              </a:spcBef>
              <a:spcAft>
                <a:spcPts val="0"/>
              </a:spcAft>
              <a:buNone/>
            </a:pPr>
            <a:r>
              <a:rPr lang="pt-PT" sz="2000" dirty="0"/>
              <a:t>*</a:t>
            </a:r>
            <a:r>
              <a:rPr lang="en-GB" sz="2000" dirty="0">
                <a:solidFill>
                  <a:srgbClr val="FF0000"/>
                </a:solidFill>
              </a:rPr>
              <a:t> </a:t>
            </a:r>
            <a:r>
              <a:rPr lang="en-GB" sz="1200" dirty="0"/>
              <a:t>See </a:t>
            </a:r>
            <a:r>
              <a:rPr lang="en-GB" sz="1200" dirty="0" err="1"/>
              <a:t>Brunnermeier</a:t>
            </a:r>
            <a:r>
              <a:rPr lang="en-GB" sz="1200" dirty="0"/>
              <a:t>, Markus, Andrew Crocket, Charles </a:t>
            </a:r>
            <a:r>
              <a:rPr lang="en-GB" sz="1200" dirty="0" err="1"/>
              <a:t>Goodhart</a:t>
            </a:r>
            <a:r>
              <a:rPr lang="en-GB" sz="1200" dirty="0"/>
              <a:t>, </a:t>
            </a:r>
            <a:r>
              <a:rPr lang="en-GB" sz="1200" dirty="0" err="1"/>
              <a:t>Avinash</a:t>
            </a:r>
            <a:r>
              <a:rPr lang="en-GB" sz="1200" dirty="0"/>
              <a:t> D. </a:t>
            </a:r>
            <a:r>
              <a:rPr lang="en-GB" sz="1200" dirty="0" err="1"/>
              <a:t>Persaud</a:t>
            </a:r>
            <a:r>
              <a:rPr lang="en-GB" sz="1200" dirty="0"/>
              <a:t> and Hyun Shin (2009), “The Fundamental Principles of Financial Regulation”.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168</a:t>
            </a:fld>
            <a:endParaRPr lang="en-US"/>
          </a:p>
        </p:txBody>
      </p:sp>
    </p:spTree>
    <p:extLst>
      <p:ext uri="{BB962C8B-B14F-4D97-AF65-F5344CB8AC3E}">
        <p14:creationId xmlns:p14="http://schemas.microsoft.com/office/powerpoint/2010/main" val="4018630218"/>
      </p:ext>
    </p:extLst>
  </p:cSld>
  <p:clrMapOvr>
    <a:masterClrMapping/>
  </p:clrMapOvr>
  <p:transition spd="slow">
    <p:pull dir="r"/>
  </p:transition>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762000" y="342900"/>
            <a:ext cx="8566150" cy="1104900"/>
          </a:xfrm>
        </p:spPr>
        <p:txBody>
          <a:bodyPr/>
          <a:lstStyle/>
          <a:p>
            <a:r>
              <a:rPr lang="en-US" dirty="0"/>
              <a:t>Prudential Regulation</a:t>
            </a:r>
          </a:p>
        </p:txBody>
      </p:sp>
      <p:sp>
        <p:nvSpPr>
          <p:cNvPr id="1629187" name="Rectangle 1027"/>
          <p:cNvSpPr>
            <a:spLocks noGrp="1" noChangeArrowheads="1"/>
          </p:cNvSpPr>
          <p:nvPr>
            <p:ph type="body" idx="1"/>
          </p:nvPr>
        </p:nvSpPr>
        <p:spPr>
          <a:xfrm>
            <a:off x="762000" y="1628800"/>
            <a:ext cx="8655496" cy="4680520"/>
          </a:xfrm>
        </p:spPr>
        <p:txBody>
          <a:bodyPr/>
          <a:lstStyle/>
          <a:p>
            <a:pPr marL="268288" indent="-268288" algn="just">
              <a:lnSpc>
                <a:spcPts val="2700"/>
              </a:lnSpc>
              <a:spcBef>
                <a:spcPts val="600"/>
              </a:spcBef>
              <a:spcAft>
                <a:spcPts val="600"/>
              </a:spcAft>
            </a:pPr>
            <a:r>
              <a:rPr lang="en-US" sz="1800" dirty="0"/>
              <a:t>Historically, </a:t>
            </a:r>
            <a:r>
              <a:rPr lang="en-US" sz="1800" dirty="0">
                <a:solidFill>
                  <a:srgbClr val="FF0000"/>
                </a:solidFill>
              </a:rPr>
              <a:t>financial systems with unregulated markets and FI </a:t>
            </a:r>
            <a:r>
              <a:rPr lang="en-US" sz="1800" dirty="0"/>
              <a:t>(e.g. US in late XIX century) </a:t>
            </a:r>
            <a:r>
              <a:rPr lang="en-US" sz="1800" dirty="0">
                <a:solidFill>
                  <a:srgbClr val="FF0000"/>
                </a:solidFill>
              </a:rPr>
              <a:t>often experienced financial crises </a:t>
            </a:r>
            <a:r>
              <a:rPr lang="en-US" sz="1800" dirty="0"/>
              <a:t>=&gt; regulators and supervisors created to reduce the frequency of crises and to mitigate their consequences.</a:t>
            </a:r>
          </a:p>
          <a:p>
            <a:pPr marL="268288" indent="-268288" algn="just">
              <a:lnSpc>
                <a:spcPts val="2700"/>
              </a:lnSpc>
              <a:spcBef>
                <a:spcPts val="600"/>
              </a:spcBef>
              <a:spcAft>
                <a:spcPts val="600"/>
              </a:spcAft>
            </a:pPr>
            <a:r>
              <a:rPr lang="en-US" sz="1800" dirty="0"/>
              <a:t>Conversely, </a:t>
            </a:r>
            <a:r>
              <a:rPr lang="en-US" sz="1800" b="1" dirty="0">
                <a:solidFill>
                  <a:srgbClr val="FF0000"/>
                </a:solidFill>
              </a:rPr>
              <a:t>the Bank of England played a specially important role in financial stability in the XVIII and XIX centuries in UK.</a:t>
            </a:r>
          </a:p>
          <a:p>
            <a:pPr marL="268288" indent="-268288" algn="just">
              <a:lnSpc>
                <a:spcPts val="2700"/>
              </a:lnSpc>
              <a:spcBef>
                <a:spcPts val="600"/>
              </a:spcBef>
              <a:spcAft>
                <a:spcPts val="600"/>
              </a:spcAft>
            </a:pPr>
            <a:r>
              <a:rPr lang="en-US" sz="1800" dirty="0"/>
              <a:t>Even though Alexander Hamilton had been impressed by the example of the BoE and created the First Bank of the US and subsequently the Second Bank of the US, the renewal of the Second Bank’s charter was vetoed and the </a:t>
            </a:r>
            <a:r>
              <a:rPr lang="en-US" sz="1800" dirty="0">
                <a:solidFill>
                  <a:srgbClr val="FF0000"/>
                </a:solidFill>
              </a:rPr>
              <a:t>US ceased to have any form of central bank in 1836</a:t>
            </a:r>
            <a:r>
              <a:rPr lang="en-US" sz="1800" dirty="0"/>
              <a:t>.</a:t>
            </a:r>
          </a:p>
          <a:p>
            <a:pPr marL="268288" indent="-268288" algn="just">
              <a:lnSpc>
                <a:spcPts val="2700"/>
              </a:lnSpc>
              <a:spcBef>
                <a:spcPts val="600"/>
              </a:spcBef>
              <a:spcAft>
                <a:spcPts val="600"/>
              </a:spcAft>
            </a:pPr>
            <a:r>
              <a:rPr lang="en-US" sz="1800" dirty="0"/>
              <a:t>Only after several financial crises the Federal Reserve System was eventually established in 1914.</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169</a:t>
            </a:fld>
            <a:endParaRPr lang="en-US"/>
          </a:p>
        </p:txBody>
      </p:sp>
      <p:sp>
        <p:nvSpPr>
          <p:cNvPr id="3" name="Down Arrow 2"/>
          <p:cNvSpPr/>
          <p:nvPr/>
        </p:nvSpPr>
        <p:spPr bwMode="auto">
          <a:xfrm>
            <a:off x="4953000" y="4725144"/>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489376457"/>
      </p:ext>
    </p:extLst>
  </p:cSld>
  <p:clrMapOvr>
    <a:masterClrMapping/>
  </p:clrMapOvr>
  <p:transition spd="slow">
    <p:pull dir="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Restrictions in US</a:t>
            </a:r>
          </a:p>
        </p:txBody>
      </p:sp>
      <p:sp>
        <p:nvSpPr>
          <p:cNvPr id="1622019" name="Rectangle 3"/>
          <p:cNvSpPr>
            <a:spLocks noGrp="1" noChangeArrowheads="1"/>
          </p:cNvSpPr>
          <p:nvPr>
            <p:ph type="body" idx="1"/>
          </p:nvPr>
        </p:nvSpPr>
        <p:spPr>
          <a:xfrm>
            <a:off x="704528" y="1643050"/>
            <a:ext cx="8784976" cy="523525"/>
          </a:xfrm>
        </p:spPr>
        <p:txBody>
          <a:bodyPr/>
          <a:lstStyle/>
          <a:p>
            <a:pPr marL="268288" indent="-268288" algn="just">
              <a:lnSpc>
                <a:spcPts val="2500"/>
              </a:lnSpc>
              <a:spcBef>
                <a:spcPts val="400"/>
              </a:spcBef>
              <a:spcAft>
                <a:spcPts val="600"/>
              </a:spcAft>
            </a:pPr>
            <a:r>
              <a:rPr lang="en-GB" sz="2000" dirty="0">
                <a:solidFill>
                  <a:srgbClr val="FF0000"/>
                </a:solidFill>
              </a:rPr>
              <a:t>After the revocation of Glass-</a:t>
            </a:r>
            <a:r>
              <a:rPr lang="en-GB" sz="2000" dirty="0" err="1">
                <a:solidFill>
                  <a:srgbClr val="FF0000"/>
                </a:solidFill>
              </a:rPr>
              <a:t>Steagall</a:t>
            </a:r>
            <a:r>
              <a:rPr lang="en-GB" sz="2000" dirty="0">
                <a:solidFill>
                  <a:srgbClr val="FF0000"/>
                </a:solidFill>
              </a:rPr>
              <a:t> Act, most banks became universal FIs: </a:t>
            </a:r>
            <a:endParaRPr lang="en-GB" sz="2000" dirty="0"/>
          </a:p>
        </p:txBody>
      </p:sp>
      <p:sp>
        <p:nvSpPr>
          <p:cNvPr id="5" name="Rectangle 4"/>
          <p:cNvSpPr/>
          <p:nvPr/>
        </p:nvSpPr>
        <p:spPr>
          <a:xfrm>
            <a:off x="908009" y="5733256"/>
            <a:ext cx="8581495" cy="523220"/>
          </a:xfrm>
          <a:prstGeom prst="rect">
            <a:avLst/>
          </a:prstGeom>
        </p:spPr>
        <p:txBody>
          <a:bodyPr wrap="square">
            <a:spAutoFit/>
          </a:bodyPr>
          <a:lstStyle/>
          <a:p>
            <a:pPr algn="just">
              <a:buNone/>
            </a:pPr>
            <a:r>
              <a:rPr lang="en-US" sz="1400" b="0" i="1" u="none" dirty="0">
                <a:solidFill>
                  <a:schemeClr val="tx1"/>
                </a:solidFill>
                <a:ea typeface="Times New Roman" panose="02020603050405020304" pitchFamily="18" charset="0"/>
              </a:rPr>
              <a:t>Source: </a:t>
            </a:r>
            <a:r>
              <a:rPr lang="en-US" sz="1400" b="0" u="none" dirty="0">
                <a:solidFill>
                  <a:schemeClr val="tx1"/>
                </a:solidFill>
              </a:rPr>
              <a:t>Saunders, Anthony and Marcia </a:t>
            </a:r>
            <a:r>
              <a:rPr lang="en-US" sz="1400" b="0" u="none" dirty="0" err="1">
                <a:solidFill>
                  <a:schemeClr val="tx1"/>
                </a:solidFill>
              </a:rPr>
              <a:t>Millon</a:t>
            </a:r>
            <a:r>
              <a:rPr lang="en-US" sz="1400" b="0" u="none" dirty="0">
                <a:solidFill>
                  <a:schemeClr val="tx1"/>
                </a:solidFill>
              </a:rPr>
              <a:t> Cornett (2006), “Financial Institutions Management – A Risk Management Approach”, 5th Edition, McGraw-Hill International.</a:t>
            </a:r>
            <a:endParaRPr lang="en-GB" sz="1400" b="0" u="none" dirty="0">
              <a:solidFill>
                <a:schemeClr val="tx1"/>
              </a:solidFill>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17</a:t>
            </a:fld>
            <a:endParaRPr lang="en-US"/>
          </a:p>
        </p:txBody>
      </p:sp>
      <p:pic>
        <p:nvPicPr>
          <p:cNvPr id="4" name="Picture 3"/>
          <p:cNvPicPr>
            <a:picLocks noChangeAspect="1"/>
          </p:cNvPicPr>
          <p:nvPr/>
        </p:nvPicPr>
        <p:blipFill>
          <a:blip r:embed="rId2"/>
          <a:stretch>
            <a:fillRect/>
          </a:stretch>
        </p:blipFill>
        <p:spPr>
          <a:xfrm>
            <a:off x="920552" y="2132856"/>
            <a:ext cx="5600216" cy="1833919"/>
          </a:xfrm>
          <a:prstGeom prst="rect">
            <a:avLst/>
          </a:prstGeom>
        </p:spPr>
      </p:pic>
      <p:pic>
        <p:nvPicPr>
          <p:cNvPr id="7" name="Picture 6"/>
          <p:cNvPicPr>
            <a:picLocks noChangeAspect="1"/>
          </p:cNvPicPr>
          <p:nvPr/>
        </p:nvPicPr>
        <p:blipFill>
          <a:blip r:embed="rId3"/>
          <a:stretch>
            <a:fillRect/>
          </a:stretch>
        </p:blipFill>
        <p:spPr>
          <a:xfrm>
            <a:off x="931301" y="3933056"/>
            <a:ext cx="5605875" cy="1804120"/>
          </a:xfrm>
          <a:prstGeom prst="rect">
            <a:avLst/>
          </a:prstGeom>
        </p:spPr>
      </p:pic>
    </p:spTree>
    <p:extLst>
      <p:ext uri="{BB962C8B-B14F-4D97-AF65-F5344CB8AC3E}">
        <p14:creationId xmlns:p14="http://schemas.microsoft.com/office/powerpoint/2010/main" val="3992864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762000" y="342900"/>
            <a:ext cx="8566150" cy="1104900"/>
          </a:xfrm>
        </p:spPr>
        <p:txBody>
          <a:bodyPr/>
          <a:lstStyle/>
          <a:p>
            <a:r>
              <a:rPr lang="en-US" dirty="0"/>
              <a:t>Prudential Regulation</a:t>
            </a:r>
          </a:p>
        </p:txBody>
      </p:sp>
      <p:sp>
        <p:nvSpPr>
          <p:cNvPr id="1629187" name="Rectangle 1027"/>
          <p:cNvSpPr>
            <a:spLocks noGrp="1" noChangeArrowheads="1"/>
          </p:cNvSpPr>
          <p:nvPr>
            <p:ph type="body" idx="1"/>
          </p:nvPr>
        </p:nvSpPr>
        <p:spPr>
          <a:xfrm>
            <a:off x="762000" y="1628800"/>
            <a:ext cx="8731250" cy="4680520"/>
          </a:xfrm>
        </p:spPr>
        <p:txBody>
          <a:bodyPr/>
          <a:lstStyle/>
          <a:p>
            <a:pPr marL="268288" indent="-268288" algn="just">
              <a:lnSpc>
                <a:spcPts val="2700"/>
              </a:lnSpc>
              <a:spcBef>
                <a:spcPts val="600"/>
              </a:spcBef>
              <a:spcAft>
                <a:spcPts val="600"/>
              </a:spcAft>
            </a:pPr>
            <a:r>
              <a:rPr lang="en-US" sz="2000" dirty="0">
                <a:solidFill>
                  <a:srgbClr val="FF0000"/>
                </a:solidFill>
              </a:rPr>
              <a:t>Banks differ from other companies due to the dependence between their activity and the sector’s credibility and reputation</a:t>
            </a:r>
            <a:r>
              <a:rPr lang="en-US" sz="2000" dirty="0"/>
              <a:t>.</a:t>
            </a:r>
          </a:p>
          <a:p>
            <a:pPr marL="714375" indent="0" algn="just">
              <a:lnSpc>
                <a:spcPts val="2700"/>
              </a:lnSpc>
              <a:spcBef>
                <a:spcPts val="600"/>
              </a:spcBef>
              <a:spcAft>
                <a:spcPts val="600"/>
              </a:spcAft>
              <a:buNone/>
            </a:pPr>
            <a:r>
              <a:rPr lang="en-US" sz="1600" dirty="0"/>
              <a:t>illustrated by the several bank runs in several countries along time (amplification mechanisms).</a:t>
            </a:r>
          </a:p>
          <a:p>
            <a:pPr marL="268288" indent="-268288" algn="just">
              <a:lnSpc>
                <a:spcPts val="2700"/>
              </a:lnSpc>
              <a:spcBef>
                <a:spcPts val="600"/>
              </a:spcBef>
              <a:spcAft>
                <a:spcPts val="600"/>
              </a:spcAft>
              <a:buNone/>
            </a:pPr>
            <a:endParaRPr lang="en-US" sz="2000" dirty="0"/>
          </a:p>
          <a:p>
            <a:pPr marL="268288" indent="-268288" algn="just">
              <a:lnSpc>
                <a:spcPts val="2600"/>
              </a:lnSpc>
              <a:spcBef>
                <a:spcPts val="600"/>
              </a:spcBef>
              <a:spcAft>
                <a:spcPts val="0"/>
              </a:spcAft>
            </a:pPr>
            <a:r>
              <a:rPr lang="en-US" sz="2000" b="1" dirty="0"/>
              <a:t>Banks are significantly exposed to systemic and contagion risks</a:t>
            </a:r>
            <a:r>
              <a:rPr lang="en-US" sz="2000" dirty="0"/>
              <a:t>.</a:t>
            </a:r>
          </a:p>
          <a:p>
            <a:pPr marL="268288" indent="-268288" algn="just">
              <a:lnSpc>
                <a:spcPts val="2600"/>
              </a:lnSpc>
              <a:spcBef>
                <a:spcPts val="600"/>
              </a:spcBef>
              <a:spcAft>
                <a:spcPts val="0"/>
              </a:spcAft>
            </a:pPr>
            <a:endParaRPr lang="en-US" sz="2000" dirty="0"/>
          </a:p>
          <a:p>
            <a:pPr marL="268288" indent="-268288" algn="just">
              <a:lnSpc>
                <a:spcPts val="2600"/>
              </a:lnSpc>
              <a:spcBef>
                <a:spcPts val="600"/>
              </a:spcBef>
              <a:spcAft>
                <a:spcPts val="0"/>
              </a:spcAft>
            </a:pPr>
            <a:r>
              <a:rPr lang="en-US" sz="2000" dirty="0"/>
              <a:t>While </a:t>
            </a:r>
            <a:r>
              <a:rPr lang="en-GB" sz="2000" dirty="0"/>
              <a:t>the failure of a non-financial company tends to strengthen the remaining companies in the same sector, by removing a competitor, a bank failure weakens the other banks and financial markets, due to reputation/confidence and interconnectedness risks.</a:t>
            </a: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170</a:t>
            </a:fld>
            <a:endParaRPr lang="en-US"/>
          </a:p>
        </p:txBody>
      </p:sp>
      <p:cxnSp>
        <p:nvCxnSpPr>
          <p:cNvPr id="6" name="Elbow Connector 5"/>
          <p:cNvCxnSpPr/>
          <p:nvPr/>
        </p:nvCxnSpPr>
        <p:spPr bwMode="auto">
          <a:xfrm>
            <a:off x="1064568" y="2276872"/>
            <a:ext cx="432048" cy="360040"/>
          </a:xfrm>
          <a:prstGeom prst="bentConnector3">
            <a:avLst/>
          </a:prstGeom>
          <a:solidFill>
            <a:schemeClr val="accent1"/>
          </a:solidFill>
          <a:ln w="12700" cap="sq" cmpd="sng" algn="ctr">
            <a:solidFill>
              <a:schemeClr val="tx1"/>
            </a:solidFill>
            <a:prstDash val="solid"/>
            <a:round/>
            <a:headEnd type="none" w="med" len="med"/>
            <a:tailEnd type="triangle"/>
          </a:ln>
          <a:effectLst/>
        </p:spPr>
      </p:cxnSp>
      <p:sp>
        <p:nvSpPr>
          <p:cNvPr id="7" name="Down Arrow 6"/>
          <p:cNvSpPr/>
          <p:nvPr/>
        </p:nvSpPr>
        <p:spPr bwMode="auto">
          <a:xfrm>
            <a:off x="4778251" y="2852936"/>
            <a:ext cx="432048"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904286500"/>
      </p:ext>
    </p:extLst>
  </p:cSld>
  <p:clrMapOvr>
    <a:masterClrMapping/>
  </p:clrMapOvr>
  <p:transition spd="slow">
    <p:pull dir="r"/>
  </p:transition>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762000" y="342900"/>
            <a:ext cx="8566150" cy="1104900"/>
          </a:xfrm>
        </p:spPr>
        <p:txBody>
          <a:bodyPr/>
          <a:lstStyle/>
          <a:p>
            <a:r>
              <a:rPr lang="en-US" dirty="0"/>
              <a:t>Prudential Regulation</a:t>
            </a:r>
          </a:p>
        </p:txBody>
      </p:sp>
      <p:sp>
        <p:nvSpPr>
          <p:cNvPr id="1629187" name="Rectangle 1027"/>
          <p:cNvSpPr>
            <a:spLocks noGrp="1" noChangeArrowheads="1"/>
          </p:cNvSpPr>
          <p:nvPr>
            <p:ph type="body" idx="1"/>
          </p:nvPr>
        </p:nvSpPr>
        <p:spPr>
          <a:xfrm>
            <a:off x="762000" y="2276872"/>
            <a:ext cx="8655496" cy="4032448"/>
          </a:xfrm>
        </p:spPr>
        <p:txBody>
          <a:bodyPr/>
          <a:lstStyle/>
          <a:p>
            <a:pPr algn="just">
              <a:lnSpc>
                <a:spcPts val="2700"/>
              </a:lnSpc>
              <a:spcBef>
                <a:spcPts val="600"/>
              </a:spcBef>
              <a:spcAft>
                <a:spcPts val="600"/>
              </a:spcAft>
            </a:pPr>
            <a:r>
              <a:rPr lang="en-GB" sz="1800" dirty="0"/>
              <a:t>There are, at least, </a:t>
            </a:r>
            <a:r>
              <a:rPr lang="en-GB" sz="1800" b="1" dirty="0">
                <a:solidFill>
                  <a:srgbClr val="FF0000"/>
                </a:solidFill>
              </a:rPr>
              <a:t>4 reasons for negative externalities</a:t>
            </a:r>
            <a:r>
              <a:rPr lang="en-GB" sz="1800" b="1" dirty="0"/>
              <a:t>:</a:t>
            </a:r>
          </a:p>
          <a:p>
            <a:pPr marL="400050" indent="-400050" algn="just">
              <a:lnSpc>
                <a:spcPts val="2700"/>
              </a:lnSpc>
              <a:spcBef>
                <a:spcPts val="600"/>
              </a:spcBef>
              <a:spcAft>
                <a:spcPts val="600"/>
              </a:spcAft>
              <a:buAutoNum type="romanLcParenBoth"/>
            </a:pPr>
            <a:r>
              <a:rPr lang="en-GB" sz="1800" dirty="0">
                <a:solidFill>
                  <a:srgbClr val="FF0000"/>
                </a:solidFill>
              </a:rPr>
              <a:t>informational contagion</a:t>
            </a:r>
          </a:p>
          <a:p>
            <a:pPr algn="just">
              <a:lnSpc>
                <a:spcPts val="2700"/>
              </a:lnSpc>
              <a:spcBef>
                <a:spcPts val="600"/>
              </a:spcBef>
              <a:spcAft>
                <a:spcPts val="600"/>
              </a:spcAft>
              <a:buFontTx/>
              <a:buChar char="-"/>
            </a:pPr>
            <a:r>
              <a:rPr lang="en-GB" sz="1800" u="sng" dirty="0"/>
              <a:t>Bank A fails =&gt; more doubts on the solvency of bank B</a:t>
            </a:r>
            <a:r>
              <a:rPr lang="en-GB" sz="1800" dirty="0"/>
              <a:t>, if B is perceived as being of the same type as A =&gt; loss of confidence of bank B’s depositors and lenders =&gt; liquidity withdraw =&gt; sudden liquidity problem for B =&gt; higher interest rates for B =&gt; higher solvency difficulties for B.</a:t>
            </a:r>
          </a:p>
          <a:p>
            <a:pPr lvl="1" algn="just">
              <a:lnSpc>
                <a:spcPts val="2700"/>
              </a:lnSpc>
              <a:spcBef>
                <a:spcPts val="600"/>
              </a:spcBef>
              <a:spcAft>
                <a:spcPts val="600"/>
              </a:spcAft>
              <a:buFontTx/>
              <a:buChar char="-"/>
            </a:pPr>
            <a:r>
              <a:rPr lang="en-GB" sz="1400" u="sng" dirty="0"/>
              <a:t>Lower risk of direct contagion</a:t>
            </a:r>
            <a:r>
              <a:rPr lang="en-GB" sz="1400" dirty="0"/>
              <a:t>  - if a problem is perceived as being an outlier (e.g. BCCI in UK) or if the cause of loss is particular to that bank and not applicable to its close competitors (e.g. frauds in Barings and </a:t>
            </a:r>
            <a:r>
              <a:rPr lang="en-GB" sz="1400" dirty="0" err="1"/>
              <a:t>Soc.Gen</a:t>
            </a:r>
            <a:r>
              <a:rPr lang="en-GB" sz="1400" dirty="0"/>
              <a:t>, involving Nick Leeson and Jerome </a:t>
            </a:r>
            <a:r>
              <a:rPr lang="en-GB" sz="1400" dirty="0" err="1"/>
              <a:t>Kerviel</a:t>
            </a:r>
            <a:r>
              <a:rPr lang="en-GB" sz="1400" dirty="0"/>
              <a:t>, respectively).</a:t>
            </a:r>
            <a:endParaRPr lang="en-US" sz="14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171</a:t>
            </a:fld>
            <a:endParaRPr lang="en-US"/>
          </a:p>
        </p:txBody>
      </p:sp>
      <p:sp>
        <p:nvSpPr>
          <p:cNvPr id="5" name="Down Arrow 4"/>
          <p:cNvSpPr/>
          <p:nvPr/>
        </p:nvSpPr>
        <p:spPr bwMode="auto">
          <a:xfrm>
            <a:off x="4865055" y="1759123"/>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cxnSp>
        <p:nvCxnSpPr>
          <p:cNvPr id="4" name="Elbow Connector 3"/>
          <p:cNvCxnSpPr/>
          <p:nvPr/>
        </p:nvCxnSpPr>
        <p:spPr bwMode="auto">
          <a:xfrm>
            <a:off x="1208584" y="4797152"/>
            <a:ext cx="360040" cy="288032"/>
          </a:xfrm>
          <a:prstGeom prst="bentConnector3">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197759400"/>
      </p:ext>
    </p:extLst>
  </p:cSld>
  <p:clrMapOvr>
    <a:masterClrMapping/>
  </p:clrMapOvr>
  <p:transition spd="slow">
    <p:pull dir="r"/>
  </p:transition>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762000" y="342900"/>
            <a:ext cx="8566150" cy="1104900"/>
          </a:xfrm>
        </p:spPr>
        <p:txBody>
          <a:bodyPr/>
          <a:lstStyle/>
          <a:p>
            <a:r>
              <a:rPr lang="en-US" dirty="0"/>
              <a:t>Prudential Regulation</a:t>
            </a:r>
          </a:p>
        </p:txBody>
      </p:sp>
      <p:sp>
        <p:nvSpPr>
          <p:cNvPr id="1629187" name="Rectangle 1027"/>
          <p:cNvSpPr>
            <a:spLocks noGrp="1" noChangeArrowheads="1"/>
          </p:cNvSpPr>
          <p:nvPr>
            <p:ph type="body" idx="1"/>
          </p:nvPr>
        </p:nvSpPr>
        <p:spPr>
          <a:xfrm>
            <a:off x="762000" y="1628800"/>
            <a:ext cx="8655496" cy="4680520"/>
          </a:xfrm>
        </p:spPr>
        <p:txBody>
          <a:bodyPr/>
          <a:lstStyle/>
          <a:p>
            <a:pPr marL="400050" indent="-400050" algn="just">
              <a:lnSpc>
                <a:spcPts val="2700"/>
              </a:lnSpc>
              <a:spcBef>
                <a:spcPts val="600"/>
              </a:spcBef>
              <a:spcAft>
                <a:spcPts val="600"/>
              </a:spcAft>
              <a:buAutoNum type="romanLcParenBoth" startAt="2"/>
            </a:pPr>
            <a:r>
              <a:rPr lang="en-GB" sz="1800" dirty="0">
                <a:solidFill>
                  <a:srgbClr val="FF0000"/>
                </a:solidFill>
              </a:rPr>
              <a:t>loss of access to future funding for the failed bank’s customers:</a:t>
            </a:r>
          </a:p>
          <a:p>
            <a:pPr algn="just">
              <a:lnSpc>
                <a:spcPts val="2700"/>
              </a:lnSpc>
              <a:spcBef>
                <a:spcPts val="600"/>
              </a:spcBef>
              <a:spcAft>
                <a:spcPts val="600"/>
              </a:spcAft>
              <a:buFontTx/>
              <a:buChar char="-"/>
            </a:pPr>
            <a:endParaRPr lang="en-GB" sz="1800" dirty="0"/>
          </a:p>
          <a:p>
            <a:pPr algn="just">
              <a:lnSpc>
                <a:spcPts val="2700"/>
              </a:lnSpc>
              <a:spcBef>
                <a:spcPts val="600"/>
              </a:spcBef>
              <a:spcAft>
                <a:spcPts val="600"/>
              </a:spcAft>
              <a:buFontTx/>
              <a:buChar char="-"/>
            </a:pPr>
            <a:r>
              <a:rPr lang="en-GB" sz="1800" dirty="0"/>
              <a:t>a client of failed bank A can try to transfer its funding to surviving bank B, but </a:t>
            </a:r>
            <a:r>
              <a:rPr lang="en-GB" sz="1800" u="sng" dirty="0"/>
              <a:t>bank B will have less direct information on this client</a:t>
            </a:r>
            <a:r>
              <a:rPr lang="en-GB" sz="1800" dirty="0"/>
              <a:t> and is likely, especially under fear and panic, to provide replacement credit facilities only on much tougher terms.</a:t>
            </a:r>
          </a:p>
          <a:p>
            <a:pPr algn="just">
              <a:lnSpc>
                <a:spcPts val="2700"/>
              </a:lnSpc>
              <a:spcBef>
                <a:spcPts val="600"/>
              </a:spcBef>
              <a:spcAft>
                <a:spcPts val="600"/>
              </a:spcAft>
              <a:buFontTx/>
              <a:buChar char="-"/>
            </a:pPr>
            <a:endParaRPr lang="en-GB" sz="1800" dirty="0"/>
          </a:p>
          <a:p>
            <a:pPr algn="just">
              <a:lnSpc>
                <a:spcPts val="2700"/>
              </a:lnSpc>
              <a:spcBef>
                <a:spcPts val="600"/>
              </a:spcBef>
              <a:spcAft>
                <a:spcPts val="600"/>
              </a:spcAft>
              <a:buFontTx/>
              <a:buChar char="-"/>
            </a:pPr>
            <a:r>
              <a:rPr lang="en-GB" sz="1800" b="1" dirty="0">
                <a:solidFill>
                  <a:srgbClr val="FF0000"/>
                </a:solidFill>
              </a:rPr>
              <a:t>a bank failure causes an externality to the economy due to the loss of specific information</a:t>
            </a:r>
            <a:r>
              <a:rPr lang="en-GB" sz="1800" dirty="0"/>
              <a:t> banks usually have.</a:t>
            </a:r>
          </a:p>
          <a:p>
            <a:pPr marL="0" indent="0" algn="just">
              <a:lnSpc>
                <a:spcPts val="2700"/>
              </a:lnSpc>
              <a:spcBef>
                <a:spcPts val="600"/>
              </a:spcBef>
              <a:spcAft>
                <a:spcPts val="600"/>
              </a:spcAft>
              <a:buNone/>
            </a:pPr>
            <a:endParaRPr lang="en-GB" sz="1800" dirty="0"/>
          </a:p>
          <a:p>
            <a:pPr marL="0" indent="0" algn="just">
              <a:lnSpc>
                <a:spcPts val="2700"/>
              </a:lnSpc>
              <a:spcBef>
                <a:spcPts val="600"/>
              </a:spcBef>
              <a:spcAft>
                <a:spcPts val="600"/>
              </a:spcAft>
              <a:buNone/>
            </a:pPr>
            <a:endParaRPr lang="en-GB"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172</a:t>
            </a:fld>
            <a:endParaRPr lang="en-US"/>
          </a:p>
        </p:txBody>
      </p:sp>
      <p:sp>
        <p:nvSpPr>
          <p:cNvPr id="3" name="Down Arrow 2"/>
          <p:cNvSpPr/>
          <p:nvPr/>
        </p:nvSpPr>
        <p:spPr bwMode="auto">
          <a:xfrm>
            <a:off x="5097016" y="3717032"/>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665454070"/>
      </p:ext>
    </p:extLst>
  </p:cSld>
  <p:clrMapOvr>
    <a:masterClrMapping/>
  </p:clrMapOvr>
  <p:transition spd="slow">
    <p:pull dir="r"/>
  </p:transition>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762000" y="342900"/>
            <a:ext cx="8566150" cy="1104900"/>
          </a:xfrm>
        </p:spPr>
        <p:txBody>
          <a:bodyPr/>
          <a:lstStyle/>
          <a:p>
            <a:r>
              <a:rPr lang="en-US" dirty="0"/>
              <a:t>Prudential Regulation</a:t>
            </a:r>
          </a:p>
        </p:txBody>
      </p:sp>
      <p:sp>
        <p:nvSpPr>
          <p:cNvPr id="1629187" name="Rectangle 1027"/>
          <p:cNvSpPr>
            <a:spLocks noGrp="1" noChangeArrowheads="1"/>
          </p:cNvSpPr>
          <p:nvPr>
            <p:ph type="body" idx="1"/>
          </p:nvPr>
        </p:nvSpPr>
        <p:spPr>
          <a:xfrm>
            <a:off x="762000" y="1628800"/>
            <a:ext cx="8655496" cy="4680520"/>
          </a:xfrm>
        </p:spPr>
        <p:txBody>
          <a:bodyPr/>
          <a:lstStyle/>
          <a:p>
            <a:pPr marL="400050" indent="-400050" algn="just">
              <a:lnSpc>
                <a:spcPts val="2700"/>
              </a:lnSpc>
              <a:spcBef>
                <a:spcPts val="600"/>
              </a:spcBef>
              <a:spcAft>
                <a:spcPts val="600"/>
              </a:spcAft>
              <a:buAutoNum type="romanLcParenBoth" startAt="3"/>
            </a:pPr>
            <a:r>
              <a:rPr lang="en-GB" sz="2000" dirty="0">
                <a:solidFill>
                  <a:srgbClr val="FF0000"/>
                </a:solidFill>
              </a:rPr>
              <a:t>Solvency is not exogenous to liquidity </a:t>
            </a:r>
            <a:r>
              <a:rPr lang="en-GB" sz="2000" dirty="0"/>
              <a:t>- generalised liquidity problems =&gt; declines in asset values =&gt; </a:t>
            </a:r>
            <a:r>
              <a:rPr lang="en-GB" sz="2000" b="1" dirty="0">
                <a:solidFill>
                  <a:srgbClr val="FF0000"/>
                </a:solidFill>
              </a:rPr>
              <a:t>solvency problem</a:t>
            </a:r>
            <a:r>
              <a:rPr lang="en-GB" sz="2000" dirty="0"/>
              <a:t>, even when none existed before =&gt; </a:t>
            </a:r>
            <a:r>
              <a:rPr lang="en-GB" sz="2000" dirty="0">
                <a:solidFill>
                  <a:srgbClr val="FF0000"/>
                </a:solidFill>
              </a:rPr>
              <a:t>liquidity spirals</a:t>
            </a:r>
            <a:r>
              <a:rPr lang="en-GB" sz="2000" dirty="0"/>
              <a:t>.</a:t>
            </a:r>
          </a:p>
          <a:p>
            <a:pPr marL="400050" lvl="1" indent="0" algn="just">
              <a:lnSpc>
                <a:spcPts val="2700"/>
              </a:lnSpc>
              <a:spcBef>
                <a:spcPts val="600"/>
              </a:spcBef>
              <a:spcAft>
                <a:spcPts val="600"/>
              </a:spcAft>
              <a:buNone/>
            </a:pPr>
            <a:r>
              <a:rPr lang="en-GB" sz="1600" dirty="0"/>
              <a:t>	conversely, liquidity may also be impacted by solvency, if the bank ceases to comply with minimum capital requirements, with the central bank demanding the reimbursement of the liquidity offered (and the loss of access to alternative funding sources).</a:t>
            </a:r>
          </a:p>
          <a:p>
            <a:pPr marL="400050" indent="-400050" algn="just">
              <a:lnSpc>
                <a:spcPts val="2700"/>
              </a:lnSpc>
              <a:spcBef>
                <a:spcPts val="600"/>
              </a:spcBef>
              <a:spcAft>
                <a:spcPts val="600"/>
              </a:spcAft>
              <a:buAutoNum type="romanLcParenBoth" startAt="3"/>
            </a:pPr>
            <a:endParaRPr lang="en-GB" sz="2000" dirty="0"/>
          </a:p>
          <a:p>
            <a:pPr marL="400050" indent="-400050" algn="just">
              <a:lnSpc>
                <a:spcPts val="2700"/>
              </a:lnSpc>
              <a:spcBef>
                <a:spcPts val="600"/>
              </a:spcBef>
              <a:spcAft>
                <a:spcPts val="600"/>
              </a:spcAft>
              <a:buAutoNum type="romanLcParenBoth" startAt="4"/>
            </a:pPr>
            <a:r>
              <a:rPr lang="en-GB" sz="2000" dirty="0"/>
              <a:t>Instead of selling financial assets to regain liquidity and improve capital ratios, a FI may seek to </a:t>
            </a:r>
            <a:r>
              <a:rPr lang="en-GB" sz="2000" dirty="0">
                <a:solidFill>
                  <a:srgbClr val="FF0000"/>
                </a:solidFill>
              </a:rPr>
              <a:t>restrict new credit extension</a:t>
            </a:r>
            <a:r>
              <a:rPr lang="en-GB" sz="2000" dirty="0"/>
              <a:t>, e.g. by rationing via higher margins/haircuts or by raising interest rates =&gt; deceleration of the economy =&gt; increase PD of other borrowers.</a:t>
            </a:r>
          </a:p>
          <a:p>
            <a:pPr algn="just">
              <a:lnSpc>
                <a:spcPts val="2700"/>
              </a:lnSpc>
              <a:spcBef>
                <a:spcPts val="600"/>
              </a:spcBef>
              <a:spcAft>
                <a:spcPts val="600"/>
              </a:spcAft>
              <a:buFontTx/>
              <a:buChar char="-"/>
            </a:pPr>
            <a:endParaRPr lang="en-GB"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173</a:t>
            </a:fld>
            <a:endParaRPr lang="en-US"/>
          </a:p>
        </p:txBody>
      </p:sp>
      <p:cxnSp>
        <p:nvCxnSpPr>
          <p:cNvPr id="4" name="Elbow Connector 3"/>
          <p:cNvCxnSpPr/>
          <p:nvPr/>
        </p:nvCxnSpPr>
        <p:spPr bwMode="auto">
          <a:xfrm>
            <a:off x="1352600" y="2708920"/>
            <a:ext cx="432048" cy="360040"/>
          </a:xfrm>
          <a:prstGeom prst="bentConnector3">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041094379"/>
      </p:ext>
    </p:extLst>
  </p:cSld>
  <p:clrMapOvr>
    <a:masterClrMapping/>
  </p:clrMapOvr>
  <p:transition spd="slow">
    <p:pull dir="r"/>
  </p:transition>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Regulation vs Growth</a:t>
            </a:r>
          </a:p>
        </p:txBody>
      </p:sp>
      <p:sp>
        <p:nvSpPr>
          <p:cNvPr id="1629187" name="Rectangle 1027"/>
          <p:cNvSpPr>
            <a:spLocks noGrp="1" noChangeArrowheads="1"/>
          </p:cNvSpPr>
          <p:nvPr>
            <p:ph type="body" idx="1"/>
          </p:nvPr>
        </p:nvSpPr>
        <p:spPr>
          <a:xfrm>
            <a:off x="762000" y="1628801"/>
            <a:ext cx="8691563" cy="792088"/>
          </a:xfrm>
        </p:spPr>
        <p:txBody>
          <a:bodyPr/>
          <a:lstStyle/>
          <a:p>
            <a:pPr algn="just">
              <a:lnSpc>
                <a:spcPts val="2700"/>
              </a:lnSpc>
              <a:spcBef>
                <a:spcPts val="600"/>
              </a:spcBef>
              <a:spcAft>
                <a:spcPts val="600"/>
              </a:spcAft>
              <a:defRPr/>
            </a:pPr>
            <a:r>
              <a:rPr lang="en-US" sz="2000" dirty="0">
                <a:solidFill>
                  <a:srgbClr val="FF0000"/>
                </a:solidFill>
              </a:rPr>
              <a:t>In the short-run, a trade-off between the level of regulation and economic growth may be observed:</a:t>
            </a: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174</a:t>
            </a:fld>
            <a:endParaRPr lang="en-US"/>
          </a:p>
        </p:txBody>
      </p:sp>
      <p:pic>
        <p:nvPicPr>
          <p:cNvPr id="5" name="Picture 4"/>
          <p:cNvPicPr>
            <a:picLocks noChangeAspect="1"/>
          </p:cNvPicPr>
          <p:nvPr/>
        </p:nvPicPr>
        <p:blipFill>
          <a:blip r:embed="rId2"/>
          <a:stretch>
            <a:fillRect/>
          </a:stretch>
        </p:blipFill>
        <p:spPr>
          <a:xfrm>
            <a:off x="2553002" y="2636912"/>
            <a:ext cx="4876498" cy="3290625"/>
          </a:xfrm>
          <a:prstGeom prst="rect">
            <a:avLst/>
          </a:prstGeom>
        </p:spPr>
      </p:pic>
      <p:sp>
        <p:nvSpPr>
          <p:cNvPr id="6" name="Text Box 7"/>
          <p:cNvSpPr txBox="1">
            <a:spLocks noChangeArrowheads="1"/>
          </p:cNvSpPr>
          <p:nvPr/>
        </p:nvSpPr>
        <p:spPr bwMode="auto">
          <a:xfrm>
            <a:off x="3117912" y="6022869"/>
            <a:ext cx="3854326"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a:t>
            </a:r>
            <a:r>
              <a:rPr lang="en-US" sz="1000" b="0" u="none" dirty="0" err="1">
                <a:solidFill>
                  <a:schemeClr val="tx1"/>
                </a:solidFill>
              </a:rPr>
              <a:t>Danielsson</a:t>
            </a:r>
            <a:r>
              <a:rPr lang="en-US" sz="1000" b="0" u="none" dirty="0">
                <a:solidFill>
                  <a:schemeClr val="tx1"/>
                </a:solidFill>
              </a:rPr>
              <a:t>, Jon (2017), “</a:t>
            </a:r>
            <a:r>
              <a:rPr lang="en-GB" sz="1000" b="0" u="none" dirty="0">
                <a:solidFill>
                  <a:schemeClr val="tx1"/>
                </a:solidFill>
              </a:rPr>
              <a:t>Global Financial Systems</a:t>
            </a:r>
            <a:r>
              <a:rPr lang="en-US" sz="1000" b="0" u="none" dirty="0">
                <a:solidFill>
                  <a:schemeClr val="tx1"/>
                </a:solidFill>
              </a:rPr>
              <a:t>”</a:t>
            </a:r>
            <a:r>
              <a:rPr lang="en-GB" sz="1000" b="0" u="none" dirty="0">
                <a:solidFill>
                  <a:schemeClr val="tx1"/>
                </a:solidFill>
              </a:rPr>
              <a:t>.</a:t>
            </a:r>
            <a:endParaRPr lang="en-US" sz="1000" b="0" u="none" dirty="0">
              <a:solidFill>
                <a:schemeClr val="tx1"/>
              </a:solidFill>
            </a:endParaRPr>
          </a:p>
        </p:txBody>
      </p:sp>
    </p:spTree>
    <p:extLst>
      <p:ext uri="{BB962C8B-B14F-4D97-AF65-F5344CB8AC3E}">
        <p14:creationId xmlns:p14="http://schemas.microsoft.com/office/powerpoint/2010/main" val="2612320450"/>
      </p:ext>
    </p:extLst>
  </p:cSld>
  <p:clrMapOvr>
    <a:masterClrMapping/>
  </p:clrMapOvr>
  <p:transition spd="slow">
    <p:pull dir="r"/>
  </p:transition>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762000" y="342900"/>
            <a:ext cx="8566150" cy="1104900"/>
          </a:xfrm>
        </p:spPr>
        <p:txBody>
          <a:bodyPr/>
          <a:lstStyle/>
          <a:p>
            <a:r>
              <a:rPr lang="en-US" dirty="0"/>
              <a:t>Competition</a:t>
            </a:r>
          </a:p>
        </p:txBody>
      </p:sp>
      <p:sp>
        <p:nvSpPr>
          <p:cNvPr id="1629187" name="Rectangle 1027"/>
          <p:cNvSpPr>
            <a:spLocks noGrp="1" noChangeArrowheads="1"/>
          </p:cNvSpPr>
          <p:nvPr>
            <p:ph type="body" idx="1"/>
          </p:nvPr>
        </p:nvSpPr>
        <p:spPr>
          <a:xfrm>
            <a:off x="848544" y="1628800"/>
            <a:ext cx="8568952" cy="4680520"/>
          </a:xfrm>
        </p:spPr>
        <p:txBody>
          <a:bodyPr/>
          <a:lstStyle/>
          <a:p>
            <a:pPr algn="just">
              <a:lnSpc>
                <a:spcPts val="2700"/>
              </a:lnSpc>
              <a:spcBef>
                <a:spcPts val="600"/>
              </a:spcBef>
              <a:spcAft>
                <a:spcPts val="600"/>
              </a:spcAft>
            </a:pPr>
            <a:r>
              <a:rPr lang="en-GB" sz="2000" dirty="0">
                <a:solidFill>
                  <a:srgbClr val="FF0000"/>
                </a:solidFill>
              </a:rPr>
              <a:t>In addition to supervisors, competition authorities play a key role, namely </a:t>
            </a:r>
            <a:r>
              <a:rPr lang="en-GB" sz="2000" dirty="0"/>
              <a:t>in the surveillance on potential anti-competitive practices.</a:t>
            </a:r>
            <a:endParaRPr lang="en-GB" sz="2000" dirty="0">
              <a:solidFill>
                <a:srgbClr val="FF0000"/>
              </a:solidFill>
            </a:endParaRPr>
          </a:p>
          <a:p>
            <a:pPr algn="just">
              <a:lnSpc>
                <a:spcPts val="2700"/>
              </a:lnSpc>
              <a:spcBef>
                <a:spcPts val="600"/>
              </a:spcBef>
              <a:spcAft>
                <a:spcPts val="600"/>
              </a:spcAft>
            </a:pPr>
            <a:endParaRPr lang="en-GB" sz="2000" dirty="0">
              <a:solidFill>
                <a:srgbClr val="FF0000"/>
              </a:solidFill>
            </a:endParaRPr>
          </a:p>
          <a:p>
            <a:pPr algn="just">
              <a:lnSpc>
                <a:spcPts val="2700"/>
              </a:lnSpc>
              <a:spcBef>
                <a:spcPts val="600"/>
              </a:spcBef>
              <a:spcAft>
                <a:spcPts val="600"/>
              </a:spcAft>
            </a:pPr>
            <a:r>
              <a:rPr lang="en-GB" sz="2000" dirty="0">
                <a:solidFill>
                  <a:srgbClr val="FF0000"/>
                </a:solidFill>
              </a:rPr>
              <a:t>The effect of the subprime and Euro Area Government Debt crises has been to reduce </a:t>
            </a:r>
            <a:r>
              <a:rPr lang="en-GB" sz="2000" b="1" dirty="0">
                <a:solidFill>
                  <a:srgbClr val="FF0000"/>
                </a:solidFill>
              </a:rPr>
              <a:t>competition in the banking industry</a:t>
            </a:r>
            <a:r>
              <a:rPr lang="en-GB" sz="2000" dirty="0">
                <a:solidFill>
                  <a:srgbClr val="FF0000"/>
                </a:solidFill>
              </a:rPr>
              <a:t>.</a:t>
            </a:r>
          </a:p>
          <a:p>
            <a:pPr algn="just">
              <a:lnSpc>
                <a:spcPts val="2700"/>
              </a:lnSpc>
              <a:spcBef>
                <a:spcPts val="600"/>
              </a:spcBef>
              <a:spcAft>
                <a:spcPts val="600"/>
              </a:spcAft>
            </a:pPr>
            <a:endParaRPr lang="en-GB" sz="2000" dirty="0">
              <a:solidFill>
                <a:srgbClr val="FF0000"/>
              </a:solidFill>
            </a:endParaRPr>
          </a:p>
          <a:p>
            <a:pPr marL="0" indent="0" algn="just">
              <a:lnSpc>
                <a:spcPts val="2700"/>
              </a:lnSpc>
              <a:spcBef>
                <a:spcPts val="600"/>
              </a:spcBef>
              <a:spcAft>
                <a:spcPts val="600"/>
              </a:spcAft>
              <a:buNone/>
            </a:pPr>
            <a:r>
              <a:rPr lang="en-GB" sz="2000" dirty="0"/>
              <a:t>Concerns about reductions in competition have been marginalized, in the rush to shore up the system.</a:t>
            </a:r>
          </a:p>
          <a:p>
            <a:pPr algn="just">
              <a:lnSpc>
                <a:spcPts val="2700"/>
              </a:lnSpc>
              <a:spcBef>
                <a:spcPts val="600"/>
              </a:spcBef>
              <a:spcAft>
                <a:spcPts val="600"/>
              </a:spcAft>
            </a:pPr>
            <a:endParaRPr lang="pt-PT" sz="2000" dirty="0">
              <a:solidFill>
                <a:srgbClr val="FF0000"/>
              </a:solidFill>
            </a:endParaRPr>
          </a:p>
          <a:p>
            <a:pPr marL="0" indent="0" algn="just">
              <a:lnSpc>
                <a:spcPts val="2700"/>
              </a:lnSpc>
              <a:spcBef>
                <a:spcPts val="600"/>
              </a:spcBef>
              <a:spcAft>
                <a:spcPts val="600"/>
              </a:spcAft>
              <a:buNone/>
            </a:pPr>
            <a:r>
              <a:rPr lang="en-GB" sz="2000" dirty="0"/>
              <a:t>The result is a more concentrated system, dominated by TBTF (and, in smaller countries, too large to save) banks, wielding great influence and power.</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175</a:t>
            </a:fld>
            <a:endParaRPr lang="en-US"/>
          </a:p>
        </p:txBody>
      </p:sp>
      <p:sp>
        <p:nvSpPr>
          <p:cNvPr id="3" name="Down Arrow 2"/>
          <p:cNvSpPr/>
          <p:nvPr/>
        </p:nvSpPr>
        <p:spPr bwMode="auto">
          <a:xfrm>
            <a:off x="5169024" y="3645024"/>
            <a:ext cx="360040" cy="720080"/>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6" name="Down Arrow 5"/>
          <p:cNvSpPr/>
          <p:nvPr/>
        </p:nvSpPr>
        <p:spPr bwMode="auto">
          <a:xfrm>
            <a:off x="5169024" y="2276872"/>
            <a:ext cx="360040" cy="79208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7" name="Down Arrow 6"/>
          <p:cNvSpPr/>
          <p:nvPr/>
        </p:nvSpPr>
        <p:spPr bwMode="auto">
          <a:xfrm>
            <a:off x="5169024" y="4797152"/>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265701781"/>
      </p:ext>
    </p:extLst>
  </p:cSld>
  <p:clrMapOvr>
    <a:masterClrMapping/>
  </p:clrMapOvr>
  <p:transition spd="slow">
    <p:pull dir="r"/>
  </p:transition>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Supervision in the EU</a:t>
            </a:r>
          </a:p>
        </p:txBody>
      </p:sp>
      <p:sp>
        <p:nvSpPr>
          <p:cNvPr id="1629187" name="Rectangle 1027"/>
          <p:cNvSpPr>
            <a:spLocks noGrp="1" noChangeArrowheads="1"/>
          </p:cNvSpPr>
          <p:nvPr>
            <p:ph type="body" idx="1"/>
          </p:nvPr>
        </p:nvSpPr>
        <p:spPr>
          <a:xfrm>
            <a:off x="762000" y="1628800"/>
            <a:ext cx="8691563" cy="4608513"/>
          </a:xfrm>
        </p:spPr>
        <p:txBody>
          <a:bodyPr/>
          <a:lstStyle/>
          <a:p>
            <a:pPr marL="354013" indent="-354013" algn="just">
              <a:lnSpc>
                <a:spcPts val="2700"/>
              </a:lnSpc>
              <a:spcBef>
                <a:spcPts val="600"/>
              </a:spcBef>
              <a:spcAft>
                <a:spcPts val="600"/>
              </a:spcAft>
              <a:buNone/>
            </a:pPr>
            <a:r>
              <a:rPr lang="en-US" sz="2000" dirty="0">
                <a:solidFill>
                  <a:srgbClr val="FF0000"/>
                </a:solidFill>
              </a:rPr>
              <a:t>1.	</a:t>
            </a:r>
            <a:r>
              <a:rPr lang="en-US" sz="2000" dirty="0" err="1">
                <a:solidFill>
                  <a:srgbClr val="FF0000"/>
                </a:solidFill>
              </a:rPr>
              <a:t>Microprudential</a:t>
            </a:r>
            <a:endParaRPr lang="en-US" sz="2000" dirty="0">
              <a:solidFill>
                <a:srgbClr val="FF0000"/>
              </a:solidFill>
            </a:endParaRPr>
          </a:p>
          <a:p>
            <a:pPr marL="457200" indent="-457200" algn="just">
              <a:lnSpc>
                <a:spcPts val="2700"/>
              </a:lnSpc>
              <a:spcBef>
                <a:spcPts val="600"/>
              </a:spcBef>
              <a:spcAft>
                <a:spcPts val="600"/>
              </a:spcAft>
              <a:buAutoNum type="arabicPeriod"/>
            </a:pPr>
            <a:endParaRPr lang="en-US" sz="2000" dirty="0"/>
          </a:p>
          <a:p>
            <a:pPr algn="just">
              <a:lnSpc>
                <a:spcPts val="2700"/>
              </a:lnSpc>
              <a:spcBef>
                <a:spcPts val="600"/>
              </a:spcBef>
              <a:spcAft>
                <a:spcPts val="600"/>
              </a:spcAft>
            </a:pPr>
            <a:r>
              <a:rPr lang="en-US" sz="2000" b="1" dirty="0"/>
              <a:t>Since Nov14, banking supervision in the Euro Area is ensured by the Single Supervisory Mechanism (SSM), headed by the ECB</a:t>
            </a:r>
            <a:r>
              <a:rPr lang="en-US" sz="2000" dirty="0"/>
              <a:t>, which is directly in charge of the supervision of the largest </a:t>
            </a:r>
            <a:r>
              <a:rPr lang="en-US" sz="2000" dirty="0" err="1"/>
              <a:t>Fis</a:t>
            </a:r>
            <a:r>
              <a:rPr lang="en-US" sz="2000" dirty="0"/>
              <a:t>, through Joint Supervisory Teams (JST), including also staff from the national supervisors.</a:t>
            </a:r>
          </a:p>
          <a:p>
            <a:pPr algn="just">
              <a:lnSpc>
                <a:spcPts val="2700"/>
              </a:lnSpc>
              <a:spcBef>
                <a:spcPts val="600"/>
              </a:spcBef>
              <a:spcAft>
                <a:spcPts val="600"/>
              </a:spcAft>
            </a:pPr>
            <a:r>
              <a:rPr lang="en-US" sz="2000" dirty="0"/>
              <a:t>Smaller institutions are directly supervised by national authorities (</a:t>
            </a:r>
            <a:r>
              <a:rPr lang="en-US" sz="2000" dirty="0" err="1"/>
              <a:t>BoP</a:t>
            </a:r>
            <a:r>
              <a:rPr lang="en-US" sz="2000" dirty="0"/>
              <a:t>, in the case of Portugal), even though under the coordination of the ECB.</a:t>
            </a:r>
          </a:p>
          <a:p>
            <a:pPr algn="just">
              <a:lnSpc>
                <a:spcPts val="2700"/>
              </a:lnSpc>
              <a:spcBef>
                <a:spcPts val="600"/>
              </a:spcBef>
              <a:spcAft>
                <a:spcPts val="600"/>
              </a:spcAft>
            </a:pPr>
            <a:r>
              <a:rPr lang="en-US" sz="2000" dirty="0"/>
              <a:t>Non-euro member countries have autonomous supervisory authorities, independent from the SSM.</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176</a:t>
            </a:fld>
            <a:endParaRPr lang="en-US" dirty="0"/>
          </a:p>
        </p:txBody>
      </p:sp>
    </p:spTree>
    <p:extLst>
      <p:ext uri="{BB962C8B-B14F-4D97-AF65-F5344CB8AC3E}">
        <p14:creationId xmlns:p14="http://schemas.microsoft.com/office/powerpoint/2010/main" val="318612109"/>
      </p:ext>
    </p:extLst>
  </p:cSld>
  <p:clrMapOvr>
    <a:masterClrMapping/>
  </p:clrMapOvr>
  <p:transition spd="slow">
    <p:pull dir="r"/>
  </p:transition>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Supervision in the EU</a:t>
            </a:r>
          </a:p>
        </p:txBody>
      </p:sp>
      <p:sp>
        <p:nvSpPr>
          <p:cNvPr id="1629187" name="Rectangle 1027"/>
          <p:cNvSpPr>
            <a:spLocks noGrp="1" noChangeArrowheads="1"/>
          </p:cNvSpPr>
          <p:nvPr>
            <p:ph type="body" idx="1"/>
          </p:nvPr>
        </p:nvSpPr>
        <p:spPr>
          <a:xfrm>
            <a:off x="762000" y="1628800"/>
            <a:ext cx="8691563" cy="4694213"/>
          </a:xfrm>
        </p:spPr>
        <p:txBody>
          <a:bodyPr/>
          <a:lstStyle/>
          <a:p>
            <a:pPr marL="0" indent="0" algn="just">
              <a:lnSpc>
                <a:spcPts val="2700"/>
              </a:lnSpc>
              <a:spcBef>
                <a:spcPts val="600"/>
              </a:spcBef>
              <a:spcAft>
                <a:spcPts val="600"/>
              </a:spcAft>
              <a:buNone/>
            </a:pPr>
            <a:r>
              <a:rPr lang="en-US" sz="2000" dirty="0">
                <a:solidFill>
                  <a:srgbClr val="FF0000"/>
                </a:solidFill>
              </a:rPr>
              <a:t>2. </a:t>
            </a:r>
            <a:r>
              <a:rPr lang="en-US" sz="2000" dirty="0" err="1">
                <a:solidFill>
                  <a:srgbClr val="FF0000"/>
                </a:solidFill>
              </a:rPr>
              <a:t>Macroprudential</a:t>
            </a:r>
            <a:endParaRPr lang="en-US" sz="2000" dirty="0">
              <a:solidFill>
                <a:srgbClr val="FF0000"/>
              </a:solidFill>
            </a:endParaRPr>
          </a:p>
          <a:p>
            <a:pPr marL="0" indent="0" algn="just">
              <a:lnSpc>
                <a:spcPts val="2700"/>
              </a:lnSpc>
              <a:spcBef>
                <a:spcPts val="600"/>
              </a:spcBef>
              <a:spcAft>
                <a:spcPts val="600"/>
              </a:spcAft>
              <a:buNone/>
            </a:pPr>
            <a:endParaRPr lang="en-US" sz="2000" dirty="0">
              <a:solidFill>
                <a:srgbClr val="FF0000"/>
              </a:solidFill>
            </a:endParaRPr>
          </a:p>
          <a:p>
            <a:pPr algn="just">
              <a:lnSpc>
                <a:spcPts val="2700"/>
              </a:lnSpc>
              <a:spcBef>
                <a:spcPts val="600"/>
              </a:spcBef>
              <a:spcAft>
                <a:spcPts val="600"/>
              </a:spcAft>
            </a:pPr>
            <a:r>
              <a:rPr lang="en-US" sz="2000" dirty="0">
                <a:solidFill>
                  <a:srgbClr val="FF0000"/>
                </a:solidFill>
              </a:rPr>
              <a:t>European Systemic Risk Board (ESRB) - </a:t>
            </a:r>
            <a:r>
              <a:rPr lang="en-US" sz="2000" dirty="0"/>
              <a:t>oversights </a:t>
            </a:r>
            <a:r>
              <a:rPr lang="en-US" sz="2000" dirty="0" err="1"/>
              <a:t>macroprudential</a:t>
            </a:r>
            <a:r>
              <a:rPr lang="en-US" sz="2000" dirty="0"/>
              <a:t> policies in EU (including non-euro member countries) </a:t>
            </a:r>
            <a:r>
              <a:rPr lang="en-GB" sz="2000" dirty="0"/>
              <a:t>and the prevention and mitigation of systemic risk, monitoring these risks and issuing warnings and recommendations, if necessary.</a:t>
            </a:r>
          </a:p>
          <a:p>
            <a:pPr algn="just">
              <a:lnSpc>
                <a:spcPts val="2700"/>
              </a:lnSpc>
              <a:spcBef>
                <a:spcPts val="600"/>
              </a:spcBef>
              <a:spcAft>
                <a:spcPts val="600"/>
              </a:spcAft>
            </a:pPr>
            <a:r>
              <a:rPr lang="en-GB" sz="2000" dirty="0"/>
              <a:t>ESRB covers a large set of FIs and markets - banks, insurers, asset managers, shadow banks, financial market infrastructures and other FIs and markets.</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177</a:t>
            </a:fld>
            <a:endParaRPr lang="en-US" dirty="0"/>
          </a:p>
        </p:txBody>
      </p:sp>
    </p:spTree>
    <p:extLst>
      <p:ext uri="{BB962C8B-B14F-4D97-AF65-F5344CB8AC3E}">
        <p14:creationId xmlns:p14="http://schemas.microsoft.com/office/powerpoint/2010/main" val="2065551951"/>
      </p:ext>
    </p:extLst>
  </p:cSld>
  <p:clrMapOvr>
    <a:masterClrMapping/>
  </p:clrMapOvr>
  <p:transition spd="slow">
    <p:pull dir="r"/>
  </p:transition>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Supervision in Portugal</a:t>
            </a:r>
          </a:p>
        </p:txBody>
      </p:sp>
      <p:sp>
        <p:nvSpPr>
          <p:cNvPr id="1629187" name="Rectangle 1027"/>
          <p:cNvSpPr>
            <a:spLocks noGrp="1" noChangeArrowheads="1"/>
          </p:cNvSpPr>
          <p:nvPr>
            <p:ph type="body" idx="1"/>
          </p:nvPr>
        </p:nvSpPr>
        <p:spPr>
          <a:xfrm>
            <a:off x="762000" y="1628800"/>
            <a:ext cx="8691563" cy="4694213"/>
          </a:xfrm>
        </p:spPr>
        <p:txBody>
          <a:bodyPr/>
          <a:lstStyle/>
          <a:p>
            <a:pPr marL="354013" indent="-354013" algn="just">
              <a:lnSpc>
                <a:spcPts val="2700"/>
              </a:lnSpc>
              <a:spcBef>
                <a:spcPts val="600"/>
              </a:spcBef>
              <a:spcAft>
                <a:spcPts val="600"/>
              </a:spcAft>
              <a:buNone/>
            </a:pPr>
            <a:r>
              <a:rPr lang="en-US" sz="2000" dirty="0">
                <a:solidFill>
                  <a:srgbClr val="FF0000"/>
                </a:solidFill>
              </a:rPr>
              <a:t>1.	</a:t>
            </a:r>
            <a:r>
              <a:rPr lang="en-US" sz="2000" dirty="0" err="1">
                <a:solidFill>
                  <a:srgbClr val="FF0000"/>
                </a:solidFill>
              </a:rPr>
              <a:t>Microprudential</a:t>
            </a:r>
            <a:r>
              <a:rPr lang="en-US" sz="2000" dirty="0">
                <a:solidFill>
                  <a:srgbClr val="FF0000"/>
                </a:solidFill>
              </a:rPr>
              <a:t> and behavioral</a:t>
            </a:r>
          </a:p>
          <a:p>
            <a:pPr marL="268288" indent="-268288" algn="just">
              <a:lnSpc>
                <a:spcPts val="2700"/>
              </a:lnSpc>
              <a:spcBef>
                <a:spcPts val="600"/>
              </a:spcBef>
              <a:spcAft>
                <a:spcPts val="600"/>
              </a:spcAft>
            </a:pPr>
            <a:r>
              <a:rPr lang="en-US" sz="2000" dirty="0"/>
              <a:t>Performed on a sector basis, by:</a:t>
            </a:r>
          </a:p>
          <a:p>
            <a:pPr marL="268288" indent="-268288" algn="just">
              <a:lnSpc>
                <a:spcPts val="2700"/>
              </a:lnSpc>
              <a:spcBef>
                <a:spcPts val="600"/>
              </a:spcBef>
              <a:spcAft>
                <a:spcPts val="600"/>
              </a:spcAft>
              <a:buAutoNum type="romanLcParenBoth"/>
            </a:pPr>
            <a:r>
              <a:rPr lang="en-US" sz="1800" dirty="0"/>
              <a:t>the Bank of Portugal – credit institutions and financial companies</a:t>
            </a:r>
          </a:p>
          <a:p>
            <a:pPr marL="268288" indent="-268288" algn="just">
              <a:lnSpc>
                <a:spcPts val="2700"/>
              </a:lnSpc>
              <a:spcBef>
                <a:spcPts val="600"/>
              </a:spcBef>
              <a:spcAft>
                <a:spcPts val="600"/>
              </a:spcAft>
              <a:buAutoNum type="romanLcParenBoth"/>
            </a:pPr>
            <a:r>
              <a:rPr lang="en-US" sz="1800" dirty="0"/>
              <a:t>the Pension Funds and Insurance Authority (ASF) – insurance sector</a:t>
            </a:r>
          </a:p>
          <a:p>
            <a:pPr marL="268288" indent="-268288" algn="just">
              <a:lnSpc>
                <a:spcPts val="2700"/>
              </a:lnSpc>
              <a:spcBef>
                <a:spcPts val="600"/>
              </a:spcBef>
              <a:spcAft>
                <a:spcPts val="600"/>
              </a:spcAft>
              <a:buAutoNum type="romanLcParenBoth"/>
            </a:pPr>
            <a:r>
              <a:rPr lang="en-US" sz="1800" dirty="0"/>
              <a:t>the Securities and Exchange Commission (CMVM) – securities markets</a:t>
            </a:r>
          </a:p>
          <a:p>
            <a:pPr marL="0" indent="0" algn="just">
              <a:lnSpc>
                <a:spcPts val="2700"/>
              </a:lnSpc>
              <a:spcBef>
                <a:spcPts val="600"/>
              </a:spcBef>
              <a:spcAft>
                <a:spcPts val="600"/>
              </a:spcAft>
              <a:buNone/>
            </a:pPr>
            <a:r>
              <a:rPr lang="en-US" sz="2000" dirty="0">
                <a:solidFill>
                  <a:srgbClr val="FF0000"/>
                </a:solidFill>
              </a:rPr>
              <a:t>2. </a:t>
            </a:r>
            <a:r>
              <a:rPr lang="en-US" sz="2000" dirty="0" err="1">
                <a:solidFill>
                  <a:srgbClr val="FF0000"/>
                </a:solidFill>
              </a:rPr>
              <a:t>Macroprudential</a:t>
            </a:r>
            <a:endParaRPr lang="en-US" sz="2000" dirty="0"/>
          </a:p>
          <a:p>
            <a:pPr marL="268288" indent="-268288" algn="just">
              <a:lnSpc>
                <a:spcPts val="2700"/>
              </a:lnSpc>
              <a:spcBef>
                <a:spcPts val="600"/>
              </a:spcBef>
              <a:spcAft>
                <a:spcPts val="600"/>
              </a:spcAft>
            </a:pPr>
            <a:r>
              <a:rPr lang="en-US" sz="2000" dirty="0"/>
              <a:t>Performed by the </a:t>
            </a:r>
            <a:r>
              <a:rPr lang="en-US" sz="2000" dirty="0" err="1"/>
              <a:t>BoP</a:t>
            </a:r>
            <a:r>
              <a:rPr lang="en-US" sz="2000" dirty="0"/>
              <a:t>, as in most EU countries, due to the central bank role in liquidity provision.</a:t>
            </a:r>
          </a:p>
          <a:p>
            <a:pPr marL="268288" indent="-268288" algn="just">
              <a:lnSpc>
                <a:spcPts val="2700"/>
              </a:lnSpc>
              <a:spcBef>
                <a:spcPts val="600"/>
              </a:spcBef>
              <a:spcAft>
                <a:spcPts val="600"/>
              </a:spcAft>
            </a:pPr>
            <a:r>
              <a:rPr lang="en-US" sz="2000" dirty="0"/>
              <a:t>Accordingly, </a:t>
            </a:r>
            <a:r>
              <a:rPr lang="en-US" sz="2000" dirty="0" err="1"/>
              <a:t>BoP</a:t>
            </a:r>
            <a:r>
              <a:rPr lang="en-US" sz="2000" dirty="0"/>
              <a:t> heads the National Council of Financial Supervisors.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178</a:t>
            </a:fld>
            <a:endParaRPr lang="en-US" dirty="0"/>
          </a:p>
        </p:txBody>
      </p:sp>
    </p:spTree>
    <p:extLst>
      <p:ext uri="{BB962C8B-B14F-4D97-AF65-F5344CB8AC3E}">
        <p14:creationId xmlns:p14="http://schemas.microsoft.com/office/powerpoint/2010/main" val="1132633385"/>
      </p:ext>
    </p:extLst>
  </p:cSld>
  <p:clrMapOvr>
    <a:masterClrMapping/>
  </p:clrMapOvr>
  <p:transition spd="slow">
    <p:pull dir="r"/>
  </p:transition>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Regulatory Authorities in EU</a:t>
            </a:r>
          </a:p>
        </p:txBody>
      </p:sp>
      <p:sp>
        <p:nvSpPr>
          <p:cNvPr id="1629187" name="Rectangle 1027"/>
          <p:cNvSpPr>
            <a:spLocks noGrp="1" noChangeArrowheads="1"/>
          </p:cNvSpPr>
          <p:nvPr>
            <p:ph type="body" idx="1"/>
          </p:nvPr>
        </p:nvSpPr>
        <p:spPr>
          <a:xfrm>
            <a:off x="762000" y="1628800"/>
            <a:ext cx="8691563" cy="4694213"/>
          </a:xfrm>
        </p:spPr>
        <p:txBody>
          <a:bodyPr/>
          <a:lstStyle/>
          <a:p>
            <a:pPr algn="just">
              <a:lnSpc>
                <a:spcPts val="2700"/>
              </a:lnSpc>
              <a:spcBef>
                <a:spcPts val="0"/>
              </a:spcBef>
              <a:spcAft>
                <a:spcPts val="600"/>
              </a:spcAft>
            </a:pPr>
            <a:r>
              <a:rPr lang="en-US" sz="1800" b="1" dirty="0"/>
              <a:t>European Banking Authority (EBA) </a:t>
            </a:r>
            <a:r>
              <a:rPr lang="en-US" sz="1800" dirty="0"/>
              <a:t>- responsible for </a:t>
            </a:r>
            <a:r>
              <a:rPr lang="en-GB" sz="1800" dirty="0"/>
              <a:t>ensuring harmonised prudential rules for FIs in EU (Single Rulebook) and the convergence of supervisory practices, as well as </a:t>
            </a:r>
            <a:r>
              <a:rPr lang="en-US" sz="1800" dirty="0"/>
              <a:t>the </a:t>
            </a:r>
            <a:r>
              <a:rPr lang="en-GB" sz="1800" dirty="0"/>
              <a:t>assessment of risks and vulnerabilities in the EU banking sector through regular risk assessment reports and pan-European stress tests.</a:t>
            </a:r>
          </a:p>
          <a:p>
            <a:pPr algn="just">
              <a:lnSpc>
                <a:spcPts val="2700"/>
              </a:lnSpc>
              <a:spcBef>
                <a:spcPts val="0"/>
              </a:spcBef>
              <a:spcAft>
                <a:spcPts val="600"/>
              </a:spcAft>
            </a:pPr>
            <a:r>
              <a:rPr lang="en-US" sz="1800" b="1" dirty="0"/>
              <a:t>European Insurance and Occupational Pensions Authority (EIOPA) </a:t>
            </a:r>
            <a:r>
              <a:rPr lang="en-US" sz="1800" dirty="0"/>
              <a:t>– similar to EBA, for the insurance sector, including the </a:t>
            </a:r>
            <a:r>
              <a:rPr lang="en-GB" sz="1800" dirty="0"/>
              <a:t>protection of policyholders, pension scheme members and beneficiaries.</a:t>
            </a:r>
            <a:endParaRPr lang="en-US" sz="1800" dirty="0"/>
          </a:p>
          <a:p>
            <a:pPr algn="just">
              <a:lnSpc>
                <a:spcPts val="2700"/>
              </a:lnSpc>
              <a:spcBef>
                <a:spcPts val="0"/>
              </a:spcBef>
              <a:spcAft>
                <a:spcPts val="0"/>
              </a:spcAft>
            </a:pPr>
            <a:r>
              <a:rPr lang="en-US" sz="1800" b="1" dirty="0"/>
              <a:t>European Securities and Markets Authority (ESMA)</a:t>
            </a:r>
            <a:r>
              <a:rPr lang="en-US" sz="1800" dirty="0"/>
              <a:t> – focused on the </a:t>
            </a:r>
            <a:r>
              <a:rPr lang="en-GB" sz="1800" dirty="0"/>
              <a:t>protection of investors and promoting stable and orderly financial markets, by:</a:t>
            </a:r>
          </a:p>
          <a:p>
            <a:pPr marL="625475" indent="-269875">
              <a:buAutoNum type="romanLcParenBoth"/>
            </a:pPr>
            <a:r>
              <a:rPr lang="en-US" sz="1600" dirty="0"/>
              <a:t>assessing risks to investors, markets and financial stability; </a:t>
            </a:r>
          </a:p>
          <a:p>
            <a:pPr marL="625475" indent="-269875">
              <a:buAutoNum type="romanLcParenBoth"/>
            </a:pPr>
            <a:r>
              <a:rPr lang="en-US" sz="1600" dirty="0"/>
              <a:t>completing a single rulebook for EU financial markets; </a:t>
            </a:r>
          </a:p>
          <a:p>
            <a:pPr marL="625475" indent="-269875">
              <a:buAutoNum type="romanLcParenBoth"/>
            </a:pPr>
            <a:r>
              <a:rPr lang="en-US" sz="1600" dirty="0"/>
              <a:t>promoting supervisory convergence; and</a:t>
            </a:r>
          </a:p>
          <a:p>
            <a:pPr marL="625475" indent="-269875">
              <a:buAutoNum type="romanLcParenBoth"/>
            </a:pPr>
            <a:r>
              <a:rPr lang="en-US" sz="1600" dirty="0"/>
              <a:t>directly supervising credit rating agencies and trade and securitization repositories (e.g. exchanges and securitization servicers).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179</a:t>
            </a:fld>
            <a:endParaRPr lang="en-US" dirty="0"/>
          </a:p>
        </p:txBody>
      </p:sp>
    </p:spTree>
    <p:extLst>
      <p:ext uri="{BB962C8B-B14F-4D97-AF65-F5344CB8AC3E}">
        <p14:creationId xmlns:p14="http://schemas.microsoft.com/office/powerpoint/2010/main" val="249701326"/>
      </p:ext>
    </p:extLst>
  </p:cSld>
  <p:clrMapOvr>
    <a:masterClrMapping/>
  </p:clrMapOvr>
  <p:transition spd="slow">
    <p:pull dir="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762000" y="342900"/>
            <a:ext cx="8566150" cy="1104900"/>
          </a:xfrm>
        </p:spPr>
        <p:txBody>
          <a:bodyPr/>
          <a:lstStyle/>
          <a:p>
            <a:r>
              <a:rPr lang="en-US" dirty="0"/>
              <a:t>Business Models</a:t>
            </a:r>
          </a:p>
        </p:txBody>
      </p:sp>
      <p:sp>
        <p:nvSpPr>
          <p:cNvPr id="1631235" name="Rectangle 3"/>
          <p:cNvSpPr>
            <a:spLocks noGrp="1" noChangeArrowheads="1"/>
          </p:cNvSpPr>
          <p:nvPr>
            <p:ph type="body" idx="1"/>
          </p:nvPr>
        </p:nvSpPr>
        <p:spPr>
          <a:xfrm>
            <a:off x="762000" y="1628800"/>
            <a:ext cx="8655496" cy="4680520"/>
          </a:xfrm>
        </p:spPr>
        <p:txBody>
          <a:bodyPr/>
          <a:lstStyle/>
          <a:p>
            <a:pPr marL="514350" indent="-514350" algn="just">
              <a:lnSpc>
                <a:spcPts val="2700"/>
              </a:lnSpc>
              <a:spcBef>
                <a:spcPts val="600"/>
              </a:spcBef>
              <a:spcAft>
                <a:spcPts val="600"/>
              </a:spcAft>
              <a:buAutoNum type="romanLcParenBoth"/>
            </a:pPr>
            <a:r>
              <a:rPr lang="en-US" sz="2000" dirty="0"/>
              <a:t>Commercial banking;</a:t>
            </a:r>
          </a:p>
          <a:p>
            <a:pPr marL="400050" lvl="1" indent="0" algn="just">
              <a:lnSpc>
                <a:spcPts val="2700"/>
              </a:lnSpc>
              <a:spcBef>
                <a:spcPts val="600"/>
              </a:spcBef>
              <a:spcAft>
                <a:spcPts val="600"/>
              </a:spcAft>
              <a:buNone/>
            </a:pPr>
            <a:r>
              <a:rPr lang="en-US" sz="1600" dirty="0"/>
              <a:t>	- retail-funded - greater weight of deposits vs debt</a:t>
            </a:r>
          </a:p>
          <a:p>
            <a:pPr marL="400050" lvl="1" indent="0" algn="just">
              <a:lnSpc>
                <a:spcPts val="2700"/>
              </a:lnSpc>
              <a:spcBef>
                <a:spcPts val="600"/>
              </a:spcBef>
              <a:spcAft>
                <a:spcPts val="600"/>
              </a:spcAft>
              <a:buNone/>
            </a:pPr>
            <a:r>
              <a:rPr lang="en-US" sz="1600" dirty="0"/>
              <a:t>	- wholesale funded – greater weight of debt vs deposits</a:t>
            </a:r>
          </a:p>
          <a:p>
            <a:pPr marL="400050" lvl="1" indent="0" algn="just">
              <a:lnSpc>
                <a:spcPts val="2700"/>
              </a:lnSpc>
              <a:spcBef>
                <a:spcPts val="600"/>
              </a:spcBef>
              <a:spcAft>
                <a:spcPts val="600"/>
              </a:spcAft>
              <a:buNone/>
            </a:pPr>
            <a:endParaRPr lang="en-US" sz="1600" dirty="0"/>
          </a:p>
          <a:p>
            <a:pPr marL="514350" indent="-514350" algn="just">
              <a:lnSpc>
                <a:spcPts val="2700"/>
              </a:lnSpc>
              <a:spcBef>
                <a:spcPts val="600"/>
              </a:spcBef>
              <a:spcAft>
                <a:spcPts val="600"/>
              </a:spcAft>
              <a:buAutoNum type="romanLcParenBoth"/>
            </a:pPr>
            <a:r>
              <a:rPr lang="en-US" sz="2000" dirty="0"/>
              <a:t>Investment banking:</a:t>
            </a:r>
          </a:p>
          <a:p>
            <a:pPr marL="400050" lvl="1" indent="0" algn="just">
              <a:lnSpc>
                <a:spcPts val="2700"/>
              </a:lnSpc>
              <a:spcBef>
                <a:spcPts val="600"/>
              </a:spcBef>
              <a:spcAft>
                <a:spcPts val="600"/>
              </a:spcAft>
              <a:buNone/>
            </a:pPr>
            <a:r>
              <a:rPr lang="en-US" sz="1600" dirty="0"/>
              <a:t>	- including proprietary trading and loan portfolio</a:t>
            </a:r>
          </a:p>
          <a:p>
            <a:pPr marL="400050" lvl="1" indent="0" algn="just">
              <a:lnSpc>
                <a:spcPts val="2700"/>
              </a:lnSpc>
              <a:spcBef>
                <a:spcPts val="600"/>
              </a:spcBef>
              <a:spcAft>
                <a:spcPts val="600"/>
              </a:spcAft>
              <a:buNone/>
            </a:pPr>
            <a:r>
              <a:rPr lang="en-US" sz="1600" dirty="0"/>
              <a:t>	– services offered, with a small balance sheet;</a:t>
            </a:r>
          </a:p>
          <a:p>
            <a:pPr marL="400050" lvl="1" indent="0" algn="just">
              <a:lnSpc>
                <a:spcPts val="2700"/>
              </a:lnSpc>
              <a:spcBef>
                <a:spcPts val="600"/>
              </a:spcBef>
              <a:spcAft>
                <a:spcPts val="600"/>
              </a:spcAft>
              <a:buNone/>
            </a:pPr>
            <a:endParaRPr lang="en-US" sz="1600" dirty="0"/>
          </a:p>
          <a:p>
            <a:pPr marL="514350" indent="-514350" algn="just">
              <a:lnSpc>
                <a:spcPts val="2700"/>
              </a:lnSpc>
              <a:spcBef>
                <a:spcPts val="600"/>
              </a:spcBef>
              <a:spcAft>
                <a:spcPts val="600"/>
              </a:spcAft>
              <a:buAutoNum type="romanLcParenBoth"/>
            </a:pPr>
            <a:r>
              <a:rPr lang="en-US" sz="2000" dirty="0"/>
              <a:t>Universal banking</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a:t>
            </a:fld>
            <a:endParaRPr lang="en-US"/>
          </a:p>
        </p:txBody>
      </p:sp>
    </p:spTree>
    <p:extLst>
      <p:ext uri="{BB962C8B-B14F-4D97-AF65-F5344CB8AC3E}">
        <p14:creationId xmlns:p14="http://schemas.microsoft.com/office/powerpoint/2010/main" val="1205976960"/>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1235">
                                            <p:txEl>
                                              <p:pRg st="0" end="0"/>
                                            </p:txEl>
                                          </p:spTgt>
                                        </p:tgtEl>
                                        <p:attrNameLst>
                                          <p:attrName>style.visibility</p:attrName>
                                        </p:attrNameLst>
                                      </p:cBhvr>
                                      <p:to>
                                        <p:strVal val="visible"/>
                                      </p:to>
                                    </p:set>
                                    <p:animEffect transition="in" filter="wipe(left)">
                                      <p:cBhvr>
                                        <p:cTn id="7" dur="500"/>
                                        <p:tgtEl>
                                          <p:spTgt spid="163123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31235">
                                            <p:txEl>
                                              <p:pRg st="1" end="1"/>
                                            </p:txEl>
                                          </p:spTgt>
                                        </p:tgtEl>
                                        <p:attrNameLst>
                                          <p:attrName>style.visibility</p:attrName>
                                        </p:attrNameLst>
                                      </p:cBhvr>
                                      <p:to>
                                        <p:strVal val="visible"/>
                                      </p:to>
                                    </p:set>
                                    <p:animEffect transition="in" filter="wipe(left)">
                                      <p:cBhvr>
                                        <p:cTn id="10" dur="500"/>
                                        <p:tgtEl>
                                          <p:spTgt spid="163123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31235">
                                            <p:txEl>
                                              <p:pRg st="2" end="2"/>
                                            </p:txEl>
                                          </p:spTgt>
                                        </p:tgtEl>
                                        <p:attrNameLst>
                                          <p:attrName>style.visibility</p:attrName>
                                        </p:attrNameLst>
                                      </p:cBhvr>
                                      <p:to>
                                        <p:strVal val="visible"/>
                                      </p:to>
                                    </p:set>
                                    <p:animEffect transition="in" filter="wipe(left)">
                                      <p:cBhvr>
                                        <p:cTn id="13" dur="500"/>
                                        <p:tgtEl>
                                          <p:spTgt spid="163123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31235">
                                            <p:txEl>
                                              <p:pRg st="4" end="4"/>
                                            </p:txEl>
                                          </p:spTgt>
                                        </p:tgtEl>
                                        <p:attrNameLst>
                                          <p:attrName>style.visibility</p:attrName>
                                        </p:attrNameLst>
                                      </p:cBhvr>
                                      <p:to>
                                        <p:strVal val="visible"/>
                                      </p:to>
                                    </p:set>
                                    <p:animEffect transition="in" filter="wipe(left)">
                                      <p:cBhvr>
                                        <p:cTn id="18" dur="500"/>
                                        <p:tgtEl>
                                          <p:spTgt spid="1631235">
                                            <p:txEl>
                                              <p:pRg st="4" end="4"/>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31235">
                                            <p:txEl>
                                              <p:pRg st="5" end="5"/>
                                            </p:txEl>
                                          </p:spTgt>
                                        </p:tgtEl>
                                        <p:attrNameLst>
                                          <p:attrName>style.visibility</p:attrName>
                                        </p:attrNameLst>
                                      </p:cBhvr>
                                      <p:to>
                                        <p:strVal val="visible"/>
                                      </p:to>
                                    </p:set>
                                    <p:animEffect transition="in" filter="wipe(left)">
                                      <p:cBhvr>
                                        <p:cTn id="21" dur="500"/>
                                        <p:tgtEl>
                                          <p:spTgt spid="1631235">
                                            <p:txEl>
                                              <p:pRg st="5" end="5"/>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631235">
                                            <p:txEl>
                                              <p:pRg st="6" end="6"/>
                                            </p:txEl>
                                          </p:spTgt>
                                        </p:tgtEl>
                                        <p:attrNameLst>
                                          <p:attrName>style.visibility</p:attrName>
                                        </p:attrNameLst>
                                      </p:cBhvr>
                                      <p:to>
                                        <p:strVal val="visible"/>
                                      </p:to>
                                    </p:set>
                                    <p:animEffect transition="in" filter="wipe(left)">
                                      <p:cBhvr>
                                        <p:cTn id="24" dur="500"/>
                                        <p:tgtEl>
                                          <p:spTgt spid="163123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31235">
                                            <p:txEl>
                                              <p:pRg st="8" end="8"/>
                                            </p:txEl>
                                          </p:spTgt>
                                        </p:tgtEl>
                                        <p:attrNameLst>
                                          <p:attrName>style.visibility</p:attrName>
                                        </p:attrNameLst>
                                      </p:cBhvr>
                                      <p:to>
                                        <p:strVal val="visible"/>
                                      </p:to>
                                    </p:set>
                                    <p:animEffect transition="in" filter="wipe(left)">
                                      <p:cBhvr>
                                        <p:cTn id="29" dur="500"/>
                                        <p:tgtEl>
                                          <p:spTgt spid="163123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1235" grpId="0" build="p"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906463" y="2147977"/>
            <a:ext cx="8466137" cy="1261884"/>
          </a:xfrm>
          <a:noFill/>
        </p:spPr>
        <p:txBody>
          <a:bodyPr lIns="91440" tIns="45720" rIns="91440" bIns="45720">
            <a:spAutoFit/>
          </a:bodyPr>
          <a:lstStyle/>
          <a:p>
            <a:r>
              <a:rPr lang="en-US" sz="3800" b="1" dirty="0"/>
              <a:t>1.4.	Financial Sector Structure, Indicators and Rules </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180</a:t>
            </a:fld>
            <a:endParaRPr lang="en-US"/>
          </a:p>
        </p:txBody>
      </p:sp>
    </p:spTree>
  </p:cSld>
  <p:clrMapOvr>
    <a:masterClrMapping/>
  </p:clrMapOvr>
  <p:transition spd="slow">
    <p:pull dir="r"/>
  </p:transition>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762000" y="342900"/>
            <a:ext cx="8566150" cy="1104900"/>
          </a:xfrm>
        </p:spPr>
        <p:txBody>
          <a:bodyPr/>
          <a:lstStyle/>
          <a:p>
            <a:r>
              <a:rPr lang="en-US" dirty="0"/>
              <a:t>Types of FI</a:t>
            </a:r>
          </a:p>
        </p:txBody>
      </p:sp>
      <p:sp>
        <p:nvSpPr>
          <p:cNvPr id="1631235" name="Rectangle 3"/>
          <p:cNvSpPr>
            <a:spLocks noGrp="1" noChangeArrowheads="1"/>
          </p:cNvSpPr>
          <p:nvPr>
            <p:ph type="body" idx="1"/>
          </p:nvPr>
        </p:nvSpPr>
        <p:spPr>
          <a:xfrm>
            <a:off x="762000" y="1628800"/>
            <a:ext cx="8655496" cy="4680520"/>
          </a:xfrm>
        </p:spPr>
        <p:txBody>
          <a:bodyPr/>
          <a:lstStyle/>
          <a:p>
            <a:pPr marL="360363" indent="-360363" algn="just">
              <a:lnSpc>
                <a:spcPts val="2700"/>
              </a:lnSpc>
              <a:spcBef>
                <a:spcPts val="600"/>
              </a:spcBef>
              <a:spcAft>
                <a:spcPts val="600"/>
              </a:spcAft>
            </a:pPr>
            <a:r>
              <a:rPr lang="en-US" sz="2000" b="1" dirty="0">
                <a:solidFill>
                  <a:srgbClr val="FF0000"/>
                </a:solidFill>
              </a:rPr>
              <a:t>2 major types of FIs </a:t>
            </a:r>
            <a:r>
              <a:rPr lang="en-US" sz="2000" dirty="0"/>
              <a:t>(according to the Banking Act):</a:t>
            </a:r>
          </a:p>
          <a:p>
            <a:pPr marL="360363" indent="-360363" algn="just">
              <a:lnSpc>
                <a:spcPts val="2700"/>
              </a:lnSpc>
              <a:spcBef>
                <a:spcPts val="600"/>
              </a:spcBef>
              <a:spcAft>
                <a:spcPts val="600"/>
              </a:spcAft>
            </a:pPr>
            <a:endParaRPr lang="en-US" sz="2000" dirty="0"/>
          </a:p>
          <a:p>
            <a:pPr marL="360363" indent="-360363" algn="just">
              <a:lnSpc>
                <a:spcPts val="2700"/>
              </a:lnSpc>
              <a:spcBef>
                <a:spcPts val="600"/>
              </a:spcBef>
              <a:spcAft>
                <a:spcPts val="600"/>
              </a:spcAft>
              <a:buFont typeface="Monotype Sorts" pitchFamily="2" charset="2"/>
              <a:buAutoNum type="romanLcParenBoth"/>
            </a:pPr>
            <a:r>
              <a:rPr lang="en-US" sz="2000" dirty="0">
                <a:solidFill>
                  <a:srgbClr val="FF0000"/>
                </a:solidFill>
              </a:rPr>
              <a:t>Credit Institutions - </a:t>
            </a:r>
            <a:r>
              <a:rPr lang="en-US" sz="2000" dirty="0"/>
              <a:t>banks and specialized CIs:</a:t>
            </a:r>
            <a:endParaRPr lang="en-US" sz="2000" dirty="0">
              <a:solidFill>
                <a:srgbClr val="FF0000"/>
              </a:solidFill>
            </a:endParaRPr>
          </a:p>
          <a:p>
            <a:pPr marL="760413" lvl="1" indent="-360363" algn="just">
              <a:lnSpc>
                <a:spcPts val="2700"/>
              </a:lnSpc>
              <a:spcBef>
                <a:spcPts val="600"/>
              </a:spcBef>
              <a:spcAft>
                <a:spcPts val="600"/>
              </a:spcAft>
              <a:buFont typeface="Monotype Sorts" pitchFamily="2" charset="2"/>
              <a:buAutoNum type="romanLcParenBoth"/>
            </a:pPr>
            <a:r>
              <a:rPr lang="en-US" sz="1600" dirty="0"/>
              <a:t>grant loans </a:t>
            </a:r>
          </a:p>
          <a:p>
            <a:pPr marL="760413" lvl="1" indent="-360363" algn="just">
              <a:lnSpc>
                <a:spcPts val="2700"/>
              </a:lnSpc>
              <a:spcBef>
                <a:spcPts val="600"/>
              </a:spcBef>
              <a:spcAft>
                <a:spcPts val="600"/>
              </a:spcAft>
              <a:buFont typeface="Monotype Sorts" pitchFamily="2" charset="2"/>
              <a:buAutoNum type="romanLcParenBoth"/>
            </a:pPr>
            <a:r>
              <a:rPr lang="en-US" sz="1600" dirty="0"/>
              <a:t>receive redeemable funds from the public: deposits and/or bonds issued above the limit generally established to non-financial companies</a:t>
            </a:r>
          </a:p>
          <a:p>
            <a:pPr marL="360363" indent="-360363" algn="just">
              <a:lnSpc>
                <a:spcPts val="2700"/>
              </a:lnSpc>
              <a:spcBef>
                <a:spcPts val="600"/>
              </a:spcBef>
              <a:spcAft>
                <a:spcPts val="600"/>
              </a:spcAft>
              <a:buFont typeface="Monotype Sorts" pitchFamily="2" charset="2"/>
              <a:buAutoNum type="romanLcParenBoth"/>
            </a:pPr>
            <a:endParaRPr lang="en-US" sz="2000" dirty="0"/>
          </a:p>
          <a:p>
            <a:pPr marL="360363" indent="-360363" algn="just">
              <a:lnSpc>
                <a:spcPts val="2700"/>
              </a:lnSpc>
              <a:spcBef>
                <a:spcPts val="600"/>
              </a:spcBef>
              <a:spcAft>
                <a:spcPts val="600"/>
              </a:spcAft>
              <a:buFont typeface="Monotype Sorts" pitchFamily="2" charset="2"/>
              <a:buAutoNum type="romanLcParenBoth"/>
            </a:pPr>
            <a:r>
              <a:rPr lang="en-US" sz="2000" dirty="0">
                <a:solidFill>
                  <a:srgbClr val="FF0000"/>
                </a:solidFill>
              </a:rPr>
              <a:t>Financial Companies – include Investment Companies </a:t>
            </a:r>
            <a:r>
              <a:rPr lang="en-US" sz="2000" dirty="0"/>
              <a:t>(except </a:t>
            </a:r>
            <a:r>
              <a:rPr lang="en-US" sz="2000" dirty="0">
                <a:cs typeface="Times New Roman" pitchFamily="18" charset="0"/>
              </a:rPr>
              <a:t>Multilateral Trading Systems Management Companies)</a:t>
            </a:r>
          </a:p>
          <a:p>
            <a:pPr marL="360363" indent="-360363" algn="just">
              <a:lnSpc>
                <a:spcPts val="2700"/>
              </a:lnSpc>
              <a:spcBef>
                <a:spcPts val="600"/>
              </a:spcBef>
              <a:spcAft>
                <a:spcPts val="600"/>
              </a:spcAft>
              <a:buFont typeface="Monotype Sorts" pitchFamily="2" charset="2"/>
              <a:buAutoNum type="romanLcParenBoth"/>
            </a:pPr>
            <a:endParaRPr lang="en-US" sz="2000" dirty="0">
              <a:solidFill>
                <a:srgbClr val="FF0000"/>
              </a:solidFill>
            </a:endParaRPr>
          </a:p>
          <a:p>
            <a:pPr marL="360363" indent="-360363" algn="just">
              <a:lnSpc>
                <a:spcPts val="2700"/>
              </a:lnSpc>
              <a:spcBef>
                <a:spcPts val="600"/>
              </a:spcBef>
              <a:spcAft>
                <a:spcPts val="600"/>
              </a:spcAft>
              <a:buFont typeface="Monotype Sorts" pitchFamily="2" charset="2"/>
              <a:buAutoNum type="romanLcParenBoth"/>
            </a:pPr>
            <a:endParaRPr lang="en-US" sz="2000" dirty="0">
              <a:solidFill>
                <a:srgbClr val="FF0000"/>
              </a:solidFill>
            </a:endParaRPr>
          </a:p>
          <a:p>
            <a:pPr marL="360363" indent="-360363" algn="just">
              <a:lnSpc>
                <a:spcPts val="2700"/>
              </a:lnSpc>
              <a:spcBef>
                <a:spcPts val="600"/>
              </a:spcBef>
              <a:spcAft>
                <a:spcPts val="600"/>
              </a:spcAft>
              <a:buAutoNum type="romanLcParenBoth"/>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181</a:t>
            </a:fld>
            <a:endParaRPr lang="en-US"/>
          </a:p>
        </p:txBody>
      </p:sp>
    </p:spTree>
    <p:extLst>
      <p:ext uri="{BB962C8B-B14F-4D97-AF65-F5344CB8AC3E}">
        <p14:creationId xmlns:p14="http://schemas.microsoft.com/office/powerpoint/2010/main" val="4113009606"/>
      </p:ext>
    </p:extLst>
  </p:cSld>
  <p:clrMapOvr>
    <a:masterClrMapping/>
  </p:clrMapOvr>
  <p:transition spd="slow">
    <p:pull dir="r"/>
  </p:transition>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762000" y="342900"/>
            <a:ext cx="8566150" cy="1104900"/>
          </a:xfrm>
        </p:spPr>
        <p:txBody>
          <a:bodyPr/>
          <a:lstStyle/>
          <a:p>
            <a:r>
              <a:rPr lang="en-US" dirty="0"/>
              <a:t>Credit Institutions</a:t>
            </a:r>
          </a:p>
        </p:txBody>
      </p:sp>
      <p:sp>
        <p:nvSpPr>
          <p:cNvPr id="1631235" name="Rectangle 3"/>
          <p:cNvSpPr>
            <a:spLocks noGrp="1" noChangeArrowheads="1"/>
          </p:cNvSpPr>
          <p:nvPr>
            <p:ph type="body" idx="1"/>
          </p:nvPr>
        </p:nvSpPr>
        <p:spPr>
          <a:xfrm>
            <a:off x="762000" y="1628800"/>
            <a:ext cx="8655496" cy="4680520"/>
          </a:xfrm>
        </p:spPr>
        <p:txBody>
          <a:bodyPr/>
          <a:lstStyle/>
          <a:p>
            <a:pPr marL="354013" indent="-354013" algn="just">
              <a:lnSpc>
                <a:spcPts val="2700"/>
              </a:lnSpc>
              <a:spcBef>
                <a:spcPts val="600"/>
              </a:spcBef>
              <a:spcAft>
                <a:spcPts val="600"/>
              </a:spcAft>
              <a:buNone/>
            </a:pPr>
            <a:r>
              <a:rPr lang="en-US" sz="2000" dirty="0">
                <a:solidFill>
                  <a:srgbClr val="FF0000"/>
                </a:solidFill>
              </a:rPr>
              <a:t>1.	Banks</a:t>
            </a:r>
          </a:p>
          <a:p>
            <a:pPr marL="360363" indent="-360363" algn="just">
              <a:lnSpc>
                <a:spcPts val="2700"/>
              </a:lnSpc>
              <a:spcBef>
                <a:spcPts val="600"/>
              </a:spcBef>
              <a:spcAft>
                <a:spcPts val="600"/>
              </a:spcAft>
            </a:pPr>
            <a:r>
              <a:rPr lang="en-US" sz="2000" dirty="0"/>
              <a:t>In line with most EU financial systems, the Portuguese banking system is based on the </a:t>
            </a:r>
            <a:r>
              <a:rPr lang="en-US" sz="2000" b="1" dirty="0"/>
              <a:t>principle of universal banking</a:t>
            </a:r>
            <a:r>
              <a:rPr lang="en-US" sz="2000" dirty="0"/>
              <a:t>, which has been adopted worldwide.</a:t>
            </a:r>
          </a:p>
          <a:p>
            <a:pPr marL="360363" indent="-360363" algn="just">
              <a:lnSpc>
                <a:spcPts val="2700"/>
              </a:lnSpc>
              <a:spcBef>
                <a:spcPts val="600"/>
              </a:spcBef>
              <a:spcAft>
                <a:spcPts val="600"/>
              </a:spcAft>
            </a:pPr>
            <a:r>
              <a:rPr lang="en-US" sz="2000" dirty="0"/>
              <a:t>In Portugal, this principle was adopted in 1992, when the </a:t>
            </a:r>
            <a:r>
              <a:rPr lang="en-US" sz="2000" b="1" dirty="0"/>
              <a:t>Banking Act </a:t>
            </a:r>
            <a:r>
              <a:rPr lang="en-US" sz="2000" dirty="0"/>
              <a:t>(RGICSF, DL No.298/92, 31</a:t>
            </a:r>
            <a:r>
              <a:rPr lang="en-US" sz="2000" baseline="30000" dirty="0"/>
              <a:t>st</a:t>
            </a:r>
            <a:r>
              <a:rPr lang="en-US" sz="2000" dirty="0"/>
              <a:t> Dec.) adopted the recommendation of the White Book on the Portuguese Financial System.</a:t>
            </a:r>
          </a:p>
          <a:p>
            <a:pPr marL="360363" indent="-360363" algn="just">
              <a:lnSpc>
                <a:spcPts val="2700"/>
              </a:lnSpc>
              <a:spcBef>
                <a:spcPts val="600"/>
              </a:spcBef>
              <a:spcAft>
                <a:spcPts val="600"/>
              </a:spcAft>
            </a:pPr>
            <a:r>
              <a:rPr lang="en-US" sz="2000" dirty="0"/>
              <a:t>Banks are the most relevant type of FIs, due to their size and role in the financial system, being usually the top entities of financial groups.</a:t>
            </a:r>
          </a:p>
          <a:p>
            <a:pPr marL="354013" indent="-354013" algn="just">
              <a:lnSpc>
                <a:spcPts val="2700"/>
              </a:lnSpc>
              <a:spcBef>
                <a:spcPts val="600"/>
              </a:spcBef>
              <a:spcAft>
                <a:spcPts val="600"/>
              </a:spcAft>
              <a:buNone/>
            </a:pPr>
            <a:r>
              <a:rPr lang="en-US" sz="2000" dirty="0">
                <a:solidFill>
                  <a:srgbClr val="FF0000"/>
                </a:solidFill>
              </a:rPr>
              <a:t>2.	Specialized Credit Institutions</a:t>
            </a:r>
          </a:p>
          <a:p>
            <a:pPr marL="354013" indent="-354013" algn="just">
              <a:lnSpc>
                <a:spcPts val="2700"/>
              </a:lnSpc>
              <a:spcBef>
                <a:spcPts val="600"/>
              </a:spcBef>
              <a:spcAft>
                <a:spcPts val="600"/>
              </a:spcAft>
              <a:buAutoNum type="romanLcParenBoth"/>
            </a:pPr>
            <a:r>
              <a:rPr lang="en-US" sz="1800" dirty="0">
                <a:cs typeface="Times New Roman" pitchFamily="18" charset="0"/>
              </a:rPr>
              <a:t>Credit Financial Firms - e.g. consumer </a:t>
            </a:r>
            <a:r>
              <a:rPr lang="en-US" sz="1800" dirty="0" err="1">
                <a:cs typeface="Times New Roman" pitchFamily="18" charset="0"/>
              </a:rPr>
              <a:t>finance+leasing</a:t>
            </a:r>
            <a:r>
              <a:rPr lang="en-US" sz="1800" dirty="0">
                <a:cs typeface="Times New Roman" pitchFamily="18" charset="0"/>
              </a:rPr>
              <a:t> (</a:t>
            </a:r>
            <a:r>
              <a:rPr lang="en-GB" sz="1800" dirty="0"/>
              <a:t>Decree-Law 100/2015, 2 Jun.)</a:t>
            </a:r>
            <a:r>
              <a:rPr lang="en-US" sz="1800" dirty="0">
                <a:cs typeface="Times New Roman" pitchFamily="18" charset="0"/>
              </a:rPr>
              <a:t>;</a:t>
            </a:r>
          </a:p>
          <a:p>
            <a:pPr marL="354013" indent="-354013" algn="just">
              <a:lnSpc>
                <a:spcPts val="2700"/>
              </a:lnSpc>
              <a:spcBef>
                <a:spcPts val="600"/>
              </a:spcBef>
              <a:spcAft>
                <a:spcPts val="600"/>
              </a:spcAft>
              <a:buAutoNum type="romanLcParenBoth"/>
            </a:pPr>
            <a:r>
              <a:rPr lang="en-US" sz="1800" dirty="0">
                <a:cs typeface="Times New Roman" pitchFamily="18" charset="0"/>
              </a:rPr>
              <a:t>Mortgage Credit Institutions (</a:t>
            </a:r>
            <a:r>
              <a:rPr lang="en-GB" sz="1800" dirty="0"/>
              <a:t>Decree-Law No 357-A/2007, 31 Oct.)</a:t>
            </a:r>
            <a:r>
              <a:rPr lang="en-US" sz="1800" dirty="0">
                <a:cs typeface="Times New Roman" pitchFamily="18" charset="0"/>
              </a:rPr>
              <a:t>;</a:t>
            </a:r>
          </a:p>
          <a:p>
            <a:pPr marL="457200" indent="-457200" algn="just">
              <a:lnSpc>
                <a:spcPts val="2700"/>
              </a:lnSpc>
              <a:spcBef>
                <a:spcPts val="600"/>
              </a:spcBef>
              <a:spcAft>
                <a:spcPts val="600"/>
              </a:spcAft>
              <a:buAutoNum type="arabicPeriod" startAt="2"/>
            </a:pPr>
            <a:endParaRPr lang="en-US" sz="1800" dirty="0"/>
          </a:p>
          <a:p>
            <a:pPr marL="360363" indent="-360363" algn="just">
              <a:lnSpc>
                <a:spcPts val="2700"/>
              </a:lnSpc>
              <a:spcBef>
                <a:spcPts val="600"/>
              </a:spcBef>
              <a:spcAft>
                <a:spcPts val="600"/>
              </a:spcAft>
            </a:pPr>
            <a:endParaRPr lang="en-US"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182</a:t>
            </a:fld>
            <a:endParaRPr lang="en-US"/>
          </a:p>
        </p:txBody>
      </p:sp>
    </p:spTree>
    <p:extLst>
      <p:ext uri="{BB962C8B-B14F-4D97-AF65-F5344CB8AC3E}">
        <p14:creationId xmlns:p14="http://schemas.microsoft.com/office/powerpoint/2010/main" val="2651895510"/>
      </p:ext>
    </p:extLst>
  </p:cSld>
  <p:clrMapOvr>
    <a:masterClrMapping/>
  </p:clrMapOvr>
  <p:transition spd="slow">
    <p:pull dir="r"/>
  </p:transition>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762000" y="342900"/>
            <a:ext cx="8566150" cy="1104900"/>
          </a:xfrm>
        </p:spPr>
        <p:txBody>
          <a:bodyPr/>
          <a:lstStyle/>
          <a:p>
            <a:r>
              <a:rPr lang="en-US" dirty="0"/>
              <a:t>Investment Companies</a:t>
            </a:r>
          </a:p>
        </p:txBody>
      </p:sp>
      <p:sp>
        <p:nvSpPr>
          <p:cNvPr id="1636355" name="Rectangle 3"/>
          <p:cNvSpPr>
            <a:spLocks noGrp="1" noChangeArrowheads="1"/>
          </p:cNvSpPr>
          <p:nvPr>
            <p:ph type="body" idx="1"/>
          </p:nvPr>
        </p:nvSpPr>
        <p:spPr>
          <a:xfrm>
            <a:off x="762000" y="1628800"/>
            <a:ext cx="8566150" cy="4680520"/>
          </a:xfrm>
        </p:spPr>
        <p:txBody>
          <a:bodyPr/>
          <a:lstStyle/>
          <a:p>
            <a:pPr marL="400050" indent="-400050" algn="just">
              <a:lnSpc>
                <a:spcPts val="2600"/>
              </a:lnSpc>
              <a:spcBef>
                <a:spcPts val="0"/>
              </a:spcBef>
              <a:spcAft>
                <a:spcPts val="400"/>
              </a:spcAft>
              <a:buAutoNum type="romanLcParenBoth"/>
            </a:pPr>
            <a:r>
              <a:rPr lang="en-US" sz="1800" dirty="0">
                <a:cs typeface="Times New Roman" pitchFamily="18" charset="0"/>
              </a:rPr>
              <a:t>Brokerage in Capital Markets</a:t>
            </a:r>
          </a:p>
          <a:p>
            <a:pPr algn="just">
              <a:lnSpc>
                <a:spcPts val="2600"/>
              </a:lnSpc>
              <a:spcBef>
                <a:spcPts val="0"/>
              </a:spcBef>
              <a:spcAft>
                <a:spcPts val="400"/>
              </a:spcAft>
            </a:pPr>
            <a:r>
              <a:rPr lang="en-US" sz="1600" dirty="0">
                <a:cs typeface="Times New Roman" pitchFamily="18" charset="0"/>
              </a:rPr>
              <a:t>Dealers – may grant loans to their customers to buy securities;</a:t>
            </a:r>
          </a:p>
          <a:p>
            <a:pPr algn="just">
              <a:lnSpc>
                <a:spcPts val="2600"/>
              </a:lnSpc>
              <a:spcBef>
                <a:spcPts val="0"/>
              </a:spcBef>
              <a:spcAft>
                <a:spcPts val="400"/>
              </a:spcAft>
            </a:pPr>
            <a:r>
              <a:rPr lang="en-US" sz="1600" dirty="0">
                <a:cs typeface="Times New Roman" pitchFamily="18" charset="0"/>
              </a:rPr>
              <a:t>Brokers – can only buy and sell securities for their customers;</a:t>
            </a:r>
          </a:p>
          <a:p>
            <a:pPr algn="just">
              <a:lnSpc>
                <a:spcPts val="2600"/>
              </a:lnSpc>
              <a:spcBef>
                <a:spcPts val="0"/>
              </a:spcBef>
              <a:spcAft>
                <a:spcPts val="400"/>
              </a:spcAft>
            </a:pPr>
            <a:endParaRPr lang="en-US" sz="1600" dirty="0">
              <a:cs typeface="Times New Roman" pitchFamily="18" charset="0"/>
            </a:endParaRPr>
          </a:p>
          <a:p>
            <a:pPr marL="400050" indent="-400050" algn="just">
              <a:lnSpc>
                <a:spcPts val="2600"/>
              </a:lnSpc>
              <a:spcBef>
                <a:spcPts val="0"/>
              </a:spcBef>
              <a:spcAft>
                <a:spcPts val="400"/>
              </a:spcAft>
              <a:buAutoNum type="romanLcParenBoth" startAt="2"/>
            </a:pPr>
            <a:r>
              <a:rPr lang="en-US" sz="1800" dirty="0">
                <a:cs typeface="Times New Roman" pitchFamily="18" charset="0"/>
              </a:rPr>
              <a:t>Asset Management</a:t>
            </a:r>
          </a:p>
          <a:p>
            <a:pPr algn="just">
              <a:lnSpc>
                <a:spcPts val="2600"/>
              </a:lnSpc>
              <a:spcBef>
                <a:spcPts val="0"/>
              </a:spcBef>
              <a:spcAft>
                <a:spcPts val="400"/>
              </a:spcAft>
            </a:pPr>
            <a:r>
              <a:rPr lang="en-US" sz="1600" dirty="0">
                <a:cs typeface="Times New Roman" pitchFamily="18" charset="0"/>
              </a:rPr>
              <a:t>Portfolio management companies – related to wealth management, private banking;</a:t>
            </a:r>
          </a:p>
          <a:p>
            <a:pPr algn="just">
              <a:lnSpc>
                <a:spcPts val="2600"/>
              </a:lnSpc>
              <a:spcBef>
                <a:spcPts val="0"/>
              </a:spcBef>
              <a:spcAft>
                <a:spcPts val="400"/>
              </a:spcAft>
            </a:pPr>
            <a:endParaRPr lang="en-US" sz="1600" dirty="0">
              <a:cs typeface="Times New Roman" pitchFamily="18" charset="0"/>
            </a:endParaRPr>
          </a:p>
          <a:p>
            <a:pPr marL="400050" indent="-400050" algn="just">
              <a:lnSpc>
                <a:spcPts val="2600"/>
              </a:lnSpc>
              <a:spcBef>
                <a:spcPts val="0"/>
              </a:spcBef>
              <a:spcAft>
                <a:spcPts val="400"/>
              </a:spcAft>
              <a:buAutoNum type="romanLcParenBoth" startAt="3"/>
            </a:pPr>
            <a:r>
              <a:rPr lang="en-US" sz="1800" dirty="0">
                <a:cs typeface="Times New Roman" pitchFamily="18" charset="0"/>
              </a:rPr>
              <a:t>Money and FX brokerage</a:t>
            </a:r>
          </a:p>
          <a:p>
            <a:pPr algn="just">
              <a:lnSpc>
                <a:spcPts val="2600"/>
              </a:lnSpc>
              <a:spcBef>
                <a:spcPts val="0"/>
              </a:spcBef>
              <a:spcAft>
                <a:spcPts val="400"/>
              </a:spcAft>
            </a:pPr>
            <a:r>
              <a:rPr lang="en-US" sz="1600" dirty="0">
                <a:cs typeface="Times New Roman" pitchFamily="18" charset="0"/>
              </a:rPr>
              <a:t>Money and currency market brokers - wholesale;</a:t>
            </a:r>
          </a:p>
          <a:p>
            <a:pPr marL="0" indent="0" algn="just">
              <a:lnSpc>
                <a:spcPts val="2600"/>
              </a:lnSpc>
              <a:spcBef>
                <a:spcPts val="0"/>
              </a:spcBef>
              <a:spcAft>
                <a:spcPts val="400"/>
              </a:spcAft>
              <a:buNone/>
            </a:pPr>
            <a:endParaRPr lang="en-US" sz="1600" dirty="0">
              <a:cs typeface="Times New Roman" pitchFamily="18" charset="0"/>
            </a:endParaRPr>
          </a:p>
          <a:p>
            <a:pPr marL="400050" indent="-400050" algn="just">
              <a:lnSpc>
                <a:spcPts val="2600"/>
              </a:lnSpc>
              <a:spcBef>
                <a:spcPts val="0"/>
              </a:spcBef>
              <a:spcAft>
                <a:spcPts val="400"/>
              </a:spcAft>
              <a:buAutoNum type="romanLcParenBoth" startAt="4"/>
            </a:pPr>
            <a:r>
              <a:rPr lang="en-US" sz="1600" dirty="0">
                <a:cs typeface="Times New Roman" pitchFamily="18" charset="0"/>
              </a:rPr>
              <a:t>Investment Consulting Companies</a:t>
            </a:r>
          </a:p>
          <a:p>
            <a:pPr marL="400050" indent="-400050" algn="just">
              <a:lnSpc>
                <a:spcPts val="2600"/>
              </a:lnSpc>
              <a:spcBef>
                <a:spcPts val="0"/>
              </a:spcBef>
              <a:spcAft>
                <a:spcPts val="400"/>
              </a:spcAft>
              <a:buAutoNum type="romanLcParenBoth" startAt="4"/>
            </a:pPr>
            <a:r>
              <a:rPr lang="en-US" sz="1600" dirty="0">
                <a:cs typeface="Times New Roman" pitchFamily="18" charset="0"/>
              </a:rPr>
              <a:t>Multilateral Trading Systems Management Companies</a:t>
            </a:r>
          </a:p>
          <a:p>
            <a:pPr marL="400050" indent="-400050" algn="just">
              <a:lnSpc>
                <a:spcPts val="2600"/>
              </a:lnSpc>
              <a:spcBef>
                <a:spcPts val="0"/>
              </a:spcBef>
              <a:spcAft>
                <a:spcPts val="400"/>
              </a:spcAft>
              <a:buAutoNum type="romanLcParenBoth" startAt="4"/>
            </a:pPr>
            <a:endParaRPr lang="en-US" sz="16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183</a:t>
            </a:fld>
            <a:endParaRPr lang="en-US"/>
          </a:p>
        </p:txBody>
      </p:sp>
    </p:spTree>
    <p:extLst>
      <p:ext uri="{BB962C8B-B14F-4D97-AF65-F5344CB8AC3E}">
        <p14:creationId xmlns:p14="http://schemas.microsoft.com/office/powerpoint/2010/main" val="3732857034"/>
      </p:ext>
    </p:extLst>
  </p:cSld>
  <p:clrMapOvr>
    <a:masterClrMapping/>
  </p:clrMapOvr>
  <p:transition spd="slow">
    <p:pull dir="r"/>
  </p:transition>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762000" y="342900"/>
            <a:ext cx="8566150" cy="1104900"/>
          </a:xfrm>
        </p:spPr>
        <p:txBody>
          <a:bodyPr/>
          <a:lstStyle/>
          <a:p>
            <a:r>
              <a:rPr lang="en-US" dirty="0"/>
              <a:t>Banking System’s Balance Sheet</a:t>
            </a:r>
          </a:p>
        </p:txBody>
      </p:sp>
      <p:sp>
        <p:nvSpPr>
          <p:cNvPr id="59395" name="Text Box 7"/>
          <p:cNvSpPr txBox="1">
            <a:spLocks noChangeArrowheads="1"/>
          </p:cNvSpPr>
          <p:nvPr/>
        </p:nvSpPr>
        <p:spPr bwMode="auto">
          <a:xfrm>
            <a:off x="3958470" y="6035610"/>
            <a:ext cx="5353630" cy="246221"/>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000" b="0" u="none" dirty="0">
                <a:solidFill>
                  <a:schemeClr val="tx1"/>
                </a:solidFill>
              </a:rPr>
              <a:t>Source: Bank of Portugal (2018), “Portuguese Banking System: latest developments – Dec.2017”.</a:t>
            </a:r>
          </a:p>
        </p:txBody>
      </p:sp>
      <p:sp>
        <p:nvSpPr>
          <p:cNvPr id="6" name="Rectangle 2051"/>
          <p:cNvSpPr txBox="1">
            <a:spLocks noChangeArrowheads="1"/>
          </p:cNvSpPr>
          <p:nvPr/>
        </p:nvSpPr>
        <p:spPr bwMode="auto">
          <a:xfrm>
            <a:off x="762001" y="1643049"/>
            <a:ext cx="3196470" cy="463878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pPr>
            <a:r>
              <a:rPr lang="en-US" sz="2000" u="none" dirty="0">
                <a:solidFill>
                  <a:srgbClr val="FF0000"/>
                </a:solidFill>
                <a:cs typeface="Times New Roman" pitchFamily="18" charset="0"/>
              </a:rPr>
              <a:t>Main Assets:</a:t>
            </a:r>
          </a:p>
          <a:p>
            <a:pPr marL="265113" indent="-265113" algn="just">
              <a:lnSpc>
                <a:spcPts val="2700"/>
              </a:lnSpc>
              <a:spcBef>
                <a:spcPts val="600"/>
              </a:spcBef>
              <a:buFontTx/>
              <a:buChar char="-"/>
            </a:pPr>
            <a:r>
              <a:rPr lang="en-US" sz="1600" b="0" u="none" dirty="0">
                <a:cs typeface="Times New Roman" pitchFamily="18" charset="0"/>
              </a:rPr>
              <a:t>loans to customers</a:t>
            </a:r>
          </a:p>
          <a:p>
            <a:pPr marL="265113" indent="-265113" algn="just">
              <a:lnSpc>
                <a:spcPts val="2700"/>
              </a:lnSpc>
              <a:spcBef>
                <a:spcPts val="600"/>
              </a:spcBef>
              <a:buFontTx/>
              <a:buChar char="-"/>
            </a:pPr>
            <a:r>
              <a:rPr lang="en-US" sz="1600" b="0" u="none" dirty="0">
                <a:cs typeface="Times New Roman" pitchFamily="18" charset="0"/>
              </a:rPr>
              <a:t>debt securities (</a:t>
            </a:r>
            <a:r>
              <a:rPr lang="en-US" sz="1600" b="0" u="none" dirty="0" err="1">
                <a:cs typeface="Times New Roman" pitchFamily="18" charset="0"/>
              </a:rPr>
              <a:t>e.g.Gov.Debt</a:t>
            </a:r>
            <a:r>
              <a:rPr lang="en-US" sz="1600" b="0" u="none" dirty="0">
                <a:cs typeface="Times New Roman" pitchFamily="18" charset="0"/>
              </a:rPr>
              <a:t>)</a:t>
            </a:r>
          </a:p>
          <a:p>
            <a:pPr marL="265113" indent="-265113" algn="just">
              <a:lnSpc>
                <a:spcPts val="2700"/>
              </a:lnSpc>
              <a:spcBef>
                <a:spcPts val="600"/>
              </a:spcBef>
              <a:buFontTx/>
              <a:buChar char="-"/>
            </a:pPr>
            <a:r>
              <a:rPr lang="en-US" sz="1600" b="0" u="none" dirty="0">
                <a:cs typeface="Times New Roman" pitchFamily="18" charset="0"/>
              </a:rPr>
              <a:t>real estate assets (other assets)</a:t>
            </a:r>
          </a:p>
          <a:p>
            <a:pPr marL="265113" indent="-265113" algn="just">
              <a:lnSpc>
                <a:spcPts val="2700"/>
              </a:lnSpc>
              <a:spcBef>
                <a:spcPts val="600"/>
              </a:spcBef>
              <a:buNone/>
            </a:pPr>
            <a:endParaRPr lang="en-US" sz="1800" b="0" u="none" dirty="0">
              <a:cs typeface="Times New Roman" pitchFamily="18" charset="0"/>
            </a:endParaRPr>
          </a:p>
          <a:p>
            <a:pPr marL="265113" indent="-265113" algn="just">
              <a:lnSpc>
                <a:spcPts val="2700"/>
              </a:lnSpc>
              <a:spcBef>
                <a:spcPts val="600"/>
              </a:spcBef>
            </a:pPr>
            <a:r>
              <a:rPr lang="en-US" sz="2000" u="none" dirty="0">
                <a:solidFill>
                  <a:srgbClr val="FF0000"/>
                </a:solidFill>
                <a:cs typeface="Times New Roman" pitchFamily="18" charset="0"/>
              </a:rPr>
              <a:t>Main funding sources:</a:t>
            </a:r>
          </a:p>
          <a:p>
            <a:pPr marL="265113" indent="-265113" algn="just">
              <a:lnSpc>
                <a:spcPts val="2700"/>
              </a:lnSpc>
              <a:spcBef>
                <a:spcPts val="600"/>
              </a:spcBef>
              <a:buFontTx/>
              <a:buChar char="-"/>
            </a:pPr>
            <a:r>
              <a:rPr lang="en-US" sz="1600" b="0" u="none" dirty="0">
                <a:cs typeface="Times New Roman" pitchFamily="18" charset="0"/>
              </a:rPr>
              <a:t>deposits from customers</a:t>
            </a:r>
          </a:p>
          <a:p>
            <a:pPr marL="265113" indent="-265113" algn="just">
              <a:lnSpc>
                <a:spcPts val="2700"/>
              </a:lnSpc>
              <a:spcBef>
                <a:spcPts val="600"/>
              </a:spcBef>
              <a:buFontTx/>
              <a:buChar char="-"/>
            </a:pPr>
            <a:r>
              <a:rPr lang="en-US" sz="1600" b="0" u="none" dirty="0">
                <a:cs typeface="Times New Roman" pitchFamily="18" charset="0"/>
              </a:rPr>
              <a:t>bonds issued</a:t>
            </a:r>
          </a:p>
          <a:p>
            <a:pPr marL="265113" indent="-265113" algn="just">
              <a:lnSpc>
                <a:spcPts val="2700"/>
              </a:lnSpc>
              <a:spcBef>
                <a:spcPts val="600"/>
              </a:spcBef>
              <a:buFontTx/>
              <a:buChar char="-"/>
            </a:pPr>
            <a:r>
              <a:rPr lang="en-US" sz="1600" b="0" u="none" dirty="0">
                <a:cs typeface="Times New Roman" pitchFamily="18" charset="0"/>
              </a:rPr>
              <a:t>resources from central banks</a:t>
            </a:r>
          </a:p>
          <a:p>
            <a:pPr marL="265113" indent="-265113" algn="just">
              <a:lnSpc>
                <a:spcPts val="2700"/>
              </a:lnSpc>
              <a:spcBef>
                <a:spcPts val="600"/>
              </a:spcBef>
              <a:buFontTx/>
              <a:buChar char="-"/>
            </a:pPr>
            <a:r>
              <a:rPr lang="en-US" sz="1600" b="0" u="none" dirty="0">
                <a:cs typeface="Times New Roman" pitchFamily="18" charset="0"/>
              </a:rPr>
              <a:t>resources from other FI</a:t>
            </a:r>
          </a:p>
          <a:p>
            <a:pPr marL="265113" indent="-265113" algn="just">
              <a:lnSpc>
                <a:spcPts val="2700"/>
              </a:lnSpc>
              <a:spcBef>
                <a:spcPts val="600"/>
              </a:spcBef>
              <a:buFontTx/>
              <a:buChar char="-"/>
            </a:pPr>
            <a:r>
              <a:rPr lang="en-US" sz="1600" b="0" u="none" dirty="0">
                <a:cs typeface="Times New Roman" pitchFamily="18" charset="0"/>
              </a:rPr>
              <a:t>capital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184</a:t>
            </a:fld>
            <a:endParaRPr lang="en-US"/>
          </a:p>
        </p:txBody>
      </p:sp>
      <p:pic>
        <p:nvPicPr>
          <p:cNvPr id="5" name="Picture 4"/>
          <p:cNvPicPr>
            <a:picLocks noChangeAspect="1"/>
          </p:cNvPicPr>
          <p:nvPr/>
        </p:nvPicPr>
        <p:blipFill>
          <a:blip r:embed="rId2"/>
          <a:stretch>
            <a:fillRect/>
          </a:stretch>
        </p:blipFill>
        <p:spPr>
          <a:xfrm>
            <a:off x="4030478" y="1628800"/>
            <a:ext cx="5459026" cy="2202200"/>
          </a:xfrm>
          <a:prstGeom prst="rect">
            <a:avLst/>
          </a:prstGeom>
        </p:spPr>
      </p:pic>
      <p:pic>
        <p:nvPicPr>
          <p:cNvPr id="7" name="Picture 6"/>
          <p:cNvPicPr>
            <a:picLocks noChangeAspect="1"/>
          </p:cNvPicPr>
          <p:nvPr/>
        </p:nvPicPr>
        <p:blipFill>
          <a:blip r:embed="rId3"/>
          <a:stretch>
            <a:fillRect/>
          </a:stretch>
        </p:blipFill>
        <p:spPr>
          <a:xfrm>
            <a:off x="4030478" y="3861048"/>
            <a:ext cx="5459026" cy="2202200"/>
          </a:xfrm>
          <a:prstGeom prst="rect">
            <a:avLst/>
          </a:prstGeom>
        </p:spPr>
      </p:pic>
    </p:spTree>
    <p:extLst>
      <p:ext uri="{BB962C8B-B14F-4D97-AF65-F5344CB8AC3E}">
        <p14:creationId xmlns:p14="http://schemas.microsoft.com/office/powerpoint/2010/main" val="16432587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Banking System’s Income Statement</a:t>
            </a:r>
          </a:p>
        </p:txBody>
      </p:sp>
      <p:sp>
        <p:nvSpPr>
          <p:cNvPr id="6" name="Rectangle 2051"/>
          <p:cNvSpPr txBox="1">
            <a:spLocks noChangeArrowheads="1"/>
          </p:cNvSpPr>
          <p:nvPr/>
        </p:nvSpPr>
        <p:spPr bwMode="auto">
          <a:xfrm>
            <a:off x="762002" y="1643049"/>
            <a:ext cx="3600579" cy="46799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0"/>
              </a:spcBef>
            </a:pPr>
            <a:r>
              <a:rPr lang="en-US" sz="1800" u="none" dirty="0">
                <a:solidFill>
                  <a:srgbClr val="FF0000"/>
                </a:solidFill>
                <a:cs typeface="Times New Roman" pitchFamily="18" charset="0"/>
              </a:rPr>
              <a:t>Gross Income (+):</a:t>
            </a:r>
          </a:p>
          <a:p>
            <a:pPr marL="269875" indent="-269875" algn="just">
              <a:lnSpc>
                <a:spcPts val="2700"/>
              </a:lnSpc>
              <a:spcBef>
                <a:spcPts val="0"/>
              </a:spcBef>
              <a:buFontTx/>
              <a:buChar char="-"/>
            </a:pPr>
            <a:r>
              <a:rPr lang="en-US" sz="1500" b="0" u="none" dirty="0">
                <a:cs typeface="Times New Roman" pitchFamily="18" charset="0"/>
              </a:rPr>
              <a:t>Net Interest Income (NII) = Interest </a:t>
            </a:r>
            <a:r>
              <a:rPr lang="en-US" sz="1600" b="0" u="none" dirty="0">
                <a:cs typeface="Times New Roman" pitchFamily="18" charset="0"/>
              </a:rPr>
              <a:t>charged – paid (the most important and permanent source of revenue)</a:t>
            </a:r>
          </a:p>
          <a:p>
            <a:pPr marL="269875" indent="-269875" algn="just">
              <a:lnSpc>
                <a:spcPts val="2700"/>
              </a:lnSpc>
              <a:spcBef>
                <a:spcPts val="0"/>
              </a:spcBef>
              <a:buFontTx/>
              <a:buChar char="-"/>
            </a:pPr>
            <a:r>
              <a:rPr lang="en-US" sz="1600" b="0" u="none" dirty="0">
                <a:cs typeface="Times New Roman" pitchFamily="18" charset="0"/>
              </a:rPr>
              <a:t>Fees </a:t>
            </a:r>
          </a:p>
          <a:p>
            <a:pPr marL="269875" indent="-269875" algn="just">
              <a:lnSpc>
                <a:spcPts val="2700"/>
              </a:lnSpc>
              <a:spcBef>
                <a:spcPts val="0"/>
              </a:spcBef>
              <a:buFontTx/>
              <a:buChar char="-"/>
            </a:pPr>
            <a:r>
              <a:rPr lang="en-US" sz="1600" b="0" u="none" dirty="0">
                <a:cs typeface="Times New Roman" pitchFamily="18" charset="0"/>
              </a:rPr>
              <a:t>Results from Financial Operations </a:t>
            </a:r>
          </a:p>
          <a:p>
            <a:pPr marL="261938" indent="-261938" algn="just">
              <a:lnSpc>
                <a:spcPts val="2700"/>
              </a:lnSpc>
              <a:spcBef>
                <a:spcPts val="0"/>
              </a:spcBef>
            </a:pPr>
            <a:endParaRPr lang="en-US" sz="1800" b="0" u="none" dirty="0">
              <a:cs typeface="Times New Roman" pitchFamily="18" charset="0"/>
            </a:endParaRPr>
          </a:p>
          <a:p>
            <a:pPr marL="261938" indent="-261938" algn="just">
              <a:lnSpc>
                <a:spcPts val="2700"/>
              </a:lnSpc>
              <a:spcBef>
                <a:spcPts val="0"/>
              </a:spcBef>
            </a:pPr>
            <a:r>
              <a:rPr lang="en-US" sz="1800" u="none" dirty="0">
                <a:solidFill>
                  <a:srgbClr val="FF0000"/>
                </a:solidFill>
                <a:cs typeface="Times New Roman" pitchFamily="18" charset="0"/>
              </a:rPr>
              <a:t>Main costs:</a:t>
            </a:r>
          </a:p>
          <a:p>
            <a:pPr marL="182563" indent="-182563" algn="just">
              <a:lnSpc>
                <a:spcPts val="2700"/>
              </a:lnSpc>
              <a:spcBef>
                <a:spcPts val="0"/>
              </a:spcBef>
              <a:buFontTx/>
              <a:buChar char="-"/>
            </a:pPr>
            <a:r>
              <a:rPr lang="en-US" sz="1600" b="0" u="none" dirty="0">
                <a:cs typeface="Times New Roman" pitchFamily="18" charset="0"/>
              </a:rPr>
              <a:t>Provisions for Impairments</a:t>
            </a:r>
          </a:p>
          <a:p>
            <a:pPr marL="182563" indent="-182563" algn="just">
              <a:lnSpc>
                <a:spcPts val="2700"/>
              </a:lnSpc>
              <a:spcBef>
                <a:spcPts val="0"/>
              </a:spcBef>
              <a:buFontTx/>
              <a:buChar char="-"/>
            </a:pPr>
            <a:r>
              <a:rPr lang="en-US" sz="1600" b="0" u="none" dirty="0">
                <a:cs typeface="Times New Roman" pitchFamily="18" charset="0"/>
              </a:rPr>
              <a:t>Operational</a:t>
            </a:r>
          </a:p>
          <a:p>
            <a:pPr algn="just">
              <a:lnSpc>
                <a:spcPts val="2700"/>
              </a:lnSpc>
              <a:spcBef>
                <a:spcPts val="0"/>
              </a:spcBef>
              <a:buFontTx/>
              <a:buChar char="-"/>
            </a:pPr>
            <a:endParaRPr lang="en-US" sz="1600" b="0" u="none" dirty="0">
              <a:cs typeface="Times New Roman" pitchFamily="18" charset="0"/>
            </a:endParaRPr>
          </a:p>
          <a:p>
            <a:pPr marL="261938" indent="-261938" algn="just">
              <a:lnSpc>
                <a:spcPts val="2700"/>
              </a:lnSpc>
              <a:spcBef>
                <a:spcPts val="0"/>
              </a:spcBef>
            </a:pPr>
            <a:r>
              <a:rPr lang="en-US" sz="1800" u="none" dirty="0">
                <a:solidFill>
                  <a:srgbClr val="FF0000"/>
                </a:solidFill>
                <a:cs typeface="Times New Roman" pitchFamily="18" charset="0"/>
              </a:rPr>
              <a:t>Net Income (NI) = Gross Income – (Main Costs + Taxes)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185</a:t>
            </a:fld>
            <a:endParaRPr lang="en-US"/>
          </a:p>
        </p:txBody>
      </p:sp>
      <p:pic>
        <p:nvPicPr>
          <p:cNvPr id="4" name="Picture 3"/>
          <p:cNvPicPr>
            <a:picLocks noChangeAspect="1"/>
          </p:cNvPicPr>
          <p:nvPr/>
        </p:nvPicPr>
        <p:blipFill>
          <a:blip r:embed="rId2"/>
          <a:stretch>
            <a:fillRect/>
          </a:stretch>
        </p:blipFill>
        <p:spPr>
          <a:xfrm>
            <a:off x="4448944" y="1628800"/>
            <a:ext cx="4608760" cy="1923701"/>
          </a:xfrm>
          <a:prstGeom prst="rect">
            <a:avLst/>
          </a:prstGeom>
        </p:spPr>
      </p:pic>
      <p:sp>
        <p:nvSpPr>
          <p:cNvPr id="9" name="Text Box 7"/>
          <p:cNvSpPr txBox="1">
            <a:spLocks noChangeArrowheads="1"/>
          </p:cNvSpPr>
          <p:nvPr/>
        </p:nvSpPr>
        <p:spPr bwMode="auto">
          <a:xfrm>
            <a:off x="4362581" y="3573016"/>
            <a:ext cx="5353630" cy="246221"/>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000" b="0" u="none" dirty="0">
                <a:solidFill>
                  <a:schemeClr val="tx1"/>
                </a:solidFill>
              </a:rPr>
              <a:t>Source: Bank of Portugal (2018), “Portuguese Banking System: latest developments – Dec.2017”.</a:t>
            </a:r>
          </a:p>
        </p:txBody>
      </p:sp>
      <p:pic>
        <p:nvPicPr>
          <p:cNvPr id="7" name="Picture 6"/>
          <p:cNvPicPr>
            <a:picLocks noChangeAspect="1"/>
          </p:cNvPicPr>
          <p:nvPr/>
        </p:nvPicPr>
        <p:blipFill>
          <a:blip r:embed="rId3"/>
          <a:stretch>
            <a:fillRect/>
          </a:stretch>
        </p:blipFill>
        <p:spPr>
          <a:xfrm>
            <a:off x="4448944" y="3851571"/>
            <a:ext cx="2765352" cy="2482960"/>
          </a:xfrm>
          <a:prstGeom prst="rect">
            <a:avLst/>
          </a:prstGeom>
        </p:spPr>
      </p:pic>
      <p:sp>
        <p:nvSpPr>
          <p:cNvPr id="8" name="Text Box 7"/>
          <p:cNvSpPr txBox="1">
            <a:spLocks noChangeArrowheads="1"/>
          </p:cNvSpPr>
          <p:nvPr/>
        </p:nvSpPr>
        <p:spPr bwMode="auto">
          <a:xfrm>
            <a:off x="7214296" y="5847655"/>
            <a:ext cx="2278954" cy="461665"/>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a:solidFill>
                  <a:schemeClr val="tx1"/>
                </a:solidFill>
              </a:rPr>
              <a:t>Source: ECB (2016), “Financial Stability Review”, May.</a:t>
            </a:r>
          </a:p>
        </p:txBody>
      </p:sp>
    </p:spTree>
    <p:extLst>
      <p:ext uri="{BB962C8B-B14F-4D97-AF65-F5344CB8AC3E}">
        <p14:creationId xmlns:p14="http://schemas.microsoft.com/office/powerpoint/2010/main" val="40703213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Impairments</a:t>
            </a:r>
          </a:p>
        </p:txBody>
      </p:sp>
      <p:sp>
        <p:nvSpPr>
          <p:cNvPr id="6" name="Rectangle 2051"/>
          <p:cNvSpPr txBox="1">
            <a:spLocks noChangeArrowheads="1"/>
          </p:cNvSpPr>
          <p:nvPr/>
        </p:nvSpPr>
        <p:spPr bwMode="auto">
          <a:xfrm>
            <a:off x="762001" y="1643050"/>
            <a:ext cx="8731249" cy="46053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US" sz="2000" u="none" dirty="0">
                <a:solidFill>
                  <a:srgbClr val="FF0000"/>
                </a:solidFill>
                <a:cs typeface="Times New Roman" pitchFamily="18" charset="0"/>
              </a:rPr>
              <a:t>Definition:</a:t>
            </a:r>
            <a:r>
              <a:rPr lang="en-US" sz="2000" b="0" u="none" dirty="0">
                <a:cs typeface="Times New Roman" pitchFamily="18" charset="0"/>
              </a:rPr>
              <a:t> Provisions conceptually correspond to expected losses in loans and other assets not at fair value (valued according to market prices), e.g. real estate properties, bonds in held-to-maturity portfolios or financial participations.</a:t>
            </a:r>
          </a:p>
          <a:p>
            <a:pPr marL="261938" indent="-261938" algn="just">
              <a:lnSpc>
                <a:spcPts val="2700"/>
              </a:lnSpc>
              <a:spcBef>
                <a:spcPts val="600"/>
              </a:spcBef>
              <a:spcAft>
                <a:spcPts val="600"/>
              </a:spcAft>
            </a:pPr>
            <a:r>
              <a:rPr lang="en-US" sz="2000" u="none" dirty="0">
                <a:solidFill>
                  <a:srgbClr val="FF0000"/>
                </a:solidFill>
                <a:cs typeface="Times New Roman" pitchFamily="18" charset="0"/>
              </a:rPr>
              <a:t>Purpose:</a:t>
            </a:r>
            <a:r>
              <a:rPr lang="en-US" sz="2000" b="0" u="none" dirty="0">
                <a:cs typeface="Times New Roman" pitchFamily="18" charset="0"/>
              </a:rPr>
              <a:t> Anticipate the recognition of losses as promptly as possible, smoothing the impact of negative events along time.</a:t>
            </a:r>
          </a:p>
          <a:p>
            <a:pPr marL="261938" indent="-261938" algn="just">
              <a:lnSpc>
                <a:spcPts val="2700"/>
              </a:lnSpc>
              <a:spcBef>
                <a:spcPts val="600"/>
              </a:spcBef>
              <a:spcAft>
                <a:spcPts val="600"/>
              </a:spcAft>
            </a:pPr>
            <a:r>
              <a:rPr lang="en-US" sz="2000" u="none" dirty="0">
                <a:solidFill>
                  <a:srgbClr val="FF0000"/>
                </a:solidFill>
                <a:cs typeface="Times New Roman" pitchFamily="18" charset="0"/>
              </a:rPr>
              <a:t>Loans:</a:t>
            </a:r>
          </a:p>
          <a:p>
            <a:pPr marL="514350" indent="-514350" algn="just">
              <a:lnSpc>
                <a:spcPts val="2700"/>
              </a:lnSpc>
              <a:spcBef>
                <a:spcPts val="600"/>
              </a:spcBef>
              <a:spcAft>
                <a:spcPts val="600"/>
              </a:spcAft>
              <a:buAutoNum type="romanLcParenBoth"/>
            </a:pPr>
            <a:r>
              <a:rPr lang="en-US" sz="2000" b="0" u="none" dirty="0">
                <a:cs typeface="Times New Roman" pitchFamily="18" charset="0"/>
              </a:rPr>
              <a:t>Individual – exposures above a given threshold set by the bank, with impairments calculated by credit analysts, based on an individual assessment of expected cash-flows.</a:t>
            </a:r>
          </a:p>
          <a:p>
            <a:pPr marL="514350" indent="-514350" algn="just">
              <a:lnSpc>
                <a:spcPts val="2700"/>
              </a:lnSpc>
              <a:spcBef>
                <a:spcPts val="600"/>
              </a:spcBef>
              <a:spcAft>
                <a:spcPts val="600"/>
              </a:spcAft>
              <a:buAutoNum type="romanLcParenBoth"/>
            </a:pPr>
            <a:r>
              <a:rPr lang="en-US" sz="2000" b="0" u="none" dirty="0">
                <a:cs typeface="Times New Roman" pitchFamily="18" charset="0"/>
              </a:rPr>
              <a:t>Collective – exposures below a given threshold set by the bank, with impairments calculated by using internal estimates of PDs and LGDs.</a:t>
            </a:r>
          </a:p>
          <a:p>
            <a:pPr marL="261938" indent="-261938" algn="just">
              <a:lnSpc>
                <a:spcPts val="2700"/>
              </a:lnSpc>
              <a:spcBef>
                <a:spcPts val="600"/>
              </a:spcBef>
              <a:spcAft>
                <a:spcPts val="600"/>
              </a:spcAft>
            </a:pPr>
            <a:endParaRPr lang="en-US" sz="2000" u="none" dirty="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186</a:t>
            </a:fld>
            <a:endParaRPr lang="en-US"/>
          </a:p>
        </p:txBody>
      </p:sp>
    </p:spTree>
    <p:extLst>
      <p:ext uri="{BB962C8B-B14F-4D97-AF65-F5344CB8AC3E}">
        <p14:creationId xmlns:p14="http://schemas.microsoft.com/office/powerpoint/2010/main" val="4112309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Impairments</a:t>
            </a:r>
          </a:p>
        </p:txBody>
      </p:sp>
      <p:sp>
        <p:nvSpPr>
          <p:cNvPr id="6" name="Rectangle 2051"/>
          <p:cNvSpPr txBox="1">
            <a:spLocks noChangeArrowheads="1"/>
          </p:cNvSpPr>
          <p:nvPr/>
        </p:nvSpPr>
        <p:spPr bwMode="auto">
          <a:xfrm>
            <a:off x="762001" y="1643050"/>
            <a:ext cx="8731249" cy="46053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US" sz="2000" u="none" dirty="0">
                <a:solidFill>
                  <a:srgbClr val="FF0000"/>
                </a:solidFill>
                <a:cs typeface="Times New Roman" pitchFamily="18" charset="0"/>
              </a:rPr>
              <a:t>Rules: </a:t>
            </a:r>
            <a:r>
              <a:rPr lang="en-US" sz="2000" b="0" u="none" dirty="0">
                <a:cs typeface="Times New Roman" pitchFamily="18" charset="0"/>
              </a:rPr>
              <a:t>IFRS 9 (replaced IFRS39 since 1.1.2018; IFRS: </a:t>
            </a:r>
            <a:r>
              <a:rPr lang="en-US" sz="2000" b="0" u="none" dirty="0"/>
              <a:t>International Financial Reporting </a:t>
            </a:r>
            <a:r>
              <a:rPr lang="pt-PT" sz="2000" b="0" u="none" dirty="0"/>
              <a:t>Standards</a:t>
            </a:r>
            <a:r>
              <a:rPr lang="en-US" sz="2000" b="0" u="none" dirty="0">
                <a:cs typeface="Times New Roman" pitchFamily="18" charset="0"/>
              </a:rPr>
              <a:t>), introducing the Expected Credit Loss (ECL) framework.</a:t>
            </a:r>
          </a:p>
          <a:p>
            <a:pPr marL="261938" indent="-261938" algn="just">
              <a:lnSpc>
                <a:spcPts val="2700"/>
              </a:lnSpc>
              <a:spcBef>
                <a:spcPts val="600"/>
              </a:spcBef>
              <a:spcAft>
                <a:spcPts val="600"/>
              </a:spcAft>
            </a:pPr>
            <a:endParaRPr lang="en-US" sz="2000" b="0" u="none" dirty="0">
              <a:cs typeface="Times New Roman" pitchFamily="18" charset="0"/>
            </a:endParaRPr>
          </a:p>
          <a:p>
            <a:pPr marL="261938" indent="-261938" algn="just">
              <a:lnSpc>
                <a:spcPts val="2700"/>
              </a:lnSpc>
              <a:spcBef>
                <a:spcPts val="600"/>
              </a:spcBef>
              <a:spcAft>
                <a:spcPts val="600"/>
              </a:spcAft>
            </a:pPr>
            <a:r>
              <a:rPr lang="en-US" sz="2000" u="none" dirty="0">
                <a:solidFill>
                  <a:srgbClr val="FF0000"/>
                </a:solidFill>
                <a:cs typeface="Times New Roman" pitchFamily="18" charset="0"/>
              </a:rPr>
              <a:t>Recognition of Loan Impairments – 3 stages:</a:t>
            </a:r>
          </a:p>
          <a:p>
            <a:pPr marL="514350" indent="-514350" algn="just">
              <a:lnSpc>
                <a:spcPts val="2700"/>
              </a:lnSpc>
              <a:spcBef>
                <a:spcPts val="600"/>
              </a:spcBef>
              <a:spcAft>
                <a:spcPts val="600"/>
              </a:spcAft>
              <a:buAutoNum type="romanLcParenBoth"/>
            </a:pPr>
            <a:r>
              <a:rPr lang="en-US" sz="2000" u="none" dirty="0">
                <a:solidFill>
                  <a:srgbClr val="FF0000"/>
                </a:solidFill>
                <a:cs typeface="Times New Roman" pitchFamily="18" charset="0"/>
              </a:rPr>
              <a:t>Stage 1 - </a:t>
            </a:r>
            <a:r>
              <a:rPr lang="en-US" sz="2000" b="0" u="none" dirty="0">
                <a:cs typeface="Times New Roman" pitchFamily="18" charset="0"/>
              </a:rPr>
              <a:t>when a loan is originated or purchased =&gt; 1y ECL</a:t>
            </a:r>
          </a:p>
          <a:p>
            <a:pPr marL="514350" indent="-514350" algn="just">
              <a:lnSpc>
                <a:spcPts val="2700"/>
              </a:lnSpc>
              <a:spcBef>
                <a:spcPts val="600"/>
              </a:spcBef>
              <a:spcAft>
                <a:spcPts val="600"/>
              </a:spcAft>
              <a:buFont typeface="Monotype Sorts" pitchFamily="2" charset="2"/>
              <a:buAutoNum type="romanLcParenBoth"/>
            </a:pPr>
            <a:r>
              <a:rPr lang="en-US" sz="2000" u="none" dirty="0">
                <a:solidFill>
                  <a:srgbClr val="FF0000"/>
                </a:solidFill>
                <a:cs typeface="Times New Roman" pitchFamily="18" charset="0"/>
              </a:rPr>
              <a:t>Stage 2 - </a:t>
            </a:r>
            <a:r>
              <a:rPr lang="en-US" sz="2000" b="0" u="none" dirty="0">
                <a:cs typeface="Times New Roman" pitchFamily="18" charset="0"/>
              </a:rPr>
              <a:t>significant increase in credit risk (SICR) =&gt; Lifetime ECL</a:t>
            </a:r>
          </a:p>
          <a:p>
            <a:pPr marL="514350" indent="-514350" algn="just">
              <a:lnSpc>
                <a:spcPts val="2700"/>
              </a:lnSpc>
              <a:spcBef>
                <a:spcPts val="600"/>
              </a:spcBef>
              <a:spcAft>
                <a:spcPts val="600"/>
              </a:spcAft>
              <a:buFont typeface="Monotype Sorts" pitchFamily="2" charset="2"/>
              <a:buAutoNum type="romanLcParenBoth"/>
            </a:pPr>
            <a:r>
              <a:rPr lang="en-US" sz="2000" u="none" dirty="0">
                <a:solidFill>
                  <a:srgbClr val="FF0000"/>
                </a:solidFill>
                <a:cs typeface="Times New Roman" pitchFamily="18" charset="0"/>
              </a:rPr>
              <a:t>Stage 3 - </a:t>
            </a:r>
            <a:r>
              <a:rPr lang="en-US" sz="2000" b="0" u="none" dirty="0"/>
              <a:t>the loan’s credit risk increases to the point where it is considered credit-impaired </a:t>
            </a:r>
            <a:r>
              <a:rPr lang="en-US" sz="2000" b="0" u="none" dirty="0">
                <a:cs typeface="Times New Roman" pitchFamily="18" charset="0"/>
              </a:rPr>
              <a:t>=&gt; Lifetime ECL (with </a:t>
            </a:r>
            <a:r>
              <a:rPr lang="en-US" sz="2000" b="0" u="none" dirty="0"/>
              <a:t>PD = 100% in the case of default) </a:t>
            </a:r>
            <a:endParaRPr lang="en-US" sz="2000" b="0" u="none"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187</a:t>
            </a:fld>
            <a:endParaRPr lang="en-US"/>
          </a:p>
        </p:txBody>
      </p:sp>
    </p:spTree>
    <p:extLst>
      <p:ext uri="{BB962C8B-B14F-4D97-AF65-F5344CB8AC3E}">
        <p14:creationId xmlns:p14="http://schemas.microsoft.com/office/powerpoint/2010/main" val="8017844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Impairments</a:t>
            </a:r>
          </a:p>
        </p:txBody>
      </p:sp>
      <p:sp>
        <p:nvSpPr>
          <p:cNvPr id="6" name="Rectangle 2051"/>
          <p:cNvSpPr txBox="1">
            <a:spLocks noChangeArrowheads="1"/>
          </p:cNvSpPr>
          <p:nvPr/>
        </p:nvSpPr>
        <p:spPr bwMode="auto">
          <a:xfrm>
            <a:off x="762001" y="1643050"/>
            <a:ext cx="8731249" cy="46053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US" sz="2000" u="none" dirty="0">
                <a:solidFill>
                  <a:srgbClr val="FF0000"/>
                </a:solidFill>
                <a:cs typeface="Times New Roman" pitchFamily="18" charset="0"/>
              </a:rPr>
              <a:t>SICR: </a:t>
            </a:r>
            <a:r>
              <a:rPr lang="en-US" sz="2000" b="0" u="none" dirty="0">
                <a:cs typeface="Times New Roman" pitchFamily="18" charset="0"/>
              </a:rPr>
              <a:t>banks have to identify </a:t>
            </a:r>
            <a:r>
              <a:rPr lang="en-US" sz="2000" b="0" u="none" dirty="0"/>
              <a:t>relevant factors that indicate a significant increase in credit risk (impairment signs), based on 3 elements:</a:t>
            </a:r>
          </a:p>
          <a:p>
            <a:pPr marL="261938" indent="-261938" algn="just">
              <a:lnSpc>
                <a:spcPts val="2700"/>
              </a:lnSpc>
              <a:spcBef>
                <a:spcPts val="600"/>
              </a:spcBef>
              <a:spcAft>
                <a:spcPts val="600"/>
              </a:spcAft>
            </a:pPr>
            <a:endParaRPr lang="en-US" sz="2000" b="0" u="none" dirty="0"/>
          </a:p>
          <a:p>
            <a:pPr marL="514350" indent="-514350" algn="just">
              <a:lnSpc>
                <a:spcPts val="2700"/>
              </a:lnSpc>
              <a:spcBef>
                <a:spcPts val="600"/>
              </a:spcBef>
              <a:spcAft>
                <a:spcPts val="600"/>
              </a:spcAft>
              <a:buAutoNum type="romanLcParenBoth"/>
            </a:pPr>
            <a:r>
              <a:rPr lang="en-US" sz="2000" b="0" u="none" dirty="0"/>
              <a:t>quantitative;</a:t>
            </a:r>
          </a:p>
          <a:p>
            <a:pPr marL="514350" indent="-514350" algn="just">
              <a:lnSpc>
                <a:spcPts val="2700"/>
              </a:lnSpc>
              <a:spcBef>
                <a:spcPts val="600"/>
              </a:spcBef>
              <a:spcAft>
                <a:spcPts val="600"/>
              </a:spcAft>
              <a:buAutoNum type="romanLcParenBoth"/>
            </a:pPr>
            <a:r>
              <a:rPr lang="en-US" sz="2000" b="0" u="none" dirty="0"/>
              <a:t>qualitative; </a:t>
            </a:r>
          </a:p>
          <a:p>
            <a:pPr marL="514350" indent="-514350" algn="just">
              <a:lnSpc>
                <a:spcPts val="2700"/>
              </a:lnSpc>
              <a:spcBef>
                <a:spcPts val="600"/>
              </a:spcBef>
              <a:spcAft>
                <a:spcPts val="600"/>
              </a:spcAft>
              <a:buAutoNum type="romanLcParenBoth"/>
            </a:pPr>
            <a:r>
              <a:rPr lang="en-US" sz="2000" b="0" u="none" dirty="0"/>
              <a:t>30 days past due.</a:t>
            </a:r>
          </a:p>
          <a:p>
            <a:pPr marL="514350" indent="-514350" algn="just">
              <a:lnSpc>
                <a:spcPts val="2700"/>
              </a:lnSpc>
              <a:spcBef>
                <a:spcPts val="600"/>
              </a:spcBef>
              <a:spcAft>
                <a:spcPts val="600"/>
              </a:spcAft>
              <a:buAutoNum type="romanLcParenBoth"/>
            </a:pPr>
            <a:endParaRPr lang="en-US" sz="2000" b="0" u="none" dirty="0"/>
          </a:p>
          <a:p>
            <a:pPr marL="261938" indent="-261938" algn="just">
              <a:lnSpc>
                <a:spcPts val="2700"/>
              </a:lnSpc>
              <a:spcBef>
                <a:spcPts val="600"/>
              </a:spcBef>
              <a:spcAft>
                <a:spcPts val="600"/>
              </a:spcAft>
            </a:pPr>
            <a:r>
              <a:rPr lang="en-US" sz="2000" b="0" dirty="0">
                <a:cs typeface="Times New Roman" pitchFamily="18" charset="0"/>
              </a:rPr>
              <a:t>This assessment has to be forward looking, considering different scenarios</a:t>
            </a:r>
            <a:r>
              <a:rPr lang="en-US" sz="2000" b="0" u="none" dirty="0">
                <a:cs typeface="Times New Roman" pitchFamily="18" charset="0"/>
              </a:rPr>
              <a:t>.</a:t>
            </a:r>
            <a:endParaRPr lang="en-US" sz="2000" b="0" u="none" dirty="0"/>
          </a:p>
          <a:p>
            <a:pPr marL="261938" indent="-261938" algn="just">
              <a:lnSpc>
                <a:spcPts val="2700"/>
              </a:lnSpc>
              <a:spcBef>
                <a:spcPts val="600"/>
              </a:spcBef>
              <a:spcAft>
                <a:spcPts val="600"/>
              </a:spcAft>
            </a:pPr>
            <a:endParaRPr lang="en-US" sz="2000" b="0" u="none" dirty="0"/>
          </a:p>
          <a:p>
            <a:pPr marL="514350" indent="-514350" algn="just">
              <a:lnSpc>
                <a:spcPts val="2700"/>
              </a:lnSpc>
              <a:spcBef>
                <a:spcPts val="600"/>
              </a:spcBef>
              <a:spcAft>
                <a:spcPts val="600"/>
              </a:spcAft>
              <a:buAutoNum type="romanLcParenBoth"/>
            </a:pPr>
            <a:endParaRPr lang="en-US" sz="2000" b="0" u="none" dirty="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188</a:t>
            </a:fld>
            <a:endParaRPr lang="en-US"/>
          </a:p>
        </p:txBody>
      </p:sp>
    </p:spTree>
    <p:extLst>
      <p:ext uri="{BB962C8B-B14F-4D97-AF65-F5344CB8AC3E}">
        <p14:creationId xmlns:p14="http://schemas.microsoft.com/office/powerpoint/2010/main" val="16284817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Impairments</a:t>
            </a:r>
          </a:p>
        </p:txBody>
      </p:sp>
      <p:sp>
        <p:nvSpPr>
          <p:cNvPr id="6" name="Rectangle 2051"/>
          <p:cNvSpPr txBox="1">
            <a:spLocks noChangeArrowheads="1"/>
          </p:cNvSpPr>
          <p:nvPr/>
        </p:nvSpPr>
        <p:spPr bwMode="auto">
          <a:xfrm>
            <a:off x="762001" y="1643050"/>
            <a:ext cx="8731249" cy="46053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US" sz="2000" u="none" dirty="0">
                <a:solidFill>
                  <a:srgbClr val="FF0000"/>
                </a:solidFill>
                <a:cs typeface="Times New Roman" pitchFamily="18" charset="0"/>
              </a:rPr>
              <a:t>Quantitative </a:t>
            </a:r>
            <a:r>
              <a:rPr lang="en-US" sz="2000" u="none" dirty="0">
                <a:solidFill>
                  <a:srgbClr val="FF0000"/>
                </a:solidFill>
              </a:rPr>
              <a:t>factors: </a:t>
            </a:r>
          </a:p>
          <a:p>
            <a:pPr marL="273050" indent="-273050" algn="just">
              <a:lnSpc>
                <a:spcPts val="2700"/>
              </a:lnSpc>
              <a:spcBef>
                <a:spcPts val="600"/>
              </a:spcBef>
              <a:spcAft>
                <a:spcPts val="600"/>
              </a:spcAft>
              <a:buFontTx/>
              <a:buChar char="-"/>
            </a:pPr>
            <a:r>
              <a:rPr lang="en-US" sz="2000" b="0" u="none" dirty="0"/>
              <a:t>PD increase (i.e. internal rating downgrade) above a given internal threshold.</a:t>
            </a:r>
          </a:p>
          <a:p>
            <a:pPr marL="261938" indent="-261938" algn="just">
              <a:lnSpc>
                <a:spcPts val="2700"/>
              </a:lnSpc>
              <a:spcBef>
                <a:spcPts val="600"/>
              </a:spcBef>
              <a:spcAft>
                <a:spcPts val="600"/>
              </a:spcAft>
            </a:pPr>
            <a:r>
              <a:rPr lang="en-US" sz="2000" u="none" dirty="0">
                <a:solidFill>
                  <a:srgbClr val="FF0000"/>
                </a:solidFill>
                <a:cs typeface="Times New Roman" pitchFamily="18" charset="0"/>
              </a:rPr>
              <a:t>Qualitative </a:t>
            </a:r>
            <a:r>
              <a:rPr lang="en-US" sz="2000" u="none" dirty="0">
                <a:solidFill>
                  <a:srgbClr val="FF0000"/>
                </a:solidFill>
              </a:rPr>
              <a:t>factors</a:t>
            </a:r>
            <a:r>
              <a:rPr lang="en-US" sz="2000" b="0" u="none" dirty="0"/>
              <a:t> </a:t>
            </a:r>
            <a:r>
              <a:rPr lang="en-US" sz="2000" u="none" dirty="0">
                <a:solidFill>
                  <a:srgbClr val="FF0000"/>
                </a:solidFill>
              </a:rPr>
              <a:t>(according to IFRS9):</a:t>
            </a:r>
          </a:p>
          <a:p>
            <a:pPr marL="273050" indent="-273050">
              <a:buFontTx/>
              <a:buChar char="-"/>
            </a:pPr>
            <a:r>
              <a:rPr lang="en-US" sz="2000" b="0" u="none" dirty="0"/>
              <a:t>General economic and/or market conditions</a:t>
            </a:r>
          </a:p>
          <a:p>
            <a:pPr marL="273050" indent="-273050">
              <a:buFontTx/>
              <a:buChar char="-"/>
            </a:pPr>
            <a:r>
              <a:rPr lang="en-US" sz="2000" b="0" u="none" dirty="0"/>
              <a:t>Operating performance of the borrower</a:t>
            </a:r>
          </a:p>
          <a:p>
            <a:pPr marL="273050" indent="-273050">
              <a:buFontTx/>
              <a:buChar char="-"/>
            </a:pPr>
            <a:r>
              <a:rPr lang="en-US" sz="2000" b="0" u="none" dirty="0"/>
              <a:t>Significant change in collateral value which is expected to increase PD</a:t>
            </a:r>
          </a:p>
          <a:p>
            <a:pPr marL="273050" indent="-273050">
              <a:buFontTx/>
              <a:buChar char="-"/>
            </a:pPr>
            <a:r>
              <a:rPr lang="en-US" sz="2000" b="0" u="none" dirty="0"/>
              <a:t>Changes to contractual terms e.g. interest waivers / forbearance</a:t>
            </a:r>
          </a:p>
          <a:p>
            <a:pPr marL="273050" indent="-273050">
              <a:buFontTx/>
              <a:buChar char="-"/>
            </a:pPr>
            <a:r>
              <a:rPr lang="en-US" sz="2000" b="0" u="none" dirty="0"/>
              <a:t>Cash flow or liquidity issues, e.g. delay in servicing of trade creditors</a:t>
            </a:r>
          </a:p>
          <a:p>
            <a:pPr marL="273050" indent="-273050">
              <a:buFontTx/>
              <a:buChar char="-"/>
            </a:pPr>
            <a:r>
              <a:rPr lang="en-US" sz="2000" b="0" u="none" dirty="0"/>
              <a:t>Significant increase in credit spread</a:t>
            </a:r>
          </a:p>
          <a:p>
            <a:pPr marL="273050" indent="-273050">
              <a:buFontTx/>
              <a:buChar char="-"/>
            </a:pPr>
            <a:r>
              <a:rPr lang="en-US" sz="2000" b="0" u="none" dirty="0"/>
              <a:t>Credit rating</a:t>
            </a:r>
          </a:p>
          <a:p>
            <a:pPr marL="273050" indent="-273050">
              <a:buFontTx/>
              <a:buChar char="-"/>
            </a:pPr>
            <a:r>
              <a:rPr lang="en-US" sz="2000" b="0" u="none" dirty="0"/>
              <a:t>Payment delays and past due information</a:t>
            </a:r>
          </a:p>
          <a:p>
            <a:pPr marL="273050" indent="-273050">
              <a:buFontTx/>
              <a:buChar char="-"/>
            </a:pPr>
            <a:r>
              <a:rPr lang="en-US" sz="2000" b="0" u="none" dirty="0"/>
              <a:t>Previous arrears in the last 12 months</a:t>
            </a:r>
          </a:p>
          <a:p>
            <a:pPr marL="273050" indent="-273050" algn="just">
              <a:lnSpc>
                <a:spcPts val="2700"/>
              </a:lnSpc>
              <a:spcBef>
                <a:spcPts val="600"/>
              </a:spcBef>
              <a:spcAft>
                <a:spcPts val="600"/>
              </a:spcAft>
              <a:buAutoNum type="romanLcParenBoth"/>
            </a:pPr>
            <a:endParaRPr lang="en-US" sz="2000" u="none" dirty="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189</a:t>
            </a:fld>
            <a:endParaRPr lang="en-US"/>
          </a:p>
        </p:txBody>
      </p:sp>
    </p:spTree>
    <p:extLst>
      <p:ext uri="{BB962C8B-B14F-4D97-AF65-F5344CB8AC3E}">
        <p14:creationId xmlns:p14="http://schemas.microsoft.com/office/powerpoint/2010/main" val="32612627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Non-regulated players</a:t>
            </a:r>
          </a:p>
        </p:txBody>
      </p:sp>
      <p:sp>
        <p:nvSpPr>
          <p:cNvPr id="1619971" name="Rectangle 3"/>
          <p:cNvSpPr>
            <a:spLocks noGrp="1" noChangeArrowheads="1"/>
          </p:cNvSpPr>
          <p:nvPr>
            <p:ph type="body" idx="1"/>
          </p:nvPr>
        </p:nvSpPr>
        <p:spPr>
          <a:xfrm>
            <a:off x="809596" y="1628800"/>
            <a:ext cx="8643998" cy="4608512"/>
          </a:xfrm>
        </p:spPr>
        <p:txBody>
          <a:bodyPr/>
          <a:lstStyle/>
          <a:p>
            <a:pPr marL="271463" indent="-271463" algn="just">
              <a:lnSpc>
                <a:spcPts val="2700"/>
              </a:lnSpc>
              <a:spcBef>
                <a:spcPts val="600"/>
              </a:spcBef>
              <a:spcAft>
                <a:spcPts val="600"/>
              </a:spcAft>
            </a:pPr>
            <a:r>
              <a:rPr lang="en-US" sz="2000" dirty="0">
                <a:solidFill>
                  <a:srgbClr val="FF0000"/>
                </a:solidFill>
              </a:rPr>
              <a:t>Traditional banks are being challenged by internet banks, with no physical footprint (</a:t>
            </a:r>
            <a:r>
              <a:rPr lang="en-US" sz="2000" dirty="0" err="1">
                <a:solidFill>
                  <a:srgbClr val="FF0000"/>
                </a:solidFill>
              </a:rPr>
              <a:t>neobanks</a:t>
            </a:r>
            <a:r>
              <a:rPr lang="en-US" sz="2000" dirty="0">
                <a:solidFill>
                  <a:srgbClr val="FF0000"/>
                </a:solidFill>
              </a:rPr>
              <a:t>), as well as by non-regulated players:</a:t>
            </a:r>
          </a:p>
          <a:p>
            <a:pPr marL="452438" lvl="1" indent="-182563" algn="just">
              <a:lnSpc>
                <a:spcPts val="2700"/>
              </a:lnSpc>
              <a:spcBef>
                <a:spcPts val="600"/>
              </a:spcBef>
              <a:spcAft>
                <a:spcPts val="600"/>
              </a:spcAft>
            </a:pPr>
            <a:r>
              <a:rPr lang="en-US" sz="1500" dirty="0">
                <a:solidFill>
                  <a:srgbClr val="FF0000"/>
                </a:solidFill>
              </a:rPr>
              <a:t>shadow banks </a:t>
            </a:r>
            <a:r>
              <a:rPr lang="en-US" sz="1500" dirty="0"/>
              <a:t>– offer financial services, namely in investment banking activity and in buying and managing non-performing assets (e.g. loans, real estate properties, non-core financial participations);</a:t>
            </a:r>
          </a:p>
          <a:p>
            <a:pPr marL="452438" lvl="1" indent="-182563" algn="just">
              <a:lnSpc>
                <a:spcPts val="2700"/>
              </a:lnSpc>
              <a:spcBef>
                <a:spcPts val="600"/>
              </a:spcBef>
              <a:spcAft>
                <a:spcPts val="600"/>
              </a:spcAft>
            </a:pPr>
            <a:r>
              <a:rPr lang="en-US" sz="1500" dirty="0">
                <a:solidFill>
                  <a:srgbClr val="FF0000"/>
                </a:solidFill>
              </a:rPr>
              <a:t>private equity </a:t>
            </a:r>
            <a:r>
              <a:rPr lang="en-US" sz="1500" dirty="0"/>
              <a:t>– provide capital instead of loans, by investing in riskier companies (e.g. start-ups);</a:t>
            </a:r>
          </a:p>
          <a:p>
            <a:pPr marL="452438" lvl="1" indent="-182563" algn="just">
              <a:lnSpc>
                <a:spcPts val="2700"/>
              </a:lnSpc>
              <a:spcBef>
                <a:spcPts val="600"/>
              </a:spcBef>
              <a:spcAft>
                <a:spcPts val="600"/>
              </a:spcAft>
            </a:pPr>
            <a:r>
              <a:rPr lang="en-US" sz="1500" dirty="0" err="1">
                <a:solidFill>
                  <a:srgbClr val="FF0000"/>
                </a:solidFill>
              </a:rPr>
              <a:t>fintechs</a:t>
            </a:r>
            <a:r>
              <a:rPr lang="en-US" sz="1500" dirty="0"/>
              <a:t> – companies with a sound technological background, offering niche services, namely related to payment services.</a:t>
            </a:r>
          </a:p>
          <a:p>
            <a:pPr marL="452438" lvl="1" indent="-182563" algn="just">
              <a:lnSpc>
                <a:spcPts val="2700"/>
              </a:lnSpc>
              <a:spcBef>
                <a:spcPts val="600"/>
              </a:spcBef>
              <a:spcAft>
                <a:spcPts val="600"/>
              </a:spcAft>
            </a:pPr>
            <a:endParaRPr lang="en-US" sz="1500" dirty="0"/>
          </a:p>
          <a:p>
            <a:pPr marL="271463" indent="-271463" algn="just">
              <a:lnSpc>
                <a:spcPts val="2700"/>
              </a:lnSpc>
              <a:spcBef>
                <a:spcPts val="600"/>
              </a:spcBef>
              <a:spcAft>
                <a:spcPts val="600"/>
              </a:spcAft>
            </a:pPr>
            <a:r>
              <a:rPr lang="en-US" sz="2000" dirty="0">
                <a:solidFill>
                  <a:srgbClr val="FF0000"/>
                </a:solidFill>
              </a:rPr>
              <a:t>Non-regulated entities are not able to receive deposits, raising their funding in financial markets.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19</a:t>
            </a:fld>
            <a:endParaRPr lang="en-US" dirty="0"/>
          </a:p>
        </p:txBody>
      </p:sp>
    </p:spTree>
    <p:extLst>
      <p:ext uri="{BB962C8B-B14F-4D97-AF65-F5344CB8AC3E}">
        <p14:creationId xmlns:p14="http://schemas.microsoft.com/office/powerpoint/2010/main" val="1457096853"/>
      </p:ext>
    </p:extLst>
  </p:cSld>
  <p:clrMapOvr>
    <a:masterClrMapping/>
  </p:clrMapOvr>
  <p:transition spd="slow">
    <p:pull dir="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Impairments</a:t>
            </a:r>
          </a:p>
        </p:txBody>
      </p:sp>
      <p:sp>
        <p:nvSpPr>
          <p:cNvPr id="6" name="Rectangle 2051"/>
          <p:cNvSpPr txBox="1">
            <a:spLocks noChangeArrowheads="1"/>
          </p:cNvSpPr>
          <p:nvPr/>
        </p:nvSpPr>
        <p:spPr bwMode="auto">
          <a:xfrm>
            <a:off x="762001" y="1643049"/>
            <a:ext cx="8731249" cy="46799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GB" sz="2000" dirty="0">
                <a:solidFill>
                  <a:srgbClr val="FF0000"/>
                </a:solidFill>
              </a:rPr>
              <a:t>Forbearance</a:t>
            </a:r>
            <a:r>
              <a:rPr lang="en-GB" sz="2000" b="0" u="none" dirty="0"/>
              <a:t> - when the debtor is in financial difficulties and:</a:t>
            </a:r>
          </a:p>
          <a:p>
            <a:pPr marL="541338" lvl="1" indent="-276225" algn="just">
              <a:lnSpc>
                <a:spcPts val="2700"/>
              </a:lnSpc>
              <a:spcBef>
                <a:spcPts val="600"/>
              </a:spcBef>
              <a:spcAft>
                <a:spcPts val="600"/>
              </a:spcAft>
              <a:buAutoNum type="alphaLcParenBoth"/>
            </a:pPr>
            <a:r>
              <a:rPr lang="en-GB" sz="2000" b="0" u="none" dirty="0"/>
              <a:t>a modified contract is classified as NPE or would be classified as non-performing in the absence of modification/restructuring;</a:t>
            </a:r>
          </a:p>
          <a:p>
            <a:pPr marL="541338" lvl="1" indent="-276225" algn="just">
              <a:lnSpc>
                <a:spcPts val="2700"/>
              </a:lnSpc>
              <a:spcBef>
                <a:spcPts val="600"/>
              </a:spcBef>
              <a:spcAft>
                <a:spcPts val="600"/>
              </a:spcAft>
              <a:buAutoNum type="alphaLcParenBoth"/>
            </a:pPr>
            <a:r>
              <a:rPr lang="en-GB" sz="2000" b="0" u="none" dirty="0"/>
              <a:t>the modification made to a contract involves a total or partial cancellation by write-offs of the debt.</a:t>
            </a:r>
          </a:p>
          <a:p>
            <a:pPr marL="261938" indent="-261938" algn="just">
              <a:lnSpc>
                <a:spcPts val="2700"/>
              </a:lnSpc>
              <a:spcBef>
                <a:spcPts val="600"/>
              </a:spcBef>
              <a:spcAft>
                <a:spcPts val="600"/>
              </a:spcAft>
            </a:pPr>
            <a:endParaRPr lang="en-US" sz="2000" u="none" dirty="0">
              <a:solidFill>
                <a:srgbClr val="FF0000"/>
              </a:solidFill>
            </a:endParaRPr>
          </a:p>
          <a:p>
            <a:pPr marL="261938" indent="-261938" algn="just">
              <a:lnSpc>
                <a:spcPts val="2700"/>
              </a:lnSpc>
              <a:spcBef>
                <a:spcPts val="600"/>
              </a:spcBef>
              <a:spcAft>
                <a:spcPts val="600"/>
              </a:spcAft>
            </a:pPr>
            <a:r>
              <a:rPr lang="en-US" sz="2000" u="none" dirty="0">
                <a:solidFill>
                  <a:srgbClr val="FF0000"/>
                </a:solidFill>
              </a:rPr>
              <a:t>Credit-impaired indicators:</a:t>
            </a:r>
          </a:p>
          <a:p>
            <a:pPr marL="273050" indent="-273050">
              <a:buFontTx/>
              <a:buChar char="-"/>
            </a:pPr>
            <a:r>
              <a:rPr lang="en-US" sz="2000" b="0" u="none" dirty="0"/>
              <a:t>Long term forbearance</a:t>
            </a:r>
          </a:p>
          <a:p>
            <a:pPr marL="273050" indent="-273050">
              <a:buFontTx/>
              <a:buChar char="-"/>
            </a:pPr>
            <a:r>
              <a:rPr lang="en-US" sz="2000" b="0" u="none" dirty="0"/>
              <a:t>Borrower insolvency</a:t>
            </a:r>
          </a:p>
          <a:p>
            <a:pPr marL="273050" indent="-273050">
              <a:buFontTx/>
              <a:buChar char="-"/>
            </a:pPr>
            <a:r>
              <a:rPr lang="en-US" sz="2000" b="0" u="none" dirty="0"/>
              <a:t>Likely borrower bankruptcy</a:t>
            </a:r>
          </a:p>
          <a:p>
            <a:pPr marL="273050" indent="-273050">
              <a:buFontTx/>
              <a:buChar char="-"/>
            </a:pPr>
            <a:r>
              <a:rPr lang="en-US" sz="2000" b="0" u="none" dirty="0"/>
              <a:t>&gt;90 days past due</a:t>
            </a:r>
            <a:endParaRPr lang="en-US" sz="2000" u="none" dirty="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190</a:t>
            </a:fld>
            <a:endParaRPr lang="en-US"/>
          </a:p>
        </p:txBody>
      </p:sp>
    </p:spTree>
    <p:extLst>
      <p:ext uri="{BB962C8B-B14F-4D97-AF65-F5344CB8AC3E}">
        <p14:creationId xmlns:p14="http://schemas.microsoft.com/office/powerpoint/2010/main" val="26371126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Impairments</a:t>
            </a:r>
          </a:p>
        </p:txBody>
      </p:sp>
      <p:sp>
        <p:nvSpPr>
          <p:cNvPr id="6" name="Rectangle 2051"/>
          <p:cNvSpPr txBox="1">
            <a:spLocks noChangeArrowheads="1"/>
          </p:cNvSpPr>
          <p:nvPr/>
        </p:nvSpPr>
        <p:spPr bwMode="auto">
          <a:xfrm>
            <a:off x="762001" y="1643049"/>
            <a:ext cx="8731249" cy="46799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GB" sz="2000" dirty="0">
                <a:solidFill>
                  <a:srgbClr val="FF0000"/>
                </a:solidFill>
              </a:rPr>
              <a:t>The impact of credit risk on loan impairments is usually illustrated by the cost of risk: </a:t>
            </a:r>
            <a:r>
              <a:rPr lang="en-GB" sz="2000" b="0" u="none" dirty="0">
                <a:cs typeface="Times New Roman" pitchFamily="18" charset="0"/>
              </a:rPr>
              <a:t>Cost of Risk = Impairments Flow/Total Loans</a:t>
            </a:r>
            <a:endParaRPr lang="en-US" sz="2000" b="0" u="none"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191</a:t>
            </a:fld>
            <a:endParaRPr lang="en-US"/>
          </a:p>
        </p:txBody>
      </p:sp>
      <p:pic>
        <p:nvPicPr>
          <p:cNvPr id="5" name="Picture 4"/>
          <p:cNvPicPr>
            <a:picLocks noChangeAspect="1"/>
          </p:cNvPicPr>
          <p:nvPr/>
        </p:nvPicPr>
        <p:blipFill>
          <a:blip r:embed="rId2"/>
          <a:stretch>
            <a:fillRect/>
          </a:stretch>
        </p:blipFill>
        <p:spPr>
          <a:xfrm>
            <a:off x="1280592" y="2564904"/>
            <a:ext cx="7566235" cy="3650709"/>
          </a:xfrm>
          <a:prstGeom prst="rect">
            <a:avLst/>
          </a:prstGeom>
        </p:spPr>
      </p:pic>
    </p:spTree>
    <p:extLst>
      <p:ext uri="{BB962C8B-B14F-4D97-AF65-F5344CB8AC3E}">
        <p14:creationId xmlns:p14="http://schemas.microsoft.com/office/powerpoint/2010/main" val="10563045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Impairments</a:t>
            </a:r>
          </a:p>
        </p:txBody>
      </p:sp>
      <p:sp>
        <p:nvSpPr>
          <p:cNvPr id="6" name="Rectangle 2051"/>
          <p:cNvSpPr txBox="1">
            <a:spLocks noChangeArrowheads="1"/>
          </p:cNvSpPr>
          <p:nvPr/>
        </p:nvSpPr>
        <p:spPr bwMode="auto">
          <a:xfrm>
            <a:off x="762001" y="1643049"/>
            <a:ext cx="8731249" cy="46799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GB" sz="2000" u="none" dirty="0"/>
              <a:t>Most countries tend to exhibit maximum levels for the cost of risk of 2%.</a:t>
            </a:r>
          </a:p>
          <a:p>
            <a:pPr marL="261938" indent="-261938" algn="just">
              <a:lnSpc>
                <a:spcPts val="2700"/>
              </a:lnSpc>
              <a:spcBef>
                <a:spcPts val="600"/>
              </a:spcBef>
              <a:spcAft>
                <a:spcPts val="600"/>
              </a:spcAft>
            </a:pPr>
            <a:r>
              <a:rPr lang="en-GB" sz="2000" u="none" dirty="0"/>
              <a:t>In years of economic growth, the cost of risk tends to be not above 0,5% and in some cases may even be negative (if impairment reversions exceed new impairments).</a:t>
            </a:r>
            <a:endParaRPr lang="en-US" sz="2000" u="none"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192</a:t>
            </a:fld>
            <a:endParaRPr lang="en-US"/>
          </a:p>
        </p:txBody>
      </p:sp>
      <p:pic>
        <p:nvPicPr>
          <p:cNvPr id="3" name="Picture 2"/>
          <p:cNvPicPr>
            <a:picLocks noChangeAspect="1"/>
          </p:cNvPicPr>
          <p:nvPr/>
        </p:nvPicPr>
        <p:blipFill>
          <a:blip r:embed="rId2"/>
          <a:stretch>
            <a:fillRect/>
          </a:stretch>
        </p:blipFill>
        <p:spPr>
          <a:xfrm>
            <a:off x="903579" y="3429000"/>
            <a:ext cx="8448091" cy="2766107"/>
          </a:xfrm>
          <a:prstGeom prst="rect">
            <a:avLst/>
          </a:prstGeom>
        </p:spPr>
      </p:pic>
    </p:spTree>
    <p:extLst>
      <p:ext uri="{BB962C8B-B14F-4D97-AF65-F5344CB8AC3E}">
        <p14:creationId xmlns:p14="http://schemas.microsoft.com/office/powerpoint/2010/main" val="166768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Key Indicators</a:t>
            </a:r>
          </a:p>
        </p:txBody>
      </p:sp>
      <p:sp>
        <p:nvSpPr>
          <p:cNvPr id="6" name="Rectangle 2051"/>
          <p:cNvSpPr txBox="1">
            <a:spLocks noChangeArrowheads="1"/>
          </p:cNvSpPr>
          <p:nvPr/>
        </p:nvSpPr>
        <p:spPr bwMode="auto">
          <a:xfrm>
            <a:off x="848544" y="1700808"/>
            <a:ext cx="8568952" cy="452225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457200" indent="-457200" algn="just">
              <a:lnSpc>
                <a:spcPts val="2800"/>
              </a:lnSpc>
              <a:spcBef>
                <a:spcPts val="600"/>
              </a:spcBef>
              <a:spcAft>
                <a:spcPts val="600"/>
              </a:spcAft>
              <a:buAutoNum type="arabicParenR"/>
            </a:pPr>
            <a:r>
              <a:rPr lang="en-US" sz="2000" b="0" u="none" dirty="0">
                <a:solidFill>
                  <a:srgbClr val="FF0000"/>
                </a:solidFill>
                <a:cs typeface="Times New Roman" pitchFamily="18" charset="0"/>
              </a:rPr>
              <a:t>Profitability</a:t>
            </a:r>
          </a:p>
          <a:p>
            <a:pPr marL="457200" indent="-457200" algn="just">
              <a:lnSpc>
                <a:spcPts val="2800"/>
              </a:lnSpc>
              <a:spcBef>
                <a:spcPts val="600"/>
              </a:spcBef>
              <a:spcAft>
                <a:spcPts val="600"/>
              </a:spcAft>
              <a:buAutoNum type="arabicParenR"/>
            </a:pPr>
            <a:endParaRPr lang="en-US" sz="2000" b="0" u="none" dirty="0">
              <a:solidFill>
                <a:srgbClr val="FF0000"/>
              </a:solidFill>
              <a:cs typeface="Times New Roman" pitchFamily="18" charset="0"/>
            </a:endParaRPr>
          </a:p>
          <a:p>
            <a:pPr marL="457200" indent="-457200" algn="just">
              <a:lnSpc>
                <a:spcPts val="2800"/>
              </a:lnSpc>
              <a:spcBef>
                <a:spcPts val="600"/>
              </a:spcBef>
              <a:spcAft>
                <a:spcPts val="600"/>
              </a:spcAft>
              <a:buAutoNum type="arabicParenR"/>
            </a:pPr>
            <a:r>
              <a:rPr lang="en-US" sz="2000" b="0" u="none" dirty="0">
                <a:solidFill>
                  <a:srgbClr val="FF0000"/>
                </a:solidFill>
                <a:cs typeface="Times New Roman" pitchFamily="18" charset="0"/>
              </a:rPr>
              <a:t>Efficiency</a:t>
            </a:r>
          </a:p>
          <a:p>
            <a:pPr marL="457200" indent="-457200" algn="just">
              <a:lnSpc>
                <a:spcPts val="2800"/>
              </a:lnSpc>
              <a:spcBef>
                <a:spcPts val="600"/>
              </a:spcBef>
              <a:spcAft>
                <a:spcPts val="600"/>
              </a:spcAft>
              <a:buAutoNum type="arabicParenR"/>
            </a:pPr>
            <a:endParaRPr lang="en-US" sz="2000" b="0" u="none" dirty="0">
              <a:solidFill>
                <a:srgbClr val="FF0000"/>
              </a:solidFill>
              <a:cs typeface="Times New Roman" pitchFamily="18" charset="0"/>
            </a:endParaRPr>
          </a:p>
          <a:p>
            <a:pPr marL="457200" indent="-457200" algn="just">
              <a:lnSpc>
                <a:spcPts val="2800"/>
              </a:lnSpc>
              <a:spcBef>
                <a:spcPts val="600"/>
              </a:spcBef>
              <a:spcAft>
                <a:spcPts val="600"/>
              </a:spcAft>
              <a:buAutoNum type="arabicParenR"/>
            </a:pPr>
            <a:r>
              <a:rPr lang="en-US" sz="2000" b="0" u="none" dirty="0">
                <a:solidFill>
                  <a:srgbClr val="FF0000"/>
                </a:solidFill>
                <a:cs typeface="Times New Roman" pitchFamily="18" charset="0"/>
              </a:rPr>
              <a:t>Credit Risk</a:t>
            </a:r>
            <a:endParaRPr lang="en-US" sz="2000" b="0" u="none" dirty="0">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193</a:t>
            </a:fld>
            <a:endParaRPr lang="en-US"/>
          </a:p>
        </p:txBody>
      </p:sp>
    </p:spTree>
    <p:extLst>
      <p:ext uri="{BB962C8B-B14F-4D97-AF65-F5344CB8AC3E}">
        <p14:creationId xmlns:p14="http://schemas.microsoft.com/office/powerpoint/2010/main" val="1379339345"/>
      </p:ext>
    </p:extLst>
  </p:cSld>
  <p:clrMapOvr>
    <a:masterClrMapping/>
  </p:clrMapOvr>
  <p:transition spd="slow">
    <p:pull dir="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Key Indicators</a:t>
            </a:r>
          </a:p>
        </p:txBody>
      </p:sp>
      <p:sp>
        <p:nvSpPr>
          <p:cNvPr id="6" name="Rectangle 2051"/>
          <p:cNvSpPr txBox="1">
            <a:spLocks noChangeArrowheads="1"/>
          </p:cNvSpPr>
          <p:nvPr/>
        </p:nvSpPr>
        <p:spPr bwMode="auto">
          <a:xfrm>
            <a:off x="848544" y="1700807"/>
            <a:ext cx="8568952" cy="462220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800"/>
              </a:lnSpc>
              <a:spcBef>
                <a:spcPts val="600"/>
              </a:spcBef>
              <a:spcAft>
                <a:spcPts val="600"/>
              </a:spcAft>
              <a:buNone/>
            </a:pPr>
            <a:r>
              <a:rPr lang="en-US" sz="2000" b="0" u="none" dirty="0">
                <a:solidFill>
                  <a:srgbClr val="FF0000"/>
                </a:solidFill>
                <a:cs typeface="Times New Roman" pitchFamily="18" charset="0"/>
              </a:rPr>
              <a:t>1) Profitability</a:t>
            </a:r>
          </a:p>
          <a:p>
            <a:pPr marL="0" indent="0" algn="just">
              <a:lnSpc>
                <a:spcPts val="2800"/>
              </a:lnSpc>
              <a:spcBef>
                <a:spcPts val="600"/>
              </a:spcBef>
              <a:spcAft>
                <a:spcPts val="600"/>
              </a:spcAft>
              <a:buNone/>
            </a:pPr>
            <a:endParaRPr lang="en-US" sz="2000" b="0" u="none" dirty="0">
              <a:cs typeface="Times New Roman" pitchFamily="18" charset="0"/>
            </a:endParaRPr>
          </a:p>
          <a:p>
            <a:pPr algn="just">
              <a:lnSpc>
                <a:spcPts val="2800"/>
              </a:lnSpc>
              <a:spcBef>
                <a:spcPts val="600"/>
              </a:spcBef>
              <a:spcAft>
                <a:spcPts val="600"/>
              </a:spcAft>
            </a:pPr>
            <a:r>
              <a:rPr lang="en-US" sz="2000" b="0" u="none" dirty="0">
                <a:cs typeface="Times New Roman" pitchFamily="18" charset="0"/>
              </a:rPr>
              <a:t>Return on Equity:	ROE= Net Income/Total Capital</a:t>
            </a:r>
          </a:p>
          <a:p>
            <a:pPr algn="just">
              <a:lnSpc>
                <a:spcPts val="2800"/>
              </a:lnSpc>
              <a:spcBef>
                <a:spcPts val="600"/>
              </a:spcBef>
              <a:spcAft>
                <a:spcPts val="600"/>
              </a:spcAft>
            </a:pPr>
            <a:r>
              <a:rPr lang="en-US" sz="2000" b="0" u="none" dirty="0">
                <a:cs typeface="Times New Roman" pitchFamily="18" charset="0"/>
              </a:rPr>
              <a:t>Return on Assets: 	ROA = Net Income/Total Assets</a:t>
            </a:r>
          </a:p>
          <a:p>
            <a:pPr algn="just">
              <a:lnSpc>
                <a:spcPts val="2800"/>
              </a:lnSpc>
              <a:spcBef>
                <a:spcPts val="600"/>
              </a:spcBef>
              <a:spcAft>
                <a:spcPts val="600"/>
              </a:spcAft>
            </a:pPr>
            <a:r>
              <a:rPr lang="en-US" sz="2000" b="0" u="none" dirty="0">
                <a:cs typeface="Times New Roman" pitchFamily="18" charset="0"/>
              </a:rPr>
              <a:t>RAROC:		Risk-Adjusted Return on Capital</a:t>
            </a:r>
          </a:p>
          <a:p>
            <a:pPr algn="just">
              <a:lnSpc>
                <a:spcPts val="2800"/>
              </a:lnSpc>
              <a:spcBef>
                <a:spcPts val="600"/>
              </a:spcBef>
              <a:spcAft>
                <a:spcPts val="600"/>
              </a:spcAft>
            </a:pPr>
            <a:r>
              <a:rPr lang="en-US" sz="2000" b="0" u="none" dirty="0">
                <a:cs typeface="Times New Roman" pitchFamily="18" charset="0"/>
              </a:rPr>
              <a:t>EVA:			Economic Value Added</a:t>
            </a:r>
          </a:p>
          <a:p>
            <a:pPr algn="just">
              <a:lnSpc>
                <a:spcPts val="2800"/>
              </a:lnSpc>
              <a:spcBef>
                <a:spcPts val="600"/>
              </a:spcBef>
              <a:spcAft>
                <a:spcPts val="600"/>
              </a:spcAft>
            </a:pPr>
            <a:r>
              <a:rPr lang="en-US" sz="2000" b="0" u="none" dirty="0">
                <a:cs typeface="Times New Roman" pitchFamily="18" charset="0"/>
              </a:rPr>
              <a:t>Net Interest Margin:	Net Interest Income/Total Assets </a:t>
            </a:r>
          </a:p>
          <a:p>
            <a:pPr algn="just">
              <a:lnSpc>
                <a:spcPts val="2800"/>
              </a:lnSpc>
              <a:spcBef>
                <a:spcPts val="600"/>
              </a:spcBef>
              <a:spcAft>
                <a:spcPts val="600"/>
              </a:spcAft>
            </a:pPr>
            <a:endParaRPr lang="en-US" sz="2000" b="0" u="none" dirty="0">
              <a:cs typeface="Times New Roman" pitchFamily="18" charset="0"/>
            </a:endParaRPr>
          </a:p>
          <a:p>
            <a:pPr marL="0" indent="0" algn="just">
              <a:lnSpc>
                <a:spcPts val="2800"/>
              </a:lnSpc>
              <a:spcBef>
                <a:spcPts val="600"/>
              </a:spcBef>
              <a:spcAft>
                <a:spcPts val="600"/>
              </a:spcAft>
              <a:buNone/>
            </a:pPr>
            <a:r>
              <a:rPr lang="en-US" sz="2000" b="0" u="none" dirty="0">
                <a:cs typeface="Times New Roman" pitchFamily="18" charset="0"/>
              </a:rPr>
              <a:t>also provides a perspective on assets profitability, but only considering NII</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194</a:t>
            </a:fld>
            <a:endParaRPr lang="en-US"/>
          </a:p>
        </p:txBody>
      </p:sp>
      <p:cxnSp>
        <p:nvCxnSpPr>
          <p:cNvPr id="4" name="Straight Arrow Connector 3"/>
          <p:cNvCxnSpPr/>
          <p:nvPr/>
        </p:nvCxnSpPr>
        <p:spPr bwMode="auto">
          <a:xfrm>
            <a:off x="3800872" y="5229200"/>
            <a:ext cx="0" cy="576064"/>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112707900"/>
      </p:ext>
    </p:extLst>
  </p:cSld>
  <p:clrMapOvr>
    <a:masterClrMapping/>
  </p:clrMapOvr>
  <p:transition spd="slow">
    <p:pull dir="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Key Indicators</a:t>
            </a:r>
          </a:p>
        </p:txBody>
      </p:sp>
      <p:sp>
        <p:nvSpPr>
          <p:cNvPr id="6" name="Rectangle 2051"/>
          <p:cNvSpPr txBox="1">
            <a:spLocks noChangeArrowheads="1"/>
          </p:cNvSpPr>
          <p:nvPr/>
        </p:nvSpPr>
        <p:spPr bwMode="auto">
          <a:xfrm>
            <a:off x="762000" y="1643049"/>
            <a:ext cx="8731250" cy="46799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lang="en-US" sz="2000" b="0" u="none" dirty="0">
                <a:cs typeface="Times New Roman" pitchFamily="18" charset="0"/>
              </a:rPr>
              <a:t>ROE may also be seen as the product between ROA and leverage:</a:t>
            </a:r>
          </a:p>
          <a:p>
            <a:pPr algn="just">
              <a:lnSpc>
                <a:spcPts val="2700"/>
              </a:lnSpc>
              <a:spcBef>
                <a:spcPts val="600"/>
              </a:spcBef>
              <a:spcAft>
                <a:spcPts val="600"/>
              </a:spcAft>
            </a:pPr>
            <a:endParaRPr lang="en-US" sz="2000" b="0" u="none" dirty="0">
              <a:cs typeface="Times New Roman" pitchFamily="18" charset="0"/>
            </a:endParaRPr>
          </a:p>
          <a:p>
            <a:pPr algn="just">
              <a:lnSpc>
                <a:spcPts val="2700"/>
              </a:lnSpc>
              <a:spcBef>
                <a:spcPts val="600"/>
              </a:spcBef>
              <a:spcAft>
                <a:spcPts val="600"/>
              </a:spcAft>
            </a:pPr>
            <a:endParaRPr lang="en-US" sz="2000" b="0" u="none" dirty="0">
              <a:cs typeface="Times New Roman" pitchFamily="18" charset="0"/>
            </a:endParaRPr>
          </a:p>
          <a:p>
            <a:pPr algn="just">
              <a:lnSpc>
                <a:spcPts val="2700"/>
              </a:lnSpc>
              <a:spcBef>
                <a:spcPts val="600"/>
              </a:spcBef>
              <a:spcAft>
                <a:spcPts val="600"/>
              </a:spcAft>
            </a:pPr>
            <a:r>
              <a:rPr lang="en-US" sz="2000" b="0" u="none" dirty="0">
                <a:cs typeface="Times New Roman" pitchFamily="18" charset="0"/>
              </a:rPr>
              <a:t>ROE can be decomposed even further:</a:t>
            </a:r>
          </a:p>
          <a:p>
            <a:pPr algn="just">
              <a:lnSpc>
                <a:spcPts val="2700"/>
              </a:lnSpc>
              <a:spcBef>
                <a:spcPts val="600"/>
              </a:spcBef>
              <a:spcAft>
                <a:spcPts val="600"/>
              </a:spcAft>
            </a:pPr>
            <a:endParaRPr lang="en-US" sz="2000" b="0" u="none" dirty="0">
              <a:cs typeface="Times New Roman" pitchFamily="18" charset="0"/>
            </a:endParaRPr>
          </a:p>
          <a:p>
            <a:pPr algn="just">
              <a:lnSpc>
                <a:spcPts val="2700"/>
              </a:lnSpc>
              <a:spcBef>
                <a:spcPts val="600"/>
              </a:spcBef>
              <a:spcAft>
                <a:spcPts val="600"/>
              </a:spcAft>
            </a:pPr>
            <a:endParaRPr lang="en-US" sz="2000" b="0" u="none" dirty="0">
              <a:cs typeface="Times New Roman" pitchFamily="18" charset="0"/>
            </a:endParaRPr>
          </a:p>
          <a:p>
            <a:pPr algn="just">
              <a:lnSpc>
                <a:spcPts val="2700"/>
              </a:lnSpc>
              <a:spcBef>
                <a:spcPts val="600"/>
              </a:spcBef>
              <a:spcAft>
                <a:spcPts val="600"/>
              </a:spcAft>
            </a:pPr>
            <a:endParaRPr lang="en-US" sz="2000" b="0" u="none" dirty="0">
              <a:cs typeface="Times New Roman" pitchFamily="18" charset="0"/>
            </a:endParaRPr>
          </a:p>
          <a:p>
            <a:pPr algn="just">
              <a:lnSpc>
                <a:spcPts val="2700"/>
              </a:lnSpc>
              <a:spcBef>
                <a:spcPts val="600"/>
              </a:spcBef>
              <a:spcAft>
                <a:spcPts val="600"/>
              </a:spcAft>
            </a:pPr>
            <a:endParaRPr lang="en-US" sz="2000" b="0" u="none" dirty="0">
              <a:solidFill>
                <a:srgbClr val="FF0000"/>
              </a:solidFill>
              <a:cs typeface="Times New Roman" pitchFamily="18" charset="0"/>
            </a:endParaRPr>
          </a:p>
          <a:p>
            <a:pPr algn="just">
              <a:lnSpc>
                <a:spcPts val="2700"/>
              </a:lnSpc>
              <a:spcBef>
                <a:spcPts val="600"/>
              </a:spcBef>
              <a:spcAft>
                <a:spcPts val="600"/>
              </a:spcAft>
            </a:pPr>
            <a:r>
              <a:rPr lang="en-US" sz="2000" b="0" u="none" dirty="0">
                <a:solidFill>
                  <a:srgbClr val="FF0000"/>
                </a:solidFill>
                <a:cs typeface="Times New Roman" pitchFamily="18" charset="0"/>
              </a:rPr>
              <a:t>Profitability may be determined by the profitability of assets, or just by the increase in leverage</a:t>
            </a:r>
            <a:r>
              <a:rPr lang="en-US" sz="2000" b="0" u="none" dirty="0">
                <a:cs typeface="Times New Roman" pitchFamily="18" charset="0"/>
              </a:rPr>
              <a:t>.</a:t>
            </a:r>
          </a:p>
        </p:txBody>
      </p:sp>
      <p:graphicFrame>
        <p:nvGraphicFramePr>
          <p:cNvPr id="9" name="Object 4"/>
          <p:cNvGraphicFramePr>
            <a:graphicFrameLocks noChangeAspect="1"/>
          </p:cNvGraphicFramePr>
          <p:nvPr>
            <p:extLst>
              <p:ext uri="{D42A27DB-BD31-4B8C-83A1-F6EECF244321}">
                <p14:modId xmlns:p14="http://schemas.microsoft.com/office/powerpoint/2010/main" val="2954268704"/>
              </p:ext>
            </p:extLst>
          </p:nvPr>
        </p:nvGraphicFramePr>
        <p:xfrm>
          <a:off x="1136576" y="2263767"/>
          <a:ext cx="3386138" cy="377825"/>
        </p:xfrm>
        <a:graphic>
          <a:graphicData uri="http://schemas.openxmlformats.org/presentationml/2006/ole">
            <mc:AlternateContent xmlns:mc="http://schemas.openxmlformats.org/markup-compatibility/2006">
              <mc:Choice xmlns:v="urn:schemas-microsoft-com:vml" Requires="v">
                <p:oleObj name="Equation" r:id="rId2" imgW="1828800" imgH="203040" progId="Equation.3">
                  <p:embed/>
                </p:oleObj>
              </mc:Choice>
              <mc:Fallback>
                <p:oleObj name="Equation" r:id="rId2" imgW="1828800" imgH="203040" progId="Equation.3">
                  <p:embed/>
                  <p:pic>
                    <p:nvPicPr>
                      <p:cNvPr id="9" name="Object 4"/>
                      <p:cNvPicPr>
                        <a:picLocks noChangeAspect="1" noChangeArrowheads="1"/>
                      </p:cNvPicPr>
                      <p:nvPr/>
                    </p:nvPicPr>
                    <p:blipFill>
                      <a:blip r:embed="rId3"/>
                      <a:srcRect/>
                      <a:stretch>
                        <a:fillRect/>
                      </a:stretch>
                    </p:blipFill>
                    <p:spPr bwMode="auto">
                      <a:xfrm>
                        <a:off x="1136576" y="2263767"/>
                        <a:ext cx="3386138" cy="377825"/>
                      </a:xfrm>
                      <a:prstGeom prst="rect">
                        <a:avLst/>
                      </a:prstGeom>
                      <a:noFill/>
                      <a:ln>
                        <a:noFill/>
                      </a:ln>
                      <a:effectLst/>
                    </p:spPr>
                  </p:pic>
                </p:oleObj>
              </mc:Fallback>
            </mc:AlternateContent>
          </a:graphicData>
        </a:graphic>
      </p:graphicFrame>
      <p:sp>
        <p:nvSpPr>
          <p:cNvPr id="3" name="Down Arrow 2"/>
          <p:cNvSpPr/>
          <p:nvPr/>
        </p:nvSpPr>
        <p:spPr bwMode="auto">
          <a:xfrm>
            <a:off x="4740675" y="4797152"/>
            <a:ext cx="504056" cy="725633"/>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pic>
        <p:nvPicPr>
          <p:cNvPr id="10" name="Picture 9"/>
          <p:cNvPicPr>
            <a:picLocks noChangeAspect="1"/>
          </p:cNvPicPr>
          <p:nvPr/>
        </p:nvPicPr>
        <p:blipFill>
          <a:blip r:embed="rId4"/>
          <a:stretch>
            <a:fillRect/>
          </a:stretch>
        </p:blipFill>
        <p:spPr>
          <a:xfrm>
            <a:off x="1064568" y="3717032"/>
            <a:ext cx="7992888" cy="1029921"/>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195</a:t>
            </a:fld>
            <a:endParaRPr lang="en-US"/>
          </a:p>
        </p:txBody>
      </p:sp>
    </p:spTree>
    <p:extLst>
      <p:ext uri="{BB962C8B-B14F-4D97-AF65-F5344CB8AC3E}">
        <p14:creationId xmlns:p14="http://schemas.microsoft.com/office/powerpoint/2010/main" val="3453815185"/>
      </p:ext>
    </p:extLst>
  </p:cSld>
  <p:clrMapOvr>
    <a:masterClrMapping/>
  </p:clrMapOvr>
  <p:transition spd="slow">
    <p:pull dir="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Key Indicators</a:t>
            </a:r>
          </a:p>
        </p:txBody>
      </p:sp>
      <p:sp>
        <p:nvSpPr>
          <p:cNvPr id="6" name="Rectangle 2051"/>
          <p:cNvSpPr txBox="1">
            <a:spLocks noChangeArrowheads="1"/>
          </p:cNvSpPr>
          <p:nvPr/>
        </p:nvSpPr>
        <p:spPr bwMode="auto">
          <a:xfrm>
            <a:off x="762000" y="1643049"/>
            <a:ext cx="8731250" cy="46799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lang="en-US" sz="2000" b="0" u="none" dirty="0">
                <a:cs typeface="Times New Roman" pitchFamily="18" charset="0"/>
              </a:rPr>
              <a:t>As impairments are expected to reflect expected losses, </a:t>
            </a:r>
            <a:r>
              <a:rPr lang="en-US" sz="2000" b="0" u="none" dirty="0">
                <a:solidFill>
                  <a:srgbClr val="FF0000"/>
                </a:solidFill>
                <a:cs typeface="Times New Roman" pitchFamily="18" charset="0"/>
              </a:rPr>
              <a:t>ROE and ROA may already be considered as forward-looking measures of profitability</a:t>
            </a:r>
            <a:r>
              <a:rPr lang="en-US" sz="2000" b="0" u="none" dirty="0">
                <a:cs typeface="Times New Roman" pitchFamily="18" charset="0"/>
              </a:rPr>
              <a:t>.</a:t>
            </a:r>
          </a:p>
          <a:p>
            <a:pPr algn="just">
              <a:lnSpc>
                <a:spcPts val="2700"/>
              </a:lnSpc>
              <a:spcBef>
                <a:spcPts val="600"/>
              </a:spcBef>
              <a:spcAft>
                <a:spcPts val="600"/>
              </a:spcAft>
            </a:pPr>
            <a:r>
              <a:rPr lang="en-US" sz="2000" b="0" u="none" dirty="0">
                <a:cs typeface="Times New Roman" pitchFamily="18" charset="0"/>
              </a:rPr>
              <a:t>However, if a bank adopts a riskier strategy than in the past, this past behavior of the bank will not be adequate to estimate its expected losses (EL) =&gt; impairments will be higher than anticipated.</a:t>
            </a:r>
          </a:p>
          <a:p>
            <a:pPr algn="just">
              <a:lnSpc>
                <a:spcPts val="2700"/>
              </a:lnSpc>
              <a:spcBef>
                <a:spcPts val="600"/>
              </a:spcBef>
              <a:spcAft>
                <a:spcPts val="600"/>
              </a:spcAft>
            </a:pPr>
            <a:endParaRPr lang="en-US" sz="2000" b="0" u="none" dirty="0">
              <a:cs typeface="Times New Roman" pitchFamily="18" charset="0"/>
            </a:endParaRPr>
          </a:p>
          <a:p>
            <a:pPr algn="just">
              <a:lnSpc>
                <a:spcPts val="2700"/>
              </a:lnSpc>
              <a:spcBef>
                <a:spcPts val="600"/>
              </a:spcBef>
              <a:spcAft>
                <a:spcPts val="600"/>
              </a:spcAft>
            </a:pPr>
            <a:r>
              <a:rPr lang="en-US" sz="2000" u="none" dirty="0">
                <a:solidFill>
                  <a:srgbClr val="FF3300"/>
                </a:solidFill>
                <a:cs typeface="Times New Roman" pitchFamily="18" charset="0"/>
              </a:rPr>
              <a:t>A bank may opt for having different EL estimates for different purposes:</a:t>
            </a:r>
          </a:p>
          <a:p>
            <a:pPr marL="360363" lvl="1" indent="-360363" algn="just">
              <a:lnSpc>
                <a:spcPts val="2600"/>
              </a:lnSpc>
              <a:spcBef>
                <a:spcPts val="0"/>
              </a:spcBef>
              <a:spcAft>
                <a:spcPts val="600"/>
              </a:spcAft>
              <a:buFontTx/>
              <a:buChar char="-"/>
            </a:pPr>
            <a:r>
              <a:rPr lang="en-US" sz="1600" b="0" u="none" dirty="0">
                <a:cs typeface="Times New Roman" pitchFamily="18" charset="0"/>
              </a:rPr>
              <a:t>IFRS 9 </a:t>
            </a:r>
            <a:r>
              <a:rPr lang="pt-PT" sz="1600" b="0" u="none" dirty="0">
                <a:cs typeface="Times New Roman" pitchFamily="18" charset="0"/>
              </a:rPr>
              <a:t>– </a:t>
            </a:r>
            <a:r>
              <a:rPr lang="en-US" sz="1600" b="0" u="none" dirty="0">
                <a:cs typeface="Times New Roman" pitchFamily="18" charset="0"/>
              </a:rPr>
              <a:t>point-in-time</a:t>
            </a:r>
            <a:r>
              <a:rPr lang="pt-PT" sz="1600" b="0" u="none" dirty="0">
                <a:cs typeface="Times New Roman" pitchFamily="18" charset="0"/>
              </a:rPr>
              <a:t> (PIT)</a:t>
            </a:r>
            <a:endParaRPr lang="en-GB" sz="1600" b="0" dirty="0">
              <a:solidFill>
                <a:srgbClr val="FF0000"/>
              </a:solidFill>
            </a:endParaRPr>
          </a:p>
          <a:p>
            <a:pPr marL="360363" lvl="1" indent="-360363" algn="just">
              <a:lnSpc>
                <a:spcPts val="2600"/>
              </a:lnSpc>
              <a:spcBef>
                <a:spcPts val="0"/>
              </a:spcBef>
              <a:spcAft>
                <a:spcPts val="600"/>
              </a:spcAft>
              <a:buFontTx/>
              <a:buChar char="-"/>
            </a:pPr>
            <a:r>
              <a:rPr lang="en-US" sz="1600" b="0" u="none" dirty="0">
                <a:cs typeface="Times New Roman" pitchFamily="18" charset="0"/>
              </a:rPr>
              <a:t>Pricing and risk-adjusted returns – PIT for short term loans and through-the-cycle (TTC) for longer maturities</a:t>
            </a:r>
          </a:p>
          <a:p>
            <a:pPr marL="360363" lvl="1" indent="-360363" algn="just">
              <a:lnSpc>
                <a:spcPts val="2600"/>
              </a:lnSpc>
              <a:spcBef>
                <a:spcPts val="0"/>
              </a:spcBef>
              <a:spcAft>
                <a:spcPts val="600"/>
              </a:spcAft>
              <a:buFontTx/>
              <a:buChar char="-"/>
            </a:pPr>
            <a:r>
              <a:rPr lang="en-US" sz="1600" b="0" u="none" dirty="0">
                <a:cs typeface="Times New Roman" pitchFamily="18" charset="0"/>
              </a:rPr>
              <a:t>Capital requirements (IRB approach) – TTC</a:t>
            </a:r>
            <a:endParaRPr lang="en-US" sz="2000" b="0" u="none"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196</a:t>
            </a:fld>
            <a:endParaRPr lang="en-US"/>
          </a:p>
        </p:txBody>
      </p:sp>
    </p:spTree>
    <p:extLst>
      <p:ext uri="{BB962C8B-B14F-4D97-AF65-F5344CB8AC3E}">
        <p14:creationId xmlns:p14="http://schemas.microsoft.com/office/powerpoint/2010/main" val="2308363644"/>
      </p:ext>
    </p:extLst>
  </p:cSld>
  <p:clrMapOvr>
    <a:masterClrMapping/>
  </p:clrMapOvr>
  <p:transition spd="slow">
    <p:pull dir="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Key Indicators</a:t>
            </a:r>
          </a:p>
        </p:txBody>
      </p:sp>
      <p:sp>
        <p:nvSpPr>
          <p:cNvPr id="6" name="Rectangle 2051"/>
          <p:cNvSpPr txBox="1">
            <a:spLocks noChangeArrowheads="1"/>
          </p:cNvSpPr>
          <p:nvPr/>
        </p:nvSpPr>
        <p:spPr bwMode="auto">
          <a:xfrm>
            <a:off x="762000" y="1643050"/>
            <a:ext cx="8566150" cy="79629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800"/>
              </a:lnSpc>
              <a:spcBef>
                <a:spcPts val="600"/>
              </a:spcBef>
              <a:spcAft>
                <a:spcPts val="600"/>
              </a:spcAft>
            </a:pPr>
            <a:r>
              <a:rPr lang="en-US" sz="2000" u="none" dirty="0">
                <a:cs typeface="Times New Roman" pitchFamily="18" charset="0"/>
              </a:rPr>
              <a:t>Risk-adjusted profitability of loans is usually measured by the RAROC – Risk-Adjusted Return on Capital:</a:t>
            </a:r>
          </a:p>
          <a:p>
            <a:pPr algn="just">
              <a:lnSpc>
                <a:spcPts val="2800"/>
              </a:lnSpc>
              <a:spcBef>
                <a:spcPts val="600"/>
              </a:spcBef>
              <a:spcAft>
                <a:spcPts val="600"/>
              </a:spcAft>
            </a:pPr>
            <a:endParaRPr lang="en-US" sz="2000" b="0" u="none" dirty="0">
              <a:cs typeface="Times New Roman" pitchFamily="18" charset="0"/>
            </a:endParaRPr>
          </a:p>
        </p:txBody>
      </p:sp>
      <p:graphicFrame>
        <p:nvGraphicFramePr>
          <p:cNvPr id="4" name="Object 6"/>
          <p:cNvGraphicFramePr>
            <a:graphicFrameLocks noChangeAspect="1"/>
          </p:cNvGraphicFramePr>
          <p:nvPr>
            <p:extLst>
              <p:ext uri="{D42A27DB-BD31-4B8C-83A1-F6EECF244321}">
                <p14:modId xmlns:p14="http://schemas.microsoft.com/office/powerpoint/2010/main" val="2599469880"/>
              </p:ext>
            </p:extLst>
          </p:nvPr>
        </p:nvGraphicFramePr>
        <p:xfrm>
          <a:off x="5385048" y="2146469"/>
          <a:ext cx="2952328" cy="635710"/>
        </p:xfrm>
        <a:graphic>
          <a:graphicData uri="http://schemas.openxmlformats.org/presentationml/2006/ole">
            <mc:AlternateContent xmlns:mc="http://schemas.openxmlformats.org/markup-compatibility/2006">
              <mc:Choice xmlns:v="urn:schemas-microsoft-com:vml" Requires="v">
                <p:oleObj name="Equation" r:id="rId2" imgW="1828800" imgH="393480" progId="Equation.3">
                  <p:embed/>
                </p:oleObj>
              </mc:Choice>
              <mc:Fallback>
                <p:oleObj name="Equation" r:id="rId2" imgW="1828800" imgH="393480" progId="Equation.3">
                  <p:embed/>
                  <p:pic>
                    <p:nvPicPr>
                      <p:cNvPr id="4"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048" y="2146469"/>
                        <a:ext cx="2952328" cy="635710"/>
                      </a:xfrm>
                      <a:prstGeom prst="rect">
                        <a:avLst/>
                      </a:prstGeom>
                      <a:noFill/>
                      <a:ln>
                        <a:noFill/>
                      </a:ln>
                      <a:effectLst/>
                    </p:spPr>
                  </p:pic>
                </p:oleObj>
              </mc:Fallback>
            </mc:AlternateContent>
          </a:graphicData>
        </a:graphic>
      </p:graphicFrame>
      <p:sp>
        <p:nvSpPr>
          <p:cNvPr id="5" name="Rectangle 5"/>
          <p:cNvSpPr>
            <a:spLocks noChangeArrowheads="1"/>
          </p:cNvSpPr>
          <p:nvPr/>
        </p:nvSpPr>
        <p:spPr bwMode="auto">
          <a:xfrm>
            <a:off x="1173972" y="2716535"/>
            <a:ext cx="8154177" cy="2513732"/>
          </a:xfrm>
          <a:prstGeom prst="rect">
            <a:avLst/>
          </a:prstGeom>
          <a:noFill/>
          <a:ln w="9525">
            <a:noFill/>
            <a:miter lim="800000"/>
            <a:headEnd/>
            <a:tailEnd/>
          </a:ln>
        </p:spPr>
        <p:txBody>
          <a:bodyPr/>
          <a:lstStyle/>
          <a:p>
            <a:pPr algn="just">
              <a:spcBef>
                <a:spcPct val="20000"/>
              </a:spcBef>
              <a:buClr>
                <a:schemeClr val="bg2"/>
              </a:buClr>
              <a:buSzPct val="75000"/>
              <a:buNone/>
            </a:pPr>
            <a:r>
              <a:rPr kumimoji="0" lang="en-US" sz="1600" b="0" u="none" dirty="0">
                <a:solidFill>
                  <a:schemeClr val="tx1"/>
                </a:solidFill>
              </a:rPr>
              <a:t>s = minimum spread (e.g. over the </a:t>
            </a:r>
            <a:r>
              <a:rPr kumimoji="0" lang="en-US" sz="1600" b="0" u="none" dirty="0" err="1">
                <a:solidFill>
                  <a:schemeClr val="tx1"/>
                </a:solidFill>
              </a:rPr>
              <a:t>Euribor</a:t>
            </a:r>
            <a:r>
              <a:rPr kumimoji="0" lang="en-US" sz="1600" b="0" u="none" dirty="0">
                <a:solidFill>
                  <a:schemeClr val="tx1"/>
                </a:solidFill>
              </a:rPr>
              <a:t>)</a:t>
            </a:r>
          </a:p>
          <a:p>
            <a:pPr algn="just">
              <a:spcBef>
                <a:spcPct val="20000"/>
              </a:spcBef>
              <a:buClr>
                <a:schemeClr val="bg2"/>
              </a:buClr>
              <a:buSzPct val="75000"/>
              <a:buNone/>
            </a:pPr>
            <a:r>
              <a:rPr kumimoji="0" lang="en-US" sz="1600" b="0" u="none" dirty="0">
                <a:solidFill>
                  <a:schemeClr val="tx1"/>
                </a:solidFill>
              </a:rPr>
              <a:t>Ca = administrative costs (% total credit)</a:t>
            </a:r>
          </a:p>
          <a:p>
            <a:pPr algn="just">
              <a:spcBef>
                <a:spcPct val="20000"/>
              </a:spcBef>
              <a:buClr>
                <a:schemeClr val="bg2"/>
              </a:buClr>
              <a:buSzPct val="75000"/>
              <a:buNone/>
            </a:pPr>
            <a:r>
              <a:rPr kumimoji="0" lang="en-US" sz="1600" b="0" u="none" dirty="0">
                <a:solidFill>
                  <a:schemeClr val="tx1"/>
                </a:solidFill>
              </a:rPr>
              <a:t>K = capital requirement for the loan</a:t>
            </a:r>
          </a:p>
          <a:p>
            <a:pPr algn="just">
              <a:spcBef>
                <a:spcPct val="20000"/>
              </a:spcBef>
              <a:buClr>
                <a:schemeClr val="bg2"/>
              </a:buClr>
              <a:buSzPct val="75000"/>
              <a:buNone/>
            </a:pPr>
            <a:r>
              <a:rPr kumimoji="0" lang="en-US" sz="1600" b="0" u="none" dirty="0" err="1">
                <a:solidFill>
                  <a:schemeClr val="tx1"/>
                </a:solidFill>
              </a:rPr>
              <a:t>Cf</a:t>
            </a:r>
            <a:r>
              <a:rPr kumimoji="0" lang="en-US" sz="1600" b="0" u="none" dirty="0">
                <a:solidFill>
                  <a:schemeClr val="tx1"/>
                </a:solidFill>
              </a:rPr>
              <a:t> = funding cost (spread over the </a:t>
            </a:r>
            <a:r>
              <a:rPr kumimoji="0" lang="en-US" sz="1600" b="0" u="none" dirty="0" err="1">
                <a:solidFill>
                  <a:schemeClr val="tx1"/>
                </a:solidFill>
              </a:rPr>
              <a:t>Euribor</a:t>
            </a:r>
            <a:r>
              <a:rPr kumimoji="0" lang="en-US" sz="1600" b="0" u="none" dirty="0">
                <a:solidFill>
                  <a:schemeClr val="tx1"/>
                </a:solidFill>
              </a:rPr>
              <a:t>)</a:t>
            </a:r>
          </a:p>
          <a:p>
            <a:pPr algn="just">
              <a:spcBef>
                <a:spcPct val="20000"/>
              </a:spcBef>
              <a:buClr>
                <a:schemeClr val="bg2"/>
              </a:buClr>
              <a:buSzPct val="75000"/>
              <a:buNone/>
            </a:pPr>
            <a:r>
              <a:rPr kumimoji="0" lang="en-US" sz="1600" b="0" u="none" dirty="0">
                <a:solidFill>
                  <a:schemeClr val="tx1"/>
                </a:solidFill>
              </a:rPr>
              <a:t>EL = Expected Loss (PD x LGD x EAD)</a:t>
            </a:r>
          </a:p>
          <a:p>
            <a:pPr algn="just">
              <a:spcBef>
                <a:spcPct val="20000"/>
              </a:spcBef>
              <a:buClr>
                <a:schemeClr val="bg2"/>
              </a:buClr>
              <a:buSzPct val="75000"/>
              <a:buNone/>
            </a:pPr>
            <a:r>
              <a:rPr kumimoji="0" lang="en-US" sz="1600" b="0" u="none" dirty="0">
                <a:solidFill>
                  <a:schemeClr val="tx1"/>
                </a:solidFill>
              </a:rPr>
              <a:t>EAD - </a:t>
            </a:r>
            <a:r>
              <a:rPr lang="en-US" sz="1600" b="0" u="none" dirty="0">
                <a:solidFill>
                  <a:schemeClr val="tx1"/>
                </a:solidFill>
              </a:rPr>
              <a:t>For fixed-credit facilities (term loans), EAD is simply the amount </a:t>
            </a:r>
            <a:r>
              <a:rPr lang="pt-PT" sz="1600" b="0" u="none" dirty="0" err="1">
                <a:solidFill>
                  <a:schemeClr val="tx1"/>
                </a:solidFill>
              </a:rPr>
              <a:t>outstanding</a:t>
            </a:r>
            <a:r>
              <a:rPr lang="pt-PT" sz="1600" b="0" u="none" dirty="0">
                <a:solidFill>
                  <a:schemeClr val="tx1"/>
                </a:solidFill>
              </a:rPr>
              <a:t>. </a:t>
            </a:r>
            <a:r>
              <a:rPr lang="en-US" sz="1600" b="0" u="none" dirty="0">
                <a:solidFill>
                  <a:schemeClr val="tx1"/>
                </a:solidFill>
              </a:rPr>
              <a:t>For revolving facilities (e.g. lines of credit, liquidity facilities and overdrafts), EAD is the drawn amount plus an estimate of the amount of the remainder limit likely to be drawn at the time of default. These estimates are often referred to as the Credit Conversion Factor or Loan Equivalent</a:t>
            </a:r>
            <a:r>
              <a:rPr lang="pt-PT" sz="1600" b="0" u="none" dirty="0">
                <a:solidFill>
                  <a:schemeClr val="tx1"/>
                </a:solidFill>
              </a:rPr>
              <a:t>.</a:t>
            </a:r>
            <a:endParaRPr kumimoji="0" lang="en-US" sz="1600" b="0" dirty="0">
              <a:solidFill>
                <a:schemeClr val="tx1"/>
              </a:solidFill>
            </a:endParaRPr>
          </a:p>
        </p:txBody>
      </p:sp>
      <p:sp>
        <p:nvSpPr>
          <p:cNvPr id="7" name="Rectangle 2051"/>
          <p:cNvSpPr txBox="1">
            <a:spLocks noChangeArrowheads="1"/>
          </p:cNvSpPr>
          <p:nvPr/>
        </p:nvSpPr>
        <p:spPr bwMode="auto">
          <a:xfrm>
            <a:off x="762000" y="5229200"/>
            <a:ext cx="8566150" cy="46696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800"/>
              </a:lnSpc>
              <a:spcBef>
                <a:spcPts val="600"/>
              </a:spcBef>
              <a:spcAft>
                <a:spcPts val="600"/>
              </a:spcAft>
            </a:pPr>
            <a:r>
              <a:rPr lang="en-US" sz="2000" u="none" dirty="0">
                <a:cs typeface="Times New Roman" pitchFamily="18" charset="0"/>
              </a:rPr>
              <a:t>Minimum spread to be charged in a loan:</a:t>
            </a:r>
          </a:p>
        </p:txBody>
      </p:sp>
      <p:graphicFrame>
        <p:nvGraphicFramePr>
          <p:cNvPr id="8" name="Object 4"/>
          <p:cNvGraphicFramePr>
            <a:graphicFrameLocks noChangeAspect="1"/>
          </p:cNvGraphicFramePr>
          <p:nvPr>
            <p:extLst>
              <p:ext uri="{D42A27DB-BD31-4B8C-83A1-F6EECF244321}">
                <p14:modId xmlns:p14="http://schemas.microsoft.com/office/powerpoint/2010/main" val="3178170600"/>
              </p:ext>
            </p:extLst>
          </p:nvPr>
        </p:nvGraphicFramePr>
        <p:xfrm>
          <a:off x="1182192" y="5661248"/>
          <a:ext cx="3338760" cy="330057"/>
        </p:xfrm>
        <a:graphic>
          <a:graphicData uri="http://schemas.openxmlformats.org/presentationml/2006/ole">
            <mc:AlternateContent xmlns:mc="http://schemas.openxmlformats.org/markup-compatibility/2006">
              <mc:Choice xmlns:v="urn:schemas-microsoft-com:vml" Requires="v">
                <p:oleObj name="Equation" r:id="rId4" imgW="1803240" imgH="177480" progId="Equation.3">
                  <p:embed/>
                </p:oleObj>
              </mc:Choice>
              <mc:Fallback>
                <p:oleObj name="Equation" r:id="rId4" imgW="1803240" imgH="177480" progId="Equation.3">
                  <p:embed/>
                  <p:pic>
                    <p:nvPicPr>
                      <p:cNvPr id="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2192" y="5661248"/>
                        <a:ext cx="3338760" cy="330057"/>
                      </a:xfrm>
                      <a:prstGeom prst="rect">
                        <a:avLst/>
                      </a:prstGeom>
                      <a:noFill/>
                      <a:ln>
                        <a:noFill/>
                      </a:ln>
                      <a:effec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197</a:t>
            </a:fld>
            <a:endParaRPr lang="en-US"/>
          </a:p>
        </p:txBody>
      </p:sp>
      <p:sp>
        <p:nvSpPr>
          <p:cNvPr id="3" name="Rectangle 2"/>
          <p:cNvSpPr/>
          <p:nvPr/>
        </p:nvSpPr>
        <p:spPr>
          <a:xfrm>
            <a:off x="1139494" y="5973352"/>
            <a:ext cx="7989970" cy="338554"/>
          </a:xfrm>
          <a:prstGeom prst="rect">
            <a:avLst/>
          </a:prstGeom>
        </p:spPr>
        <p:txBody>
          <a:bodyPr wrap="square">
            <a:spAutoFit/>
          </a:bodyPr>
          <a:lstStyle/>
          <a:p>
            <a:pPr algn="just">
              <a:spcBef>
                <a:spcPct val="20000"/>
              </a:spcBef>
              <a:buClr>
                <a:schemeClr val="bg2"/>
              </a:buClr>
              <a:buSzPct val="75000"/>
              <a:buNone/>
            </a:pPr>
            <a:r>
              <a:rPr kumimoji="0" lang="en-US" sz="1600" b="0" u="none" dirty="0">
                <a:solidFill>
                  <a:schemeClr val="tx1"/>
                </a:solidFill>
              </a:rPr>
              <a:t>with ROE = return on equity (long-term goal)</a:t>
            </a:r>
          </a:p>
        </p:txBody>
      </p:sp>
    </p:spTree>
    <p:extLst>
      <p:ext uri="{BB962C8B-B14F-4D97-AF65-F5344CB8AC3E}">
        <p14:creationId xmlns:p14="http://schemas.microsoft.com/office/powerpoint/2010/main" val="1466854292"/>
      </p:ext>
    </p:extLst>
  </p:cSld>
  <p:clrMapOvr>
    <a:masterClrMapping/>
  </p:clrMapOvr>
  <p:transition spd="slow">
    <p:pull dir="r"/>
  </p:transition>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r>
              <a:rPr lang="en-US" dirty="0"/>
              <a:t>Key Indicators</a:t>
            </a:r>
          </a:p>
        </p:txBody>
      </p:sp>
      <p:sp>
        <p:nvSpPr>
          <p:cNvPr id="8" name="Rectangle 3"/>
          <p:cNvSpPr txBox="1">
            <a:spLocks noChangeArrowheads="1"/>
          </p:cNvSpPr>
          <p:nvPr/>
        </p:nvSpPr>
        <p:spPr bwMode="auto">
          <a:xfrm>
            <a:off x="776536" y="1628800"/>
            <a:ext cx="8716714" cy="46085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73050" indent="-273050" algn="just">
              <a:lnSpc>
                <a:spcPts val="2700"/>
              </a:lnSpc>
              <a:spcBef>
                <a:spcPts val="600"/>
              </a:spcBef>
              <a:spcAft>
                <a:spcPts val="600"/>
              </a:spcAft>
            </a:pPr>
            <a:r>
              <a:rPr lang="en-US" sz="2000" b="0" u="none" dirty="0">
                <a:solidFill>
                  <a:srgbClr val="FF0000"/>
                </a:solidFill>
              </a:rPr>
              <a:t>EVA = </a:t>
            </a:r>
            <a:r>
              <a:rPr lang="en-US" sz="2000" b="0" u="none" dirty="0"/>
              <a:t>net profit - cost of use of economic capital (aka NIACC – net income after capital charge).</a:t>
            </a:r>
          </a:p>
          <a:p>
            <a:pPr marL="273050" indent="-273050" algn="just">
              <a:lnSpc>
                <a:spcPts val="2700"/>
              </a:lnSpc>
              <a:spcBef>
                <a:spcPts val="600"/>
              </a:spcBef>
              <a:spcAft>
                <a:spcPts val="600"/>
              </a:spcAft>
            </a:pPr>
            <a:r>
              <a:rPr lang="en-US" sz="2000" b="0" u="none" dirty="0"/>
              <a:t>It is also known as “excess return”.</a:t>
            </a:r>
          </a:p>
          <a:p>
            <a:pPr marL="273050" indent="-273050" algn="just">
              <a:lnSpc>
                <a:spcPts val="2700"/>
              </a:lnSpc>
              <a:spcBef>
                <a:spcPts val="600"/>
              </a:spcBef>
              <a:spcAft>
                <a:spcPts val="600"/>
              </a:spcAft>
            </a:pPr>
            <a:r>
              <a:rPr lang="en-US" sz="2000" b="0" u="none" dirty="0"/>
              <a:t>This cost is usually calculated as a weighted average cost of the bank’s sources of capital.</a:t>
            </a:r>
          </a:p>
          <a:p>
            <a:pPr marL="273050" indent="-273050" algn="just">
              <a:lnSpc>
                <a:spcPts val="2700"/>
              </a:lnSpc>
              <a:spcBef>
                <a:spcPts val="600"/>
              </a:spcBef>
              <a:spcAft>
                <a:spcPts val="600"/>
              </a:spcAft>
            </a:pPr>
            <a:r>
              <a:rPr lang="en-US" sz="2000" b="0" u="none" dirty="0"/>
              <a:t>Unlike RAROC, EVA is an absolute measure. </a:t>
            </a:r>
          </a:p>
          <a:p>
            <a:pPr marL="273050" indent="-273050" algn="just">
              <a:lnSpc>
                <a:spcPts val="2700"/>
              </a:lnSpc>
              <a:spcBef>
                <a:spcPts val="600"/>
              </a:spcBef>
              <a:spcAft>
                <a:spcPts val="600"/>
              </a:spcAft>
            </a:pPr>
            <a:r>
              <a:rPr lang="en-US" sz="2000" b="0" u="none" dirty="0"/>
              <a:t>This “economic profit” is different from simple accounting profit because it considers the cost of capital</a:t>
            </a:r>
            <a:r>
              <a:rPr lang="pt-PT" sz="2000" b="0" u="none" dirty="0"/>
              <a:t>.</a:t>
            </a:r>
            <a:endParaRPr lang="en-US" sz="2000" b="0" u="none" dirty="0"/>
          </a:p>
          <a:p>
            <a:pPr marL="273050" indent="-273050" algn="just">
              <a:lnSpc>
                <a:spcPts val="2700"/>
              </a:lnSpc>
              <a:spcBef>
                <a:spcPts val="600"/>
              </a:spcBef>
              <a:spcAft>
                <a:spcPts val="600"/>
              </a:spcAft>
            </a:pPr>
            <a:endParaRPr lang="en-US" sz="2000" b="0" u="none"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198</a:t>
            </a:fld>
            <a:endParaRPr lang="en-US"/>
          </a:p>
        </p:txBody>
      </p:sp>
    </p:spTree>
    <p:extLst>
      <p:ext uri="{BB962C8B-B14F-4D97-AF65-F5344CB8AC3E}">
        <p14:creationId xmlns:p14="http://schemas.microsoft.com/office/powerpoint/2010/main" val="2874232703"/>
      </p:ext>
    </p:extLst>
  </p:cSld>
  <p:clrMapOvr>
    <a:masterClrMapping/>
  </p:clrMapOvr>
  <p:transition spd="slow">
    <p:pull dir="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Key Indicators</a:t>
            </a:r>
          </a:p>
        </p:txBody>
      </p:sp>
      <p:sp>
        <p:nvSpPr>
          <p:cNvPr id="6" name="Rectangle 2051"/>
          <p:cNvSpPr txBox="1">
            <a:spLocks noChangeArrowheads="1"/>
          </p:cNvSpPr>
          <p:nvPr/>
        </p:nvSpPr>
        <p:spPr bwMode="auto">
          <a:xfrm>
            <a:off x="762000" y="1628799"/>
            <a:ext cx="8655496"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700"/>
              </a:lnSpc>
              <a:spcBef>
                <a:spcPts val="600"/>
              </a:spcBef>
              <a:spcAft>
                <a:spcPts val="600"/>
              </a:spcAft>
              <a:buNone/>
            </a:pPr>
            <a:r>
              <a:rPr lang="en-US" sz="2000" b="0" u="none" dirty="0">
                <a:solidFill>
                  <a:srgbClr val="FF0000"/>
                </a:solidFill>
                <a:cs typeface="Times New Roman" pitchFamily="18" charset="0"/>
              </a:rPr>
              <a:t>2) Efficiency</a:t>
            </a:r>
          </a:p>
          <a:p>
            <a:pPr marL="0" indent="0" algn="just">
              <a:lnSpc>
                <a:spcPts val="2700"/>
              </a:lnSpc>
              <a:spcBef>
                <a:spcPts val="600"/>
              </a:spcBef>
              <a:spcAft>
                <a:spcPts val="600"/>
              </a:spcAft>
              <a:buNone/>
            </a:pPr>
            <a:endParaRPr lang="en-US" sz="2000" b="0" u="none" dirty="0">
              <a:solidFill>
                <a:srgbClr val="FF0000"/>
              </a:solidFill>
              <a:cs typeface="Times New Roman" pitchFamily="18" charset="0"/>
            </a:endParaRPr>
          </a:p>
          <a:p>
            <a:pPr algn="just">
              <a:lnSpc>
                <a:spcPts val="2700"/>
              </a:lnSpc>
              <a:spcBef>
                <a:spcPts val="600"/>
              </a:spcBef>
              <a:spcAft>
                <a:spcPts val="600"/>
              </a:spcAft>
            </a:pPr>
            <a:r>
              <a:rPr lang="en-US" sz="2000" b="0" u="none" dirty="0">
                <a:cs typeface="Times New Roman" pitchFamily="18" charset="0"/>
              </a:rPr>
              <a:t>Cost-to-Income = Operating Expenses (e.g. personnel and other administrative expenses) / Gross Income</a:t>
            </a:r>
          </a:p>
          <a:p>
            <a:pPr algn="just">
              <a:lnSpc>
                <a:spcPts val="2700"/>
              </a:lnSpc>
              <a:spcBef>
                <a:spcPts val="600"/>
              </a:spcBef>
              <a:spcAft>
                <a:spcPts val="600"/>
              </a:spcAft>
            </a:pPr>
            <a:endParaRPr lang="en-US" sz="2000" b="0" u="none" dirty="0">
              <a:cs typeface="Times New Roman" pitchFamily="18" charset="0"/>
            </a:endParaRPr>
          </a:p>
          <a:p>
            <a:pPr marL="0" indent="0" algn="just">
              <a:lnSpc>
                <a:spcPts val="2700"/>
              </a:lnSpc>
              <a:spcBef>
                <a:spcPts val="600"/>
              </a:spcBef>
              <a:spcAft>
                <a:spcPts val="600"/>
              </a:spcAft>
              <a:buNone/>
            </a:pPr>
            <a:r>
              <a:rPr lang="en-US" sz="2000" b="0" u="none" dirty="0">
                <a:solidFill>
                  <a:srgbClr val="FF0000"/>
                </a:solidFill>
                <a:cs typeface="Times New Roman" pitchFamily="18" charset="0"/>
              </a:rPr>
              <a:t>3) Credit Risk</a:t>
            </a:r>
          </a:p>
          <a:p>
            <a:pPr marL="0" indent="0" algn="just">
              <a:lnSpc>
                <a:spcPts val="2700"/>
              </a:lnSpc>
              <a:spcBef>
                <a:spcPts val="600"/>
              </a:spcBef>
              <a:spcAft>
                <a:spcPts val="600"/>
              </a:spcAft>
              <a:buNone/>
            </a:pPr>
            <a:endParaRPr lang="en-US" sz="2000" b="0" u="none" dirty="0">
              <a:solidFill>
                <a:srgbClr val="FF0000"/>
              </a:solidFill>
              <a:cs typeface="Times New Roman" pitchFamily="18" charset="0"/>
            </a:endParaRPr>
          </a:p>
          <a:p>
            <a:pPr algn="just">
              <a:lnSpc>
                <a:spcPts val="2700"/>
              </a:lnSpc>
              <a:spcBef>
                <a:spcPts val="600"/>
              </a:spcBef>
              <a:spcAft>
                <a:spcPts val="600"/>
              </a:spcAft>
            </a:pPr>
            <a:r>
              <a:rPr lang="en-US" sz="2000" b="0" u="none" dirty="0">
                <a:cs typeface="Times New Roman" pitchFamily="18" charset="0"/>
              </a:rPr>
              <a:t>2 different dimensions:</a:t>
            </a:r>
          </a:p>
          <a:p>
            <a:pPr marL="400050" indent="-400050" algn="just">
              <a:lnSpc>
                <a:spcPts val="2700"/>
              </a:lnSpc>
              <a:spcBef>
                <a:spcPts val="600"/>
              </a:spcBef>
              <a:spcAft>
                <a:spcPts val="600"/>
              </a:spcAft>
              <a:buAutoNum type="romanUcParenBoth"/>
            </a:pPr>
            <a:r>
              <a:rPr lang="en-US" sz="1800" b="0" u="none" dirty="0">
                <a:cs typeface="Times New Roman" pitchFamily="18" charset="0"/>
              </a:rPr>
              <a:t>level of problem loans – asset quality indicators</a:t>
            </a:r>
          </a:p>
          <a:p>
            <a:pPr marL="400050" indent="-400050" algn="just">
              <a:lnSpc>
                <a:spcPts val="2700"/>
              </a:lnSpc>
              <a:spcBef>
                <a:spcPts val="600"/>
              </a:spcBef>
              <a:spcAft>
                <a:spcPts val="600"/>
              </a:spcAft>
              <a:buAutoNum type="romanUcParenBoth"/>
            </a:pPr>
            <a:r>
              <a:rPr lang="en-US" sz="1800" b="0" u="none" dirty="0">
                <a:cs typeface="Times New Roman" pitchFamily="18" charset="0"/>
              </a:rPr>
              <a:t>level of coverage of problem loans by provisions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199</a:t>
            </a:fld>
            <a:endParaRPr lang="en-US"/>
          </a:p>
        </p:txBody>
      </p:sp>
      <p:cxnSp>
        <p:nvCxnSpPr>
          <p:cNvPr id="4" name="Elbow Connector 3"/>
          <p:cNvCxnSpPr/>
          <p:nvPr/>
        </p:nvCxnSpPr>
        <p:spPr bwMode="auto">
          <a:xfrm>
            <a:off x="3080792" y="3356992"/>
            <a:ext cx="1152128" cy="432048"/>
          </a:xfrm>
          <a:prstGeom prst="bentConnector3">
            <a:avLst/>
          </a:prstGeom>
          <a:solidFill>
            <a:schemeClr val="accent1"/>
          </a:solidFill>
          <a:ln w="12700" cap="sq" cmpd="sng" algn="ctr">
            <a:solidFill>
              <a:schemeClr val="tx1"/>
            </a:solidFill>
            <a:prstDash val="solid"/>
            <a:round/>
            <a:headEnd type="none" w="med" len="med"/>
            <a:tailEnd type="triangle"/>
          </a:ln>
          <a:effectLst/>
        </p:spPr>
      </p:cxnSp>
      <p:sp>
        <p:nvSpPr>
          <p:cNvPr id="5" name="Rectangle 4"/>
          <p:cNvSpPr/>
          <p:nvPr/>
        </p:nvSpPr>
        <p:spPr>
          <a:xfrm>
            <a:off x="4075212" y="3606573"/>
            <a:ext cx="4953000" cy="369332"/>
          </a:xfrm>
          <a:prstGeom prst="rect">
            <a:avLst/>
          </a:prstGeom>
        </p:spPr>
        <p:txBody>
          <a:bodyPr>
            <a:spAutoFit/>
          </a:bodyPr>
          <a:lstStyle/>
          <a:p>
            <a:pPr>
              <a:buNone/>
            </a:pPr>
            <a:r>
              <a:rPr lang="en-US" sz="1800" b="0" u="none" dirty="0">
                <a:solidFill>
                  <a:schemeClr val="tx1"/>
                </a:solidFill>
                <a:cs typeface="Times New Roman" pitchFamily="18" charset="0"/>
              </a:rPr>
              <a:t>NII + Fees + Results from Financial Operations</a:t>
            </a:r>
            <a:endParaRPr lang="pt-PT" sz="1800" b="0" dirty="0">
              <a:solidFill>
                <a:schemeClr val="tx1"/>
              </a:solidFill>
            </a:endParaRPr>
          </a:p>
        </p:txBody>
      </p:sp>
    </p:spTree>
    <p:extLst>
      <p:ext uri="{BB962C8B-B14F-4D97-AF65-F5344CB8AC3E}">
        <p14:creationId xmlns:p14="http://schemas.microsoft.com/office/powerpoint/2010/main" val="2036411752"/>
      </p:ext>
    </p:extLst>
  </p:cSld>
  <p:clrMapOvr>
    <a:masterClrMapping/>
  </p:clrMapOvr>
  <p:transition spd="slow">
    <p:pull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762000" y="2459038"/>
            <a:ext cx="8763000" cy="641350"/>
          </a:xfrm>
          <a:noFill/>
        </p:spPr>
        <p:txBody>
          <a:bodyPr lIns="91440" tIns="45720" rIns="91440" bIns="45720">
            <a:spAutoFit/>
          </a:bodyPr>
          <a:lstStyle/>
          <a:p>
            <a:r>
              <a:rPr lang="en-US" sz="3600" b="1" dirty="0"/>
              <a:t>1.	Financial Sector Framework</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2</a:t>
            </a:fld>
            <a:endParaRPr lang="en-US" dirty="0"/>
          </a:p>
        </p:txBody>
      </p:sp>
    </p:spTree>
  </p:cSld>
  <p:clrMapOvr>
    <a:masterClrMapping/>
  </p:clrMapOvr>
  <p:transition spd="slow">
    <p:pull dir="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Non-regulated players</a:t>
            </a:r>
          </a:p>
        </p:txBody>
      </p:sp>
      <p:sp>
        <p:nvSpPr>
          <p:cNvPr id="1619971" name="Rectangle 3"/>
          <p:cNvSpPr>
            <a:spLocks noGrp="1" noChangeArrowheads="1"/>
          </p:cNvSpPr>
          <p:nvPr>
            <p:ph type="body" idx="1"/>
          </p:nvPr>
        </p:nvSpPr>
        <p:spPr>
          <a:xfrm>
            <a:off x="704528" y="1628799"/>
            <a:ext cx="8749066" cy="4694213"/>
          </a:xfrm>
        </p:spPr>
        <p:txBody>
          <a:bodyPr/>
          <a:lstStyle/>
          <a:p>
            <a:pPr marL="271463" indent="-271463" algn="just">
              <a:lnSpc>
                <a:spcPts val="2700"/>
              </a:lnSpc>
              <a:spcBef>
                <a:spcPts val="600"/>
              </a:spcBef>
              <a:spcAft>
                <a:spcPts val="600"/>
              </a:spcAft>
            </a:pPr>
            <a:r>
              <a:rPr lang="en-US" sz="2000" b="1" dirty="0"/>
              <a:t>Main types</a:t>
            </a:r>
            <a:r>
              <a:rPr lang="en-US" sz="2000" dirty="0"/>
              <a:t>:</a:t>
            </a:r>
          </a:p>
          <a:p>
            <a:pPr marL="627063" indent="-355600" algn="just">
              <a:lnSpc>
                <a:spcPts val="2700"/>
              </a:lnSpc>
              <a:spcBef>
                <a:spcPts val="600"/>
              </a:spcBef>
              <a:spcAft>
                <a:spcPts val="600"/>
              </a:spcAft>
              <a:buAutoNum type="romanLcParenBoth"/>
            </a:pPr>
            <a:r>
              <a:rPr lang="en-US" sz="1800" u="sng" dirty="0"/>
              <a:t>Investment banking “boutiques” </a:t>
            </a:r>
            <a:r>
              <a:rPr lang="en-US" sz="1800" dirty="0"/>
              <a:t>– focused on credit structuring and financial market deals, not involving funding;</a:t>
            </a:r>
          </a:p>
          <a:p>
            <a:pPr marL="627063" indent="-355600" algn="just">
              <a:lnSpc>
                <a:spcPts val="2700"/>
              </a:lnSpc>
              <a:spcBef>
                <a:spcPts val="600"/>
              </a:spcBef>
              <a:spcAft>
                <a:spcPts val="600"/>
              </a:spcAft>
              <a:buAutoNum type="romanLcParenBoth"/>
            </a:pPr>
            <a:r>
              <a:rPr lang="en-US" sz="1800" u="sng" dirty="0" err="1"/>
              <a:t>Fintechs</a:t>
            </a:r>
            <a:r>
              <a:rPr lang="en-US" sz="1800" dirty="0"/>
              <a:t>:</a:t>
            </a:r>
          </a:p>
          <a:p>
            <a:pPr marL="982663" indent="-355600" algn="just">
              <a:lnSpc>
                <a:spcPts val="2400"/>
              </a:lnSpc>
              <a:spcBef>
                <a:spcPts val="0"/>
              </a:spcBef>
              <a:spcAft>
                <a:spcPts val="300"/>
              </a:spcAft>
              <a:buAutoNum type="arabicParenBoth"/>
            </a:pPr>
            <a:r>
              <a:rPr lang="en-US" sz="1600" dirty="0" err="1"/>
              <a:t>Neobanks</a:t>
            </a:r>
            <a:endParaRPr lang="en-US" sz="1600" dirty="0"/>
          </a:p>
          <a:p>
            <a:pPr marL="982663" indent="-355600" algn="just">
              <a:lnSpc>
                <a:spcPts val="2400"/>
              </a:lnSpc>
              <a:spcBef>
                <a:spcPts val="0"/>
              </a:spcBef>
              <a:spcAft>
                <a:spcPts val="300"/>
              </a:spcAft>
              <a:buAutoNum type="arabicParenBoth"/>
            </a:pPr>
            <a:r>
              <a:rPr lang="en-US" sz="1600" dirty="0"/>
              <a:t>Credit/Investment platforms</a:t>
            </a:r>
          </a:p>
          <a:p>
            <a:pPr marL="982663" indent="-355600" algn="just">
              <a:lnSpc>
                <a:spcPts val="2400"/>
              </a:lnSpc>
              <a:spcBef>
                <a:spcPts val="0"/>
              </a:spcBef>
              <a:spcAft>
                <a:spcPts val="300"/>
              </a:spcAft>
              <a:buAutoNum type="arabicParenBoth"/>
            </a:pPr>
            <a:r>
              <a:rPr lang="en-US" sz="1600" dirty="0"/>
              <a:t>Payment Services</a:t>
            </a:r>
          </a:p>
          <a:p>
            <a:pPr marL="982663" indent="-355600" algn="just">
              <a:lnSpc>
                <a:spcPts val="2400"/>
              </a:lnSpc>
              <a:spcBef>
                <a:spcPts val="0"/>
              </a:spcBef>
              <a:spcAft>
                <a:spcPts val="300"/>
              </a:spcAft>
              <a:buAutoNum type="arabicParenBoth"/>
            </a:pPr>
            <a:r>
              <a:rPr lang="en-US" sz="1600" dirty="0"/>
              <a:t>Comparison services</a:t>
            </a:r>
          </a:p>
          <a:p>
            <a:pPr marL="982663" indent="-355600" algn="just">
              <a:lnSpc>
                <a:spcPts val="2400"/>
              </a:lnSpc>
              <a:spcBef>
                <a:spcPts val="0"/>
              </a:spcBef>
              <a:spcAft>
                <a:spcPts val="300"/>
              </a:spcAft>
              <a:buAutoNum type="arabicParenBoth"/>
            </a:pPr>
            <a:r>
              <a:rPr lang="en-US" sz="1600" dirty="0" err="1"/>
              <a:t>RegTechs</a:t>
            </a:r>
            <a:endParaRPr lang="en-US" sz="1600" dirty="0"/>
          </a:p>
          <a:p>
            <a:pPr marL="631825" indent="-368300" algn="just">
              <a:lnSpc>
                <a:spcPts val="2700"/>
              </a:lnSpc>
              <a:spcBef>
                <a:spcPts val="600"/>
              </a:spcBef>
              <a:spcAft>
                <a:spcPts val="600"/>
              </a:spcAft>
              <a:buAutoNum type="romanLcParenBoth" startAt="3"/>
            </a:pPr>
            <a:r>
              <a:rPr lang="en-US" sz="1800" u="sng" dirty="0" err="1"/>
              <a:t>BigTechs</a:t>
            </a:r>
            <a:r>
              <a:rPr lang="en-US" sz="1800" dirty="0"/>
              <a:t> – companies offering digital financial services, along with other digital services, usually related to large e-commerce trading platforms or social networks.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20</a:t>
            </a:fld>
            <a:endParaRPr lang="en-US" dirty="0"/>
          </a:p>
        </p:txBody>
      </p:sp>
    </p:spTree>
    <p:extLst>
      <p:ext uri="{BB962C8B-B14F-4D97-AF65-F5344CB8AC3E}">
        <p14:creationId xmlns:p14="http://schemas.microsoft.com/office/powerpoint/2010/main" val="503347874"/>
      </p:ext>
    </p:extLst>
  </p:cSld>
  <p:clrMapOvr>
    <a:masterClrMapping/>
  </p:clrMapOvr>
  <p:transition spd="slow">
    <p:pull dir="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Key Indicators</a:t>
            </a:r>
          </a:p>
        </p:txBody>
      </p:sp>
      <p:sp>
        <p:nvSpPr>
          <p:cNvPr id="6" name="Rectangle 2051"/>
          <p:cNvSpPr txBox="1">
            <a:spLocks noChangeArrowheads="1"/>
          </p:cNvSpPr>
          <p:nvPr/>
        </p:nvSpPr>
        <p:spPr bwMode="auto">
          <a:xfrm>
            <a:off x="762000" y="1628799"/>
            <a:ext cx="8731250"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628650" indent="-628650" algn="just">
              <a:lnSpc>
                <a:spcPts val="2700"/>
              </a:lnSpc>
              <a:spcBef>
                <a:spcPts val="600"/>
              </a:spcBef>
              <a:spcAft>
                <a:spcPts val="600"/>
              </a:spcAft>
              <a:buNone/>
            </a:pPr>
            <a:r>
              <a:rPr lang="en-US" sz="2000" u="none" dirty="0">
                <a:solidFill>
                  <a:srgbClr val="FF3300"/>
                </a:solidFill>
                <a:cs typeface="Times New Roman" pitchFamily="18" charset="0"/>
              </a:rPr>
              <a:t>(I)	level of problem loans</a:t>
            </a:r>
          </a:p>
          <a:p>
            <a:pPr marL="271463" indent="-271463" algn="just">
              <a:lnSpc>
                <a:spcPts val="2700"/>
              </a:lnSpc>
              <a:spcBef>
                <a:spcPts val="600"/>
              </a:spcBef>
              <a:spcAft>
                <a:spcPts val="600"/>
              </a:spcAft>
            </a:pPr>
            <a:r>
              <a:rPr lang="en-US" sz="2000" b="0" dirty="0">
                <a:cs typeface="Times New Roman" pitchFamily="18" charset="0"/>
              </a:rPr>
              <a:t>Definition of credit risk indicators has faced harmonization and transparency problems in EU and worldwide</a:t>
            </a:r>
            <a:r>
              <a:rPr lang="en-US" sz="2000" b="0" u="none" dirty="0">
                <a:cs typeface="Times New Roman" pitchFamily="18" charset="0"/>
              </a:rPr>
              <a:t> =&gt; 3 major issues:</a:t>
            </a:r>
          </a:p>
          <a:p>
            <a:pPr marL="271463" indent="-271463" algn="just">
              <a:lnSpc>
                <a:spcPts val="2700"/>
              </a:lnSpc>
              <a:spcBef>
                <a:spcPts val="600"/>
              </a:spcBef>
              <a:spcAft>
                <a:spcPts val="600"/>
              </a:spcAft>
              <a:buAutoNum type="alphaLcParenBoth"/>
            </a:pPr>
            <a:r>
              <a:rPr lang="en-US" sz="2000" b="0" u="none" dirty="0">
                <a:cs typeface="Times New Roman" pitchFamily="18" charset="0"/>
              </a:rPr>
              <a:t>Installments past-due vs EAD</a:t>
            </a:r>
          </a:p>
          <a:p>
            <a:pPr marL="271463" indent="-271463" algn="just">
              <a:lnSpc>
                <a:spcPts val="2700"/>
              </a:lnSpc>
              <a:spcBef>
                <a:spcPts val="600"/>
              </a:spcBef>
              <a:spcAft>
                <a:spcPts val="600"/>
              </a:spcAft>
              <a:buAutoNum type="alphaLcParenBoth"/>
            </a:pPr>
            <a:r>
              <a:rPr lang="en-US" sz="2000" b="0" u="none" dirty="0">
                <a:cs typeface="Times New Roman" pitchFamily="18" charset="0"/>
              </a:rPr>
              <a:t>Default definition – past-due time to be considered? 30 days? 60? 90?</a:t>
            </a:r>
          </a:p>
          <a:p>
            <a:pPr marL="271463" indent="-271463" algn="just">
              <a:lnSpc>
                <a:spcPts val="2700"/>
              </a:lnSpc>
              <a:spcBef>
                <a:spcPts val="600"/>
              </a:spcBef>
              <a:spcAft>
                <a:spcPts val="600"/>
              </a:spcAft>
              <a:buAutoNum type="alphaLcParenBoth"/>
            </a:pPr>
            <a:r>
              <a:rPr lang="en-US" sz="2000" b="0" u="none" dirty="0">
                <a:cs typeface="Times New Roman" pitchFamily="18" charset="0"/>
              </a:rPr>
              <a:t>Restructured loans</a:t>
            </a:r>
          </a:p>
          <a:p>
            <a:pPr marL="268288" indent="-268288" algn="just">
              <a:lnSpc>
                <a:spcPts val="2700"/>
              </a:lnSpc>
              <a:spcBef>
                <a:spcPts val="600"/>
              </a:spcBef>
              <a:spcAft>
                <a:spcPts val="600"/>
              </a:spcAft>
            </a:pPr>
            <a:r>
              <a:rPr lang="en-US" sz="2000" b="0" dirty="0"/>
              <a:t>Following EBA decisions, for capital requirements, exposures are either performing or non-performing (NPE).</a:t>
            </a:r>
          </a:p>
          <a:p>
            <a:pPr marL="268288" indent="-268288" algn="just">
              <a:lnSpc>
                <a:spcPts val="2700"/>
              </a:lnSpc>
              <a:spcBef>
                <a:spcPts val="600"/>
              </a:spcBef>
              <a:spcAft>
                <a:spcPts val="600"/>
              </a:spcAft>
            </a:pPr>
            <a:r>
              <a:rPr lang="en-US" sz="2000" b="0" u="none" dirty="0"/>
              <a:t>Restructured loans demand higher provisions/impairments and may impact on capital requirements and NPL ratios, if they are considered as NPE.</a:t>
            </a:r>
          </a:p>
          <a:p>
            <a:pPr marL="271463" indent="-271463" algn="just">
              <a:lnSpc>
                <a:spcPts val="2700"/>
              </a:lnSpc>
              <a:spcBef>
                <a:spcPts val="600"/>
              </a:spcBef>
              <a:spcAft>
                <a:spcPts val="600"/>
              </a:spcAft>
              <a:buAutoNum type="alphaLcParenBoth"/>
            </a:pPr>
            <a:endParaRPr lang="en-US" sz="2000" b="0" u="none"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200</a:t>
            </a:fld>
            <a:endParaRPr lang="en-US" dirty="0"/>
          </a:p>
        </p:txBody>
      </p:sp>
    </p:spTree>
    <p:extLst>
      <p:ext uri="{BB962C8B-B14F-4D97-AF65-F5344CB8AC3E}">
        <p14:creationId xmlns:p14="http://schemas.microsoft.com/office/powerpoint/2010/main" val="4192755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Key Indicators</a:t>
            </a:r>
          </a:p>
        </p:txBody>
      </p:sp>
      <p:sp>
        <p:nvSpPr>
          <p:cNvPr id="6" name="Rectangle 2051"/>
          <p:cNvSpPr txBox="1">
            <a:spLocks noChangeArrowheads="1"/>
          </p:cNvSpPr>
          <p:nvPr/>
        </p:nvSpPr>
        <p:spPr bwMode="auto">
          <a:xfrm>
            <a:off x="762000" y="1628799"/>
            <a:ext cx="8731250"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71463" indent="-271463" algn="just">
              <a:lnSpc>
                <a:spcPts val="2700"/>
              </a:lnSpc>
              <a:spcBef>
                <a:spcPts val="600"/>
              </a:spcBef>
              <a:spcAft>
                <a:spcPts val="600"/>
              </a:spcAft>
            </a:pPr>
            <a:r>
              <a:rPr lang="en-US" sz="2000" b="0" u="none" dirty="0">
                <a:solidFill>
                  <a:srgbClr val="FF0000"/>
                </a:solidFill>
                <a:cs typeface="Times New Roman" pitchFamily="18" charset="0"/>
              </a:rPr>
              <a:t>In the past, simpler measures only considered installments past-due</a:t>
            </a:r>
            <a:r>
              <a:rPr lang="en-US" sz="2000" b="0" u="none" dirty="0">
                <a:cs typeface="Times New Roman" pitchFamily="18" charset="0"/>
              </a:rPr>
              <a:t>, excluding the remaining EAD and the restructured loans: </a:t>
            </a:r>
          </a:p>
          <a:p>
            <a:pPr marL="271463" indent="-271463" algn="just">
              <a:lnSpc>
                <a:spcPts val="2700"/>
              </a:lnSpc>
              <a:spcBef>
                <a:spcPts val="600"/>
              </a:spcBef>
              <a:spcAft>
                <a:spcPts val="600"/>
              </a:spcAft>
            </a:pPr>
            <a:endParaRPr lang="en-US" sz="1800" b="0" u="none" dirty="0">
              <a:cs typeface="Times New Roman" pitchFamily="18" charset="0"/>
            </a:endParaRPr>
          </a:p>
          <a:p>
            <a:pPr marL="271463" indent="-271463" algn="just">
              <a:lnSpc>
                <a:spcPts val="2700"/>
              </a:lnSpc>
              <a:spcBef>
                <a:spcPts val="600"/>
              </a:spcBef>
              <a:spcAft>
                <a:spcPts val="600"/>
              </a:spcAft>
            </a:pPr>
            <a:r>
              <a:rPr lang="en-US" sz="2000" b="0" u="none" dirty="0">
                <a:cs typeface="Times New Roman" pitchFamily="18" charset="0"/>
              </a:rPr>
              <a:t>30/60/90 days past due (DPD) capital and interest (as % of total credit) =&gt; </a:t>
            </a:r>
          </a:p>
          <a:p>
            <a:pPr marL="685800" lvl="1" algn="just">
              <a:lnSpc>
                <a:spcPts val="2700"/>
              </a:lnSpc>
              <a:spcBef>
                <a:spcPts val="600"/>
              </a:spcBef>
              <a:spcAft>
                <a:spcPts val="600"/>
              </a:spcAft>
              <a:buFont typeface="Symbol" panose="05050102010706020507" pitchFamily="18" charset="2"/>
              <a:buChar char="Þ"/>
            </a:pPr>
            <a:r>
              <a:rPr lang="en-US" sz="1600" b="0" u="none" dirty="0">
                <a:cs typeface="Times New Roman" pitchFamily="18" charset="0"/>
              </a:rPr>
              <a:t>30 days past-due was the credit risk ratio commonly used in Portugal.</a:t>
            </a:r>
          </a:p>
          <a:p>
            <a:pPr marL="685800" lvl="1" algn="just">
              <a:lnSpc>
                <a:spcPts val="2700"/>
              </a:lnSpc>
              <a:spcBef>
                <a:spcPts val="600"/>
              </a:spcBef>
              <a:spcAft>
                <a:spcPts val="600"/>
              </a:spcAft>
              <a:buFont typeface="Symbol" panose="05050102010706020507" pitchFamily="18" charset="2"/>
              <a:buChar char="Þ"/>
            </a:pPr>
            <a:r>
              <a:rPr lang="en-US" sz="1600" b="0" u="none" dirty="0">
                <a:cs typeface="Times New Roman" pitchFamily="18" charset="0"/>
              </a:rPr>
              <a:t>Some countries even opted for less strict ratios – 60 or 90 DPD.</a:t>
            </a:r>
          </a:p>
          <a:p>
            <a:pPr marL="271463" indent="-271463" algn="just">
              <a:lnSpc>
                <a:spcPts val="2700"/>
              </a:lnSpc>
              <a:spcBef>
                <a:spcPts val="600"/>
              </a:spcBef>
              <a:spcAft>
                <a:spcPts val="600"/>
              </a:spcAft>
            </a:pPr>
            <a:endParaRPr lang="en-US" sz="2000" b="0" u="none" dirty="0">
              <a:cs typeface="Times New Roman" pitchFamily="18" charset="0"/>
            </a:endParaRPr>
          </a:p>
          <a:p>
            <a:pPr marL="271463" indent="-271463" algn="just">
              <a:lnSpc>
                <a:spcPts val="2700"/>
              </a:lnSpc>
              <a:spcBef>
                <a:spcPts val="600"/>
              </a:spcBef>
              <a:spcAft>
                <a:spcPts val="600"/>
              </a:spcAft>
            </a:pPr>
            <a:r>
              <a:rPr lang="en-US" sz="2000" b="0" u="none" dirty="0">
                <a:solidFill>
                  <a:srgbClr val="FF0000"/>
                </a:solidFill>
                <a:cs typeface="Times New Roman" pitchFamily="18" charset="0"/>
              </a:rPr>
              <a:t>Until EBA harmonization efforts took effect in 2014, several definitions were used in Portugal and other EU countries, sometimes simultaneously and even being contradictory.</a:t>
            </a:r>
            <a:endParaRPr lang="en-US" sz="1600" b="0" u="none" dirty="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201</a:t>
            </a:fld>
            <a:endParaRPr lang="en-US" dirty="0"/>
          </a:p>
        </p:txBody>
      </p:sp>
      <p:sp>
        <p:nvSpPr>
          <p:cNvPr id="3" name="Down Arrow 2"/>
          <p:cNvSpPr/>
          <p:nvPr/>
        </p:nvSpPr>
        <p:spPr bwMode="auto">
          <a:xfrm>
            <a:off x="4953000" y="2348880"/>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76543621"/>
      </p:ext>
    </p:extLst>
  </p:cSld>
  <p:clrMapOvr>
    <a:masterClrMapping/>
  </p:clrMapOvr>
  <p:transition spd="slow">
    <p:pull dir="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Key Indicators</a:t>
            </a:r>
          </a:p>
        </p:txBody>
      </p:sp>
      <p:sp>
        <p:nvSpPr>
          <p:cNvPr id="6" name="Rectangle 2051"/>
          <p:cNvSpPr txBox="1">
            <a:spLocks noChangeArrowheads="1"/>
          </p:cNvSpPr>
          <p:nvPr/>
        </p:nvSpPr>
        <p:spPr bwMode="auto">
          <a:xfrm>
            <a:off x="762000" y="1628800"/>
            <a:ext cx="8731250" cy="46085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71463" indent="-271463" algn="just">
              <a:lnSpc>
                <a:spcPts val="2700"/>
              </a:lnSpc>
              <a:spcBef>
                <a:spcPts val="600"/>
              </a:spcBef>
              <a:spcAft>
                <a:spcPts val="600"/>
              </a:spcAft>
            </a:pPr>
            <a:r>
              <a:rPr lang="en-US" sz="2000" b="0" u="none" dirty="0">
                <a:solidFill>
                  <a:srgbClr val="FF0000"/>
                </a:solidFill>
                <a:cs typeface="Times New Roman" pitchFamily="18" charset="0"/>
              </a:rPr>
              <a:t>1</a:t>
            </a:r>
            <a:r>
              <a:rPr lang="en-US" sz="2000" b="0" u="none" baseline="30000" dirty="0">
                <a:solidFill>
                  <a:srgbClr val="FF0000"/>
                </a:solidFill>
                <a:cs typeface="Times New Roman" pitchFamily="18" charset="0"/>
              </a:rPr>
              <a:t>st</a:t>
            </a:r>
            <a:r>
              <a:rPr lang="en-US" sz="2000" b="0" u="none" dirty="0">
                <a:solidFill>
                  <a:srgbClr val="FF0000"/>
                </a:solidFill>
                <a:cs typeface="Times New Roman" pitchFamily="18" charset="0"/>
              </a:rPr>
              <a:t> measure in Portugal including restructured loans: Credit at Risk </a:t>
            </a:r>
            <a:r>
              <a:rPr lang="en-US" sz="2000" b="0" u="none" dirty="0">
                <a:cs typeface="Times New Roman" pitchFamily="18" charset="0"/>
              </a:rPr>
              <a:t>(Instruction No.16/2004, 16 Oct., changed by Instruction No.23/2012, 16 Aug. and by Instruction 6/2018, 12 Mar.) =&gt; Banks had to </a:t>
            </a:r>
            <a:r>
              <a:rPr lang="en-US" sz="2000" u="none" dirty="0">
                <a:cs typeface="Times New Roman" pitchFamily="18" charset="0"/>
              </a:rPr>
              <a:t>disclose this indicator in public information on credit risk</a:t>
            </a:r>
            <a:r>
              <a:rPr lang="en-US" sz="2000" b="0" u="none" dirty="0">
                <a:cs typeface="Times New Roman" pitchFamily="18" charset="0"/>
              </a:rPr>
              <a:t>, that included:</a:t>
            </a:r>
          </a:p>
          <a:p>
            <a:pPr marL="271463" indent="-271463" algn="just">
              <a:lnSpc>
                <a:spcPts val="2700"/>
              </a:lnSpc>
              <a:spcBef>
                <a:spcPts val="600"/>
              </a:spcBef>
              <a:spcAft>
                <a:spcPts val="600"/>
              </a:spcAft>
            </a:pPr>
            <a:endParaRPr lang="en-US" sz="1800" b="0" u="none" dirty="0">
              <a:cs typeface="Times New Roman" pitchFamily="18" charset="0"/>
            </a:endParaRPr>
          </a:p>
          <a:p>
            <a:pPr marL="671513" lvl="1" indent="-271463" algn="just">
              <a:lnSpc>
                <a:spcPts val="2700"/>
              </a:lnSpc>
              <a:spcBef>
                <a:spcPts val="600"/>
              </a:spcBef>
              <a:spcAft>
                <a:spcPts val="600"/>
              </a:spcAft>
            </a:pPr>
            <a:r>
              <a:rPr lang="en-US" sz="1600" b="0" u="none" dirty="0">
                <a:cs typeface="Times New Roman" pitchFamily="18" charset="0"/>
              </a:rPr>
              <a:t>Past due loans over 90 DPD;</a:t>
            </a:r>
          </a:p>
          <a:p>
            <a:pPr marL="671513" lvl="1" indent="-271463" algn="just">
              <a:lnSpc>
                <a:spcPts val="2700"/>
              </a:lnSpc>
              <a:spcBef>
                <a:spcPts val="600"/>
              </a:spcBef>
              <a:spcAft>
                <a:spcPts val="600"/>
              </a:spcAft>
            </a:pPr>
            <a:r>
              <a:rPr lang="en-US" sz="1600" b="0" u="none" dirty="0">
                <a:cs typeface="Times New Roman" pitchFamily="18" charset="0"/>
              </a:rPr>
              <a:t>Restructured credit, when restructuring occurred after 90 DPD and didn’t involve neither the payment of any past due capital or interest, nor additional guarantees.</a:t>
            </a:r>
          </a:p>
          <a:p>
            <a:pPr marL="671513" lvl="1" indent="-271463" algn="just">
              <a:lnSpc>
                <a:spcPts val="2700"/>
              </a:lnSpc>
              <a:spcBef>
                <a:spcPts val="600"/>
              </a:spcBef>
              <a:spcAft>
                <a:spcPts val="600"/>
              </a:spcAft>
            </a:pPr>
            <a:endParaRPr lang="en-US" sz="1600" b="0" u="none" dirty="0">
              <a:cs typeface="Times New Roman" pitchFamily="18" charset="0"/>
            </a:endParaRPr>
          </a:p>
          <a:p>
            <a:pPr marL="271463" indent="-271463" algn="just">
              <a:lnSpc>
                <a:spcPts val="2700"/>
              </a:lnSpc>
              <a:spcBef>
                <a:spcPts val="600"/>
              </a:spcBef>
              <a:spcAft>
                <a:spcPts val="600"/>
              </a:spcAft>
            </a:pPr>
            <a:r>
              <a:rPr lang="en-US" sz="2000" b="0" u="none" dirty="0">
                <a:solidFill>
                  <a:srgbClr val="FF0000"/>
                </a:solidFill>
                <a:cs typeface="Times New Roman" pitchFamily="18" charset="0"/>
              </a:rPr>
              <a:t>Instruction No. 22/2011, 17 Out. </a:t>
            </a:r>
            <a:r>
              <a:rPr lang="en-US" sz="2000" b="0" u="none" dirty="0">
                <a:cs typeface="Times New Roman" pitchFamily="18" charset="0"/>
              </a:rPr>
              <a:t>(r</a:t>
            </a:r>
            <a:r>
              <a:rPr lang="en-US" sz="2000" b="0" u="none" dirty="0"/>
              <a:t>evoked by Instruction No. 4/2018, 12 Mar.) </a:t>
            </a:r>
            <a:r>
              <a:rPr lang="en-US" sz="2000" b="0" u="none" dirty="0">
                <a:cs typeface="Times New Roman" pitchFamily="18" charset="0"/>
              </a:rPr>
              <a:t>– prudential report on credit at risk, detailing the several components of the ratio.</a:t>
            </a:r>
            <a:endParaRPr lang="en-US" sz="2000" b="0" u="none"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202</a:t>
            </a:fld>
            <a:endParaRPr lang="en-US" dirty="0"/>
          </a:p>
        </p:txBody>
      </p:sp>
    </p:spTree>
    <p:extLst>
      <p:ext uri="{BB962C8B-B14F-4D97-AF65-F5344CB8AC3E}">
        <p14:creationId xmlns:p14="http://schemas.microsoft.com/office/powerpoint/2010/main" val="3437321700"/>
      </p:ext>
    </p:extLst>
  </p:cSld>
  <p:clrMapOvr>
    <a:masterClrMapping/>
  </p:clrMapOvr>
  <p:transition spd="slow">
    <p:pull dir="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Key Indicators</a:t>
            </a:r>
          </a:p>
        </p:txBody>
      </p:sp>
      <p:sp>
        <p:nvSpPr>
          <p:cNvPr id="6" name="Rectangle 2051"/>
          <p:cNvSpPr txBox="1">
            <a:spLocks noChangeArrowheads="1"/>
          </p:cNvSpPr>
          <p:nvPr/>
        </p:nvSpPr>
        <p:spPr bwMode="auto">
          <a:xfrm>
            <a:off x="762000" y="1628800"/>
            <a:ext cx="8731250" cy="46085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r>
              <a:rPr lang="en-US" sz="2000" b="0" u="none" dirty="0">
                <a:solidFill>
                  <a:srgbClr val="FF0000"/>
                </a:solidFill>
              </a:rPr>
              <a:t>Instruction No. 18/2012, 15 May </a:t>
            </a:r>
            <a:r>
              <a:rPr lang="en-US" sz="2000" b="0" u="none" dirty="0"/>
              <a:t>(replaced by Instruction No. 32/2013, 15.01.2014 and revoked by Instruction No. 4/2018) - rules on identification of restructured loans.</a:t>
            </a:r>
          </a:p>
          <a:p>
            <a:pPr marL="268288" indent="-268288" algn="just">
              <a:lnSpc>
                <a:spcPts val="2700"/>
              </a:lnSpc>
              <a:spcBef>
                <a:spcPts val="600"/>
              </a:spcBef>
              <a:spcAft>
                <a:spcPts val="600"/>
              </a:spcAft>
            </a:pPr>
            <a:endParaRPr lang="en-US" sz="2000" b="0" u="none" dirty="0"/>
          </a:p>
          <a:p>
            <a:pPr marL="268288" indent="-268288" algn="just">
              <a:lnSpc>
                <a:spcPts val="2700"/>
              </a:lnSpc>
              <a:spcBef>
                <a:spcPts val="600"/>
              </a:spcBef>
              <a:spcAft>
                <a:spcPts val="600"/>
              </a:spcAft>
            </a:pPr>
            <a:r>
              <a:rPr lang="en-US" sz="2000" b="0" u="none" dirty="0">
                <a:solidFill>
                  <a:srgbClr val="FF0000"/>
                </a:solidFill>
              </a:rPr>
              <a:t>EBA released a common definition for NPLs in EU, distinguishing between restructured/forborne loans that must be considered performing or NPE: </a:t>
            </a:r>
          </a:p>
          <a:p>
            <a:pPr marL="268288" indent="-268288" algn="just">
              <a:lnSpc>
                <a:spcPts val="2700"/>
              </a:lnSpc>
              <a:spcBef>
                <a:spcPts val="600"/>
              </a:spcBef>
              <a:spcAft>
                <a:spcPts val="600"/>
              </a:spcAft>
            </a:pPr>
            <a:endParaRPr lang="en-US" sz="2000" b="0" u="none" dirty="0">
              <a:solidFill>
                <a:srgbClr val="FF0000"/>
              </a:solidFill>
            </a:endParaRPr>
          </a:p>
          <a:p>
            <a:pPr marL="0" indent="0" algn="just">
              <a:lnSpc>
                <a:spcPts val="2700"/>
              </a:lnSpc>
              <a:spcBef>
                <a:spcPts val="600"/>
              </a:spcBef>
              <a:spcAft>
                <a:spcPts val="600"/>
              </a:spcAft>
              <a:buNone/>
            </a:pPr>
            <a:r>
              <a:rPr lang="en-US" sz="2000" b="0" u="none" dirty="0"/>
              <a:t>Final Draft Implementing Technical Standards on Supervisory Reporting on Forbearance and Non-Performing Exposures under Article 99(4) of Regulation (EU) No 575/2013, 24 Jul.</a:t>
            </a:r>
            <a:r>
              <a:rPr lang="en-US" sz="2000" b="0" u="none" dirty="0">
                <a:solidFill>
                  <a:srgbClr val="FF0000"/>
                </a:solidFill>
              </a:rPr>
              <a:t>2014</a:t>
            </a:r>
            <a:r>
              <a:rPr lang="en-US" sz="2000" b="0" u="none" dirty="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203</a:t>
            </a:fld>
            <a:endParaRPr lang="en-US" dirty="0"/>
          </a:p>
        </p:txBody>
      </p:sp>
      <p:cxnSp>
        <p:nvCxnSpPr>
          <p:cNvPr id="4" name="Straight Arrow Connector 3"/>
          <p:cNvCxnSpPr/>
          <p:nvPr/>
        </p:nvCxnSpPr>
        <p:spPr bwMode="auto">
          <a:xfrm>
            <a:off x="5529064" y="4077072"/>
            <a:ext cx="0" cy="648072"/>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988229693"/>
      </p:ext>
    </p:extLst>
  </p:cSld>
  <p:clrMapOvr>
    <a:masterClrMapping/>
  </p:clrMapOvr>
  <p:transition spd="slow">
    <p:pull dir="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Key Indicators</a:t>
            </a:r>
          </a:p>
        </p:txBody>
      </p:sp>
      <p:sp>
        <p:nvSpPr>
          <p:cNvPr id="6" name="Rectangle 2051"/>
          <p:cNvSpPr txBox="1">
            <a:spLocks noChangeArrowheads="1"/>
          </p:cNvSpPr>
          <p:nvPr/>
        </p:nvSpPr>
        <p:spPr bwMode="auto">
          <a:xfrm>
            <a:off x="762000" y="1628800"/>
            <a:ext cx="8655496" cy="468052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r>
              <a:rPr lang="en-US" sz="2000" u="none" dirty="0">
                <a:solidFill>
                  <a:srgbClr val="FF3300"/>
                </a:solidFill>
              </a:rPr>
              <a:t>NPE </a:t>
            </a:r>
            <a:r>
              <a:rPr lang="en-US" sz="2000" b="0" u="none" dirty="0"/>
              <a:t>(Art. 178 of CRR, Reg. 575/2013 and </a:t>
            </a:r>
            <a:r>
              <a:rPr lang="pt-PT" sz="2000" b="0" u="none" dirty="0"/>
              <a:t>EBA/GL/2016/07, 28/09/2016</a:t>
            </a:r>
            <a:r>
              <a:rPr lang="en-US" sz="2000" b="0" u="none" dirty="0"/>
              <a:t>):</a:t>
            </a:r>
          </a:p>
          <a:p>
            <a:pPr marL="357188" indent="-357188" algn="just">
              <a:lnSpc>
                <a:spcPts val="2700"/>
              </a:lnSpc>
              <a:spcBef>
                <a:spcPts val="600"/>
              </a:spcBef>
              <a:spcAft>
                <a:spcPts val="600"/>
              </a:spcAft>
            </a:pPr>
            <a:endParaRPr lang="en-US" sz="2000" b="0" u="none" dirty="0"/>
          </a:p>
          <a:p>
            <a:pPr marL="0" indent="0" algn="just">
              <a:lnSpc>
                <a:spcPts val="2700"/>
              </a:lnSpc>
              <a:spcBef>
                <a:spcPts val="600"/>
              </a:spcBef>
              <a:spcAft>
                <a:spcPts val="600"/>
              </a:spcAft>
              <a:buNone/>
            </a:pPr>
            <a:r>
              <a:rPr lang="en-US" sz="2000" b="0" u="none" dirty="0"/>
              <a:t>(</a:t>
            </a:r>
            <a:r>
              <a:rPr lang="en-US" sz="2000" b="0" u="none" dirty="0" err="1"/>
              <a:t>i</a:t>
            </a:r>
            <a:r>
              <a:rPr lang="en-US" sz="2000" b="0" u="none" dirty="0"/>
              <a:t>) &gt; 90 DPD (national authorities may replace for 180 days when exposures are guaranteed by residential mortgages and, in loans to SMEs, by commercial mortgages, as well as Public sector entities).</a:t>
            </a:r>
          </a:p>
          <a:p>
            <a:pPr marL="0" indent="0" algn="just">
              <a:lnSpc>
                <a:spcPts val="2700"/>
              </a:lnSpc>
              <a:spcBef>
                <a:spcPts val="600"/>
              </a:spcBef>
              <a:spcAft>
                <a:spcPts val="600"/>
              </a:spcAft>
              <a:buNone/>
            </a:pPr>
            <a:r>
              <a:rPr lang="en-US" sz="2000" b="0" u="none" dirty="0"/>
              <a:t>(ii) </a:t>
            </a:r>
            <a:r>
              <a:rPr lang="en-US" sz="2000" b="0" dirty="0"/>
              <a:t>the debtor is considered as </a:t>
            </a:r>
            <a:r>
              <a:rPr lang="en-US" sz="2000" b="0" dirty="0">
                <a:solidFill>
                  <a:srgbClr val="FF0000"/>
                </a:solidFill>
              </a:rPr>
              <a:t>unlikely to be able to redeem the loan</a:t>
            </a:r>
            <a:r>
              <a:rPr lang="en-US" sz="2000" b="0" u="none" dirty="0"/>
              <a:t>, with no recourse to additional bank decisions, e.g.:</a:t>
            </a:r>
          </a:p>
          <a:p>
            <a:pPr marL="363538" indent="0" algn="just">
              <a:lnSpc>
                <a:spcPts val="2700"/>
              </a:lnSpc>
              <a:spcBef>
                <a:spcPts val="600"/>
              </a:spcBef>
              <a:spcAft>
                <a:spcPts val="600"/>
              </a:spcAft>
              <a:buNone/>
            </a:pPr>
            <a:r>
              <a:rPr lang="en-US" sz="2000" b="0" u="none" dirty="0"/>
              <a:t>(a) suspension of interest payments; </a:t>
            </a:r>
          </a:p>
          <a:p>
            <a:pPr marL="363538" indent="0" algn="just">
              <a:lnSpc>
                <a:spcPts val="2700"/>
              </a:lnSpc>
              <a:spcBef>
                <a:spcPts val="600"/>
              </a:spcBef>
              <a:spcAft>
                <a:spcPts val="600"/>
              </a:spcAft>
              <a:buNone/>
            </a:pPr>
            <a:r>
              <a:rPr lang="en-US" sz="2000" b="0" u="none" dirty="0"/>
              <a:t>(b) loan restructuring, including the forgiveness or the postponement of capital redemption or the payment of interest or fees;</a:t>
            </a:r>
          </a:p>
          <a:p>
            <a:pPr marL="363538" indent="0">
              <a:lnSpc>
                <a:spcPts val="2700"/>
              </a:lnSpc>
              <a:spcBef>
                <a:spcPts val="600"/>
              </a:spcBef>
              <a:spcAft>
                <a:spcPts val="600"/>
              </a:spcAft>
              <a:buNone/>
            </a:pPr>
            <a:r>
              <a:rPr lang="en-US" sz="2000" b="0" u="none" dirty="0"/>
              <a:t>(c) request the debtor insolvency.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204</a:t>
            </a:fld>
            <a:endParaRPr lang="en-US"/>
          </a:p>
        </p:txBody>
      </p:sp>
    </p:spTree>
    <p:extLst>
      <p:ext uri="{BB962C8B-B14F-4D97-AF65-F5344CB8AC3E}">
        <p14:creationId xmlns:p14="http://schemas.microsoft.com/office/powerpoint/2010/main" val="1099513508"/>
      </p:ext>
    </p:extLst>
  </p:cSld>
  <p:clrMapOvr>
    <a:masterClrMapping/>
  </p:clrMapOvr>
  <p:transition spd="slow">
    <p:pull dir="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Key Indicators</a:t>
            </a:r>
          </a:p>
        </p:txBody>
      </p:sp>
      <p:sp>
        <p:nvSpPr>
          <p:cNvPr id="6" name="Rectangle 2051"/>
          <p:cNvSpPr txBox="1">
            <a:spLocks noChangeArrowheads="1"/>
          </p:cNvSpPr>
          <p:nvPr/>
        </p:nvSpPr>
        <p:spPr bwMode="auto">
          <a:xfrm>
            <a:off x="762000" y="1628800"/>
            <a:ext cx="8731250" cy="468052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71463" indent="-271463" algn="just">
              <a:lnSpc>
                <a:spcPts val="2700"/>
              </a:lnSpc>
              <a:spcBef>
                <a:spcPts val="600"/>
              </a:spcBef>
              <a:spcAft>
                <a:spcPts val="600"/>
              </a:spcAft>
            </a:pPr>
            <a:r>
              <a:rPr lang="en-GB" sz="2000" b="0" u="none" dirty="0"/>
              <a:t>“Unlikely to pay” (UTP) definition gives some leeway for interpretation =&gt; </a:t>
            </a:r>
            <a:r>
              <a:rPr lang="en-GB" sz="2000" b="0" u="none" dirty="0">
                <a:solidFill>
                  <a:srgbClr val="FF0000"/>
                </a:solidFill>
              </a:rPr>
              <a:t>banks are required to have clearly defined internal criteria to identify UTP indicators/events</a:t>
            </a:r>
            <a:r>
              <a:rPr lang="en-GB" sz="2000" b="0" u="none" dirty="0"/>
              <a:t>, implemented homogeneously in all parts of the group.</a:t>
            </a:r>
          </a:p>
          <a:p>
            <a:pPr marL="271463" indent="-271463" algn="just">
              <a:lnSpc>
                <a:spcPts val="2700"/>
              </a:lnSpc>
              <a:spcBef>
                <a:spcPts val="600"/>
              </a:spcBef>
              <a:spcAft>
                <a:spcPts val="600"/>
              </a:spcAft>
            </a:pPr>
            <a:r>
              <a:rPr lang="en-US" sz="2000" u="none" dirty="0"/>
              <a:t>Cross-default</a:t>
            </a:r>
          </a:p>
          <a:p>
            <a:pPr algn="just">
              <a:lnSpc>
                <a:spcPts val="2700"/>
              </a:lnSpc>
              <a:spcBef>
                <a:spcPts val="600"/>
              </a:spcBef>
              <a:spcAft>
                <a:spcPts val="600"/>
              </a:spcAft>
              <a:buFontTx/>
              <a:buChar char="-"/>
            </a:pPr>
            <a:r>
              <a:rPr lang="en-US" sz="2000" b="0" u="none" dirty="0"/>
              <a:t>for reporting purposes:	NPLs &gt; 20% of the exposure to the customer, except for retail loans.</a:t>
            </a:r>
          </a:p>
          <a:p>
            <a:pPr algn="just">
              <a:lnSpc>
                <a:spcPts val="2700"/>
              </a:lnSpc>
              <a:spcBef>
                <a:spcPts val="600"/>
              </a:spcBef>
              <a:spcAft>
                <a:spcPts val="600"/>
              </a:spcAft>
              <a:buFontTx/>
              <a:buChar char="-"/>
            </a:pPr>
            <a:r>
              <a:rPr lang="en-US" sz="2000" b="0" u="none" dirty="0"/>
              <a:t>For UTP assessment: banks are expected to set a threshold</a:t>
            </a:r>
          </a:p>
          <a:p>
            <a:pPr marL="271463" indent="-271463" algn="just">
              <a:lnSpc>
                <a:spcPts val="2700"/>
              </a:lnSpc>
              <a:spcBef>
                <a:spcPts val="600"/>
              </a:spcBef>
              <a:spcAft>
                <a:spcPts val="600"/>
              </a:spcAft>
            </a:pPr>
            <a:r>
              <a:rPr lang="en-US" sz="2000" u="none" dirty="0"/>
              <a:t>Economic Groups </a:t>
            </a:r>
            <a:r>
              <a:rPr lang="en-US" sz="2000" b="0" u="none" dirty="0"/>
              <a:t>– when a debtor belongs to a given group, the need to consider exposures to other group entities also as non-performing must be assessed</a:t>
            </a:r>
            <a:r>
              <a:rPr lang="en-US" sz="2000" b="0" u="none" dirty="0">
                <a:cs typeface="Times New Roman" pitchFamily="18" charset="0"/>
              </a:rPr>
              <a:t>.</a:t>
            </a:r>
          </a:p>
          <a:p>
            <a:pPr marL="271463" indent="-271463" algn="just">
              <a:lnSpc>
                <a:spcPts val="2700"/>
              </a:lnSpc>
              <a:spcBef>
                <a:spcPts val="600"/>
              </a:spcBef>
              <a:spcAft>
                <a:spcPts val="600"/>
              </a:spcAft>
            </a:pPr>
            <a:r>
              <a:rPr lang="en-US" sz="2000" u="none" dirty="0">
                <a:cs typeface="Times New Roman" pitchFamily="18" charset="0"/>
              </a:rPr>
              <a:t>Cure Period </a:t>
            </a:r>
            <a:r>
              <a:rPr lang="en-US" sz="2000" b="0" u="none" dirty="0">
                <a:cs typeface="Times New Roman" pitchFamily="18" charset="0"/>
              </a:rPr>
              <a:t>– at least 3 months</a:t>
            </a:r>
            <a:endParaRPr lang="en-US" sz="2000" b="0" u="none"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205</a:t>
            </a:fld>
            <a:endParaRPr lang="en-US"/>
          </a:p>
        </p:txBody>
      </p:sp>
    </p:spTree>
    <p:extLst>
      <p:ext uri="{BB962C8B-B14F-4D97-AF65-F5344CB8AC3E}">
        <p14:creationId xmlns:p14="http://schemas.microsoft.com/office/powerpoint/2010/main" val="2373383090"/>
      </p:ext>
    </p:extLst>
  </p:cSld>
  <p:clrMapOvr>
    <a:masterClrMapping/>
  </p:clrMapOvr>
  <p:transition spd="slow">
    <p:pull dir="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Key Indicators</a:t>
            </a:r>
          </a:p>
        </p:txBody>
      </p:sp>
      <p:sp>
        <p:nvSpPr>
          <p:cNvPr id="6" name="Rectangle 2051"/>
          <p:cNvSpPr txBox="1">
            <a:spLocks noChangeArrowheads="1"/>
          </p:cNvSpPr>
          <p:nvPr/>
        </p:nvSpPr>
        <p:spPr bwMode="auto">
          <a:xfrm>
            <a:off x="762000" y="1628800"/>
            <a:ext cx="8731250"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300"/>
              </a:spcAft>
            </a:pPr>
            <a:r>
              <a:rPr lang="en-GB" sz="2000" b="0" u="none" dirty="0">
                <a:solidFill>
                  <a:srgbClr val="FF0000"/>
                </a:solidFill>
              </a:rPr>
              <a:t>NPE include the defaulted and impaired exposures</a:t>
            </a:r>
            <a:r>
              <a:rPr lang="en-GB" sz="2000" b="0" u="none" dirty="0"/>
              <a:t>, as well forborne exposures where the customer is considered UTP.</a:t>
            </a:r>
          </a:p>
          <a:p>
            <a:pPr marL="268288" indent="-268288" algn="just">
              <a:lnSpc>
                <a:spcPts val="2700"/>
              </a:lnSpc>
              <a:spcBef>
                <a:spcPts val="600"/>
              </a:spcBef>
              <a:spcAft>
                <a:spcPts val="300"/>
              </a:spcAft>
            </a:pPr>
            <a:r>
              <a:rPr lang="en-US" sz="2000" b="0" u="none" dirty="0">
                <a:solidFill>
                  <a:srgbClr val="FF0000"/>
                </a:solidFill>
              </a:rPr>
              <a:t>A distressed restructuring is an indication of UTP when it is likely to result in a diminished financial obligation </a:t>
            </a:r>
            <a:r>
              <a:rPr lang="en-US" sz="2000" b="0" u="none" dirty="0"/>
              <a:t>caused by the material forgiveness, or postponement, of principal, interest or, where relevant, fees.</a:t>
            </a:r>
          </a:p>
          <a:p>
            <a:pPr marL="268288" indent="-268288" algn="just">
              <a:lnSpc>
                <a:spcPts val="2700"/>
              </a:lnSpc>
              <a:spcBef>
                <a:spcPts val="600"/>
              </a:spcBef>
              <a:spcAft>
                <a:spcPts val="300"/>
              </a:spcAft>
            </a:pPr>
            <a:r>
              <a:rPr lang="en-US" sz="2000" b="0" u="none" dirty="0">
                <a:solidFill>
                  <a:srgbClr val="FF0000"/>
                </a:solidFill>
              </a:rPr>
              <a:t>Diminished financial obligation </a:t>
            </a:r>
            <a:r>
              <a:rPr lang="en-US" sz="2000" b="0" u="none" dirty="0"/>
              <a:t>– assessment based on a comparison between the NPV of expected cash flows before and after the changes in the terms of the contract</a:t>
            </a:r>
            <a:r>
              <a:rPr lang="pt-PT" sz="2000" b="0" u="none" dirty="0"/>
              <a:t> (</a:t>
            </a:r>
            <a:r>
              <a:rPr lang="en-US" sz="2000" b="0" u="none" dirty="0"/>
              <a:t>both discounted using the original effective interest rate).</a:t>
            </a:r>
          </a:p>
          <a:p>
            <a:pPr marL="268288" indent="-268288" algn="just">
              <a:lnSpc>
                <a:spcPts val="2700"/>
              </a:lnSpc>
              <a:spcBef>
                <a:spcPts val="600"/>
              </a:spcBef>
              <a:spcAft>
                <a:spcPts val="300"/>
              </a:spcAft>
            </a:pPr>
            <a:endParaRPr lang="en-US" sz="2000" b="0" u="none" dirty="0"/>
          </a:p>
          <a:p>
            <a:pPr marL="268288" indent="-268288" algn="just">
              <a:lnSpc>
                <a:spcPts val="2700"/>
              </a:lnSpc>
              <a:spcBef>
                <a:spcPts val="600"/>
              </a:spcBef>
              <a:spcAft>
                <a:spcPts val="300"/>
              </a:spcAft>
            </a:pPr>
            <a:r>
              <a:rPr lang="en-US" sz="2000" b="0" u="none" dirty="0">
                <a:solidFill>
                  <a:srgbClr val="FF0000"/>
                </a:solidFill>
              </a:rPr>
              <a:t>If this difference &gt; a given threshold =&gt; exposure must be classified as defaulted.</a:t>
            </a:r>
          </a:p>
          <a:p>
            <a:pPr marL="268288" indent="-268288" algn="just">
              <a:lnSpc>
                <a:spcPts val="2700"/>
              </a:lnSpc>
              <a:spcBef>
                <a:spcPts val="600"/>
              </a:spcBef>
              <a:spcAft>
                <a:spcPts val="300"/>
              </a:spcAft>
            </a:pPr>
            <a:r>
              <a:rPr lang="en-US" sz="2000" b="0" u="none" dirty="0"/>
              <a:t>The threshold must be set by banks.</a:t>
            </a:r>
            <a:endParaRPr lang="en-GB" sz="2000" b="0" u="none"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206</a:t>
            </a:fld>
            <a:endParaRPr lang="en-US" dirty="0"/>
          </a:p>
        </p:txBody>
      </p:sp>
      <p:sp>
        <p:nvSpPr>
          <p:cNvPr id="5" name="Down Arrow 4"/>
          <p:cNvSpPr/>
          <p:nvPr/>
        </p:nvSpPr>
        <p:spPr bwMode="auto">
          <a:xfrm>
            <a:off x="5025008" y="4653136"/>
            <a:ext cx="504056"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880859577"/>
      </p:ext>
    </p:extLst>
  </p:cSld>
  <p:clrMapOvr>
    <a:masterClrMapping/>
  </p:clrMapOvr>
  <p:transition spd="slow">
    <p:pull dir="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Key Indicators</a:t>
            </a:r>
          </a:p>
        </p:txBody>
      </p:sp>
      <p:sp>
        <p:nvSpPr>
          <p:cNvPr id="6" name="Rectangle 2051"/>
          <p:cNvSpPr txBox="1">
            <a:spLocks noChangeArrowheads="1"/>
          </p:cNvSpPr>
          <p:nvPr/>
        </p:nvSpPr>
        <p:spPr bwMode="auto">
          <a:xfrm>
            <a:off x="762000" y="1628800"/>
            <a:ext cx="8731250" cy="475252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r>
              <a:rPr lang="en-US" sz="2000" b="0" u="none" dirty="0"/>
              <a:t>Banks still have to assess exposures for possible </a:t>
            </a:r>
            <a:r>
              <a:rPr lang="en-US" sz="2000" b="0" u="none" dirty="0">
                <a:solidFill>
                  <a:srgbClr val="FF0000"/>
                </a:solidFill>
              </a:rPr>
              <a:t>other indications of UTP </a:t>
            </a:r>
            <a:r>
              <a:rPr lang="en-US" sz="2000" b="0" u="none" dirty="0"/>
              <a:t>=&gt; if there are reasonable doubts regarding the likeliness of repayment of the obligation according to the new arrangement in full in a timely manner, the obligor should be considered defaulted. </a:t>
            </a:r>
          </a:p>
          <a:p>
            <a:pPr marL="268288" indent="-268288" algn="just">
              <a:lnSpc>
                <a:spcPts val="2700"/>
              </a:lnSpc>
              <a:spcBef>
                <a:spcPts val="600"/>
              </a:spcBef>
              <a:spcAft>
                <a:spcPts val="600"/>
              </a:spcAft>
            </a:pPr>
            <a:endParaRPr lang="en-US" sz="2000" b="0" u="none" dirty="0"/>
          </a:p>
          <a:p>
            <a:pPr marL="268288" indent="-268288" algn="just">
              <a:lnSpc>
                <a:spcPts val="2700"/>
              </a:lnSpc>
              <a:spcBef>
                <a:spcPts val="600"/>
              </a:spcBef>
              <a:spcAft>
                <a:spcPts val="600"/>
              </a:spcAft>
            </a:pPr>
            <a:r>
              <a:rPr lang="en-US" sz="2000" b="0" u="none" dirty="0">
                <a:solidFill>
                  <a:srgbClr val="FF0000"/>
                </a:solidFill>
              </a:rPr>
              <a:t>Indicators to be used</a:t>
            </a:r>
            <a:r>
              <a:rPr lang="en-US" sz="2000" b="0" u="none" dirty="0"/>
              <a:t>:</a:t>
            </a:r>
          </a:p>
          <a:p>
            <a:pPr marL="514350" indent="-514350" algn="just">
              <a:lnSpc>
                <a:spcPts val="2700"/>
              </a:lnSpc>
              <a:spcBef>
                <a:spcPts val="600"/>
              </a:spcBef>
              <a:spcAft>
                <a:spcPts val="600"/>
              </a:spcAft>
              <a:buAutoNum type="romanLcParenBoth"/>
            </a:pPr>
            <a:r>
              <a:rPr lang="en-US" sz="2000" b="0" u="none" dirty="0"/>
              <a:t>large balloon payments</a:t>
            </a:r>
          </a:p>
          <a:p>
            <a:pPr marL="514350" indent="-514350" algn="just">
              <a:lnSpc>
                <a:spcPts val="2700"/>
              </a:lnSpc>
              <a:spcBef>
                <a:spcPts val="600"/>
              </a:spcBef>
              <a:spcAft>
                <a:spcPts val="600"/>
              </a:spcAft>
              <a:buAutoNum type="romanLcParenBoth"/>
            </a:pPr>
            <a:r>
              <a:rPr lang="en-US" sz="2000" b="0" u="none" dirty="0"/>
              <a:t>a significant grace period</a:t>
            </a:r>
          </a:p>
          <a:p>
            <a:pPr marL="514350" indent="-514350" algn="just">
              <a:lnSpc>
                <a:spcPts val="2700"/>
              </a:lnSpc>
              <a:spcBef>
                <a:spcPts val="600"/>
              </a:spcBef>
              <a:spcAft>
                <a:spcPts val="600"/>
              </a:spcAft>
              <a:buAutoNum type="romanLcParenBoth" startAt="2"/>
            </a:pPr>
            <a:r>
              <a:rPr lang="en-US" sz="2000" b="0" u="none" dirty="0"/>
              <a:t>the exposure has been restructured multiple times </a:t>
            </a:r>
            <a:endParaRPr lang="en-GB" sz="2000" b="0" u="none"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207</a:t>
            </a:fld>
            <a:endParaRPr lang="en-US" dirty="0"/>
          </a:p>
        </p:txBody>
      </p:sp>
    </p:spTree>
    <p:extLst>
      <p:ext uri="{BB962C8B-B14F-4D97-AF65-F5344CB8AC3E}">
        <p14:creationId xmlns:p14="http://schemas.microsoft.com/office/powerpoint/2010/main" val="3675015961"/>
      </p:ext>
    </p:extLst>
  </p:cSld>
  <p:clrMapOvr>
    <a:masterClrMapping/>
  </p:clrMapOvr>
  <p:transition spd="slow">
    <p:pull dir="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Key Indicators</a:t>
            </a:r>
          </a:p>
        </p:txBody>
      </p:sp>
      <p:sp>
        <p:nvSpPr>
          <p:cNvPr id="6" name="Rectangle 2051"/>
          <p:cNvSpPr txBox="1">
            <a:spLocks noChangeArrowheads="1"/>
          </p:cNvSpPr>
          <p:nvPr/>
        </p:nvSpPr>
        <p:spPr bwMode="auto">
          <a:xfrm>
            <a:off x="762000" y="1628801"/>
            <a:ext cx="8731250" cy="62365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r>
              <a:rPr lang="en-GB" sz="2000" b="0" u="none" dirty="0"/>
              <a:t>Forborne exposures can be either in performing or non-performing portfolios.</a:t>
            </a:r>
          </a:p>
          <a:p>
            <a:pPr>
              <a:lnSpc>
                <a:spcPts val="2700"/>
              </a:lnSpc>
              <a:spcBef>
                <a:spcPts val="600"/>
              </a:spcBef>
              <a:spcAft>
                <a:spcPts val="600"/>
              </a:spcAft>
            </a:pPr>
            <a:endParaRPr lang="en-GB" sz="2000" b="0" u="none" dirty="0"/>
          </a:p>
          <a:p>
            <a:pPr>
              <a:lnSpc>
                <a:spcPts val="2500"/>
              </a:lnSpc>
              <a:spcBef>
                <a:spcPts val="0"/>
              </a:spcBef>
              <a:spcAft>
                <a:spcPts val="0"/>
              </a:spcAft>
            </a:pPr>
            <a:endParaRPr lang="en-GB" sz="2000" b="0" u="none" dirty="0"/>
          </a:p>
          <a:p>
            <a:pPr>
              <a:lnSpc>
                <a:spcPts val="2500"/>
              </a:lnSpc>
              <a:spcBef>
                <a:spcPts val="0"/>
              </a:spcBef>
              <a:spcAft>
                <a:spcPts val="0"/>
              </a:spcAft>
            </a:pPr>
            <a:endParaRPr lang="en-GB" sz="2000" b="0" u="none" dirty="0"/>
          </a:p>
          <a:p>
            <a:pPr>
              <a:lnSpc>
                <a:spcPts val="2500"/>
              </a:lnSpc>
              <a:spcBef>
                <a:spcPts val="0"/>
              </a:spcBef>
              <a:spcAft>
                <a:spcPts val="0"/>
              </a:spcAft>
            </a:pPr>
            <a:endParaRPr lang="en-GB" sz="2000" b="0" u="none" dirty="0"/>
          </a:p>
          <a:p>
            <a:pPr>
              <a:lnSpc>
                <a:spcPts val="2500"/>
              </a:lnSpc>
              <a:spcBef>
                <a:spcPts val="0"/>
              </a:spcBef>
              <a:spcAft>
                <a:spcPts val="0"/>
              </a:spcAft>
            </a:pPr>
            <a:endParaRPr lang="en-GB" sz="2000" b="0" u="none" dirty="0"/>
          </a:p>
          <a:p>
            <a:pPr>
              <a:lnSpc>
                <a:spcPts val="2500"/>
              </a:lnSpc>
              <a:spcBef>
                <a:spcPts val="0"/>
              </a:spcBef>
              <a:spcAft>
                <a:spcPts val="0"/>
              </a:spcAft>
            </a:pPr>
            <a:endParaRPr lang="en-GB" sz="2000" b="0" u="none" dirty="0"/>
          </a:p>
          <a:p>
            <a:pPr>
              <a:lnSpc>
                <a:spcPts val="2500"/>
              </a:lnSpc>
              <a:spcBef>
                <a:spcPts val="0"/>
              </a:spcBef>
              <a:spcAft>
                <a:spcPts val="0"/>
              </a:spcAft>
            </a:pPr>
            <a:endParaRPr lang="en-GB" sz="2000" b="0" u="none" dirty="0"/>
          </a:p>
          <a:p>
            <a:pPr>
              <a:lnSpc>
                <a:spcPts val="2500"/>
              </a:lnSpc>
              <a:spcBef>
                <a:spcPts val="0"/>
              </a:spcBef>
              <a:spcAft>
                <a:spcPts val="0"/>
              </a:spcAft>
            </a:pPr>
            <a:endParaRPr lang="en-GB" sz="2000" b="0" u="none" dirty="0"/>
          </a:p>
          <a:p>
            <a:pPr>
              <a:lnSpc>
                <a:spcPts val="2500"/>
              </a:lnSpc>
              <a:spcBef>
                <a:spcPts val="0"/>
              </a:spcBef>
              <a:spcAft>
                <a:spcPts val="0"/>
              </a:spcAft>
            </a:pPr>
            <a:endParaRPr lang="en-GB" sz="2000" b="0" u="none" dirty="0"/>
          </a:p>
          <a:p>
            <a:pPr>
              <a:lnSpc>
                <a:spcPts val="2500"/>
              </a:lnSpc>
              <a:spcBef>
                <a:spcPts val="0"/>
              </a:spcBef>
              <a:spcAft>
                <a:spcPts val="0"/>
              </a:spcAft>
            </a:pPr>
            <a:endParaRPr lang="en-GB" sz="2000" b="0" u="none" dirty="0"/>
          </a:p>
          <a:p>
            <a:pPr>
              <a:lnSpc>
                <a:spcPts val="2500"/>
              </a:lnSpc>
              <a:spcBef>
                <a:spcPts val="0"/>
              </a:spcBef>
              <a:spcAft>
                <a:spcPts val="0"/>
              </a:spcAft>
            </a:pPr>
            <a:endParaRPr lang="en-GB" sz="2000" b="0" u="none"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208</a:t>
            </a:fld>
            <a:endParaRPr lang="en-US" dirty="0"/>
          </a:p>
        </p:txBody>
      </p:sp>
      <p:pic>
        <p:nvPicPr>
          <p:cNvPr id="3" name="Picture 2"/>
          <p:cNvPicPr>
            <a:picLocks noChangeAspect="1"/>
          </p:cNvPicPr>
          <p:nvPr/>
        </p:nvPicPr>
        <p:blipFill>
          <a:blip r:embed="rId2"/>
          <a:stretch>
            <a:fillRect/>
          </a:stretch>
        </p:blipFill>
        <p:spPr>
          <a:xfrm>
            <a:off x="829185" y="2263882"/>
            <a:ext cx="7220159" cy="3479519"/>
          </a:xfrm>
          <a:prstGeom prst="rect">
            <a:avLst/>
          </a:prstGeom>
        </p:spPr>
      </p:pic>
      <p:sp>
        <p:nvSpPr>
          <p:cNvPr id="4" name="Rectangle 3"/>
          <p:cNvSpPr/>
          <p:nvPr/>
        </p:nvSpPr>
        <p:spPr>
          <a:xfrm>
            <a:off x="845711" y="5849920"/>
            <a:ext cx="7131626" cy="461665"/>
          </a:xfrm>
          <a:prstGeom prst="rect">
            <a:avLst/>
          </a:prstGeom>
        </p:spPr>
        <p:txBody>
          <a:bodyPr wrap="square">
            <a:spAutoFit/>
          </a:bodyPr>
          <a:lstStyle/>
          <a:p>
            <a:pPr algn="just">
              <a:buNone/>
            </a:pPr>
            <a:r>
              <a:rPr lang="en-US" sz="1200" b="0" u="none" dirty="0">
                <a:solidFill>
                  <a:schemeClr val="tx1"/>
                </a:solidFill>
              </a:rPr>
              <a:t>Source: EBA (2014), “Final draft Implementing Technical Standards on Supervisory reporting on forbearance and non-performing exposures under Article 99(4) of Regulation (EU) No 575/2013”, 24 July.</a:t>
            </a:r>
            <a:endParaRPr lang="en-GB" sz="1200" dirty="0">
              <a:solidFill>
                <a:schemeClr val="tx1"/>
              </a:solidFill>
            </a:endParaRPr>
          </a:p>
        </p:txBody>
      </p:sp>
    </p:spTree>
    <p:extLst>
      <p:ext uri="{BB962C8B-B14F-4D97-AF65-F5344CB8AC3E}">
        <p14:creationId xmlns:p14="http://schemas.microsoft.com/office/powerpoint/2010/main" val="3966705711"/>
      </p:ext>
    </p:extLst>
  </p:cSld>
  <p:clrMapOvr>
    <a:masterClrMapping/>
  </p:clrMapOvr>
  <p:transition spd="slow">
    <p:pull dir="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Key Indicators</a:t>
            </a:r>
          </a:p>
        </p:txBody>
      </p:sp>
      <p:sp>
        <p:nvSpPr>
          <p:cNvPr id="6" name="Rectangle 2051"/>
          <p:cNvSpPr txBox="1">
            <a:spLocks noChangeArrowheads="1"/>
          </p:cNvSpPr>
          <p:nvPr/>
        </p:nvSpPr>
        <p:spPr bwMode="auto">
          <a:xfrm>
            <a:off x="762000" y="1628800"/>
            <a:ext cx="8731250" cy="46085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lang="en-GB" sz="2000" u="none" dirty="0">
                <a:solidFill>
                  <a:srgbClr val="FF0000"/>
                </a:solidFill>
              </a:rPr>
              <a:t>Cure period</a:t>
            </a:r>
            <a:r>
              <a:rPr lang="en-GB" sz="2000" b="0" u="none" dirty="0">
                <a:solidFill>
                  <a:srgbClr val="FF0000"/>
                </a:solidFill>
              </a:rPr>
              <a:t> -</a:t>
            </a:r>
            <a:r>
              <a:rPr lang="en-GB" sz="2000" b="0" u="none" dirty="0"/>
              <a:t> The forbearance classification shall be discontinued when all the following conditions are met (to be assessed at least on a quarterly basis):</a:t>
            </a:r>
          </a:p>
          <a:p>
            <a:pPr algn="just">
              <a:lnSpc>
                <a:spcPts val="2700"/>
              </a:lnSpc>
              <a:spcBef>
                <a:spcPts val="600"/>
              </a:spcBef>
              <a:spcAft>
                <a:spcPts val="600"/>
              </a:spcAft>
            </a:pPr>
            <a:endParaRPr lang="en-GB" sz="2000" b="0" u="none" dirty="0"/>
          </a:p>
          <a:p>
            <a:pPr algn="just">
              <a:lnSpc>
                <a:spcPts val="2700"/>
              </a:lnSpc>
              <a:spcBef>
                <a:spcPts val="600"/>
              </a:spcBef>
              <a:spcAft>
                <a:spcPts val="600"/>
              </a:spcAft>
              <a:buAutoNum type="alphaLcParenBoth"/>
            </a:pPr>
            <a:r>
              <a:rPr lang="en-GB" sz="2000" b="0" u="none" dirty="0"/>
              <a:t>the contract is considered as performing;</a:t>
            </a:r>
          </a:p>
          <a:p>
            <a:pPr algn="just">
              <a:lnSpc>
                <a:spcPts val="2700"/>
              </a:lnSpc>
              <a:spcBef>
                <a:spcPts val="600"/>
              </a:spcBef>
              <a:spcAft>
                <a:spcPts val="600"/>
              </a:spcAft>
              <a:buAutoNum type="alphaLcParenBoth"/>
            </a:pPr>
            <a:r>
              <a:rPr lang="en-GB" sz="2000" b="0" u="none" dirty="0"/>
              <a:t>a minimum 2 year probation period has passed from the date the forborne exposure was considered as performing;</a:t>
            </a:r>
          </a:p>
          <a:p>
            <a:pPr algn="just">
              <a:lnSpc>
                <a:spcPts val="2700"/>
              </a:lnSpc>
              <a:spcBef>
                <a:spcPts val="600"/>
              </a:spcBef>
              <a:spcAft>
                <a:spcPts val="600"/>
              </a:spcAft>
              <a:buAutoNum type="alphaLcParenBoth"/>
            </a:pPr>
            <a:r>
              <a:rPr lang="en-GB" sz="2000" b="0" u="none" dirty="0"/>
              <a:t>regular payments of more than an insignificant aggregate amount of principal or interest have been made during at least half of the probation period;</a:t>
            </a:r>
          </a:p>
          <a:p>
            <a:pPr algn="just">
              <a:lnSpc>
                <a:spcPts val="2700"/>
              </a:lnSpc>
              <a:spcBef>
                <a:spcPts val="600"/>
              </a:spcBef>
              <a:spcAft>
                <a:spcPts val="600"/>
              </a:spcAft>
              <a:buAutoNum type="alphaLcParenBoth"/>
            </a:pPr>
            <a:r>
              <a:rPr lang="en-GB" sz="2000" b="0" u="none" dirty="0"/>
              <a:t>none of the exposures to the debtor is more than 30 days past-due at the end of the probation period.</a:t>
            </a:r>
            <a:endParaRPr lang="en-US" sz="2000" b="0" u="none"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209</a:t>
            </a:fld>
            <a:endParaRPr lang="en-US" dirty="0"/>
          </a:p>
        </p:txBody>
      </p:sp>
    </p:spTree>
    <p:extLst>
      <p:ext uri="{BB962C8B-B14F-4D97-AF65-F5344CB8AC3E}">
        <p14:creationId xmlns:p14="http://schemas.microsoft.com/office/powerpoint/2010/main" val="989511219"/>
      </p:ext>
    </p:extLst>
  </p:cSld>
  <p:clrMapOvr>
    <a:masterClrMapping/>
  </p:clrMapOvr>
  <p:transition spd="slow">
    <p:pull dir="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Non-regulated players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a:t>
            </a:fld>
            <a:endParaRPr lang="en-US"/>
          </a:p>
        </p:txBody>
      </p:sp>
      <p:sp>
        <p:nvSpPr>
          <p:cNvPr id="8" name="Rectangle 3"/>
          <p:cNvSpPr txBox="1">
            <a:spLocks noChangeArrowheads="1"/>
          </p:cNvSpPr>
          <p:nvPr/>
        </p:nvSpPr>
        <p:spPr bwMode="auto">
          <a:xfrm>
            <a:off x="809624" y="1628801"/>
            <a:ext cx="8683626" cy="726648"/>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buClr>
                <a:schemeClr val="bg2"/>
              </a:buClr>
              <a:buSzPct val="75000"/>
              <a:buFont typeface="Monotype Sorts" pitchFamily="2" charset="2"/>
              <a:buChar char="n"/>
              <a:defRPr/>
            </a:pPr>
            <a:r>
              <a:rPr lang="en-US" sz="1800" b="0" u="none" dirty="0" err="1">
                <a:solidFill>
                  <a:srgbClr val="FF0000"/>
                </a:solidFill>
              </a:rPr>
              <a:t>Neobanks</a:t>
            </a:r>
            <a:r>
              <a:rPr lang="en-US" sz="1800" b="0" u="none" dirty="0">
                <a:solidFill>
                  <a:srgbClr val="FF0000"/>
                </a:solidFill>
              </a:rPr>
              <a:t> or Digital banks </a:t>
            </a:r>
            <a:r>
              <a:rPr lang="en-US" sz="1800" b="0" u="none" dirty="0">
                <a:solidFill>
                  <a:schemeClr val="tx1"/>
                </a:solidFill>
              </a:rPr>
              <a:t>– branchless banks that acquire and serve customers primarily through digital touchpoints such as mobile apps.</a:t>
            </a:r>
          </a:p>
          <a:p>
            <a:pPr marL="265113" indent="-265113" algn="just">
              <a:lnSpc>
                <a:spcPts val="2700"/>
              </a:lnSpc>
              <a:spcBef>
                <a:spcPts val="600"/>
              </a:spcBef>
              <a:buClr>
                <a:schemeClr val="bg2"/>
              </a:buClr>
              <a:buSzPct val="75000"/>
              <a:buFont typeface="Monotype Sorts" pitchFamily="2" charset="2"/>
              <a:buChar char="n"/>
              <a:defRPr/>
            </a:pPr>
            <a:r>
              <a:rPr lang="en-US" sz="1800" b="0" u="none" dirty="0">
                <a:solidFill>
                  <a:schemeClr val="tx1"/>
                </a:solidFill>
              </a:rPr>
              <a:t>Some </a:t>
            </a:r>
            <a:r>
              <a:rPr lang="en-US" sz="1800" b="0" u="none" dirty="0" err="1">
                <a:solidFill>
                  <a:schemeClr val="tx1"/>
                </a:solidFill>
              </a:rPr>
              <a:t>neobanks</a:t>
            </a:r>
            <a:r>
              <a:rPr lang="en-US" sz="1800" b="0" u="none" dirty="0">
                <a:solidFill>
                  <a:schemeClr val="tx1"/>
                </a:solidFill>
              </a:rPr>
              <a:t> are among the largest players in their local markets</a:t>
            </a:r>
            <a:r>
              <a:rPr lang="pt-PT" sz="1800" b="0" u="none" dirty="0">
                <a:solidFill>
                  <a:schemeClr val="tx1"/>
                </a:solidFill>
              </a:rPr>
              <a:t>, </a:t>
            </a:r>
            <a:r>
              <a:rPr lang="en-US" sz="1800" b="0" u="none" dirty="0">
                <a:solidFill>
                  <a:schemeClr val="tx1"/>
                </a:solidFill>
              </a:rPr>
              <a:t>with a stronger footprint among younger and lower income people and a large weight of unsecured loans</a:t>
            </a:r>
            <a:r>
              <a:rPr lang="pt-PT" sz="1800" b="0" u="none" dirty="0">
                <a:solidFill>
                  <a:schemeClr val="tx1"/>
                </a:solidFill>
              </a:rPr>
              <a:t>.</a:t>
            </a:r>
            <a:endParaRPr lang="en-US" sz="18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p:txBody>
      </p:sp>
      <p:sp>
        <p:nvSpPr>
          <p:cNvPr id="6" name="Rectangle 5"/>
          <p:cNvSpPr/>
          <p:nvPr/>
        </p:nvSpPr>
        <p:spPr>
          <a:xfrm>
            <a:off x="937795" y="5949280"/>
            <a:ext cx="4303237" cy="276999"/>
          </a:xfrm>
          <a:prstGeom prst="rect">
            <a:avLst/>
          </a:prstGeom>
        </p:spPr>
        <p:txBody>
          <a:bodyPr wrap="square">
            <a:spAutoFit/>
          </a:bodyPr>
          <a:lstStyle/>
          <a:p>
            <a:pPr algn="just">
              <a:buNone/>
            </a:pPr>
            <a:r>
              <a:rPr lang="en-US" sz="1200" b="0" u="none" dirty="0">
                <a:solidFill>
                  <a:schemeClr val="tx1"/>
                </a:solidFill>
              </a:rPr>
              <a:t>Source</a:t>
            </a:r>
            <a:r>
              <a:rPr lang="pt-PT" sz="1200" b="0" u="none" dirty="0">
                <a:solidFill>
                  <a:schemeClr val="tx1"/>
                </a:solidFill>
              </a:rPr>
              <a:t>: IMF (2022), “Global Financial </a:t>
            </a:r>
            <a:r>
              <a:rPr lang="en-US" sz="1200" b="0" u="none" dirty="0">
                <a:solidFill>
                  <a:schemeClr val="tx1"/>
                </a:solidFill>
              </a:rPr>
              <a:t>Stability Report”, Apr</a:t>
            </a:r>
            <a:r>
              <a:rPr lang="pt-PT" sz="1200" b="0" u="none" dirty="0">
                <a:solidFill>
                  <a:schemeClr val="tx1"/>
                </a:solidFill>
              </a:rPr>
              <a:t>.</a:t>
            </a:r>
          </a:p>
        </p:txBody>
      </p:sp>
      <p:pic>
        <p:nvPicPr>
          <p:cNvPr id="4" name="Picture 3"/>
          <p:cNvPicPr>
            <a:picLocks noChangeAspect="1"/>
          </p:cNvPicPr>
          <p:nvPr/>
        </p:nvPicPr>
        <p:blipFill>
          <a:blip r:embed="rId2"/>
          <a:stretch>
            <a:fillRect/>
          </a:stretch>
        </p:blipFill>
        <p:spPr>
          <a:xfrm>
            <a:off x="920553" y="3212976"/>
            <a:ext cx="2919004" cy="2664296"/>
          </a:xfrm>
          <a:prstGeom prst="rect">
            <a:avLst/>
          </a:prstGeom>
        </p:spPr>
      </p:pic>
      <p:pic>
        <p:nvPicPr>
          <p:cNvPr id="7" name="Picture 6"/>
          <p:cNvPicPr>
            <a:picLocks noChangeAspect="1"/>
          </p:cNvPicPr>
          <p:nvPr/>
        </p:nvPicPr>
        <p:blipFill>
          <a:blip r:embed="rId3"/>
          <a:stretch>
            <a:fillRect/>
          </a:stretch>
        </p:blipFill>
        <p:spPr>
          <a:xfrm>
            <a:off x="3800872" y="3212976"/>
            <a:ext cx="2859903" cy="2664296"/>
          </a:xfrm>
          <a:prstGeom prst="rect">
            <a:avLst/>
          </a:prstGeom>
        </p:spPr>
      </p:pic>
      <p:pic>
        <p:nvPicPr>
          <p:cNvPr id="9" name="Picture 8"/>
          <p:cNvPicPr>
            <a:picLocks noChangeAspect="1"/>
          </p:cNvPicPr>
          <p:nvPr/>
        </p:nvPicPr>
        <p:blipFill>
          <a:blip r:embed="rId4"/>
          <a:stretch>
            <a:fillRect/>
          </a:stretch>
        </p:blipFill>
        <p:spPr>
          <a:xfrm>
            <a:off x="6660774" y="3212976"/>
            <a:ext cx="2832475" cy="2653332"/>
          </a:xfrm>
          <a:prstGeom prst="rect">
            <a:avLst/>
          </a:prstGeom>
        </p:spPr>
      </p:pic>
    </p:spTree>
    <p:extLst>
      <p:ext uri="{BB962C8B-B14F-4D97-AF65-F5344CB8AC3E}">
        <p14:creationId xmlns:p14="http://schemas.microsoft.com/office/powerpoint/2010/main" val="967258024"/>
      </p:ext>
    </p:extLst>
  </p:cSld>
  <p:clrMapOvr>
    <a:masterClrMapping/>
  </p:clrMapOvr>
  <p:transition spd="slow">
    <p:pull dir="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Key Indicators</a:t>
            </a:r>
          </a:p>
        </p:txBody>
      </p:sp>
      <p:sp>
        <p:nvSpPr>
          <p:cNvPr id="6" name="Rectangle 2051"/>
          <p:cNvSpPr txBox="1">
            <a:spLocks noChangeArrowheads="1"/>
          </p:cNvSpPr>
          <p:nvPr/>
        </p:nvSpPr>
        <p:spPr bwMode="auto">
          <a:xfrm>
            <a:off x="762000" y="1628800"/>
            <a:ext cx="8655496" cy="453650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541338" indent="-541338" algn="just">
              <a:lnSpc>
                <a:spcPts val="2700"/>
              </a:lnSpc>
              <a:spcBef>
                <a:spcPts val="600"/>
              </a:spcBef>
              <a:spcAft>
                <a:spcPts val="600"/>
              </a:spcAft>
              <a:buNone/>
            </a:pPr>
            <a:r>
              <a:rPr lang="en-US" sz="2000" u="none" dirty="0">
                <a:solidFill>
                  <a:srgbClr val="FF3300"/>
                </a:solidFill>
                <a:cs typeface="Times New Roman" pitchFamily="18" charset="0"/>
              </a:rPr>
              <a:t>(II)	level of coverage of problem loans by provisions</a:t>
            </a:r>
          </a:p>
          <a:p>
            <a:pPr algn="just">
              <a:lnSpc>
                <a:spcPts val="2700"/>
              </a:lnSpc>
              <a:spcBef>
                <a:spcPts val="600"/>
              </a:spcBef>
              <a:spcAft>
                <a:spcPts val="600"/>
              </a:spcAft>
            </a:pPr>
            <a:endParaRPr lang="en-US" sz="2000" b="0" u="none" dirty="0">
              <a:cs typeface="Times New Roman" pitchFamily="18" charset="0"/>
            </a:endParaRPr>
          </a:p>
          <a:p>
            <a:pPr algn="just">
              <a:lnSpc>
                <a:spcPts val="2700"/>
              </a:lnSpc>
              <a:spcBef>
                <a:spcPts val="600"/>
              </a:spcBef>
              <a:spcAft>
                <a:spcPts val="600"/>
              </a:spcAft>
            </a:pPr>
            <a:r>
              <a:rPr lang="en-US" sz="2000" b="0" u="none" dirty="0">
                <a:cs typeface="Times New Roman" pitchFamily="18" charset="0"/>
              </a:rPr>
              <a:t>Coverage ratio of Past Due Loans = Provisions (Impairments)/Past Due Loans</a:t>
            </a:r>
          </a:p>
          <a:p>
            <a:pPr algn="just">
              <a:lnSpc>
                <a:spcPts val="2700"/>
              </a:lnSpc>
              <a:spcBef>
                <a:spcPts val="600"/>
              </a:spcBef>
              <a:spcAft>
                <a:spcPts val="600"/>
              </a:spcAft>
            </a:pPr>
            <a:endParaRPr lang="en-US" sz="2000" b="0" u="none" dirty="0">
              <a:cs typeface="Times New Roman" pitchFamily="18" charset="0"/>
            </a:endParaRPr>
          </a:p>
          <a:p>
            <a:pPr algn="just">
              <a:lnSpc>
                <a:spcPts val="2700"/>
              </a:lnSpc>
              <a:spcBef>
                <a:spcPts val="600"/>
              </a:spcBef>
              <a:spcAft>
                <a:spcPts val="600"/>
              </a:spcAft>
            </a:pPr>
            <a:r>
              <a:rPr lang="en-GB" sz="2000" b="0" u="none" dirty="0"/>
              <a:t>Texas ratio = NPLs/(tangible equity + loan loss reserves): compares problem loans with the financial resources a bank has to absorb further losses from its troubled assets.</a:t>
            </a:r>
          </a:p>
          <a:p>
            <a:pPr algn="just">
              <a:lnSpc>
                <a:spcPts val="2700"/>
              </a:lnSpc>
              <a:spcBef>
                <a:spcPts val="600"/>
              </a:spcBef>
              <a:spcAft>
                <a:spcPts val="600"/>
              </a:spcAft>
            </a:pPr>
            <a:endParaRPr lang="en-GB" sz="2000" b="0" u="none" dirty="0">
              <a:cs typeface="Times New Roman" pitchFamily="18" charset="0"/>
            </a:endParaRPr>
          </a:p>
          <a:p>
            <a:pPr marL="0" indent="0" algn="just">
              <a:lnSpc>
                <a:spcPts val="2700"/>
              </a:lnSpc>
              <a:spcBef>
                <a:spcPts val="600"/>
              </a:spcBef>
              <a:spcAft>
                <a:spcPts val="600"/>
              </a:spcAft>
              <a:buNone/>
            </a:pPr>
            <a:r>
              <a:rPr lang="en-GB" sz="2000" b="0" u="none" dirty="0">
                <a:cs typeface="Times New Roman" pitchFamily="18" charset="0"/>
              </a:rPr>
              <a:t>		Lower Texas ratio </a:t>
            </a:r>
            <a:r>
              <a:rPr lang="en-GB" sz="2000" b="0" u="none" dirty="0">
                <a:cs typeface="Times New Roman" pitchFamily="18" charset="0"/>
                <a:sym typeface="Wingdings" panose="05000000000000000000" pitchFamily="2" charset="2"/>
              </a:rPr>
              <a:t> more robust position</a:t>
            </a:r>
            <a:endParaRPr lang="en-US" sz="2000" b="0" u="none"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210</a:t>
            </a:fld>
            <a:endParaRPr lang="en-US"/>
          </a:p>
        </p:txBody>
      </p:sp>
      <p:cxnSp>
        <p:nvCxnSpPr>
          <p:cNvPr id="4" name="Straight Arrow Connector 3"/>
          <p:cNvCxnSpPr/>
          <p:nvPr/>
        </p:nvCxnSpPr>
        <p:spPr bwMode="auto">
          <a:xfrm>
            <a:off x="4953000" y="4653136"/>
            <a:ext cx="0" cy="648072"/>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67090038"/>
      </p:ext>
    </p:extLst>
  </p:cSld>
  <p:clrMapOvr>
    <a:masterClrMapping/>
  </p:clrMapOvr>
  <p:transition spd="slow">
    <p:pull dir="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800" dirty="0">
                <a:solidFill>
                  <a:schemeClr val="tx1"/>
                </a:solidFill>
              </a:rPr>
              <a:t>Main Prudential Restrictions</a:t>
            </a:r>
          </a:p>
        </p:txBody>
      </p:sp>
      <p:sp>
        <p:nvSpPr>
          <p:cNvPr id="6" name="Rectangle 2051"/>
          <p:cNvSpPr txBox="1">
            <a:spLocks noChangeArrowheads="1"/>
          </p:cNvSpPr>
          <p:nvPr/>
        </p:nvSpPr>
        <p:spPr bwMode="auto">
          <a:xfrm>
            <a:off x="762000" y="1643049"/>
            <a:ext cx="8731250" cy="46799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800"/>
              </a:lnSpc>
              <a:spcBef>
                <a:spcPts val="600"/>
              </a:spcBef>
              <a:spcAft>
                <a:spcPts val="600"/>
              </a:spcAft>
              <a:buNone/>
            </a:pPr>
            <a:r>
              <a:rPr lang="en-US" sz="2000" b="0" u="none" dirty="0">
                <a:cs typeface="Times New Roman" pitchFamily="18" charset="0"/>
              </a:rPr>
              <a:t>(1) Large exposures</a:t>
            </a:r>
          </a:p>
          <a:p>
            <a:pPr marL="0" indent="0" algn="just">
              <a:lnSpc>
                <a:spcPts val="2800"/>
              </a:lnSpc>
              <a:spcBef>
                <a:spcPts val="600"/>
              </a:spcBef>
              <a:spcAft>
                <a:spcPts val="600"/>
              </a:spcAft>
              <a:buNone/>
            </a:pPr>
            <a:endParaRPr lang="en-US" sz="2000" b="0" u="none" dirty="0">
              <a:cs typeface="Times New Roman" pitchFamily="18" charset="0"/>
            </a:endParaRPr>
          </a:p>
          <a:p>
            <a:pPr marL="0" indent="0" algn="just">
              <a:lnSpc>
                <a:spcPts val="2800"/>
              </a:lnSpc>
              <a:spcBef>
                <a:spcPts val="600"/>
              </a:spcBef>
              <a:spcAft>
                <a:spcPts val="600"/>
              </a:spcAft>
              <a:buNone/>
            </a:pPr>
            <a:r>
              <a:rPr lang="en-US" sz="2000" b="0" u="none" dirty="0">
                <a:cs typeface="Times New Roman" pitchFamily="18" charset="0"/>
              </a:rPr>
              <a:t>(2) Credit to shareholders</a:t>
            </a:r>
          </a:p>
          <a:p>
            <a:pPr marL="0" indent="0" algn="just">
              <a:lnSpc>
                <a:spcPts val="2800"/>
              </a:lnSpc>
              <a:spcBef>
                <a:spcPts val="600"/>
              </a:spcBef>
              <a:spcAft>
                <a:spcPts val="600"/>
              </a:spcAft>
              <a:buNone/>
            </a:pPr>
            <a:endParaRPr lang="en-US" sz="2000" b="0" u="none" dirty="0">
              <a:cs typeface="Times New Roman" pitchFamily="18" charset="0"/>
            </a:endParaRPr>
          </a:p>
          <a:p>
            <a:pPr marL="0" indent="0" algn="just">
              <a:lnSpc>
                <a:spcPts val="2800"/>
              </a:lnSpc>
              <a:spcBef>
                <a:spcPts val="600"/>
              </a:spcBef>
              <a:spcAft>
                <a:spcPts val="600"/>
              </a:spcAft>
              <a:buNone/>
            </a:pPr>
            <a:r>
              <a:rPr lang="en-US" sz="2000" b="0" u="none" dirty="0">
                <a:cs typeface="Times New Roman" pitchFamily="18" charset="0"/>
              </a:rPr>
              <a:t>(3) Financial Participations</a:t>
            </a:r>
          </a:p>
          <a:p>
            <a:pPr marL="0" indent="0" algn="just">
              <a:lnSpc>
                <a:spcPts val="2800"/>
              </a:lnSpc>
              <a:spcBef>
                <a:spcPts val="600"/>
              </a:spcBef>
              <a:spcAft>
                <a:spcPts val="600"/>
              </a:spcAft>
              <a:buNone/>
            </a:pPr>
            <a:endParaRPr lang="en-US" sz="2000" b="0" u="none" dirty="0">
              <a:cs typeface="Times New Roman" pitchFamily="18" charset="0"/>
            </a:endParaRPr>
          </a:p>
          <a:p>
            <a:pPr marL="0" indent="0" algn="just">
              <a:lnSpc>
                <a:spcPts val="2800"/>
              </a:lnSpc>
              <a:spcBef>
                <a:spcPts val="600"/>
              </a:spcBef>
              <a:spcAft>
                <a:spcPts val="600"/>
              </a:spcAft>
              <a:buNone/>
            </a:pPr>
            <a:r>
              <a:rPr lang="en-US" sz="2000" b="0" u="none" dirty="0">
                <a:cs typeface="Times New Roman" pitchFamily="18" charset="0"/>
              </a:rPr>
              <a:t>(4) Tangible and Intangible Assets</a:t>
            </a:r>
          </a:p>
          <a:p>
            <a:pPr marL="0" indent="0" algn="just">
              <a:lnSpc>
                <a:spcPts val="2800"/>
              </a:lnSpc>
              <a:spcBef>
                <a:spcPts val="600"/>
              </a:spcBef>
              <a:spcAft>
                <a:spcPts val="600"/>
              </a:spcAft>
              <a:buNone/>
            </a:pPr>
            <a:endParaRPr lang="en-US" sz="2000" b="0" u="none" dirty="0">
              <a:cs typeface="Times New Roman" pitchFamily="18" charset="0"/>
            </a:endParaRPr>
          </a:p>
          <a:p>
            <a:pPr marL="0" indent="0" algn="just">
              <a:lnSpc>
                <a:spcPts val="2800"/>
              </a:lnSpc>
              <a:spcBef>
                <a:spcPts val="600"/>
              </a:spcBef>
              <a:spcAft>
                <a:spcPts val="600"/>
              </a:spcAft>
              <a:buNone/>
            </a:pPr>
            <a:r>
              <a:rPr lang="en-US" sz="2000" b="0" u="none" dirty="0">
                <a:cs typeface="Times New Roman" pitchFamily="18" charset="0"/>
              </a:rPr>
              <a:t>(5) Capital</a:t>
            </a:r>
          </a:p>
          <a:p>
            <a:pPr marL="0" indent="0" algn="just">
              <a:lnSpc>
                <a:spcPts val="2800"/>
              </a:lnSpc>
              <a:spcBef>
                <a:spcPts val="600"/>
              </a:spcBef>
              <a:spcAft>
                <a:spcPts val="600"/>
              </a:spcAft>
              <a:buNone/>
            </a:pPr>
            <a:endParaRPr lang="en-US" sz="2000" b="0" u="none" dirty="0">
              <a:cs typeface="Times New Roman" pitchFamily="18" charset="0"/>
            </a:endParaRPr>
          </a:p>
          <a:p>
            <a:pPr marL="0" indent="0" algn="just">
              <a:lnSpc>
                <a:spcPts val="2800"/>
              </a:lnSpc>
              <a:spcBef>
                <a:spcPts val="600"/>
              </a:spcBef>
              <a:spcAft>
                <a:spcPts val="600"/>
              </a:spcAft>
              <a:buNone/>
            </a:pPr>
            <a:endParaRPr lang="en-US" sz="2000" b="0" u="none" dirty="0">
              <a:cs typeface="Times New Roman" pitchFamily="18" charset="0"/>
            </a:endParaRPr>
          </a:p>
          <a:p>
            <a:pPr marL="0" indent="0" algn="just">
              <a:lnSpc>
                <a:spcPts val="2800"/>
              </a:lnSpc>
              <a:spcBef>
                <a:spcPts val="600"/>
              </a:spcBef>
              <a:spcAft>
                <a:spcPts val="600"/>
              </a:spcAft>
              <a:buNone/>
            </a:pPr>
            <a:endParaRPr lang="en-US" sz="2000" b="0" u="none"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211</a:t>
            </a:fld>
            <a:endParaRPr lang="en-US"/>
          </a:p>
        </p:txBody>
      </p:sp>
    </p:spTree>
    <p:extLst>
      <p:ext uri="{BB962C8B-B14F-4D97-AF65-F5344CB8AC3E}">
        <p14:creationId xmlns:p14="http://schemas.microsoft.com/office/powerpoint/2010/main" val="686835791"/>
      </p:ext>
    </p:extLst>
  </p:cSld>
  <p:clrMapOvr>
    <a:masterClrMapping/>
  </p:clrMapOvr>
  <p:transition spd="slow">
    <p:pull dir="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800" dirty="0">
                <a:solidFill>
                  <a:schemeClr val="tx1"/>
                </a:solidFill>
              </a:rPr>
              <a:t>Main Prudential Restrictions</a:t>
            </a:r>
            <a:endParaRPr lang="en-US" sz="3800" dirty="0"/>
          </a:p>
        </p:txBody>
      </p:sp>
      <p:sp>
        <p:nvSpPr>
          <p:cNvPr id="6" name="Rectangle 2051"/>
          <p:cNvSpPr txBox="1">
            <a:spLocks noChangeArrowheads="1"/>
          </p:cNvSpPr>
          <p:nvPr/>
        </p:nvSpPr>
        <p:spPr bwMode="auto">
          <a:xfrm>
            <a:off x="762000" y="1628800"/>
            <a:ext cx="8655496" cy="46799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700"/>
              </a:lnSpc>
              <a:spcBef>
                <a:spcPts val="600"/>
              </a:spcBef>
              <a:spcAft>
                <a:spcPts val="600"/>
              </a:spcAft>
              <a:buNone/>
            </a:pPr>
            <a:r>
              <a:rPr lang="en-US" sz="1800" b="0" u="none" dirty="0">
                <a:cs typeface="Times New Roman" pitchFamily="18" charset="0"/>
              </a:rPr>
              <a:t>(1) </a:t>
            </a:r>
            <a:r>
              <a:rPr lang="en-US" sz="1800" b="0" u="none" dirty="0">
                <a:solidFill>
                  <a:srgbClr val="FF0000"/>
                </a:solidFill>
                <a:cs typeface="Times New Roman" pitchFamily="18" charset="0"/>
              </a:rPr>
              <a:t>Large exposures:</a:t>
            </a:r>
          </a:p>
          <a:p>
            <a:pPr algn="just">
              <a:lnSpc>
                <a:spcPts val="2600"/>
              </a:lnSpc>
              <a:spcBef>
                <a:spcPts val="0"/>
              </a:spcBef>
              <a:spcAft>
                <a:spcPts val="600"/>
              </a:spcAft>
            </a:pPr>
            <a:r>
              <a:rPr lang="en-US" sz="1800" b="0" u="none" dirty="0"/>
              <a:t>Restrictions on large exposures are necessary because capital requirements (e.g. Pillar 1) implicitly assume that banks hold granular portfolios, i.e. no form of concentration risk is considered in calculating capital requirements.</a:t>
            </a:r>
          </a:p>
          <a:p>
            <a:pPr algn="just">
              <a:lnSpc>
                <a:spcPts val="2600"/>
              </a:lnSpc>
              <a:spcBef>
                <a:spcPts val="0"/>
              </a:spcBef>
              <a:spcAft>
                <a:spcPts val="600"/>
              </a:spcAft>
            </a:pPr>
            <a:r>
              <a:rPr lang="en-US" sz="1800" b="0" u="none" dirty="0"/>
              <a:t>A supervisory review examination process (SREP - Pillar 2) allows supervisors to demand more capital to higher concentrated banks.</a:t>
            </a:r>
          </a:p>
          <a:p>
            <a:pPr algn="just">
              <a:lnSpc>
                <a:spcPts val="2600"/>
              </a:lnSpc>
              <a:spcBef>
                <a:spcPts val="0"/>
              </a:spcBef>
              <a:spcAft>
                <a:spcPts val="600"/>
              </a:spcAft>
            </a:pPr>
            <a:endParaRPr lang="en-US" sz="1800" b="0" u="none" dirty="0"/>
          </a:p>
          <a:p>
            <a:pPr algn="just">
              <a:lnSpc>
                <a:spcPts val="2600"/>
              </a:lnSpc>
              <a:spcBef>
                <a:spcPts val="0"/>
              </a:spcBef>
              <a:spcAft>
                <a:spcPts val="600"/>
              </a:spcAft>
            </a:pPr>
            <a:r>
              <a:rPr lang="en-US" sz="1800" b="0" u="none" dirty="0"/>
              <a:t>BCBS set a large exposures framework as a backstop to capital standards, to ensure banks’ survival after a default in a large exposure to a group of interconnected entities.</a:t>
            </a:r>
          </a:p>
          <a:p>
            <a:pPr algn="just">
              <a:lnSpc>
                <a:spcPts val="2600"/>
              </a:lnSpc>
              <a:spcBef>
                <a:spcPts val="0"/>
              </a:spcBef>
              <a:spcAft>
                <a:spcPts val="600"/>
              </a:spcAft>
            </a:pPr>
            <a:r>
              <a:rPr lang="en-US" sz="1800" b="0" u="none" dirty="0">
                <a:cs typeface="Times New Roman" pitchFamily="18" charset="0"/>
              </a:rPr>
              <a:t>BIS definition (BCBS (2021), “Lex: Large Exposures”): </a:t>
            </a:r>
            <a:r>
              <a:rPr lang="en-US" sz="1800" b="0" dirty="0">
                <a:cs typeface="Times New Roman" pitchFamily="18" charset="0"/>
              </a:rPr>
              <a:t>risks to a group of interconnected entities corresponding to &gt;=10% </a:t>
            </a:r>
            <a:r>
              <a:rPr lang="en-US" sz="1800" b="0" u="none" dirty="0">
                <a:cs typeface="Times New Roman" pitchFamily="18" charset="0"/>
              </a:rPr>
              <a:t>of the FI’s tier I capital, with large exposures having to be reported to the supervisor on a regular basis, as well as the banks’ 20 largest exposures, irrespective of being large exposures.</a:t>
            </a:r>
          </a:p>
          <a:p>
            <a:pPr algn="just">
              <a:lnSpc>
                <a:spcPts val="2600"/>
              </a:lnSpc>
              <a:spcBef>
                <a:spcPts val="0"/>
              </a:spcBef>
              <a:spcAft>
                <a:spcPts val="600"/>
              </a:spcAft>
            </a:pPr>
            <a:endParaRPr lang="en-US" sz="1800" b="0" u="none"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212</a:t>
            </a:fld>
            <a:endParaRPr lang="en-US"/>
          </a:p>
        </p:txBody>
      </p:sp>
      <p:sp>
        <p:nvSpPr>
          <p:cNvPr id="3" name="Down Arrow 2"/>
          <p:cNvSpPr/>
          <p:nvPr/>
        </p:nvSpPr>
        <p:spPr bwMode="auto">
          <a:xfrm>
            <a:off x="5168636" y="3861048"/>
            <a:ext cx="360428" cy="43204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1611183"/>
      </p:ext>
    </p:extLst>
  </p:cSld>
  <p:clrMapOvr>
    <a:masterClrMapping/>
  </p:clrMapOvr>
  <p:transition spd="slow">
    <p:pull dir="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800" dirty="0">
                <a:solidFill>
                  <a:schemeClr val="tx1"/>
                </a:solidFill>
              </a:rPr>
              <a:t>Main Prudential Restrictions</a:t>
            </a:r>
            <a:endParaRPr lang="en-US" sz="3800" dirty="0"/>
          </a:p>
        </p:txBody>
      </p:sp>
      <p:sp>
        <p:nvSpPr>
          <p:cNvPr id="6" name="Rectangle 2051"/>
          <p:cNvSpPr txBox="1">
            <a:spLocks noChangeArrowheads="1"/>
          </p:cNvSpPr>
          <p:nvPr/>
        </p:nvSpPr>
        <p:spPr bwMode="auto">
          <a:xfrm>
            <a:off x="762000" y="1628800"/>
            <a:ext cx="8655496" cy="46799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5113" indent="-265113" algn="just">
              <a:lnSpc>
                <a:spcPts val="2600"/>
              </a:lnSpc>
              <a:spcBef>
                <a:spcPts val="600"/>
              </a:spcBef>
              <a:spcAft>
                <a:spcPts val="600"/>
              </a:spcAft>
            </a:pPr>
            <a:r>
              <a:rPr lang="en-US" sz="1800" b="0" u="none" dirty="0">
                <a:solidFill>
                  <a:srgbClr val="FF0000"/>
                </a:solidFill>
                <a:cs typeface="Times New Roman" pitchFamily="18" charset="0"/>
              </a:rPr>
              <a:t>Interconnection must consider all relevant economic interdependencies</a:t>
            </a:r>
            <a:r>
              <a:rPr lang="en-US" sz="1800" b="0" u="none" dirty="0">
                <a:cs typeface="Times New Roman" pitchFamily="18" charset="0"/>
              </a:rPr>
              <a:t>, being assessed on the basis of capital ownership, as well as revenue dependence and debt exposure.</a:t>
            </a:r>
          </a:p>
          <a:p>
            <a:pPr marL="265113" indent="-265113" algn="just">
              <a:lnSpc>
                <a:spcPts val="2600"/>
              </a:lnSpc>
              <a:spcBef>
                <a:spcPts val="600"/>
              </a:spcBef>
              <a:spcAft>
                <a:spcPts val="600"/>
              </a:spcAft>
            </a:pPr>
            <a:r>
              <a:rPr lang="en-US" sz="1800" b="0" u="none" dirty="0">
                <a:cs typeface="Times New Roman" pitchFamily="18" charset="0"/>
              </a:rPr>
              <a:t>Given the proportionality principle, economic interdependencies are mandatory only if the total exposure to an individual entity &gt; 5% of the bank’s Tier 1 capital.</a:t>
            </a:r>
          </a:p>
          <a:p>
            <a:pPr marL="265113" indent="-265113" algn="just">
              <a:lnSpc>
                <a:spcPts val="2600"/>
              </a:lnSpc>
              <a:spcBef>
                <a:spcPts val="600"/>
              </a:spcBef>
              <a:spcAft>
                <a:spcPts val="600"/>
              </a:spcAft>
            </a:pPr>
            <a:r>
              <a:rPr lang="en-US" sz="1800" b="0" u="none" dirty="0">
                <a:cs typeface="Times New Roman" pitchFamily="18" charset="0"/>
              </a:rPr>
              <a:t>Risks to a given group of customers &lt;= 25% of FI’s own funds (Reg. 575/EU, art.395)</a:t>
            </a:r>
          </a:p>
          <a:p>
            <a:pPr marL="541338" lvl="1" indent="-276225" algn="just">
              <a:lnSpc>
                <a:spcPts val="2300"/>
              </a:lnSpc>
              <a:spcBef>
                <a:spcPts val="0"/>
              </a:spcBef>
              <a:spcAft>
                <a:spcPts val="0"/>
              </a:spcAft>
            </a:pPr>
            <a:r>
              <a:rPr lang="en-US" sz="1600" b="0" u="none" dirty="0"/>
              <a:t>If 150M€ &gt; 25% of own funds, the limit shall be determined by the FI and shall not exceed 100% of its eligible capital.</a:t>
            </a:r>
          </a:p>
          <a:p>
            <a:pPr marL="541338" lvl="1" indent="-276225" algn="just">
              <a:lnSpc>
                <a:spcPts val="2600"/>
              </a:lnSpc>
              <a:spcBef>
                <a:spcPts val="0"/>
              </a:spcBef>
              <a:spcAft>
                <a:spcPts val="600"/>
              </a:spcAft>
            </a:pPr>
            <a:r>
              <a:rPr lang="en-US" sz="1600" b="0" u="none" dirty="0">
                <a:cs typeface="Times New Roman" pitchFamily="18" charset="0"/>
              </a:rPr>
              <a:t>BIS set a lower limit for G-SIB’s exposures to other G-SIBs - 15%.</a:t>
            </a:r>
          </a:p>
          <a:p>
            <a:pPr marL="265113" indent="-265113" algn="just">
              <a:lnSpc>
                <a:spcPts val="2600"/>
              </a:lnSpc>
              <a:spcBef>
                <a:spcPts val="600"/>
              </a:spcBef>
              <a:spcAft>
                <a:spcPts val="600"/>
              </a:spcAft>
            </a:pPr>
            <a:r>
              <a:rPr lang="en-US" sz="1800" b="0" u="none" dirty="0">
                <a:cs typeface="Times New Roman" pitchFamily="18" charset="0"/>
              </a:rPr>
              <a:t>Sum of large exposures &lt;= 8 x FI’s Own Funds</a:t>
            </a:r>
          </a:p>
          <a:p>
            <a:pPr marL="265113" indent="-265113" algn="just">
              <a:lnSpc>
                <a:spcPts val="2600"/>
              </a:lnSpc>
              <a:spcBef>
                <a:spcPts val="600"/>
              </a:spcBef>
              <a:spcAft>
                <a:spcPts val="600"/>
              </a:spcAft>
            </a:pPr>
            <a:r>
              <a:rPr lang="en-US" sz="1800" b="0" u="none" dirty="0"/>
              <a:t>Credit risk mitigation techniques are eligible for large exposures purposes, e.g.  financial collateral (after haircuts) under the standardized approach for capital requirements.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213</a:t>
            </a:fld>
            <a:endParaRPr lang="en-US" dirty="0"/>
          </a:p>
        </p:txBody>
      </p:sp>
    </p:spTree>
    <p:extLst>
      <p:ext uri="{BB962C8B-B14F-4D97-AF65-F5344CB8AC3E}">
        <p14:creationId xmlns:p14="http://schemas.microsoft.com/office/powerpoint/2010/main" val="1784207901"/>
      </p:ext>
    </p:extLst>
  </p:cSld>
  <p:clrMapOvr>
    <a:masterClrMapping/>
  </p:clrMapOvr>
  <p:transition spd="slow">
    <p:pull dir="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800" dirty="0">
                <a:solidFill>
                  <a:schemeClr val="tx1"/>
                </a:solidFill>
              </a:rPr>
              <a:t>Main Prudential Restrictions</a:t>
            </a:r>
          </a:p>
        </p:txBody>
      </p:sp>
      <p:sp>
        <p:nvSpPr>
          <p:cNvPr id="6" name="Rectangle 2051"/>
          <p:cNvSpPr txBox="1">
            <a:spLocks noChangeArrowheads="1"/>
          </p:cNvSpPr>
          <p:nvPr/>
        </p:nvSpPr>
        <p:spPr bwMode="auto">
          <a:xfrm>
            <a:off x="762000" y="1643050"/>
            <a:ext cx="8655496" cy="459426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700"/>
              </a:lnSpc>
              <a:spcBef>
                <a:spcPts val="600"/>
              </a:spcBef>
              <a:spcAft>
                <a:spcPts val="600"/>
              </a:spcAft>
              <a:buNone/>
            </a:pPr>
            <a:r>
              <a:rPr lang="en-US" sz="1800" b="0" u="none" dirty="0">
                <a:cs typeface="Times New Roman" pitchFamily="18" charset="0"/>
              </a:rPr>
              <a:t>(2) </a:t>
            </a:r>
            <a:r>
              <a:rPr lang="en-US" sz="2000" b="0" u="none" dirty="0">
                <a:solidFill>
                  <a:srgbClr val="FF0000"/>
                </a:solidFill>
                <a:cs typeface="Times New Roman" pitchFamily="18" charset="0"/>
              </a:rPr>
              <a:t>Credit to shareholders (art.109, Banking Act):</a:t>
            </a:r>
            <a:endParaRPr lang="en-US" sz="1800" b="0" u="none" dirty="0">
              <a:solidFill>
                <a:srgbClr val="FF0000"/>
              </a:solidFill>
              <a:cs typeface="Times New Roman" pitchFamily="18" charset="0"/>
            </a:endParaRPr>
          </a:p>
          <a:p>
            <a:pPr algn="just">
              <a:lnSpc>
                <a:spcPts val="2700"/>
              </a:lnSpc>
              <a:spcBef>
                <a:spcPts val="600"/>
              </a:spcBef>
              <a:spcAft>
                <a:spcPts val="600"/>
              </a:spcAft>
            </a:pPr>
            <a:r>
              <a:rPr lang="en-US" sz="1800" b="0" u="none" dirty="0">
                <a:cs typeface="Times New Roman" pitchFamily="18" charset="0"/>
              </a:rPr>
              <a:t>Loans to a given qualified shareholder &lt;= 10% of the FI’s own funds</a:t>
            </a:r>
          </a:p>
          <a:p>
            <a:pPr algn="just">
              <a:lnSpc>
                <a:spcPts val="2700"/>
              </a:lnSpc>
              <a:spcBef>
                <a:spcPts val="600"/>
              </a:spcBef>
              <a:spcAft>
                <a:spcPts val="600"/>
              </a:spcAft>
            </a:pPr>
            <a:r>
              <a:rPr lang="en-US" sz="1800" b="0" u="none" dirty="0">
                <a:cs typeface="Times New Roman" pitchFamily="18" charset="0"/>
              </a:rPr>
              <a:t>Sum of loans to all qualified shareholders &lt;= 30% of the FI’s own funds</a:t>
            </a:r>
          </a:p>
          <a:p>
            <a:pPr marL="0" indent="0" algn="just">
              <a:lnSpc>
                <a:spcPts val="2700"/>
              </a:lnSpc>
              <a:spcBef>
                <a:spcPts val="600"/>
              </a:spcBef>
              <a:spcAft>
                <a:spcPts val="600"/>
              </a:spcAft>
              <a:buNone/>
            </a:pPr>
            <a:r>
              <a:rPr lang="en-US" sz="1800" b="0" u="none" dirty="0">
                <a:cs typeface="Times New Roman" pitchFamily="18" charset="0"/>
              </a:rPr>
              <a:t>(3) </a:t>
            </a:r>
            <a:r>
              <a:rPr lang="en-US" sz="1800" b="0" u="none" dirty="0">
                <a:solidFill>
                  <a:srgbClr val="FF0000"/>
                </a:solidFill>
                <a:cs typeface="Times New Roman" pitchFamily="18" charset="0"/>
              </a:rPr>
              <a:t>Financial Participations:</a:t>
            </a:r>
          </a:p>
          <a:p>
            <a:pPr algn="just">
              <a:lnSpc>
                <a:spcPts val="2700"/>
              </a:lnSpc>
              <a:spcBef>
                <a:spcPts val="600"/>
              </a:spcBef>
              <a:spcAft>
                <a:spcPts val="600"/>
              </a:spcAft>
            </a:pPr>
            <a:r>
              <a:rPr lang="en-US" sz="1800" b="0" u="none" dirty="0">
                <a:cs typeface="Times New Roman" pitchFamily="18" charset="0"/>
              </a:rPr>
              <a:t>Individual qualified stakes &lt; 15% of the own funds of the participant</a:t>
            </a:r>
          </a:p>
          <a:p>
            <a:pPr algn="just">
              <a:lnSpc>
                <a:spcPts val="2700"/>
              </a:lnSpc>
              <a:spcBef>
                <a:spcPts val="600"/>
              </a:spcBef>
              <a:spcAft>
                <a:spcPts val="600"/>
              </a:spcAft>
            </a:pPr>
            <a:r>
              <a:rPr lang="en-US" sz="1800" b="0" u="none" dirty="0">
                <a:cs typeface="Times New Roman" pitchFamily="18" charset="0"/>
              </a:rPr>
              <a:t>Total </a:t>
            </a:r>
            <a:r>
              <a:rPr lang="en-US" sz="1800" b="0" dirty="0">
                <a:cs typeface="Times New Roman" pitchFamily="18" charset="0"/>
              </a:rPr>
              <a:t>qualified stakes </a:t>
            </a:r>
            <a:r>
              <a:rPr lang="en-US" sz="1800" b="0" u="none" dirty="0">
                <a:cs typeface="Times New Roman" pitchFamily="18" charset="0"/>
              </a:rPr>
              <a:t>&lt; 60% of the own funds of the participant</a:t>
            </a:r>
          </a:p>
          <a:p>
            <a:pPr marL="1528763" lvl="1" indent="0" algn="just">
              <a:lnSpc>
                <a:spcPts val="2700"/>
              </a:lnSpc>
              <a:spcBef>
                <a:spcPts val="600"/>
              </a:spcBef>
              <a:spcAft>
                <a:spcPts val="600"/>
              </a:spcAft>
              <a:buNone/>
            </a:pPr>
            <a:r>
              <a:rPr lang="en-US" sz="1600" b="0" u="none" dirty="0">
                <a:cs typeface="Times New Roman" pitchFamily="18" charset="0"/>
              </a:rPr>
              <a:t>direct/indirect financial participation &gt;10% of capital/voting rights of the participated or allowing a significant influence in the participated management.</a:t>
            </a:r>
          </a:p>
          <a:p>
            <a:pPr algn="just">
              <a:lnSpc>
                <a:spcPts val="2700"/>
              </a:lnSpc>
              <a:spcBef>
                <a:spcPts val="600"/>
              </a:spcBef>
              <a:spcAft>
                <a:spcPts val="600"/>
              </a:spcAft>
            </a:pPr>
            <a:r>
              <a:rPr lang="en-US" sz="1800" b="0" u="none" dirty="0">
                <a:cs typeface="Times New Roman" pitchFamily="18" charset="0"/>
              </a:rPr>
              <a:t>Stakes &gt; 25% of the voting rights of the non-financial participated company cannot be held for more than 3 years (consecutive or not)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214</a:t>
            </a:fld>
            <a:endParaRPr lang="en-US"/>
          </a:p>
        </p:txBody>
      </p:sp>
      <p:cxnSp>
        <p:nvCxnSpPr>
          <p:cNvPr id="4" name="Elbow Connector 3"/>
          <p:cNvCxnSpPr/>
          <p:nvPr/>
        </p:nvCxnSpPr>
        <p:spPr bwMode="auto">
          <a:xfrm>
            <a:off x="1424608" y="4581128"/>
            <a:ext cx="936104" cy="288032"/>
          </a:xfrm>
          <a:prstGeom prst="bentConnector3">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596822660"/>
      </p:ext>
    </p:extLst>
  </p:cSld>
  <p:clrMapOvr>
    <a:masterClrMapping/>
  </p:clrMapOvr>
  <p:transition spd="slow">
    <p:pull dir="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800" dirty="0"/>
              <a:t>Main Prudential Restrictions</a:t>
            </a:r>
          </a:p>
        </p:txBody>
      </p:sp>
      <p:sp>
        <p:nvSpPr>
          <p:cNvPr id="6" name="Rectangle 2051"/>
          <p:cNvSpPr txBox="1">
            <a:spLocks noChangeArrowheads="1"/>
          </p:cNvSpPr>
          <p:nvPr/>
        </p:nvSpPr>
        <p:spPr bwMode="auto">
          <a:xfrm>
            <a:off x="762000" y="1628800"/>
            <a:ext cx="8655496"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700"/>
              </a:lnSpc>
              <a:spcBef>
                <a:spcPts val="600"/>
              </a:spcBef>
              <a:spcAft>
                <a:spcPts val="600"/>
              </a:spcAft>
              <a:buNone/>
            </a:pPr>
            <a:r>
              <a:rPr lang="en-US" sz="1800" b="0" u="none" dirty="0">
                <a:cs typeface="Times New Roman" pitchFamily="18" charset="0"/>
              </a:rPr>
              <a:t>(4) </a:t>
            </a:r>
            <a:r>
              <a:rPr lang="en-US" sz="1800" b="0" u="none" dirty="0">
                <a:solidFill>
                  <a:srgbClr val="FF0000"/>
                </a:solidFill>
                <a:cs typeface="Times New Roman" pitchFamily="18" charset="0"/>
              </a:rPr>
              <a:t>Tangible and Intangible Assets (Notice 5/2003):</a:t>
            </a:r>
          </a:p>
          <a:p>
            <a:pPr algn="just">
              <a:lnSpc>
                <a:spcPts val="2700"/>
              </a:lnSpc>
              <a:spcBef>
                <a:spcPts val="600"/>
              </a:spcBef>
              <a:spcAft>
                <a:spcPts val="600"/>
              </a:spcAft>
            </a:pPr>
            <a:r>
              <a:rPr lang="en-US" sz="1800" b="0" dirty="0">
                <a:cs typeface="Times New Roman" pitchFamily="18" charset="0"/>
              </a:rPr>
              <a:t>Exposure &lt;= FI’s own funds </a:t>
            </a:r>
            <a:r>
              <a:rPr lang="en-US" sz="1800" b="0" u="none" dirty="0">
                <a:cs typeface="Times New Roman" pitchFamily="18" charset="0"/>
              </a:rPr>
              <a:t>(excess must be deducted to own funds).</a:t>
            </a:r>
          </a:p>
          <a:p>
            <a:pPr algn="just">
              <a:lnSpc>
                <a:spcPts val="2700"/>
              </a:lnSpc>
              <a:spcBef>
                <a:spcPts val="600"/>
              </a:spcBef>
              <a:spcAft>
                <a:spcPts val="600"/>
              </a:spcAft>
            </a:pPr>
            <a:r>
              <a:rPr lang="en-US" sz="1800" b="0" dirty="0">
                <a:cs typeface="Times New Roman" pitchFamily="18" charset="0"/>
              </a:rPr>
              <a:t>Total financial participations &lt;= 40% of FI’s own funds.</a:t>
            </a:r>
          </a:p>
          <a:p>
            <a:pPr algn="just">
              <a:lnSpc>
                <a:spcPts val="2700"/>
              </a:lnSpc>
              <a:spcBef>
                <a:spcPts val="600"/>
              </a:spcBef>
              <a:spcAft>
                <a:spcPts val="600"/>
              </a:spcAft>
            </a:pPr>
            <a:r>
              <a:rPr lang="en-US" sz="1800" b="0" u="none" dirty="0">
                <a:cs typeface="Times New Roman" pitchFamily="18" charset="0"/>
              </a:rPr>
              <a:t>Limits can be exceeded due to foreclosures, for 2 years (or higher, if authorized by the </a:t>
            </a:r>
            <a:r>
              <a:rPr lang="en-US" sz="1800" b="0" u="none" dirty="0" err="1">
                <a:cs typeface="Times New Roman" pitchFamily="18" charset="0"/>
              </a:rPr>
              <a:t>BoP</a:t>
            </a:r>
            <a:r>
              <a:rPr lang="en-US" sz="1800" b="0" u="none" dirty="0">
                <a:cs typeface="Times New Roman" pitchFamily="18" charset="0"/>
              </a:rPr>
              <a:t> or if considered as negative elements of own funds).</a:t>
            </a:r>
          </a:p>
          <a:p>
            <a:pPr algn="just">
              <a:lnSpc>
                <a:spcPts val="2700"/>
              </a:lnSpc>
              <a:spcBef>
                <a:spcPts val="600"/>
              </a:spcBef>
              <a:spcAft>
                <a:spcPts val="600"/>
              </a:spcAft>
            </a:pPr>
            <a:r>
              <a:rPr lang="en-US" sz="1800" b="0" u="none" dirty="0">
                <a:cs typeface="Times New Roman" pitchFamily="18" charset="0"/>
              </a:rPr>
              <a:t>CIs can’t buy real estate properties, except their premises or authorized by the </a:t>
            </a:r>
            <a:r>
              <a:rPr lang="en-US" sz="1800" b="0" u="none" dirty="0" err="1">
                <a:cs typeface="Times New Roman" pitchFamily="18" charset="0"/>
              </a:rPr>
              <a:t>BoP</a:t>
            </a:r>
            <a:r>
              <a:rPr lang="en-US" sz="1800" b="0" u="none" dirty="0">
                <a:cs typeface="Times New Roman" pitchFamily="18" charset="0"/>
              </a:rPr>
              <a:t> or in case of foreclosure (for 2y, +1y, by FIs request until 2 months before the end of the 2 initial years</a:t>
            </a:r>
            <a:r>
              <a:rPr lang="pt-PT" sz="1800" b="0" u="none" dirty="0">
                <a:solidFill>
                  <a:srgbClr val="002060"/>
                </a:solidFill>
                <a:cs typeface="Times New Roman" pitchFamily="18" charset="0"/>
              </a:rPr>
              <a:t>) - </a:t>
            </a:r>
            <a:r>
              <a:rPr lang="en-US" sz="1800" b="0" u="none" dirty="0">
                <a:cs typeface="Times New Roman" pitchFamily="18" charset="0"/>
              </a:rPr>
              <a:t>art.112 of the Banking Law</a:t>
            </a:r>
            <a:r>
              <a:rPr lang="pt-PT" sz="1800" b="0" u="none" dirty="0">
                <a:solidFill>
                  <a:srgbClr val="002060"/>
                </a:solidFill>
                <a:cs typeface="Times New Roman" pitchFamily="18" charset="0"/>
              </a:rPr>
              <a:t>.</a:t>
            </a:r>
            <a:endParaRPr lang="en-US" sz="1800" b="0" u="none" dirty="0">
              <a:cs typeface="Times New Roman" pitchFamily="18" charset="0"/>
            </a:endParaRPr>
          </a:p>
          <a:p>
            <a:pPr algn="just">
              <a:lnSpc>
                <a:spcPts val="2700"/>
              </a:lnSpc>
              <a:spcBef>
                <a:spcPts val="600"/>
              </a:spcBef>
              <a:spcAft>
                <a:spcPts val="600"/>
              </a:spcAft>
            </a:pPr>
            <a:r>
              <a:rPr lang="en-US" sz="1800" b="0" u="none" dirty="0">
                <a:cs typeface="Times New Roman" pitchFamily="18" charset="0"/>
              </a:rPr>
              <a:t>Real estate property amortized proportionally (i.e. 16,6%/year), impacting on the total own funds (but not on the CET1), after the 4</a:t>
            </a:r>
            <a:r>
              <a:rPr lang="en-US" sz="1800" b="0" u="none" baseline="30000" dirty="0">
                <a:cs typeface="Times New Roman" pitchFamily="18" charset="0"/>
              </a:rPr>
              <a:t>th</a:t>
            </a:r>
            <a:r>
              <a:rPr lang="en-US" sz="1800" b="0" u="none" dirty="0">
                <a:cs typeface="Times New Roman" pitchFamily="18" charset="0"/>
              </a:rPr>
              <a:t> year in the balance sheet.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215</a:t>
            </a:fld>
            <a:endParaRPr lang="en-US"/>
          </a:p>
        </p:txBody>
      </p:sp>
    </p:spTree>
    <p:extLst>
      <p:ext uri="{BB962C8B-B14F-4D97-AF65-F5344CB8AC3E}">
        <p14:creationId xmlns:p14="http://schemas.microsoft.com/office/powerpoint/2010/main" val="618135649"/>
      </p:ext>
    </p:extLst>
  </p:cSld>
  <p:clrMapOvr>
    <a:masterClrMapping/>
  </p:clrMapOvr>
  <p:transition spd="slow">
    <p:pull dir="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800" dirty="0">
                <a:solidFill>
                  <a:schemeClr val="tx1"/>
                </a:solidFill>
              </a:rPr>
              <a:t>Main Prudential Restrictions</a:t>
            </a:r>
          </a:p>
        </p:txBody>
      </p:sp>
      <p:sp>
        <p:nvSpPr>
          <p:cNvPr id="6" name="Rectangle 2051"/>
          <p:cNvSpPr txBox="1">
            <a:spLocks noChangeArrowheads="1"/>
          </p:cNvSpPr>
          <p:nvPr/>
        </p:nvSpPr>
        <p:spPr bwMode="auto">
          <a:xfrm>
            <a:off x="761999" y="1643049"/>
            <a:ext cx="4839073" cy="46799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357188" indent="-357188" algn="just">
              <a:lnSpc>
                <a:spcPts val="2800"/>
              </a:lnSpc>
              <a:spcBef>
                <a:spcPts val="600"/>
              </a:spcBef>
              <a:buNone/>
            </a:pPr>
            <a:r>
              <a:rPr lang="en-US" sz="2000" b="0" u="none" dirty="0">
                <a:solidFill>
                  <a:srgbClr val="FF0000"/>
                </a:solidFill>
                <a:cs typeface="Times New Roman" pitchFamily="18" charset="0"/>
              </a:rPr>
              <a:t>(5)	Capital:</a:t>
            </a:r>
          </a:p>
          <a:p>
            <a:pPr marL="176213" indent="-176213" algn="just">
              <a:lnSpc>
                <a:spcPts val="2500"/>
              </a:lnSpc>
              <a:spcBef>
                <a:spcPts val="0"/>
              </a:spcBef>
            </a:pPr>
            <a:r>
              <a:rPr lang="en-US" sz="1800" b="0" u="none" dirty="0">
                <a:cs typeface="Times New Roman" pitchFamily="18" charset="0"/>
              </a:rPr>
              <a:t>Own Funds include 2 tiers, with CET1 being more subordinated:</a:t>
            </a:r>
          </a:p>
          <a:p>
            <a:pPr marL="400050" indent="-400050" algn="just">
              <a:lnSpc>
                <a:spcPts val="2500"/>
              </a:lnSpc>
              <a:spcBef>
                <a:spcPts val="0"/>
              </a:spcBef>
              <a:buAutoNum type="romanLcParenBoth"/>
            </a:pPr>
            <a:r>
              <a:rPr lang="en-US" sz="1800" b="0" u="none" dirty="0">
                <a:cs typeface="Times New Roman" pitchFamily="18" charset="0"/>
              </a:rPr>
              <a:t>CET1 – shares and retained earnings</a:t>
            </a:r>
          </a:p>
          <a:p>
            <a:pPr marL="400050" indent="-400050" algn="just">
              <a:lnSpc>
                <a:spcPts val="2500"/>
              </a:lnSpc>
              <a:spcBef>
                <a:spcPts val="0"/>
              </a:spcBef>
              <a:buAutoNum type="romanLcParenBoth"/>
            </a:pPr>
            <a:r>
              <a:rPr lang="en-US" sz="1800" b="0" u="none" dirty="0">
                <a:cs typeface="Times New Roman" pitchFamily="18" charset="0"/>
              </a:rPr>
              <a:t>AT1 and T2 are long-dated liabilities, complying with a set of restrictions:</a:t>
            </a:r>
          </a:p>
          <a:p>
            <a:pPr marL="576263" lvl="1" indent="-176213" algn="just">
              <a:lnSpc>
                <a:spcPts val="2500"/>
              </a:lnSpc>
              <a:spcBef>
                <a:spcPts val="0"/>
              </a:spcBef>
            </a:pPr>
            <a:r>
              <a:rPr lang="en-US" sz="1400" b="0" u="none" dirty="0">
                <a:cs typeface="Times New Roman" pitchFamily="18" charset="0"/>
              </a:rPr>
              <a:t>AT1 – perpetual, not callable prior Year 5</a:t>
            </a:r>
          </a:p>
          <a:p>
            <a:pPr marL="576263" lvl="1" indent="-176213" algn="just">
              <a:lnSpc>
                <a:spcPts val="2500"/>
              </a:lnSpc>
              <a:spcBef>
                <a:spcPts val="0"/>
              </a:spcBef>
            </a:pPr>
            <a:r>
              <a:rPr lang="en-US" sz="1400" b="0" u="none" dirty="0">
                <a:cs typeface="Times New Roman" pitchFamily="18" charset="0"/>
              </a:rPr>
              <a:t>T2 - </a:t>
            </a:r>
            <a:r>
              <a:rPr lang="en-US" sz="1400" b="0" u="none" dirty="0"/>
              <a:t>Minimum maturity of 5 years (with capital credit </a:t>
            </a:r>
            <a:r>
              <a:rPr lang="en-US" sz="1400" b="0" u="none" dirty="0" err="1"/>
              <a:t>amortising</a:t>
            </a:r>
            <a:r>
              <a:rPr lang="en-US" sz="1400" b="0" u="none" dirty="0"/>
              <a:t> 20% per year 5 prior to maturity);</a:t>
            </a:r>
            <a:endParaRPr lang="en-US" sz="1400" b="0" u="none" dirty="0">
              <a:cs typeface="Times New Roman" pitchFamily="18" charset="0"/>
            </a:endParaRPr>
          </a:p>
          <a:p>
            <a:pPr marL="176213" indent="-176213" algn="just">
              <a:lnSpc>
                <a:spcPts val="2500"/>
              </a:lnSpc>
              <a:spcBef>
                <a:spcPts val="0"/>
              </a:spcBef>
            </a:pPr>
            <a:r>
              <a:rPr lang="en-US" sz="1800" b="0" u="none" dirty="0">
                <a:cs typeface="Times New Roman" pitchFamily="18" charset="0"/>
              </a:rPr>
              <a:t>CET + AT1 + T2 = Pillar 1 requirements &gt; 8%</a:t>
            </a:r>
          </a:p>
          <a:p>
            <a:pPr marL="176213" indent="-176213" algn="just">
              <a:lnSpc>
                <a:spcPts val="2500"/>
              </a:lnSpc>
              <a:spcBef>
                <a:spcPts val="0"/>
              </a:spcBef>
            </a:pPr>
            <a:r>
              <a:rPr lang="en-US" sz="1800" b="0" u="none" dirty="0">
                <a:cs typeface="Times New Roman" pitchFamily="18" charset="0"/>
              </a:rPr>
              <a:t>Conservation Capital Buffer (CCB) &gt; 2,5%</a:t>
            </a:r>
          </a:p>
          <a:p>
            <a:pPr marL="176213" indent="-176213" algn="just">
              <a:lnSpc>
                <a:spcPts val="2500"/>
              </a:lnSpc>
              <a:spcBef>
                <a:spcPts val="0"/>
              </a:spcBef>
            </a:pPr>
            <a:r>
              <a:rPr lang="en-US" sz="1800" b="0" u="none" dirty="0">
                <a:cs typeface="Times New Roman" pitchFamily="18" charset="0"/>
              </a:rPr>
              <a:t>Additionally, supervisors have the power to impose pillar 2 capital requirements, following their assessment of banks’ risks.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216</a:t>
            </a:fld>
            <a:endParaRPr lang="en-US"/>
          </a:p>
        </p:txBody>
      </p:sp>
      <p:graphicFrame>
        <p:nvGraphicFramePr>
          <p:cNvPr id="5" name="Table 4"/>
          <p:cNvGraphicFramePr>
            <a:graphicFrameLocks noGrp="1"/>
          </p:cNvGraphicFramePr>
          <p:nvPr/>
        </p:nvGraphicFramePr>
        <p:xfrm>
          <a:off x="5601072" y="1603406"/>
          <a:ext cx="3816424" cy="4053840"/>
        </p:xfrm>
        <a:graphic>
          <a:graphicData uri="http://schemas.openxmlformats.org/drawingml/2006/table">
            <a:tbl>
              <a:tblPr>
                <a:tableStyleId>{5C22544A-7EE6-4342-B048-85BDC9FD1C3A}</a:tableStyleId>
              </a:tblPr>
              <a:tblGrid>
                <a:gridCol w="3816424">
                  <a:extLst>
                    <a:ext uri="{9D8B030D-6E8A-4147-A177-3AD203B41FA5}">
                      <a16:colId xmlns:a16="http://schemas.microsoft.com/office/drawing/2014/main" val="20000"/>
                    </a:ext>
                  </a:extLst>
                </a:gridCol>
              </a:tblGrid>
              <a:tr h="197433">
                <a:tc>
                  <a:txBody>
                    <a:bodyPr/>
                    <a:lstStyle/>
                    <a:p>
                      <a:pPr algn="ctr" fontAlgn="ctr"/>
                      <a:r>
                        <a:rPr lang="en-US" sz="1400" b="1" i="0" u="none" strike="noStrike" noProof="0" dirty="0">
                          <a:solidFill>
                            <a:srgbClr val="FF0000"/>
                          </a:solidFill>
                          <a:latin typeface="Calibri" pitchFamily="34" charset="0"/>
                        </a:rPr>
                        <a:t>Own Funds – Main Items</a:t>
                      </a:r>
                    </a:p>
                  </a:txBody>
                  <a:tcPr marL="0" marR="0" marT="0" marB="0" anchor="ctr"/>
                </a:tc>
                <a:extLst>
                  <a:ext uri="{0D108BD9-81ED-4DB2-BD59-A6C34878D82A}">
                    <a16:rowId xmlns:a16="http://schemas.microsoft.com/office/drawing/2014/main" val="10000"/>
                  </a:ext>
                </a:extLst>
              </a:tr>
              <a:tr h="197433">
                <a:tc>
                  <a:txBody>
                    <a:bodyPr/>
                    <a:lstStyle/>
                    <a:p>
                      <a:pPr algn="l" fontAlgn="b"/>
                      <a:r>
                        <a:rPr lang="en-US" sz="1400" b="1" i="0" u="none" strike="noStrike" noProof="0" dirty="0">
                          <a:solidFill>
                            <a:srgbClr val="000000"/>
                          </a:solidFill>
                          <a:latin typeface="Calibri" pitchFamily="34" charset="0"/>
                        </a:rPr>
                        <a:t>Tier I</a:t>
                      </a:r>
                    </a:p>
                  </a:txBody>
                  <a:tcPr marL="0" marR="0" marT="0" marB="0" anchor="b"/>
                </a:tc>
                <a:extLst>
                  <a:ext uri="{0D108BD9-81ED-4DB2-BD59-A6C34878D82A}">
                    <a16:rowId xmlns:a16="http://schemas.microsoft.com/office/drawing/2014/main" val="10001"/>
                  </a:ext>
                </a:extLst>
              </a:tr>
              <a:tr h="19743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400" b="1" i="0" u="none" strike="noStrike" noProof="0" dirty="0">
                          <a:solidFill>
                            <a:srgbClr val="000000"/>
                          </a:solidFill>
                          <a:latin typeface="Calibri" pitchFamily="34" charset="0"/>
                        </a:rPr>
                        <a:t>Common Equity Tier 1 (CET1)</a:t>
                      </a:r>
                    </a:p>
                  </a:txBody>
                  <a:tcPr marL="0" marR="0" marT="0" marB="0" anchor="b"/>
                </a:tc>
                <a:extLst>
                  <a:ext uri="{0D108BD9-81ED-4DB2-BD59-A6C34878D82A}">
                    <a16:rowId xmlns:a16="http://schemas.microsoft.com/office/drawing/2014/main" val="10002"/>
                  </a:ext>
                </a:extLst>
              </a:tr>
              <a:tr h="394865">
                <a:tc>
                  <a:txBody>
                    <a:bodyPr/>
                    <a:lstStyle/>
                    <a:p>
                      <a:pPr algn="l" fontAlgn="b"/>
                      <a:r>
                        <a:rPr lang="en-US" sz="1400" b="0" i="0" u="none" strike="noStrike" noProof="0" dirty="0">
                          <a:solidFill>
                            <a:srgbClr val="000000"/>
                          </a:solidFill>
                          <a:latin typeface="Calibri" pitchFamily="34" charset="0"/>
                        </a:rPr>
                        <a:t>Capital</a:t>
                      </a:r>
                    </a:p>
                    <a:p>
                      <a:pPr algn="l" fontAlgn="b"/>
                      <a:r>
                        <a:rPr lang="en-US" sz="1400" b="0" i="0" u="none" strike="noStrike" noProof="0" dirty="0">
                          <a:solidFill>
                            <a:srgbClr val="000000"/>
                          </a:solidFill>
                          <a:latin typeface="Calibri" pitchFamily="34" charset="0"/>
                        </a:rPr>
                        <a:t>Minority Interests</a:t>
                      </a:r>
                    </a:p>
                  </a:txBody>
                  <a:tcPr marL="0" marR="0" marT="0" marB="0" anchor="b"/>
                </a:tc>
                <a:extLst>
                  <a:ext uri="{0D108BD9-81ED-4DB2-BD59-A6C34878D82A}">
                    <a16:rowId xmlns:a16="http://schemas.microsoft.com/office/drawing/2014/main" val="10003"/>
                  </a:ext>
                </a:extLst>
              </a:tr>
              <a:tr h="987163">
                <a:tc>
                  <a:txBody>
                    <a:bodyPr/>
                    <a:lstStyle/>
                    <a:p>
                      <a:pPr algn="l" fontAlgn="b"/>
                      <a:r>
                        <a:rPr lang="en-US" sz="1400" b="0" i="0" u="none" strike="noStrike" noProof="0" dirty="0">
                          <a:solidFill>
                            <a:srgbClr val="000000"/>
                          </a:solidFill>
                          <a:latin typeface="Calibri" pitchFamily="34" charset="0"/>
                        </a:rPr>
                        <a:t>Reserves</a:t>
                      </a:r>
                    </a:p>
                    <a:p>
                      <a:pPr algn="l" fontAlgn="b"/>
                      <a:r>
                        <a:rPr lang="en-US" sz="1400" b="1" i="0" u="none" strike="noStrike" noProof="0" dirty="0">
                          <a:solidFill>
                            <a:srgbClr val="000000"/>
                          </a:solidFill>
                          <a:latin typeface="Calibri" pitchFamily="34" charset="0"/>
                        </a:rPr>
                        <a:t>Additional Tier 1 (AT1)</a:t>
                      </a:r>
                      <a:endParaRPr lang="en-US" sz="1400" b="0" i="0" u="none" strike="noStrike" noProof="0" dirty="0">
                        <a:solidFill>
                          <a:srgbClr val="000000"/>
                        </a:solidFill>
                        <a:latin typeface="Calibri" pitchFamily="34" charset="0"/>
                      </a:endParaRPr>
                    </a:p>
                    <a:p>
                      <a:pPr algn="l" fontAlgn="b"/>
                      <a:r>
                        <a:rPr lang="en-US" sz="1400" b="1" i="0" u="none" strike="noStrike" noProof="0" dirty="0">
                          <a:solidFill>
                            <a:srgbClr val="000000"/>
                          </a:solidFill>
                          <a:latin typeface="Calibri" pitchFamily="34" charset="0"/>
                        </a:rPr>
                        <a:t>Negative elements of CET1</a:t>
                      </a:r>
                    </a:p>
                    <a:p>
                      <a:pPr algn="l" fontAlgn="b"/>
                      <a:r>
                        <a:rPr lang="en-US" sz="1400" b="0" i="0" u="none" strike="noStrike" noProof="0" dirty="0">
                          <a:solidFill>
                            <a:srgbClr val="000000"/>
                          </a:solidFill>
                          <a:latin typeface="Calibri" pitchFamily="34" charset="0"/>
                        </a:rPr>
                        <a:t>Losses for the current financial year</a:t>
                      </a:r>
                    </a:p>
                    <a:p>
                      <a:pPr algn="l" fontAlgn="b"/>
                      <a:r>
                        <a:rPr lang="en-US" sz="1400" b="0" i="0" u="none" strike="noStrike" noProof="0" dirty="0">
                          <a:solidFill>
                            <a:srgbClr val="000000"/>
                          </a:solidFill>
                          <a:latin typeface="Calibri" pitchFamily="34" charset="0"/>
                        </a:rPr>
                        <a:t>Intangible assets (e.g. goodwill)</a:t>
                      </a:r>
                    </a:p>
                    <a:p>
                      <a:pPr algn="l" fontAlgn="b"/>
                      <a:r>
                        <a:rPr lang="en-US" sz="1400" b="0" i="0" u="none" strike="noStrike" noProof="0" dirty="0">
                          <a:solidFill>
                            <a:srgbClr val="000000"/>
                          </a:solidFill>
                          <a:latin typeface="Calibri" pitchFamily="34" charset="0"/>
                        </a:rPr>
                        <a:t>Deferred tax assets relying on</a:t>
                      </a:r>
                      <a:r>
                        <a:rPr lang="en-US" sz="1400" b="0" i="0" u="none" strike="noStrike" baseline="0" noProof="0" dirty="0">
                          <a:solidFill>
                            <a:srgbClr val="000000"/>
                          </a:solidFill>
                          <a:latin typeface="Calibri" pitchFamily="34" charset="0"/>
                        </a:rPr>
                        <a:t> future profitability</a:t>
                      </a:r>
                      <a:endParaRPr lang="en-US" sz="1400" b="0" i="0" u="none" strike="noStrike" noProof="0" dirty="0">
                        <a:solidFill>
                          <a:srgbClr val="000000"/>
                        </a:solidFill>
                        <a:latin typeface="Calibri" pitchFamily="34" charset="0"/>
                      </a:endParaRPr>
                    </a:p>
                  </a:txBody>
                  <a:tcPr marL="0" marR="0" marT="0" marB="0" anchor="b"/>
                </a:tc>
                <a:extLst>
                  <a:ext uri="{0D108BD9-81ED-4DB2-BD59-A6C34878D82A}">
                    <a16:rowId xmlns:a16="http://schemas.microsoft.com/office/drawing/2014/main" val="10004"/>
                  </a:ext>
                </a:extLst>
              </a:tr>
              <a:tr h="197433">
                <a:tc>
                  <a:txBody>
                    <a:bodyPr/>
                    <a:lstStyle/>
                    <a:p>
                      <a:pPr algn="l" fontAlgn="b"/>
                      <a:endParaRPr lang="en-US" sz="1400" b="1" i="0" u="none" strike="noStrike" noProof="0" dirty="0">
                        <a:solidFill>
                          <a:srgbClr val="000000"/>
                        </a:solidFill>
                        <a:latin typeface="Calibri" pitchFamily="34" charset="0"/>
                      </a:endParaRPr>
                    </a:p>
                  </a:txBody>
                  <a:tcPr marL="0" marR="0" marT="0" marB="0" anchor="b"/>
                </a:tc>
                <a:extLst>
                  <a:ext uri="{0D108BD9-81ED-4DB2-BD59-A6C34878D82A}">
                    <a16:rowId xmlns:a16="http://schemas.microsoft.com/office/drawing/2014/main" val="10005"/>
                  </a:ext>
                </a:extLst>
              </a:tr>
              <a:tr h="197433">
                <a:tc>
                  <a:txBody>
                    <a:bodyPr/>
                    <a:lstStyle/>
                    <a:p>
                      <a:pPr algn="l" fontAlgn="b"/>
                      <a:r>
                        <a:rPr lang="en-US" sz="1400" b="1" i="0" u="none" strike="noStrike" noProof="0" dirty="0">
                          <a:solidFill>
                            <a:srgbClr val="000000"/>
                          </a:solidFill>
                          <a:latin typeface="Calibri" pitchFamily="34" charset="0"/>
                        </a:rPr>
                        <a:t>Tier 2 (T2)</a:t>
                      </a:r>
                    </a:p>
                  </a:txBody>
                  <a:tcPr marL="0" marR="0" marT="0" marB="0" anchor="b"/>
                </a:tc>
                <a:extLst>
                  <a:ext uri="{0D108BD9-81ED-4DB2-BD59-A6C34878D82A}">
                    <a16:rowId xmlns:a16="http://schemas.microsoft.com/office/drawing/2014/main" val="10006"/>
                  </a:ext>
                </a:extLst>
              </a:tr>
              <a:tr h="78973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noProof="0" dirty="0">
                          <a:solidFill>
                            <a:srgbClr val="000000"/>
                          </a:solidFill>
                          <a:latin typeface="Calibri" pitchFamily="34" charset="0"/>
                        </a:rPr>
                        <a:t>Subordinated Debt with an original maturity</a:t>
                      </a:r>
                      <a:r>
                        <a:rPr lang="en-US" sz="1400" b="0" i="0" u="none" strike="noStrike" baseline="0" noProof="0" dirty="0">
                          <a:solidFill>
                            <a:srgbClr val="000000"/>
                          </a:solidFill>
                          <a:latin typeface="Calibri" pitchFamily="34" charset="0"/>
                        </a:rPr>
                        <a:t> not below 5y and no put-options (to be amortized proportionally in the final 5 years of maturity)</a:t>
                      </a:r>
                    </a:p>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baseline="0" noProof="0" dirty="0">
                          <a:solidFill>
                            <a:srgbClr val="000000"/>
                          </a:solidFill>
                          <a:latin typeface="Calibri" pitchFamily="34" charset="0"/>
                        </a:rPr>
                        <a:t>General provisions</a:t>
                      </a:r>
                      <a:endParaRPr lang="en-US" sz="1400" b="1" i="0" u="none" strike="noStrike" noProof="0" dirty="0">
                        <a:solidFill>
                          <a:srgbClr val="000000"/>
                        </a:solidFill>
                        <a:latin typeface="Calibri" pitchFamily="34" charset="0"/>
                      </a:endParaRPr>
                    </a:p>
                  </a:txBody>
                  <a:tcPr marL="0" marR="0" marT="0" marB="0" anchor="b"/>
                </a:tc>
                <a:extLst>
                  <a:ext uri="{0D108BD9-81ED-4DB2-BD59-A6C34878D82A}">
                    <a16:rowId xmlns:a16="http://schemas.microsoft.com/office/drawing/2014/main" val="10007"/>
                  </a:ext>
                </a:extLst>
              </a:tr>
              <a:tr h="197433">
                <a:tc>
                  <a:txBody>
                    <a:bodyPr/>
                    <a:lstStyle/>
                    <a:p>
                      <a:pPr algn="l" fontAlgn="b"/>
                      <a:endParaRPr lang="en-US" sz="1400" b="1" i="0" u="none" strike="noStrike" noProof="0" dirty="0">
                        <a:solidFill>
                          <a:srgbClr val="000000"/>
                        </a:solidFill>
                        <a:latin typeface="Calibri" pitchFamily="34" charset="0"/>
                      </a:endParaRPr>
                    </a:p>
                  </a:txBody>
                  <a:tcPr marL="0" marR="0" marT="0" marB="0" anchor="b"/>
                </a:tc>
                <a:extLst>
                  <a:ext uri="{0D108BD9-81ED-4DB2-BD59-A6C34878D82A}">
                    <a16:rowId xmlns:a16="http://schemas.microsoft.com/office/drawing/2014/main" val="10008"/>
                  </a:ext>
                </a:extLst>
              </a:tr>
              <a:tr h="197433">
                <a:tc>
                  <a:txBody>
                    <a:bodyPr/>
                    <a:lstStyle/>
                    <a:p>
                      <a:pPr algn="ctr" fontAlgn="ctr"/>
                      <a:endParaRPr lang="en-US" sz="1400" b="1" i="0" u="none" strike="noStrike" noProof="0" dirty="0">
                        <a:solidFill>
                          <a:srgbClr val="FF0000"/>
                        </a:solidFill>
                        <a:latin typeface="Calibri" pitchFamily="34" charset="0"/>
                      </a:endParaRPr>
                    </a:p>
                  </a:txBody>
                  <a:tcPr marL="0" marR="0" marT="0"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613593342"/>
      </p:ext>
    </p:extLst>
  </p:cSld>
  <p:clrMapOvr>
    <a:masterClrMapping/>
  </p:clrMapOvr>
  <p:transition spd="slow">
    <p:pull dir="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600" dirty="0"/>
              <a:t>Rules on Appraisals of Real Estate Properties</a:t>
            </a:r>
          </a:p>
        </p:txBody>
      </p:sp>
      <p:sp>
        <p:nvSpPr>
          <p:cNvPr id="6" name="Rectangle 2051"/>
          <p:cNvSpPr txBox="1">
            <a:spLocks noChangeArrowheads="1"/>
          </p:cNvSpPr>
          <p:nvPr/>
        </p:nvSpPr>
        <p:spPr bwMode="auto">
          <a:xfrm>
            <a:off x="762000" y="1643049"/>
            <a:ext cx="8731250" cy="46799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lang="en-US" sz="2000" b="0" u="none" dirty="0">
                <a:solidFill>
                  <a:srgbClr val="FF3300"/>
                </a:solidFill>
                <a:cs typeface="Times New Roman" pitchFamily="18" charset="0"/>
              </a:rPr>
              <a:t>Market risk in real estate assets is usually very relevant for banks</a:t>
            </a:r>
            <a:r>
              <a:rPr lang="en-US" sz="2000" b="0" u="none" dirty="0">
                <a:cs typeface="Times New Roman" pitchFamily="18" charset="0"/>
              </a:rPr>
              <a:t>, as a significant volume of loans have real estate properties as collaterals =&gt; the level of collateralization depends on the real estate price.</a:t>
            </a:r>
          </a:p>
          <a:p>
            <a:pPr algn="just">
              <a:lnSpc>
                <a:spcPts val="2700"/>
              </a:lnSpc>
              <a:spcBef>
                <a:spcPts val="600"/>
              </a:spcBef>
              <a:spcAft>
                <a:spcPts val="600"/>
              </a:spcAft>
            </a:pPr>
            <a:r>
              <a:rPr lang="en-US" sz="2000" b="0" u="none" dirty="0">
                <a:cs typeface="Times New Roman" pitchFamily="18" charset="0"/>
              </a:rPr>
              <a:t>Moreover, banks also own real estate prices, as their own premises, or as a consequence of foreclosures.</a:t>
            </a:r>
          </a:p>
          <a:p>
            <a:pPr algn="just">
              <a:lnSpc>
                <a:spcPts val="2700"/>
              </a:lnSpc>
              <a:spcBef>
                <a:spcPts val="600"/>
              </a:spcBef>
              <a:spcAft>
                <a:spcPts val="600"/>
              </a:spcAft>
            </a:pPr>
            <a:r>
              <a:rPr lang="en-US" sz="2000" b="0" u="none" dirty="0">
                <a:cs typeface="Times New Roman" pitchFamily="18" charset="0"/>
              </a:rPr>
              <a:t>Finally, banks can also be exposed to market risk in real estate assets through investment funds.</a:t>
            </a:r>
          </a:p>
          <a:p>
            <a:pPr marL="0" indent="0" algn="just">
              <a:lnSpc>
                <a:spcPts val="2700"/>
              </a:lnSpc>
              <a:spcBef>
                <a:spcPts val="600"/>
              </a:spcBef>
              <a:spcAft>
                <a:spcPts val="600"/>
              </a:spcAft>
              <a:buNone/>
            </a:pPr>
            <a:endParaRPr lang="en-US" sz="2000" b="0" u="none" dirty="0">
              <a:cs typeface="Times New Roman" pitchFamily="18" charset="0"/>
            </a:endParaRPr>
          </a:p>
          <a:p>
            <a:pPr algn="just">
              <a:lnSpc>
                <a:spcPts val="2700"/>
              </a:lnSpc>
              <a:spcBef>
                <a:spcPts val="600"/>
              </a:spcBef>
              <a:spcAft>
                <a:spcPts val="600"/>
              </a:spcAft>
            </a:pPr>
            <a:r>
              <a:rPr lang="en-US" sz="2000" b="0" u="none" dirty="0">
                <a:cs typeface="Times New Roman" pitchFamily="18" charset="0"/>
              </a:rPr>
              <a:t>As the real estate market is not sufficiently liquid to provide transparent and robust prices, it is relevant to set rules about how to evaluate real estate prices.</a:t>
            </a:r>
            <a:endParaRPr lang="en-US" sz="1600" b="0" u="none"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217</a:t>
            </a:fld>
            <a:endParaRPr lang="en-US"/>
          </a:p>
        </p:txBody>
      </p:sp>
      <p:sp>
        <p:nvSpPr>
          <p:cNvPr id="3" name="Down Arrow 2"/>
          <p:cNvSpPr/>
          <p:nvPr/>
        </p:nvSpPr>
        <p:spPr bwMode="auto">
          <a:xfrm>
            <a:off x="5025008" y="4365104"/>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463230287"/>
      </p:ext>
    </p:extLst>
  </p:cSld>
  <p:clrMapOvr>
    <a:masterClrMapping/>
  </p:clrMapOvr>
  <p:transition spd="slow">
    <p:pull dir="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600" dirty="0"/>
              <a:t>Rules on Appraisals of Real Estate Properties</a:t>
            </a:r>
          </a:p>
        </p:txBody>
      </p:sp>
      <p:sp>
        <p:nvSpPr>
          <p:cNvPr id="6" name="Rectangle 2051"/>
          <p:cNvSpPr txBox="1">
            <a:spLocks noChangeArrowheads="1"/>
          </p:cNvSpPr>
          <p:nvPr/>
        </p:nvSpPr>
        <p:spPr bwMode="auto">
          <a:xfrm>
            <a:off x="762000" y="1643049"/>
            <a:ext cx="8731250" cy="46799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700"/>
              </a:lnSpc>
              <a:spcBef>
                <a:spcPts val="600"/>
              </a:spcBef>
              <a:spcAft>
                <a:spcPts val="600"/>
              </a:spcAft>
              <a:buNone/>
            </a:pPr>
            <a:r>
              <a:rPr lang="en-US" sz="2000" u="none" dirty="0">
                <a:solidFill>
                  <a:srgbClr val="FF0000"/>
                </a:solidFill>
                <a:cs typeface="Times New Roman" pitchFamily="18" charset="0"/>
              </a:rPr>
              <a:t>(1) As collateral</a:t>
            </a:r>
          </a:p>
          <a:p>
            <a:pPr algn="just">
              <a:lnSpc>
                <a:spcPts val="2700"/>
              </a:lnSpc>
              <a:spcBef>
                <a:spcPts val="600"/>
              </a:spcBef>
              <a:spcAft>
                <a:spcPts val="600"/>
              </a:spcAft>
              <a:buFontTx/>
              <a:buChar char="-"/>
            </a:pPr>
            <a:r>
              <a:rPr lang="en-US" sz="2000" b="0" u="none" dirty="0">
                <a:cs typeface="Times New Roman" pitchFamily="18" charset="0"/>
              </a:rPr>
              <a:t>Appraisals by an independent expert or internal independent unit (Notices 5/2007 and 5/2006):</a:t>
            </a:r>
          </a:p>
          <a:p>
            <a:pPr marL="360363" lvl="2" indent="-174625" algn="just">
              <a:lnSpc>
                <a:spcPts val="2700"/>
              </a:lnSpc>
              <a:spcBef>
                <a:spcPts val="600"/>
              </a:spcBef>
              <a:spcAft>
                <a:spcPts val="600"/>
              </a:spcAft>
              <a:buFont typeface="Arial" pitchFamily="34" charset="0"/>
              <a:buChar char="•"/>
            </a:pPr>
            <a:r>
              <a:rPr lang="en-US" sz="1600" b="0" u="none" dirty="0">
                <a:cs typeface="Times New Roman" pitchFamily="18" charset="0"/>
              </a:rPr>
              <a:t>every 3 years - residential properties</a:t>
            </a:r>
          </a:p>
          <a:p>
            <a:pPr marL="360363" lvl="2" indent="-174625" algn="just">
              <a:lnSpc>
                <a:spcPts val="2700"/>
              </a:lnSpc>
              <a:spcBef>
                <a:spcPts val="600"/>
              </a:spcBef>
              <a:spcAft>
                <a:spcPts val="600"/>
              </a:spcAft>
              <a:buFont typeface="Arial" pitchFamily="34" charset="0"/>
              <a:buChar char="•"/>
            </a:pPr>
            <a:r>
              <a:rPr lang="en-US" sz="1600" b="0" u="none" dirty="0">
                <a:cs typeface="Times New Roman" pitchFamily="18" charset="0"/>
              </a:rPr>
              <a:t>yearly - commercial properties and loans &gt; 5% of own funds or properties &gt; 500 k and 1M€ (residential and commercial, respectively</a:t>
            </a:r>
            <a:r>
              <a:rPr lang="pt-PT" sz="1600" b="0" u="none" dirty="0">
                <a:cs typeface="Times New Roman" pitchFamily="18" charset="0"/>
              </a:rPr>
              <a:t>)</a:t>
            </a:r>
            <a:r>
              <a:rPr lang="en-US" sz="1600" b="0" u="none" dirty="0">
                <a:cs typeface="Times New Roman" pitchFamily="18" charset="0"/>
              </a:rPr>
              <a:t> </a:t>
            </a:r>
          </a:p>
          <a:p>
            <a:pPr marL="360363" lvl="2" indent="-174625" algn="just">
              <a:lnSpc>
                <a:spcPts val="2700"/>
              </a:lnSpc>
              <a:spcBef>
                <a:spcPts val="600"/>
              </a:spcBef>
              <a:spcAft>
                <a:spcPts val="600"/>
              </a:spcAft>
              <a:buFont typeface="Arial" pitchFamily="34" charset="0"/>
              <a:buChar char="•"/>
            </a:pPr>
            <a:r>
              <a:rPr lang="en-US" sz="1600" b="0" u="none" dirty="0">
                <a:cs typeface="Times New Roman" pitchFamily="18" charset="0"/>
              </a:rPr>
              <a:t>NPLs - 3 months after the 1</a:t>
            </a:r>
            <a:r>
              <a:rPr lang="en-US" sz="1600" b="0" u="none" baseline="30000" dirty="0">
                <a:cs typeface="Times New Roman" pitchFamily="18" charset="0"/>
              </a:rPr>
              <a:t>st</a:t>
            </a:r>
            <a:r>
              <a:rPr lang="en-US" sz="1600" b="0" u="none" dirty="0">
                <a:cs typeface="Times New Roman" pitchFamily="18" charset="0"/>
              </a:rPr>
              <a:t> default if the initial appraisal is more than 1 year old and LTV&gt;75%; </a:t>
            </a:r>
          </a:p>
          <a:p>
            <a:pPr algn="just">
              <a:lnSpc>
                <a:spcPts val="2700"/>
              </a:lnSpc>
              <a:spcBef>
                <a:spcPts val="600"/>
              </a:spcBef>
              <a:spcAft>
                <a:spcPts val="600"/>
              </a:spcAft>
              <a:buFontTx/>
              <a:buChar char="-"/>
            </a:pPr>
            <a:r>
              <a:rPr lang="en-US" sz="2000" b="0" u="none" dirty="0">
                <a:solidFill>
                  <a:srgbClr val="FF3300"/>
                </a:solidFill>
                <a:cs typeface="Times New Roman" pitchFamily="18" charset="0"/>
              </a:rPr>
              <a:t>Impacts: </a:t>
            </a:r>
          </a:p>
          <a:p>
            <a:pPr marL="360363" lvl="1" indent="-179388" algn="just">
              <a:lnSpc>
                <a:spcPts val="2700"/>
              </a:lnSpc>
              <a:spcBef>
                <a:spcPts val="600"/>
              </a:spcBef>
              <a:spcAft>
                <a:spcPts val="600"/>
              </a:spcAft>
              <a:buFont typeface="Arial" pitchFamily="34" charset="0"/>
              <a:buChar char="•"/>
            </a:pPr>
            <a:r>
              <a:rPr lang="en-US" sz="1600" b="0" dirty="0">
                <a:cs typeface="Times New Roman" pitchFamily="18" charset="0"/>
              </a:rPr>
              <a:t>Downward revisions </a:t>
            </a:r>
            <a:r>
              <a:rPr lang="en-US" sz="1600" b="0" u="none" dirty="0">
                <a:cs typeface="Times New Roman" pitchFamily="18" charset="0"/>
              </a:rPr>
              <a:t>=&gt; increase in LTVs =&gt; higher capital charges (risk weight of 35% for residential loan amounts up to LTV of 75% and 50% for commercial real estate loan amounts up to LTV of 50%; 75% and 100% for amounts above, respectively).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218</a:t>
            </a:fld>
            <a:endParaRPr lang="en-US"/>
          </a:p>
        </p:txBody>
      </p:sp>
    </p:spTree>
    <p:extLst>
      <p:ext uri="{BB962C8B-B14F-4D97-AF65-F5344CB8AC3E}">
        <p14:creationId xmlns:p14="http://schemas.microsoft.com/office/powerpoint/2010/main" val="276132069"/>
      </p:ext>
    </p:extLst>
  </p:cSld>
  <p:clrMapOvr>
    <a:masterClrMapping/>
  </p:clrMapOvr>
  <p:transition spd="slow">
    <p:pull dir="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600" dirty="0"/>
              <a:t>Rules on Appraisals of Real Estate Properties</a:t>
            </a:r>
          </a:p>
        </p:txBody>
      </p:sp>
      <p:sp>
        <p:nvSpPr>
          <p:cNvPr id="6" name="Rectangle 2051"/>
          <p:cNvSpPr txBox="1">
            <a:spLocks noChangeArrowheads="1"/>
          </p:cNvSpPr>
          <p:nvPr/>
        </p:nvSpPr>
        <p:spPr bwMode="auto">
          <a:xfrm>
            <a:off x="762000" y="1628799"/>
            <a:ext cx="8655496"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700"/>
              </a:lnSpc>
              <a:spcBef>
                <a:spcPts val="600"/>
              </a:spcBef>
              <a:spcAft>
                <a:spcPts val="600"/>
              </a:spcAft>
              <a:buNone/>
            </a:pPr>
            <a:r>
              <a:rPr lang="en-US" sz="2000" u="none" dirty="0">
                <a:solidFill>
                  <a:srgbClr val="FF0000"/>
                </a:solidFill>
                <a:cs typeface="Times New Roman" pitchFamily="18" charset="0"/>
              </a:rPr>
              <a:t>(2) Foreclosures</a:t>
            </a:r>
          </a:p>
          <a:p>
            <a:pPr marL="0" indent="0" algn="just">
              <a:lnSpc>
                <a:spcPts val="2700"/>
              </a:lnSpc>
              <a:spcBef>
                <a:spcPts val="600"/>
              </a:spcBef>
              <a:spcAft>
                <a:spcPts val="600"/>
              </a:spcAft>
              <a:buNone/>
            </a:pPr>
            <a:endParaRPr lang="en-US" sz="1800" b="0" u="none" dirty="0">
              <a:solidFill>
                <a:srgbClr val="FF0000"/>
              </a:solidFill>
              <a:cs typeface="Times New Roman" pitchFamily="18" charset="0"/>
            </a:endParaRPr>
          </a:p>
          <a:p>
            <a:pPr marL="171450" indent="-171450" algn="just">
              <a:lnSpc>
                <a:spcPts val="2700"/>
              </a:lnSpc>
              <a:spcBef>
                <a:spcPts val="600"/>
              </a:spcBef>
              <a:spcAft>
                <a:spcPts val="600"/>
              </a:spcAft>
              <a:buFont typeface="Arial" pitchFamily="34" charset="0"/>
              <a:buChar char="•"/>
            </a:pPr>
            <a:r>
              <a:rPr lang="en-US" sz="1800" b="0" u="none" dirty="0">
                <a:cs typeface="Times New Roman" pitchFamily="18" charset="0"/>
              </a:rPr>
              <a:t>Appraisals: </a:t>
            </a:r>
          </a:p>
          <a:p>
            <a:pPr marL="571500" lvl="1" indent="-171450" algn="just">
              <a:lnSpc>
                <a:spcPts val="2700"/>
              </a:lnSpc>
              <a:spcBef>
                <a:spcPts val="600"/>
              </a:spcBef>
              <a:spcAft>
                <a:spcPts val="600"/>
              </a:spcAft>
              <a:buFont typeface="Arial" pitchFamily="34" charset="0"/>
              <a:buChar char="•"/>
            </a:pPr>
            <a:r>
              <a:rPr lang="en-US" sz="1800" b="0" dirty="0">
                <a:cs typeface="Times New Roman" pitchFamily="18" charset="0"/>
              </a:rPr>
              <a:t>At the time of foreclosure and every 3y afterwards </a:t>
            </a:r>
            <a:r>
              <a:rPr lang="en-US" sz="1800" b="0" u="none" dirty="0">
                <a:cs typeface="Times New Roman" pitchFamily="18" charset="0"/>
              </a:rPr>
              <a:t>(or more frequently, if requested by the supervisor or a significant price fall is anticipated)</a:t>
            </a:r>
          </a:p>
          <a:p>
            <a:pPr marL="571500" lvl="1" indent="-171450" algn="just">
              <a:lnSpc>
                <a:spcPts val="2700"/>
              </a:lnSpc>
              <a:spcBef>
                <a:spcPts val="600"/>
              </a:spcBef>
              <a:spcAft>
                <a:spcPts val="600"/>
              </a:spcAft>
              <a:buFont typeface="Arial" pitchFamily="34" charset="0"/>
              <a:buChar char="•"/>
            </a:pPr>
            <a:endParaRPr lang="en-US" sz="1800" b="0" u="none" dirty="0">
              <a:cs typeface="Times New Roman" pitchFamily="18" charset="0"/>
            </a:endParaRPr>
          </a:p>
          <a:p>
            <a:pPr marL="171450" indent="-171450" algn="just">
              <a:lnSpc>
                <a:spcPts val="2700"/>
              </a:lnSpc>
              <a:spcBef>
                <a:spcPts val="600"/>
              </a:spcBef>
              <a:spcAft>
                <a:spcPts val="600"/>
              </a:spcAft>
              <a:buFont typeface="Arial" pitchFamily="34" charset="0"/>
              <a:buChar char="•"/>
            </a:pPr>
            <a:r>
              <a:rPr lang="en-US" sz="1800" b="0" u="none" dirty="0">
                <a:solidFill>
                  <a:srgbClr val="FF3300"/>
                </a:solidFill>
                <a:cs typeface="Times New Roman" pitchFamily="18" charset="0"/>
              </a:rPr>
              <a:t>Impacts:</a:t>
            </a:r>
          </a:p>
          <a:p>
            <a:pPr marL="571500" lvl="1" indent="-171450" algn="just">
              <a:lnSpc>
                <a:spcPts val="2700"/>
              </a:lnSpc>
              <a:spcBef>
                <a:spcPts val="600"/>
              </a:spcBef>
              <a:spcAft>
                <a:spcPts val="600"/>
              </a:spcAft>
              <a:buFont typeface="Arial" pitchFamily="34" charset="0"/>
              <a:buChar char="•"/>
            </a:pPr>
            <a:r>
              <a:rPr lang="en-US" sz="1800" b="0" u="none" dirty="0">
                <a:cs typeface="Times New Roman" pitchFamily="18" charset="0"/>
              </a:rPr>
              <a:t>Downward revisions =&gt; impairments =&gt; impact on P&amp;L</a:t>
            </a:r>
          </a:p>
          <a:p>
            <a:pPr marL="571500" lvl="1" indent="-171450" algn="just">
              <a:lnSpc>
                <a:spcPts val="2700"/>
              </a:lnSpc>
              <a:spcBef>
                <a:spcPts val="600"/>
              </a:spcBef>
              <a:spcAft>
                <a:spcPts val="600"/>
              </a:spcAft>
              <a:buFont typeface="Arial" pitchFamily="34" charset="0"/>
              <a:buChar char="•"/>
            </a:pPr>
            <a:r>
              <a:rPr lang="en-US" sz="1800" b="0" u="none" dirty="0">
                <a:cs typeface="Times New Roman" pitchFamily="18" charset="0"/>
              </a:rPr>
              <a:t>Upward revisions =&gt; the balance sheet value is kept, as potential gains are not recognized.</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219</a:t>
            </a:fld>
            <a:endParaRPr lang="en-US"/>
          </a:p>
        </p:txBody>
      </p:sp>
    </p:spTree>
    <p:extLst>
      <p:ext uri="{BB962C8B-B14F-4D97-AF65-F5344CB8AC3E}">
        <p14:creationId xmlns:p14="http://schemas.microsoft.com/office/powerpoint/2010/main" val="4249968228"/>
      </p:ext>
    </p:extLst>
  </p:cSld>
  <p:clrMapOvr>
    <a:masterClrMapping/>
  </p:clrMapOvr>
  <p:transition spd="slow">
    <p:pull dir="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Non-regulated players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22</a:t>
            </a:fld>
            <a:endParaRPr lang="en-US"/>
          </a:p>
        </p:txBody>
      </p:sp>
      <p:sp>
        <p:nvSpPr>
          <p:cNvPr id="8" name="Rectangle 3"/>
          <p:cNvSpPr txBox="1">
            <a:spLocks noChangeArrowheads="1"/>
          </p:cNvSpPr>
          <p:nvPr/>
        </p:nvSpPr>
        <p:spPr bwMode="auto">
          <a:xfrm>
            <a:off x="809624" y="1628801"/>
            <a:ext cx="8683626" cy="461734"/>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buClr>
                <a:schemeClr val="bg2"/>
              </a:buClr>
              <a:buSzPct val="75000"/>
              <a:buFont typeface="Monotype Sorts" pitchFamily="2" charset="2"/>
              <a:buChar char="n"/>
              <a:defRPr/>
            </a:pPr>
            <a:r>
              <a:rPr lang="en-US" sz="2000" b="0" u="none" dirty="0">
                <a:solidFill>
                  <a:srgbClr val="FF0000"/>
                </a:solidFill>
              </a:rPr>
              <a:t>The growth of </a:t>
            </a:r>
            <a:r>
              <a:rPr lang="en-US" sz="2000" b="0" u="none" dirty="0" err="1">
                <a:solidFill>
                  <a:srgbClr val="FF0000"/>
                </a:solidFill>
              </a:rPr>
              <a:t>fintech</a:t>
            </a:r>
            <a:r>
              <a:rPr lang="en-US" sz="2000" b="0" u="none" dirty="0">
                <a:solidFill>
                  <a:srgbClr val="FF0000"/>
                </a:solidFill>
              </a:rPr>
              <a:t> assets has accelerated in the last years.</a:t>
            </a: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p:txBody>
      </p:sp>
      <p:sp>
        <p:nvSpPr>
          <p:cNvPr id="6" name="Rectangle 5"/>
          <p:cNvSpPr/>
          <p:nvPr/>
        </p:nvSpPr>
        <p:spPr>
          <a:xfrm>
            <a:off x="5241032" y="5949280"/>
            <a:ext cx="4252218" cy="276999"/>
          </a:xfrm>
          <a:prstGeom prst="rect">
            <a:avLst/>
          </a:prstGeom>
        </p:spPr>
        <p:txBody>
          <a:bodyPr wrap="square">
            <a:spAutoFit/>
          </a:bodyPr>
          <a:lstStyle/>
          <a:p>
            <a:pPr algn="just">
              <a:buNone/>
            </a:pPr>
            <a:r>
              <a:rPr lang="pt-PT" sz="1200" b="0" u="none" dirty="0" err="1">
                <a:solidFill>
                  <a:schemeClr val="tx1"/>
                </a:solidFill>
              </a:rPr>
              <a:t>Source</a:t>
            </a:r>
            <a:r>
              <a:rPr lang="pt-PT" sz="1200" b="0" u="none" dirty="0">
                <a:solidFill>
                  <a:schemeClr val="tx1"/>
                </a:solidFill>
              </a:rPr>
              <a:t>: IMF (2022), “Global Financial </a:t>
            </a:r>
            <a:r>
              <a:rPr lang="pt-PT" sz="1200" b="0" u="none" dirty="0" err="1">
                <a:solidFill>
                  <a:schemeClr val="tx1"/>
                </a:solidFill>
              </a:rPr>
              <a:t>Stability</a:t>
            </a:r>
            <a:r>
              <a:rPr lang="pt-PT" sz="1200" b="0" u="none" dirty="0">
                <a:solidFill>
                  <a:schemeClr val="tx1"/>
                </a:solidFill>
              </a:rPr>
              <a:t> </a:t>
            </a:r>
            <a:r>
              <a:rPr lang="pt-PT" sz="1200" b="0" u="none" dirty="0" err="1">
                <a:solidFill>
                  <a:schemeClr val="tx1"/>
                </a:solidFill>
              </a:rPr>
              <a:t>Report</a:t>
            </a:r>
            <a:r>
              <a:rPr lang="pt-PT" sz="1200" b="0" u="none" dirty="0">
                <a:solidFill>
                  <a:schemeClr val="tx1"/>
                </a:solidFill>
              </a:rPr>
              <a:t>”, </a:t>
            </a:r>
            <a:r>
              <a:rPr lang="pt-PT" sz="1200" b="0" u="none" dirty="0" err="1">
                <a:solidFill>
                  <a:schemeClr val="tx1"/>
                </a:solidFill>
              </a:rPr>
              <a:t>Apr</a:t>
            </a:r>
            <a:r>
              <a:rPr lang="pt-PT" sz="1200" b="0" u="none" dirty="0">
                <a:solidFill>
                  <a:schemeClr val="tx1"/>
                </a:solidFill>
              </a:rPr>
              <a:t>.</a:t>
            </a:r>
          </a:p>
        </p:txBody>
      </p:sp>
      <p:pic>
        <p:nvPicPr>
          <p:cNvPr id="3" name="Picture 2"/>
          <p:cNvPicPr>
            <a:picLocks noChangeAspect="1"/>
          </p:cNvPicPr>
          <p:nvPr/>
        </p:nvPicPr>
        <p:blipFill>
          <a:blip r:embed="rId2"/>
          <a:stretch>
            <a:fillRect/>
          </a:stretch>
        </p:blipFill>
        <p:spPr>
          <a:xfrm>
            <a:off x="992560" y="2355449"/>
            <a:ext cx="4171376" cy="3870830"/>
          </a:xfrm>
          <a:prstGeom prst="rect">
            <a:avLst/>
          </a:prstGeom>
        </p:spPr>
      </p:pic>
    </p:spTree>
    <p:extLst>
      <p:ext uri="{BB962C8B-B14F-4D97-AF65-F5344CB8AC3E}">
        <p14:creationId xmlns:p14="http://schemas.microsoft.com/office/powerpoint/2010/main" val="2890942949"/>
      </p:ext>
    </p:extLst>
  </p:cSld>
  <p:clrMapOvr>
    <a:masterClrMapping/>
  </p:clrMapOvr>
  <p:transition spd="slow">
    <p:pull dir="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600" dirty="0"/>
              <a:t>Rules on Appraisals of Real Estate Properties</a:t>
            </a:r>
          </a:p>
        </p:txBody>
      </p:sp>
      <p:sp>
        <p:nvSpPr>
          <p:cNvPr id="6" name="Rectangle 2051"/>
          <p:cNvSpPr txBox="1">
            <a:spLocks noChangeArrowheads="1"/>
          </p:cNvSpPr>
          <p:nvPr/>
        </p:nvSpPr>
        <p:spPr bwMode="auto">
          <a:xfrm>
            <a:off x="762000" y="1628800"/>
            <a:ext cx="8655496"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700"/>
              </a:lnSpc>
              <a:spcBef>
                <a:spcPts val="600"/>
              </a:spcBef>
              <a:spcAft>
                <a:spcPts val="600"/>
              </a:spcAft>
              <a:buNone/>
            </a:pPr>
            <a:r>
              <a:rPr lang="en-US" sz="2000" u="none" dirty="0">
                <a:solidFill>
                  <a:srgbClr val="FF0000"/>
                </a:solidFill>
                <a:cs typeface="Times New Roman" pitchFamily="18" charset="0"/>
              </a:rPr>
              <a:t>(3) Real Estate Investment Funds (CMVM Regulation 2/2015)</a:t>
            </a:r>
          </a:p>
          <a:p>
            <a:pPr marL="171450" indent="-171450" algn="just">
              <a:lnSpc>
                <a:spcPts val="2700"/>
              </a:lnSpc>
              <a:spcBef>
                <a:spcPts val="600"/>
              </a:spcBef>
              <a:spcAft>
                <a:spcPts val="600"/>
              </a:spcAft>
              <a:buFont typeface="Arial" pitchFamily="34" charset="0"/>
              <a:buChar char="•"/>
            </a:pPr>
            <a:r>
              <a:rPr lang="en-US" sz="2000" b="0" u="none" dirty="0">
                <a:cs typeface="Times New Roman" pitchFamily="18" charset="0"/>
              </a:rPr>
              <a:t>Banks usually own participation units of these funds, due to the liquidity support provided to funds managed by their own fund management companies and when their units were sold by the bank.</a:t>
            </a:r>
          </a:p>
          <a:p>
            <a:pPr marL="571500" lvl="1" indent="-171450" algn="just">
              <a:lnSpc>
                <a:spcPts val="2700"/>
              </a:lnSpc>
              <a:spcBef>
                <a:spcPts val="600"/>
              </a:spcBef>
              <a:spcAft>
                <a:spcPts val="600"/>
              </a:spcAft>
              <a:buFont typeface="Arial" pitchFamily="34" charset="0"/>
              <a:buChar char="•"/>
            </a:pPr>
            <a:r>
              <a:rPr lang="en-US" sz="1400" b="0" u="none" dirty="0">
                <a:cs typeface="Times New Roman" pitchFamily="18" charset="0"/>
              </a:rPr>
              <a:t>   Support provided to avoid a fire sale of the properties invested, including loans granted to the funds.</a:t>
            </a:r>
          </a:p>
          <a:p>
            <a:pPr marL="171450" indent="-171450" algn="just">
              <a:lnSpc>
                <a:spcPts val="2700"/>
              </a:lnSpc>
              <a:spcBef>
                <a:spcPts val="600"/>
              </a:spcBef>
              <a:spcAft>
                <a:spcPts val="600"/>
              </a:spcAft>
              <a:buFont typeface="Arial" pitchFamily="34" charset="0"/>
              <a:buChar char="•"/>
            </a:pPr>
            <a:r>
              <a:rPr lang="en-US" sz="2000" b="0" u="none" dirty="0">
                <a:cs typeface="Times New Roman" pitchFamily="18" charset="0"/>
              </a:rPr>
              <a:t>Financial adjustment program in Portugal =&gt; banks became the owners of more than 50% of REIF units =&gt; consolidation of the total amount of the funds for accounting and prudential purposes.</a:t>
            </a:r>
          </a:p>
          <a:p>
            <a:pPr marL="171450" indent="-171450" algn="just">
              <a:lnSpc>
                <a:spcPts val="2700"/>
              </a:lnSpc>
              <a:spcBef>
                <a:spcPts val="600"/>
              </a:spcBef>
              <a:spcAft>
                <a:spcPts val="600"/>
              </a:spcAft>
              <a:buFont typeface="Arial" pitchFamily="34" charset="0"/>
              <a:buChar char="•"/>
            </a:pPr>
            <a:endParaRPr lang="en-US" sz="2000" b="0" u="none" dirty="0">
              <a:cs typeface="Times New Roman" pitchFamily="18" charset="0"/>
            </a:endParaRPr>
          </a:p>
          <a:p>
            <a:pPr marL="171450" indent="-171450" algn="just">
              <a:lnSpc>
                <a:spcPts val="2700"/>
              </a:lnSpc>
              <a:spcBef>
                <a:spcPts val="600"/>
              </a:spcBef>
              <a:spcAft>
                <a:spcPts val="600"/>
              </a:spcAft>
              <a:buFont typeface="Arial" pitchFamily="34" charset="0"/>
              <a:buChar char="•"/>
            </a:pPr>
            <a:r>
              <a:rPr lang="en-US" sz="2000" b="0" u="none" dirty="0">
                <a:solidFill>
                  <a:srgbClr val="FF3300"/>
                </a:solidFill>
                <a:cs typeface="Times New Roman" pitchFamily="18" charset="0"/>
              </a:rPr>
              <a:t>Impacts: </a:t>
            </a:r>
            <a:r>
              <a:rPr lang="en-US" sz="2000" b="0" u="none" dirty="0">
                <a:cs typeface="Times New Roman" pitchFamily="18" charset="0"/>
              </a:rPr>
              <a:t>Price devaluations =&gt; impact on P&amp;L, through real estate prices (if funds are consolidated) or through the participation units.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220</a:t>
            </a:fld>
            <a:endParaRPr lang="en-US"/>
          </a:p>
        </p:txBody>
      </p:sp>
      <p:cxnSp>
        <p:nvCxnSpPr>
          <p:cNvPr id="4" name="Elbow Connector 3"/>
          <p:cNvCxnSpPr/>
          <p:nvPr/>
        </p:nvCxnSpPr>
        <p:spPr bwMode="auto">
          <a:xfrm>
            <a:off x="1064568" y="3284984"/>
            <a:ext cx="360040" cy="216024"/>
          </a:xfrm>
          <a:prstGeom prst="bentConnector3">
            <a:avLst/>
          </a:prstGeom>
          <a:solidFill>
            <a:schemeClr val="accent1"/>
          </a:solidFill>
          <a:ln w="12700" cap="sq" cmpd="sng" algn="ctr">
            <a:solidFill>
              <a:schemeClr val="tx1"/>
            </a:solidFill>
            <a:prstDash val="solid"/>
            <a:round/>
            <a:headEnd type="none" w="med" len="med"/>
            <a:tailEnd type="triangle"/>
          </a:ln>
          <a:effectLst/>
        </p:spPr>
      </p:cxnSp>
      <p:sp>
        <p:nvSpPr>
          <p:cNvPr id="5" name="Down Arrow 4"/>
          <p:cNvSpPr/>
          <p:nvPr/>
        </p:nvSpPr>
        <p:spPr bwMode="auto">
          <a:xfrm>
            <a:off x="5169024" y="4797152"/>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677311260"/>
      </p:ext>
    </p:extLst>
  </p:cSld>
  <p:clrMapOvr>
    <a:masterClrMapping/>
  </p:clrMapOvr>
  <p:transition spd="slow">
    <p:pull dir="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2147976"/>
            <a:ext cx="8466137" cy="1261884"/>
          </a:xfrm>
          <a:noFill/>
        </p:spPr>
        <p:txBody>
          <a:bodyPr lIns="91440" tIns="45720" rIns="91440" bIns="45720">
            <a:spAutoFit/>
          </a:bodyPr>
          <a:lstStyle/>
          <a:p>
            <a:r>
              <a:rPr lang="en-US" sz="3800" b="1" dirty="0"/>
              <a:t>2.	Risk Management in Banking</a:t>
            </a:r>
            <a:br>
              <a:rPr lang="pt-PT" sz="3800" b="1" dirty="0"/>
            </a:br>
            <a:endParaRPr lang="en-US" sz="3800" b="1" dirty="0"/>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221</a:t>
            </a:fld>
            <a:endParaRPr lang="en-US"/>
          </a:p>
        </p:txBody>
      </p:sp>
    </p:spTree>
  </p:cSld>
  <p:clrMapOvr>
    <a:masterClrMapping/>
  </p:clrMapOvr>
  <p:transition spd="slow">
    <p:pull dir="r"/>
  </p:transition>
</p:sld>
</file>

<file path=ppt/slides/slide2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762000" y="342900"/>
            <a:ext cx="8566150" cy="1104900"/>
          </a:xfrm>
        </p:spPr>
        <p:txBody>
          <a:bodyPr/>
          <a:lstStyle/>
          <a:p>
            <a:r>
              <a:rPr lang="en-US" dirty="0"/>
              <a:t>Risk management</a:t>
            </a:r>
          </a:p>
        </p:txBody>
      </p:sp>
      <p:sp>
        <p:nvSpPr>
          <p:cNvPr id="90115" name="Rectangle 3"/>
          <p:cNvSpPr>
            <a:spLocks noGrp="1" noChangeArrowheads="1"/>
          </p:cNvSpPr>
          <p:nvPr>
            <p:ph type="body" idx="1"/>
          </p:nvPr>
        </p:nvSpPr>
        <p:spPr>
          <a:xfrm>
            <a:off x="762000" y="1628799"/>
            <a:ext cx="8686800" cy="4694213"/>
          </a:xfrm>
        </p:spPr>
        <p:txBody>
          <a:bodyPr/>
          <a:lstStyle/>
          <a:p>
            <a:pPr marL="263525" indent="-263525" algn="just">
              <a:lnSpc>
                <a:spcPts val="2700"/>
              </a:lnSpc>
              <a:spcBef>
                <a:spcPts val="600"/>
              </a:spcBef>
              <a:spcAft>
                <a:spcPts val="600"/>
              </a:spcAft>
            </a:pPr>
            <a:r>
              <a:rPr lang="en-US" sz="2000" dirty="0"/>
              <a:t>Risk management has historically been focused on known unknowns.</a:t>
            </a:r>
          </a:p>
          <a:p>
            <a:pPr marL="263525" indent="-263525" algn="just">
              <a:lnSpc>
                <a:spcPts val="2700"/>
              </a:lnSpc>
              <a:spcBef>
                <a:spcPts val="600"/>
              </a:spcBef>
              <a:spcAft>
                <a:spcPts val="600"/>
              </a:spcAft>
            </a:pPr>
            <a:r>
              <a:rPr lang="en-US" sz="2000" u="sng" dirty="0">
                <a:solidFill>
                  <a:srgbClr val="FF0000"/>
                </a:solidFill>
              </a:rPr>
              <a:t>The problem is the unknown unknowns</a:t>
            </a:r>
            <a:r>
              <a:rPr lang="en-US" sz="2000" dirty="0"/>
              <a:t>.</a:t>
            </a:r>
          </a:p>
          <a:p>
            <a:pPr marL="263525" indent="-263525" algn="just">
              <a:lnSpc>
                <a:spcPts val="2700"/>
              </a:lnSpc>
              <a:spcBef>
                <a:spcPts val="600"/>
              </a:spcBef>
              <a:spcAft>
                <a:spcPts val="600"/>
              </a:spcAft>
            </a:pPr>
            <a:r>
              <a:rPr lang="en-US" sz="2000" dirty="0"/>
              <a:t>While capital is allocated to allow banks to tackle unexpected losses from the most traditional risks (credit, market and operational risks), the unknown unknowns are starting to be assessed through stress testing exercises.</a:t>
            </a:r>
          </a:p>
          <a:p>
            <a:pPr marL="263525" indent="-263525" algn="just">
              <a:lnSpc>
                <a:spcPts val="2700"/>
              </a:lnSpc>
              <a:spcBef>
                <a:spcPts val="600"/>
              </a:spcBef>
              <a:spcAft>
                <a:spcPts val="600"/>
              </a:spcAft>
            </a:pPr>
            <a:r>
              <a:rPr lang="en-US" sz="2000" dirty="0">
                <a:solidFill>
                  <a:srgbClr val="FF0000"/>
                </a:solidFill>
              </a:rPr>
              <a:t>Some of these risks are exogenous to the banking system</a:t>
            </a:r>
            <a:r>
              <a:rPr lang="en-US" sz="2000" dirty="0"/>
              <a:t>, i.e. they are created outside the system (e.g. political and natural events, terrorism), but due to the relevance of trust and stability in the banking system these events may have severe impacts.</a:t>
            </a:r>
          </a:p>
          <a:p>
            <a:pPr marL="263525" indent="-263525" algn="just">
              <a:lnSpc>
                <a:spcPts val="2700"/>
              </a:lnSpc>
              <a:spcBef>
                <a:spcPts val="600"/>
              </a:spcBef>
              <a:spcAft>
                <a:spcPts val="600"/>
              </a:spcAft>
            </a:pPr>
            <a:r>
              <a:rPr lang="en-US" sz="2000" dirty="0">
                <a:solidFill>
                  <a:srgbClr val="FF0000"/>
                </a:solidFill>
              </a:rPr>
              <a:t>Nonetheless, the most relevant risks have been endogenous</a:t>
            </a:r>
            <a:r>
              <a:rPr lang="en-US" sz="2000" dirty="0"/>
              <a:t>, i.e. created by FIs and the interaction among them (e.g. the subprime crisis).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222</a:t>
            </a:fld>
            <a:endParaRPr lang="en-US"/>
          </a:p>
        </p:txBody>
      </p:sp>
    </p:spTree>
    <p:extLst>
      <p:ext uri="{BB962C8B-B14F-4D97-AF65-F5344CB8AC3E}">
        <p14:creationId xmlns:p14="http://schemas.microsoft.com/office/powerpoint/2010/main" val="1098557950"/>
      </p:ext>
    </p:extLst>
  </p:cSld>
  <p:clrMapOvr>
    <a:masterClrMapping/>
  </p:clrMapOvr>
  <p:transition spd="slow">
    <p:pull dir="r"/>
  </p:transition>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566150" cy="1104900"/>
          </a:xfrm>
        </p:spPr>
        <p:txBody>
          <a:bodyPr/>
          <a:lstStyle/>
          <a:p>
            <a:pPr algn="ctr"/>
            <a:r>
              <a:rPr lang="en-US" dirty="0"/>
              <a:t>Risk Management Framework</a:t>
            </a:r>
          </a:p>
        </p:txBody>
      </p:sp>
      <p:sp>
        <p:nvSpPr>
          <p:cNvPr id="5" name="Rectangle 3"/>
          <p:cNvSpPr txBox="1">
            <a:spLocks noChangeArrowheads="1"/>
          </p:cNvSpPr>
          <p:nvPr/>
        </p:nvSpPr>
        <p:spPr bwMode="auto">
          <a:xfrm>
            <a:off x="762000" y="1628799"/>
            <a:ext cx="8763000" cy="4694213"/>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spcAft>
                <a:spcPts val="600"/>
              </a:spcAft>
              <a:buClr>
                <a:schemeClr val="bg2"/>
              </a:buClr>
              <a:buSzPct val="75000"/>
              <a:buFont typeface="Monotype Sorts" pitchFamily="2" charset="2"/>
              <a:buChar char="n"/>
              <a:defRPr/>
            </a:pPr>
            <a:r>
              <a:rPr kumimoji="0" lang="en-US" sz="1800" u="none" kern="0" dirty="0">
                <a:solidFill>
                  <a:srgbClr val="FF3300"/>
                </a:solidFill>
                <a:latin typeface="+mn-lt"/>
                <a:cs typeface="Times New Roman" pitchFamily="18" charset="0"/>
              </a:rPr>
              <a:t>Risk Management framework set-up is one of the major Board responsibilities, performed at a </a:t>
            </a:r>
            <a:r>
              <a:rPr kumimoji="0" lang="en-US" sz="1800" u="none" kern="0" dirty="0">
                <a:solidFill>
                  <a:srgbClr val="FF3300"/>
                </a:solidFill>
                <a:cs typeface="Times New Roman" pitchFamily="18" charset="0"/>
              </a:rPr>
              <a:t>balance-sheet and an </a:t>
            </a:r>
            <a:r>
              <a:rPr kumimoji="0" lang="en-US" sz="1800" u="none" kern="0" dirty="0">
                <a:solidFill>
                  <a:srgbClr val="FF3300"/>
                </a:solidFill>
                <a:latin typeface="+mn-lt"/>
                <a:cs typeface="Times New Roman" pitchFamily="18" charset="0"/>
              </a:rPr>
              <a:t>origination level</a:t>
            </a:r>
            <a:r>
              <a:rPr kumimoji="0" lang="pt-PT" sz="1800" u="none" kern="0" dirty="0">
                <a:solidFill>
                  <a:srgbClr val="FF3300"/>
                </a:solidFill>
                <a:latin typeface="+mn-lt"/>
                <a:cs typeface="Times New Roman" pitchFamily="18" charset="0"/>
              </a:rPr>
              <a:t>:</a:t>
            </a:r>
          </a:p>
          <a:p>
            <a:pPr marL="400050" indent="-400050" algn="just">
              <a:lnSpc>
                <a:spcPts val="2700"/>
              </a:lnSpc>
              <a:spcBef>
                <a:spcPts val="600"/>
              </a:spcBef>
              <a:spcAft>
                <a:spcPts val="600"/>
              </a:spcAft>
              <a:buClr>
                <a:schemeClr val="bg2"/>
              </a:buClr>
              <a:buSzPct val="75000"/>
              <a:buAutoNum type="romanLcParenBoth"/>
              <a:defRPr/>
            </a:pPr>
            <a:r>
              <a:rPr kumimoji="0" lang="en-US" sz="1800" b="0" u="none" kern="0" dirty="0">
                <a:solidFill>
                  <a:schemeClr val="tx1"/>
                </a:solidFill>
                <a:latin typeface="+mn-lt"/>
                <a:cs typeface="Times New Roman" pitchFamily="18" charset="0"/>
              </a:rPr>
              <a:t>Balance-sheet – Interest Rate, Liquidity and Currency Risks, subject to Asset and Liability Management (ALM) and discussed in ALM Committees (or ALCO);</a:t>
            </a:r>
          </a:p>
          <a:p>
            <a:pPr marL="400050" indent="-400050" algn="just">
              <a:lnSpc>
                <a:spcPts val="2700"/>
              </a:lnSpc>
              <a:spcBef>
                <a:spcPts val="600"/>
              </a:spcBef>
              <a:spcAft>
                <a:spcPts val="600"/>
              </a:spcAft>
              <a:buClr>
                <a:schemeClr val="bg2"/>
              </a:buClr>
              <a:buSzPct val="75000"/>
              <a:buAutoNum type="romanLcParenBoth"/>
              <a:defRPr/>
            </a:pPr>
            <a:r>
              <a:rPr kumimoji="0" lang="en-US" sz="1800" b="0" u="none" kern="0" dirty="0">
                <a:solidFill>
                  <a:schemeClr val="tx1"/>
                </a:solidFill>
                <a:latin typeface="+mn-lt"/>
                <a:cs typeface="Times New Roman" pitchFamily="18" charset="0"/>
              </a:rPr>
              <a:t>Origination Risks – Credit, Market and Operational Risks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223</a:t>
            </a:fld>
            <a:endParaRPr lang="en-US"/>
          </a:p>
        </p:txBody>
      </p:sp>
      <p:pic>
        <p:nvPicPr>
          <p:cNvPr id="3" name="Picture 2"/>
          <p:cNvPicPr>
            <a:picLocks noChangeAspect="1"/>
          </p:cNvPicPr>
          <p:nvPr/>
        </p:nvPicPr>
        <p:blipFill>
          <a:blip r:embed="rId2"/>
          <a:stretch>
            <a:fillRect/>
          </a:stretch>
        </p:blipFill>
        <p:spPr>
          <a:xfrm>
            <a:off x="762001" y="3835710"/>
            <a:ext cx="3326904" cy="2582797"/>
          </a:xfrm>
          <a:prstGeom prst="rect">
            <a:avLst/>
          </a:prstGeom>
        </p:spPr>
      </p:pic>
      <p:sp>
        <p:nvSpPr>
          <p:cNvPr id="6" name="Rectangle 5"/>
          <p:cNvSpPr>
            <a:spLocks noChangeArrowheads="1"/>
          </p:cNvSpPr>
          <p:nvPr/>
        </p:nvSpPr>
        <p:spPr bwMode="auto">
          <a:xfrm>
            <a:off x="4174083" y="5733256"/>
            <a:ext cx="5260331" cy="576064"/>
          </a:xfrm>
          <a:prstGeom prst="rect">
            <a:avLst/>
          </a:prstGeom>
          <a:noFill/>
          <a:ln w="9525">
            <a:noFill/>
            <a:miter lim="800000"/>
            <a:headEnd/>
            <a:tailEnd/>
          </a:ln>
        </p:spPr>
        <p:txBody>
          <a:bodyPr lIns="92075" tIns="46038" rIns="92075" bIns="46038"/>
          <a:lstStyle/>
          <a:p>
            <a:pPr algn="just">
              <a:buNone/>
            </a:pPr>
            <a:r>
              <a:rPr kumimoji="0" lang="en-US" sz="1400" b="0" u="none" dirty="0">
                <a:solidFill>
                  <a:schemeClr val="tx1"/>
                </a:solidFill>
              </a:rPr>
              <a:t>Source: </a:t>
            </a:r>
            <a:r>
              <a:rPr lang="en-US" sz="1400" b="0" u="none" dirty="0">
                <a:solidFill>
                  <a:schemeClr val="tx1"/>
                </a:solidFill>
              </a:rPr>
              <a:t>Choudhry, </a:t>
            </a:r>
            <a:r>
              <a:rPr lang="en-US" sz="1400" b="0" u="none" dirty="0" err="1">
                <a:solidFill>
                  <a:schemeClr val="tx1"/>
                </a:solidFill>
              </a:rPr>
              <a:t>Moorad</a:t>
            </a:r>
            <a:r>
              <a:rPr lang="en-US" sz="1400" b="0" u="none" dirty="0">
                <a:solidFill>
                  <a:schemeClr val="tx1"/>
                </a:solidFill>
              </a:rPr>
              <a:t> (2018) </a:t>
            </a:r>
            <a:r>
              <a:rPr kumimoji="0" lang="en-US" sz="1400" b="0" u="none" dirty="0">
                <a:solidFill>
                  <a:schemeClr val="tx1"/>
                </a:solidFill>
              </a:rPr>
              <a:t>“</a:t>
            </a:r>
            <a:r>
              <a:rPr lang="en-US" sz="1400" b="0" u="none" dirty="0">
                <a:solidFill>
                  <a:schemeClr val="tx1"/>
                </a:solidFill>
              </a:rPr>
              <a:t>The </a:t>
            </a:r>
            <a:r>
              <a:rPr lang="en-US" sz="1400" b="0" u="none" dirty="0" err="1">
                <a:solidFill>
                  <a:schemeClr val="tx1"/>
                </a:solidFill>
              </a:rPr>
              <a:t>Moorad</a:t>
            </a:r>
            <a:r>
              <a:rPr lang="en-US" sz="1400" b="0" u="none" dirty="0">
                <a:solidFill>
                  <a:schemeClr val="tx1"/>
                </a:solidFill>
              </a:rPr>
              <a:t> Choudhry Anthology: Past, Present and Future Principles of Banking and Finance”, Wiley.</a:t>
            </a:r>
            <a:endParaRPr kumimoji="0" lang="en-US" sz="1400" b="0" u="none" dirty="0">
              <a:solidFill>
                <a:schemeClr val="tx1"/>
              </a:solidFill>
            </a:endParaRPr>
          </a:p>
        </p:txBody>
      </p:sp>
    </p:spTree>
    <p:extLst>
      <p:ext uri="{BB962C8B-B14F-4D97-AF65-F5344CB8AC3E}">
        <p14:creationId xmlns:p14="http://schemas.microsoft.com/office/powerpoint/2010/main" val="2186052852"/>
      </p:ext>
    </p:extLst>
  </p:cSld>
  <p:clrMapOvr>
    <a:masterClrMapping/>
  </p:clrMapOvr>
  <p:transition spd="slow">
    <p:pull dir="r"/>
  </p:transition>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566150" cy="1104900"/>
          </a:xfrm>
        </p:spPr>
        <p:txBody>
          <a:bodyPr/>
          <a:lstStyle/>
          <a:p>
            <a:pPr algn="ctr"/>
            <a:r>
              <a:rPr lang="en-US" dirty="0"/>
              <a:t>Risk Management Framework</a:t>
            </a:r>
          </a:p>
        </p:txBody>
      </p:sp>
      <p:sp>
        <p:nvSpPr>
          <p:cNvPr id="5" name="Rectangle 3"/>
          <p:cNvSpPr txBox="1">
            <a:spLocks noChangeArrowheads="1"/>
          </p:cNvSpPr>
          <p:nvPr/>
        </p:nvSpPr>
        <p:spPr bwMode="auto">
          <a:xfrm>
            <a:off x="762000" y="1628799"/>
            <a:ext cx="8763000" cy="4694213"/>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spcAft>
                <a:spcPts val="600"/>
              </a:spcAft>
              <a:buClr>
                <a:schemeClr val="bg2"/>
              </a:buClr>
              <a:buSzPct val="75000"/>
              <a:buFont typeface="Monotype Sorts" pitchFamily="2" charset="2"/>
              <a:buChar char="n"/>
              <a:defRPr/>
            </a:pPr>
            <a:r>
              <a:rPr kumimoji="0" lang="en-US" sz="1800" u="none" kern="0" dirty="0">
                <a:solidFill>
                  <a:schemeClr val="tx1"/>
                </a:solidFill>
                <a:latin typeface="+mn-lt"/>
                <a:cs typeface="Times New Roman" pitchFamily="18" charset="0"/>
              </a:rPr>
              <a:t>Banks must approve a </a:t>
            </a:r>
            <a:r>
              <a:rPr lang="en-US" sz="1800" u="none" dirty="0">
                <a:solidFill>
                  <a:schemeClr val="tx1"/>
                </a:solidFill>
                <a:latin typeface="+mn-lt"/>
              </a:rPr>
              <a:t>risk appetite statement, including:</a:t>
            </a:r>
          </a:p>
          <a:p>
            <a:pPr marL="857250" lvl="1" indent="-400050" algn="just">
              <a:lnSpc>
                <a:spcPts val="2700"/>
              </a:lnSpc>
              <a:spcBef>
                <a:spcPts val="600"/>
              </a:spcBef>
              <a:spcAft>
                <a:spcPts val="600"/>
              </a:spcAft>
              <a:buClr>
                <a:schemeClr val="bg2"/>
              </a:buClr>
              <a:buSzPct val="75000"/>
              <a:buAutoNum type="romanLcParenBoth"/>
              <a:defRPr/>
            </a:pPr>
            <a:r>
              <a:rPr lang="en-US" sz="1800" b="0" u="none" dirty="0">
                <a:solidFill>
                  <a:schemeClr val="tx1"/>
                </a:solidFill>
                <a:latin typeface="+mn-lt"/>
              </a:rPr>
              <a:t>Desired External Risk Rating;</a:t>
            </a:r>
          </a:p>
          <a:p>
            <a:pPr marL="857250" lvl="1" indent="-400050" algn="just">
              <a:lnSpc>
                <a:spcPts val="2700"/>
              </a:lnSpc>
              <a:spcBef>
                <a:spcPts val="600"/>
              </a:spcBef>
              <a:spcAft>
                <a:spcPts val="600"/>
              </a:spcAft>
              <a:buClr>
                <a:schemeClr val="bg2"/>
              </a:buClr>
              <a:buSzPct val="75000"/>
              <a:buAutoNum type="romanLcParenBoth"/>
              <a:defRPr/>
            </a:pPr>
            <a:r>
              <a:rPr lang="en-US" sz="1800" b="0" u="none" dirty="0">
                <a:solidFill>
                  <a:schemeClr val="tx1"/>
                </a:solidFill>
                <a:latin typeface="+mn-lt"/>
              </a:rPr>
              <a:t>Risk-adjusted Return on Capital (RAROC) hurdle rate for new </a:t>
            </a:r>
            <a:r>
              <a:rPr lang="pt-PT" sz="1800" b="0" u="none" dirty="0">
                <a:solidFill>
                  <a:schemeClr val="tx1"/>
                </a:solidFill>
                <a:latin typeface="+mn-lt"/>
              </a:rPr>
              <a:t>business;</a:t>
            </a:r>
          </a:p>
          <a:p>
            <a:pPr marL="857250" lvl="1" indent="-400050" algn="just">
              <a:lnSpc>
                <a:spcPts val="2700"/>
              </a:lnSpc>
              <a:spcBef>
                <a:spcPts val="600"/>
              </a:spcBef>
              <a:spcAft>
                <a:spcPts val="600"/>
              </a:spcAft>
              <a:buClr>
                <a:schemeClr val="bg2"/>
              </a:buClr>
              <a:buSzPct val="75000"/>
              <a:buAutoNum type="romanLcParenBoth"/>
              <a:defRPr/>
            </a:pPr>
            <a:r>
              <a:rPr lang="en-US" sz="1800" b="0" u="none" dirty="0">
                <a:solidFill>
                  <a:schemeClr val="tx1"/>
                </a:solidFill>
                <a:latin typeface="+mn-lt"/>
              </a:rPr>
              <a:t>Weighted Average Portfolio Rating;</a:t>
            </a:r>
          </a:p>
          <a:p>
            <a:pPr marL="857250" lvl="1" indent="-400050" algn="just">
              <a:lnSpc>
                <a:spcPts val="2700"/>
              </a:lnSpc>
              <a:spcBef>
                <a:spcPts val="600"/>
              </a:spcBef>
              <a:spcAft>
                <a:spcPts val="600"/>
              </a:spcAft>
              <a:buClr>
                <a:schemeClr val="bg2"/>
              </a:buClr>
              <a:buSzPct val="75000"/>
              <a:buAutoNum type="romanLcParenBoth"/>
              <a:defRPr/>
            </a:pPr>
            <a:r>
              <a:rPr lang="en-US" sz="1800" b="0" u="none" dirty="0">
                <a:solidFill>
                  <a:schemeClr val="tx1"/>
                </a:solidFill>
                <a:latin typeface="+mn-lt"/>
              </a:rPr>
              <a:t>Relative internal capital allocation to Credit, Interest Rate, Market and </a:t>
            </a:r>
            <a:r>
              <a:rPr lang="pt-PT" sz="1800" b="0" u="none" dirty="0" err="1">
                <a:solidFill>
                  <a:schemeClr val="tx1"/>
                </a:solidFill>
                <a:latin typeface="+mn-lt"/>
              </a:rPr>
              <a:t>Op.Risk</a:t>
            </a:r>
            <a:r>
              <a:rPr lang="pt-PT" sz="1800" b="0" u="none" dirty="0">
                <a:solidFill>
                  <a:schemeClr val="tx1"/>
                </a:solidFill>
                <a:latin typeface="+mn-lt"/>
              </a:rPr>
              <a:t>;</a:t>
            </a:r>
          </a:p>
          <a:p>
            <a:pPr marL="857250" lvl="1" indent="-400050" algn="just">
              <a:lnSpc>
                <a:spcPts val="2700"/>
              </a:lnSpc>
              <a:spcBef>
                <a:spcPts val="600"/>
              </a:spcBef>
              <a:spcAft>
                <a:spcPts val="600"/>
              </a:spcAft>
              <a:buClr>
                <a:schemeClr val="bg2"/>
              </a:buClr>
              <a:buSzPct val="75000"/>
              <a:buAutoNum type="romanLcParenBoth"/>
              <a:defRPr/>
            </a:pPr>
            <a:r>
              <a:rPr lang="en-US" sz="1800" b="0" u="none" dirty="0">
                <a:solidFill>
                  <a:schemeClr val="tx1"/>
                </a:solidFill>
                <a:latin typeface="+mn-lt"/>
              </a:rPr>
              <a:t>Concentration Thresholds (Obligor, Sector, Country);</a:t>
            </a:r>
          </a:p>
          <a:p>
            <a:pPr marL="857250" lvl="1" indent="-400050" algn="just">
              <a:lnSpc>
                <a:spcPts val="2700"/>
              </a:lnSpc>
              <a:spcBef>
                <a:spcPts val="600"/>
              </a:spcBef>
              <a:spcAft>
                <a:spcPts val="600"/>
              </a:spcAft>
              <a:buClr>
                <a:schemeClr val="bg2"/>
              </a:buClr>
              <a:buSzPct val="75000"/>
              <a:buAutoNum type="romanLcParenBoth"/>
              <a:defRPr/>
            </a:pPr>
            <a:r>
              <a:rPr lang="en-US" sz="1800" b="0" u="none" dirty="0">
                <a:solidFill>
                  <a:schemeClr val="tx1"/>
                </a:solidFill>
                <a:latin typeface="+mn-lt"/>
              </a:rPr>
              <a:t>Asset–Liability Management mismatches;</a:t>
            </a:r>
          </a:p>
          <a:p>
            <a:pPr marL="857250" lvl="1" indent="-400050" algn="just">
              <a:lnSpc>
                <a:spcPts val="2700"/>
              </a:lnSpc>
              <a:spcBef>
                <a:spcPts val="600"/>
              </a:spcBef>
              <a:spcAft>
                <a:spcPts val="600"/>
              </a:spcAft>
              <a:buClr>
                <a:schemeClr val="bg2"/>
              </a:buClr>
              <a:buSzPct val="75000"/>
              <a:buAutoNum type="romanLcParenBoth"/>
              <a:defRPr/>
            </a:pPr>
            <a:r>
              <a:rPr lang="en-US" sz="1800" b="0" u="none" dirty="0">
                <a:solidFill>
                  <a:schemeClr val="tx1"/>
                </a:solidFill>
                <a:latin typeface="+mn-lt"/>
              </a:rPr>
              <a:t>Liquidity Thresholds and metrics;</a:t>
            </a:r>
          </a:p>
          <a:p>
            <a:pPr marL="857250" lvl="1" indent="-400050" algn="just">
              <a:lnSpc>
                <a:spcPts val="2700"/>
              </a:lnSpc>
              <a:spcBef>
                <a:spcPts val="600"/>
              </a:spcBef>
              <a:spcAft>
                <a:spcPts val="600"/>
              </a:spcAft>
              <a:buClr>
                <a:schemeClr val="bg2"/>
              </a:buClr>
              <a:buSzPct val="75000"/>
              <a:buAutoNum type="romanLcParenBoth"/>
              <a:defRPr/>
            </a:pPr>
            <a:r>
              <a:rPr lang="en-US" sz="1800" b="0" u="none" dirty="0">
                <a:solidFill>
                  <a:schemeClr val="tx1"/>
                </a:solidFill>
                <a:latin typeface="+mn-lt"/>
              </a:rPr>
              <a:t>Targeted levels of Risk Asset Ratios or leverage.</a:t>
            </a:r>
            <a:endParaRPr kumimoji="0" lang="en-US" sz="1800" b="0" u="none" kern="0" dirty="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224</a:t>
            </a:fld>
            <a:endParaRPr lang="en-US"/>
          </a:p>
        </p:txBody>
      </p:sp>
    </p:spTree>
    <p:extLst>
      <p:ext uri="{BB962C8B-B14F-4D97-AF65-F5344CB8AC3E}">
        <p14:creationId xmlns:p14="http://schemas.microsoft.com/office/powerpoint/2010/main" val="2214155946"/>
      </p:ext>
    </p:extLst>
  </p:cSld>
  <p:clrMapOvr>
    <a:masterClrMapping/>
  </p:clrMapOvr>
  <p:transition spd="slow">
    <p:pull dir="r"/>
  </p:transition>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566150" cy="1104900"/>
          </a:xfrm>
        </p:spPr>
        <p:txBody>
          <a:bodyPr/>
          <a:lstStyle/>
          <a:p>
            <a:pPr algn="ctr"/>
            <a:r>
              <a:rPr lang="en-US" dirty="0"/>
              <a:t>Risk Management Framework</a:t>
            </a:r>
          </a:p>
        </p:txBody>
      </p:sp>
      <p:sp>
        <p:nvSpPr>
          <p:cNvPr id="5" name="Rectangle 3"/>
          <p:cNvSpPr txBox="1">
            <a:spLocks noChangeArrowheads="1"/>
          </p:cNvSpPr>
          <p:nvPr/>
        </p:nvSpPr>
        <p:spPr bwMode="auto">
          <a:xfrm>
            <a:off x="762000" y="1628799"/>
            <a:ext cx="8763000" cy="4694213"/>
          </a:xfrm>
          <a:prstGeom prst="rect">
            <a:avLst/>
          </a:prstGeom>
          <a:noFill/>
          <a:ln w="9525">
            <a:noFill/>
            <a:miter lim="800000"/>
            <a:headEnd/>
            <a:tailEnd/>
          </a:ln>
        </p:spPr>
        <p:txBody>
          <a:bodyPr lIns="92075" tIns="46038" rIns="92075" bIns="46038"/>
          <a:lstStyle/>
          <a:p>
            <a:pPr marL="273050" lvl="1" indent="-273050" algn="just">
              <a:lnSpc>
                <a:spcPts val="2700"/>
              </a:lnSpc>
              <a:spcBef>
                <a:spcPts val="600"/>
              </a:spcBef>
              <a:spcAft>
                <a:spcPts val="600"/>
              </a:spcAft>
              <a:buClr>
                <a:schemeClr val="bg2"/>
              </a:buClr>
              <a:buSzPct val="75000"/>
              <a:buFont typeface="Monotype Sorts" pitchFamily="2" charset="2"/>
              <a:buChar char="n"/>
              <a:defRPr/>
            </a:pPr>
            <a:r>
              <a:rPr lang="en-US" sz="1800" b="0" u="none" dirty="0">
                <a:solidFill>
                  <a:srgbClr val="FF0000"/>
                </a:solidFill>
                <a:latin typeface="+mn-lt"/>
              </a:rPr>
              <a:t>The statement must anticipate scenarios of market stress</a:t>
            </a:r>
            <a:r>
              <a:rPr lang="en-US" sz="1800" b="0" u="none" dirty="0">
                <a:solidFill>
                  <a:schemeClr val="tx1"/>
                </a:solidFill>
                <a:latin typeface="+mn-lt"/>
              </a:rPr>
              <a:t>, including:</a:t>
            </a:r>
          </a:p>
          <a:p>
            <a:pPr marL="857250" lvl="2" indent="-400050" algn="just">
              <a:lnSpc>
                <a:spcPts val="2700"/>
              </a:lnSpc>
              <a:spcBef>
                <a:spcPts val="600"/>
              </a:spcBef>
              <a:spcAft>
                <a:spcPts val="600"/>
              </a:spcAft>
              <a:buClr>
                <a:schemeClr val="bg2"/>
              </a:buClr>
              <a:buSzPct val="75000"/>
              <a:buAutoNum type="romanLcParenBoth"/>
              <a:defRPr/>
            </a:pPr>
            <a:r>
              <a:rPr lang="en-US" sz="1800" b="0" u="none" dirty="0">
                <a:solidFill>
                  <a:schemeClr val="tx1"/>
                </a:solidFill>
                <a:latin typeface="+mn-lt"/>
              </a:rPr>
              <a:t>plan possible responses;</a:t>
            </a:r>
          </a:p>
          <a:p>
            <a:pPr marL="857250" lvl="2" indent="-400050" algn="just">
              <a:lnSpc>
                <a:spcPts val="2700"/>
              </a:lnSpc>
              <a:spcBef>
                <a:spcPts val="600"/>
              </a:spcBef>
              <a:spcAft>
                <a:spcPts val="600"/>
              </a:spcAft>
              <a:buClr>
                <a:schemeClr val="bg2"/>
              </a:buClr>
              <a:buSzPct val="75000"/>
              <a:buAutoNum type="romanLcParenBoth"/>
              <a:defRPr/>
            </a:pPr>
            <a:r>
              <a:rPr lang="en-US" sz="1800" b="0" u="none" dirty="0">
                <a:solidFill>
                  <a:schemeClr val="tx1"/>
                </a:solidFill>
                <a:latin typeface="+mn-lt"/>
              </a:rPr>
              <a:t>mechanisms for early identification and escalation of limits breaches.</a:t>
            </a:r>
          </a:p>
          <a:p>
            <a:pPr marL="857250" lvl="2" indent="-400050" algn="just">
              <a:lnSpc>
                <a:spcPts val="2700"/>
              </a:lnSpc>
              <a:spcBef>
                <a:spcPts val="600"/>
              </a:spcBef>
              <a:spcAft>
                <a:spcPts val="600"/>
              </a:spcAft>
              <a:buClr>
                <a:schemeClr val="bg2"/>
              </a:buClr>
              <a:buSzPct val="75000"/>
              <a:buAutoNum type="romanLcParenBoth"/>
              <a:defRPr/>
            </a:pPr>
            <a:endParaRPr lang="en-US" sz="1800" b="0" u="none" dirty="0">
              <a:solidFill>
                <a:schemeClr val="tx1"/>
              </a:solidFill>
              <a:latin typeface="+mn-lt"/>
            </a:endParaRPr>
          </a:p>
          <a:p>
            <a:pPr marL="273050" lvl="1" indent="-273050" algn="just">
              <a:lnSpc>
                <a:spcPts val="2700"/>
              </a:lnSpc>
              <a:spcBef>
                <a:spcPts val="600"/>
              </a:spcBef>
              <a:spcAft>
                <a:spcPts val="600"/>
              </a:spcAft>
              <a:buClr>
                <a:schemeClr val="bg2"/>
              </a:buClr>
              <a:buSzPct val="75000"/>
              <a:buFont typeface="Monotype Sorts" pitchFamily="2" charset="2"/>
              <a:buChar char="n"/>
              <a:defRPr/>
            </a:pPr>
            <a:r>
              <a:rPr lang="en-US" sz="1800" b="0" u="none" dirty="0">
                <a:solidFill>
                  <a:srgbClr val="FF0000"/>
                </a:solidFill>
              </a:rPr>
              <a:t>Loan granting policies and escalation procedures must be aligned with the risk appetite statement</a:t>
            </a:r>
            <a:r>
              <a:rPr lang="en-US" sz="1800" b="0" u="none" dirty="0">
                <a:solidFill>
                  <a:schemeClr val="tx1"/>
                </a:solidFill>
              </a:rPr>
              <a:t>, including:</a:t>
            </a:r>
          </a:p>
          <a:p>
            <a:pPr marL="857250" lvl="2" indent="-400050" algn="just">
              <a:lnSpc>
                <a:spcPts val="2700"/>
              </a:lnSpc>
              <a:spcBef>
                <a:spcPts val="600"/>
              </a:spcBef>
              <a:spcAft>
                <a:spcPts val="600"/>
              </a:spcAft>
              <a:buClr>
                <a:schemeClr val="bg2"/>
              </a:buClr>
              <a:buSzPct val="75000"/>
              <a:buAutoNum type="romanLcParenBoth"/>
              <a:defRPr/>
            </a:pPr>
            <a:r>
              <a:rPr lang="en-US" sz="1800" b="0" u="none" dirty="0">
                <a:solidFill>
                  <a:schemeClr val="tx1"/>
                </a:solidFill>
              </a:rPr>
              <a:t>the maximum level of acceptable risk;</a:t>
            </a:r>
          </a:p>
          <a:p>
            <a:pPr marL="857250" lvl="2" indent="-400050" algn="just">
              <a:lnSpc>
                <a:spcPts val="2700"/>
              </a:lnSpc>
              <a:spcBef>
                <a:spcPts val="600"/>
              </a:spcBef>
              <a:spcAft>
                <a:spcPts val="600"/>
              </a:spcAft>
              <a:buClr>
                <a:schemeClr val="bg2"/>
              </a:buClr>
              <a:buSzPct val="75000"/>
              <a:buAutoNum type="romanLcParenBoth"/>
              <a:defRPr/>
            </a:pPr>
            <a:r>
              <a:rPr lang="en-US" sz="1800" b="0" u="none" dirty="0">
                <a:solidFill>
                  <a:schemeClr val="tx1"/>
                </a:solidFill>
              </a:rPr>
              <a:t>the risk-adjusted return to demand;</a:t>
            </a:r>
          </a:p>
          <a:p>
            <a:pPr marL="857250" lvl="2" indent="-400050" algn="just">
              <a:lnSpc>
                <a:spcPts val="2700"/>
              </a:lnSpc>
              <a:spcBef>
                <a:spcPts val="600"/>
              </a:spcBef>
              <a:spcAft>
                <a:spcPts val="600"/>
              </a:spcAft>
              <a:buClr>
                <a:schemeClr val="bg2"/>
              </a:buClr>
              <a:buSzPct val="75000"/>
              <a:buAutoNum type="romanLcParenBoth"/>
              <a:defRPr/>
            </a:pPr>
            <a:r>
              <a:rPr kumimoji="0" lang="en-US" sz="1800" b="0" u="none" kern="0" dirty="0">
                <a:solidFill>
                  <a:schemeClr val="tx1"/>
                </a:solidFill>
                <a:latin typeface="+mn-lt"/>
                <a:cs typeface="Times New Roman" pitchFamily="18" charset="0"/>
              </a:rPr>
              <a:t>the sectors to be exposed to.</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225</a:t>
            </a:fld>
            <a:endParaRPr lang="en-US"/>
          </a:p>
        </p:txBody>
      </p:sp>
    </p:spTree>
    <p:extLst>
      <p:ext uri="{BB962C8B-B14F-4D97-AF65-F5344CB8AC3E}">
        <p14:creationId xmlns:p14="http://schemas.microsoft.com/office/powerpoint/2010/main" val="2784005611"/>
      </p:ext>
    </p:extLst>
  </p:cSld>
  <p:clrMapOvr>
    <a:masterClrMapping/>
  </p:clrMapOvr>
  <p:transition spd="slow">
    <p:pull dir="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ctrTitle"/>
          </p:nvPr>
        </p:nvSpPr>
        <p:spPr/>
        <p:txBody>
          <a:bodyPr/>
          <a:lstStyle/>
          <a:p>
            <a:pPr marL="890588" indent="-890588"/>
            <a:r>
              <a:rPr lang="en-US" sz="4000" dirty="0"/>
              <a:t>2.1.	Credit Risk</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226</a:t>
            </a:fld>
            <a:endParaRPr lang="en-US"/>
          </a:p>
        </p:txBody>
      </p:sp>
    </p:spTree>
    <p:extLst>
      <p:ext uri="{BB962C8B-B14F-4D97-AF65-F5344CB8AC3E}">
        <p14:creationId xmlns:p14="http://schemas.microsoft.com/office/powerpoint/2010/main" val="4021940660"/>
      </p:ext>
    </p:extLst>
  </p:cSld>
  <p:clrMapOvr>
    <a:masterClrMapping/>
  </p:clrMapOvr>
  <p:transition spd="slow">
    <p:pull dir="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ctrTitle"/>
          </p:nvPr>
        </p:nvSpPr>
        <p:spPr>
          <a:xfrm>
            <a:off x="776536" y="2133600"/>
            <a:ext cx="8716714" cy="1143000"/>
          </a:xfrm>
        </p:spPr>
        <p:txBody>
          <a:bodyPr/>
          <a:lstStyle/>
          <a:p>
            <a:pPr marL="890588" indent="-890588"/>
            <a:r>
              <a:rPr lang="en-US" sz="3800" dirty="0"/>
              <a:t>2.1.1. Credit Risk in Banking Management</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227</a:t>
            </a:fld>
            <a:endParaRPr lang="en-US"/>
          </a:p>
        </p:txBody>
      </p:sp>
    </p:spTree>
    <p:extLst>
      <p:ext uri="{BB962C8B-B14F-4D97-AF65-F5344CB8AC3E}">
        <p14:creationId xmlns:p14="http://schemas.microsoft.com/office/powerpoint/2010/main" val="5096250"/>
      </p:ext>
    </p:extLst>
  </p:cSld>
  <p:clrMapOvr>
    <a:masterClrMapping/>
  </p:clrMapOvr>
  <p:transition spd="slow">
    <p:pull dir="r"/>
  </p:transition>
</p:sld>
</file>

<file path=ppt/slides/slide2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r>
              <a:rPr lang="en-US" dirty="0"/>
              <a:t>Decision Process</a:t>
            </a:r>
          </a:p>
        </p:txBody>
      </p:sp>
      <p:sp>
        <p:nvSpPr>
          <p:cNvPr id="1779715" name="Rectangle 3"/>
          <p:cNvSpPr>
            <a:spLocks noGrp="1" noChangeArrowheads="1"/>
          </p:cNvSpPr>
          <p:nvPr>
            <p:ph type="body" idx="1"/>
          </p:nvPr>
        </p:nvSpPr>
        <p:spPr>
          <a:xfrm>
            <a:off x="776536" y="1628801"/>
            <a:ext cx="8716714" cy="4694212"/>
          </a:xfrm>
        </p:spPr>
        <p:txBody>
          <a:bodyPr/>
          <a:lstStyle/>
          <a:p>
            <a:pPr marL="261938" indent="-261938" algn="just">
              <a:lnSpc>
                <a:spcPts val="2700"/>
              </a:lnSpc>
              <a:spcBef>
                <a:spcPts val="600"/>
              </a:spcBef>
              <a:spcAft>
                <a:spcPts val="0"/>
              </a:spcAft>
            </a:pPr>
            <a:r>
              <a:rPr lang="en-US" sz="2000" dirty="0">
                <a:solidFill>
                  <a:srgbClr val="FF0000"/>
                </a:solidFill>
              </a:rPr>
              <a:t>Credit Risk assessment in origination involves several steps:</a:t>
            </a:r>
          </a:p>
          <a:p>
            <a:pPr marL="261938" indent="-261938" algn="just">
              <a:lnSpc>
                <a:spcPts val="2700"/>
              </a:lnSpc>
              <a:spcBef>
                <a:spcPts val="600"/>
              </a:spcBef>
              <a:spcAft>
                <a:spcPts val="600"/>
              </a:spcAft>
            </a:pPr>
            <a:endParaRPr lang="en-US" sz="2000" dirty="0">
              <a:solidFill>
                <a:srgbClr val="FF0000"/>
              </a:solidFill>
            </a:endParaRPr>
          </a:p>
          <a:p>
            <a:pPr algn="just">
              <a:buFont typeface="Monotype Sorts" pitchFamily="2" charset="2"/>
              <a:buNone/>
            </a:pPr>
            <a:r>
              <a:rPr lang="en-US" sz="2000" dirty="0">
                <a:solidFill>
                  <a:srgbClr val="FF0000"/>
                </a:solidFill>
              </a:rPr>
              <a:t>1. Customer’s financial capacity</a:t>
            </a:r>
          </a:p>
          <a:p>
            <a:pPr algn="just">
              <a:buFont typeface="Monotype Sorts" pitchFamily="2" charset="2"/>
              <a:buNone/>
            </a:pPr>
            <a:endParaRPr lang="en-US" sz="2000" dirty="0">
              <a:solidFill>
                <a:srgbClr val="FF0000"/>
              </a:solidFill>
            </a:endParaRPr>
          </a:p>
          <a:p>
            <a:pPr algn="just">
              <a:buFont typeface="Monotype Sorts" pitchFamily="2" charset="2"/>
              <a:buNone/>
            </a:pPr>
            <a:r>
              <a:rPr lang="en-US" sz="2000" dirty="0">
                <a:solidFill>
                  <a:srgbClr val="FF0000"/>
                </a:solidFill>
              </a:rPr>
              <a:t>2. Credit Rules</a:t>
            </a:r>
          </a:p>
          <a:p>
            <a:pPr algn="just">
              <a:buFont typeface="Monotype Sorts" pitchFamily="2" charset="2"/>
              <a:buNone/>
            </a:pPr>
            <a:endParaRPr lang="en-US" sz="2000" dirty="0">
              <a:solidFill>
                <a:srgbClr val="FF0000"/>
              </a:solidFill>
            </a:endParaRPr>
          </a:p>
          <a:p>
            <a:pPr algn="just">
              <a:buFont typeface="Monotype Sorts" pitchFamily="2" charset="2"/>
              <a:buNone/>
            </a:pPr>
            <a:r>
              <a:rPr lang="en-US" sz="2000" dirty="0">
                <a:solidFill>
                  <a:srgbClr val="FF0000"/>
                </a:solidFill>
              </a:rPr>
              <a:t>3. Minimum spread setting</a:t>
            </a:r>
          </a:p>
          <a:p>
            <a:pPr algn="just">
              <a:buFont typeface="Monotype Sorts" pitchFamily="2" charset="2"/>
              <a:buNone/>
            </a:pPr>
            <a:endParaRPr lang="en-US" sz="2000" dirty="0">
              <a:solidFill>
                <a:srgbClr val="FF0000"/>
              </a:solidFill>
            </a:endParaRPr>
          </a:p>
          <a:p>
            <a:pPr algn="just">
              <a:buFont typeface="Monotype Sorts" pitchFamily="2" charset="2"/>
              <a:buNone/>
            </a:pPr>
            <a:r>
              <a:rPr lang="en-US" sz="2000" dirty="0">
                <a:solidFill>
                  <a:srgbClr val="FF0000"/>
                </a:solidFill>
              </a:rPr>
              <a:t>4. Minimum spread adequacy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228</a:t>
            </a:fld>
            <a:endParaRPr lang="en-US"/>
          </a:p>
        </p:txBody>
      </p:sp>
    </p:spTree>
    <p:extLst>
      <p:ext uri="{BB962C8B-B14F-4D97-AF65-F5344CB8AC3E}">
        <p14:creationId xmlns:p14="http://schemas.microsoft.com/office/powerpoint/2010/main" val="3007264388"/>
      </p:ext>
    </p:extLst>
  </p:cSld>
  <p:clrMapOvr>
    <a:masterClrMapping/>
  </p:clrMapOvr>
  <p:transition spd="slow">
    <p:pull dir="r"/>
  </p:transition>
</p:sld>
</file>

<file path=ppt/slides/slide2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p:txBody>
          <a:bodyPr/>
          <a:lstStyle/>
          <a:p>
            <a:r>
              <a:rPr lang="en-US" dirty="0"/>
              <a:t>Financial Capacity</a:t>
            </a:r>
          </a:p>
        </p:txBody>
      </p:sp>
      <p:sp>
        <p:nvSpPr>
          <p:cNvPr id="1780739" name="Rectangle 3"/>
          <p:cNvSpPr>
            <a:spLocks noGrp="1" noChangeArrowheads="1"/>
          </p:cNvSpPr>
          <p:nvPr>
            <p:ph type="body" idx="1"/>
          </p:nvPr>
        </p:nvSpPr>
        <p:spPr>
          <a:xfrm>
            <a:off x="776536" y="1643049"/>
            <a:ext cx="8712968" cy="4679963"/>
          </a:xfrm>
        </p:spPr>
        <p:txBody>
          <a:bodyPr/>
          <a:lstStyle/>
          <a:p>
            <a:pPr marL="261938" indent="-261938" algn="just">
              <a:lnSpc>
                <a:spcPts val="2700"/>
              </a:lnSpc>
              <a:spcBef>
                <a:spcPts val="600"/>
              </a:spcBef>
              <a:spcAft>
                <a:spcPts val="0"/>
              </a:spcAft>
            </a:pPr>
            <a:r>
              <a:rPr lang="en-US" sz="2000" dirty="0">
                <a:solidFill>
                  <a:srgbClr val="FF0000"/>
                </a:solidFill>
              </a:rPr>
              <a:t>The 1st step in credit risk analysis is the assessment of the ability to generate enough cash-flows to face the credit installments.</a:t>
            </a:r>
          </a:p>
          <a:p>
            <a:pPr marL="261938" indent="-261938" algn="just">
              <a:lnSpc>
                <a:spcPts val="2700"/>
              </a:lnSpc>
              <a:spcBef>
                <a:spcPts val="600"/>
              </a:spcBef>
              <a:spcAft>
                <a:spcPts val="600"/>
              </a:spcAft>
            </a:pPr>
            <a:endParaRPr lang="en-US" sz="2000" dirty="0">
              <a:solidFill>
                <a:srgbClr val="FF0000"/>
              </a:solidFill>
            </a:endParaRPr>
          </a:p>
          <a:p>
            <a:pPr marL="261938" indent="-261938" algn="just">
              <a:lnSpc>
                <a:spcPts val="2700"/>
              </a:lnSpc>
              <a:spcBef>
                <a:spcPts val="0"/>
              </a:spcBef>
              <a:spcAft>
                <a:spcPts val="600"/>
              </a:spcAft>
            </a:pPr>
            <a:r>
              <a:rPr lang="en-US" sz="2000" dirty="0">
                <a:solidFill>
                  <a:srgbClr val="FF0000"/>
                </a:solidFill>
              </a:rPr>
              <a:t>The bank must impose credit limits to its larger  customers/counterparties </a:t>
            </a:r>
            <a:r>
              <a:rPr lang="en-US" sz="2000" dirty="0"/>
              <a:t>(in the corporate and institutional sectors), in line with their ability to absorb debt and the weight in that debt targeted by the bank.</a:t>
            </a:r>
          </a:p>
          <a:p>
            <a:pPr marL="261938" indent="-261938" algn="just">
              <a:lnSpc>
                <a:spcPts val="2700"/>
              </a:lnSpc>
              <a:spcBef>
                <a:spcPts val="600"/>
              </a:spcBef>
              <a:spcAft>
                <a:spcPts val="600"/>
              </a:spcAft>
            </a:pPr>
            <a:r>
              <a:rPr lang="en-US" sz="2000" dirty="0"/>
              <a:t>The limits must depend on the maturities (larger limits for larger maturities).</a:t>
            </a:r>
          </a:p>
          <a:p>
            <a:pPr marL="261938" indent="-261938" algn="just">
              <a:lnSpc>
                <a:spcPts val="2700"/>
              </a:lnSpc>
              <a:spcBef>
                <a:spcPts val="600"/>
              </a:spcBef>
              <a:spcAft>
                <a:spcPts val="600"/>
              </a:spcAft>
            </a:pPr>
            <a:r>
              <a:rPr lang="en-US" sz="2000" dirty="0"/>
              <a:t>For companies, the financial capacity is inferred from the cash-flows exhibited in the financial statements.</a:t>
            </a:r>
          </a:p>
          <a:p>
            <a:pPr marL="261938" indent="-261938" algn="just">
              <a:lnSpc>
                <a:spcPts val="2700"/>
              </a:lnSpc>
              <a:spcBef>
                <a:spcPts val="600"/>
              </a:spcBef>
              <a:spcAft>
                <a:spcPts val="600"/>
              </a:spcAft>
            </a:pPr>
            <a:r>
              <a:rPr lang="en-US" sz="2000" dirty="0"/>
              <a:t>For individual customers, that analysis is based on income and asset information, when the customer applies to a loan, or by bank’s estimates (income models) based on relationship data.</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229</a:t>
            </a:fld>
            <a:endParaRPr lang="en-US"/>
          </a:p>
        </p:txBody>
      </p:sp>
      <p:sp>
        <p:nvSpPr>
          <p:cNvPr id="3" name="Down Arrow 2"/>
          <p:cNvSpPr/>
          <p:nvPr/>
        </p:nvSpPr>
        <p:spPr bwMode="auto">
          <a:xfrm>
            <a:off x="5601072" y="2348880"/>
            <a:ext cx="504056"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093129056"/>
      </p:ext>
    </p:extLst>
  </p:cSld>
  <p:clrMapOvr>
    <a:masterClrMapping/>
  </p:clrMapOvr>
  <p:transition spd="slow">
    <p:pull dir="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Non-regulated players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23</a:t>
            </a:fld>
            <a:endParaRPr lang="en-US"/>
          </a:p>
        </p:txBody>
      </p:sp>
      <p:sp>
        <p:nvSpPr>
          <p:cNvPr id="8" name="Rectangle 3"/>
          <p:cNvSpPr txBox="1">
            <a:spLocks noChangeArrowheads="1"/>
          </p:cNvSpPr>
          <p:nvPr/>
        </p:nvSpPr>
        <p:spPr bwMode="auto">
          <a:xfrm>
            <a:off x="809624" y="1628801"/>
            <a:ext cx="8683626" cy="461734"/>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buClr>
                <a:schemeClr val="bg2"/>
              </a:buClr>
              <a:buSzPct val="75000"/>
              <a:buFont typeface="Monotype Sorts" pitchFamily="2" charset="2"/>
              <a:buChar char="n"/>
              <a:defRPr/>
            </a:pPr>
            <a:r>
              <a:rPr lang="en-US" sz="2000" b="0" u="none" dirty="0" err="1">
                <a:solidFill>
                  <a:srgbClr val="FF0000"/>
                </a:solidFill>
              </a:rPr>
              <a:t>BigTechs</a:t>
            </a:r>
            <a:r>
              <a:rPr lang="en-US" sz="2000" b="0" u="none" dirty="0">
                <a:solidFill>
                  <a:srgbClr val="FF0000"/>
                </a:solidFill>
              </a:rPr>
              <a:t> are already much larger than banks...</a:t>
            </a: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p:txBody>
      </p:sp>
      <p:pic>
        <p:nvPicPr>
          <p:cNvPr id="5" name="Picture 4"/>
          <p:cNvPicPr>
            <a:picLocks noChangeAspect="1"/>
          </p:cNvPicPr>
          <p:nvPr/>
        </p:nvPicPr>
        <p:blipFill>
          <a:blip r:embed="rId2"/>
          <a:stretch>
            <a:fillRect/>
          </a:stretch>
        </p:blipFill>
        <p:spPr>
          <a:xfrm>
            <a:off x="809623" y="2489419"/>
            <a:ext cx="6489948" cy="3249244"/>
          </a:xfrm>
          <a:prstGeom prst="rect">
            <a:avLst/>
          </a:prstGeom>
        </p:spPr>
      </p:pic>
      <p:sp>
        <p:nvSpPr>
          <p:cNvPr id="6" name="Rectangle 5"/>
          <p:cNvSpPr/>
          <p:nvPr/>
        </p:nvSpPr>
        <p:spPr>
          <a:xfrm>
            <a:off x="762000" y="5919663"/>
            <a:ext cx="8731250" cy="461665"/>
          </a:xfrm>
          <a:prstGeom prst="rect">
            <a:avLst/>
          </a:prstGeom>
        </p:spPr>
        <p:txBody>
          <a:bodyPr wrap="square">
            <a:spAutoFit/>
          </a:bodyPr>
          <a:lstStyle/>
          <a:p>
            <a:pPr algn="just">
              <a:buNone/>
            </a:pPr>
            <a:r>
              <a:rPr lang="pt-PT" sz="1200" b="0" u="none" dirty="0" err="1">
                <a:solidFill>
                  <a:schemeClr val="tx1"/>
                </a:solidFill>
              </a:rPr>
              <a:t>Source</a:t>
            </a:r>
            <a:r>
              <a:rPr lang="pt-PT" sz="1200" b="0" u="none" dirty="0">
                <a:solidFill>
                  <a:schemeClr val="tx1"/>
                </a:solidFill>
              </a:rPr>
              <a:t>: </a:t>
            </a:r>
            <a:r>
              <a:rPr lang="pt-PT" sz="1200" b="0" u="none" dirty="0" err="1">
                <a:solidFill>
                  <a:schemeClr val="tx1"/>
                </a:solidFill>
              </a:rPr>
              <a:t>Frost</a:t>
            </a:r>
            <a:r>
              <a:rPr lang="pt-PT" sz="1200" b="0" u="none" dirty="0">
                <a:solidFill>
                  <a:schemeClr val="tx1"/>
                </a:solidFill>
              </a:rPr>
              <a:t>, J., L. </a:t>
            </a:r>
            <a:r>
              <a:rPr lang="pt-PT" sz="1200" b="0" u="none" dirty="0" err="1">
                <a:solidFill>
                  <a:schemeClr val="tx1"/>
                </a:solidFill>
              </a:rPr>
              <a:t>Gambacorta</a:t>
            </a:r>
            <a:r>
              <a:rPr lang="pt-PT" sz="1200" b="0" u="none" dirty="0">
                <a:solidFill>
                  <a:schemeClr val="tx1"/>
                </a:solidFill>
              </a:rPr>
              <a:t>, Y. Huang, H. S. </a:t>
            </a:r>
            <a:r>
              <a:rPr lang="pt-PT" sz="1200" b="0" u="none" dirty="0" err="1">
                <a:solidFill>
                  <a:schemeClr val="tx1"/>
                </a:solidFill>
              </a:rPr>
              <a:t>Shin</a:t>
            </a:r>
            <a:r>
              <a:rPr lang="pt-PT" sz="1200" b="0" u="none" dirty="0">
                <a:solidFill>
                  <a:schemeClr val="tx1"/>
                </a:solidFill>
              </a:rPr>
              <a:t> </a:t>
            </a:r>
            <a:r>
              <a:rPr lang="pt-PT" sz="1200" b="0" u="none" dirty="0" err="1">
                <a:solidFill>
                  <a:schemeClr val="tx1"/>
                </a:solidFill>
              </a:rPr>
              <a:t>and</a:t>
            </a:r>
            <a:r>
              <a:rPr lang="pt-PT" sz="1200" b="0" u="none" dirty="0">
                <a:solidFill>
                  <a:schemeClr val="tx1"/>
                </a:solidFill>
              </a:rPr>
              <a:t> P. </a:t>
            </a:r>
            <a:r>
              <a:rPr lang="pt-PT" sz="1200" b="0" u="none" dirty="0" err="1">
                <a:solidFill>
                  <a:schemeClr val="tx1"/>
                </a:solidFill>
              </a:rPr>
              <a:t>Zbinden</a:t>
            </a:r>
            <a:r>
              <a:rPr lang="pt-PT" sz="1200" b="0" u="none" dirty="0">
                <a:solidFill>
                  <a:schemeClr val="tx1"/>
                </a:solidFill>
              </a:rPr>
              <a:t> (2019), “</a:t>
            </a:r>
            <a:r>
              <a:rPr lang="pt-PT" sz="1200" b="0" u="none" dirty="0" err="1">
                <a:solidFill>
                  <a:schemeClr val="tx1"/>
                </a:solidFill>
              </a:rPr>
              <a:t>BigTech</a:t>
            </a:r>
            <a:r>
              <a:rPr lang="pt-PT" sz="1200" b="0" u="none" dirty="0">
                <a:solidFill>
                  <a:schemeClr val="tx1"/>
                </a:solidFill>
              </a:rPr>
              <a:t> </a:t>
            </a:r>
            <a:r>
              <a:rPr lang="pt-PT" sz="1200" b="0" u="none" dirty="0" err="1">
                <a:solidFill>
                  <a:schemeClr val="tx1"/>
                </a:solidFill>
              </a:rPr>
              <a:t>and</a:t>
            </a:r>
            <a:r>
              <a:rPr lang="pt-PT" sz="1200" b="0" u="none" dirty="0">
                <a:solidFill>
                  <a:schemeClr val="tx1"/>
                </a:solidFill>
              </a:rPr>
              <a:t> </a:t>
            </a:r>
            <a:r>
              <a:rPr lang="pt-PT" sz="1200" b="0" u="none" dirty="0" err="1">
                <a:solidFill>
                  <a:schemeClr val="tx1"/>
                </a:solidFill>
              </a:rPr>
              <a:t>the</a:t>
            </a:r>
            <a:r>
              <a:rPr lang="pt-PT" sz="1200" b="0" u="none" dirty="0">
                <a:solidFill>
                  <a:schemeClr val="tx1"/>
                </a:solidFill>
              </a:rPr>
              <a:t> </a:t>
            </a:r>
            <a:r>
              <a:rPr lang="pt-PT" sz="1200" b="0" u="none" dirty="0" err="1">
                <a:solidFill>
                  <a:schemeClr val="tx1"/>
                </a:solidFill>
              </a:rPr>
              <a:t>changing</a:t>
            </a:r>
            <a:r>
              <a:rPr lang="pt-PT" sz="1200" b="0" u="none" dirty="0">
                <a:solidFill>
                  <a:schemeClr val="tx1"/>
                </a:solidFill>
              </a:rPr>
              <a:t> </a:t>
            </a:r>
            <a:r>
              <a:rPr lang="pt-PT" sz="1200" b="0" u="none" dirty="0" err="1">
                <a:solidFill>
                  <a:schemeClr val="tx1"/>
                </a:solidFill>
              </a:rPr>
              <a:t>structure</a:t>
            </a:r>
            <a:r>
              <a:rPr lang="pt-PT" sz="1200" b="0" u="none" dirty="0">
                <a:solidFill>
                  <a:schemeClr val="tx1"/>
                </a:solidFill>
              </a:rPr>
              <a:t> </a:t>
            </a:r>
            <a:r>
              <a:rPr lang="pt-PT" sz="1200" b="0" u="none" dirty="0" err="1">
                <a:solidFill>
                  <a:schemeClr val="tx1"/>
                </a:solidFill>
              </a:rPr>
              <a:t>of</a:t>
            </a:r>
            <a:r>
              <a:rPr lang="pt-PT" sz="1200" b="0" u="none" dirty="0">
                <a:solidFill>
                  <a:schemeClr val="tx1"/>
                </a:solidFill>
              </a:rPr>
              <a:t> financial </a:t>
            </a:r>
            <a:r>
              <a:rPr lang="pt-PT" sz="1200" b="0" u="none" dirty="0" err="1">
                <a:solidFill>
                  <a:schemeClr val="tx1"/>
                </a:solidFill>
              </a:rPr>
              <a:t>intermediation</a:t>
            </a:r>
            <a:r>
              <a:rPr lang="pt-PT" sz="1200" b="0" u="none" dirty="0">
                <a:solidFill>
                  <a:schemeClr val="tx1"/>
                </a:solidFill>
              </a:rPr>
              <a:t>”,</a:t>
            </a:r>
          </a:p>
        </p:txBody>
      </p:sp>
    </p:spTree>
    <p:extLst>
      <p:ext uri="{BB962C8B-B14F-4D97-AF65-F5344CB8AC3E}">
        <p14:creationId xmlns:p14="http://schemas.microsoft.com/office/powerpoint/2010/main" val="711608900"/>
      </p:ext>
    </p:extLst>
  </p:cSld>
  <p:clrMapOvr>
    <a:masterClrMapping/>
  </p:clrMapOvr>
  <p:transition spd="slow">
    <p:pull dir="r"/>
  </p:transition>
</p:sld>
</file>

<file path=ppt/slides/slide2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p:txBody>
          <a:bodyPr/>
          <a:lstStyle/>
          <a:p>
            <a:r>
              <a:rPr lang="en-US" dirty="0"/>
              <a:t>Decision Filters</a:t>
            </a:r>
          </a:p>
        </p:txBody>
      </p:sp>
      <p:sp>
        <p:nvSpPr>
          <p:cNvPr id="1782787" name="Rectangle 3"/>
          <p:cNvSpPr>
            <a:spLocks noGrp="1" noChangeArrowheads="1"/>
          </p:cNvSpPr>
          <p:nvPr>
            <p:ph type="body" idx="1"/>
          </p:nvPr>
        </p:nvSpPr>
        <p:spPr>
          <a:xfrm>
            <a:off x="776536" y="1628800"/>
            <a:ext cx="8640960" cy="4694212"/>
          </a:xfrm>
        </p:spPr>
        <p:txBody>
          <a:bodyPr/>
          <a:lstStyle/>
          <a:p>
            <a:pPr algn="just">
              <a:lnSpc>
                <a:spcPts val="2700"/>
              </a:lnSpc>
              <a:spcBef>
                <a:spcPts val="600"/>
              </a:spcBef>
              <a:spcAft>
                <a:spcPts val="600"/>
              </a:spcAft>
            </a:pPr>
            <a:r>
              <a:rPr lang="en-US" sz="2000" dirty="0">
                <a:solidFill>
                  <a:srgbClr val="FF0000"/>
                </a:solidFill>
              </a:rPr>
              <a:t>Banks usually set credit rules, leading to the automatic loan approval or rejection.</a:t>
            </a: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r>
              <a:rPr lang="en-US" sz="2000" dirty="0"/>
              <a:t>Regarding the former, the credit rules are motivated by commercial reasons (e.g. automatic offer of credit cards to private banking customers).</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Concerning the latter, banks usually reject loans whenever the applicants display negative credit events (e.g. non-performing loans).</a:t>
            </a:r>
            <a:endParaRPr lang="en-US" sz="2000" i="1"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230</a:t>
            </a:fld>
            <a:endParaRPr lang="en-US"/>
          </a:p>
        </p:txBody>
      </p:sp>
    </p:spTree>
    <p:extLst>
      <p:ext uri="{BB962C8B-B14F-4D97-AF65-F5344CB8AC3E}">
        <p14:creationId xmlns:p14="http://schemas.microsoft.com/office/powerpoint/2010/main" val="2728738511"/>
      </p:ext>
    </p:extLst>
  </p:cSld>
  <p:clrMapOvr>
    <a:masterClrMapping/>
  </p:clrMapOvr>
  <p:transition spd="slow">
    <p:pull dir="r"/>
  </p:transition>
</p:sld>
</file>

<file path=ppt/slides/slide2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776536" y="342900"/>
            <a:ext cx="8716714" cy="1104900"/>
          </a:xfrm>
        </p:spPr>
        <p:txBody>
          <a:bodyPr/>
          <a:lstStyle/>
          <a:p>
            <a:r>
              <a:rPr lang="en-US" dirty="0"/>
              <a:t>Minimum spread adequacy</a:t>
            </a:r>
          </a:p>
        </p:txBody>
      </p:sp>
      <p:sp>
        <p:nvSpPr>
          <p:cNvPr id="8" name="Rectangle 3"/>
          <p:cNvSpPr txBox="1">
            <a:spLocks noChangeArrowheads="1"/>
          </p:cNvSpPr>
          <p:nvPr/>
        </p:nvSpPr>
        <p:spPr bwMode="auto">
          <a:xfrm>
            <a:off x="776536" y="1628799"/>
            <a:ext cx="8716714"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US" sz="2000" b="0" u="none" dirty="0">
                <a:solidFill>
                  <a:srgbClr val="FF0000"/>
                </a:solidFill>
              </a:rPr>
              <a:t>Conceptually, all loans can be accepted, as long as the spread charged to the performing customers is high enough </a:t>
            </a:r>
            <a:r>
              <a:rPr lang="en-US" sz="2000" b="0" u="none" dirty="0"/>
              <a:t>to compensate for the losses with the remaining customers.</a:t>
            </a:r>
          </a:p>
          <a:p>
            <a:pPr marL="261938" indent="-261938" algn="just">
              <a:lnSpc>
                <a:spcPts val="2700"/>
              </a:lnSpc>
              <a:spcBef>
                <a:spcPts val="600"/>
              </a:spcBef>
              <a:spcAft>
                <a:spcPts val="600"/>
              </a:spcAft>
            </a:pPr>
            <a:r>
              <a:rPr lang="en-US" sz="2000" b="0" u="none" dirty="0"/>
              <a:t>However, if these minimum spreads become too high, given market conditions, they may lead to </a:t>
            </a:r>
            <a:r>
              <a:rPr lang="en-US" sz="2000" b="0" u="none" dirty="0">
                <a:solidFill>
                  <a:srgbClr val="FF0000"/>
                </a:solidFill>
              </a:rPr>
              <a:t>adverse selection</a:t>
            </a:r>
            <a:r>
              <a:rPr lang="en-US" sz="2000" b="0" u="none" dirty="0"/>
              <a:t>, i.e. to grant loans charging very high spreads to customers who are willing to accept those loans because they know that they will not redeem those loans.</a:t>
            </a:r>
          </a:p>
          <a:p>
            <a:pPr marL="261938" indent="-261938" algn="just">
              <a:lnSpc>
                <a:spcPts val="2700"/>
              </a:lnSpc>
              <a:spcBef>
                <a:spcPts val="600"/>
              </a:spcBef>
              <a:spcAft>
                <a:spcPts val="600"/>
              </a:spcAft>
            </a:pPr>
            <a:r>
              <a:rPr lang="en-US" sz="2000" b="0" u="none" dirty="0">
                <a:solidFill>
                  <a:srgbClr val="FF0000"/>
                </a:solidFill>
              </a:rPr>
              <a:t>A maximum EL (risk classification) must be defined as a cut-off level</a:t>
            </a:r>
            <a:r>
              <a:rPr lang="en-US" sz="2000" b="0" u="none" dirty="0"/>
              <a:t>, in order to mitigate adverse selection risk and avoid the adoption of a less conservative credit policy than in the past, leading to a disruption of the PD estimates.</a:t>
            </a:r>
          </a:p>
          <a:p>
            <a:pPr marL="261938" indent="-261938" algn="just">
              <a:lnSpc>
                <a:spcPts val="2700"/>
              </a:lnSpc>
              <a:spcBef>
                <a:spcPts val="600"/>
              </a:spcBef>
              <a:spcAft>
                <a:spcPts val="600"/>
              </a:spcAft>
            </a:pPr>
            <a:r>
              <a:rPr lang="en-US" sz="2000" b="0" u="none" dirty="0">
                <a:solidFill>
                  <a:srgbClr val="FF0000"/>
                </a:solidFill>
              </a:rPr>
              <a:t>The PDs are obtained from rating classifications provided by rating agencies or internal credit risk models, </a:t>
            </a:r>
            <a:r>
              <a:rPr lang="en-US" sz="2000" b="0" u="none" dirty="0"/>
              <a:t>which are characterized by a term structure of PDs.</a:t>
            </a:r>
          </a:p>
          <a:p>
            <a:pPr marL="261938" indent="-261938" algn="just">
              <a:lnSpc>
                <a:spcPts val="2700"/>
              </a:lnSpc>
              <a:spcBef>
                <a:spcPts val="600"/>
              </a:spcBef>
              <a:spcAft>
                <a:spcPts val="600"/>
              </a:spcAft>
            </a:pPr>
            <a:endParaRPr lang="en-US" sz="2000" b="0" u="none" dirty="0"/>
          </a:p>
          <a:p>
            <a:pPr marL="261938" indent="-261938" algn="just">
              <a:lnSpc>
                <a:spcPts val="2700"/>
              </a:lnSpc>
              <a:spcBef>
                <a:spcPts val="600"/>
              </a:spcBef>
              <a:spcAft>
                <a:spcPts val="600"/>
              </a:spcAft>
            </a:pPr>
            <a:endParaRPr lang="en-US" sz="2000" b="0" u="none" dirty="0"/>
          </a:p>
          <a:p>
            <a:pPr marL="261938" indent="-261938" algn="just">
              <a:lnSpc>
                <a:spcPts val="2700"/>
              </a:lnSpc>
              <a:spcBef>
                <a:spcPts val="600"/>
              </a:spcBef>
              <a:spcAft>
                <a:spcPts val="600"/>
              </a:spcAft>
            </a:pPr>
            <a:endParaRPr lang="en-US" sz="2000" b="0" u="none"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231</a:t>
            </a:fld>
            <a:endParaRPr lang="en-US"/>
          </a:p>
        </p:txBody>
      </p:sp>
      <p:sp>
        <p:nvSpPr>
          <p:cNvPr id="4" name="Down Arrow 3"/>
          <p:cNvSpPr/>
          <p:nvPr/>
        </p:nvSpPr>
        <p:spPr bwMode="auto">
          <a:xfrm>
            <a:off x="5097016" y="3933056"/>
            <a:ext cx="288032" cy="43204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977157223"/>
      </p:ext>
    </p:extLst>
  </p:cSld>
  <p:clrMapOvr>
    <a:masterClrMapping/>
  </p:clrMapOvr>
  <p:transition spd="slow">
    <p:pull dir="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ctrTitle"/>
          </p:nvPr>
        </p:nvSpPr>
        <p:spPr/>
        <p:txBody>
          <a:bodyPr/>
          <a:lstStyle/>
          <a:p>
            <a:r>
              <a:rPr lang="en-US" dirty="0"/>
              <a:t>2.1.2.	External Ratings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232</a:t>
            </a:fld>
            <a:endParaRPr lang="en-US"/>
          </a:p>
        </p:txBody>
      </p:sp>
    </p:spTree>
    <p:extLst>
      <p:ext uri="{BB962C8B-B14F-4D97-AF65-F5344CB8AC3E}">
        <p14:creationId xmlns:p14="http://schemas.microsoft.com/office/powerpoint/2010/main" val="1855829754"/>
      </p:ext>
    </p:extLst>
  </p:cSld>
  <p:clrMapOvr>
    <a:masterClrMapping/>
  </p:clrMapOvr>
  <p:transition spd="slow">
    <p:pull dir="r"/>
  </p:transition>
</p:sld>
</file>

<file path=ppt/slides/slide2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p:txBody>
          <a:bodyPr/>
          <a:lstStyle/>
          <a:p>
            <a:r>
              <a:rPr lang="en-US" dirty="0"/>
              <a:t>Key Features</a:t>
            </a:r>
          </a:p>
        </p:txBody>
      </p:sp>
      <p:sp>
        <p:nvSpPr>
          <p:cNvPr id="1299459" name="Rectangle 3"/>
          <p:cNvSpPr>
            <a:spLocks noGrp="1" noChangeArrowheads="1"/>
          </p:cNvSpPr>
          <p:nvPr>
            <p:ph type="body" idx="1"/>
          </p:nvPr>
        </p:nvSpPr>
        <p:spPr>
          <a:xfrm>
            <a:off x="776536" y="1628799"/>
            <a:ext cx="8716714" cy="2808313"/>
          </a:xfrm>
        </p:spPr>
        <p:txBody>
          <a:bodyPr/>
          <a:lstStyle/>
          <a:p>
            <a:pPr marL="265113" indent="-265113" algn="just">
              <a:lnSpc>
                <a:spcPts val="2700"/>
              </a:lnSpc>
              <a:spcBef>
                <a:spcPts val="600"/>
              </a:spcBef>
              <a:spcAft>
                <a:spcPts val="300"/>
              </a:spcAft>
            </a:pPr>
            <a:r>
              <a:rPr lang="en-US" sz="1800" dirty="0">
                <a:solidFill>
                  <a:srgbClr val="FF0000"/>
                </a:solidFill>
              </a:rPr>
              <a:t>Rating agencies have a sound reputation due to the long history, comprehensiveness and consistency of their assessments in providing credit risk information to the markets.</a:t>
            </a:r>
          </a:p>
          <a:p>
            <a:pPr marL="265113" indent="-265113" algn="just">
              <a:lnSpc>
                <a:spcPts val="2700"/>
              </a:lnSpc>
              <a:spcBef>
                <a:spcPts val="600"/>
              </a:spcBef>
              <a:spcAft>
                <a:spcPts val="300"/>
              </a:spcAft>
            </a:pPr>
            <a:r>
              <a:rPr lang="en-US" sz="1800" dirty="0"/>
              <a:t>The rating is an opinion on the credit risk of a debtor or an issuance, associated to the possibility of a default in any future payment, being requested by the debtor and updated along time.</a:t>
            </a:r>
          </a:p>
          <a:p>
            <a:pPr marL="265113" indent="-265113" algn="just">
              <a:lnSpc>
                <a:spcPts val="2700"/>
              </a:lnSpc>
              <a:spcBef>
                <a:spcPts val="600"/>
              </a:spcBef>
              <a:spcAft>
                <a:spcPts val="300"/>
              </a:spcAft>
            </a:pPr>
            <a:r>
              <a:rPr lang="en-US" sz="1800" dirty="0"/>
              <a:t>The rating is a qualitative assessment, though based on financial information and often used to quantify credit risk, as agencies release statistics with frequencies of default.</a:t>
            </a:r>
          </a:p>
        </p:txBody>
      </p:sp>
      <p:pic>
        <p:nvPicPr>
          <p:cNvPr id="333828" name="Picture 4"/>
          <p:cNvPicPr>
            <a:picLocks noChangeAspect="1" noChangeArrowheads="1"/>
          </p:cNvPicPr>
          <p:nvPr/>
        </p:nvPicPr>
        <p:blipFill>
          <a:blip r:embed="rId2" cstate="print"/>
          <a:srcRect/>
          <a:stretch>
            <a:fillRect/>
          </a:stretch>
        </p:blipFill>
        <p:spPr bwMode="auto">
          <a:xfrm>
            <a:off x="1063497" y="4522286"/>
            <a:ext cx="5691505" cy="1847740"/>
          </a:xfrm>
          <a:prstGeom prst="rect">
            <a:avLst/>
          </a:prstGeom>
          <a:noFill/>
          <a:ln w="12700" cap="sq">
            <a:noFill/>
            <a:miter lim="800000"/>
            <a:headEnd/>
            <a:tailEnd/>
          </a:ln>
        </p:spPr>
      </p:pic>
      <p:sp>
        <p:nvSpPr>
          <p:cNvPr id="5" name="Rectangle 4"/>
          <p:cNvSpPr>
            <a:spLocks noChangeArrowheads="1"/>
          </p:cNvSpPr>
          <p:nvPr/>
        </p:nvSpPr>
        <p:spPr bwMode="auto">
          <a:xfrm>
            <a:off x="6767027" y="5949280"/>
            <a:ext cx="2726223" cy="373733"/>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400" b="0" u="none" dirty="0">
                <a:solidFill>
                  <a:schemeClr val="tx1"/>
                </a:solidFill>
              </a:rPr>
              <a:t>Source</a:t>
            </a:r>
            <a:r>
              <a:rPr kumimoji="0" lang="pt-PT" sz="1400" b="0" u="none" dirty="0">
                <a:solidFill>
                  <a:schemeClr val="tx1"/>
                </a:solidFill>
              </a:rPr>
              <a:t>: S&amp;P (2002), “</a:t>
            </a:r>
            <a:r>
              <a:rPr lang="en-GB" sz="1400" b="0" u="none" dirty="0">
                <a:solidFill>
                  <a:schemeClr val="tx1"/>
                </a:solidFill>
              </a:rPr>
              <a:t>Corporate     Ratings Criteria</a:t>
            </a:r>
            <a:r>
              <a:rPr kumimoji="0" lang="pt-PT" sz="1400" b="0" u="none" dirty="0">
                <a:solidFill>
                  <a:schemeClr val="tx1"/>
                </a:solidFill>
              </a:rPr>
              <a:t>”.</a:t>
            </a:r>
            <a:endParaRPr kumimoji="0" lang="en-US" sz="14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233</a:t>
            </a:fld>
            <a:endParaRPr lang="en-US"/>
          </a:p>
        </p:txBody>
      </p:sp>
    </p:spTree>
    <p:extLst>
      <p:ext uri="{BB962C8B-B14F-4D97-AF65-F5344CB8AC3E}">
        <p14:creationId xmlns:p14="http://schemas.microsoft.com/office/powerpoint/2010/main" val="2649982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p:txBody>
          <a:bodyPr/>
          <a:lstStyle/>
          <a:p>
            <a:r>
              <a:rPr lang="en-US" dirty="0"/>
              <a:t>Key Features</a:t>
            </a:r>
          </a:p>
        </p:txBody>
      </p:sp>
      <p:sp>
        <p:nvSpPr>
          <p:cNvPr id="1305603" name="Rectangle 3"/>
          <p:cNvSpPr>
            <a:spLocks noGrp="1" noChangeArrowheads="1"/>
          </p:cNvSpPr>
          <p:nvPr>
            <p:ph type="body" idx="1"/>
          </p:nvPr>
        </p:nvSpPr>
        <p:spPr>
          <a:xfrm>
            <a:off x="776536" y="1628799"/>
            <a:ext cx="8640960" cy="4694213"/>
          </a:xfrm>
        </p:spPr>
        <p:txBody>
          <a:bodyPr/>
          <a:lstStyle/>
          <a:p>
            <a:pPr marL="261938" indent="-261938" algn="just">
              <a:lnSpc>
                <a:spcPts val="2700"/>
              </a:lnSpc>
              <a:spcBef>
                <a:spcPts val="600"/>
              </a:spcBef>
              <a:spcAft>
                <a:spcPts val="600"/>
              </a:spcAft>
            </a:pPr>
            <a:r>
              <a:rPr lang="en-US" sz="2000" dirty="0"/>
              <a:t>The rating is usually based on the audited financial statements of the last 5 years, involving the comparison to the average sector ratios.</a:t>
            </a:r>
          </a:p>
          <a:p>
            <a:pPr marL="261938" indent="-261938" algn="just">
              <a:lnSpc>
                <a:spcPts val="2700"/>
              </a:lnSpc>
              <a:spcBef>
                <a:spcPts val="600"/>
              </a:spcBef>
              <a:spcAft>
                <a:spcPts val="600"/>
              </a:spcAft>
            </a:pPr>
            <a:r>
              <a:rPr lang="en-US" sz="2000" dirty="0">
                <a:solidFill>
                  <a:srgbClr val="FF0000"/>
                </a:solidFill>
              </a:rPr>
              <a:t>Rating agencies perform a through-the-cycle, instead of a point-in-time analysis.</a:t>
            </a:r>
          </a:p>
          <a:p>
            <a:pPr marL="261938" indent="-261938" algn="just">
              <a:lnSpc>
                <a:spcPts val="2700"/>
              </a:lnSpc>
              <a:spcBef>
                <a:spcPts val="600"/>
              </a:spcBef>
              <a:spcAft>
                <a:spcPts val="600"/>
              </a:spcAft>
            </a:pPr>
            <a:endParaRPr lang="en-US" sz="2000" dirty="0"/>
          </a:p>
          <a:p>
            <a:pPr marL="261938" indent="-261938" algn="just">
              <a:lnSpc>
                <a:spcPts val="2700"/>
              </a:lnSpc>
              <a:spcBef>
                <a:spcPts val="600"/>
              </a:spcBef>
              <a:spcAft>
                <a:spcPts val="600"/>
              </a:spcAft>
            </a:pPr>
            <a:r>
              <a:rPr lang="en-US" sz="2000" dirty="0"/>
              <a:t>The issuer is assessed according to its expected financial along the business cycle, considering its risk at its lowest point.</a:t>
            </a:r>
          </a:p>
          <a:p>
            <a:pPr marL="261938" indent="-261938" algn="just">
              <a:lnSpc>
                <a:spcPts val="2800"/>
              </a:lnSpc>
              <a:spcBef>
                <a:spcPts val="600"/>
              </a:spcBef>
            </a:pPr>
            <a:r>
              <a:rPr lang="en-US" sz="2000" dirty="0"/>
              <a:t>Credit risk is assessed in order to smooth the impact of business cycle changes (through-the-cycle) vis-à-vis the models that explicitly relate credit risk to the business cycle (point-in-time).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234</a:t>
            </a:fld>
            <a:endParaRPr lang="en-US"/>
          </a:p>
        </p:txBody>
      </p:sp>
      <p:sp>
        <p:nvSpPr>
          <p:cNvPr id="3" name="Down Arrow 2"/>
          <p:cNvSpPr/>
          <p:nvPr/>
        </p:nvSpPr>
        <p:spPr bwMode="auto">
          <a:xfrm>
            <a:off x="5169024" y="2852936"/>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6" name="Down Arrow 5"/>
          <p:cNvSpPr/>
          <p:nvPr/>
        </p:nvSpPr>
        <p:spPr bwMode="auto">
          <a:xfrm>
            <a:off x="5169024" y="5445224"/>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423337653"/>
      </p:ext>
    </p:extLst>
  </p:cSld>
  <p:clrMapOvr>
    <a:masterClrMapping/>
  </p:clrMapOvr>
  <p:transition spd="slow">
    <p:pull dir="r"/>
  </p:transition>
</p:sld>
</file>

<file path=ppt/slides/slide2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p:txBody>
          <a:bodyPr/>
          <a:lstStyle/>
          <a:p>
            <a:r>
              <a:rPr lang="en-US" dirty="0"/>
              <a:t>Key Features</a:t>
            </a:r>
          </a:p>
        </p:txBody>
      </p:sp>
      <p:sp>
        <p:nvSpPr>
          <p:cNvPr id="1305603" name="Rectangle 3"/>
          <p:cNvSpPr>
            <a:spLocks noGrp="1" noChangeArrowheads="1"/>
          </p:cNvSpPr>
          <p:nvPr>
            <p:ph type="body" idx="1"/>
          </p:nvPr>
        </p:nvSpPr>
        <p:spPr>
          <a:xfrm>
            <a:off x="776536" y="1628799"/>
            <a:ext cx="8640960" cy="4694213"/>
          </a:xfrm>
        </p:spPr>
        <p:txBody>
          <a:bodyPr/>
          <a:lstStyle/>
          <a:p>
            <a:pPr marL="261938" indent="-261938" algn="just">
              <a:lnSpc>
                <a:spcPts val="2800"/>
              </a:lnSpc>
              <a:spcBef>
                <a:spcPts val="600"/>
              </a:spcBef>
            </a:pPr>
            <a:endParaRPr lang="en-US" sz="2000" dirty="0"/>
          </a:p>
          <a:p>
            <a:pPr marL="261938" indent="-261938" algn="just">
              <a:lnSpc>
                <a:spcPts val="2700"/>
              </a:lnSpc>
              <a:spcBef>
                <a:spcPts val="0"/>
              </a:spcBef>
              <a:spcAft>
                <a:spcPts val="600"/>
              </a:spcAft>
            </a:pPr>
            <a:r>
              <a:rPr lang="en-US" sz="2000" dirty="0">
                <a:solidFill>
                  <a:srgbClr val="FF0000"/>
                </a:solidFill>
              </a:rPr>
              <a:t>The debtor is assessed according to his conditions in the lowest point of the credit cycle and downgraded companies are only those whose performance in these lowest points is worse than expected</a:t>
            </a:r>
            <a:r>
              <a:rPr lang="en-US" sz="2000" dirty="0"/>
              <a:t>, being the rating migrations much less frequent and the PDs more volatile.</a:t>
            </a:r>
          </a:p>
          <a:p>
            <a:pPr marL="261938" indent="-261938" algn="just">
              <a:lnSpc>
                <a:spcPts val="2700"/>
              </a:lnSpc>
              <a:spcBef>
                <a:spcPts val="600"/>
              </a:spcBef>
              <a:spcAft>
                <a:spcPts val="600"/>
              </a:spcAft>
            </a:pPr>
            <a:r>
              <a:rPr lang="en-US" sz="2000" dirty="0"/>
              <a:t>Problems of “through-the-cycle” models:</a:t>
            </a:r>
          </a:p>
          <a:p>
            <a:pPr marL="449263" lvl="1" indent="-187325" algn="just">
              <a:lnSpc>
                <a:spcPts val="2200"/>
              </a:lnSpc>
              <a:spcBef>
                <a:spcPts val="0"/>
              </a:spcBef>
            </a:pPr>
            <a:r>
              <a:rPr lang="en-US" sz="1600" dirty="0"/>
              <a:t>difficulty in forecasting the business cycle stages of the different economic activities;</a:t>
            </a:r>
          </a:p>
          <a:p>
            <a:pPr marL="449263" lvl="1" indent="-187325" algn="just">
              <a:lnSpc>
                <a:spcPts val="2200"/>
              </a:lnSpc>
              <a:spcBef>
                <a:spcPts val="0"/>
              </a:spcBef>
            </a:pPr>
            <a:r>
              <a:rPr lang="en-US" sz="1600" dirty="0"/>
              <a:t>even the predictable cycles may have lasting effects on company’s credit risk, being frequent rating adjustments during the cycle.</a:t>
            </a:r>
          </a:p>
          <a:p>
            <a:pPr marL="261938" indent="-261938" algn="just">
              <a:lnSpc>
                <a:spcPts val="2700"/>
              </a:lnSpc>
              <a:spcBef>
                <a:spcPts val="600"/>
              </a:spcBef>
              <a:spcAft>
                <a:spcPts val="600"/>
              </a:spcAft>
            </a:pPr>
            <a:r>
              <a:rPr lang="en-US" sz="2000" dirty="0"/>
              <a:t>The rating analysis is performed for new and already existing debt issues, by an issuer’s request in the former case and the rating agency initiative in the latter.</a:t>
            </a:r>
          </a:p>
          <a:p>
            <a:pPr marL="261938" indent="-261938" algn="just">
              <a:lnSpc>
                <a:spcPts val="2700"/>
              </a:lnSpc>
              <a:spcBef>
                <a:spcPts val="600"/>
              </a:spcBef>
              <a:spcAft>
                <a:spcPts val="600"/>
              </a:spcAft>
            </a:pPr>
            <a:r>
              <a:rPr lang="en-US" sz="2000" dirty="0"/>
              <a:t>The rating monitoring may identify events potentially leading to rating changes, leading to a </a:t>
            </a:r>
            <a:r>
              <a:rPr lang="en-US" sz="2000" dirty="0" err="1"/>
              <a:t>creditwatch</a:t>
            </a:r>
            <a:r>
              <a:rPr lang="en-US" sz="2000" dirty="0"/>
              <a:t> (“positive”, “negative” or “developing”).</a:t>
            </a:r>
            <a:endParaRPr lang="en-US" sz="2000" i="1"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235</a:t>
            </a:fld>
            <a:endParaRPr lang="en-US"/>
          </a:p>
        </p:txBody>
      </p:sp>
      <p:sp>
        <p:nvSpPr>
          <p:cNvPr id="3" name="Down Arrow 2"/>
          <p:cNvSpPr/>
          <p:nvPr/>
        </p:nvSpPr>
        <p:spPr bwMode="auto">
          <a:xfrm>
            <a:off x="5169024" y="1628800"/>
            <a:ext cx="360040" cy="43204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970152005"/>
      </p:ext>
    </p:extLst>
  </p:cSld>
  <p:clrMapOvr>
    <a:masterClrMapping/>
  </p:clrMapOvr>
  <p:transition spd="slow">
    <p:pull dir="r"/>
  </p:transition>
</p:sld>
</file>

<file path=ppt/slides/slide2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r>
              <a:rPr lang="en-US" dirty="0"/>
              <a:t>Key Features</a:t>
            </a:r>
          </a:p>
        </p:txBody>
      </p:sp>
      <p:sp>
        <p:nvSpPr>
          <p:cNvPr id="1300483" name="Rectangle 3"/>
          <p:cNvSpPr>
            <a:spLocks noGrp="1" noChangeArrowheads="1"/>
          </p:cNvSpPr>
          <p:nvPr>
            <p:ph type="body" idx="1"/>
          </p:nvPr>
        </p:nvSpPr>
        <p:spPr>
          <a:xfrm>
            <a:off x="776536" y="1628799"/>
            <a:ext cx="8716714" cy="4694213"/>
          </a:xfrm>
        </p:spPr>
        <p:txBody>
          <a:bodyPr/>
          <a:lstStyle/>
          <a:p>
            <a:pPr algn="just">
              <a:lnSpc>
                <a:spcPts val="2900"/>
              </a:lnSpc>
              <a:spcBef>
                <a:spcPts val="600"/>
              </a:spcBef>
              <a:spcAft>
                <a:spcPts val="600"/>
              </a:spcAft>
            </a:pPr>
            <a:r>
              <a:rPr lang="en-US" sz="2000" dirty="0">
                <a:solidFill>
                  <a:srgbClr val="FF0000"/>
                </a:solidFill>
              </a:rPr>
              <a:t>Besides financial variables, the rating involves the assessment of the governance and the issuer’s environment, namely its economic sector:</a:t>
            </a:r>
          </a:p>
          <a:p>
            <a:pPr algn="just">
              <a:lnSpc>
                <a:spcPts val="2900"/>
              </a:lnSpc>
              <a:spcBef>
                <a:spcPts val="600"/>
              </a:spcBef>
              <a:spcAft>
                <a:spcPts val="600"/>
              </a:spcAft>
            </a:pPr>
            <a:endParaRPr lang="en-US" sz="2000" dirty="0"/>
          </a:p>
          <a:p>
            <a:pPr lvl="1" algn="just">
              <a:lnSpc>
                <a:spcPts val="2900"/>
              </a:lnSpc>
              <a:spcBef>
                <a:spcPts val="600"/>
              </a:spcBef>
              <a:spcAft>
                <a:spcPts val="600"/>
              </a:spcAft>
            </a:pPr>
            <a:r>
              <a:rPr lang="en-US" sz="2000" dirty="0"/>
              <a:t>industrial companies– sector’s growth perspectives, degree of exposure to technological changes, labor environment, existing and expected regulation;</a:t>
            </a:r>
          </a:p>
          <a:p>
            <a:pPr lvl="1" algn="just">
              <a:lnSpc>
                <a:spcPts val="2900"/>
              </a:lnSpc>
              <a:spcBef>
                <a:spcPts val="600"/>
              </a:spcBef>
              <a:spcAft>
                <a:spcPts val="600"/>
              </a:spcAft>
            </a:pPr>
            <a:endParaRPr lang="en-US" sz="2000" dirty="0"/>
          </a:p>
          <a:p>
            <a:pPr lvl="1" algn="just">
              <a:lnSpc>
                <a:spcPts val="2900"/>
              </a:lnSpc>
              <a:spcBef>
                <a:spcPts val="600"/>
              </a:spcBef>
              <a:spcAft>
                <a:spcPts val="600"/>
              </a:spcAft>
            </a:pPr>
            <a:r>
              <a:rPr lang="en-US" sz="2000" dirty="0"/>
              <a:t>financial companies – key role of reputation.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236</a:t>
            </a:fld>
            <a:endParaRPr lang="en-US"/>
          </a:p>
        </p:txBody>
      </p:sp>
    </p:spTree>
    <p:extLst>
      <p:ext uri="{BB962C8B-B14F-4D97-AF65-F5344CB8AC3E}">
        <p14:creationId xmlns:p14="http://schemas.microsoft.com/office/powerpoint/2010/main" val="2425517804"/>
      </p:ext>
    </p:extLst>
  </p:cSld>
  <p:clrMapOvr>
    <a:masterClrMapping/>
  </p:clrMapOvr>
  <p:transition spd="slow">
    <p:pull dir="r"/>
  </p:transition>
</p:sld>
</file>

<file path=ppt/slides/slide2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dirty="0"/>
              <a:t>Key Features</a:t>
            </a:r>
          </a:p>
        </p:txBody>
      </p:sp>
      <p:sp>
        <p:nvSpPr>
          <p:cNvPr id="1301507" name="Rectangle 3"/>
          <p:cNvSpPr>
            <a:spLocks noGrp="1" noChangeArrowheads="1"/>
          </p:cNvSpPr>
          <p:nvPr>
            <p:ph type="body" idx="1"/>
          </p:nvPr>
        </p:nvSpPr>
        <p:spPr>
          <a:xfrm>
            <a:off x="776536" y="1628799"/>
            <a:ext cx="8640960" cy="4694213"/>
          </a:xfrm>
        </p:spPr>
        <p:txBody>
          <a:bodyPr/>
          <a:lstStyle/>
          <a:p>
            <a:pPr marL="268288" indent="-268288" algn="just">
              <a:lnSpc>
                <a:spcPts val="2700"/>
              </a:lnSpc>
              <a:spcBef>
                <a:spcPts val="600"/>
              </a:spcBef>
              <a:spcAft>
                <a:spcPts val="600"/>
              </a:spcAft>
            </a:pPr>
            <a:r>
              <a:rPr lang="en-US" sz="2000" dirty="0">
                <a:solidFill>
                  <a:srgbClr val="FF0000"/>
                </a:solidFill>
              </a:rPr>
              <a:t>2 main rating types:</a:t>
            </a:r>
          </a:p>
          <a:p>
            <a:pPr marL="268288" lvl="1" indent="-268288" algn="just">
              <a:lnSpc>
                <a:spcPts val="2700"/>
              </a:lnSpc>
              <a:spcBef>
                <a:spcPts val="600"/>
              </a:spcBef>
              <a:spcAft>
                <a:spcPts val="0"/>
              </a:spcAft>
            </a:pPr>
            <a:r>
              <a:rPr lang="en-US" sz="1800" dirty="0"/>
              <a:t>issue-specific or facility rating – in this case, the rating is associated to the possibility of an issuer default in a given payment, considering the existing guarantees and collaterals, as well as the debt seniority.</a:t>
            </a:r>
          </a:p>
          <a:p>
            <a:pPr marL="268288" lvl="1" indent="-268288" algn="just">
              <a:lnSpc>
                <a:spcPts val="2700"/>
              </a:lnSpc>
              <a:spcBef>
                <a:spcPts val="600"/>
              </a:spcBef>
              <a:spcAft>
                <a:spcPts val="0"/>
              </a:spcAft>
            </a:pPr>
            <a:r>
              <a:rPr lang="en-US" sz="1800" dirty="0"/>
              <a:t>borrower rating – respects only to the issuer credit risk, regardless bond features.</a:t>
            </a:r>
          </a:p>
          <a:p>
            <a:pPr marL="268288" indent="-268288" algn="just">
              <a:lnSpc>
                <a:spcPts val="2700"/>
              </a:lnSpc>
              <a:spcBef>
                <a:spcPts val="600"/>
              </a:spcBef>
              <a:spcAft>
                <a:spcPts val="600"/>
              </a:spcAft>
            </a:pPr>
            <a:r>
              <a:rPr lang="en-US" sz="2000" dirty="0"/>
              <a:t>The rating for collateralized debt may be different from the unsecured debt, if the collateral is relevant for the issuer’s reimbursement ability.</a:t>
            </a:r>
          </a:p>
          <a:p>
            <a:pPr marL="268288" indent="-268288" algn="just">
              <a:lnSpc>
                <a:spcPts val="2700"/>
              </a:lnSpc>
              <a:spcBef>
                <a:spcPts val="600"/>
              </a:spcBef>
              <a:spcAft>
                <a:spcPts val="600"/>
              </a:spcAft>
            </a:pPr>
            <a:r>
              <a:rPr lang="en-US" sz="2000" dirty="0"/>
              <a:t>A strong shareholder structure may benefit the issuer’s rating and the rating of a financial participation may be even higher than its parent’s rating, if the latter is perceived as not having any incentive to use the former’s assets.</a:t>
            </a:r>
          </a:p>
          <a:p>
            <a:pPr marL="268288" indent="-268288" algn="just">
              <a:lnSpc>
                <a:spcPts val="2700"/>
              </a:lnSpc>
              <a:spcBef>
                <a:spcPts val="600"/>
              </a:spcBef>
              <a:spcAft>
                <a:spcPts val="600"/>
              </a:spcAft>
            </a:pPr>
            <a:r>
              <a:rPr lang="en-US" sz="2000" dirty="0"/>
              <a:t>Usually the issuers face a sovereign rating ceiling and the foreign-currency debt has a lower rating.</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237</a:t>
            </a:fld>
            <a:endParaRPr lang="en-US"/>
          </a:p>
        </p:txBody>
      </p:sp>
    </p:spTree>
    <p:extLst>
      <p:ext uri="{BB962C8B-B14F-4D97-AF65-F5344CB8AC3E}">
        <p14:creationId xmlns:p14="http://schemas.microsoft.com/office/powerpoint/2010/main" val="3681322597"/>
      </p:ext>
    </p:extLst>
  </p:cSld>
  <p:clrMapOvr>
    <a:masterClrMapping/>
  </p:clrMapOvr>
  <p:transition spd="slow">
    <p:pull dir="r"/>
  </p:transition>
</p:sld>
</file>

<file path=ppt/slides/slide2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r>
              <a:rPr lang="en-US" dirty="0"/>
              <a:t>Classifications</a:t>
            </a:r>
          </a:p>
        </p:txBody>
      </p:sp>
      <p:sp>
        <p:nvSpPr>
          <p:cNvPr id="1793027" name="Rectangle 3"/>
          <p:cNvSpPr>
            <a:spLocks noGrp="1" noChangeArrowheads="1"/>
          </p:cNvSpPr>
          <p:nvPr>
            <p:ph type="body" idx="1"/>
          </p:nvPr>
        </p:nvSpPr>
        <p:spPr>
          <a:xfrm>
            <a:off x="776536" y="1628801"/>
            <a:ext cx="8716714" cy="4694212"/>
          </a:xfrm>
        </p:spPr>
        <p:txBody>
          <a:bodyPr/>
          <a:lstStyle/>
          <a:p>
            <a:pPr algn="just">
              <a:lnSpc>
                <a:spcPts val="2500"/>
              </a:lnSpc>
              <a:spcBef>
                <a:spcPts val="600"/>
              </a:spcBef>
              <a:spcAft>
                <a:spcPts val="300"/>
              </a:spcAft>
            </a:pPr>
            <a:r>
              <a:rPr lang="en-US" sz="2000" dirty="0">
                <a:solidFill>
                  <a:srgbClr val="FF0000"/>
                </a:solidFill>
              </a:rPr>
              <a:t>Corporate rating analysis focus on business and financial risk:</a:t>
            </a:r>
          </a:p>
          <a:p>
            <a:pPr algn="just">
              <a:lnSpc>
                <a:spcPts val="2500"/>
              </a:lnSpc>
              <a:spcBef>
                <a:spcPts val="600"/>
              </a:spcBef>
              <a:spcAft>
                <a:spcPts val="300"/>
              </a:spcAft>
            </a:pPr>
            <a:endParaRPr lang="en-US" sz="2000" dirty="0">
              <a:solidFill>
                <a:srgbClr val="FF0000"/>
              </a:solidFill>
            </a:endParaRPr>
          </a:p>
          <a:p>
            <a:pPr marL="457200" indent="-457200" algn="just">
              <a:lnSpc>
                <a:spcPts val="2500"/>
              </a:lnSpc>
              <a:spcBef>
                <a:spcPts val="600"/>
              </a:spcBef>
              <a:spcAft>
                <a:spcPts val="300"/>
              </a:spcAft>
              <a:buAutoNum type="arabicParenBoth"/>
            </a:pPr>
            <a:r>
              <a:rPr lang="en-US" sz="2000" dirty="0"/>
              <a:t>Business risk:</a:t>
            </a:r>
          </a:p>
          <a:p>
            <a:pPr lvl="1" algn="just">
              <a:lnSpc>
                <a:spcPts val="2500"/>
              </a:lnSpc>
              <a:spcBef>
                <a:spcPts val="600"/>
              </a:spcBef>
              <a:spcAft>
                <a:spcPts val="300"/>
              </a:spcAft>
            </a:pPr>
            <a:r>
              <a:rPr lang="en-US" sz="2000" dirty="0"/>
              <a:t>Industry characteristics;</a:t>
            </a:r>
          </a:p>
          <a:p>
            <a:pPr lvl="1" algn="just">
              <a:lnSpc>
                <a:spcPts val="2500"/>
              </a:lnSpc>
              <a:spcBef>
                <a:spcPts val="600"/>
              </a:spcBef>
              <a:spcAft>
                <a:spcPts val="300"/>
              </a:spcAft>
            </a:pPr>
            <a:r>
              <a:rPr lang="en-US" sz="2000" dirty="0"/>
              <a:t>Competitive position (regulation, marketing, efficiency, technology).</a:t>
            </a:r>
          </a:p>
          <a:p>
            <a:pPr marL="457200" indent="-457200" algn="just">
              <a:lnSpc>
                <a:spcPts val="2500"/>
              </a:lnSpc>
              <a:spcBef>
                <a:spcPts val="600"/>
              </a:spcBef>
              <a:spcAft>
                <a:spcPts val="300"/>
              </a:spcAft>
              <a:buAutoNum type="arabicParenBoth" startAt="2"/>
            </a:pPr>
            <a:endParaRPr lang="en-US" sz="2000" dirty="0"/>
          </a:p>
          <a:p>
            <a:pPr marL="457200" indent="-457200" algn="just">
              <a:lnSpc>
                <a:spcPts val="2500"/>
              </a:lnSpc>
              <a:spcBef>
                <a:spcPts val="600"/>
              </a:spcBef>
              <a:spcAft>
                <a:spcPts val="300"/>
              </a:spcAft>
              <a:buAutoNum type="arabicParenBoth" startAt="2"/>
            </a:pPr>
            <a:r>
              <a:rPr lang="en-US" sz="2000" dirty="0"/>
              <a:t>Financial Risk:</a:t>
            </a:r>
          </a:p>
          <a:p>
            <a:pPr lvl="1" algn="just">
              <a:lnSpc>
                <a:spcPts val="2500"/>
              </a:lnSpc>
              <a:spcBef>
                <a:spcPts val="600"/>
              </a:spcBef>
              <a:spcAft>
                <a:spcPts val="300"/>
              </a:spcAft>
            </a:pPr>
            <a:r>
              <a:rPr lang="en-US" sz="2000" dirty="0"/>
              <a:t>Financial policy;</a:t>
            </a:r>
          </a:p>
          <a:p>
            <a:pPr lvl="1" algn="just">
              <a:lnSpc>
                <a:spcPts val="2500"/>
              </a:lnSpc>
              <a:spcBef>
                <a:spcPts val="600"/>
              </a:spcBef>
              <a:spcAft>
                <a:spcPts val="300"/>
              </a:spcAft>
            </a:pPr>
            <a:r>
              <a:rPr lang="en-US" sz="2000" dirty="0"/>
              <a:t>Profitability;</a:t>
            </a:r>
          </a:p>
          <a:p>
            <a:pPr lvl="1" algn="just">
              <a:lnSpc>
                <a:spcPts val="2500"/>
              </a:lnSpc>
              <a:spcBef>
                <a:spcPts val="600"/>
              </a:spcBef>
              <a:spcAft>
                <a:spcPts val="300"/>
              </a:spcAft>
            </a:pPr>
            <a:r>
              <a:rPr lang="en-US" sz="2000" dirty="0"/>
              <a:t>Capital Structure;</a:t>
            </a:r>
          </a:p>
          <a:p>
            <a:pPr lvl="1" algn="just">
              <a:lnSpc>
                <a:spcPts val="2500"/>
              </a:lnSpc>
              <a:spcBef>
                <a:spcPts val="600"/>
              </a:spcBef>
              <a:spcAft>
                <a:spcPts val="300"/>
              </a:spcAft>
            </a:pPr>
            <a:r>
              <a:rPr lang="en-US" sz="2000" dirty="0"/>
              <a:t>Access to liquidity.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238</a:t>
            </a:fld>
            <a:endParaRPr lang="en-US"/>
          </a:p>
        </p:txBody>
      </p:sp>
    </p:spTree>
    <p:extLst>
      <p:ext uri="{BB962C8B-B14F-4D97-AF65-F5344CB8AC3E}">
        <p14:creationId xmlns:p14="http://schemas.microsoft.com/office/powerpoint/2010/main" val="3497723675"/>
      </p:ext>
    </p:extLst>
  </p:cSld>
  <p:clrMapOvr>
    <a:masterClrMapping/>
  </p:clrMapOvr>
  <p:transition spd="slow">
    <p:pull dir="r"/>
  </p:transition>
</p:sld>
</file>

<file path=ppt/slides/slide2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US" dirty="0"/>
              <a:t>Classifications</a:t>
            </a:r>
          </a:p>
        </p:txBody>
      </p:sp>
      <p:sp>
        <p:nvSpPr>
          <p:cNvPr id="1794051" name="Rectangle 3"/>
          <p:cNvSpPr>
            <a:spLocks noGrp="1" noChangeArrowheads="1"/>
          </p:cNvSpPr>
          <p:nvPr>
            <p:ph type="body" sz="half" idx="1"/>
          </p:nvPr>
        </p:nvSpPr>
        <p:spPr>
          <a:xfrm>
            <a:off x="776536" y="1628800"/>
            <a:ext cx="8716714" cy="2289993"/>
          </a:xfrm>
        </p:spPr>
        <p:txBody>
          <a:bodyPr/>
          <a:lstStyle/>
          <a:p>
            <a:pPr marL="261938" indent="-261938" algn="just">
              <a:lnSpc>
                <a:spcPts val="2600"/>
              </a:lnSpc>
              <a:spcBef>
                <a:spcPts val="600"/>
              </a:spcBef>
            </a:pPr>
            <a:r>
              <a:rPr lang="en-US" sz="1800" dirty="0">
                <a:solidFill>
                  <a:srgbClr val="FF0000"/>
                </a:solidFill>
              </a:rPr>
              <a:t>Regarding corporate rating assessment, the industry assumes a relevant role.</a:t>
            </a:r>
          </a:p>
          <a:p>
            <a:pPr marL="261938" indent="-261938" algn="just">
              <a:lnSpc>
                <a:spcPts val="2600"/>
              </a:lnSpc>
              <a:spcBef>
                <a:spcPts val="600"/>
              </a:spcBef>
            </a:pPr>
            <a:r>
              <a:rPr lang="en-US" sz="1800" dirty="0"/>
              <a:t>Therefore, companies in industries with risk levels above the average do not usually achieve the top ratings.</a:t>
            </a:r>
          </a:p>
          <a:p>
            <a:pPr marL="261938" indent="-261938" algn="just">
              <a:lnSpc>
                <a:spcPts val="2600"/>
              </a:lnSpc>
              <a:spcBef>
                <a:spcPts val="600"/>
              </a:spcBef>
            </a:pPr>
            <a:r>
              <a:rPr lang="en-US" sz="1800" dirty="0"/>
              <a:t>When a company is involved in more than one sector, each business is assessed separately, with the classification resulting from the weighted average of each business classification.</a:t>
            </a:r>
            <a:endParaRPr lang="pt-PT" sz="1800" dirty="0"/>
          </a:p>
          <a:p>
            <a:pPr marL="261938" indent="-261938" algn="just">
              <a:lnSpc>
                <a:spcPts val="2700"/>
              </a:lnSpc>
              <a:spcBef>
                <a:spcPts val="600"/>
              </a:spcBef>
            </a:pPr>
            <a:endParaRPr lang="en-US" sz="2000" dirty="0"/>
          </a:p>
        </p:txBody>
      </p:sp>
      <p:sp>
        <p:nvSpPr>
          <p:cNvPr id="7" name="Rectangle 4"/>
          <p:cNvSpPr>
            <a:spLocks noChangeArrowheads="1"/>
          </p:cNvSpPr>
          <p:nvPr/>
        </p:nvSpPr>
        <p:spPr bwMode="auto">
          <a:xfrm>
            <a:off x="6589587" y="5517232"/>
            <a:ext cx="2903663" cy="805781"/>
          </a:xfrm>
          <a:prstGeom prst="rect">
            <a:avLst/>
          </a:prstGeom>
          <a:noFill/>
          <a:ln w="9525">
            <a:noFill/>
            <a:miter lim="800000"/>
            <a:headEnd/>
            <a:tailEnd/>
          </a:ln>
        </p:spPr>
        <p:txBody>
          <a:bodyPr lIns="92075" tIns="46038" rIns="92075" bIns="46038"/>
          <a:lstStyle/>
          <a:p>
            <a:pPr algn="just">
              <a:buNone/>
            </a:pPr>
            <a:r>
              <a:rPr kumimoji="0" lang="en-US" sz="1200" b="0" u="none" dirty="0">
                <a:solidFill>
                  <a:schemeClr val="tx1"/>
                </a:solidFill>
              </a:rPr>
              <a:t>Source: S&amp;P (2020), “</a:t>
            </a:r>
            <a:r>
              <a:rPr lang="en-US" sz="1200" b="0" u="none" dirty="0">
                <a:solidFill>
                  <a:schemeClr val="tx1"/>
                </a:solidFill>
              </a:rPr>
              <a:t>Default, Transition, and Recovery: 2019 Annual Global Corporate Default And Rating Transition Study</a:t>
            </a:r>
            <a:r>
              <a:rPr kumimoji="0" lang="en-US" sz="1200" b="0" u="none" dirty="0">
                <a:solidFill>
                  <a:schemeClr val="tx1"/>
                </a:solidFill>
              </a:rPr>
              <a:t>”. </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239</a:t>
            </a:fld>
            <a:endParaRPr lang="en-US"/>
          </a:p>
        </p:txBody>
      </p:sp>
      <p:pic>
        <p:nvPicPr>
          <p:cNvPr id="5" name="Picture 4"/>
          <p:cNvPicPr>
            <a:picLocks noChangeAspect="1"/>
          </p:cNvPicPr>
          <p:nvPr/>
        </p:nvPicPr>
        <p:blipFill>
          <a:blip r:embed="rId2"/>
          <a:stretch>
            <a:fillRect/>
          </a:stretch>
        </p:blipFill>
        <p:spPr>
          <a:xfrm>
            <a:off x="908050" y="3786847"/>
            <a:ext cx="5694744" cy="2536166"/>
          </a:xfrm>
          <a:prstGeom prst="rect">
            <a:avLst/>
          </a:prstGeom>
        </p:spPr>
      </p:pic>
      <p:pic>
        <p:nvPicPr>
          <p:cNvPr id="6" name="Picture 5"/>
          <p:cNvPicPr>
            <a:picLocks noChangeAspect="1"/>
          </p:cNvPicPr>
          <p:nvPr/>
        </p:nvPicPr>
        <p:blipFill>
          <a:blip r:embed="rId3"/>
          <a:stretch>
            <a:fillRect/>
          </a:stretch>
        </p:blipFill>
        <p:spPr>
          <a:xfrm>
            <a:off x="5313039" y="4717220"/>
            <a:ext cx="4066775" cy="583988"/>
          </a:xfrm>
          <a:prstGeom prst="rect">
            <a:avLst/>
          </a:prstGeom>
        </p:spPr>
      </p:pic>
    </p:spTree>
    <p:extLst>
      <p:ext uri="{BB962C8B-B14F-4D97-AF65-F5344CB8AC3E}">
        <p14:creationId xmlns:p14="http://schemas.microsoft.com/office/powerpoint/2010/main" val="2605705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Non-regulated players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24</a:t>
            </a:fld>
            <a:endParaRPr lang="en-US"/>
          </a:p>
        </p:txBody>
      </p:sp>
      <p:sp>
        <p:nvSpPr>
          <p:cNvPr id="8" name="Rectangle 3"/>
          <p:cNvSpPr txBox="1">
            <a:spLocks noChangeArrowheads="1"/>
          </p:cNvSpPr>
          <p:nvPr/>
        </p:nvSpPr>
        <p:spPr bwMode="auto">
          <a:xfrm>
            <a:off x="809624" y="1628801"/>
            <a:ext cx="8683626" cy="461734"/>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buClr>
                <a:schemeClr val="bg2"/>
              </a:buClr>
              <a:buSzPct val="75000"/>
              <a:buFont typeface="Monotype Sorts" pitchFamily="2" charset="2"/>
              <a:buChar char="n"/>
              <a:defRPr/>
            </a:pPr>
            <a:r>
              <a:rPr lang="en-US" sz="2000" b="0" u="none" dirty="0">
                <a:solidFill>
                  <a:schemeClr val="tx1"/>
                </a:solidFill>
              </a:rPr>
              <a:t>… and their footprint increased since the pandemic, both in financial markets …</a:t>
            </a: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p:txBody>
      </p:sp>
      <p:sp>
        <p:nvSpPr>
          <p:cNvPr id="6" name="Rectangle 5"/>
          <p:cNvSpPr/>
          <p:nvPr/>
        </p:nvSpPr>
        <p:spPr>
          <a:xfrm>
            <a:off x="7182670" y="5301208"/>
            <a:ext cx="2310580" cy="1015663"/>
          </a:xfrm>
          <a:prstGeom prst="rect">
            <a:avLst/>
          </a:prstGeom>
        </p:spPr>
        <p:txBody>
          <a:bodyPr wrap="square">
            <a:spAutoFit/>
          </a:bodyPr>
          <a:lstStyle/>
          <a:p>
            <a:pPr algn="just">
              <a:buNone/>
            </a:pPr>
            <a:r>
              <a:rPr lang="en-US" sz="1200" b="0" u="none" dirty="0">
                <a:solidFill>
                  <a:schemeClr val="tx1"/>
                </a:solidFill>
              </a:rPr>
              <a:t>Source: Financial Stability Board (2022), “</a:t>
            </a:r>
            <a:r>
              <a:rPr lang="en-US" sz="1200" b="0" u="none" dirty="0" err="1">
                <a:solidFill>
                  <a:schemeClr val="tx1"/>
                </a:solidFill>
              </a:rPr>
              <a:t>FinTech</a:t>
            </a:r>
            <a:r>
              <a:rPr lang="en-US" sz="1200" b="0" u="none" dirty="0">
                <a:solidFill>
                  <a:schemeClr val="tx1"/>
                </a:solidFill>
              </a:rPr>
              <a:t> and Market Structure in the COVID-19 Pandemic: Implications for financial stability, March.</a:t>
            </a:r>
          </a:p>
        </p:txBody>
      </p:sp>
      <p:pic>
        <p:nvPicPr>
          <p:cNvPr id="3" name="Picture 2"/>
          <p:cNvPicPr>
            <a:picLocks noChangeAspect="1"/>
          </p:cNvPicPr>
          <p:nvPr/>
        </p:nvPicPr>
        <p:blipFill>
          <a:blip r:embed="rId2"/>
          <a:stretch>
            <a:fillRect/>
          </a:stretch>
        </p:blipFill>
        <p:spPr>
          <a:xfrm>
            <a:off x="831562" y="2125381"/>
            <a:ext cx="6351108" cy="4197631"/>
          </a:xfrm>
          <a:prstGeom prst="rect">
            <a:avLst/>
          </a:prstGeom>
        </p:spPr>
      </p:pic>
    </p:spTree>
    <p:extLst>
      <p:ext uri="{BB962C8B-B14F-4D97-AF65-F5344CB8AC3E}">
        <p14:creationId xmlns:p14="http://schemas.microsoft.com/office/powerpoint/2010/main" val="1462008506"/>
      </p:ext>
    </p:extLst>
  </p:cSld>
  <p:clrMapOvr>
    <a:masterClrMapping/>
  </p:clrMapOvr>
  <p:transition spd="slow">
    <p:pull dir="r"/>
  </p:transition>
</p:sld>
</file>

<file path=ppt/slides/slide2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dirty="0"/>
              <a:t>Classifications</a:t>
            </a:r>
          </a:p>
        </p:txBody>
      </p:sp>
      <p:sp>
        <p:nvSpPr>
          <p:cNvPr id="1794052" name="Rectangle 4"/>
          <p:cNvSpPr>
            <a:spLocks noChangeArrowheads="1"/>
          </p:cNvSpPr>
          <p:nvPr/>
        </p:nvSpPr>
        <p:spPr bwMode="auto">
          <a:xfrm>
            <a:off x="854544" y="6007595"/>
            <a:ext cx="4087743" cy="229717"/>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Font typeface="Monotype Sorts" pitchFamily="2" charset="2"/>
              <a:buNone/>
            </a:pPr>
            <a:r>
              <a:rPr kumimoji="0" lang="en-US" sz="1200" b="0" u="none" dirty="0">
                <a:solidFill>
                  <a:schemeClr val="tx1"/>
                </a:solidFill>
              </a:rPr>
              <a:t>Source: Moody’s (2021), “</a:t>
            </a:r>
            <a:r>
              <a:rPr lang="pt-PT" sz="1200" b="0" u="none" dirty="0" err="1">
                <a:solidFill>
                  <a:schemeClr val="tx1"/>
                </a:solidFill>
              </a:rPr>
              <a:t>Default</a:t>
            </a:r>
            <a:r>
              <a:rPr lang="pt-PT" sz="1200" b="0" u="none" dirty="0">
                <a:solidFill>
                  <a:schemeClr val="tx1"/>
                </a:solidFill>
              </a:rPr>
              <a:t> </a:t>
            </a:r>
            <a:r>
              <a:rPr lang="pt-PT" sz="1200" b="0" u="none" dirty="0" err="1">
                <a:solidFill>
                  <a:schemeClr val="tx1"/>
                </a:solidFill>
              </a:rPr>
              <a:t>Trends</a:t>
            </a:r>
            <a:r>
              <a:rPr lang="pt-PT" sz="1200" b="0" u="none" dirty="0">
                <a:solidFill>
                  <a:schemeClr val="tx1"/>
                </a:solidFill>
              </a:rPr>
              <a:t> – Global</a:t>
            </a:r>
            <a:r>
              <a:rPr kumimoji="0" lang="en-US" sz="1200" b="0" u="none" dirty="0">
                <a:solidFill>
                  <a:schemeClr val="tx1"/>
                </a:solidFill>
              </a:rPr>
              <a:t>”.</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240</a:t>
            </a:fld>
            <a:endParaRPr lang="en-US"/>
          </a:p>
        </p:txBody>
      </p:sp>
      <p:pic>
        <p:nvPicPr>
          <p:cNvPr id="3" name="Picture 2"/>
          <p:cNvPicPr>
            <a:picLocks noChangeAspect="1"/>
          </p:cNvPicPr>
          <p:nvPr/>
        </p:nvPicPr>
        <p:blipFill>
          <a:blip r:embed="rId2"/>
          <a:stretch>
            <a:fillRect/>
          </a:stretch>
        </p:blipFill>
        <p:spPr>
          <a:xfrm>
            <a:off x="908050" y="1709115"/>
            <a:ext cx="7517572" cy="4298479"/>
          </a:xfrm>
          <a:prstGeom prst="rect">
            <a:avLst/>
          </a:prstGeom>
        </p:spPr>
      </p:pic>
    </p:spTree>
    <p:extLst>
      <p:ext uri="{BB962C8B-B14F-4D97-AF65-F5344CB8AC3E}">
        <p14:creationId xmlns:p14="http://schemas.microsoft.com/office/powerpoint/2010/main" val="2429124862"/>
      </p:ext>
    </p:extLst>
  </p:cSld>
  <p:clrMapOvr>
    <a:masterClrMapping/>
  </p:clrMapOvr>
  <p:transition spd="slow">
    <p:pull dir="r"/>
  </p:transition>
</p:sld>
</file>

<file path=ppt/slides/slide2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dirty="0"/>
              <a:t>Classifications</a:t>
            </a:r>
          </a:p>
        </p:txBody>
      </p:sp>
      <p:sp>
        <p:nvSpPr>
          <p:cNvPr id="1794052" name="Rectangle 4"/>
          <p:cNvSpPr>
            <a:spLocks noChangeArrowheads="1"/>
          </p:cNvSpPr>
          <p:nvPr/>
        </p:nvSpPr>
        <p:spPr bwMode="auto">
          <a:xfrm>
            <a:off x="854544" y="6007595"/>
            <a:ext cx="4087743" cy="229717"/>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Font typeface="Monotype Sorts" pitchFamily="2" charset="2"/>
              <a:buNone/>
            </a:pPr>
            <a:r>
              <a:rPr kumimoji="0" lang="en-US" sz="1200" b="0" u="none" dirty="0">
                <a:solidFill>
                  <a:schemeClr val="tx1"/>
                </a:solidFill>
              </a:rPr>
              <a:t>Source: Moody’s (2022), “</a:t>
            </a:r>
            <a:r>
              <a:rPr lang="pt-PT" sz="1200" b="0" u="none" dirty="0" err="1">
                <a:solidFill>
                  <a:schemeClr val="tx1"/>
                </a:solidFill>
              </a:rPr>
              <a:t>Default</a:t>
            </a:r>
            <a:r>
              <a:rPr lang="pt-PT" sz="1200" b="0" u="none" dirty="0">
                <a:solidFill>
                  <a:schemeClr val="tx1"/>
                </a:solidFill>
              </a:rPr>
              <a:t> </a:t>
            </a:r>
            <a:r>
              <a:rPr lang="pt-PT" sz="1200" b="0" u="none" dirty="0" err="1">
                <a:solidFill>
                  <a:schemeClr val="tx1"/>
                </a:solidFill>
              </a:rPr>
              <a:t>Trends</a:t>
            </a:r>
            <a:r>
              <a:rPr lang="pt-PT" sz="1200" b="0" u="none" dirty="0">
                <a:solidFill>
                  <a:schemeClr val="tx1"/>
                </a:solidFill>
              </a:rPr>
              <a:t> – Global</a:t>
            </a:r>
            <a:r>
              <a:rPr kumimoji="0" lang="en-US" sz="1200" b="0" u="none" dirty="0">
                <a:solidFill>
                  <a:schemeClr val="tx1"/>
                </a:solidFill>
              </a:rPr>
              <a:t>”.</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241</a:t>
            </a:fld>
            <a:endParaRPr lang="en-US"/>
          </a:p>
        </p:txBody>
      </p:sp>
      <p:pic>
        <p:nvPicPr>
          <p:cNvPr id="4" name="Picture 3"/>
          <p:cNvPicPr>
            <a:picLocks noChangeAspect="1"/>
          </p:cNvPicPr>
          <p:nvPr/>
        </p:nvPicPr>
        <p:blipFill>
          <a:blip r:embed="rId2"/>
          <a:stretch>
            <a:fillRect/>
          </a:stretch>
        </p:blipFill>
        <p:spPr>
          <a:xfrm>
            <a:off x="908050" y="2132856"/>
            <a:ext cx="8510576" cy="3528392"/>
          </a:xfrm>
          <a:prstGeom prst="rect">
            <a:avLst/>
          </a:prstGeom>
        </p:spPr>
      </p:pic>
    </p:spTree>
    <p:extLst>
      <p:ext uri="{BB962C8B-B14F-4D97-AF65-F5344CB8AC3E}">
        <p14:creationId xmlns:p14="http://schemas.microsoft.com/office/powerpoint/2010/main" val="664226556"/>
      </p:ext>
    </p:extLst>
  </p:cSld>
  <p:clrMapOvr>
    <a:masterClrMapping/>
  </p:clrMapOvr>
  <p:transition spd="slow">
    <p:pull dir="r"/>
  </p:transition>
</p:sld>
</file>

<file path=ppt/slides/slide2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p:txBody>
          <a:bodyPr/>
          <a:lstStyle/>
          <a:p>
            <a:r>
              <a:rPr lang="en-US" dirty="0"/>
              <a:t>Classifications</a:t>
            </a:r>
          </a:p>
        </p:txBody>
      </p:sp>
      <p:pic>
        <p:nvPicPr>
          <p:cNvPr id="59" name="Picture 4"/>
          <p:cNvPicPr>
            <a:picLocks noChangeAspect="1" noChangeArrowheads="1"/>
          </p:cNvPicPr>
          <p:nvPr/>
        </p:nvPicPr>
        <p:blipFill>
          <a:blip r:embed="rId2" cstate="print"/>
          <a:srcRect/>
          <a:stretch>
            <a:fillRect/>
          </a:stretch>
        </p:blipFill>
        <p:spPr bwMode="auto">
          <a:xfrm>
            <a:off x="2648744" y="3038191"/>
            <a:ext cx="4931161" cy="3271130"/>
          </a:xfrm>
          <a:prstGeom prst="rect">
            <a:avLst/>
          </a:prstGeom>
          <a:noFill/>
          <a:ln w="12700" cap="sq">
            <a:noFill/>
            <a:miter lim="800000"/>
            <a:headEnd/>
            <a:tailEnd/>
          </a:ln>
        </p:spPr>
      </p:pic>
      <p:sp>
        <p:nvSpPr>
          <p:cNvPr id="60" name="Rectangle 3"/>
          <p:cNvSpPr txBox="1">
            <a:spLocks noChangeArrowheads="1"/>
          </p:cNvSpPr>
          <p:nvPr/>
        </p:nvSpPr>
        <p:spPr bwMode="auto">
          <a:xfrm>
            <a:off x="776537" y="1663247"/>
            <a:ext cx="8716714" cy="126169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US" sz="1800" b="0" u="none" dirty="0"/>
              <a:t>The long term ratings of the main agencies (S&amp;P and Moody’s) are split by 7 classes, each of them (excluding AAA) with rating modifiers +/ /- (S&amp;P) or 1/2/3 (Moody’s).</a:t>
            </a:r>
          </a:p>
          <a:p>
            <a:pPr marL="261938" indent="-261938" algn="just">
              <a:lnSpc>
                <a:spcPts val="2700"/>
              </a:lnSpc>
              <a:spcBef>
                <a:spcPts val="600"/>
              </a:spcBef>
              <a:spcAft>
                <a:spcPts val="600"/>
              </a:spcAft>
            </a:pPr>
            <a:r>
              <a:rPr lang="en-US" sz="1800" b="0" u="none" dirty="0"/>
              <a:t>The 4 first classes are investment grade, while the remaining are speculative grade.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242</a:t>
            </a:fld>
            <a:endParaRPr lang="en-US"/>
          </a:p>
        </p:txBody>
      </p:sp>
    </p:spTree>
    <p:extLst>
      <p:ext uri="{BB962C8B-B14F-4D97-AF65-F5344CB8AC3E}">
        <p14:creationId xmlns:p14="http://schemas.microsoft.com/office/powerpoint/2010/main" val="597114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r>
              <a:rPr lang="en-US" dirty="0"/>
              <a:t>Classifications</a:t>
            </a:r>
          </a:p>
        </p:txBody>
      </p:sp>
      <p:pic>
        <p:nvPicPr>
          <p:cNvPr id="351235" name="Picture 3"/>
          <p:cNvPicPr>
            <a:picLocks noChangeAspect="1" noChangeArrowheads="1"/>
          </p:cNvPicPr>
          <p:nvPr/>
        </p:nvPicPr>
        <p:blipFill>
          <a:blip r:embed="rId2" cstate="print"/>
          <a:srcRect/>
          <a:stretch>
            <a:fillRect/>
          </a:stretch>
        </p:blipFill>
        <p:spPr bwMode="auto">
          <a:xfrm>
            <a:off x="1066800" y="1905000"/>
            <a:ext cx="7086600" cy="4148138"/>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243</a:t>
            </a:fld>
            <a:endParaRPr lang="en-US"/>
          </a:p>
        </p:txBody>
      </p:sp>
    </p:spTree>
    <p:extLst>
      <p:ext uri="{BB962C8B-B14F-4D97-AF65-F5344CB8AC3E}">
        <p14:creationId xmlns:p14="http://schemas.microsoft.com/office/powerpoint/2010/main" val="224818987"/>
      </p:ext>
    </p:extLst>
  </p:cSld>
  <p:clrMapOvr>
    <a:masterClrMapping/>
  </p:clrMapOvr>
  <p:transition spd="slow">
    <p:pull dir="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lstStyle/>
          <a:p>
            <a:r>
              <a:rPr lang="en-US" dirty="0"/>
              <a:t>Classifications</a:t>
            </a:r>
          </a:p>
        </p:txBody>
      </p:sp>
      <p:pic>
        <p:nvPicPr>
          <p:cNvPr id="352259" name="Picture 3"/>
          <p:cNvPicPr>
            <a:picLocks noChangeAspect="1" noChangeArrowheads="1"/>
          </p:cNvPicPr>
          <p:nvPr/>
        </p:nvPicPr>
        <p:blipFill>
          <a:blip r:embed="rId2" cstate="print"/>
          <a:srcRect/>
          <a:stretch>
            <a:fillRect/>
          </a:stretch>
        </p:blipFill>
        <p:spPr bwMode="auto">
          <a:xfrm>
            <a:off x="1066800" y="1828800"/>
            <a:ext cx="7010400" cy="4310063"/>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244</a:t>
            </a:fld>
            <a:endParaRPr lang="en-US"/>
          </a:p>
        </p:txBody>
      </p:sp>
    </p:spTree>
    <p:extLst>
      <p:ext uri="{BB962C8B-B14F-4D97-AF65-F5344CB8AC3E}">
        <p14:creationId xmlns:p14="http://schemas.microsoft.com/office/powerpoint/2010/main" val="1675180392"/>
      </p:ext>
    </p:extLst>
  </p:cSld>
  <p:clrMapOvr>
    <a:masterClrMapping/>
  </p:clrMapOvr>
  <p:transition spd="slow">
    <p:pull dir="r"/>
  </p:transition>
</p:sld>
</file>

<file path=ppt/slides/slide2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r>
              <a:rPr lang="en-US" dirty="0"/>
              <a:t>Transition Matrices</a:t>
            </a:r>
          </a:p>
        </p:txBody>
      </p:sp>
      <p:sp>
        <p:nvSpPr>
          <p:cNvPr id="1580035" name="Rectangle 3"/>
          <p:cNvSpPr>
            <a:spLocks noGrp="1" noChangeArrowheads="1"/>
          </p:cNvSpPr>
          <p:nvPr>
            <p:ph type="body" idx="1"/>
          </p:nvPr>
        </p:nvSpPr>
        <p:spPr>
          <a:xfrm>
            <a:off x="809625" y="1659508"/>
            <a:ext cx="8643938" cy="905396"/>
          </a:xfrm>
        </p:spPr>
        <p:txBody>
          <a:bodyPr/>
          <a:lstStyle/>
          <a:p>
            <a:pPr algn="just">
              <a:lnSpc>
                <a:spcPts val="2700"/>
              </a:lnSpc>
              <a:spcBef>
                <a:spcPts val="600"/>
              </a:spcBef>
              <a:spcAft>
                <a:spcPts val="600"/>
              </a:spcAft>
            </a:pPr>
            <a:r>
              <a:rPr lang="en-US" sz="2000" dirty="0">
                <a:solidFill>
                  <a:srgbClr val="FF0000"/>
                </a:solidFill>
              </a:rPr>
              <a:t>Transition matrices illustrate the significant stability of rating classifications</a:t>
            </a:r>
            <a:r>
              <a:rPr lang="en-US" sz="2000" dirty="0"/>
              <a:t>, being this stability higher for higher ratings.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245</a:t>
            </a:fld>
            <a:endParaRPr lang="en-US"/>
          </a:p>
        </p:txBody>
      </p:sp>
      <p:sp>
        <p:nvSpPr>
          <p:cNvPr id="9" name="Rectangle 4"/>
          <p:cNvSpPr>
            <a:spLocks noChangeArrowheads="1"/>
          </p:cNvSpPr>
          <p:nvPr/>
        </p:nvSpPr>
        <p:spPr bwMode="auto">
          <a:xfrm>
            <a:off x="865257" y="4944429"/>
            <a:ext cx="4087743" cy="229717"/>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Font typeface="Monotype Sorts" pitchFamily="2" charset="2"/>
              <a:buNone/>
            </a:pPr>
            <a:r>
              <a:rPr kumimoji="0" lang="en-US" sz="1400" b="0" u="none" dirty="0">
                <a:solidFill>
                  <a:schemeClr val="tx1"/>
                </a:solidFill>
              </a:rPr>
              <a:t>Source: Moody’s (2022), “</a:t>
            </a:r>
            <a:r>
              <a:rPr lang="pt-PT" sz="1400" b="0" u="none" dirty="0" err="1">
                <a:solidFill>
                  <a:schemeClr val="tx1"/>
                </a:solidFill>
              </a:rPr>
              <a:t>Default</a:t>
            </a:r>
            <a:r>
              <a:rPr lang="pt-PT" sz="1400" b="0" u="none" dirty="0">
                <a:solidFill>
                  <a:schemeClr val="tx1"/>
                </a:solidFill>
              </a:rPr>
              <a:t> </a:t>
            </a:r>
            <a:r>
              <a:rPr lang="pt-PT" sz="1400" b="0" u="none" dirty="0" err="1">
                <a:solidFill>
                  <a:schemeClr val="tx1"/>
                </a:solidFill>
              </a:rPr>
              <a:t>Trends</a:t>
            </a:r>
            <a:r>
              <a:rPr lang="pt-PT" sz="1400" b="0" u="none" dirty="0">
                <a:solidFill>
                  <a:schemeClr val="tx1"/>
                </a:solidFill>
              </a:rPr>
              <a:t> – Global</a:t>
            </a:r>
            <a:r>
              <a:rPr kumimoji="0" lang="en-US" sz="1400" b="0" u="none" dirty="0">
                <a:solidFill>
                  <a:schemeClr val="tx1"/>
                </a:solidFill>
              </a:rPr>
              <a:t>”.</a:t>
            </a:r>
          </a:p>
        </p:txBody>
      </p:sp>
      <p:pic>
        <p:nvPicPr>
          <p:cNvPr id="4" name="Picture 3"/>
          <p:cNvPicPr>
            <a:picLocks noChangeAspect="1"/>
          </p:cNvPicPr>
          <p:nvPr/>
        </p:nvPicPr>
        <p:blipFill>
          <a:blip r:embed="rId2"/>
          <a:stretch>
            <a:fillRect/>
          </a:stretch>
        </p:blipFill>
        <p:spPr>
          <a:xfrm>
            <a:off x="865257" y="2669539"/>
            <a:ext cx="8588306" cy="2208766"/>
          </a:xfrm>
          <a:prstGeom prst="rect">
            <a:avLst/>
          </a:prstGeom>
        </p:spPr>
      </p:pic>
    </p:spTree>
    <p:extLst>
      <p:ext uri="{BB962C8B-B14F-4D97-AF65-F5344CB8AC3E}">
        <p14:creationId xmlns:p14="http://schemas.microsoft.com/office/powerpoint/2010/main" val="1016179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r>
              <a:rPr lang="en-US" dirty="0"/>
              <a:t>Transition Matrices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246</a:t>
            </a:fld>
            <a:endParaRPr lang="en-US"/>
          </a:p>
        </p:txBody>
      </p:sp>
      <p:sp>
        <p:nvSpPr>
          <p:cNvPr id="8" name="Rectangle 4"/>
          <p:cNvSpPr>
            <a:spLocks noChangeArrowheads="1"/>
          </p:cNvSpPr>
          <p:nvPr/>
        </p:nvSpPr>
        <p:spPr bwMode="auto">
          <a:xfrm>
            <a:off x="920552" y="5519817"/>
            <a:ext cx="4087743" cy="229717"/>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Font typeface="Monotype Sorts" pitchFamily="2" charset="2"/>
              <a:buNone/>
            </a:pPr>
            <a:r>
              <a:rPr kumimoji="0" lang="en-US" sz="1200" b="0" u="none" dirty="0">
                <a:solidFill>
                  <a:schemeClr val="tx1"/>
                </a:solidFill>
              </a:rPr>
              <a:t>Source: Moody’s (2021), “</a:t>
            </a:r>
            <a:r>
              <a:rPr lang="pt-PT" sz="1200" b="0" u="none" dirty="0" err="1">
                <a:solidFill>
                  <a:schemeClr val="tx1"/>
                </a:solidFill>
              </a:rPr>
              <a:t>Default</a:t>
            </a:r>
            <a:r>
              <a:rPr lang="pt-PT" sz="1200" b="0" u="none" dirty="0">
                <a:solidFill>
                  <a:schemeClr val="tx1"/>
                </a:solidFill>
              </a:rPr>
              <a:t> </a:t>
            </a:r>
            <a:r>
              <a:rPr lang="pt-PT" sz="1200" b="0" u="none" dirty="0" err="1">
                <a:solidFill>
                  <a:schemeClr val="tx1"/>
                </a:solidFill>
              </a:rPr>
              <a:t>Trends</a:t>
            </a:r>
            <a:r>
              <a:rPr lang="pt-PT" sz="1200" b="0" u="none" dirty="0">
                <a:solidFill>
                  <a:schemeClr val="tx1"/>
                </a:solidFill>
              </a:rPr>
              <a:t> – Global</a:t>
            </a:r>
            <a:r>
              <a:rPr kumimoji="0" lang="en-US" sz="1200" b="0" u="none" dirty="0">
                <a:solidFill>
                  <a:schemeClr val="tx1"/>
                </a:solidFill>
              </a:rPr>
              <a:t>”.</a:t>
            </a:r>
          </a:p>
        </p:txBody>
      </p:sp>
      <p:pic>
        <p:nvPicPr>
          <p:cNvPr id="3" name="Picture 2"/>
          <p:cNvPicPr>
            <a:picLocks noChangeAspect="1"/>
          </p:cNvPicPr>
          <p:nvPr/>
        </p:nvPicPr>
        <p:blipFill>
          <a:blip r:embed="rId2"/>
          <a:stretch>
            <a:fillRect/>
          </a:stretch>
        </p:blipFill>
        <p:spPr>
          <a:xfrm>
            <a:off x="917091" y="1772816"/>
            <a:ext cx="8500405" cy="3662834"/>
          </a:xfrm>
          <a:prstGeom prst="rect">
            <a:avLst/>
          </a:prstGeom>
        </p:spPr>
      </p:pic>
    </p:spTree>
    <p:extLst>
      <p:ext uri="{BB962C8B-B14F-4D97-AF65-F5344CB8AC3E}">
        <p14:creationId xmlns:p14="http://schemas.microsoft.com/office/powerpoint/2010/main" val="2059843458"/>
      </p:ext>
    </p:extLst>
  </p:cSld>
  <p:clrMapOvr>
    <a:masterClrMapping/>
  </p:clrMapOvr>
  <p:transition spd="slow">
    <p:pull dir="r"/>
  </p:transition>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lstStyle/>
          <a:p>
            <a:r>
              <a:rPr lang="en-US" dirty="0"/>
              <a:t>Default Frequencies</a:t>
            </a:r>
          </a:p>
        </p:txBody>
      </p:sp>
      <p:sp>
        <p:nvSpPr>
          <p:cNvPr id="357379" name="Rectangle 3"/>
          <p:cNvSpPr>
            <a:spLocks noGrp="1" noChangeArrowheads="1"/>
          </p:cNvSpPr>
          <p:nvPr>
            <p:ph type="body" sz="half" idx="1"/>
          </p:nvPr>
        </p:nvSpPr>
        <p:spPr>
          <a:xfrm>
            <a:off x="776536" y="1629346"/>
            <a:ext cx="8640960" cy="431502"/>
          </a:xfrm>
        </p:spPr>
        <p:txBody>
          <a:bodyPr/>
          <a:lstStyle/>
          <a:p>
            <a:pPr marL="268288" indent="-268288" algn="just">
              <a:lnSpc>
                <a:spcPts val="2800"/>
              </a:lnSpc>
              <a:spcAft>
                <a:spcPts val="600"/>
              </a:spcAft>
            </a:pPr>
            <a:r>
              <a:rPr lang="en-US" sz="2000" dirty="0">
                <a:solidFill>
                  <a:srgbClr val="FF0000"/>
                </a:solidFill>
              </a:rPr>
              <a:t>Default frequencies also tend to change along time</a:t>
            </a:r>
            <a:r>
              <a:rPr lang="en-US" sz="2000" dirty="0"/>
              <a:t>, namely for lower ratings.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247</a:t>
            </a:fld>
            <a:endParaRPr lang="en-US"/>
          </a:p>
        </p:txBody>
      </p:sp>
      <p:sp>
        <p:nvSpPr>
          <p:cNvPr id="8" name="Rectangle 4"/>
          <p:cNvSpPr>
            <a:spLocks noChangeArrowheads="1"/>
          </p:cNvSpPr>
          <p:nvPr/>
        </p:nvSpPr>
        <p:spPr bwMode="auto">
          <a:xfrm>
            <a:off x="848544" y="6093739"/>
            <a:ext cx="4087743" cy="229717"/>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Font typeface="Monotype Sorts" pitchFamily="2" charset="2"/>
              <a:buNone/>
            </a:pPr>
            <a:r>
              <a:rPr kumimoji="0" lang="en-US" sz="1200" b="0" u="none" dirty="0">
                <a:solidFill>
                  <a:schemeClr val="tx1"/>
                </a:solidFill>
              </a:rPr>
              <a:t>Source: Moody’s (2022), “</a:t>
            </a:r>
            <a:r>
              <a:rPr lang="en-US" sz="1200" b="0" u="none" dirty="0">
                <a:solidFill>
                  <a:schemeClr val="tx1"/>
                </a:solidFill>
              </a:rPr>
              <a:t>Default Trends </a:t>
            </a:r>
            <a:r>
              <a:rPr lang="pt-PT" sz="1200" b="0" u="none" dirty="0">
                <a:solidFill>
                  <a:schemeClr val="tx1"/>
                </a:solidFill>
              </a:rPr>
              <a:t>– Global</a:t>
            </a:r>
            <a:r>
              <a:rPr kumimoji="0" lang="en-US" sz="1200" b="0" u="none" dirty="0">
                <a:solidFill>
                  <a:schemeClr val="tx1"/>
                </a:solidFill>
              </a:rPr>
              <a:t>”.</a:t>
            </a:r>
          </a:p>
        </p:txBody>
      </p:sp>
      <p:pic>
        <p:nvPicPr>
          <p:cNvPr id="3" name="Picture 2"/>
          <p:cNvPicPr>
            <a:picLocks noChangeAspect="1"/>
          </p:cNvPicPr>
          <p:nvPr/>
        </p:nvPicPr>
        <p:blipFill>
          <a:blip r:embed="rId2"/>
          <a:stretch>
            <a:fillRect/>
          </a:stretch>
        </p:blipFill>
        <p:spPr>
          <a:xfrm>
            <a:off x="893435" y="2141126"/>
            <a:ext cx="3472405" cy="3939396"/>
          </a:xfrm>
          <a:prstGeom prst="rect">
            <a:avLst/>
          </a:prstGeom>
        </p:spPr>
      </p:pic>
      <p:pic>
        <p:nvPicPr>
          <p:cNvPr id="6" name="Picture 5"/>
          <p:cNvPicPr>
            <a:picLocks noChangeAspect="1"/>
          </p:cNvPicPr>
          <p:nvPr/>
        </p:nvPicPr>
        <p:blipFill>
          <a:blip r:embed="rId3"/>
          <a:stretch>
            <a:fillRect/>
          </a:stretch>
        </p:blipFill>
        <p:spPr>
          <a:xfrm>
            <a:off x="4592960" y="2141126"/>
            <a:ext cx="3600400" cy="3937933"/>
          </a:xfrm>
          <a:prstGeom prst="rect">
            <a:avLst/>
          </a:prstGeom>
        </p:spPr>
      </p:pic>
    </p:spTree>
    <p:extLst>
      <p:ext uri="{BB962C8B-B14F-4D97-AF65-F5344CB8AC3E}">
        <p14:creationId xmlns:p14="http://schemas.microsoft.com/office/powerpoint/2010/main" val="3779317892"/>
      </p:ext>
    </p:extLst>
  </p:cSld>
  <p:clrMapOvr>
    <a:masterClrMapping/>
  </p:clrMapOvr>
  <p:transition spd="slow">
    <p:pull dir="r"/>
  </p:transition>
</p:sld>
</file>

<file path=ppt/slides/slide2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p:txBody>
          <a:bodyPr/>
          <a:lstStyle/>
          <a:p>
            <a:r>
              <a:rPr lang="en-US" dirty="0"/>
              <a:t>Default Frequencies</a:t>
            </a:r>
            <a:endParaRPr lang="en-US" i="1" dirty="0"/>
          </a:p>
        </p:txBody>
      </p:sp>
      <p:sp>
        <p:nvSpPr>
          <p:cNvPr id="359427" name="Rectangle 3"/>
          <p:cNvSpPr>
            <a:spLocks noGrp="1" noChangeArrowheads="1"/>
          </p:cNvSpPr>
          <p:nvPr>
            <p:ph type="body" sz="half" idx="1"/>
          </p:nvPr>
        </p:nvSpPr>
        <p:spPr>
          <a:xfrm>
            <a:off x="704850" y="1636706"/>
            <a:ext cx="8712200" cy="792162"/>
          </a:xfrm>
        </p:spPr>
        <p:txBody>
          <a:bodyPr/>
          <a:lstStyle/>
          <a:p>
            <a:pPr algn="just">
              <a:lnSpc>
                <a:spcPts val="2700"/>
              </a:lnSpc>
              <a:spcBef>
                <a:spcPts val="600"/>
              </a:spcBef>
              <a:spcAft>
                <a:spcPts val="600"/>
              </a:spcAft>
            </a:pPr>
            <a:r>
              <a:rPr lang="en-US" sz="2000" dirty="0"/>
              <a:t>Default rate in 2021 fell to the lowest level since the global financial crisis, after surging in 2020, due to the pandemic.</a:t>
            </a:r>
            <a:endParaRPr lang="en-US" sz="14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248</a:t>
            </a:fld>
            <a:endParaRPr lang="en-US"/>
          </a:p>
        </p:txBody>
      </p:sp>
      <p:sp>
        <p:nvSpPr>
          <p:cNvPr id="9" name="Rectangle 4"/>
          <p:cNvSpPr>
            <a:spLocks noChangeArrowheads="1"/>
          </p:cNvSpPr>
          <p:nvPr/>
        </p:nvSpPr>
        <p:spPr bwMode="auto">
          <a:xfrm>
            <a:off x="1064568" y="5365236"/>
            <a:ext cx="4087743" cy="229717"/>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Font typeface="Monotype Sorts" pitchFamily="2" charset="2"/>
              <a:buNone/>
            </a:pPr>
            <a:r>
              <a:rPr kumimoji="0" lang="en-US" sz="1400" b="0" u="none" dirty="0">
                <a:solidFill>
                  <a:schemeClr val="tx1"/>
                </a:solidFill>
              </a:rPr>
              <a:t>Source: Moody’s (2021), “</a:t>
            </a:r>
            <a:r>
              <a:rPr lang="en-US" sz="1400" b="0" u="none" dirty="0">
                <a:solidFill>
                  <a:schemeClr val="tx1"/>
                </a:solidFill>
              </a:rPr>
              <a:t>Default Trends </a:t>
            </a:r>
            <a:r>
              <a:rPr lang="pt-PT" sz="1400" b="0" u="none" dirty="0">
                <a:solidFill>
                  <a:schemeClr val="tx1"/>
                </a:solidFill>
              </a:rPr>
              <a:t>– Global</a:t>
            </a:r>
            <a:r>
              <a:rPr kumimoji="0" lang="en-US" sz="1400" b="0" u="none" dirty="0">
                <a:solidFill>
                  <a:schemeClr val="tx1"/>
                </a:solidFill>
              </a:rPr>
              <a:t>”.</a:t>
            </a:r>
          </a:p>
        </p:txBody>
      </p:sp>
      <p:pic>
        <p:nvPicPr>
          <p:cNvPr id="4" name="Picture 3"/>
          <p:cNvPicPr>
            <a:picLocks noChangeAspect="1"/>
          </p:cNvPicPr>
          <p:nvPr/>
        </p:nvPicPr>
        <p:blipFill>
          <a:blip r:embed="rId2"/>
          <a:stretch>
            <a:fillRect/>
          </a:stretch>
        </p:blipFill>
        <p:spPr>
          <a:xfrm>
            <a:off x="1136575" y="2708920"/>
            <a:ext cx="8224435" cy="2376264"/>
          </a:xfrm>
          <a:prstGeom prst="rect">
            <a:avLst/>
          </a:prstGeom>
        </p:spPr>
      </p:pic>
    </p:spTree>
    <p:extLst>
      <p:ext uri="{BB962C8B-B14F-4D97-AF65-F5344CB8AC3E}">
        <p14:creationId xmlns:p14="http://schemas.microsoft.com/office/powerpoint/2010/main" val="430805438"/>
      </p:ext>
    </p:extLst>
  </p:cSld>
  <p:clrMapOvr>
    <a:masterClrMapping/>
  </p:clrMapOvr>
  <p:transition spd="slow">
    <p:pull dir="r"/>
  </p:transition>
</p:sld>
</file>

<file path=ppt/slides/slide2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r>
              <a:rPr lang="en-US" dirty="0"/>
              <a:t>Default Frequencies</a:t>
            </a:r>
            <a:endParaRPr lang="en-US" i="1" dirty="0"/>
          </a:p>
        </p:txBody>
      </p:sp>
      <p:sp>
        <p:nvSpPr>
          <p:cNvPr id="360451" name="Rectangle 3"/>
          <p:cNvSpPr>
            <a:spLocks noGrp="1" noChangeArrowheads="1"/>
          </p:cNvSpPr>
          <p:nvPr>
            <p:ph type="body" idx="1"/>
          </p:nvPr>
        </p:nvSpPr>
        <p:spPr>
          <a:xfrm>
            <a:off x="848544" y="1628775"/>
            <a:ext cx="8479606" cy="432073"/>
          </a:xfrm>
        </p:spPr>
        <p:txBody>
          <a:bodyPr/>
          <a:lstStyle/>
          <a:p>
            <a:pPr algn="just"/>
            <a:r>
              <a:rPr lang="en-US" sz="2000" dirty="0"/>
              <a:t>Default levels of sovereign issuers are lower than for corporates.</a:t>
            </a:r>
            <a:endParaRPr lang="pt-PT" sz="2000" dirty="0"/>
          </a:p>
        </p:txBody>
      </p:sp>
      <p:sp>
        <p:nvSpPr>
          <p:cNvPr id="7" name="Text Box 5"/>
          <p:cNvSpPr txBox="1">
            <a:spLocks noChangeArrowheads="1"/>
          </p:cNvSpPr>
          <p:nvPr/>
        </p:nvSpPr>
        <p:spPr bwMode="auto">
          <a:xfrm>
            <a:off x="7429500" y="5667328"/>
            <a:ext cx="2063750" cy="646331"/>
          </a:xfrm>
          <a:prstGeom prst="rect">
            <a:avLst/>
          </a:prstGeom>
          <a:noFill/>
          <a:ln w="12700" cap="sq">
            <a:noFill/>
            <a:miter lim="800000"/>
            <a:headEnd/>
            <a:tailEnd/>
          </a:ln>
        </p:spPr>
        <p:txBody>
          <a:bodyPr wrap="square">
            <a:spAutoFit/>
          </a:bodyPr>
          <a:lstStyle/>
          <a:p>
            <a:pPr>
              <a:buNone/>
            </a:pPr>
            <a:r>
              <a:rPr lang="en-US" sz="1200" b="0" u="none" dirty="0">
                <a:solidFill>
                  <a:schemeClr val="tx1"/>
                </a:solidFill>
                <a:cs typeface="Times New Roman" pitchFamily="18" charset="0"/>
              </a:rPr>
              <a:t>Source: </a:t>
            </a:r>
            <a:r>
              <a:rPr lang="en-US" sz="1200" b="0" u="none" dirty="0">
                <a:solidFill>
                  <a:schemeClr val="tx1"/>
                </a:solidFill>
              </a:rPr>
              <a:t>Fitch Ratings (2022), “Sovereign 2021 Transition and Default Study”, 18 Aug.</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249</a:t>
            </a:fld>
            <a:endParaRPr lang="en-US"/>
          </a:p>
        </p:txBody>
      </p:sp>
      <p:pic>
        <p:nvPicPr>
          <p:cNvPr id="5" name="Picture 4"/>
          <p:cNvPicPr>
            <a:picLocks noChangeAspect="1"/>
          </p:cNvPicPr>
          <p:nvPr/>
        </p:nvPicPr>
        <p:blipFill>
          <a:blip r:embed="rId2"/>
          <a:stretch>
            <a:fillRect/>
          </a:stretch>
        </p:blipFill>
        <p:spPr>
          <a:xfrm>
            <a:off x="921017" y="2060848"/>
            <a:ext cx="4913345" cy="1728192"/>
          </a:xfrm>
          <a:prstGeom prst="rect">
            <a:avLst/>
          </a:prstGeom>
        </p:spPr>
      </p:pic>
      <p:pic>
        <p:nvPicPr>
          <p:cNvPr id="6" name="Picture 5"/>
          <p:cNvPicPr>
            <a:picLocks noChangeAspect="1"/>
          </p:cNvPicPr>
          <p:nvPr/>
        </p:nvPicPr>
        <p:blipFill>
          <a:blip r:embed="rId3"/>
          <a:stretch>
            <a:fillRect/>
          </a:stretch>
        </p:blipFill>
        <p:spPr>
          <a:xfrm>
            <a:off x="938901" y="3831479"/>
            <a:ext cx="6564967" cy="2482180"/>
          </a:xfrm>
          <a:prstGeom prst="rect">
            <a:avLst/>
          </a:prstGeom>
        </p:spPr>
      </p:pic>
    </p:spTree>
    <p:extLst>
      <p:ext uri="{BB962C8B-B14F-4D97-AF65-F5344CB8AC3E}">
        <p14:creationId xmlns:p14="http://schemas.microsoft.com/office/powerpoint/2010/main" val="94132100"/>
      </p:ext>
    </p:extLst>
  </p:cSld>
  <p:clrMapOvr>
    <a:masterClrMapping/>
  </p:clrMapOvr>
  <p:transition spd="slow">
    <p:pull dir="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Non-regulated players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25</a:t>
            </a:fld>
            <a:endParaRPr lang="en-US"/>
          </a:p>
        </p:txBody>
      </p:sp>
      <p:sp>
        <p:nvSpPr>
          <p:cNvPr id="8" name="Rectangle 3"/>
          <p:cNvSpPr txBox="1">
            <a:spLocks noChangeArrowheads="1"/>
          </p:cNvSpPr>
          <p:nvPr/>
        </p:nvSpPr>
        <p:spPr bwMode="auto">
          <a:xfrm>
            <a:off x="809624" y="1628801"/>
            <a:ext cx="8683626" cy="461734"/>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buClr>
                <a:schemeClr val="bg2"/>
              </a:buClr>
              <a:buSzPct val="75000"/>
              <a:buFont typeface="Monotype Sorts" pitchFamily="2" charset="2"/>
              <a:buChar char="n"/>
              <a:defRPr/>
            </a:pPr>
            <a:r>
              <a:rPr lang="en-US" sz="2000" b="0" u="none" dirty="0">
                <a:solidFill>
                  <a:schemeClr val="tx1"/>
                </a:solidFill>
              </a:rPr>
              <a:t>… and in the number of users.</a:t>
            </a: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p:txBody>
      </p:sp>
      <p:sp>
        <p:nvSpPr>
          <p:cNvPr id="6" name="Rectangle 5"/>
          <p:cNvSpPr/>
          <p:nvPr/>
        </p:nvSpPr>
        <p:spPr>
          <a:xfrm>
            <a:off x="7182670" y="5301208"/>
            <a:ext cx="2310580" cy="1015663"/>
          </a:xfrm>
          <a:prstGeom prst="rect">
            <a:avLst/>
          </a:prstGeom>
        </p:spPr>
        <p:txBody>
          <a:bodyPr wrap="square">
            <a:spAutoFit/>
          </a:bodyPr>
          <a:lstStyle/>
          <a:p>
            <a:pPr algn="just">
              <a:buNone/>
            </a:pPr>
            <a:r>
              <a:rPr lang="en-US" sz="1200" b="0" u="none" dirty="0">
                <a:solidFill>
                  <a:schemeClr val="tx1"/>
                </a:solidFill>
              </a:rPr>
              <a:t>Source: Financial Stability Board (2022), “</a:t>
            </a:r>
            <a:r>
              <a:rPr lang="en-US" sz="1200" b="0" u="none" dirty="0" err="1">
                <a:solidFill>
                  <a:schemeClr val="tx1"/>
                </a:solidFill>
              </a:rPr>
              <a:t>FinTech</a:t>
            </a:r>
            <a:r>
              <a:rPr lang="en-US" sz="1200" b="0" u="none" dirty="0">
                <a:solidFill>
                  <a:schemeClr val="tx1"/>
                </a:solidFill>
              </a:rPr>
              <a:t> and Market Structure in the COVID-19 Pandemic: Implications for financial stability, March.</a:t>
            </a:r>
          </a:p>
        </p:txBody>
      </p:sp>
      <p:pic>
        <p:nvPicPr>
          <p:cNvPr id="4" name="Picture 3"/>
          <p:cNvPicPr>
            <a:picLocks noChangeAspect="1"/>
          </p:cNvPicPr>
          <p:nvPr/>
        </p:nvPicPr>
        <p:blipFill>
          <a:blip r:embed="rId2"/>
          <a:stretch>
            <a:fillRect/>
          </a:stretch>
        </p:blipFill>
        <p:spPr>
          <a:xfrm>
            <a:off x="776536" y="2279508"/>
            <a:ext cx="6377307" cy="3957804"/>
          </a:xfrm>
          <a:prstGeom prst="rect">
            <a:avLst/>
          </a:prstGeom>
        </p:spPr>
      </p:pic>
    </p:spTree>
    <p:extLst>
      <p:ext uri="{BB962C8B-B14F-4D97-AF65-F5344CB8AC3E}">
        <p14:creationId xmlns:p14="http://schemas.microsoft.com/office/powerpoint/2010/main" val="1889586451"/>
      </p:ext>
    </p:extLst>
  </p:cSld>
  <p:clrMapOvr>
    <a:masterClrMapping/>
  </p:clrMapOvr>
  <p:transition spd="slow">
    <p:pull dir="r"/>
  </p:transition>
</p:sld>
</file>

<file path=ppt/slides/slide2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p:txBody>
          <a:bodyPr/>
          <a:lstStyle/>
          <a:p>
            <a:r>
              <a:rPr lang="en-US" dirty="0"/>
              <a:t>Default Frequencies</a:t>
            </a:r>
            <a:endParaRPr lang="en-US" i="1" dirty="0"/>
          </a:p>
        </p:txBody>
      </p:sp>
      <p:sp>
        <p:nvSpPr>
          <p:cNvPr id="361475" name="Rectangle 3"/>
          <p:cNvSpPr>
            <a:spLocks noGrp="1" noChangeArrowheads="1"/>
          </p:cNvSpPr>
          <p:nvPr>
            <p:ph type="body" sz="half" idx="1"/>
          </p:nvPr>
        </p:nvSpPr>
        <p:spPr>
          <a:xfrm>
            <a:off x="920750" y="1628775"/>
            <a:ext cx="8496300" cy="504081"/>
          </a:xfrm>
        </p:spPr>
        <p:txBody>
          <a:bodyPr/>
          <a:lstStyle/>
          <a:p>
            <a:pPr algn="just">
              <a:lnSpc>
                <a:spcPct val="90000"/>
              </a:lnSpc>
            </a:pPr>
            <a:r>
              <a:rPr lang="en-US" sz="2000"/>
              <a:t>Cumulative default frequencies usually exhibit a smooth shape:</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250</a:t>
            </a:fld>
            <a:endParaRPr lang="en-US"/>
          </a:p>
        </p:txBody>
      </p:sp>
      <p:sp>
        <p:nvSpPr>
          <p:cNvPr id="9" name="Rectangle 4"/>
          <p:cNvSpPr>
            <a:spLocks noChangeArrowheads="1"/>
          </p:cNvSpPr>
          <p:nvPr/>
        </p:nvSpPr>
        <p:spPr bwMode="auto">
          <a:xfrm>
            <a:off x="920553" y="6021288"/>
            <a:ext cx="8572698" cy="301725"/>
          </a:xfrm>
          <a:prstGeom prst="rect">
            <a:avLst/>
          </a:prstGeom>
          <a:noFill/>
          <a:ln w="9525">
            <a:noFill/>
            <a:miter lim="800000"/>
            <a:headEnd/>
            <a:tailEnd/>
          </a:ln>
        </p:spPr>
        <p:txBody>
          <a:bodyPr lIns="92075" tIns="46038" rIns="92075" bIns="46038"/>
          <a:lstStyle/>
          <a:p>
            <a:pPr algn="just">
              <a:buNone/>
            </a:pPr>
            <a:r>
              <a:rPr kumimoji="0" lang="en-US" sz="1200" b="0" u="none" dirty="0">
                <a:solidFill>
                  <a:schemeClr val="tx1"/>
                </a:solidFill>
              </a:rPr>
              <a:t>Source: S&amp;P (2022), “</a:t>
            </a:r>
            <a:r>
              <a:rPr lang="en-US" sz="1200" b="0" u="none" dirty="0">
                <a:solidFill>
                  <a:schemeClr val="tx1"/>
                </a:solidFill>
              </a:rPr>
              <a:t>Default, Transition, and Recovery: 2019 Annual Global Corporate Default And Rating Transition Study</a:t>
            </a:r>
            <a:r>
              <a:rPr kumimoji="0" lang="en-US" sz="1200" b="0" u="none" dirty="0">
                <a:solidFill>
                  <a:schemeClr val="tx1"/>
                </a:solidFill>
              </a:rPr>
              <a:t>”. </a:t>
            </a:r>
          </a:p>
        </p:txBody>
      </p:sp>
      <p:pic>
        <p:nvPicPr>
          <p:cNvPr id="5" name="Picture 4"/>
          <p:cNvPicPr>
            <a:picLocks noChangeAspect="1"/>
          </p:cNvPicPr>
          <p:nvPr/>
        </p:nvPicPr>
        <p:blipFill>
          <a:blip r:embed="rId2"/>
          <a:stretch>
            <a:fillRect/>
          </a:stretch>
        </p:blipFill>
        <p:spPr>
          <a:xfrm>
            <a:off x="1342133" y="2128292"/>
            <a:ext cx="7729537" cy="3742133"/>
          </a:xfrm>
          <a:prstGeom prst="rect">
            <a:avLst/>
          </a:prstGeom>
        </p:spPr>
      </p:pic>
    </p:spTree>
    <p:extLst>
      <p:ext uri="{BB962C8B-B14F-4D97-AF65-F5344CB8AC3E}">
        <p14:creationId xmlns:p14="http://schemas.microsoft.com/office/powerpoint/2010/main" val="2506957346"/>
      </p:ext>
    </p:extLst>
  </p:cSld>
  <p:clrMapOvr>
    <a:masterClrMapping/>
  </p:clrMapOvr>
  <p:transition spd="slow">
    <p:pull dir="r"/>
  </p:transition>
</p:sld>
</file>

<file path=ppt/slides/slide2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dirty="0"/>
              <a:t>Default Frequencies</a:t>
            </a:r>
            <a:endParaRPr lang="en-US" i="1" dirty="0"/>
          </a:p>
        </p:txBody>
      </p:sp>
      <p:sp>
        <p:nvSpPr>
          <p:cNvPr id="363523" name="Rectangle 3"/>
          <p:cNvSpPr>
            <a:spLocks noGrp="1" noChangeArrowheads="1"/>
          </p:cNvSpPr>
          <p:nvPr>
            <p:ph type="body" sz="half" idx="1"/>
          </p:nvPr>
        </p:nvSpPr>
        <p:spPr>
          <a:xfrm>
            <a:off x="776288" y="1628801"/>
            <a:ext cx="8713787" cy="792088"/>
          </a:xfrm>
        </p:spPr>
        <p:txBody>
          <a:bodyPr/>
          <a:lstStyle/>
          <a:p>
            <a:pPr algn="just">
              <a:lnSpc>
                <a:spcPts val="2700"/>
              </a:lnSpc>
              <a:spcBef>
                <a:spcPts val="600"/>
              </a:spcBef>
              <a:spcAft>
                <a:spcPts val="600"/>
              </a:spcAft>
            </a:pPr>
            <a:r>
              <a:rPr lang="en-US" sz="1800" dirty="0"/>
              <a:t>However, </a:t>
            </a:r>
            <a:r>
              <a:rPr lang="en-US" sz="1800" dirty="0">
                <a:solidFill>
                  <a:srgbClr val="FF0000"/>
                </a:solidFill>
              </a:rPr>
              <a:t>marginal frequencies obtained from the cumulative figures tend to exhibit a very irregular shape</a:t>
            </a:r>
            <a:r>
              <a:rPr lang="en-US" sz="1800" dirty="0"/>
              <a:t>:</a:t>
            </a:r>
          </a:p>
        </p:txBody>
      </p:sp>
      <p:sp>
        <p:nvSpPr>
          <p:cNvPr id="363524" name="Rectangle 4"/>
          <p:cNvSpPr>
            <a:spLocks noChangeArrowheads="1"/>
          </p:cNvSpPr>
          <p:nvPr/>
        </p:nvSpPr>
        <p:spPr bwMode="auto">
          <a:xfrm>
            <a:off x="776288" y="5517231"/>
            <a:ext cx="8713787" cy="805781"/>
          </a:xfrm>
          <a:prstGeom prst="rect">
            <a:avLst/>
          </a:prstGeom>
          <a:noFill/>
          <a:ln w="9525">
            <a:noFill/>
            <a:miter lim="800000"/>
            <a:headEnd/>
            <a:tailEnd/>
          </a:ln>
        </p:spPr>
        <p:txBody>
          <a:bodyPr lIns="92075" tIns="46038" rIns="92075" bIns="46038"/>
          <a:lstStyle/>
          <a:p>
            <a:pPr marL="268288" indent="-268288" algn="just">
              <a:lnSpc>
                <a:spcPts val="2700"/>
              </a:lnSpc>
              <a:spcBef>
                <a:spcPts val="600"/>
              </a:spcBef>
              <a:spcAft>
                <a:spcPts val="600"/>
              </a:spcAft>
              <a:buClr>
                <a:schemeClr val="bg2"/>
              </a:buClr>
              <a:buSzPct val="75000"/>
              <a:buFont typeface="Monotype Sorts" pitchFamily="2" charset="2"/>
              <a:buChar char="n"/>
            </a:pPr>
            <a:r>
              <a:rPr kumimoji="0" lang="en-US" sz="1800" b="0" u="none" dirty="0">
                <a:solidFill>
                  <a:schemeClr val="tx1"/>
                </a:solidFill>
              </a:rPr>
              <a:t>It can be observed that marginal PD curves have different inflection points, depending on the </a:t>
            </a:r>
            <a:r>
              <a:rPr kumimoji="0" lang="en-US" sz="1800" b="0" i="1" u="none" dirty="0">
                <a:solidFill>
                  <a:schemeClr val="tx1"/>
                </a:solidFill>
              </a:rPr>
              <a:t>rating class</a:t>
            </a:r>
            <a:r>
              <a:rPr kumimoji="0" lang="en-US" sz="1800" b="0" u="none" dirty="0">
                <a:solidFill>
                  <a:schemeClr val="tx1"/>
                </a:solidFill>
              </a:rPr>
              <a:t>, with the lower inflection points for the higher risk classes.</a:t>
            </a:r>
          </a:p>
        </p:txBody>
      </p:sp>
      <p:pic>
        <p:nvPicPr>
          <p:cNvPr id="363525" name="Picture 5"/>
          <p:cNvPicPr>
            <a:picLocks noChangeAspect="1" noChangeArrowheads="1"/>
          </p:cNvPicPr>
          <p:nvPr/>
        </p:nvPicPr>
        <p:blipFill>
          <a:blip r:embed="rId2" cstate="print"/>
          <a:srcRect/>
          <a:stretch>
            <a:fillRect/>
          </a:stretch>
        </p:blipFill>
        <p:spPr bwMode="auto">
          <a:xfrm>
            <a:off x="776288" y="2636838"/>
            <a:ext cx="4392612" cy="2527300"/>
          </a:xfrm>
          <a:prstGeom prst="rect">
            <a:avLst/>
          </a:prstGeom>
          <a:noFill/>
          <a:ln w="12700" cap="sq">
            <a:noFill/>
            <a:miter lim="800000"/>
            <a:headEnd/>
            <a:tailEnd/>
          </a:ln>
        </p:spPr>
      </p:pic>
      <p:pic>
        <p:nvPicPr>
          <p:cNvPr id="363526" name="Picture 6"/>
          <p:cNvPicPr>
            <a:picLocks noChangeAspect="1" noChangeArrowheads="1"/>
          </p:cNvPicPr>
          <p:nvPr/>
        </p:nvPicPr>
        <p:blipFill>
          <a:blip r:embed="rId3" cstate="print"/>
          <a:srcRect/>
          <a:stretch>
            <a:fillRect/>
          </a:stretch>
        </p:blipFill>
        <p:spPr bwMode="auto">
          <a:xfrm>
            <a:off x="5080000" y="2636838"/>
            <a:ext cx="4410075" cy="2541587"/>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2F93B043-D9BC-449F-BB0C-BBDE98B2DF0A}" type="slidenum">
              <a:rPr lang="en-US" smtClean="0"/>
              <a:pPr>
                <a:defRPr/>
              </a:pPr>
              <a:t>251</a:t>
            </a:fld>
            <a:endParaRPr lang="en-US"/>
          </a:p>
        </p:txBody>
      </p:sp>
      <p:sp>
        <p:nvSpPr>
          <p:cNvPr id="3" name="TextBox 2"/>
          <p:cNvSpPr txBox="1"/>
          <p:nvPr/>
        </p:nvSpPr>
        <p:spPr>
          <a:xfrm>
            <a:off x="2432720" y="2780928"/>
            <a:ext cx="936104" cy="144016"/>
          </a:xfrm>
          <a:prstGeom prst="rect">
            <a:avLst/>
          </a:prstGeom>
          <a:solidFill>
            <a:schemeClr val="bg1"/>
          </a:solidFill>
        </p:spPr>
        <p:txBody>
          <a:bodyPr wrap="square" rtlCol="0">
            <a:spAutoFit/>
          </a:bodyPr>
          <a:lstStyle/>
          <a:p>
            <a:endParaRPr lang="pt-PT" dirty="0"/>
          </a:p>
        </p:txBody>
      </p:sp>
      <p:sp>
        <p:nvSpPr>
          <p:cNvPr id="9" name="TextBox 8"/>
          <p:cNvSpPr txBox="1"/>
          <p:nvPr/>
        </p:nvSpPr>
        <p:spPr>
          <a:xfrm>
            <a:off x="6897216" y="2780928"/>
            <a:ext cx="936104" cy="144016"/>
          </a:xfrm>
          <a:prstGeom prst="rect">
            <a:avLst/>
          </a:prstGeom>
          <a:solidFill>
            <a:schemeClr val="bg1"/>
          </a:solidFill>
        </p:spPr>
        <p:txBody>
          <a:bodyPr wrap="square" rtlCol="0">
            <a:spAutoFit/>
          </a:bodyPr>
          <a:lstStyle/>
          <a:p>
            <a:endParaRPr lang="pt-PT" dirty="0"/>
          </a:p>
        </p:txBody>
      </p:sp>
      <p:sp>
        <p:nvSpPr>
          <p:cNvPr id="4" name="TextBox 3"/>
          <p:cNvSpPr txBox="1"/>
          <p:nvPr/>
        </p:nvSpPr>
        <p:spPr>
          <a:xfrm>
            <a:off x="1784648" y="4772025"/>
            <a:ext cx="2160240" cy="246221"/>
          </a:xfrm>
          <a:prstGeom prst="rect">
            <a:avLst/>
          </a:prstGeom>
          <a:solidFill>
            <a:schemeClr val="bg1"/>
          </a:solidFill>
        </p:spPr>
        <p:txBody>
          <a:bodyPr wrap="square" rtlCol="0">
            <a:spAutoFit/>
          </a:bodyPr>
          <a:lstStyle/>
          <a:p>
            <a:pPr>
              <a:buNone/>
            </a:pPr>
            <a:r>
              <a:rPr lang="pt-PT" sz="1000" b="0" u="none" dirty="0" err="1">
                <a:solidFill>
                  <a:schemeClr val="tx1"/>
                </a:solidFill>
                <a:latin typeface="Arial" panose="020B0604020202020204" pitchFamily="34" charset="0"/>
                <a:cs typeface="Arial" panose="020B0604020202020204" pitchFamily="34" charset="0"/>
              </a:rPr>
              <a:t>Years</a:t>
            </a:r>
            <a:endParaRPr lang="pt-PT" sz="1000" b="0" u="none" dirty="0">
              <a:solidFill>
                <a:schemeClr val="tx1"/>
              </a:solidFill>
              <a:latin typeface="Arial" panose="020B0604020202020204" pitchFamily="34" charset="0"/>
              <a:cs typeface="Arial" panose="020B0604020202020204" pitchFamily="34" charset="0"/>
            </a:endParaRPr>
          </a:p>
        </p:txBody>
      </p:sp>
      <p:sp>
        <p:nvSpPr>
          <p:cNvPr id="12" name="TextBox 11"/>
          <p:cNvSpPr txBox="1"/>
          <p:nvPr/>
        </p:nvSpPr>
        <p:spPr>
          <a:xfrm>
            <a:off x="6105128" y="4838963"/>
            <a:ext cx="2160240" cy="246221"/>
          </a:xfrm>
          <a:prstGeom prst="rect">
            <a:avLst/>
          </a:prstGeom>
          <a:solidFill>
            <a:schemeClr val="bg1"/>
          </a:solidFill>
        </p:spPr>
        <p:txBody>
          <a:bodyPr wrap="square" rtlCol="0">
            <a:spAutoFit/>
          </a:bodyPr>
          <a:lstStyle/>
          <a:p>
            <a:pPr>
              <a:buNone/>
            </a:pPr>
            <a:r>
              <a:rPr lang="pt-PT" sz="1000" b="0" u="none" dirty="0" err="1">
                <a:solidFill>
                  <a:schemeClr val="tx1"/>
                </a:solidFill>
                <a:latin typeface="Arial" panose="020B0604020202020204" pitchFamily="34" charset="0"/>
                <a:cs typeface="Arial" panose="020B0604020202020204" pitchFamily="34" charset="0"/>
              </a:rPr>
              <a:t>Years</a:t>
            </a:r>
            <a:endParaRPr lang="pt-PT" sz="1000" b="0" u="none"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484595"/>
      </p:ext>
    </p:extLst>
  </p:cSld>
  <p:clrMapOvr>
    <a:masterClrMapping/>
  </p:clrMapOvr>
  <p:transition spd="slow">
    <p:pull dir="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ctrTitle"/>
          </p:nvPr>
        </p:nvSpPr>
        <p:spPr/>
        <p:txBody>
          <a:bodyPr/>
          <a:lstStyle/>
          <a:p>
            <a:r>
              <a:rPr lang="en-US" dirty="0"/>
              <a:t>2.1.3. Internal Credit Risk Models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252</a:t>
            </a:fld>
            <a:endParaRPr lang="en-US"/>
          </a:p>
        </p:txBody>
      </p:sp>
    </p:spTree>
    <p:extLst>
      <p:ext uri="{BB962C8B-B14F-4D97-AF65-F5344CB8AC3E}">
        <p14:creationId xmlns:p14="http://schemas.microsoft.com/office/powerpoint/2010/main" val="1921927149"/>
      </p:ext>
    </p:extLst>
  </p:cSld>
  <p:clrMapOvr>
    <a:masterClrMapping/>
  </p:clrMapOvr>
  <p:transition spd="slow">
    <p:pull dir="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ctrTitle"/>
          </p:nvPr>
        </p:nvSpPr>
        <p:spPr/>
        <p:txBody>
          <a:bodyPr/>
          <a:lstStyle/>
          <a:p>
            <a:r>
              <a:rPr lang="en-US" dirty="0"/>
              <a:t>2.1.3.1. Internal Models in Banking 			Management</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253</a:t>
            </a:fld>
            <a:endParaRPr lang="en-US"/>
          </a:p>
        </p:txBody>
      </p:sp>
    </p:spTree>
    <p:extLst>
      <p:ext uri="{BB962C8B-B14F-4D97-AF65-F5344CB8AC3E}">
        <p14:creationId xmlns:p14="http://schemas.microsoft.com/office/powerpoint/2010/main" val="2398588461"/>
      </p:ext>
    </p:extLst>
  </p:cSld>
  <p:clrMapOvr>
    <a:masterClrMapping/>
  </p:clrMapOvr>
  <p:transition spd="slow">
    <p:pull dir="r"/>
  </p:transition>
</p:sld>
</file>

<file path=ppt/slides/slide2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dirty="0"/>
              <a:t>Best Practices</a:t>
            </a:r>
          </a:p>
        </p:txBody>
      </p:sp>
      <p:sp>
        <p:nvSpPr>
          <p:cNvPr id="1814531" name="Rectangle 3"/>
          <p:cNvSpPr>
            <a:spLocks noGrp="1" noChangeArrowheads="1"/>
          </p:cNvSpPr>
          <p:nvPr>
            <p:ph type="body" idx="1"/>
          </p:nvPr>
        </p:nvSpPr>
        <p:spPr>
          <a:xfrm>
            <a:off x="776536" y="1643050"/>
            <a:ext cx="8712968" cy="4714908"/>
          </a:xfrm>
        </p:spPr>
        <p:txBody>
          <a:bodyPr/>
          <a:lstStyle/>
          <a:p>
            <a:pPr marL="261938" indent="-261938" algn="just">
              <a:lnSpc>
                <a:spcPts val="2800"/>
              </a:lnSpc>
              <a:spcBef>
                <a:spcPts val="1200"/>
              </a:spcBef>
            </a:pPr>
            <a:r>
              <a:rPr lang="en-US" sz="2000" dirty="0">
                <a:solidFill>
                  <a:srgbClr val="FF0000"/>
                </a:solidFill>
              </a:rPr>
              <a:t>Scoring and internal rating models belong to the set of best practice tools in credit risk management.</a:t>
            </a:r>
          </a:p>
          <a:p>
            <a:pPr marL="261938" indent="-261938" algn="just">
              <a:lnSpc>
                <a:spcPts val="2800"/>
              </a:lnSpc>
              <a:spcBef>
                <a:spcPts val="1200"/>
              </a:spcBef>
            </a:pPr>
            <a:r>
              <a:rPr lang="en-US" sz="2000" dirty="0"/>
              <a:t>These models rank bank customers according to their credit risk, segmenting them in homogeneous classes.</a:t>
            </a:r>
          </a:p>
          <a:p>
            <a:pPr marL="261938" indent="-261938" algn="just">
              <a:lnSpc>
                <a:spcPts val="2800"/>
              </a:lnSpc>
              <a:spcBef>
                <a:spcPts val="1200"/>
              </a:spcBef>
            </a:pPr>
            <a:r>
              <a:rPr lang="en-US" sz="2000" dirty="0"/>
              <a:t>A term structure of PDs is associated to each risk class, either through rating agency statistics or cumulative default frequencies.</a:t>
            </a:r>
          </a:p>
          <a:p>
            <a:pPr marL="261938" indent="-261938" algn="just">
              <a:lnSpc>
                <a:spcPts val="2800"/>
              </a:lnSpc>
              <a:spcBef>
                <a:spcPts val="1200"/>
              </a:spcBef>
            </a:pPr>
            <a:r>
              <a:rPr lang="en-US" sz="2000" dirty="0"/>
              <a:t>Additionally, scorings for individuals differ from internal ratings for companies because the former provide a risk classification for the customer in a given loan, while internal ratings are the same for all loans to a given corporate customer.</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254</a:t>
            </a:fld>
            <a:endParaRPr lang="en-US"/>
          </a:p>
        </p:txBody>
      </p:sp>
    </p:spTree>
    <p:extLst>
      <p:ext uri="{BB962C8B-B14F-4D97-AF65-F5344CB8AC3E}">
        <p14:creationId xmlns:p14="http://schemas.microsoft.com/office/powerpoint/2010/main" val="1119737721"/>
      </p:ext>
    </p:extLst>
  </p:cSld>
  <p:clrMapOvr>
    <a:masterClrMapping/>
  </p:clrMapOvr>
  <p:transition spd="slow">
    <p:pull dir="r"/>
  </p:transition>
</p:sld>
</file>

<file path=ppt/slides/slide2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r>
              <a:rPr lang="en-US" dirty="0"/>
              <a:t>Best Practices</a:t>
            </a:r>
          </a:p>
        </p:txBody>
      </p:sp>
      <p:sp>
        <p:nvSpPr>
          <p:cNvPr id="1777667" name="Rectangle 3"/>
          <p:cNvSpPr>
            <a:spLocks noGrp="1" noChangeArrowheads="1"/>
          </p:cNvSpPr>
          <p:nvPr>
            <p:ph type="body" sz="half" idx="1"/>
          </p:nvPr>
        </p:nvSpPr>
        <p:spPr>
          <a:xfrm>
            <a:off x="776536" y="1628799"/>
            <a:ext cx="8640514" cy="4694213"/>
          </a:xfrm>
        </p:spPr>
        <p:txBody>
          <a:bodyPr/>
          <a:lstStyle/>
          <a:p>
            <a:pPr algn="just">
              <a:lnSpc>
                <a:spcPts val="2700"/>
              </a:lnSpc>
              <a:spcBef>
                <a:spcPts val="600"/>
              </a:spcBef>
              <a:spcAft>
                <a:spcPts val="600"/>
              </a:spcAft>
            </a:pPr>
            <a:r>
              <a:rPr lang="en-US" sz="2000" dirty="0">
                <a:solidFill>
                  <a:srgbClr val="FF0000"/>
                </a:solidFill>
              </a:rPr>
              <a:t>Banks adopting best practices use internal ratings and scorings in:</a:t>
            </a:r>
          </a:p>
          <a:p>
            <a:pPr algn="just">
              <a:lnSpc>
                <a:spcPts val="2700"/>
              </a:lnSpc>
              <a:spcBef>
                <a:spcPts val="600"/>
              </a:spcBef>
              <a:spcAft>
                <a:spcPts val="600"/>
              </a:spcAft>
            </a:pPr>
            <a:endParaRPr lang="en-US" sz="2000" dirty="0">
              <a:solidFill>
                <a:srgbClr val="FF0000"/>
              </a:solidFill>
            </a:endParaRPr>
          </a:p>
          <a:p>
            <a:pPr lvl="1" algn="just">
              <a:lnSpc>
                <a:spcPts val="2700"/>
              </a:lnSpc>
              <a:spcBef>
                <a:spcPts val="600"/>
              </a:spcBef>
              <a:spcAft>
                <a:spcPts val="600"/>
              </a:spcAft>
            </a:pPr>
            <a:r>
              <a:rPr lang="en-US" sz="2000" dirty="0"/>
              <a:t>credit proposals and limits’ decisions;</a:t>
            </a:r>
          </a:p>
          <a:p>
            <a:pPr lvl="1" algn="just">
              <a:lnSpc>
                <a:spcPts val="2700"/>
              </a:lnSpc>
              <a:spcBef>
                <a:spcPts val="600"/>
              </a:spcBef>
              <a:spcAft>
                <a:spcPts val="600"/>
              </a:spcAft>
            </a:pPr>
            <a:r>
              <a:rPr lang="en-US" sz="2000" dirty="0"/>
              <a:t>securitizations;</a:t>
            </a:r>
          </a:p>
          <a:p>
            <a:pPr lvl="1" algn="just">
              <a:lnSpc>
                <a:spcPts val="2700"/>
              </a:lnSpc>
              <a:spcBef>
                <a:spcPts val="600"/>
              </a:spcBef>
              <a:spcAft>
                <a:spcPts val="600"/>
              </a:spcAft>
            </a:pPr>
            <a:r>
              <a:rPr lang="en-US" sz="2000" dirty="0"/>
              <a:t>pricing;</a:t>
            </a:r>
          </a:p>
          <a:p>
            <a:pPr lvl="1" algn="just">
              <a:lnSpc>
                <a:spcPts val="2700"/>
              </a:lnSpc>
              <a:spcBef>
                <a:spcPts val="600"/>
              </a:spcBef>
              <a:spcAft>
                <a:spcPts val="600"/>
              </a:spcAft>
            </a:pPr>
            <a:r>
              <a:rPr lang="en-US" sz="2000" dirty="0"/>
              <a:t>risk-adjusted performance measurement;</a:t>
            </a:r>
          </a:p>
          <a:p>
            <a:pPr lvl="1" algn="just">
              <a:lnSpc>
                <a:spcPts val="2700"/>
              </a:lnSpc>
              <a:spcBef>
                <a:spcPts val="600"/>
              </a:spcBef>
              <a:spcAft>
                <a:spcPts val="600"/>
              </a:spcAft>
            </a:pPr>
            <a:r>
              <a:rPr lang="en-US" sz="2000" dirty="0"/>
              <a:t>credit portfolio management;</a:t>
            </a:r>
          </a:p>
          <a:p>
            <a:pPr lvl="1" algn="just">
              <a:lnSpc>
                <a:spcPts val="2700"/>
              </a:lnSpc>
              <a:spcBef>
                <a:spcPts val="600"/>
              </a:spcBef>
              <a:spcAft>
                <a:spcPts val="600"/>
              </a:spcAft>
            </a:pPr>
            <a:r>
              <a:rPr lang="en-US" sz="2000" dirty="0"/>
              <a:t>economic capital;</a:t>
            </a:r>
          </a:p>
          <a:p>
            <a:pPr lvl="1" algn="just">
              <a:lnSpc>
                <a:spcPts val="2700"/>
              </a:lnSpc>
              <a:spcBef>
                <a:spcPts val="600"/>
              </a:spcBef>
              <a:spcAft>
                <a:spcPts val="600"/>
              </a:spcAft>
            </a:pPr>
            <a:r>
              <a:rPr lang="en-US" sz="2000" dirty="0"/>
              <a:t>impairments.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255</a:t>
            </a:fld>
            <a:endParaRPr lang="en-US"/>
          </a:p>
        </p:txBody>
      </p:sp>
    </p:spTree>
    <p:extLst>
      <p:ext uri="{BB962C8B-B14F-4D97-AF65-F5344CB8AC3E}">
        <p14:creationId xmlns:p14="http://schemas.microsoft.com/office/powerpoint/2010/main" val="2221735858"/>
      </p:ext>
    </p:extLst>
  </p:cSld>
  <p:clrMapOvr>
    <a:masterClrMapping/>
  </p:clrMapOvr>
  <p:transition spd="slow">
    <p:pull dir="r"/>
  </p:transition>
</p:sld>
</file>

<file path=ppt/slides/slide2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a:spLocks noGrp="1" noChangeArrowheads="1"/>
          </p:cNvSpPr>
          <p:nvPr>
            <p:ph type="body" sz="half" idx="1"/>
          </p:nvPr>
        </p:nvSpPr>
        <p:spPr>
          <a:xfrm>
            <a:off x="776536" y="1628800"/>
            <a:ext cx="8677027" cy="4694213"/>
          </a:xfrm>
        </p:spPr>
        <p:txBody>
          <a:bodyPr anchor="ctr"/>
          <a:lstStyle/>
          <a:p>
            <a:pPr marL="261938" indent="-261938" algn="just">
              <a:lnSpc>
                <a:spcPts val="2700"/>
              </a:lnSpc>
              <a:spcBef>
                <a:spcPts val="600"/>
              </a:spcBef>
              <a:spcAft>
                <a:spcPts val="600"/>
              </a:spcAft>
            </a:pPr>
            <a:r>
              <a:rPr lang="en-US" sz="1800" dirty="0">
                <a:solidFill>
                  <a:srgbClr val="FF0000"/>
                </a:solidFill>
                <a:cs typeface="Arial" charset="0"/>
              </a:rPr>
              <a:t>Internal credit risk models must be integrated within a sound risk governance framework.</a:t>
            </a:r>
          </a:p>
          <a:p>
            <a:pPr marL="261938" indent="-261938" algn="just">
              <a:lnSpc>
                <a:spcPts val="2700"/>
              </a:lnSpc>
              <a:spcBef>
                <a:spcPts val="600"/>
              </a:spcBef>
              <a:spcAft>
                <a:spcPts val="600"/>
              </a:spcAft>
            </a:pPr>
            <a:r>
              <a:rPr lang="en-US" sz="1800" dirty="0">
                <a:solidFill>
                  <a:srgbClr val="FF0000"/>
                </a:solidFill>
                <a:cs typeface="Arial" charset="0"/>
              </a:rPr>
              <a:t>Main features of a robust risk management model:</a:t>
            </a:r>
          </a:p>
          <a:p>
            <a:pPr marL="363538" lvl="1" indent="-188913" algn="just">
              <a:lnSpc>
                <a:spcPts val="2700"/>
              </a:lnSpc>
              <a:spcBef>
                <a:spcPts val="600"/>
              </a:spcBef>
              <a:spcAft>
                <a:spcPts val="600"/>
              </a:spcAft>
            </a:pPr>
            <a:r>
              <a:rPr lang="en-US" sz="1800" dirty="0">
                <a:solidFill>
                  <a:srgbClr val="FF0000"/>
                </a:solidFill>
                <a:cs typeface="Arial" charset="0"/>
              </a:rPr>
              <a:t>Full monitoring and understanding of risks by the Board</a:t>
            </a:r>
            <a:r>
              <a:rPr lang="en-US" sz="1800" dirty="0">
                <a:cs typeface="Arial" charset="0"/>
              </a:rPr>
              <a:t>, with regular updates</a:t>
            </a:r>
          </a:p>
          <a:p>
            <a:pPr marL="363538" lvl="1" indent="-188913" algn="just">
              <a:lnSpc>
                <a:spcPts val="2700"/>
              </a:lnSpc>
              <a:spcBef>
                <a:spcPts val="600"/>
              </a:spcBef>
              <a:spcAft>
                <a:spcPts val="600"/>
              </a:spcAft>
            </a:pPr>
            <a:r>
              <a:rPr lang="en-US" sz="1800" dirty="0">
                <a:solidFill>
                  <a:srgbClr val="FF0000"/>
                </a:solidFill>
                <a:cs typeface="Arial" charset="0"/>
              </a:rPr>
              <a:t>Adequacy of resources</a:t>
            </a:r>
            <a:r>
              <a:rPr lang="en-US" sz="1800" dirty="0">
                <a:cs typeface="Arial" charset="0"/>
              </a:rPr>
              <a:t>, structure and risk management policies, including Board members with experience and know-how in banking and risk management</a:t>
            </a:r>
          </a:p>
          <a:p>
            <a:pPr marL="914400" lvl="1" algn="just">
              <a:lnSpc>
                <a:spcPts val="2700"/>
              </a:lnSpc>
              <a:spcBef>
                <a:spcPts val="600"/>
              </a:spcBef>
              <a:spcAft>
                <a:spcPts val="600"/>
              </a:spcAft>
              <a:buFontTx/>
              <a:buChar char="-"/>
            </a:pPr>
            <a:r>
              <a:rPr lang="en-US" sz="1600" dirty="0">
                <a:cs typeface="Arial" charset="0"/>
              </a:rPr>
              <a:t>“One of the common characteristics of some of the collapsed or rescued banks appears to have been the low level of risk management (or even banking) expertise at the Chairman and board levels, </a:t>
            </a:r>
            <a:r>
              <a:rPr lang="en-US" sz="1400" dirty="0">
                <a:cs typeface="Arial" charset="0"/>
              </a:rPr>
              <a:t>in (2008), “Bank Liquidity: Running on Empty”, Oliver Wyman</a:t>
            </a:r>
            <a:r>
              <a:rPr lang="en-US" sz="1600" dirty="0">
                <a:cs typeface="Arial" charset="0"/>
              </a:rPr>
              <a:t>.</a:t>
            </a:r>
          </a:p>
          <a:p>
            <a:pPr marL="914400" lvl="1" algn="just">
              <a:lnSpc>
                <a:spcPts val="2700"/>
              </a:lnSpc>
              <a:spcBef>
                <a:spcPts val="600"/>
              </a:spcBef>
              <a:spcAft>
                <a:spcPts val="600"/>
              </a:spcAft>
              <a:buFontTx/>
              <a:buChar char="-"/>
            </a:pPr>
            <a:r>
              <a:rPr lang="en-US" sz="1600" dirty="0"/>
              <a:t>“It’s a problem, because </a:t>
            </a:r>
            <a:r>
              <a:rPr lang="en-US" sz="1600" u="sng" dirty="0"/>
              <a:t>people are either very good at numbers or they’re very good with people</a:t>
            </a:r>
            <a:r>
              <a:rPr lang="en-US" sz="1600" dirty="0"/>
              <a:t> and to get someone with both is not easy,” </a:t>
            </a:r>
            <a:r>
              <a:rPr lang="en-US" sz="1400" dirty="0"/>
              <a:t>Dean Spencer, Barclays Simpson.</a:t>
            </a:r>
            <a:endParaRPr lang="en-US" sz="1800" dirty="0">
              <a:cs typeface="Arial" charset="0"/>
            </a:endParaRPr>
          </a:p>
        </p:txBody>
      </p:sp>
      <p:sp>
        <p:nvSpPr>
          <p:cNvPr id="308228" name="Rectangle 3"/>
          <p:cNvSpPr>
            <a:spLocks noGrp="1" noChangeArrowheads="1"/>
          </p:cNvSpPr>
          <p:nvPr>
            <p:ph type="title"/>
          </p:nvPr>
        </p:nvSpPr>
        <p:spPr>
          <a:xfrm>
            <a:off x="809625" y="357188"/>
            <a:ext cx="8643938" cy="1000125"/>
          </a:xfrm>
          <a:noFill/>
        </p:spPr>
        <p:txBody>
          <a:bodyPr/>
          <a:lstStyle/>
          <a:p>
            <a:r>
              <a:rPr lang="en-GB" dirty="0"/>
              <a:t>Governance</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256</a:t>
            </a:fld>
            <a:endParaRPr lang="en-US"/>
          </a:p>
        </p:txBody>
      </p:sp>
    </p:spTree>
    <p:extLst>
      <p:ext uri="{BB962C8B-B14F-4D97-AF65-F5344CB8AC3E}">
        <p14:creationId xmlns:p14="http://schemas.microsoft.com/office/powerpoint/2010/main" val="3886532974"/>
      </p:ext>
    </p:extLst>
  </p:cSld>
  <p:clrMapOvr>
    <a:masterClrMapping/>
  </p:clrMapOvr>
  <p:transition spd="slow">
    <p:pull dir="r"/>
  </p:transition>
</p:sld>
</file>

<file path=ppt/slides/slide2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a:spLocks noGrp="1" noChangeArrowheads="1"/>
          </p:cNvSpPr>
          <p:nvPr>
            <p:ph type="body" sz="half" idx="1"/>
          </p:nvPr>
        </p:nvSpPr>
        <p:spPr>
          <a:xfrm>
            <a:off x="809625" y="1643063"/>
            <a:ext cx="8643938" cy="4679950"/>
          </a:xfrm>
        </p:spPr>
        <p:txBody>
          <a:bodyPr anchor="ctr"/>
          <a:lstStyle/>
          <a:p>
            <a:pPr marL="363538" lvl="1" indent="-188913" algn="just">
              <a:lnSpc>
                <a:spcPts val="2700"/>
              </a:lnSpc>
              <a:spcBef>
                <a:spcPts val="600"/>
              </a:spcBef>
              <a:spcAft>
                <a:spcPts val="600"/>
              </a:spcAft>
            </a:pPr>
            <a:r>
              <a:rPr lang="en-US" sz="2000" dirty="0">
                <a:solidFill>
                  <a:srgbClr val="FF0000"/>
                </a:solidFill>
                <a:cs typeface="Arial" charset="0"/>
              </a:rPr>
              <a:t>Strong risk culture, led by the Board, mitigating “risk of irrelevance” of Risk function</a:t>
            </a:r>
            <a:r>
              <a:rPr lang="en-US" sz="2000" dirty="0">
                <a:cs typeface="Arial" charset="0"/>
              </a:rPr>
              <a:t> </a:t>
            </a:r>
            <a:r>
              <a:rPr lang="en-US" sz="1800" dirty="0"/>
              <a:t>“For measures to be effective, </a:t>
            </a:r>
            <a:r>
              <a:rPr lang="en-US" sz="1800" u="sng" dirty="0"/>
              <a:t>the risk function must be allowed to have a significant voice in the organization</a:t>
            </a:r>
            <a:r>
              <a:rPr lang="en-US" sz="1800" dirty="0"/>
              <a:t>”.</a:t>
            </a:r>
          </a:p>
          <a:p>
            <a:pPr marL="363538" lvl="1" indent="-188913" algn="just">
              <a:lnSpc>
                <a:spcPts val="2700"/>
              </a:lnSpc>
              <a:spcBef>
                <a:spcPts val="600"/>
              </a:spcBef>
              <a:spcAft>
                <a:spcPts val="600"/>
              </a:spcAft>
            </a:pPr>
            <a:endParaRPr lang="en-US" sz="1600" dirty="0"/>
          </a:p>
          <a:p>
            <a:pPr marL="0" lvl="1" indent="0" algn="just">
              <a:lnSpc>
                <a:spcPts val="2700"/>
              </a:lnSpc>
              <a:spcBef>
                <a:spcPts val="600"/>
              </a:spcBef>
              <a:spcAft>
                <a:spcPts val="600"/>
              </a:spcAft>
              <a:buNone/>
            </a:pPr>
            <a:r>
              <a:rPr lang="en-US" sz="1600" dirty="0"/>
              <a:t>“In banking, the risk function takes prime responsibility for dealing with risk, rather than for embedding risk management throughout the business and this surely can’t be a sensible approach. </a:t>
            </a:r>
            <a:r>
              <a:rPr lang="en-US" sz="1600" u="sng" dirty="0"/>
              <a:t>The key is risk awareness and creating a risk culture</a:t>
            </a:r>
            <a:r>
              <a:rPr lang="en-US" sz="1600" dirty="0"/>
              <a:t>.”</a:t>
            </a:r>
          </a:p>
          <a:p>
            <a:pPr marL="0" lvl="1" indent="0" algn="just">
              <a:lnSpc>
                <a:spcPts val="2700"/>
              </a:lnSpc>
              <a:spcBef>
                <a:spcPts val="600"/>
              </a:spcBef>
              <a:spcAft>
                <a:spcPts val="600"/>
              </a:spcAft>
              <a:buNone/>
            </a:pPr>
            <a:r>
              <a:rPr lang="en-US" sz="1600" dirty="0"/>
              <a:t>”</a:t>
            </a:r>
            <a:r>
              <a:rPr lang="en-US" sz="1600" u="sng" dirty="0"/>
              <a:t>The function’s role within the business is as important as the type of people employed to discharge it. </a:t>
            </a:r>
            <a:r>
              <a:rPr lang="en-US" sz="1600" dirty="0"/>
              <a:t>Its role should be to embed risk, (…) making sure that every individual has personal objectives linked to risk. This has rarely been the case in the past”.</a:t>
            </a:r>
          </a:p>
          <a:p>
            <a:pPr marL="85725" lvl="1" indent="-85725" algn="just">
              <a:lnSpc>
                <a:spcPts val="2700"/>
              </a:lnSpc>
              <a:spcBef>
                <a:spcPts val="600"/>
              </a:spcBef>
              <a:spcAft>
                <a:spcPts val="600"/>
              </a:spcAft>
              <a:buFontTx/>
              <a:buChar char="-"/>
            </a:pPr>
            <a:r>
              <a:rPr lang="en-US" sz="1400" dirty="0"/>
              <a:t>Source: After the storm: A new era for risk management in financial services”, Economist Intelligence Unit”, Jun.09</a:t>
            </a:r>
          </a:p>
        </p:txBody>
      </p:sp>
      <p:sp>
        <p:nvSpPr>
          <p:cNvPr id="311300" name="Rectangle 3"/>
          <p:cNvSpPr>
            <a:spLocks noGrp="1" noChangeArrowheads="1"/>
          </p:cNvSpPr>
          <p:nvPr>
            <p:ph type="title"/>
          </p:nvPr>
        </p:nvSpPr>
        <p:spPr>
          <a:xfrm>
            <a:off x="738188" y="285750"/>
            <a:ext cx="8715375" cy="1143000"/>
          </a:xfrm>
          <a:noFill/>
        </p:spPr>
        <p:txBody>
          <a:bodyPr/>
          <a:lstStyle/>
          <a:p>
            <a:r>
              <a:rPr lang="en-GB" sz="4000" dirty="0"/>
              <a:t>Governance</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257</a:t>
            </a:fld>
            <a:endParaRPr lang="en-US"/>
          </a:p>
        </p:txBody>
      </p:sp>
    </p:spTree>
    <p:extLst>
      <p:ext uri="{BB962C8B-B14F-4D97-AF65-F5344CB8AC3E}">
        <p14:creationId xmlns:p14="http://schemas.microsoft.com/office/powerpoint/2010/main" val="2367417855"/>
      </p:ext>
    </p:extLst>
  </p:cSld>
  <p:clrMapOvr>
    <a:masterClrMapping/>
  </p:clrMapOvr>
  <p:transition spd="slow">
    <p:pull dir="r"/>
  </p:transition>
</p:sld>
</file>

<file path=ppt/slides/slide2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3" name="Rectangle 2"/>
          <p:cNvSpPr>
            <a:spLocks noGrp="1" noChangeArrowheads="1"/>
          </p:cNvSpPr>
          <p:nvPr>
            <p:ph type="body" sz="half" idx="1"/>
          </p:nvPr>
        </p:nvSpPr>
        <p:spPr>
          <a:xfrm>
            <a:off x="809625" y="1628800"/>
            <a:ext cx="8643938" cy="4729138"/>
          </a:xfrm>
        </p:spPr>
        <p:txBody>
          <a:bodyPr anchor="ctr"/>
          <a:lstStyle/>
          <a:p>
            <a:pPr marL="363538" indent="-363538" algn="just">
              <a:lnSpc>
                <a:spcPts val="2600"/>
              </a:lnSpc>
              <a:spcBef>
                <a:spcPts val="600"/>
              </a:spcBef>
            </a:pPr>
            <a:r>
              <a:rPr lang="en-US" sz="2000" dirty="0">
                <a:solidFill>
                  <a:srgbClr val="FF0000"/>
                </a:solidFill>
                <a:cs typeface="Arial" charset="0"/>
              </a:rPr>
              <a:t>BCBS (2010), “Principles for enhancing corporate governance “ – focus:</a:t>
            </a:r>
          </a:p>
          <a:p>
            <a:pPr marL="363538" indent="-363538" algn="just">
              <a:lnSpc>
                <a:spcPts val="2600"/>
              </a:lnSpc>
              <a:spcBef>
                <a:spcPts val="600"/>
              </a:spcBef>
            </a:pPr>
            <a:endParaRPr lang="en-US" sz="2000" dirty="0">
              <a:cs typeface="Arial" charset="0"/>
            </a:endParaRPr>
          </a:p>
          <a:p>
            <a:pPr marL="363538" indent="-363538" algn="just">
              <a:lnSpc>
                <a:spcPts val="2600"/>
              </a:lnSpc>
              <a:spcBef>
                <a:spcPts val="600"/>
              </a:spcBef>
              <a:buFont typeface="Monotype Sorts" pitchFamily="2" charset="2"/>
              <a:buNone/>
            </a:pPr>
            <a:r>
              <a:rPr lang="en-US" sz="2000" dirty="0">
                <a:cs typeface="Arial" charset="0"/>
              </a:rPr>
              <a:t>(1) Board practices</a:t>
            </a:r>
          </a:p>
          <a:p>
            <a:pPr marL="363538" indent="-363538" algn="just">
              <a:lnSpc>
                <a:spcPts val="2600"/>
              </a:lnSpc>
              <a:spcBef>
                <a:spcPts val="600"/>
              </a:spcBef>
              <a:buFont typeface="Monotype Sorts" pitchFamily="2" charset="2"/>
              <a:buNone/>
            </a:pPr>
            <a:r>
              <a:rPr lang="en-US" sz="2000" dirty="0">
                <a:cs typeface="Arial" charset="0"/>
              </a:rPr>
              <a:t>(2) Senior management</a:t>
            </a:r>
          </a:p>
          <a:p>
            <a:pPr marL="363538" indent="-363538" algn="just">
              <a:lnSpc>
                <a:spcPts val="2600"/>
              </a:lnSpc>
              <a:spcBef>
                <a:spcPts val="600"/>
              </a:spcBef>
              <a:buFont typeface="Monotype Sorts" pitchFamily="2" charset="2"/>
              <a:buNone/>
            </a:pPr>
            <a:r>
              <a:rPr lang="en-US" sz="2000" dirty="0">
                <a:cs typeface="Arial" charset="0"/>
              </a:rPr>
              <a:t>(3) Risk Management</a:t>
            </a:r>
          </a:p>
          <a:p>
            <a:pPr marL="363538" indent="-363538" algn="just">
              <a:lnSpc>
                <a:spcPts val="2600"/>
              </a:lnSpc>
              <a:spcBef>
                <a:spcPts val="600"/>
              </a:spcBef>
              <a:buFont typeface="Monotype Sorts" pitchFamily="2" charset="2"/>
              <a:buNone/>
            </a:pPr>
            <a:r>
              <a:rPr lang="en-US" sz="2000" dirty="0">
                <a:cs typeface="Arial" charset="0"/>
              </a:rPr>
              <a:t>(4) Remunerations</a:t>
            </a:r>
          </a:p>
          <a:p>
            <a:pPr marL="363538" indent="-363538" algn="just">
              <a:lnSpc>
                <a:spcPts val="2600"/>
              </a:lnSpc>
              <a:spcBef>
                <a:spcPts val="600"/>
              </a:spcBef>
              <a:buFont typeface="Monotype Sorts" pitchFamily="2" charset="2"/>
              <a:buNone/>
            </a:pPr>
            <a:r>
              <a:rPr lang="en-US" sz="2000" dirty="0">
                <a:cs typeface="Arial" charset="0"/>
              </a:rPr>
              <a:t>(5) Lack of transparency of internal structures</a:t>
            </a:r>
          </a:p>
          <a:p>
            <a:pPr marL="363538" indent="-363538" algn="just">
              <a:lnSpc>
                <a:spcPts val="2600"/>
              </a:lnSpc>
              <a:spcBef>
                <a:spcPts val="600"/>
              </a:spcBef>
              <a:buFont typeface="Monotype Sorts" pitchFamily="2" charset="2"/>
              <a:buNone/>
            </a:pPr>
            <a:r>
              <a:rPr lang="en-US" sz="2000" dirty="0">
                <a:cs typeface="Arial" charset="0"/>
              </a:rPr>
              <a:t>(6) Disclosure and transparency</a:t>
            </a:r>
          </a:p>
          <a:p>
            <a:pPr marL="363538" indent="-363538" algn="just">
              <a:lnSpc>
                <a:spcPts val="2600"/>
              </a:lnSpc>
              <a:spcBef>
                <a:spcPts val="600"/>
              </a:spcBef>
              <a:buFont typeface="Monotype Sorts" pitchFamily="2" charset="2"/>
              <a:buNone/>
            </a:pPr>
            <a:endParaRPr lang="en-US" sz="2000" dirty="0">
              <a:cs typeface="Arial" charset="0"/>
            </a:endParaRPr>
          </a:p>
          <a:p>
            <a:pPr marL="363538" indent="-363538" algn="just">
              <a:lnSpc>
                <a:spcPts val="2600"/>
              </a:lnSpc>
              <a:spcBef>
                <a:spcPts val="600"/>
              </a:spcBef>
              <a:buFont typeface="Monotype Sorts" pitchFamily="2" charset="2"/>
              <a:buNone/>
            </a:pPr>
            <a:endParaRPr lang="en-US" sz="2000" dirty="0">
              <a:cs typeface="Arial" charset="0"/>
            </a:endParaRPr>
          </a:p>
          <a:p>
            <a:pPr marL="363538" indent="-363538" algn="just">
              <a:lnSpc>
                <a:spcPts val="2600"/>
              </a:lnSpc>
              <a:spcBef>
                <a:spcPts val="600"/>
              </a:spcBef>
              <a:buFont typeface="Monotype Sorts" pitchFamily="2" charset="2"/>
              <a:buNone/>
            </a:pPr>
            <a:endParaRPr lang="en-US" sz="2000" dirty="0">
              <a:cs typeface="Arial" charset="0"/>
            </a:endParaRPr>
          </a:p>
        </p:txBody>
      </p:sp>
      <p:sp>
        <p:nvSpPr>
          <p:cNvPr id="313348" name="Rectangle 3"/>
          <p:cNvSpPr>
            <a:spLocks noGrp="1" noChangeArrowheads="1"/>
          </p:cNvSpPr>
          <p:nvPr>
            <p:ph type="title"/>
          </p:nvPr>
        </p:nvSpPr>
        <p:spPr>
          <a:xfrm>
            <a:off x="809625" y="357188"/>
            <a:ext cx="8643938" cy="1071562"/>
          </a:xfrm>
          <a:noFill/>
        </p:spPr>
        <p:txBody>
          <a:bodyPr/>
          <a:lstStyle/>
          <a:p>
            <a:r>
              <a:rPr lang="en-GB" sz="4000"/>
              <a:t>Governance</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258</a:t>
            </a:fld>
            <a:endParaRPr lang="en-US"/>
          </a:p>
        </p:txBody>
      </p:sp>
    </p:spTree>
    <p:extLst>
      <p:ext uri="{BB962C8B-B14F-4D97-AF65-F5344CB8AC3E}">
        <p14:creationId xmlns:p14="http://schemas.microsoft.com/office/powerpoint/2010/main" val="2331496617"/>
      </p:ext>
    </p:extLst>
  </p:cSld>
  <p:clrMapOvr>
    <a:masterClrMapping/>
  </p:clrMapOvr>
  <p:transition spd="slow">
    <p:pull dir="r"/>
  </p:transition>
</p:sld>
</file>

<file path=ppt/slides/slide2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3" name="Rectangle 2"/>
          <p:cNvSpPr>
            <a:spLocks noGrp="1" noChangeArrowheads="1"/>
          </p:cNvSpPr>
          <p:nvPr>
            <p:ph type="body" sz="half" idx="1"/>
          </p:nvPr>
        </p:nvSpPr>
        <p:spPr>
          <a:xfrm>
            <a:off x="780585" y="1628800"/>
            <a:ext cx="8672978" cy="4786313"/>
          </a:xfrm>
        </p:spPr>
        <p:txBody>
          <a:bodyPr anchor="ctr"/>
          <a:lstStyle/>
          <a:p>
            <a:pPr marL="363538" indent="-363538" algn="just">
              <a:lnSpc>
                <a:spcPts val="2700"/>
              </a:lnSpc>
              <a:spcBef>
                <a:spcPts val="600"/>
              </a:spcBef>
              <a:spcAft>
                <a:spcPts val="600"/>
              </a:spcAft>
            </a:pPr>
            <a:r>
              <a:rPr lang="en-US" sz="2000" dirty="0">
                <a:cs typeface="Arial" charset="0"/>
              </a:rPr>
              <a:t>It is key to ensure not only the direct report to the Board and the independence between risk and the commercial units, but also the involvement of non-executive bodies in the CRO’s appointment and replacement decisions.</a:t>
            </a:r>
          </a:p>
          <a:p>
            <a:pPr lvl="1" algn="just">
              <a:lnSpc>
                <a:spcPts val="2700"/>
              </a:lnSpc>
              <a:spcBef>
                <a:spcPts val="600"/>
              </a:spcBef>
              <a:spcAft>
                <a:spcPts val="600"/>
              </a:spcAft>
              <a:defRPr/>
            </a:pPr>
            <a:r>
              <a:rPr lang="en-US" sz="1600" dirty="0"/>
              <a:t>“The CRO should have sufficient stature, authority and seniority within the organization. This will typically be reflected in the ability of the CRO to influence decisions that affect the bank’s exposure to risk”.</a:t>
            </a:r>
          </a:p>
          <a:p>
            <a:pPr lvl="1" algn="just">
              <a:lnSpc>
                <a:spcPts val="2700"/>
              </a:lnSpc>
              <a:spcBef>
                <a:spcPts val="600"/>
              </a:spcBef>
              <a:spcAft>
                <a:spcPts val="600"/>
              </a:spcAft>
              <a:defRPr/>
            </a:pPr>
            <a:endParaRPr lang="en-US" sz="1600" dirty="0"/>
          </a:p>
          <a:p>
            <a:pPr algn="just">
              <a:lnSpc>
                <a:spcPts val="2700"/>
              </a:lnSpc>
              <a:spcBef>
                <a:spcPts val="600"/>
              </a:spcBef>
              <a:spcAft>
                <a:spcPts val="600"/>
              </a:spcAft>
              <a:defRPr/>
            </a:pPr>
            <a:r>
              <a:rPr lang="en-US" sz="2000" dirty="0"/>
              <a:t>If the CRO is removed from his or her position for any reason, this should be done with the prior approval of the board and generally should be disclosed publicly. The bank should also discuss the reasons for such removal with its supervisor.</a:t>
            </a:r>
          </a:p>
          <a:p>
            <a:pPr algn="just">
              <a:lnSpc>
                <a:spcPts val="2700"/>
              </a:lnSpc>
              <a:spcBef>
                <a:spcPts val="600"/>
              </a:spcBef>
              <a:spcAft>
                <a:spcPts val="600"/>
              </a:spcAft>
              <a:defRPr/>
            </a:pPr>
            <a:endParaRPr lang="en-US" sz="2000" dirty="0">
              <a:cs typeface="Arial" charset="0"/>
            </a:endParaRPr>
          </a:p>
        </p:txBody>
      </p:sp>
      <p:sp>
        <p:nvSpPr>
          <p:cNvPr id="313348" name="Rectangle 3"/>
          <p:cNvSpPr>
            <a:spLocks noGrp="1" noChangeArrowheads="1"/>
          </p:cNvSpPr>
          <p:nvPr>
            <p:ph type="title"/>
          </p:nvPr>
        </p:nvSpPr>
        <p:spPr>
          <a:xfrm>
            <a:off x="809625" y="357188"/>
            <a:ext cx="8643938" cy="1071562"/>
          </a:xfrm>
          <a:noFill/>
        </p:spPr>
        <p:txBody>
          <a:bodyPr/>
          <a:lstStyle/>
          <a:p>
            <a:r>
              <a:rPr lang="en-GB" sz="4000"/>
              <a:t>Governance</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259</a:t>
            </a:fld>
            <a:endParaRPr lang="en-US"/>
          </a:p>
        </p:txBody>
      </p:sp>
    </p:spTree>
    <p:extLst>
      <p:ext uri="{BB962C8B-B14F-4D97-AF65-F5344CB8AC3E}">
        <p14:creationId xmlns:p14="http://schemas.microsoft.com/office/powerpoint/2010/main" val="1688048833"/>
      </p:ext>
    </p:extLst>
  </p:cSld>
  <p:clrMapOvr>
    <a:masterClrMapping/>
  </p:clrMapOvr>
  <p:transition spd="slow">
    <p:pull dir="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Non-regulated players</a:t>
            </a:r>
          </a:p>
        </p:txBody>
      </p:sp>
      <p:sp>
        <p:nvSpPr>
          <p:cNvPr id="1619971" name="Rectangle 3"/>
          <p:cNvSpPr>
            <a:spLocks noGrp="1" noChangeArrowheads="1"/>
          </p:cNvSpPr>
          <p:nvPr>
            <p:ph type="body" idx="1"/>
          </p:nvPr>
        </p:nvSpPr>
        <p:spPr>
          <a:xfrm>
            <a:off x="809596" y="1628800"/>
            <a:ext cx="8607900" cy="504056"/>
          </a:xfrm>
        </p:spPr>
        <p:txBody>
          <a:bodyPr/>
          <a:lstStyle/>
          <a:p>
            <a:pPr algn="just">
              <a:lnSpc>
                <a:spcPts val="2700"/>
              </a:lnSpc>
              <a:spcBef>
                <a:spcPts val="600"/>
              </a:spcBef>
              <a:spcAft>
                <a:spcPts val="600"/>
              </a:spcAft>
            </a:pPr>
            <a:r>
              <a:rPr lang="en-US" sz="2000" dirty="0"/>
              <a:t>In China and India, </a:t>
            </a:r>
            <a:r>
              <a:rPr lang="en-US" sz="2000" dirty="0" err="1"/>
              <a:t>bigtechs</a:t>
            </a:r>
            <a:r>
              <a:rPr lang="en-US" sz="2000" dirty="0"/>
              <a:t> dominate mobile payments.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26</a:t>
            </a:fld>
            <a:endParaRPr lang="en-US" dirty="0"/>
          </a:p>
        </p:txBody>
      </p:sp>
      <p:pic>
        <p:nvPicPr>
          <p:cNvPr id="4" name="Picture 3"/>
          <p:cNvPicPr>
            <a:picLocks noChangeAspect="1"/>
          </p:cNvPicPr>
          <p:nvPr/>
        </p:nvPicPr>
        <p:blipFill>
          <a:blip r:embed="rId2"/>
          <a:stretch>
            <a:fillRect/>
          </a:stretch>
        </p:blipFill>
        <p:spPr>
          <a:xfrm>
            <a:off x="833400" y="2132856"/>
            <a:ext cx="5728105" cy="4104456"/>
          </a:xfrm>
          <a:prstGeom prst="rect">
            <a:avLst/>
          </a:prstGeom>
        </p:spPr>
      </p:pic>
      <p:sp>
        <p:nvSpPr>
          <p:cNvPr id="8" name="Rectangle 7"/>
          <p:cNvSpPr/>
          <p:nvPr/>
        </p:nvSpPr>
        <p:spPr>
          <a:xfrm>
            <a:off x="6681192" y="5301208"/>
            <a:ext cx="2812058" cy="830997"/>
          </a:xfrm>
          <a:prstGeom prst="rect">
            <a:avLst/>
          </a:prstGeom>
        </p:spPr>
        <p:txBody>
          <a:bodyPr wrap="square">
            <a:spAutoFit/>
          </a:bodyPr>
          <a:lstStyle/>
          <a:p>
            <a:pPr algn="just">
              <a:buNone/>
            </a:pPr>
            <a:r>
              <a:rPr lang="en-US" sz="1200" b="0" u="none" dirty="0">
                <a:solidFill>
                  <a:schemeClr val="tx1"/>
                </a:solidFill>
              </a:rPr>
              <a:t>Source: Financial Stability Board (2022), “</a:t>
            </a:r>
            <a:r>
              <a:rPr lang="en-US" sz="1200" b="0" u="none" dirty="0" err="1">
                <a:solidFill>
                  <a:schemeClr val="tx1"/>
                </a:solidFill>
              </a:rPr>
              <a:t>FinTech</a:t>
            </a:r>
            <a:r>
              <a:rPr lang="en-US" sz="1200" b="0" u="none" dirty="0">
                <a:solidFill>
                  <a:schemeClr val="tx1"/>
                </a:solidFill>
              </a:rPr>
              <a:t> and Market Structure in the COVID-19 Pandemic: Implications for financial stability, March.</a:t>
            </a:r>
          </a:p>
        </p:txBody>
      </p:sp>
    </p:spTree>
    <p:extLst>
      <p:ext uri="{BB962C8B-B14F-4D97-AF65-F5344CB8AC3E}">
        <p14:creationId xmlns:p14="http://schemas.microsoft.com/office/powerpoint/2010/main" val="1161247439"/>
      </p:ext>
    </p:extLst>
  </p:cSld>
  <p:clrMapOvr>
    <a:masterClrMapping/>
  </p:clrMapOvr>
  <p:transition spd="slow">
    <p:pull dir="r"/>
  </p:transition>
</p:sld>
</file>

<file path=ppt/slides/slide2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3" name="Rectangle 2"/>
          <p:cNvSpPr>
            <a:spLocks noGrp="1" noChangeArrowheads="1"/>
          </p:cNvSpPr>
          <p:nvPr>
            <p:ph type="body" sz="half" idx="1"/>
          </p:nvPr>
        </p:nvSpPr>
        <p:spPr>
          <a:xfrm>
            <a:off x="809625" y="1628800"/>
            <a:ext cx="8643938" cy="4729138"/>
          </a:xfrm>
        </p:spPr>
        <p:txBody>
          <a:bodyPr anchor="ctr"/>
          <a:lstStyle/>
          <a:p>
            <a:pPr marL="363538" indent="-363538" algn="just">
              <a:lnSpc>
                <a:spcPts val="2700"/>
              </a:lnSpc>
              <a:spcBef>
                <a:spcPts val="600"/>
              </a:spcBef>
              <a:spcAft>
                <a:spcPts val="600"/>
              </a:spcAft>
            </a:pPr>
            <a:r>
              <a:rPr lang="en-US" sz="1800" dirty="0">
                <a:solidFill>
                  <a:srgbClr val="FF0000"/>
                </a:solidFill>
                <a:cs typeface="Arial" charset="0"/>
              </a:rPr>
              <a:t>Lehman Brothers Case </a:t>
            </a:r>
            <a:r>
              <a:rPr lang="en-US" sz="1800" dirty="0">
                <a:cs typeface="Arial" charset="0"/>
              </a:rPr>
              <a:t>(</a:t>
            </a:r>
            <a:r>
              <a:rPr lang="en-US" sz="1800" i="1" dirty="0">
                <a:cs typeface="Arial" charset="0"/>
              </a:rPr>
              <a:t>in Risk</a:t>
            </a:r>
            <a:r>
              <a:rPr lang="en-US" sz="1800" dirty="0">
                <a:cs typeface="Arial" charset="0"/>
              </a:rPr>
              <a:t>, Dec.06) – In 2006, the Risk Committee met only twice and was headed by an octogenarian professional; other Committee members: Broadway producer, ex- US Naval Forces Officer, Director of a TV channel in Spanish, former IBM CEO, retired since 1993 (on aggregate at Lehman’s Board for 55 years). Committees seen as a bank’s department or a social event.</a:t>
            </a:r>
          </a:p>
          <a:p>
            <a:pPr marL="363538" indent="-363538" algn="just">
              <a:lnSpc>
                <a:spcPts val="2700"/>
              </a:lnSpc>
              <a:spcBef>
                <a:spcPts val="600"/>
              </a:spcBef>
              <a:spcAft>
                <a:spcPts val="600"/>
              </a:spcAft>
            </a:pPr>
            <a:endParaRPr lang="en-US" sz="1800" dirty="0">
              <a:cs typeface="Arial" charset="0"/>
            </a:endParaRPr>
          </a:p>
          <a:p>
            <a:pPr marL="363538" indent="-363538" algn="just">
              <a:lnSpc>
                <a:spcPts val="2700"/>
              </a:lnSpc>
              <a:spcBef>
                <a:spcPts val="600"/>
              </a:spcBef>
              <a:spcAft>
                <a:spcPts val="600"/>
              </a:spcAft>
            </a:pPr>
            <a:r>
              <a:rPr lang="en-US" sz="1800" dirty="0">
                <a:solidFill>
                  <a:srgbClr val="FF0000"/>
                </a:solidFill>
                <a:cs typeface="Arial" charset="0"/>
              </a:rPr>
              <a:t>Santander Case </a:t>
            </a:r>
            <a:r>
              <a:rPr lang="en-US" sz="1800" dirty="0">
                <a:cs typeface="Arial" charset="0"/>
              </a:rPr>
              <a:t>- “Many are surprised to learn that the </a:t>
            </a:r>
            <a:r>
              <a:rPr lang="en-US" sz="1800" dirty="0" err="1">
                <a:cs typeface="Arial" charset="0"/>
              </a:rPr>
              <a:t>Banco</a:t>
            </a:r>
            <a:r>
              <a:rPr lang="en-US" sz="1800" dirty="0">
                <a:cs typeface="Arial" charset="0"/>
              </a:rPr>
              <a:t> Santander board’s risk committee meets for half a day twice a week and that the board’s 10-person executive committee meets every Monday for at least four hours, devoting a large portion of that time to reviewing risks and approving transactions. Not many banks do this. It consumes a lot of our directors’ time. But we find it essential and it is never too much”, </a:t>
            </a:r>
            <a:r>
              <a:rPr lang="en-US" sz="1800" i="1" dirty="0">
                <a:cs typeface="Arial" charset="0"/>
              </a:rPr>
              <a:t>in </a:t>
            </a:r>
            <a:r>
              <a:rPr lang="en-US" sz="1800" dirty="0" err="1">
                <a:cs typeface="Arial" charset="0"/>
              </a:rPr>
              <a:t>Botin</a:t>
            </a:r>
            <a:r>
              <a:rPr lang="en-US" sz="1800" dirty="0">
                <a:cs typeface="Arial" charset="0"/>
              </a:rPr>
              <a:t>, Emilio (2008), “Banking’s mission must be to serve its customers”, Financial Times</a:t>
            </a:r>
            <a:r>
              <a:rPr lang="en-US" sz="1800" i="1" dirty="0">
                <a:cs typeface="Arial" charset="0"/>
              </a:rPr>
              <a:t>, 16 Oct;</a:t>
            </a:r>
            <a:endParaRPr lang="en-US" sz="1800" dirty="0">
              <a:cs typeface="Arial" charset="0"/>
            </a:endParaRPr>
          </a:p>
        </p:txBody>
      </p:sp>
      <p:sp>
        <p:nvSpPr>
          <p:cNvPr id="315396" name="Rectangle 3"/>
          <p:cNvSpPr>
            <a:spLocks noGrp="1" noChangeArrowheads="1"/>
          </p:cNvSpPr>
          <p:nvPr>
            <p:ph type="title"/>
          </p:nvPr>
        </p:nvSpPr>
        <p:spPr>
          <a:xfrm>
            <a:off x="809625" y="357188"/>
            <a:ext cx="8643938" cy="1071562"/>
          </a:xfrm>
          <a:noFill/>
        </p:spPr>
        <p:txBody>
          <a:bodyPr/>
          <a:lstStyle/>
          <a:p>
            <a:r>
              <a:rPr lang="en-GB" sz="4000"/>
              <a:t>Governance</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260</a:t>
            </a:fld>
            <a:endParaRPr lang="en-US"/>
          </a:p>
        </p:txBody>
      </p:sp>
    </p:spTree>
    <p:extLst>
      <p:ext uri="{BB962C8B-B14F-4D97-AF65-F5344CB8AC3E}">
        <p14:creationId xmlns:p14="http://schemas.microsoft.com/office/powerpoint/2010/main" val="2807604145"/>
      </p:ext>
    </p:extLst>
  </p:cSld>
  <p:clrMapOvr>
    <a:masterClrMapping/>
  </p:clrMapOvr>
  <p:transition spd="slow">
    <p:pull dir="r"/>
  </p:transition>
</p:sld>
</file>

<file path=ppt/slides/slide2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29026" name="Rectangle 2"/>
          <p:cNvSpPr>
            <a:spLocks noGrp="1" noChangeArrowheads="1"/>
          </p:cNvSpPr>
          <p:nvPr>
            <p:ph type="body" sz="half" idx="1"/>
          </p:nvPr>
        </p:nvSpPr>
        <p:spPr>
          <a:xfrm>
            <a:off x="881063" y="1643063"/>
            <a:ext cx="8501062" cy="4572000"/>
          </a:xfrm>
        </p:spPr>
        <p:txBody>
          <a:bodyPr anchor="ctr"/>
          <a:lstStyle/>
          <a:p>
            <a:pPr marL="534988" lvl="1" indent="-357188" algn="just">
              <a:lnSpc>
                <a:spcPts val="2800"/>
              </a:lnSpc>
            </a:pPr>
            <a:r>
              <a:rPr lang="en-US" sz="2000" i="1" u="sng" dirty="0">
                <a:cs typeface="Arial" charset="0"/>
              </a:rPr>
              <a:t>One </a:t>
            </a:r>
            <a:r>
              <a:rPr lang="en-US" sz="2000" i="1" u="sng" dirty="0" err="1">
                <a:cs typeface="Arial" charset="0"/>
              </a:rPr>
              <a:t>Milion</a:t>
            </a:r>
            <a:r>
              <a:rPr lang="en-US" sz="2000" i="1" u="sng" dirty="0">
                <a:cs typeface="Arial" charset="0"/>
              </a:rPr>
              <a:t> Dollar Question</a:t>
            </a:r>
            <a:r>
              <a:rPr lang="en-US" sz="2000" u="sng" dirty="0">
                <a:cs typeface="Arial" charset="0"/>
              </a:rPr>
              <a:t>: the subprime crisis was motivated by risk management failures or resulted from the limited internal relevance of the Risk function?</a:t>
            </a:r>
          </a:p>
          <a:p>
            <a:pPr marL="534988" lvl="1" indent="-357188" algn="just">
              <a:lnSpc>
                <a:spcPts val="2800"/>
              </a:lnSpc>
            </a:pPr>
            <a:endParaRPr lang="en-US" sz="2000" dirty="0"/>
          </a:p>
          <a:p>
            <a:pPr marL="0" indent="0" algn="just">
              <a:lnSpc>
                <a:spcPts val="2700"/>
              </a:lnSpc>
              <a:spcBef>
                <a:spcPts val="0"/>
              </a:spcBef>
              <a:buFont typeface="Wingdings" pitchFamily="2" charset="2"/>
              <a:buNone/>
            </a:pPr>
            <a:r>
              <a:rPr lang="en-US" sz="2000" dirty="0"/>
              <a:t>“It would be a mistake to conclude that the only way to succeed in banking is through ever-greater size and diversity. Indeed, better risk management may be the only true necessary element of success in banking”.</a:t>
            </a:r>
          </a:p>
          <a:p>
            <a:pPr marL="0" indent="0" algn="just">
              <a:buFont typeface="Monotype Sorts" pitchFamily="2" charset="2"/>
              <a:buNone/>
            </a:pPr>
            <a:r>
              <a:rPr lang="en-US" sz="1400" dirty="0"/>
              <a:t>Alan Greenspan, Speech to the American Bankers Association, October 5, 2004.</a:t>
            </a:r>
          </a:p>
        </p:txBody>
      </p:sp>
      <p:sp>
        <p:nvSpPr>
          <p:cNvPr id="316420" name="Rectangle 3"/>
          <p:cNvSpPr>
            <a:spLocks noGrp="1" noChangeArrowheads="1"/>
          </p:cNvSpPr>
          <p:nvPr>
            <p:ph type="title"/>
          </p:nvPr>
        </p:nvSpPr>
        <p:spPr>
          <a:xfrm>
            <a:off x="738188" y="357188"/>
            <a:ext cx="8643937" cy="1000125"/>
          </a:xfrm>
          <a:noFill/>
        </p:spPr>
        <p:txBody>
          <a:bodyPr/>
          <a:lstStyle/>
          <a:p>
            <a:r>
              <a:rPr lang="en-GB" sz="4000"/>
              <a:t>Governance</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261</a:t>
            </a:fld>
            <a:endParaRPr lang="en-US"/>
          </a:p>
        </p:txBody>
      </p:sp>
    </p:spTree>
    <p:extLst>
      <p:ext uri="{BB962C8B-B14F-4D97-AF65-F5344CB8AC3E}">
        <p14:creationId xmlns:p14="http://schemas.microsoft.com/office/powerpoint/2010/main" val="1650844691"/>
      </p:ext>
    </p:extLst>
  </p:cSld>
  <p:clrMapOvr>
    <a:masterClrMapping/>
  </p:clrMapOvr>
  <p:transition spd="slow">
    <p:pull dir="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ctrTitle"/>
          </p:nvPr>
        </p:nvSpPr>
        <p:spPr/>
        <p:txBody>
          <a:bodyPr/>
          <a:lstStyle/>
          <a:p>
            <a:r>
              <a:rPr lang="en-US" dirty="0"/>
              <a:t>2.1.3.2. Corporates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262</a:t>
            </a:fld>
            <a:endParaRPr lang="en-US"/>
          </a:p>
        </p:txBody>
      </p:sp>
    </p:spTree>
    <p:extLst>
      <p:ext uri="{BB962C8B-B14F-4D97-AF65-F5344CB8AC3E}">
        <p14:creationId xmlns:p14="http://schemas.microsoft.com/office/powerpoint/2010/main" val="1394516161"/>
      </p:ext>
    </p:extLst>
  </p:cSld>
  <p:clrMapOvr>
    <a:masterClrMapping/>
  </p:clrMapOvr>
  <p:transition spd="slow">
    <p:pull dir="r"/>
  </p:transition>
</p:sld>
</file>

<file path=ppt/slides/slide2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p:txBody>
          <a:bodyPr/>
          <a:lstStyle/>
          <a:p>
            <a:r>
              <a:rPr lang="en-US" dirty="0"/>
              <a:t>Types of models</a:t>
            </a:r>
          </a:p>
        </p:txBody>
      </p:sp>
      <p:sp>
        <p:nvSpPr>
          <p:cNvPr id="857091" name="Rectangle 3"/>
          <p:cNvSpPr>
            <a:spLocks noGrp="1" noChangeArrowheads="1"/>
          </p:cNvSpPr>
          <p:nvPr>
            <p:ph type="body" idx="1"/>
          </p:nvPr>
        </p:nvSpPr>
        <p:spPr>
          <a:xfrm>
            <a:off x="776536" y="1628775"/>
            <a:ext cx="8551614" cy="4694238"/>
          </a:xfrm>
        </p:spPr>
        <p:txBody>
          <a:bodyPr/>
          <a:lstStyle/>
          <a:p>
            <a:pPr algn="just">
              <a:lnSpc>
                <a:spcPts val="2700"/>
              </a:lnSpc>
              <a:spcBef>
                <a:spcPts val="600"/>
              </a:spcBef>
              <a:spcAft>
                <a:spcPts val="600"/>
              </a:spcAft>
            </a:pPr>
            <a:r>
              <a:rPr lang="en-US" sz="2000" u="sng" dirty="0"/>
              <a:t>Credit scoring</a:t>
            </a:r>
            <a:r>
              <a:rPr lang="en-US" sz="2000" dirty="0"/>
              <a:t> - relate with no theoretical background the credit behavior to selected variables illustrating the financial capacity of the company.</a:t>
            </a:r>
          </a:p>
          <a:p>
            <a:pPr algn="just">
              <a:lnSpc>
                <a:spcPts val="2700"/>
              </a:lnSpc>
              <a:spcBef>
                <a:spcPts val="600"/>
              </a:spcBef>
              <a:spcAft>
                <a:spcPts val="600"/>
              </a:spcAft>
            </a:pPr>
            <a:r>
              <a:rPr lang="en-US" sz="2000" u="sng" dirty="0"/>
              <a:t>Structural </a:t>
            </a:r>
            <a:r>
              <a:rPr lang="en-US" sz="2000" dirty="0"/>
              <a:t>– based on the financial theory to explain the PDs as a function of the capital and the debt structure:</a:t>
            </a:r>
          </a:p>
          <a:p>
            <a:pPr marL="628650" lvl="1" indent="-274638" algn="just">
              <a:lnSpc>
                <a:spcPts val="2700"/>
              </a:lnSpc>
              <a:spcBef>
                <a:spcPts val="600"/>
              </a:spcBef>
              <a:spcAft>
                <a:spcPts val="600"/>
              </a:spcAft>
            </a:pPr>
            <a:r>
              <a:rPr lang="en-US" sz="1800" dirty="0"/>
              <a:t>Default-at-maturity (e.g. Merton)  - the default occurs at that moment, as only at the maturity the lender may use the assets for their compensation in case of default.</a:t>
            </a:r>
          </a:p>
          <a:p>
            <a:pPr marL="628650" lvl="1" indent="-274638" algn="just">
              <a:lnSpc>
                <a:spcPts val="2700"/>
              </a:lnSpc>
              <a:spcBef>
                <a:spcPts val="600"/>
              </a:spcBef>
              <a:spcAft>
                <a:spcPts val="600"/>
              </a:spcAft>
            </a:pPr>
            <a:r>
              <a:rPr lang="en-US" sz="1800" dirty="0"/>
              <a:t>First-passage time – the default occurs the first time the asset value becomes lower than the debt value.</a:t>
            </a:r>
          </a:p>
          <a:p>
            <a:pPr algn="just">
              <a:lnSpc>
                <a:spcPts val="2700"/>
              </a:lnSpc>
              <a:spcBef>
                <a:spcPts val="600"/>
              </a:spcBef>
              <a:spcAft>
                <a:spcPts val="600"/>
              </a:spcAft>
            </a:pPr>
            <a:r>
              <a:rPr lang="en-US" sz="2000" u="sng" dirty="0"/>
              <a:t>Reduced form models</a:t>
            </a:r>
            <a:r>
              <a:rPr lang="en-US" sz="2000" dirty="0"/>
              <a:t> – assume that the default depends on an exogenous stochastic process exogenous to any observable feature of the company (e.g. focused on PD estimation from credit spreads).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263</a:t>
            </a:fld>
            <a:endParaRPr lang="en-US"/>
          </a:p>
        </p:txBody>
      </p:sp>
    </p:spTree>
    <p:extLst>
      <p:ext uri="{BB962C8B-B14F-4D97-AF65-F5344CB8AC3E}">
        <p14:creationId xmlns:p14="http://schemas.microsoft.com/office/powerpoint/2010/main" val="4289837199"/>
      </p:ext>
    </p:extLst>
  </p:cSld>
  <p:clrMapOvr>
    <a:masterClrMapping/>
  </p:clrMapOvr>
  <p:transition spd="slow">
    <p:pull dir="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r>
              <a:rPr lang="en-US"/>
              <a:t>Credit Scoring</a:t>
            </a:r>
          </a:p>
        </p:txBody>
      </p:sp>
      <p:sp>
        <p:nvSpPr>
          <p:cNvPr id="1345539" name="Rectangle 3"/>
          <p:cNvSpPr>
            <a:spLocks noGrp="1" noChangeArrowheads="1"/>
          </p:cNvSpPr>
          <p:nvPr>
            <p:ph type="body" idx="1"/>
          </p:nvPr>
        </p:nvSpPr>
        <p:spPr>
          <a:xfrm>
            <a:off x="776288" y="1628775"/>
            <a:ext cx="8551862" cy="4660513"/>
          </a:xfrm>
        </p:spPr>
        <p:txBody>
          <a:bodyPr/>
          <a:lstStyle/>
          <a:p>
            <a:pPr marL="261938" indent="-261938" algn="just">
              <a:lnSpc>
                <a:spcPts val="2700"/>
              </a:lnSpc>
            </a:pPr>
            <a:r>
              <a:rPr lang="en-US" sz="1800" dirty="0"/>
              <a:t>Credit scoring models usually incorporate explanatory variables that illustrate the most relevant features of the company, namely profitability, liquidity and size:</a:t>
            </a:r>
          </a:p>
          <a:p>
            <a:pPr marL="261938" indent="-261938" algn="just">
              <a:lnSpc>
                <a:spcPts val="2700"/>
              </a:lnSpc>
            </a:pPr>
            <a:endParaRPr lang="en-US" sz="1800" dirty="0"/>
          </a:p>
          <a:p>
            <a:pPr marL="449263" lvl="1" indent="-187325" algn="just">
              <a:lnSpc>
                <a:spcPts val="2700"/>
              </a:lnSpc>
            </a:pPr>
            <a:r>
              <a:rPr kumimoji="1" lang="en-US" sz="1800" dirty="0"/>
              <a:t>EBIT(or EBITDA)/Interest Paid</a:t>
            </a:r>
          </a:p>
          <a:p>
            <a:pPr marL="449263" lvl="1" indent="-187325" algn="just">
              <a:lnSpc>
                <a:spcPts val="2700"/>
              </a:lnSpc>
            </a:pPr>
            <a:r>
              <a:rPr kumimoji="1" lang="en-US" sz="1800" dirty="0"/>
              <a:t>Cash-flow/Total Debt</a:t>
            </a:r>
          </a:p>
          <a:p>
            <a:pPr marL="449263" lvl="1" indent="-187325" algn="just">
              <a:lnSpc>
                <a:spcPts val="2700"/>
              </a:lnSpc>
            </a:pPr>
            <a:r>
              <a:rPr kumimoji="1" lang="en-US" sz="1800" dirty="0"/>
              <a:t>ROE</a:t>
            </a:r>
          </a:p>
          <a:p>
            <a:pPr marL="449263" lvl="1" indent="-187325" algn="just">
              <a:lnSpc>
                <a:spcPts val="2700"/>
              </a:lnSpc>
            </a:pPr>
            <a:r>
              <a:rPr kumimoji="1" lang="en-US" sz="1800" dirty="0"/>
              <a:t>Income from activity/Sales</a:t>
            </a:r>
          </a:p>
          <a:p>
            <a:pPr marL="449263" lvl="1" indent="-187325" algn="just">
              <a:lnSpc>
                <a:spcPts val="2700"/>
              </a:lnSpc>
            </a:pPr>
            <a:r>
              <a:rPr kumimoji="1" lang="en-US" sz="1800" dirty="0"/>
              <a:t>Long Term Debt/Own Funds</a:t>
            </a:r>
          </a:p>
          <a:p>
            <a:pPr marL="449263" lvl="1" indent="-187325" algn="just">
              <a:lnSpc>
                <a:spcPts val="2700"/>
              </a:lnSpc>
            </a:pPr>
            <a:r>
              <a:rPr kumimoji="1" lang="en-US" sz="1800" dirty="0"/>
              <a:t>Total Debt/</a:t>
            </a:r>
            <a:r>
              <a:rPr kumimoji="1" lang="en-US" sz="1800" dirty="0" err="1"/>
              <a:t>Capitalisation</a:t>
            </a:r>
            <a:endParaRPr lang="en-US" sz="1800" dirty="0"/>
          </a:p>
        </p:txBody>
      </p:sp>
      <p:pic>
        <p:nvPicPr>
          <p:cNvPr id="5" name="Picture 5"/>
          <p:cNvPicPr>
            <a:picLocks noChangeAspect="1" noChangeArrowheads="1"/>
          </p:cNvPicPr>
          <p:nvPr/>
        </p:nvPicPr>
        <p:blipFill>
          <a:blip r:embed="rId2" cstate="print"/>
          <a:srcRect/>
          <a:stretch>
            <a:fillRect/>
          </a:stretch>
        </p:blipFill>
        <p:spPr>
          <a:xfrm>
            <a:off x="4592960" y="2925367"/>
            <a:ext cx="4835951" cy="2159817"/>
          </a:xfrm>
          <a:prstGeom prst="rect">
            <a:avLst/>
          </a:prstGeom>
          <a:noFill/>
        </p:spPr>
      </p:pic>
      <p:sp>
        <p:nvSpPr>
          <p:cNvPr id="6" name="Rectangle 4"/>
          <p:cNvSpPr txBox="1">
            <a:spLocks noChangeArrowheads="1"/>
          </p:cNvSpPr>
          <p:nvPr/>
        </p:nvSpPr>
        <p:spPr bwMode="auto">
          <a:xfrm>
            <a:off x="4575944" y="5039164"/>
            <a:ext cx="4752206" cy="43204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kumimoji="1" lang="en-US" sz="1400" b="0" u="none" dirty="0"/>
              <a:t>Source: S&amp;P (1998), Corporate Ratings Criteria.</a:t>
            </a:r>
          </a:p>
          <a:p>
            <a:pPr algn="just"/>
            <a:endParaRPr lang="en-US" sz="1400" b="0" u="none"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264</a:t>
            </a:fld>
            <a:endParaRPr lang="en-US"/>
          </a:p>
        </p:txBody>
      </p:sp>
    </p:spTree>
    <p:extLst>
      <p:ext uri="{BB962C8B-B14F-4D97-AF65-F5344CB8AC3E}">
        <p14:creationId xmlns:p14="http://schemas.microsoft.com/office/powerpoint/2010/main" val="2658063727"/>
      </p:ext>
    </p:extLst>
  </p:cSld>
  <p:clrMapOvr>
    <a:masterClrMapping/>
  </p:clrMapOvr>
  <p:transition spd="slow">
    <p:pull dir="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p:txBody>
          <a:bodyPr/>
          <a:lstStyle/>
          <a:p>
            <a:r>
              <a:rPr lang="en-US"/>
              <a:t>Credit Scoring</a:t>
            </a:r>
          </a:p>
        </p:txBody>
      </p:sp>
      <p:sp>
        <p:nvSpPr>
          <p:cNvPr id="1349635" name="Rectangle 3"/>
          <p:cNvSpPr>
            <a:spLocks noGrp="1" noChangeArrowheads="1"/>
          </p:cNvSpPr>
          <p:nvPr>
            <p:ph type="body" idx="1"/>
          </p:nvPr>
        </p:nvSpPr>
        <p:spPr>
          <a:xfrm>
            <a:off x="776536" y="1628800"/>
            <a:ext cx="8640960" cy="4694212"/>
          </a:xfrm>
        </p:spPr>
        <p:txBody>
          <a:bodyPr/>
          <a:lstStyle/>
          <a:p>
            <a:pPr algn="just">
              <a:lnSpc>
                <a:spcPts val="2700"/>
              </a:lnSpc>
              <a:spcBef>
                <a:spcPts val="600"/>
              </a:spcBef>
              <a:spcAft>
                <a:spcPts val="600"/>
              </a:spcAft>
            </a:pPr>
            <a:r>
              <a:rPr lang="en-US" sz="2000" dirty="0"/>
              <a:t>The traditional analysis of financial ratios started with the </a:t>
            </a:r>
            <a:r>
              <a:rPr lang="en-US" sz="2000" dirty="0" err="1"/>
              <a:t>univariated</a:t>
            </a:r>
            <a:r>
              <a:rPr lang="en-US" sz="2000" dirty="0"/>
              <a:t> analysis of Beaver (1968), whose goal was to identify the link between credit behavior and each financial ratio considered.</a:t>
            </a:r>
          </a:p>
          <a:p>
            <a:pPr algn="just">
              <a:lnSpc>
                <a:spcPts val="2700"/>
              </a:lnSpc>
              <a:spcBef>
                <a:spcPts val="600"/>
              </a:spcBef>
              <a:spcAft>
                <a:spcPts val="600"/>
              </a:spcAft>
            </a:pPr>
            <a:r>
              <a:rPr lang="en-US" sz="2000" dirty="0"/>
              <a:t>It was concluded that some indicators were helpful to anticipate defaults until 5 years beforehand.</a:t>
            </a:r>
          </a:p>
          <a:p>
            <a:pPr algn="just">
              <a:lnSpc>
                <a:spcPts val="2700"/>
              </a:lnSpc>
              <a:spcBef>
                <a:spcPts val="600"/>
              </a:spcBef>
              <a:spcAft>
                <a:spcPts val="600"/>
              </a:spcAft>
            </a:pPr>
            <a:r>
              <a:rPr lang="en-US" sz="2000" dirty="0"/>
              <a:t>However, this analysis didn’t allow for the interaction of several indicators, problem that was overcome by Altman (1968) and Deakin (1972), with the first multivariate analysis.</a:t>
            </a:r>
          </a:p>
          <a:p>
            <a:pPr algn="just">
              <a:lnSpc>
                <a:spcPts val="2700"/>
              </a:lnSpc>
              <a:spcBef>
                <a:spcPts val="600"/>
              </a:spcBef>
              <a:spcAft>
                <a:spcPts val="600"/>
              </a:spcAft>
            </a:pPr>
            <a:r>
              <a:rPr lang="en-US" sz="2000" dirty="0">
                <a:solidFill>
                  <a:srgbClr val="FF0000"/>
                </a:solidFill>
              </a:rPr>
              <a:t>Altman Z-Score became the most well-know credit risk model for decades and it is still used nowadays.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265</a:t>
            </a:fld>
            <a:endParaRPr lang="en-US"/>
          </a:p>
        </p:txBody>
      </p:sp>
    </p:spTree>
    <p:extLst>
      <p:ext uri="{BB962C8B-B14F-4D97-AF65-F5344CB8AC3E}">
        <p14:creationId xmlns:p14="http://schemas.microsoft.com/office/powerpoint/2010/main" val="2034821859"/>
      </p:ext>
    </p:extLst>
  </p:cSld>
  <p:clrMapOvr>
    <a:masterClrMapping/>
  </p:clrMapOvr>
  <p:transition spd="slow">
    <p:pull dir="r"/>
  </p:transition>
</p:sld>
</file>

<file path=ppt/slides/slide2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r>
              <a:rPr lang="en-US" dirty="0"/>
              <a:t>Altman Z-score (1968)</a:t>
            </a:r>
          </a:p>
        </p:txBody>
      </p:sp>
      <p:sp>
        <p:nvSpPr>
          <p:cNvPr id="700419" name="Rectangle 3"/>
          <p:cNvSpPr>
            <a:spLocks noGrp="1" noChangeArrowheads="1"/>
          </p:cNvSpPr>
          <p:nvPr>
            <p:ph type="body" idx="1"/>
          </p:nvPr>
        </p:nvSpPr>
        <p:spPr>
          <a:xfrm>
            <a:off x="776536" y="1628800"/>
            <a:ext cx="8492877" cy="4608488"/>
          </a:xfrm>
        </p:spPr>
        <p:txBody>
          <a:bodyPr/>
          <a:lstStyle/>
          <a:p>
            <a:pPr marL="268288" indent="-268288" algn="just">
              <a:lnSpc>
                <a:spcPts val="2700"/>
              </a:lnSpc>
              <a:spcBef>
                <a:spcPts val="600"/>
              </a:spcBef>
              <a:spcAft>
                <a:spcPts val="600"/>
              </a:spcAft>
            </a:pPr>
            <a:r>
              <a:rPr lang="en-US" sz="2000" dirty="0"/>
              <a:t>The model was developed for listed companies, using 22 financial ratios from 66 companies between 1946 and 1965, evenly split between defaulting and non-defaulting companies:</a:t>
            </a:r>
          </a:p>
          <a:p>
            <a:pPr marL="363538" indent="-363538" algn="just">
              <a:lnSpc>
                <a:spcPts val="2700"/>
              </a:lnSpc>
              <a:spcBef>
                <a:spcPts val="600"/>
              </a:spcBef>
              <a:spcAft>
                <a:spcPts val="600"/>
              </a:spcAft>
              <a:buNone/>
            </a:pPr>
            <a:endParaRPr lang="en-US" sz="2000" dirty="0"/>
          </a:p>
          <a:p>
            <a:pPr marL="268288" indent="-268288" algn="just">
              <a:lnSpc>
                <a:spcPts val="2500"/>
              </a:lnSpc>
              <a:spcBef>
                <a:spcPts val="0"/>
              </a:spcBef>
              <a:spcAft>
                <a:spcPts val="0"/>
              </a:spcAft>
              <a:buNone/>
            </a:pPr>
            <a:r>
              <a:rPr lang="en-US" sz="2000" dirty="0"/>
              <a:t>	</a:t>
            </a:r>
            <a:r>
              <a:rPr lang="en-US" sz="1600" dirty="0"/>
              <a:t>where:</a:t>
            </a:r>
          </a:p>
          <a:p>
            <a:pPr marL="268288" indent="-268288">
              <a:lnSpc>
                <a:spcPts val="2500"/>
              </a:lnSpc>
              <a:spcBef>
                <a:spcPts val="0"/>
              </a:spcBef>
              <a:spcAft>
                <a:spcPts val="0"/>
              </a:spcAft>
              <a:buFont typeface="Monotype Sorts" pitchFamily="2" charset="2"/>
              <a:buNone/>
            </a:pPr>
            <a:r>
              <a:rPr lang="en-US" sz="1600" dirty="0"/>
              <a:t>	X</a:t>
            </a:r>
            <a:r>
              <a:rPr lang="en-US" sz="1600" baseline="-25000" dirty="0"/>
              <a:t>1</a:t>
            </a:r>
            <a:r>
              <a:rPr lang="en-US" sz="1600" dirty="0"/>
              <a:t> = working capital (net) / total assets;  X</a:t>
            </a:r>
            <a:r>
              <a:rPr lang="en-US" sz="1600" baseline="-25000" dirty="0"/>
              <a:t>2</a:t>
            </a:r>
            <a:r>
              <a:rPr lang="en-US" sz="1600" dirty="0"/>
              <a:t> = retained earnings/ total assets</a:t>
            </a:r>
          </a:p>
          <a:p>
            <a:pPr marL="268288" indent="-268288">
              <a:lnSpc>
                <a:spcPts val="2500"/>
              </a:lnSpc>
              <a:spcBef>
                <a:spcPts val="0"/>
              </a:spcBef>
              <a:spcAft>
                <a:spcPts val="0"/>
              </a:spcAft>
              <a:buNone/>
            </a:pPr>
            <a:r>
              <a:rPr lang="en-US" sz="1600" dirty="0"/>
              <a:t>	X</a:t>
            </a:r>
            <a:r>
              <a:rPr lang="en-US" sz="1600" baseline="-25000" dirty="0"/>
              <a:t>3</a:t>
            </a:r>
            <a:r>
              <a:rPr lang="en-US" sz="1600" dirty="0"/>
              <a:t> = EBIT / total assets; X</a:t>
            </a:r>
            <a:r>
              <a:rPr lang="en-US" sz="1600" baseline="-25000" dirty="0"/>
              <a:t>4</a:t>
            </a:r>
            <a:r>
              <a:rPr lang="en-US" sz="1600" dirty="0"/>
              <a:t> = market capitalization/book value of long-term liabilities</a:t>
            </a:r>
          </a:p>
          <a:p>
            <a:pPr marL="268288" indent="-268288">
              <a:lnSpc>
                <a:spcPts val="2500"/>
              </a:lnSpc>
              <a:spcBef>
                <a:spcPts val="0"/>
              </a:spcBef>
              <a:spcAft>
                <a:spcPts val="0"/>
              </a:spcAft>
              <a:buNone/>
            </a:pPr>
            <a:r>
              <a:rPr lang="en-US" sz="1600" dirty="0"/>
              <a:t>	X</a:t>
            </a:r>
            <a:r>
              <a:rPr lang="en-US" sz="1600" baseline="-25000" dirty="0"/>
              <a:t>5</a:t>
            </a:r>
            <a:r>
              <a:rPr lang="en-US" sz="1600" dirty="0"/>
              <a:t> = sales/total assets</a:t>
            </a:r>
          </a:p>
          <a:p>
            <a:pPr marL="268288" indent="-268288">
              <a:lnSpc>
                <a:spcPts val="2500"/>
              </a:lnSpc>
              <a:spcBef>
                <a:spcPts val="0"/>
              </a:spcBef>
              <a:spcAft>
                <a:spcPts val="0"/>
              </a:spcAft>
              <a:buNone/>
            </a:pPr>
            <a:r>
              <a:rPr lang="en-US" sz="1600" dirty="0"/>
              <a:t>	</a:t>
            </a:r>
          </a:p>
          <a:p>
            <a:pPr marL="268288" indent="-268288" algn="just">
              <a:lnSpc>
                <a:spcPts val="2700"/>
              </a:lnSpc>
              <a:spcBef>
                <a:spcPts val="600"/>
              </a:spcBef>
              <a:spcAft>
                <a:spcPts val="600"/>
              </a:spcAft>
            </a:pPr>
            <a:r>
              <a:rPr lang="en-US" sz="2000" dirty="0">
                <a:solidFill>
                  <a:srgbClr val="FF0000"/>
                </a:solidFill>
              </a:rPr>
              <a:t>The PD decreases with the Z-Score:</a:t>
            </a:r>
          </a:p>
          <a:p>
            <a:pPr marL="668338" lvl="1" indent="-268288" algn="just">
              <a:lnSpc>
                <a:spcPts val="2700"/>
              </a:lnSpc>
              <a:spcBef>
                <a:spcPts val="600"/>
              </a:spcBef>
              <a:spcAft>
                <a:spcPts val="600"/>
              </a:spcAft>
            </a:pPr>
            <a:r>
              <a:rPr lang="en-US" sz="1600" dirty="0"/>
              <a:t>Z&lt;1,81 – defaulting companies</a:t>
            </a:r>
          </a:p>
          <a:p>
            <a:pPr marL="668338" lvl="1" indent="-268288" algn="just">
              <a:lnSpc>
                <a:spcPts val="2700"/>
              </a:lnSpc>
              <a:spcBef>
                <a:spcPts val="600"/>
              </a:spcBef>
              <a:spcAft>
                <a:spcPts val="600"/>
              </a:spcAft>
            </a:pPr>
            <a:r>
              <a:rPr lang="en-US" sz="1600" dirty="0"/>
              <a:t>Z&gt;2,99 – non-defaulting companies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266</a:t>
            </a:fld>
            <a:endParaRPr lang="en-US"/>
          </a:p>
        </p:txBody>
      </p:sp>
      <p:pic>
        <p:nvPicPr>
          <p:cNvPr id="3" name="Picture 2"/>
          <p:cNvPicPr>
            <a:picLocks noChangeAspect="1"/>
          </p:cNvPicPr>
          <p:nvPr/>
        </p:nvPicPr>
        <p:blipFill>
          <a:blip r:embed="rId2"/>
          <a:stretch>
            <a:fillRect/>
          </a:stretch>
        </p:blipFill>
        <p:spPr>
          <a:xfrm>
            <a:off x="1136576" y="2780928"/>
            <a:ext cx="3960440" cy="516539"/>
          </a:xfrm>
          <a:prstGeom prst="rect">
            <a:avLst/>
          </a:prstGeom>
        </p:spPr>
      </p:pic>
    </p:spTree>
    <p:extLst>
      <p:ext uri="{BB962C8B-B14F-4D97-AF65-F5344CB8AC3E}">
        <p14:creationId xmlns:p14="http://schemas.microsoft.com/office/powerpoint/2010/main" val="1466365559"/>
      </p:ext>
    </p:extLst>
  </p:cSld>
  <p:clrMapOvr>
    <a:masterClrMapping/>
  </p:clrMapOvr>
  <p:transition spd="slow">
    <p:pull dir="r"/>
  </p:transition>
</p:sld>
</file>

<file path=ppt/slides/slide2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r>
              <a:rPr lang="en-US" dirty="0"/>
              <a:t>Altman Z-score (1983)</a:t>
            </a:r>
          </a:p>
        </p:txBody>
      </p:sp>
      <p:sp>
        <p:nvSpPr>
          <p:cNvPr id="701443" name="Rectangle 3"/>
          <p:cNvSpPr>
            <a:spLocks noGrp="1" noChangeArrowheads="1"/>
          </p:cNvSpPr>
          <p:nvPr>
            <p:ph type="body" idx="1"/>
          </p:nvPr>
        </p:nvSpPr>
        <p:spPr>
          <a:xfrm>
            <a:off x="776536" y="1628799"/>
            <a:ext cx="8640960" cy="4694213"/>
          </a:xfrm>
        </p:spPr>
        <p:txBody>
          <a:bodyPr/>
          <a:lstStyle/>
          <a:p>
            <a:pPr algn="just">
              <a:lnSpc>
                <a:spcPts val="2700"/>
              </a:lnSpc>
              <a:spcBef>
                <a:spcPts val="600"/>
              </a:spcBef>
              <a:spcAft>
                <a:spcPts val="600"/>
              </a:spcAft>
            </a:pPr>
            <a:r>
              <a:rPr lang="en-US" sz="2000" dirty="0"/>
              <a:t>In order to allow the calculation of a </a:t>
            </a:r>
            <a:r>
              <a:rPr lang="en-US" sz="2000" dirty="0">
                <a:solidFill>
                  <a:srgbClr val="FF0000"/>
                </a:solidFill>
              </a:rPr>
              <a:t>Z-score for non-listed companies</a:t>
            </a:r>
            <a:r>
              <a:rPr lang="en-US" sz="2000" dirty="0"/>
              <a:t>, the Z-score’ model was developed in Altman (1983): </a:t>
            </a:r>
          </a:p>
          <a:p>
            <a:pPr algn="just">
              <a:lnSpc>
                <a:spcPts val="2700"/>
              </a:lnSpc>
              <a:spcBef>
                <a:spcPts val="600"/>
              </a:spcBef>
              <a:spcAft>
                <a:spcPts val="600"/>
              </a:spcAft>
              <a:buFont typeface="Monotype Sorts" pitchFamily="2" charset="2"/>
              <a:buNone/>
            </a:pPr>
            <a:endParaRPr lang="en-US" sz="2000" dirty="0"/>
          </a:p>
          <a:p>
            <a:pPr algn="just">
              <a:lnSpc>
                <a:spcPts val="2700"/>
              </a:lnSpc>
              <a:spcBef>
                <a:spcPts val="600"/>
              </a:spcBef>
              <a:spcAft>
                <a:spcPts val="600"/>
              </a:spcAft>
              <a:buFont typeface="Monotype Sorts" pitchFamily="2" charset="2"/>
              <a:buNone/>
            </a:pPr>
            <a:r>
              <a:rPr lang="en-US" sz="2000" dirty="0"/>
              <a:t>	Z’ = 0.717 X</a:t>
            </a:r>
            <a:r>
              <a:rPr lang="en-US" sz="2000" baseline="-25000" dirty="0"/>
              <a:t>1</a:t>
            </a:r>
            <a:r>
              <a:rPr lang="en-US" sz="2000" dirty="0"/>
              <a:t> + 0.847 X</a:t>
            </a:r>
            <a:r>
              <a:rPr lang="en-US" sz="2000" baseline="-25000" dirty="0"/>
              <a:t>2</a:t>
            </a:r>
            <a:r>
              <a:rPr lang="en-US" sz="2000" dirty="0"/>
              <a:t> + 3.107 X</a:t>
            </a:r>
            <a:r>
              <a:rPr lang="en-US" sz="2000" baseline="-25000" dirty="0"/>
              <a:t>3</a:t>
            </a:r>
            <a:r>
              <a:rPr lang="en-US" sz="2000" dirty="0"/>
              <a:t> + 0.420 X</a:t>
            </a:r>
            <a:r>
              <a:rPr lang="en-US" sz="2000" baseline="-25000" dirty="0"/>
              <a:t>4</a:t>
            </a:r>
            <a:r>
              <a:rPr lang="en-US" sz="2000" dirty="0"/>
              <a:t> + 0.998 X</a:t>
            </a:r>
            <a:r>
              <a:rPr lang="en-US" sz="2000" baseline="-25000" dirty="0"/>
              <a:t>5.</a:t>
            </a:r>
          </a:p>
          <a:p>
            <a:pPr algn="just">
              <a:lnSpc>
                <a:spcPts val="2700"/>
              </a:lnSpc>
              <a:spcBef>
                <a:spcPts val="600"/>
              </a:spcBef>
              <a:spcAft>
                <a:spcPts val="600"/>
              </a:spcAft>
              <a:buFont typeface="Monotype Sorts" pitchFamily="2" charset="2"/>
              <a:buNone/>
            </a:pPr>
            <a:endParaRPr lang="en-US" sz="2000" dirty="0"/>
          </a:p>
          <a:p>
            <a:pPr algn="just">
              <a:lnSpc>
                <a:spcPts val="2700"/>
              </a:lnSpc>
              <a:spcBef>
                <a:spcPts val="600"/>
              </a:spcBef>
              <a:spcAft>
                <a:spcPts val="600"/>
              </a:spcAft>
            </a:pPr>
            <a:r>
              <a:rPr lang="en-US" sz="2000" dirty="0"/>
              <a:t>This model is similar to the previous one, with the numerator in X</a:t>
            </a:r>
            <a:r>
              <a:rPr lang="en-US" sz="2000" baseline="-25000" dirty="0"/>
              <a:t>4</a:t>
            </a:r>
            <a:r>
              <a:rPr lang="en-US" sz="2000" dirty="0"/>
              <a:t> replaced by the book value of own funds.</a:t>
            </a:r>
          </a:p>
          <a:p>
            <a:pPr algn="just">
              <a:lnSpc>
                <a:spcPts val="2700"/>
              </a:lnSpc>
              <a:spcBef>
                <a:spcPts val="600"/>
              </a:spcBef>
              <a:spcAft>
                <a:spcPts val="600"/>
              </a:spcAft>
            </a:pPr>
            <a:r>
              <a:rPr lang="en-US" sz="2000" dirty="0"/>
              <a:t>The cut-off point corresponds to Z = 2.675, which is the level that minimizes the estimation errors.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267</a:t>
            </a:fld>
            <a:endParaRPr lang="en-US"/>
          </a:p>
        </p:txBody>
      </p:sp>
    </p:spTree>
    <p:extLst>
      <p:ext uri="{BB962C8B-B14F-4D97-AF65-F5344CB8AC3E}">
        <p14:creationId xmlns:p14="http://schemas.microsoft.com/office/powerpoint/2010/main" val="3515600787"/>
      </p:ext>
    </p:extLst>
  </p:cSld>
  <p:clrMapOvr>
    <a:masterClrMapping/>
  </p:clrMapOvr>
  <p:transition spd="slow">
    <p:pull dir="r"/>
  </p:transition>
</p:sld>
</file>

<file path=ppt/slides/slide2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r>
              <a:rPr lang="en-US" dirty="0"/>
              <a:t>Altman Z-score (1993)</a:t>
            </a:r>
          </a:p>
        </p:txBody>
      </p:sp>
      <p:sp>
        <p:nvSpPr>
          <p:cNvPr id="702467" name="Rectangle 3"/>
          <p:cNvSpPr>
            <a:spLocks noGrp="1" noChangeArrowheads="1"/>
          </p:cNvSpPr>
          <p:nvPr>
            <p:ph type="body" idx="1"/>
          </p:nvPr>
        </p:nvSpPr>
        <p:spPr>
          <a:xfrm>
            <a:off x="776536" y="1628800"/>
            <a:ext cx="8716714" cy="4694213"/>
          </a:xfrm>
        </p:spPr>
        <p:txBody>
          <a:bodyPr/>
          <a:lstStyle/>
          <a:p>
            <a:pPr algn="just">
              <a:lnSpc>
                <a:spcPts val="2700"/>
              </a:lnSpc>
              <a:spcBef>
                <a:spcPts val="600"/>
              </a:spcBef>
            </a:pPr>
            <a:r>
              <a:rPr lang="en-US" sz="2000" dirty="0"/>
              <a:t>Aiming at reducing sector distortions </a:t>
            </a:r>
            <a:r>
              <a:rPr lang="en-US" sz="2000" dirty="0">
                <a:solidFill>
                  <a:srgbClr val="FF0000"/>
                </a:solidFill>
              </a:rPr>
              <a:t>for non-manufacturing companies</a:t>
            </a:r>
            <a:r>
              <a:rPr lang="en-US" sz="2000" dirty="0"/>
              <a:t>, Altman (1993) Z’’-score model was developed (eliminating X</a:t>
            </a:r>
            <a:r>
              <a:rPr lang="en-US" sz="2000" baseline="-25000" dirty="0"/>
              <a:t>5</a:t>
            </a:r>
            <a:r>
              <a:rPr lang="en-US" sz="2000" dirty="0"/>
              <a:t>):</a:t>
            </a:r>
          </a:p>
          <a:p>
            <a:pPr algn="just">
              <a:lnSpc>
                <a:spcPts val="2700"/>
              </a:lnSpc>
              <a:spcBef>
                <a:spcPts val="600"/>
              </a:spcBef>
            </a:pPr>
            <a:endParaRPr lang="en-US" sz="2000" dirty="0"/>
          </a:p>
          <a:p>
            <a:pPr algn="just">
              <a:lnSpc>
                <a:spcPts val="2700"/>
              </a:lnSpc>
              <a:spcBef>
                <a:spcPts val="600"/>
              </a:spcBef>
              <a:buFont typeface="Monotype Sorts" pitchFamily="2" charset="2"/>
              <a:buNone/>
            </a:pPr>
            <a:r>
              <a:rPr lang="en-US" sz="2000" dirty="0"/>
              <a:t>	Z’’ =6.56 X</a:t>
            </a:r>
            <a:r>
              <a:rPr lang="en-US" sz="2000" baseline="-25000" dirty="0"/>
              <a:t>1</a:t>
            </a:r>
            <a:r>
              <a:rPr lang="en-US" sz="2000" dirty="0"/>
              <a:t> + 3.26 X</a:t>
            </a:r>
            <a:r>
              <a:rPr lang="en-US" sz="2000" baseline="-25000" dirty="0"/>
              <a:t>2</a:t>
            </a:r>
            <a:r>
              <a:rPr lang="en-US" sz="2000" dirty="0"/>
              <a:t> + 6.72 X</a:t>
            </a:r>
            <a:r>
              <a:rPr lang="en-US" sz="2000" baseline="-25000" dirty="0"/>
              <a:t>3</a:t>
            </a:r>
            <a:r>
              <a:rPr lang="en-US" sz="2000" dirty="0"/>
              <a:t> + 1.05 X</a:t>
            </a:r>
            <a:r>
              <a:rPr lang="en-US" sz="2000" baseline="-25000" dirty="0"/>
              <a:t>4</a:t>
            </a:r>
            <a:r>
              <a:rPr lang="en-US" sz="2000" dirty="0"/>
              <a:t>.</a:t>
            </a:r>
          </a:p>
          <a:p>
            <a:pPr algn="just">
              <a:lnSpc>
                <a:spcPts val="2700"/>
              </a:lnSpc>
              <a:spcBef>
                <a:spcPts val="600"/>
              </a:spcBef>
              <a:buFont typeface="Monotype Sorts" pitchFamily="2" charset="2"/>
              <a:buNone/>
            </a:pPr>
            <a:r>
              <a:rPr lang="en-US" sz="2000" dirty="0"/>
              <a:t>	</a:t>
            </a:r>
          </a:p>
          <a:p>
            <a:pPr algn="just">
              <a:lnSpc>
                <a:spcPts val="2700"/>
              </a:lnSpc>
              <a:spcBef>
                <a:spcPts val="600"/>
              </a:spcBef>
              <a:buFont typeface="Monotype Sorts" pitchFamily="2" charset="2"/>
              <a:buNone/>
            </a:pPr>
            <a:r>
              <a:rPr lang="en-US" sz="2000" dirty="0"/>
              <a:t>	where the variables have the same meaning of Altman (1983).</a:t>
            </a:r>
          </a:p>
          <a:p>
            <a:pPr algn="just">
              <a:lnSpc>
                <a:spcPts val="2700"/>
              </a:lnSpc>
              <a:spcBef>
                <a:spcPts val="600"/>
              </a:spcBef>
              <a:buFont typeface="Monotype Sorts" pitchFamily="2" charset="2"/>
              <a:buNone/>
            </a:pPr>
            <a:endParaRPr lang="en-US" sz="2000" dirty="0"/>
          </a:p>
          <a:p>
            <a:pPr algn="just">
              <a:lnSpc>
                <a:spcPts val="2700"/>
              </a:lnSpc>
              <a:spcBef>
                <a:spcPts val="600"/>
              </a:spcBef>
            </a:pPr>
            <a:r>
              <a:rPr lang="en-US" sz="2000" dirty="0">
                <a:solidFill>
                  <a:srgbClr val="FF0000"/>
                </a:solidFill>
              </a:rPr>
              <a:t>For emerging markets, the constant 3.25 was added</a:t>
            </a:r>
            <a:r>
              <a:rPr lang="en-US" sz="2000" dirty="0"/>
              <a:t>, in order to obtain a zero score for defaulting companies.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268</a:t>
            </a:fld>
            <a:endParaRPr lang="en-US"/>
          </a:p>
        </p:txBody>
      </p:sp>
    </p:spTree>
    <p:extLst>
      <p:ext uri="{BB962C8B-B14F-4D97-AF65-F5344CB8AC3E}">
        <p14:creationId xmlns:p14="http://schemas.microsoft.com/office/powerpoint/2010/main" val="3358411159"/>
      </p:ext>
    </p:extLst>
  </p:cSld>
  <p:clrMapOvr>
    <a:masterClrMapping/>
  </p:clrMapOvr>
  <p:transition spd="slow">
    <p:pull dir="r"/>
  </p:transition>
</p:sld>
</file>

<file path=ppt/slides/slide2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r>
              <a:rPr lang="en-US" dirty="0"/>
              <a:t>PDs from Z-Score</a:t>
            </a:r>
          </a:p>
        </p:txBody>
      </p:sp>
      <p:sp>
        <p:nvSpPr>
          <p:cNvPr id="1350659" name="Rectangle 3"/>
          <p:cNvSpPr>
            <a:spLocks noGrp="1" noChangeArrowheads="1"/>
          </p:cNvSpPr>
          <p:nvPr>
            <p:ph type="body" sz="half" idx="1"/>
          </p:nvPr>
        </p:nvSpPr>
        <p:spPr>
          <a:xfrm>
            <a:off x="738158" y="1715058"/>
            <a:ext cx="8534430" cy="561814"/>
          </a:xfrm>
        </p:spPr>
        <p:txBody>
          <a:bodyPr/>
          <a:lstStyle/>
          <a:p>
            <a:pPr algn="just"/>
            <a:r>
              <a:rPr lang="en-US" sz="2000" dirty="0">
                <a:solidFill>
                  <a:srgbClr val="FF0000"/>
                </a:solidFill>
              </a:rPr>
              <a:t>The mapping of PDs to Z-scores is done through the rating classifications:</a:t>
            </a:r>
          </a:p>
        </p:txBody>
      </p:sp>
      <p:pic>
        <p:nvPicPr>
          <p:cNvPr id="1350661" name="Picture 5"/>
          <p:cNvPicPr>
            <a:picLocks noGrp="1" noChangeAspect="1" noChangeArrowheads="1"/>
          </p:cNvPicPr>
          <p:nvPr>
            <p:ph sz="half" idx="2"/>
          </p:nvPr>
        </p:nvPicPr>
        <p:blipFill>
          <a:blip r:embed="rId2" cstate="print"/>
          <a:srcRect/>
          <a:stretch>
            <a:fillRect/>
          </a:stretch>
        </p:blipFill>
        <p:spPr>
          <a:xfrm>
            <a:off x="809596" y="2786058"/>
            <a:ext cx="4286280" cy="2710836"/>
          </a:xfrm>
          <a:noFill/>
        </p:spPr>
      </p:pic>
      <p:sp>
        <p:nvSpPr>
          <p:cNvPr id="1350663" name="Rectangle 7"/>
          <p:cNvSpPr>
            <a:spLocks noChangeArrowheads="1"/>
          </p:cNvSpPr>
          <p:nvPr/>
        </p:nvSpPr>
        <p:spPr bwMode="auto">
          <a:xfrm>
            <a:off x="952472" y="5715016"/>
            <a:ext cx="3757612" cy="431800"/>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1400" b="0" u="none">
                <a:solidFill>
                  <a:schemeClr val="tx1"/>
                </a:solidFill>
              </a:rPr>
              <a:t>Source: Altman (2002)</a:t>
            </a:r>
          </a:p>
        </p:txBody>
      </p:sp>
      <p:pic>
        <p:nvPicPr>
          <p:cNvPr id="6" name="Picture 8"/>
          <p:cNvPicPr>
            <a:picLocks noChangeAspect="1" noChangeArrowheads="1"/>
          </p:cNvPicPr>
          <p:nvPr/>
        </p:nvPicPr>
        <p:blipFill>
          <a:blip r:embed="rId3" cstate="print"/>
          <a:srcRect/>
          <a:stretch>
            <a:fillRect/>
          </a:stretch>
        </p:blipFill>
        <p:spPr bwMode="auto">
          <a:xfrm>
            <a:off x="5167314" y="2717825"/>
            <a:ext cx="4231501" cy="364013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269</a:t>
            </a:fld>
            <a:endParaRPr lang="en-US"/>
          </a:p>
        </p:txBody>
      </p:sp>
    </p:spTree>
    <p:extLst>
      <p:ext uri="{BB962C8B-B14F-4D97-AF65-F5344CB8AC3E}">
        <p14:creationId xmlns:p14="http://schemas.microsoft.com/office/powerpoint/2010/main" val="1321204636"/>
      </p:ext>
    </p:extLst>
  </p:cSld>
  <p:clrMapOvr>
    <a:masterClrMapping/>
  </p:clrMapOvr>
  <p:transition spd="slow">
    <p:pull dir="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Non-regulated players</a:t>
            </a:r>
          </a:p>
        </p:txBody>
      </p:sp>
      <p:sp>
        <p:nvSpPr>
          <p:cNvPr id="1619971" name="Rectangle 3"/>
          <p:cNvSpPr>
            <a:spLocks noGrp="1" noChangeArrowheads="1"/>
          </p:cNvSpPr>
          <p:nvPr>
            <p:ph type="body" idx="1"/>
          </p:nvPr>
        </p:nvSpPr>
        <p:spPr>
          <a:xfrm>
            <a:off x="809596" y="1628800"/>
            <a:ext cx="8643998" cy="4608512"/>
          </a:xfrm>
        </p:spPr>
        <p:txBody>
          <a:bodyPr/>
          <a:lstStyle/>
          <a:p>
            <a:pPr algn="just">
              <a:lnSpc>
                <a:spcPts val="2700"/>
              </a:lnSpc>
              <a:spcBef>
                <a:spcPts val="600"/>
              </a:spcBef>
              <a:spcAft>
                <a:spcPts val="600"/>
              </a:spcAft>
            </a:pPr>
            <a:r>
              <a:rPr lang="en-US" sz="2000" dirty="0"/>
              <a:t>In countries where the incumbent bank-based payment infrastructure is dominant (e.g. US, Europe, and Korea), the use of existing payments infrastructure (e.g., credit or debit cards) prevails over building a separate payments infrastructure. </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Innovations in payment services like Google Pay, Amazon Pay, Apple Pay, Samsung Pay and payments on Facebook Messenger all rely on existing payment systems.</a:t>
            </a:r>
          </a:p>
          <a:p>
            <a:pPr algn="just">
              <a:lnSpc>
                <a:spcPts val="2700"/>
              </a:lnSpc>
              <a:spcBef>
                <a:spcPts val="600"/>
              </a:spcBef>
              <a:spcAft>
                <a:spcPts val="600"/>
              </a:spcAft>
            </a:pPr>
            <a:r>
              <a:rPr lang="en-US" sz="2000" dirty="0"/>
              <a:t>By contrast, </a:t>
            </a:r>
            <a:r>
              <a:rPr lang="pt-PT" sz="2000" u="sng" dirty="0"/>
              <a:t>in countries </a:t>
            </a:r>
            <a:r>
              <a:rPr lang="en-US" sz="2000" u="sng" dirty="0"/>
              <a:t>like China or Argentina</a:t>
            </a:r>
            <a:r>
              <a:rPr lang="pt-PT" sz="2000" u="sng" dirty="0"/>
              <a:t>, </a:t>
            </a:r>
            <a:r>
              <a:rPr lang="en-US" sz="2000" u="sng" dirty="0"/>
              <a:t>separate payments infrastructures were developed, with </a:t>
            </a:r>
            <a:r>
              <a:rPr lang="en-US" sz="2000" u="sng" dirty="0" err="1"/>
              <a:t>BigTechs</a:t>
            </a:r>
            <a:r>
              <a:rPr lang="en-US" sz="2000" u="sng" dirty="0"/>
              <a:t> benefiting from lower fees offered</a:t>
            </a:r>
            <a:r>
              <a:rPr lang="en-US" sz="2000" dirty="0"/>
              <a:t>, as they manage to operate with lower margins.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27</a:t>
            </a:fld>
            <a:endParaRPr lang="en-US" dirty="0"/>
          </a:p>
        </p:txBody>
      </p:sp>
      <p:sp>
        <p:nvSpPr>
          <p:cNvPr id="2" name="Down Arrow 1"/>
          <p:cNvSpPr/>
          <p:nvPr/>
        </p:nvSpPr>
        <p:spPr bwMode="auto">
          <a:xfrm>
            <a:off x="4953000" y="2924944"/>
            <a:ext cx="504056"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639848278"/>
      </p:ext>
    </p:extLst>
  </p:cSld>
  <p:clrMapOvr>
    <a:masterClrMapping/>
  </p:clrMapOvr>
  <p:transition spd="slow">
    <p:pull dir="r"/>
  </p:transition>
</p:sld>
</file>

<file path=ppt/slides/slide2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dirty="0" err="1"/>
              <a:t>Logit</a:t>
            </a:r>
            <a:r>
              <a:rPr lang="en-US" dirty="0"/>
              <a:t> Models</a:t>
            </a:r>
          </a:p>
        </p:txBody>
      </p:sp>
      <p:sp>
        <p:nvSpPr>
          <p:cNvPr id="704515" name="Rectangle 3"/>
          <p:cNvSpPr>
            <a:spLocks noGrp="1" noChangeArrowheads="1"/>
          </p:cNvSpPr>
          <p:nvPr>
            <p:ph type="body" sz="half" idx="1"/>
          </p:nvPr>
        </p:nvSpPr>
        <p:spPr>
          <a:xfrm>
            <a:off x="881034" y="1643050"/>
            <a:ext cx="8366125" cy="705830"/>
          </a:xfrm>
        </p:spPr>
        <p:txBody>
          <a:bodyPr/>
          <a:lstStyle/>
          <a:p>
            <a:pPr algn="just">
              <a:lnSpc>
                <a:spcPts val="2500"/>
              </a:lnSpc>
              <a:spcBef>
                <a:spcPts val="600"/>
              </a:spcBef>
            </a:pPr>
            <a:r>
              <a:rPr lang="en-US" sz="2000" dirty="0">
                <a:solidFill>
                  <a:srgbClr val="FF0000"/>
                </a:solidFill>
              </a:rPr>
              <a:t>Split entities in two groups: 1 for defaults and 0 for performing.</a:t>
            </a:r>
          </a:p>
          <a:p>
            <a:pPr algn="just">
              <a:lnSpc>
                <a:spcPts val="2500"/>
              </a:lnSpc>
              <a:spcBef>
                <a:spcPts val="600"/>
              </a:spcBef>
            </a:pPr>
            <a:r>
              <a:rPr lang="en-US" sz="2000" dirty="0"/>
              <a:t>The models correspond to:</a:t>
            </a:r>
          </a:p>
        </p:txBody>
      </p:sp>
      <p:sp>
        <p:nvSpPr>
          <p:cNvPr id="704517" name="Rectangle 5"/>
          <p:cNvSpPr>
            <a:spLocks noChangeArrowheads="1"/>
          </p:cNvSpPr>
          <p:nvPr/>
        </p:nvSpPr>
        <p:spPr bwMode="auto">
          <a:xfrm>
            <a:off x="929326" y="3284984"/>
            <a:ext cx="8420100" cy="720080"/>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2000" b="0" u="none" dirty="0">
                <a:solidFill>
                  <a:schemeClr val="tx1"/>
                </a:solidFill>
              </a:rPr>
              <a:t>	being X the explanatory variables (continuous, binary or stepwise) and </a:t>
            </a:r>
            <a:r>
              <a:rPr kumimoji="0" lang="en-US" sz="2000" b="0" u="none" dirty="0">
                <a:solidFill>
                  <a:schemeClr val="tx1"/>
                </a:solidFill>
                <a:sym typeface="Symbol" pitchFamily="18" charset="2"/>
              </a:rPr>
              <a:t></a:t>
            </a:r>
            <a:r>
              <a:rPr kumimoji="0" lang="en-US" sz="2000" b="0" u="none" dirty="0">
                <a:solidFill>
                  <a:schemeClr val="tx1"/>
                </a:solidFill>
              </a:rPr>
              <a:t> and </a:t>
            </a:r>
            <a:r>
              <a:rPr kumimoji="0" lang="en-US" sz="2000" b="0" u="none" dirty="0">
                <a:solidFill>
                  <a:schemeClr val="tx1"/>
                </a:solidFill>
                <a:sym typeface="Symbol" pitchFamily="18" charset="2"/>
              </a:rPr>
              <a:t></a:t>
            </a:r>
            <a:r>
              <a:rPr kumimoji="0" lang="en-US" sz="2000" b="0" u="none" dirty="0">
                <a:solidFill>
                  <a:schemeClr val="tx1"/>
                </a:solidFill>
              </a:rPr>
              <a:t> the model coefficients.</a:t>
            </a:r>
          </a:p>
        </p:txBody>
      </p:sp>
      <p:graphicFrame>
        <p:nvGraphicFramePr>
          <p:cNvPr id="704521" name="Object 9"/>
          <p:cNvGraphicFramePr>
            <a:graphicFrameLocks noGrp="1" noChangeAspect="1"/>
          </p:cNvGraphicFramePr>
          <p:nvPr>
            <p:ph sz="half" idx="2"/>
          </p:nvPr>
        </p:nvGraphicFramePr>
        <p:xfrm>
          <a:off x="2792760" y="2492897"/>
          <a:ext cx="2731674" cy="693056"/>
        </p:xfrm>
        <a:graphic>
          <a:graphicData uri="http://schemas.openxmlformats.org/presentationml/2006/ole">
            <mc:AlternateContent xmlns:mc="http://schemas.openxmlformats.org/markup-compatibility/2006">
              <mc:Choice xmlns:v="urn:schemas-microsoft-com:vml" Requires="v">
                <p:oleObj name="Equation" r:id="rId2" imgW="1650960" imgH="419040" progId="Equation.3">
                  <p:embed/>
                </p:oleObj>
              </mc:Choice>
              <mc:Fallback>
                <p:oleObj name="Equation" r:id="rId2" imgW="1650960" imgH="419040" progId="Equation.3">
                  <p:embed/>
                  <p:pic>
                    <p:nvPicPr>
                      <p:cNvPr id="704521" name="Objec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760" y="2492897"/>
                        <a:ext cx="2731674" cy="693056"/>
                      </a:xfrm>
                      <a:prstGeom prst="rect">
                        <a:avLst/>
                      </a:prstGeom>
                      <a:noFill/>
                    </p:spPr>
                  </p:pic>
                </p:oleObj>
              </mc:Fallback>
            </mc:AlternateContent>
          </a:graphicData>
        </a:graphic>
      </p:graphicFrame>
      <p:sp>
        <p:nvSpPr>
          <p:cNvPr id="6" name="Rectangle 4"/>
          <p:cNvSpPr>
            <a:spLocks noChangeArrowheads="1"/>
          </p:cNvSpPr>
          <p:nvPr/>
        </p:nvSpPr>
        <p:spPr bwMode="auto">
          <a:xfrm>
            <a:off x="983301" y="4077072"/>
            <a:ext cx="1737451" cy="432048"/>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Char char="n"/>
            </a:pPr>
            <a:r>
              <a:rPr kumimoji="0" lang="en-US" sz="2000" b="0" u="none" dirty="0">
                <a:solidFill>
                  <a:schemeClr val="tx1"/>
                </a:solidFill>
              </a:rPr>
              <a:t>Given that </a:t>
            </a:r>
          </a:p>
        </p:txBody>
      </p:sp>
      <p:graphicFrame>
        <p:nvGraphicFramePr>
          <p:cNvPr id="2" name="Object 1"/>
          <p:cNvGraphicFramePr>
            <a:graphicFrameLocks noGrp="1" noChangeAspect="1"/>
          </p:cNvGraphicFramePr>
          <p:nvPr/>
        </p:nvGraphicFramePr>
        <p:xfrm>
          <a:off x="2648744" y="4005064"/>
          <a:ext cx="2664296" cy="605975"/>
        </p:xfrm>
        <a:graphic>
          <a:graphicData uri="http://schemas.openxmlformats.org/presentationml/2006/ole">
            <mc:AlternateContent xmlns:mc="http://schemas.openxmlformats.org/markup-compatibility/2006">
              <mc:Choice xmlns:v="urn:schemas-microsoft-com:vml" Requires="v">
                <p:oleObj name="Equation" r:id="rId4" imgW="1841500" imgH="419100" progId="Equation.3">
                  <p:embed/>
                </p:oleObj>
              </mc:Choice>
              <mc:Fallback>
                <p:oleObj name="Equation" r:id="rId4" imgW="1841500" imgH="419100" progId="Equation.3">
                  <p:embed/>
                  <p:pic>
                    <p:nvPicPr>
                      <p:cNvPr id="2" name="Object 1"/>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8744" y="4005064"/>
                        <a:ext cx="2664296" cy="605975"/>
                      </a:xfrm>
                      <a:prstGeom prst="rect">
                        <a:avLst/>
                      </a:prstGeom>
                      <a:noFill/>
                      <a:ln>
                        <a:noFill/>
                      </a:ln>
                    </p:spPr>
                  </p:pic>
                </p:oleObj>
              </mc:Fallback>
            </mc:AlternateContent>
          </a:graphicData>
        </a:graphic>
      </p:graphicFrame>
      <p:graphicFrame>
        <p:nvGraphicFramePr>
          <p:cNvPr id="3" name="Object 2"/>
          <p:cNvGraphicFramePr>
            <a:graphicFrameLocks noGrp="1" noChangeAspect="1"/>
          </p:cNvGraphicFramePr>
          <p:nvPr/>
        </p:nvGraphicFramePr>
        <p:xfrm>
          <a:off x="5889104" y="4005064"/>
          <a:ext cx="3458880" cy="316317"/>
        </p:xfrm>
        <a:graphic>
          <a:graphicData uri="http://schemas.openxmlformats.org/presentationml/2006/ole">
            <mc:AlternateContent xmlns:mc="http://schemas.openxmlformats.org/markup-compatibility/2006">
              <mc:Choice xmlns:v="urn:schemas-microsoft-com:vml" Requires="v">
                <p:oleObj name="Equation" r:id="rId6" imgW="2362200" imgH="215900" progId="Equation.3">
                  <p:embed/>
                </p:oleObj>
              </mc:Choice>
              <mc:Fallback>
                <p:oleObj name="Equation" r:id="rId6" imgW="2362200" imgH="215900" progId="Equation.3">
                  <p:embed/>
                  <p:pic>
                    <p:nvPicPr>
                      <p:cNvPr id="3" name="Object 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9104" y="4005064"/>
                        <a:ext cx="3458880" cy="316317"/>
                      </a:xfrm>
                      <a:prstGeom prst="rect">
                        <a:avLst/>
                      </a:prstGeom>
                      <a:noFill/>
                      <a:ln>
                        <a:noFill/>
                      </a:ln>
                    </p:spPr>
                  </p:pic>
                </p:oleObj>
              </mc:Fallback>
            </mc:AlternateContent>
          </a:graphicData>
        </a:graphic>
      </p:graphicFrame>
      <p:graphicFrame>
        <p:nvGraphicFramePr>
          <p:cNvPr id="4" name="Object 3"/>
          <p:cNvGraphicFramePr>
            <a:graphicFrameLocks noChangeAspect="1"/>
          </p:cNvGraphicFramePr>
          <p:nvPr/>
        </p:nvGraphicFramePr>
        <p:xfrm>
          <a:off x="5718762" y="4365104"/>
          <a:ext cx="2640171" cy="936104"/>
        </p:xfrm>
        <a:graphic>
          <a:graphicData uri="http://schemas.openxmlformats.org/presentationml/2006/ole">
            <mc:AlternateContent xmlns:mc="http://schemas.openxmlformats.org/markup-compatibility/2006">
              <mc:Choice xmlns:v="urn:schemas-microsoft-com:vml" Requires="v">
                <p:oleObj name="Equation" r:id="rId8" imgW="1218671" imgH="431613" progId="Equation.3">
                  <p:embed/>
                </p:oleObj>
              </mc:Choice>
              <mc:Fallback>
                <p:oleObj name="Equation" r:id="rId8" imgW="1218671" imgH="431613" progId="Equation.3">
                  <p:embed/>
                  <p:pic>
                    <p:nvPicPr>
                      <p:cNvPr id="4"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8762" y="4365104"/>
                        <a:ext cx="2640171" cy="936104"/>
                      </a:xfrm>
                      <a:prstGeom prst="rect">
                        <a:avLst/>
                      </a:prstGeom>
                      <a:noFill/>
                      <a:ln>
                        <a:noFill/>
                      </a:ln>
                    </p:spPr>
                  </p:pic>
                </p:oleObj>
              </mc:Fallback>
            </mc:AlternateContent>
          </a:graphicData>
        </a:graphic>
      </p:graphicFrame>
      <p:sp>
        <p:nvSpPr>
          <p:cNvPr id="10" name="Rectangle 4"/>
          <p:cNvSpPr>
            <a:spLocks noChangeArrowheads="1"/>
          </p:cNvSpPr>
          <p:nvPr/>
        </p:nvSpPr>
        <p:spPr bwMode="auto">
          <a:xfrm>
            <a:off x="1064568" y="4725144"/>
            <a:ext cx="6120680" cy="432048"/>
          </a:xfrm>
          <a:prstGeom prst="rect">
            <a:avLst/>
          </a:prstGeom>
          <a:noFill/>
          <a:ln w="9525">
            <a:noFill/>
            <a:miter lim="800000"/>
            <a:headEnd/>
            <a:tailEnd/>
          </a:ln>
        </p:spPr>
        <p:txBody>
          <a:bodyPr lIns="92075" tIns="46038" rIns="92075" bIns="46038"/>
          <a:lstStyle/>
          <a:p>
            <a:pPr algn="just">
              <a:spcBef>
                <a:spcPct val="20000"/>
              </a:spcBef>
              <a:buClr>
                <a:schemeClr val="bg2"/>
              </a:buClr>
              <a:buSzPct val="75000"/>
              <a:buNone/>
            </a:pPr>
            <a:r>
              <a:rPr kumimoji="0" lang="en-US" sz="2000" b="0" u="none" dirty="0">
                <a:solidFill>
                  <a:schemeClr val="tx1"/>
                </a:solidFill>
              </a:rPr>
              <a:t>     in logs, one gets a linear model:</a:t>
            </a:r>
          </a:p>
        </p:txBody>
      </p:sp>
      <p:sp>
        <p:nvSpPr>
          <p:cNvPr id="11" name="Rectangle 4"/>
          <p:cNvSpPr>
            <a:spLocks noChangeArrowheads="1"/>
          </p:cNvSpPr>
          <p:nvPr/>
        </p:nvSpPr>
        <p:spPr bwMode="auto">
          <a:xfrm>
            <a:off x="5457056" y="4005064"/>
            <a:ext cx="434363" cy="432048"/>
          </a:xfrm>
          <a:prstGeom prst="rect">
            <a:avLst/>
          </a:prstGeom>
          <a:noFill/>
          <a:ln w="9525">
            <a:noFill/>
            <a:miter lim="800000"/>
            <a:headEnd/>
            <a:tailEnd/>
          </a:ln>
        </p:spPr>
        <p:txBody>
          <a:bodyPr lIns="92075" tIns="46038" rIns="92075" bIns="46038"/>
          <a:lstStyle/>
          <a:p>
            <a:pPr algn="just">
              <a:spcBef>
                <a:spcPct val="20000"/>
              </a:spcBef>
              <a:buClr>
                <a:schemeClr val="bg2"/>
              </a:buClr>
              <a:buSzPct val="75000"/>
              <a:buNone/>
            </a:pPr>
            <a:r>
              <a:rPr kumimoji="0" lang="en-US" sz="2000" b="0" u="none" dirty="0">
                <a:solidFill>
                  <a:schemeClr val="tx1"/>
                </a:solidFill>
                <a:sym typeface="Wingdings" pitchFamily="2" charset="2"/>
              </a:rPr>
              <a:t></a:t>
            </a:r>
            <a:endParaRPr kumimoji="0" lang="en-US" sz="2000" b="0" u="none" dirty="0">
              <a:solidFill>
                <a:schemeClr val="tx1"/>
              </a:solidFill>
            </a:endParaRPr>
          </a:p>
        </p:txBody>
      </p:sp>
      <p:sp>
        <p:nvSpPr>
          <p:cNvPr id="12" name="Rectangle 3"/>
          <p:cNvSpPr txBox="1">
            <a:spLocks noChangeArrowheads="1"/>
          </p:cNvSpPr>
          <p:nvPr/>
        </p:nvSpPr>
        <p:spPr bwMode="auto">
          <a:xfrm>
            <a:off x="983301" y="5301208"/>
            <a:ext cx="8420100" cy="95632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r>
              <a:rPr lang="en-US" sz="2000" b="0" u="none" dirty="0"/>
              <a:t>Though the transformed model is linear, given that the endogenous variable is not continuous, its estimation is done by the maximum likelihood method and not by linear OLS.</a:t>
            </a:r>
          </a:p>
        </p:txBody>
      </p:sp>
      <p:sp>
        <p:nvSpPr>
          <p:cNvPr id="5" name="Slide Number Placeholder 4"/>
          <p:cNvSpPr>
            <a:spLocks noGrp="1"/>
          </p:cNvSpPr>
          <p:nvPr>
            <p:ph type="sldNum" sz="quarter" idx="12"/>
          </p:nvPr>
        </p:nvSpPr>
        <p:spPr/>
        <p:txBody>
          <a:bodyPr/>
          <a:lstStyle/>
          <a:p>
            <a:pPr>
              <a:defRPr/>
            </a:pPr>
            <a:fld id="{1A972E3F-DE94-4D2B-88CB-178DE94ADA11}" type="slidenum">
              <a:rPr lang="en-US" smtClean="0"/>
              <a:pPr>
                <a:defRPr/>
              </a:pPr>
              <a:t>270</a:t>
            </a:fld>
            <a:endParaRPr lang="en-US"/>
          </a:p>
        </p:txBody>
      </p:sp>
    </p:spTree>
    <p:extLst>
      <p:ext uri="{BB962C8B-B14F-4D97-AF65-F5344CB8AC3E}">
        <p14:creationId xmlns:p14="http://schemas.microsoft.com/office/powerpoint/2010/main" val="3214753797"/>
      </p:ext>
    </p:extLst>
  </p:cSld>
  <p:clrMapOvr>
    <a:masterClrMapping/>
  </p:clrMapOvr>
  <p:transition spd="slow">
    <p:pull dir="r"/>
  </p:transition>
</p:sld>
</file>

<file path=ppt/slides/slide2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r>
              <a:rPr lang="en-US" dirty="0" err="1"/>
              <a:t>Logit</a:t>
            </a:r>
            <a:r>
              <a:rPr lang="en-US" dirty="0"/>
              <a:t> Models</a:t>
            </a:r>
          </a:p>
        </p:txBody>
      </p:sp>
      <p:sp>
        <p:nvSpPr>
          <p:cNvPr id="705539" name="Rectangle 3"/>
          <p:cNvSpPr>
            <a:spLocks noGrp="1" noChangeArrowheads="1"/>
          </p:cNvSpPr>
          <p:nvPr>
            <p:ph type="body" idx="1"/>
          </p:nvPr>
        </p:nvSpPr>
        <p:spPr>
          <a:xfrm>
            <a:off x="914400" y="1628800"/>
            <a:ext cx="8420100" cy="4968850"/>
          </a:xfrm>
        </p:spPr>
        <p:txBody>
          <a:bodyPr/>
          <a:lstStyle/>
          <a:p>
            <a:pPr algn="just">
              <a:lnSpc>
                <a:spcPts val="2700"/>
              </a:lnSpc>
            </a:pPr>
            <a:r>
              <a:rPr lang="en-US" sz="2000" dirty="0"/>
              <a:t>The </a:t>
            </a:r>
            <a:r>
              <a:rPr lang="en-US" sz="2000" dirty="0" err="1"/>
              <a:t>Ohlson</a:t>
            </a:r>
            <a:r>
              <a:rPr lang="en-US" sz="2000" dirty="0"/>
              <a:t> (1980) model is an example of a </a:t>
            </a:r>
            <a:r>
              <a:rPr lang="en-US" sz="2000" dirty="0" err="1"/>
              <a:t>logit</a:t>
            </a:r>
            <a:r>
              <a:rPr lang="en-US" sz="2000" dirty="0"/>
              <a:t> model, applied to industrial companies (O = </a:t>
            </a:r>
            <a:r>
              <a:rPr lang="en-US" sz="2000" dirty="0">
                <a:sym typeface="Symbol" pitchFamily="18" charset="2"/>
              </a:rPr>
              <a:t></a:t>
            </a:r>
            <a:r>
              <a:rPr lang="en-US" sz="2000" dirty="0"/>
              <a:t> +</a:t>
            </a:r>
            <a:r>
              <a:rPr lang="en-US" sz="2000" dirty="0">
                <a:sym typeface="Symbol" pitchFamily="18" charset="2"/>
              </a:rPr>
              <a:t></a:t>
            </a:r>
            <a:r>
              <a:rPr lang="en-US" sz="2000" dirty="0"/>
              <a:t>X) :</a:t>
            </a:r>
          </a:p>
          <a:p>
            <a:pPr algn="just">
              <a:lnSpc>
                <a:spcPts val="2700"/>
              </a:lnSpc>
              <a:buFont typeface="Monotype Sorts" pitchFamily="2" charset="2"/>
              <a:buNone/>
            </a:pPr>
            <a:r>
              <a:rPr lang="en-US" sz="2000" dirty="0"/>
              <a:t>	O = </a:t>
            </a:r>
            <a:r>
              <a:rPr lang="en-US" sz="2000" dirty="0">
                <a:sym typeface="Symbol" pitchFamily="18" charset="2"/>
              </a:rPr>
              <a:t></a:t>
            </a:r>
            <a:r>
              <a:rPr lang="en-US" sz="2000" dirty="0"/>
              <a:t> 1.32 </a:t>
            </a:r>
            <a:r>
              <a:rPr lang="en-US" sz="2000" dirty="0">
                <a:sym typeface="Symbol" pitchFamily="18" charset="2"/>
              </a:rPr>
              <a:t></a:t>
            </a:r>
            <a:r>
              <a:rPr lang="en-US" sz="2000" dirty="0"/>
              <a:t> 0.407 X</a:t>
            </a:r>
            <a:r>
              <a:rPr lang="en-US" sz="2000" baseline="-25000" dirty="0"/>
              <a:t>1</a:t>
            </a:r>
            <a:r>
              <a:rPr lang="en-US" sz="2000" dirty="0"/>
              <a:t> + 6.03 X</a:t>
            </a:r>
            <a:r>
              <a:rPr lang="en-US" sz="2000" baseline="-25000" dirty="0"/>
              <a:t>2</a:t>
            </a:r>
            <a:r>
              <a:rPr lang="en-US" sz="2000" dirty="0"/>
              <a:t> </a:t>
            </a:r>
            <a:r>
              <a:rPr lang="en-US" sz="2000" dirty="0">
                <a:sym typeface="Symbol" pitchFamily="18" charset="2"/>
              </a:rPr>
              <a:t></a:t>
            </a:r>
            <a:r>
              <a:rPr lang="en-US" sz="2000" dirty="0"/>
              <a:t> 1.43 X</a:t>
            </a:r>
            <a:r>
              <a:rPr lang="en-US" sz="2000" baseline="-25000" dirty="0"/>
              <a:t>3</a:t>
            </a:r>
            <a:r>
              <a:rPr lang="en-US" sz="2000" dirty="0"/>
              <a:t> + 0.076 X</a:t>
            </a:r>
            <a:r>
              <a:rPr lang="en-US" sz="2000" baseline="-25000" dirty="0"/>
              <a:t>4</a:t>
            </a:r>
            <a:r>
              <a:rPr lang="en-US" sz="2000" dirty="0"/>
              <a:t> </a:t>
            </a:r>
            <a:r>
              <a:rPr lang="en-US" sz="2000" dirty="0">
                <a:sym typeface="Symbol" pitchFamily="18" charset="2"/>
              </a:rPr>
              <a:t></a:t>
            </a:r>
            <a:r>
              <a:rPr lang="en-US" sz="2000" dirty="0"/>
              <a:t> 1.72 X</a:t>
            </a:r>
            <a:r>
              <a:rPr lang="en-US" sz="2000" baseline="-25000" dirty="0"/>
              <a:t>5</a:t>
            </a:r>
            <a:r>
              <a:rPr lang="en-US" sz="2000" dirty="0">
                <a:sym typeface="Symbol" pitchFamily="18" charset="2"/>
              </a:rPr>
              <a:t></a:t>
            </a:r>
            <a:r>
              <a:rPr lang="en-US" sz="2000" dirty="0"/>
              <a:t>2.37 X</a:t>
            </a:r>
            <a:r>
              <a:rPr lang="en-US" sz="2000" baseline="-25000" dirty="0"/>
              <a:t>6</a:t>
            </a:r>
            <a:r>
              <a:rPr lang="en-US" sz="2000" dirty="0"/>
              <a:t> </a:t>
            </a:r>
            <a:r>
              <a:rPr lang="en-US" sz="2000" dirty="0">
                <a:sym typeface="Symbol" pitchFamily="18" charset="2"/>
              </a:rPr>
              <a:t></a:t>
            </a:r>
            <a:r>
              <a:rPr lang="en-US" sz="2000" dirty="0"/>
              <a:t> 1.83 X</a:t>
            </a:r>
            <a:r>
              <a:rPr lang="en-US" sz="2000" baseline="-25000" dirty="0"/>
              <a:t>7 </a:t>
            </a:r>
            <a:r>
              <a:rPr lang="en-US" sz="2000" dirty="0"/>
              <a:t>+ 0.285 X</a:t>
            </a:r>
            <a:r>
              <a:rPr lang="en-US" sz="2000" baseline="-25000" dirty="0"/>
              <a:t>8 </a:t>
            </a:r>
            <a:r>
              <a:rPr lang="en-US" sz="2000" dirty="0">
                <a:sym typeface="Symbol" pitchFamily="18" charset="2"/>
              </a:rPr>
              <a:t></a:t>
            </a:r>
            <a:r>
              <a:rPr lang="en-US" sz="2000" dirty="0"/>
              <a:t> 0.521 X</a:t>
            </a:r>
            <a:r>
              <a:rPr lang="en-US" sz="2000" baseline="-25000" dirty="0"/>
              <a:t>9</a:t>
            </a:r>
          </a:p>
          <a:p>
            <a:pPr algn="just">
              <a:lnSpc>
                <a:spcPct val="80000"/>
              </a:lnSpc>
              <a:buFont typeface="Monotype Sorts" pitchFamily="2" charset="2"/>
              <a:buNone/>
            </a:pPr>
            <a:endParaRPr lang="en-US" sz="2000" dirty="0"/>
          </a:p>
          <a:p>
            <a:pPr algn="just">
              <a:lnSpc>
                <a:spcPct val="80000"/>
              </a:lnSpc>
              <a:buFont typeface="Monotype Sorts" pitchFamily="2" charset="2"/>
              <a:buNone/>
            </a:pPr>
            <a:r>
              <a:rPr lang="en-US" sz="2000" dirty="0"/>
              <a:t>	</a:t>
            </a:r>
            <a:r>
              <a:rPr lang="en-US" sz="1600" dirty="0"/>
              <a:t>where</a:t>
            </a:r>
          </a:p>
          <a:p>
            <a:pPr algn="just">
              <a:lnSpc>
                <a:spcPct val="80000"/>
              </a:lnSpc>
              <a:buFontTx/>
              <a:buChar char="-"/>
            </a:pPr>
            <a:r>
              <a:rPr lang="en-US" sz="1600" dirty="0"/>
              <a:t>X</a:t>
            </a:r>
            <a:r>
              <a:rPr lang="en-US" sz="1600" baseline="-25000" dirty="0"/>
              <a:t>1</a:t>
            </a:r>
            <a:r>
              <a:rPr lang="en-US" sz="1600" dirty="0"/>
              <a:t> = log(total assets / GDP price-level index)</a:t>
            </a:r>
          </a:p>
          <a:p>
            <a:pPr algn="just">
              <a:lnSpc>
                <a:spcPct val="80000"/>
              </a:lnSpc>
              <a:buFontTx/>
              <a:buChar char="-"/>
            </a:pPr>
            <a:r>
              <a:rPr lang="en-US" sz="1600" dirty="0"/>
              <a:t>X</a:t>
            </a:r>
            <a:r>
              <a:rPr lang="en-US" sz="1600" baseline="-25000" dirty="0"/>
              <a:t>2</a:t>
            </a:r>
            <a:r>
              <a:rPr lang="en-US" sz="1600" dirty="0"/>
              <a:t> = total liabilities / total assets,</a:t>
            </a:r>
          </a:p>
          <a:p>
            <a:pPr algn="just">
              <a:lnSpc>
                <a:spcPct val="80000"/>
              </a:lnSpc>
              <a:buFontTx/>
              <a:buChar char="-"/>
            </a:pPr>
            <a:r>
              <a:rPr lang="en-US" sz="1600" dirty="0"/>
              <a:t>X</a:t>
            </a:r>
            <a:r>
              <a:rPr lang="en-US" sz="1600" baseline="-25000" dirty="0"/>
              <a:t>3</a:t>
            </a:r>
            <a:r>
              <a:rPr lang="en-US" sz="1600" dirty="0"/>
              <a:t> = working capital / total assets</a:t>
            </a:r>
          </a:p>
          <a:p>
            <a:pPr algn="just">
              <a:lnSpc>
                <a:spcPct val="80000"/>
              </a:lnSpc>
              <a:buFontTx/>
              <a:buChar char="-"/>
            </a:pPr>
            <a:r>
              <a:rPr lang="en-US" sz="1600" dirty="0"/>
              <a:t>X</a:t>
            </a:r>
            <a:r>
              <a:rPr lang="en-US" sz="1600" baseline="-25000" dirty="0"/>
              <a:t>4</a:t>
            </a:r>
            <a:r>
              <a:rPr lang="en-US" sz="1600" dirty="0"/>
              <a:t> = short-term liabilities / short-term assets</a:t>
            </a:r>
          </a:p>
          <a:p>
            <a:pPr algn="just">
              <a:lnSpc>
                <a:spcPct val="80000"/>
              </a:lnSpc>
              <a:buFontTx/>
              <a:buChar char="-"/>
            </a:pPr>
            <a:r>
              <a:rPr lang="en-US" sz="1600" dirty="0"/>
              <a:t>X</a:t>
            </a:r>
            <a:r>
              <a:rPr lang="en-US" sz="1600" baseline="-25000" dirty="0"/>
              <a:t>5</a:t>
            </a:r>
            <a:r>
              <a:rPr lang="en-US" sz="1600" dirty="0"/>
              <a:t> = 1 (if total liabilities &gt; total assets) or 0 (other cases)</a:t>
            </a:r>
          </a:p>
          <a:p>
            <a:pPr algn="just">
              <a:lnSpc>
                <a:spcPct val="80000"/>
              </a:lnSpc>
              <a:buFontTx/>
              <a:buChar char="-"/>
            </a:pPr>
            <a:r>
              <a:rPr lang="en-US" sz="1600" dirty="0"/>
              <a:t>X</a:t>
            </a:r>
            <a:r>
              <a:rPr lang="en-US" sz="1600" baseline="-25000" dirty="0"/>
              <a:t>6</a:t>
            </a:r>
            <a:r>
              <a:rPr lang="en-US" sz="1600" dirty="0"/>
              <a:t> = ROA = net income / total assets</a:t>
            </a:r>
          </a:p>
          <a:p>
            <a:pPr algn="just">
              <a:lnSpc>
                <a:spcPct val="80000"/>
              </a:lnSpc>
              <a:buFontTx/>
              <a:buChar char="-"/>
            </a:pPr>
            <a:r>
              <a:rPr lang="en-US" sz="1600" dirty="0"/>
              <a:t>X</a:t>
            </a:r>
            <a:r>
              <a:rPr lang="en-US" sz="1600" baseline="-25000" dirty="0"/>
              <a:t>7</a:t>
            </a:r>
            <a:r>
              <a:rPr lang="en-US" sz="1600" dirty="0"/>
              <a:t> = operational cash-flow / total liabilities</a:t>
            </a:r>
          </a:p>
          <a:p>
            <a:pPr algn="just">
              <a:lnSpc>
                <a:spcPct val="80000"/>
              </a:lnSpc>
              <a:buFontTx/>
              <a:buChar char="-"/>
            </a:pPr>
            <a:r>
              <a:rPr lang="en-US" sz="1600" dirty="0"/>
              <a:t>X</a:t>
            </a:r>
            <a:r>
              <a:rPr lang="en-US" sz="1600" baseline="-25000" dirty="0"/>
              <a:t>8</a:t>
            </a:r>
            <a:r>
              <a:rPr lang="en-US" sz="1600" dirty="0"/>
              <a:t> = 1 (if net income &lt;0 in the last 2 years) or 0 (other cases)</a:t>
            </a:r>
          </a:p>
          <a:p>
            <a:pPr algn="just">
              <a:lnSpc>
                <a:spcPct val="80000"/>
              </a:lnSpc>
              <a:buFontTx/>
              <a:buChar char="-"/>
            </a:pPr>
            <a:r>
              <a:rPr lang="en-US" sz="1600" dirty="0"/>
              <a:t>X</a:t>
            </a:r>
            <a:r>
              <a:rPr lang="en-US" sz="1600" baseline="-25000" dirty="0"/>
              <a:t>9</a:t>
            </a:r>
            <a:r>
              <a:rPr lang="en-US" sz="1600" dirty="0"/>
              <a:t> = income volatility = net income variation in the previous year / sum of the absolute value of net income in the last 2 years.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271</a:t>
            </a:fld>
            <a:endParaRPr lang="en-US"/>
          </a:p>
        </p:txBody>
      </p:sp>
    </p:spTree>
    <p:extLst>
      <p:ext uri="{BB962C8B-B14F-4D97-AF65-F5344CB8AC3E}">
        <p14:creationId xmlns:p14="http://schemas.microsoft.com/office/powerpoint/2010/main" val="866511332"/>
      </p:ext>
    </p:extLst>
  </p:cSld>
  <p:clrMapOvr>
    <a:masterClrMapping/>
  </p:clrMapOvr>
  <p:transition spd="slow">
    <p:pull dir="r"/>
  </p:transition>
</p:sld>
</file>

<file path=ppt/slides/slide2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err="1"/>
              <a:t>Logit</a:t>
            </a:r>
            <a:r>
              <a:rPr lang="en-US" dirty="0"/>
              <a:t> Models</a:t>
            </a:r>
          </a:p>
        </p:txBody>
      </p:sp>
      <p:sp>
        <p:nvSpPr>
          <p:cNvPr id="391171" name="Rectangle 3"/>
          <p:cNvSpPr>
            <a:spLocks noGrp="1" noChangeArrowheads="1"/>
          </p:cNvSpPr>
          <p:nvPr>
            <p:ph type="body" idx="1"/>
          </p:nvPr>
        </p:nvSpPr>
        <p:spPr>
          <a:xfrm>
            <a:off x="848544" y="1628800"/>
            <a:ext cx="8644706" cy="408294"/>
          </a:xfrm>
        </p:spPr>
        <p:txBody>
          <a:bodyPr/>
          <a:lstStyle/>
          <a:p>
            <a:pPr algn="just">
              <a:lnSpc>
                <a:spcPct val="80000"/>
              </a:lnSpc>
            </a:pPr>
            <a:r>
              <a:rPr lang="en-US" sz="2000" dirty="0">
                <a:solidFill>
                  <a:srgbClr val="FF0000"/>
                </a:solidFill>
              </a:rPr>
              <a:t>Altman and </a:t>
            </a:r>
            <a:r>
              <a:rPr lang="en-US" sz="2000" dirty="0" err="1">
                <a:solidFill>
                  <a:srgbClr val="FF0000"/>
                </a:solidFill>
              </a:rPr>
              <a:t>Sabato</a:t>
            </a:r>
            <a:r>
              <a:rPr lang="en-US" sz="2000" dirty="0">
                <a:solidFill>
                  <a:srgbClr val="FF0000"/>
                </a:solidFill>
              </a:rPr>
              <a:t> (2006) – model with log predictors</a:t>
            </a:r>
            <a:r>
              <a:rPr lang="en-US" sz="2000" dirty="0"/>
              <a:t>	</a:t>
            </a:r>
          </a:p>
        </p:txBody>
      </p:sp>
      <p:pic>
        <p:nvPicPr>
          <p:cNvPr id="391172" name="Picture 7"/>
          <p:cNvPicPr>
            <a:picLocks noChangeAspect="1" noChangeArrowheads="1"/>
          </p:cNvPicPr>
          <p:nvPr/>
        </p:nvPicPr>
        <p:blipFill>
          <a:blip r:embed="rId2" cstate="print"/>
          <a:srcRect/>
          <a:stretch>
            <a:fillRect/>
          </a:stretch>
        </p:blipFill>
        <p:spPr bwMode="auto">
          <a:xfrm>
            <a:off x="1208585" y="2160894"/>
            <a:ext cx="5200780" cy="4162119"/>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272</a:t>
            </a:fld>
            <a:endParaRPr lang="en-US"/>
          </a:p>
        </p:txBody>
      </p:sp>
    </p:spTree>
    <p:extLst>
      <p:ext uri="{BB962C8B-B14F-4D97-AF65-F5344CB8AC3E}">
        <p14:creationId xmlns:p14="http://schemas.microsoft.com/office/powerpoint/2010/main" val="1253337163"/>
      </p:ext>
    </p:extLst>
  </p:cSld>
  <p:clrMapOvr>
    <a:masterClrMapping/>
  </p:clrMapOvr>
  <p:transition spd="slow">
    <p:pull dir="r"/>
  </p:transition>
</p:sld>
</file>

<file path=ppt/slides/slide2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r>
              <a:rPr lang="en-US" dirty="0" err="1"/>
              <a:t>RiskCalc</a:t>
            </a:r>
            <a:endParaRPr lang="en-US" dirty="0"/>
          </a:p>
        </p:txBody>
      </p:sp>
      <p:sp>
        <p:nvSpPr>
          <p:cNvPr id="846851" name="Rectangle 3"/>
          <p:cNvSpPr>
            <a:spLocks noGrp="1" noChangeArrowheads="1"/>
          </p:cNvSpPr>
          <p:nvPr>
            <p:ph type="body" idx="1"/>
          </p:nvPr>
        </p:nvSpPr>
        <p:spPr>
          <a:xfrm>
            <a:off x="776536" y="1628800"/>
            <a:ext cx="8716714" cy="2880320"/>
          </a:xfrm>
        </p:spPr>
        <p:txBody>
          <a:bodyPr/>
          <a:lstStyle/>
          <a:p>
            <a:pPr algn="just"/>
            <a:r>
              <a:rPr lang="en-US" sz="2200" dirty="0"/>
              <a:t>A </a:t>
            </a:r>
            <a:r>
              <a:rPr lang="en-US" sz="2200" dirty="0" err="1"/>
              <a:t>logit</a:t>
            </a:r>
            <a:r>
              <a:rPr lang="en-US" sz="2200" dirty="0"/>
              <a:t> model for non-listed companies, developed by Moody’s KMV for several countries.</a:t>
            </a:r>
          </a:p>
          <a:p>
            <a:pPr algn="just"/>
            <a:r>
              <a:rPr lang="en-US" sz="2200" dirty="0"/>
              <a:t>Provides PD estimates for 1 and 5-year maturities, as well as a mapping to Moody’s’ rating classes.</a:t>
            </a:r>
          </a:p>
          <a:p>
            <a:pPr algn="just"/>
            <a:r>
              <a:rPr lang="en-US" sz="2200" dirty="0"/>
              <a:t>The model is based on a set of financial ratios, specific for each country, illustrating the most relevant financial items.</a:t>
            </a:r>
          </a:p>
          <a:p>
            <a:pPr algn="just"/>
            <a:r>
              <a:rPr lang="en-US" sz="2000" dirty="0"/>
              <a:t>The databases used include credit performance data from banks in each country: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273</a:t>
            </a:fld>
            <a:endParaRPr lang="en-US"/>
          </a:p>
        </p:txBody>
      </p:sp>
      <p:pic>
        <p:nvPicPr>
          <p:cNvPr id="846868" name="Picture 846867"/>
          <p:cNvPicPr>
            <a:picLocks noChangeAspect="1"/>
          </p:cNvPicPr>
          <p:nvPr/>
        </p:nvPicPr>
        <p:blipFill>
          <a:blip r:embed="rId2"/>
          <a:stretch>
            <a:fillRect/>
          </a:stretch>
        </p:blipFill>
        <p:spPr>
          <a:xfrm>
            <a:off x="1496616" y="4385628"/>
            <a:ext cx="7513320" cy="1851660"/>
          </a:xfrm>
          <a:prstGeom prst="rect">
            <a:avLst/>
          </a:prstGeom>
        </p:spPr>
      </p:pic>
    </p:spTree>
    <p:extLst>
      <p:ext uri="{BB962C8B-B14F-4D97-AF65-F5344CB8AC3E}">
        <p14:creationId xmlns:p14="http://schemas.microsoft.com/office/powerpoint/2010/main" val="2883485742"/>
      </p:ext>
    </p:extLst>
  </p:cSld>
  <p:clrMapOvr>
    <a:masterClrMapping/>
  </p:clrMapOvr>
  <p:transition spd="slow">
    <p:pull dir="r"/>
  </p:transition>
</p:sld>
</file>

<file path=ppt/slides/slide2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r>
              <a:rPr lang="en-US"/>
              <a:t>RiskCalc</a:t>
            </a:r>
          </a:p>
        </p:txBody>
      </p:sp>
      <p:sp>
        <p:nvSpPr>
          <p:cNvPr id="1364995" name="Rectangle 3"/>
          <p:cNvSpPr>
            <a:spLocks noGrp="1" noChangeArrowheads="1"/>
          </p:cNvSpPr>
          <p:nvPr>
            <p:ph type="body" idx="1"/>
          </p:nvPr>
        </p:nvSpPr>
        <p:spPr>
          <a:xfrm>
            <a:off x="920750" y="1628775"/>
            <a:ext cx="8420100" cy="4680545"/>
          </a:xfrm>
        </p:spPr>
        <p:txBody>
          <a:bodyPr/>
          <a:lstStyle/>
          <a:p>
            <a:pPr algn="just">
              <a:lnSpc>
                <a:spcPts val="2700"/>
              </a:lnSpc>
              <a:spcBef>
                <a:spcPts val="1200"/>
              </a:spcBef>
            </a:pPr>
            <a:r>
              <a:rPr lang="en-US" sz="2000" dirty="0"/>
              <a:t>Each observation corresponds to a year with observable credit performance for a given company.</a:t>
            </a:r>
          </a:p>
          <a:p>
            <a:pPr algn="just">
              <a:lnSpc>
                <a:spcPts val="2700"/>
              </a:lnSpc>
              <a:spcBef>
                <a:spcPts val="1200"/>
              </a:spcBef>
            </a:pPr>
            <a:r>
              <a:rPr lang="en-US" sz="2000" dirty="0"/>
              <a:t>Main exclusions:</a:t>
            </a:r>
          </a:p>
          <a:p>
            <a:pPr lvl="1" algn="just">
              <a:lnSpc>
                <a:spcPts val="2700"/>
              </a:lnSpc>
              <a:spcBef>
                <a:spcPts val="1200"/>
              </a:spcBef>
            </a:pPr>
            <a:r>
              <a:rPr lang="en-US" sz="2000" dirty="0"/>
              <a:t>Small businesses (</a:t>
            </a:r>
            <a:r>
              <a:rPr lang="en-US" sz="2000" i="1" dirty="0"/>
              <a:t>turnover</a:t>
            </a:r>
            <a:r>
              <a:rPr lang="en-US" sz="2000" dirty="0"/>
              <a:t> &lt; 500 k €)</a:t>
            </a:r>
          </a:p>
          <a:p>
            <a:pPr lvl="1" algn="just">
              <a:lnSpc>
                <a:spcPts val="2700"/>
              </a:lnSpc>
              <a:spcBef>
                <a:spcPts val="1200"/>
              </a:spcBef>
            </a:pPr>
            <a:r>
              <a:rPr lang="en-US" sz="2000" i="1" dirty="0"/>
              <a:t>Start-ups</a:t>
            </a:r>
            <a:r>
              <a:rPr lang="en-US" sz="2000" dirty="0"/>
              <a:t> (companies less than 2 years old)</a:t>
            </a:r>
          </a:p>
          <a:p>
            <a:pPr lvl="1" algn="just">
              <a:lnSpc>
                <a:spcPts val="2700"/>
              </a:lnSpc>
              <a:spcBef>
                <a:spcPts val="1200"/>
              </a:spcBef>
            </a:pPr>
            <a:r>
              <a:rPr lang="en-US" sz="2000" dirty="0"/>
              <a:t>Financial institutions</a:t>
            </a:r>
          </a:p>
          <a:p>
            <a:pPr lvl="1" algn="just">
              <a:lnSpc>
                <a:spcPts val="2700"/>
              </a:lnSpc>
              <a:spcBef>
                <a:spcPts val="1200"/>
              </a:spcBef>
            </a:pPr>
            <a:r>
              <a:rPr lang="en-US" sz="2000" dirty="0"/>
              <a:t>Real Estate brokers</a:t>
            </a:r>
          </a:p>
          <a:p>
            <a:pPr lvl="1" algn="just">
              <a:lnSpc>
                <a:spcPts val="2700"/>
              </a:lnSpc>
              <a:spcBef>
                <a:spcPts val="1200"/>
              </a:spcBef>
            </a:pPr>
            <a:r>
              <a:rPr lang="en-US" sz="2000" dirty="0"/>
              <a:t>Government-owned companies</a:t>
            </a:r>
          </a:p>
          <a:p>
            <a:pPr lvl="1" algn="just">
              <a:lnSpc>
                <a:spcPts val="2700"/>
              </a:lnSpc>
              <a:spcBef>
                <a:spcPts val="1200"/>
              </a:spcBef>
            </a:pPr>
            <a:r>
              <a:rPr lang="en-US" sz="2000" i="1" dirty="0"/>
              <a:t>Holdings</a:t>
            </a:r>
            <a:endParaRPr lang="en-US" sz="2000" dirty="0"/>
          </a:p>
          <a:p>
            <a:pPr lvl="1" algn="just">
              <a:lnSpc>
                <a:spcPts val="2700"/>
              </a:lnSpc>
              <a:spcBef>
                <a:spcPts val="1200"/>
              </a:spcBef>
            </a:pPr>
            <a:r>
              <a:rPr lang="en-US" sz="2000" dirty="0"/>
              <a:t>Performing loans after a company’s default.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274</a:t>
            </a:fld>
            <a:endParaRPr lang="en-US"/>
          </a:p>
        </p:txBody>
      </p:sp>
    </p:spTree>
    <p:extLst>
      <p:ext uri="{BB962C8B-B14F-4D97-AF65-F5344CB8AC3E}">
        <p14:creationId xmlns:p14="http://schemas.microsoft.com/office/powerpoint/2010/main" val="3156177644"/>
      </p:ext>
    </p:extLst>
  </p:cSld>
  <p:clrMapOvr>
    <a:masterClrMapping/>
  </p:clrMapOvr>
  <p:transition spd="slow">
    <p:pull dir="r"/>
  </p:transition>
</p:sld>
</file>

<file path=ppt/slides/slide2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r>
              <a:rPr lang="en-US"/>
              <a:t>RiskCalc</a:t>
            </a:r>
          </a:p>
        </p:txBody>
      </p:sp>
      <p:sp>
        <p:nvSpPr>
          <p:cNvPr id="1416195" name="Rectangle 3"/>
          <p:cNvSpPr>
            <a:spLocks noGrp="1" noChangeArrowheads="1"/>
          </p:cNvSpPr>
          <p:nvPr>
            <p:ph type="body" sz="half" idx="1"/>
          </p:nvPr>
        </p:nvSpPr>
        <p:spPr>
          <a:xfrm>
            <a:off x="776536" y="1628800"/>
            <a:ext cx="3672409" cy="4680520"/>
          </a:xfrm>
        </p:spPr>
        <p:txBody>
          <a:bodyPr/>
          <a:lstStyle/>
          <a:p>
            <a:pPr algn="just">
              <a:lnSpc>
                <a:spcPts val="2700"/>
              </a:lnSpc>
              <a:spcBef>
                <a:spcPts val="1200"/>
              </a:spcBef>
            </a:pPr>
            <a:r>
              <a:rPr lang="en-US" sz="2000" dirty="0"/>
              <a:t>Even after excluding the small business, the Portuguese database is dominated by companies with a </a:t>
            </a:r>
            <a:r>
              <a:rPr lang="en-US" sz="2000" i="1" dirty="0"/>
              <a:t>turnover</a:t>
            </a:r>
            <a:r>
              <a:rPr lang="en-US" sz="2000" dirty="0"/>
              <a:t> below 1M€, in line with other European countries.</a:t>
            </a:r>
          </a:p>
          <a:p>
            <a:pPr algn="just">
              <a:lnSpc>
                <a:spcPts val="2700"/>
              </a:lnSpc>
              <a:spcBef>
                <a:spcPts val="1200"/>
              </a:spcBef>
            </a:pPr>
            <a:endParaRPr lang="en-US" sz="2000" dirty="0"/>
          </a:p>
          <a:p>
            <a:pPr algn="just">
              <a:lnSpc>
                <a:spcPts val="2700"/>
              </a:lnSpc>
              <a:spcBef>
                <a:spcPts val="1200"/>
              </a:spcBef>
            </a:pPr>
            <a:r>
              <a:rPr lang="en-US" sz="2000" dirty="0"/>
              <a:t>The industry distribution of companies included in the Portuguese model database is similar to the Spanish one:</a:t>
            </a:r>
          </a:p>
          <a:p>
            <a:pPr algn="just">
              <a:lnSpc>
                <a:spcPct val="90000"/>
              </a:lnSpc>
            </a:pPr>
            <a:endParaRPr lang="en-US" sz="2000" dirty="0"/>
          </a:p>
        </p:txBody>
      </p:sp>
      <p:pic>
        <p:nvPicPr>
          <p:cNvPr id="1416196" name="Picture 4"/>
          <p:cNvPicPr>
            <a:picLocks noGrp="1" noChangeAspect="1" noChangeArrowheads="1"/>
          </p:cNvPicPr>
          <p:nvPr>
            <p:ph sz="half" idx="2"/>
          </p:nvPr>
        </p:nvPicPr>
        <p:blipFill>
          <a:blip r:embed="rId2" cstate="print"/>
          <a:srcRect/>
          <a:stretch>
            <a:fillRect/>
          </a:stretch>
        </p:blipFill>
        <p:spPr>
          <a:xfrm>
            <a:off x="4520952" y="1772815"/>
            <a:ext cx="4974062" cy="1779721"/>
          </a:xfrm>
          <a:noFill/>
        </p:spPr>
      </p:pic>
      <p:sp>
        <p:nvSpPr>
          <p:cNvPr id="1416198" name="Rectangle 6"/>
          <p:cNvSpPr>
            <a:spLocks noChangeArrowheads="1"/>
          </p:cNvSpPr>
          <p:nvPr/>
        </p:nvSpPr>
        <p:spPr bwMode="auto">
          <a:xfrm>
            <a:off x="4376811" y="6003094"/>
            <a:ext cx="5328717" cy="306226"/>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None/>
            </a:pPr>
            <a:r>
              <a:rPr kumimoji="0" lang="en-US" sz="1200" b="0" u="none" dirty="0">
                <a:solidFill>
                  <a:schemeClr val="tx1"/>
                </a:solidFill>
              </a:rPr>
              <a:t>Source: Moody’s (2002), “Moody’s </a:t>
            </a:r>
            <a:r>
              <a:rPr kumimoji="0" lang="en-US" sz="1200" b="0" u="none" dirty="0" err="1">
                <a:solidFill>
                  <a:schemeClr val="tx1"/>
                </a:solidFill>
              </a:rPr>
              <a:t>RiskCalc</a:t>
            </a:r>
            <a:r>
              <a:rPr kumimoji="0" lang="en-US" sz="1200" b="0" u="none" dirty="0">
                <a:solidFill>
                  <a:schemeClr val="tx1"/>
                </a:solidFill>
              </a:rPr>
              <a:t> for Private Companies: Portugal”.</a:t>
            </a:r>
          </a:p>
        </p:txBody>
      </p:sp>
      <p:pic>
        <p:nvPicPr>
          <p:cNvPr id="6" name="Picture 7"/>
          <p:cNvPicPr>
            <a:picLocks noChangeAspect="1" noChangeArrowheads="1"/>
          </p:cNvPicPr>
          <p:nvPr/>
        </p:nvPicPr>
        <p:blipFill>
          <a:blip r:embed="rId3" cstate="print"/>
          <a:srcRect/>
          <a:stretch>
            <a:fillRect/>
          </a:stretch>
        </p:blipFill>
        <p:spPr bwMode="auto">
          <a:xfrm>
            <a:off x="4592960" y="4149328"/>
            <a:ext cx="4894012" cy="187196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275</a:t>
            </a:fld>
            <a:endParaRPr lang="en-US"/>
          </a:p>
        </p:txBody>
      </p:sp>
    </p:spTree>
    <p:extLst>
      <p:ext uri="{BB962C8B-B14F-4D97-AF65-F5344CB8AC3E}">
        <p14:creationId xmlns:p14="http://schemas.microsoft.com/office/powerpoint/2010/main" val="4243052843"/>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16198">
                                            <p:txEl>
                                              <p:pRg st="0" end="0"/>
                                            </p:txEl>
                                          </p:spTgt>
                                        </p:tgtEl>
                                        <p:attrNameLst>
                                          <p:attrName>style.visibility</p:attrName>
                                        </p:attrNameLst>
                                      </p:cBhvr>
                                      <p:to>
                                        <p:strVal val="visible"/>
                                      </p:to>
                                    </p:set>
                                    <p:animEffect transition="in" filter="wipe(left)">
                                      <p:cBhvr>
                                        <p:cTn id="7" dur="1000"/>
                                        <p:tgtEl>
                                          <p:spTgt spid="1416198">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416196"/>
                                        </p:tgtEl>
                                        <p:attrNameLst>
                                          <p:attrName>style.visibility</p:attrName>
                                        </p:attrNameLst>
                                      </p:cBhvr>
                                      <p:to>
                                        <p:strVal val="visible"/>
                                      </p:to>
                                    </p:set>
                                    <p:animEffect transition="in" filter="wipe(left)">
                                      <p:cBhvr>
                                        <p:cTn id="10" dur="1000"/>
                                        <p:tgtEl>
                                          <p:spTgt spid="1416196"/>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198" grpId="0" build="p" autoUpdateAnimBg="0"/>
    </p:bldLst>
  </p:timing>
</p:sld>
</file>

<file path=ppt/slides/slide2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r>
              <a:rPr lang="en-US"/>
              <a:t>RiskCalc</a:t>
            </a:r>
          </a:p>
        </p:txBody>
      </p:sp>
      <p:sp>
        <p:nvSpPr>
          <p:cNvPr id="985091" name="Rectangle 3"/>
          <p:cNvSpPr>
            <a:spLocks noGrp="1" noChangeArrowheads="1"/>
          </p:cNvSpPr>
          <p:nvPr>
            <p:ph type="body" idx="1"/>
          </p:nvPr>
        </p:nvSpPr>
        <p:spPr>
          <a:xfrm>
            <a:off x="914400" y="1600200"/>
            <a:ext cx="8420100" cy="485776"/>
          </a:xfrm>
        </p:spPr>
        <p:txBody>
          <a:bodyPr/>
          <a:lstStyle/>
          <a:p>
            <a:pPr algn="just"/>
            <a:r>
              <a:rPr lang="en-US" sz="2000" dirty="0"/>
              <a:t>The development of the </a:t>
            </a:r>
            <a:r>
              <a:rPr lang="en-US" sz="2000" dirty="0" err="1"/>
              <a:t>RiskCalc</a:t>
            </a:r>
            <a:r>
              <a:rPr lang="en-US" sz="2000" dirty="0"/>
              <a:t> models involved 5 main stages:</a:t>
            </a:r>
          </a:p>
        </p:txBody>
      </p:sp>
      <p:grpSp>
        <p:nvGrpSpPr>
          <p:cNvPr id="2" name="Group 8"/>
          <p:cNvGrpSpPr>
            <a:grpSpLocks/>
          </p:cNvGrpSpPr>
          <p:nvPr/>
        </p:nvGrpSpPr>
        <p:grpSpPr bwMode="auto">
          <a:xfrm>
            <a:off x="849313" y="2997200"/>
            <a:ext cx="8443912" cy="1822450"/>
            <a:chOff x="462" y="1648"/>
            <a:chExt cx="5317" cy="1148"/>
          </a:xfrm>
        </p:grpSpPr>
        <p:sp>
          <p:nvSpPr>
            <p:cNvPr id="985097" name="Rectangle 9"/>
            <p:cNvSpPr>
              <a:spLocks noChangeArrowheads="1"/>
            </p:cNvSpPr>
            <p:nvPr/>
          </p:nvSpPr>
          <p:spPr bwMode="blackWhite">
            <a:xfrm>
              <a:off x="462" y="1648"/>
              <a:ext cx="744" cy="1148"/>
            </a:xfrm>
            <a:prstGeom prst="rect">
              <a:avLst/>
            </a:prstGeom>
            <a:solidFill>
              <a:srgbClr val="00FFFF"/>
            </a:solidFill>
            <a:ln w="12700">
              <a:solidFill>
                <a:schemeClr val="bg1"/>
              </a:solidFill>
              <a:miter lim="800000"/>
              <a:headEnd/>
              <a:tailEnd/>
            </a:ln>
            <a:effectLst>
              <a:outerShdw dist="45791" dir="2021404" algn="ctr" rotWithShape="0">
                <a:srgbClr val="808080"/>
              </a:outerShdw>
            </a:effectLst>
          </p:spPr>
          <p:txBody>
            <a:bodyPr lIns="18288" tIns="18288" rIns="18288" bIns="18288" anchor="ctr" anchorCtr="1"/>
            <a:lstStyle/>
            <a:p>
              <a:pPr>
                <a:buClrTx/>
                <a:buFontTx/>
                <a:buNone/>
                <a:defRPr/>
              </a:pPr>
              <a:r>
                <a:rPr kumimoji="0" lang="en-GB" sz="1600" b="0" u="none" dirty="0">
                  <a:solidFill>
                    <a:schemeClr val="tx1"/>
                  </a:solidFill>
                </a:rPr>
                <a:t>1. Data Preparation</a:t>
              </a:r>
            </a:p>
          </p:txBody>
        </p:sp>
        <p:sp>
          <p:nvSpPr>
            <p:cNvPr id="985098" name="Rectangle 10"/>
            <p:cNvSpPr>
              <a:spLocks noChangeArrowheads="1"/>
            </p:cNvSpPr>
            <p:nvPr/>
          </p:nvSpPr>
          <p:spPr bwMode="blackWhite">
            <a:xfrm>
              <a:off x="1605" y="1648"/>
              <a:ext cx="796" cy="1148"/>
            </a:xfrm>
            <a:prstGeom prst="rect">
              <a:avLst/>
            </a:prstGeom>
            <a:solidFill>
              <a:srgbClr val="00FFFF"/>
            </a:solidFill>
            <a:ln w="12700">
              <a:solidFill>
                <a:schemeClr val="bg1"/>
              </a:solidFill>
              <a:miter lim="800000"/>
              <a:headEnd/>
              <a:tailEnd/>
            </a:ln>
            <a:effectLst>
              <a:outerShdw dist="45791" dir="2021404" algn="ctr" rotWithShape="0">
                <a:srgbClr val="808080"/>
              </a:outerShdw>
            </a:effectLst>
          </p:spPr>
          <p:txBody>
            <a:bodyPr lIns="18288" tIns="18288" rIns="18288" bIns="18288" anchor="ctr" anchorCtr="1"/>
            <a:lstStyle/>
            <a:p>
              <a:pPr>
                <a:buClrTx/>
                <a:buFontTx/>
                <a:buNone/>
                <a:defRPr/>
              </a:pPr>
              <a:r>
                <a:rPr kumimoji="0" lang="en-GB" sz="1600" b="0" u="none" dirty="0">
                  <a:solidFill>
                    <a:schemeClr val="tx1"/>
                  </a:solidFill>
                </a:rPr>
                <a:t>2.</a:t>
              </a:r>
            </a:p>
            <a:p>
              <a:pPr>
                <a:buClrTx/>
                <a:buFontTx/>
                <a:buNone/>
                <a:defRPr/>
              </a:pPr>
              <a:r>
                <a:rPr kumimoji="0" lang="en-GB" sz="1600" b="0" u="none" dirty="0" err="1">
                  <a:solidFill>
                    <a:schemeClr val="tx1"/>
                  </a:solidFill>
                </a:rPr>
                <a:t>Univariate</a:t>
              </a:r>
              <a:r>
                <a:rPr kumimoji="0" lang="en-GB" sz="1600" b="0" u="none" dirty="0">
                  <a:solidFill>
                    <a:schemeClr val="tx1"/>
                  </a:solidFill>
                </a:rPr>
                <a:t> Analysis</a:t>
              </a:r>
            </a:p>
          </p:txBody>
        </p:sp>
        <p:sp>
          <p:nvSpPr>
            <p:cNvPr id="985099" name="Rectangle 11"/>
            <p:cNvSpPr>
              <a:spLocks noChangeArrowheads="1"/>
            </p:cNvSpPr>
            <p:nvPr/>
          </p:nvSpPr>
          <p:spPr bwMode="blackWhite">
            <a:xfrm>
              <a:off x="5035" y="1648"/>
              <a:ext cx="744" cy="1148"/>
            </a:xfrm>
            <a:prstGeom prst="rect">
              <a:avLst/>
            </a:prstGeom>
            <a:solidFill>
              <a:srgbClr val="00FFFF"/>
            </a:solidFill>
            <a:ln w="12700">
              <a:solidFill>
                <a:schemeClr val="bg1"/>
              </a:solidFill>
              <a:miter lim="800000"/>
              <a:headEnd/>
              <a:tailEnd/>
            </a:ln>
            <a:effectLst>
              <a:outerShdw dist="45791" dir="2021404" algn="ctr" rotWithShape="0">
                <a:srgbClr val="808080"/>
              </a:outerShdw>
            </a:effectLst>
          </p:spPr>
          <p:txBody>
            <a:bodyPr lIns="18288" tIns="18288" rIns="18288" bIns="18288" anchor="ctr" anchorCtr="1"/>
            <a:lstStyle/>
            <a:p>
              <a:pPr>
                <a:buClrTx/>
                <a:buFontTx/>
                <a:buNone/>
                <a:defRPr/>
              </a:pPr>
              <a:r>
                <a:rPr kumimoji="0" lang="en-GB" sz="1600" b="0" u="none" dirty="0">
                  <a:solidFill>
                    <a:schemeClr val="tx1"/>
                  </a:solidFill>
                </a:rPr>
                <a:t>5.</a:t>
              </a:r>
            </a:p>
            <a:p>
              <a:pPr>
                <a:buClrTx/>
                <a:buFontTx/>
                <a:buNone/>
                <a:defRPr/>
              </a:pPr>
              <a:r>
                <a:rPr kumimoji="0" lang="en-GB" sz="1600" b="0" u="none" dirty="0">
                  <a:solidFill>
                    <a:schemeClr val="tx1"/>
                  </a:solidFill>
                </a:rPr>
                <a:t>Calibration</a:t>
              </a:r>
            </a:p>
          </p:txBody>
        </p:sp>
        <p:sp>
          <p:nvSpPr>
            <p:cNvPr id="985100" name="Rectangle 12"/>
            <p:cNvSpPr>
              <a:spLocks noChangeArrowheads="1"/>
            </p:cNvSpPr>
            <p:nvPr/>
          </p:nvSpPr>
          <p:spPr bwMode="blackWhite">
            <a:xfrm>
              <a:off x="2748" y="1648"/>
              <a:ext cx="744" cy="1148"/>
            </a:xfrm>
            <a:prstGeom prst="rect">
              <a:avLst/>
            </a:prstGeom>
            <a:solidFill>
              <a:srgbClr val="00FFFF"/>
            </a:solidFill>
            <a:ln w="12700">
              <a:solidFill>
                <a:schemeClr val="bg1"/>
              </a:solidFill>
              <a:miter lim="800000"/>
              <a:headEnd/>
              <a:tailEnd/>
            </a:ln>
            <a:effectLst>
              <a:outerShdw dist="45791" dir="2021404" algn="ctr" rotWithShape="0">
                <a:srgbClr val="808080"/>
              </a:outerShdw>
            </a:effectLst>
          </p:spPr>
          <p:txBody>
            <a:bodyPr lIns="18288" tIns="18288" rIns="18288" bIns="18288" anchor="ctr" anchorCtr="1"/>
            <a:lstStyle/>
            <a:p>
              <a:pPr>
                <a:buClrTx/>
                <a:buFontTx/>
                <a:buNone/>
                <a:defRPr/>
              </a:pPr>
              <a:r>
                <a:rPr kumimoji="0" lang="en-GB" sz="1600" b="0" u="none" dirty="0">
                  <a:solidFill>
                    <a:schemeClr val="tx1"/>
                  </a:solidFill>
                </a:rPr>
                <a:t>3.</a:t>
              </a:r>
            </a:p>
            <a:p>
              <a:pPr>
                <a:buClrTx/>
                <a:buFontTx/>
                <a:buNone/>
                <a:defRPr/>
              </a:pPr>
              <a:r>
                <a:rPr kumimoji="0" lang="en-GB" sz="1600" b="0" u="none" dirty="0">
                  <a:solidFill>
                    <a:schemeClr val="tx1"/>
                  </a:solidFill>
                </a:rPr>
                <a:t>Multivariate Analysis</a:t>
              </a:r>
            </a:p>
          </p:txBody>
        </p:sp>
        <p:sp>
          <p:nvSpPr>
            <p:cNvPr id="985101" name="Rectangle 13"/>
            <p:cNvSpPr>
              <a:spLocks noChangeArrowheads="1"/>
            </p:cNvSpPr>
            <p:nvPr/>
          </p:nvSpPr>
          <p:spPr bwMode="blackWhite">
            <a:xfrm>
              <a:off x="3891" y="1648"/>
              <a:ext cx="796" cy="1148"/>
            </a:xfrm>
            <a:prstGeom prst="rect">
              <a:avLst/>
            </a:prstGeom>
            <a:solidFill>
              <a:srgbClr val="00FFFF"/>
            </a:solidFill>
            <a:ln w="12700">
              <a:solidFill>
                <a:schemeClr val="bg1"/>
              </a:solidFill>
              <a:miter lim="800000"/>
              <a:headEnd/>
              <a:tailEnd/>
            </a:ln>
            <a:effectLst>
              <a:outerShdw dist="45791" dir="2021404" algn="ctr" rotWithShape="0">
                <a:srgbClr val="808080"/>
              </a:outerShdw>
            </a:effectLst>
          </p:spPr>
          <p:txBody>
            <a:bodyPr lIns="18288" tIns="18288" rIns="18288" bIns="18288" anchor="ctr" anchorCtr="1"/>
            <a:lstStyle/>
            <a:p>
              <a:pPr>
                <a:buClrTx/>
                <a:buFontTx/>
                <a:buNone/>
                <a:defRPr/>
              </a:pPr>
              <a:r>
                <a:rPr kumimoji="0" lang="en-GB" sz="1600" b="0" u="none" dirty="0">
                  <a:solidFill>
                    <a:schemeClr val="tx1"/>
                  </a:solidFill>
                </a:rPr>
                <a:t>4.</a:t>
              </a:r>
            </a:p>
            <a:p>
              <a:pPr>
                <a:buClrTx/>
                <a:buFontTx/>
                <a:buNone/>
                <a:defRPr/>
              </a:pPr>
              <a:r>
                <a:rPr kumimoji="0" lang="en-GB" sz="1600" b="0" u="none" dirty="0">
                  <a:solidFill>
                    <a:schemeClr val="tx1"/>
                  </a:solidFill>
                </a:rPr>
                <a:t>Validation</a:t>
              </a:r>
            </a:p>
          </p:txBody>
        </p:sp>
        <p:cxnSp>
          <p:nvCxnSpPr>
            <p:cNvPr id="397322" name="AutoShape 14"/>
            <p:cNvCxnSpPr>
              <a:cxnSpLocks noChangeShapeType="1"/>
              <a:stCxn id="985097" idx="3"/>
              <a:endCxn id="985098" idx="1"/>
            </p:cNvCxnSpPr>
            <p:nvPr/>
          </p:nvCxnSpPr>
          <p:spPr bwMode="blackWhite">
            <a:xfrm>
              <a:off x="1206" y="2222"/>
              <a:ext cx="399" cy="0"/>
            </a:xfrm>
            <a:prstGeom prst="straightConnector1">
              <a:avLst/>
            </a:prstGeom>
            <a:noFill/>
            <a:ln w="12700">
              <a:solidFill>
                <a:schemeClr val="bg1"/>
              </a:solidFill>
              <a:round/>
              <a:headEnd/>
              <a:tailEnd type="triangle" w="med" len="med"/>
            </a:ln>
          </p:spPr>
        </p:cxnSp>
        <p:cxnSp>
          <p:nvCxnSpPr>
            <p:cNvPr id="397323" name="AutoShape 15"/>
            <p:cNvCxnSpPr>
              <a:cxnSpLocks noChangeShapeType="1"/>
              <a:stCxn id="985098" idx="3"/>
              <a:endCxn id="985100" idx="1"/>
            </p:cNvCxnSpPr>
            <p:nvPr/>
          </p:nvCxnSpPr>
          <p:spPr bwMode="blackWhite">
            <a:xfrm>
              <a:off x="2349" y="2222"/>
              <a:ext cx="399" cy="0"/>
            </a:xfrm>
            <a:prstGeom prst="straightConnector1">
              <a:avLst/>
            </a:prstGeom>
            <a:noFill/>
            <a:ln w="12700">
              <a:solidFill>
                <a:schemeClr val="bg1"/>
              </a:solidFill>
              <a:round/>
              <a:headEnd/>
              <a:tailEnd type="triangle" w="med" len="med"/>
            </a:ln>
          </p:spPr>
        </p:cxnSp>
        <p:cxnSp>
          <p:nvCxnSpPr>
            <p:cNvPr id="397324" name="AutoShape 16"/>
            <p:cNvCxnSpPr>
              <a:cxnSpLocks noChangeShapeType="1"/>
              <a:stCxn id="985100" idx="3"/>
              <a:endCxn id="985101" idx="1"/>
            </p:cNvCxnSpPr>
            <p:nvPr/>
          </p:nvCxnSpPr>
          <p:spPr bwMode="blackWhite">
            <a:xfrm>
              <a:off x="3492" y="2222"/>
              <a:ext cx="399" cy="0"/>
            </a:xfrm>
            <a:prstGeom prst="straightConnector1">
              <a:avLst/>
            </a:prstGeom>
            <a:noFill/>
            <a:ln w="12700">
              <a:solidFill>
                <a:schemeClr val="bg1"/>
              </a:solidFill>
              <a:round/>
              <a:headEnd/>
              <a:tailEnd type="triangle" w="med" len="med"/>
            </a:ln>
          </p:spPr>
        </p:cxnSp>
        <p:cxnSp>
          <p:nvCxnSpPr>
            <p:cNvPr id="397325" name="AutoShape 17"/>
            <p:cNvCxnSpPr>
              <a:cxnSpLocks noChangeShapeType="1"/>
              <a:stCxn id="985101" idx="3"/>
              <a:endCxn id="985099" idx="1"/>
            </p:cNvCxnSpPr>
            <p:nvPr/>
          </p:nvCxnSpPr>
          <p:spPr bwMode="blackWhite">
            <a:xfrm>
              <a:off x="4635" y="2222"/>
              <a:ext cx="400" cy="0"/>
            </a:xfrm>
            <a:prstGeom prst="straightConnector1">
              <a:avLst/>
            </a:prstGeom>
            <a:noFill/>
            <a:ln w="12700">
              <a:solidFill>
                <a:schemeClr val="bg1"/>
              </a:solidFill>
              <a:round/>
              <a:headEnd/>
              <a:tailEnd type="triangle" w="med" len="med"/>
            </a:ln>
          </p:spPr>
        </p:cxnSp>
      </p:gr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276</a:t>
            </a:fld>
            <a:endParaRPr lang="en-US"/>
          </a:p>
        </p:txBody>
      </p:sp>
    </p:spTree>
    <p:extLst>
      <p:ext uri="{BB962C8B-B14F-4D97-AF65-F5344CB8AC3E}">
        <p14:creationId xmlns:p14="http://schemas.microsoft.com/office/powerpoint/2010/main" val="1656272885"/>
      </p:ext>
    </p:extLst>
  </p:cSld>
  <p:clrMapOvr>
    <a:masterClrMapping/>
  </p:clrMapOvr>
  <p:transition spd="slow">
    <p:pull dir="r"/>
  </p:transition>
</p:sld>
</file>

<file path=ppt/slides/slide2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a:t>RiskCalc</a:t>
            </a:r>
          </a:p>
        </p:txBody>
      </p:sp>
      <p:sp>
        <p:nvSpPr>
          <p:cNvPr id="1373187" name="Rectangle 3"/>
          <p:cNvSpPr>
            <a:spLocks noGrp="1" noChangeArrowheads="1"/>
          </p:cNvSpPr>
          <p:nvPr>
            <p:ph type="body" idx="1"/>
          </p:nvPr>
        </p:nvSpPr>
        <p:spPr>
          <a:xfrm>
            <a:off x="776536" y="1628253"/>
            <a:ext cx="8635752" cy="4680471"/>
          </a:xfrm>
        </p:spPr>
        <p:txBody>
          <a:bodyPr/>
          <a:lstStyle/>
          <a:p>
            <a:pPr marL="265113" indent="-265113" algn="just">
              <a:lnSpc>
                <a:spcPts val="2700"/>
              </a:lnSpc>
              <a:spcBef>
                <a:spcPts val="600"/>
              </a:spcBef>
            </a:pPr>
            <a:r>
              <a:rPr lang="en-US" sz="2000" u="sng" dirty="0"/>
              <a:t>1</a:t>
            </a:r>
            <a:r>
              <a:rPr lang="en-US" sz="2000" u="sng" baseline="30000" dirty="0"/>
              <a:t>st</a:t>
            </a:r>
            <a:r>
              <a:rPr lang="en-US" sz="2000" u="sng" dirty="0"/>
              <a:t> stage – Data preparation:</a:t>
            </a:r>
            <a:r>
              <a:rPr lang="en-US" sz="2000" dirty="0"/>
              <a:t> implementation of the database exclusions, identifying the defaults and associating the adequate financial information:</a:t>
            </a:r>
          </a:p>
          <a:p>
            <a:pPr marL="628650" lvl="1" indent="-363538" algn="just">
              <a:lnSpc>
                <a:spcPts val="2800"/>
              </a:lnSpc>
              <a:spcBef>
                <a:spcPts val="600"/>
              </a:spcBef>
            </a:pPr>
            <a:r>
              <a:rPr lang="en-US" sz="1800" dirty="0"/>
              <a:t>in performing loans– the balance sheet of the previous year, if the loan was originated in the 2</a:t>
            </a:r>
            <a:r>
              <a:rPr lang="en-US" sz="1800" baseline="30000" dirty="0"/>
              <a:t>nd</a:t>
            </a:r>
            <a:r>
              <a:rPr lang="en-US" sz="1800" dirty="0"/>
              <a:t> half of the year, or 2 years before, otherwise.</a:t>
            </a:r>
          </a:p>
          <a:p>
            <a:pPr marL="628650" lvl="1" indent="-363538" algn="just">
              <a:lnSpc>
                <a:spcPts val="2800"/>
              </a:lnSpc>
              <a:spcBef>
                <a:spcPts val="600"/>
              </a:spcBef>
            </a:pPr>
            <a:r>
              <a:rPr lang="en-US" sz="1800" dirty="0"/>
              <a:t>default loans – the balance sheet of the previous year, if the loan was originated in the 2</a:t>
            </a:r>
            <a:r>
              <a:rPr lang="en-US" sz="1800" baseline="30000" dirty="0"/>
              <a:t>nd</a:t>
            </a:r>
            <a:r>
              <a:rPr lang="en-US" sz="1800" dirty="0"/>
              <a:t> half of the year, or two years before, when loans were originated in the 1</a:t>
            </a:r>
            <a:r>
              <a:rPr lang="en-US" sz="1800" baseline="30000" dirty="0"/>
              <a:t>st</a:t>
            </a:r>
            <a:r>
              <a:rPr lang="en-US" sz="1800" dirty="0"/>
              <a:t> half, also identifying the two years before as defaults, in order to ensure better discrimination between performing and non-performing companies, as well as the increase in the number of defaults (usually low).</a:t>
            </a:r>
          </a:p>
        </p:txBody>
      </p:sp>
      <p:sp>
        <p:nvSpPr>
          <p:cNvPr id="398340" name="Rectangle 4"/>
          <p:cNvSpPr>
            <a:spLocks noChangeArrowheads="1"/>
          </p:cNvSpPr>
          <p:nvPr/>
        </p:nvSpPr>
        <p:spPr bwMode="auto">
          <a:xfrm>
            <a:off x="992188" y="2565400"/>
            <a:ext cx="8420100" cy="3743325"/>
          </a:xfrm>
          <a:prstGeom prst="rect">
            <a:avLst/>
          </a:prstGeom>
          <a:noFill/>
          <a:ln w="9525">
            <a:noFill/>
            <a:miter lim="800000"/>
            <a:headEnd/>
            <a:tailEnd/>
          </a:ln>
        </p:spPr>
        <p:txBody>
          <a:bodyPr lIns="92075" tIns="46038" rIns="92075" bIns="46038"/>
          <a:lstStyle/>
          <a:p>
            <a:pPr marL="1035050" lvl="1" indent="-577850" algn="just">
              <a:spcBef>
                <a:spcPct val="20000"/>
              </a:spcBef>
              <a:buClr>
                <a:schemeClr val="bg2"/>
              </a:buClr>
              <a:buSzPct val="75000"/>
              <a:buFontTx/>
              <a:buChar char="–"/>
            </a:pPr>
            <a:endParaRPr kumimoji="0" lang="en-GB" sz="2400" b="0" u="none">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277</a:t>
            </a:fld>
            <a:endParaRPr lang="en-US"/>
          </a:p>
        </p:txBody>
      </p:sp>
    </p:spTree>
    <p:extLst>
      <p:ext uri="{BB962C8B-B14F-4D97-AF65-F5344CB8AC3E}">
        <p14:creationId xmlns:p14="http://schemas.microsoft.com/office/powerpoint/2010/main" val="2163537711"/>
      </p:ext>
    </p:extLst>
  </p:cSld>
  <p:clrMapOvr>
    <a:masterClrMapping/>
  </p:clrMapOvr>
  <p:transition spd="slow">
    <p:pull dir="r"/>
  </p:transition>
</p:sld>
</file>

<file path=ppt/slides/slide2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r>
              <a:rPr lang="en-US"/>
              <a:t>RiskCalc</a:t>
            </a:r>
          </a:p>
        </p:txBody>
      </p:sp>
      <p:sp>
        <p:nvSpPr>
          <p:cNvPr id="1370115" name="Rectangle 3"/>
          <p:cNvSpPr>
            <a:spLocks noGrp="1" noChangeArrowheads="1"/>
          </p:cNvSpPr>
          <p:nvPr>
            <p:ph type="body" sz="half" idx="1"/>
          </p:nvPr>
        </p:nvSpPr>
        <p:spPr>
          <a:xfrm>
            <a:off x="776536" y="1628800"/>
            <a:ext cx="4896544" cy="4694213"/>
          </a:xfrm>
        </p:spPr>
        <p:txBody>
          <a:bodyPr/>
          <a:lstStyle/>
          <a:p>
            <a:pPr algn="just">
              <a:lnSpc>
                <a:spcPts val="2700"/>
              </a:lnSpc>
              <a:spcBef>
                <a:spcPts val="600"/>
              </a:spcBef>
              <a:spcAft>
                <a:spcPts val="600"/>
              </a:spcAft>
            </a:pPr>
            <a:r>
              <a:rPr lang="en-US" sz="2000" dirty="0"/>
              <a:t>Example – company with 3 loans granted in 2001:</a:t>
            </a:r>
          </a:p>
          <a:p>
            <a:pPr marL="717550" lvl="1" indent="-354013" algn="just">
              <a:lnSpc>
                <a:spcPts val="2700"/>
              </a:lnSpc>
              <a:spcBef>
                <a:spcPts val="600"/>
              </a:spcBef>
              <a:spcAft>
                <a:spcPts val="600"/>
              </a:spcAft>
              <a:buFontTx/>
              <a:buNone/>
            </a:pPr>
            <a:r>
              <a:rPr lang="en-US" sz="2000" dirty="0"/>
              <a:t>(</a:t>
            </a:r>
            <a:r>
              <a:rPr lang="en-US" sz="2000" dirty="0" err="1"/>
              <a:t>i</a:t>
            </a:r>
            <a:r>
              <a:rPr lang="en-US" sz="2000" dirty="0"/>
              <a:t>)	</a:t>
            </a:r>
            <a:r>
              <a:rPr lang="en-US" sz="1800" dirty="0"/>
              <a:t>4 April 1997, 2-year maturity - regular;</a:t>
            </a:r>
          </a:p>
          <a:p>
            <a:pPr marL="717550" lvl="1" indent="-354013" algn="just">
              <a:lnSpc>
                <a:spcPts val="2700"/>
              </a:lnSpc>
              <a:spcBef>
                <a:spcPts val="600"/>
              </a:spcBef>
              <a:spcAft>
                <a:spcPts val="600"/>
              </a:spcAft>
              <a:buFontTx/>
              <a:buNone/>
            </a:pPr>
            <a:r>
              <a:rPr lang="en-US" sz="1800" dirty="0"/>
              <a:t>(ii)	7 July 1999, 1-year maturity – default at maturity (7</a:t>
            </a:r>
            <a:r>
              <a:rPr lang="en-US" sz="1800" baseline="30000" dirty="0"/>
              <a:t>th</a:t>
            </a:r>
            <a:r>
              <a:rPr lang="en-US" sz="1800" dirty="0"/>
              <a:t> July 2000);</a:t>
            </a:r>
          </a:p>
          <a:p>
            <a:pPr marL="717550" lvl="1" indent="-354013" algn="just">
              <a:lnSpc>
                <a:spcPts val="2700"/>
              </a:lnSpc>
              <a:spcBef>
                <a:spcPts val="600"/>
              </a:spcBef>
              <a:spcAft>
                <a:spcPts val="600"/>
              </a:spcAft>
              <a:buFontTx/>
              <a:buNone/>
            </a:pPr>
            <a:r>
              <a:rPr lang="en-US" sz="1800" dirty="0"/>
              <a:t>(iii)	 2 February 2000, 2-year maturity - regular (until 2001).</a:t>
            </a:r>
          </a:p>
        </p:txBody>
      </p:sp>
      <p:graphicFrame>
        <p:nvGraphicFramePr>
          <p:cNvPr id="1370165" name="Group 53"/>
          <p:cNvGraphicFramePr>
            <a:graphicFrameLocks noGrp="1"/>
          </p:cNvGraphicFramePr>
          <p:nvPr>
            <p:ph sz="half" idx="2"/>
          </p:nvPr>
        </p:nvGraphicFramePr>
        <p:xfrm>
          <a:off x="5817096" y="1700808"/>
          <a:ext cx="3528392" cy="4536502"/>
        </p:xfrm>
        <a:graphic>
          <a:graphicData uri="http://schemas.openxmlformats.org/drawingml/2006/table">
            <a:tbl>
              <a:tblPr/>
              <a:tblGrid>
                <a:gridCol w="1097722">
                  <a:extLst>
                    <a:ext uri="{9D8B030D-6E8A-4147-A177-3AD203B41FA5}">
                      <a16:colId xmlns:a16="http://schemas.microsoft.com/office/drawing/2014/main" val="20000"/>
                    </a:ext>
                  </a:extLst>
                </a:gridCol>
                <a:gridCol w="1411357">
                  <a:extLst>
                    <a:ext uri="{9D8B030D-6E8A-4147-A177-3AD203B41FA5}">
                      <a16:colId xmlns:a16="http://schemas.microsoft.com/office/drawing/2014/main" val="20001"/>
                    </a:ext>
                  </a:extLst>
                </a:gridCol>
                <a:gridCol w="1019313">
                  <a:extLst>
                    <a:ext uri="{9D8B030D-6E8A-4147-A177-3AD203B41FA5}">
                      <a16:colId xmlns:a16="http://schemas.microsoft.com/office/drawing/2014/main" val="20002"/>
                    </a:ext>
                  </a:extLst>
                </a:gridCol>
              </a:tblGrid>
              <a:tr h="957023">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800" b="0" i="0" u="none" strike="noStrike" cap="none" normalizeH="0" baseline="0" noProof="0" dirty="0">
                          <a:ln>
                            <a:noFill/>
                          </a:ln>
                          <a:solidFill>
                            <a:schemeClr val="tx1"/>
                          </a:solidFill>
                          <a:effectLst/>
                          <a:latin typeface="Times New Roman" pitchFamily="18" charset="0"/>
                        </a:rPr>
                        <a:t>Balance Sheet Year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800" b="0" i="0" u="none" strike="noStrike" cap="none" normalizeH="0" baseline="0" noProof="0">
                          <a:ln>
                            <a:noFill/>
                          </a:ln>
                          <a:solidFill>
                            <a:schemeClr val="tx1"/>
                          </a:solidFill>
                          <a:effectLst/>
                          <a:latin typeface="Times New Roman" pitchFamily="18" charset="0"/>
                        </a:rPr>
                        <a:t>Endogenous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800" b="0" i="0" u="none" strike="noStrike" cap="none" normalizeH="0" baseline="0" noProof="0" dirty="0">
                          <a:ln>
                            <a:noFill/>
                          </a:ln>
                          <a:solidFill>
                            <a:schemeClr val="tx1"/>
                          </a:solidFill>
                          <a:effectLst/>
                          <a:latin typeface="Times New Roman" pitchFamily="18" charset="0"/>
                        </a:rPr>
                        <a:t>Relevant loan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0279">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a:ln>
                            <a:noFill/>
                          </a:ln>
                          <a:solidFill>
                            <a:schemeClr val="tx1"/>
                          </a:solidFill>
                          <a:effectLst/>
                          <a:latin typeface="Times New Roman" pitchFamily="18" charset="0"/>
                        </a:rPr>
                        <a:t>1995</a:t>
                      </a:r>
                      <a:endParaRPr kumimoji="0" lang="en-US" sz="1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dirty="0">
                          <a:ln>
                            <a:noFill/>
                          </a:ln>
                          <a:solidFill>
                            <a:schemeClr val="tx1"/>
                          </a:solidFill>
                          <a:effectLst/>
                          <a:latin typeface="Times New Roman" pitchFamily="18" charset="0"/>
                        </a:rPr>
                        <a:t>0</a:t>
                      </a:r>
                      <a:endParaRPr kumimoji="0" lang="en-US"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dirty="0">
                          <a:ln>
                            <a:noFill/>
                          </a:ln>
                          <a:solidFill>
                            <a:schemeClr val="tx1"/>
                          </a:solidFill>
                          <a:effectLst/>
                          <a:latin typeface="Times New Roman" pitchFamily="18" charset="0"/>
                        </a:rPr>
                        <a:t>(i)</a:t>
                      </a:r>
                      <a:endParaRPr kumimoji="0" lang="en-US"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1784">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a:ln>
                            <a:noFill/>
                          </a:ln>
                          <a:solidFill>
                            <a:schemeClr val="tx1"/>
                          </a:solidFill>
                          <a:effectLst/>
                          <a:latin typeface="Times New Roman" pitchFamily="18" charset="0"/>
                        </a:rPr>
                        <a:t>1996</a:t>
                      </a:r>
                      <a:endParaRPr kumimoji="0" lang="en-US" sz="1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a:ln>
                            <a:noFill/>
                          </a:ln>
                          <a:solidFill>
                            <a:schemeClr val="tx1"/>
                          </a:solidFill>
                          <a:effectLst/>
                          <a:latin typeface="Times New Roman" pitchFamily="18" charset="0"/>
                        </a:rPr>
                        <a:t>0</a:t>
                      </a:r>
                      <a:endParaRPr kumimoji="0" lang="en-US"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a:ln>
                            <a:noFill/>
                          </a:ln>
                          <a:solidFill>
                            <a:schemeClr val="tx1"/>
                          </a:solidFill>
                          <a:effectLst/>
                          <a:latin typeface="Times New Roman" pitchFamily="18" charset="0"/>
                        </a:rPr>
                        <a:t>(i)</a:t>
                      </a:r>
                      <a:endParaRPr kumimoji="0" lang="en-US"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3290">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a:ln>
                            <a:noFill/>
                          </a:ln>
                          <a:solidFill>
                            <a:schemeClr val="tx1"/>
                          </a:solidFill>
                          <a:effectLst/>
                          <a:latin typeface="Times New Roman" pitchFamily="18" charset="0"/>
                        </a:rPr>
                        <a:t>1997</a:t>
                      </a:r>
                      <a:endParaRPr kumimoji="0" lang="en-US" sz="1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a:ln>
                            <a:noFill/>
                          </a:ln>
                          <a:solidFill>
                            <a:schemeClr val="tx1"/>
                          </a:solidFill>
                          <a:effectLst/>
                          <a:latin typeface="Times New Roman" pitchFamily="18" charset="0"/>
                        </a:rPr>
                        <a:t>1</a:t>
                      </a:r>
                      <a:endParaRPr kumimoji="0" lang="en-US"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a:ln>
                            <a:noFill/>
                          </a:ln>
                          <a:solidFill>
                            <a:schemeClr val="tx1"/>
                          </a:solidFill>
                          <a:effectLst/>
                          <a:latin typeface="Times New Roman" pitchFamily="18" charset="0"/>
                        </a:rPr>
                        <a:t>(ii)</a:t>
                      </a:r>
                      <a:endParaRPr kumimoji="0" lang="en-US"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1784">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a:ln>
                            <a:noFill/>
                          </a:ln>
                          <a:solidFill>
                            <a:schemeClr val="tx1"/>
                          </a:solidFill>
                          <a:effectLst/>
                          <a:latin typeface="Times New Roman" pitchFamily="18" charset="0"/>
                        </a:rPr>
                        <a:t>1998</a:t>
                      </a:r>
                      <a:endParaRPr kumimoji="0" lang="en-US" sz="1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a:ln>
                            <a:noFill/>
                          </a:ln>
                          <a:solidFill>
                            <a:schemeClr val="tx1"/>
                          </a:solidFill>
                          <a:effectLst/>
                          <a:latin typeface="Times New Roman" pitchFamily="18" charset="0"/>
                        </a:rPr>
                        <a:t>1</a:t>
                      </a:r>
                      <a:endParaRPr kumimoji="0" lang="en-US"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dirty="0">
                          <a:ln>
                            <a:noFill/>
                          </a:ln>
                          <a:solidFill>
                            <a:schemeClr val="tx1"/>
                          </a:solidFill>
                          <a:effectLst/>
                          <a:latin typeface="Times New Roman" pitchFamily="18" charset="0"/>
                        </a:rPr>
                        <a:t>(ii)</a:t>
                      </a:r>
                      <a:endParaRPr kumimoji="0" lang="en-US"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0279">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a:ln>
                            <a:noFill/>
                          </a:ln>
                          <a:solidFill>
                            <a:schemeClr val="tx1"/>
                          </a:solidFill>
                          <a:effectLst/>
                          <a:latin typeface="Times New Roman" pitchFamily="18" charset="0"/>
                        </a:rPr>
                        <a:t>1999</a:t>
                      </a:r>
                      <a:endParaRPr kumimoji="0" lang="en-US" sz="1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a:ln>
                            <a:noFill/>
                          </a:ln>
                          <a:solidFill>
                            <a:schemeClr val="tx1"/>
                          </a:solidFill>
                          <a:effectLst/>
                          <a:latin typeface="Times New Roman" pitchFamily="18" charset="0"/>
                        </a:rPr>
                        <a:t>1</a:t>
                      </a:r>
                      <a:endParaRPr kumimoji="0" lang="en-US"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a:ln>
                            <a:noFill/>
                          </a:ln>
                          <a:solidFill>
                            <a:schemeClr val="tx1"/>
                          </a:solidFill>
                          <a:effectLst/>
                          <a:latin typeface="Times New Roman" pitchFamily="18" charset="0"/>
                        </a:rPr>
                        <a:t>(ii)</a:t>
                      </a:r>
                      <a:endParaRPr kumimoji="0" lang="en-US"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1784">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a:ln>
                            <a:noFill/>
                          </a:ln>
                          <a:solidFill>
                            <a:schemeClr val="tx1"/>
                          </a:solidFill>
                          <a:effectLst/>
                          <a:latin typeface="Times New Roman" pitchFamily="18" charset="0"/>
                        </a:rPr>
                        <a:t>2000</a:t>
                      </a:r>
                      <a:endParaRPr kumimoji="0" lang="en-US" sz="1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a:ln>
                            <a:noFill/>
                          </a:ln>
                          <a:solidFill>
                            <a:schemeClr val="tx1"/>
                          </a:solidFill>
                          <a:effectLst/>
                          <a:latin typeface="Times New Roman" pitchFamily="18" charset="0"/>
                        </a:rPr>
                        <a:t>-</a:t>
                      </a:r>
                      <a:endParaRPr kumimoji="0" lang="en-US"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a:ln>
                            <a:noFill/>
                          </a:ln>
                          <a:solidFill>
                            <a:schemeClr val="tx1"/>
                          </a:solidFill>
                          <a:effectLst/>
                          <a:latin typeface="Times New Roman" pitchFamily="18" charset="0"/>
                        </a:rPr>
                        <a:t>-</a:t>
                      </a:r>
                      <a:endParaRPr kumimoji="0" lang="en-US"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0279">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a:ln>
                            <a:noFill/>
                          </a:ln>
                          <a:solidFill>
                            <a:schemeClr val="tx1"/>
                          </a:solidFill>
                          <a:effectLst/>
                          <a:latin typeface="Times New Roman" pitchFamily="18" charset="0"/>
                        </a:rPr>
                        <a:t>2001</a:t>
                      </a:r>
                      <a:endParaRPr kumimoji="0" lang="en-US" sz="1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a:ln>
                            <a:noFill/>
                          </a:ln>
                          <a:solidFill>
                            <a:schemeClr val="tx1"/>
                          </a:solidFill>
                          <a:effectLst/>
                          <a:latin typeface="Times New Roman" pitchFamily="18" charset="0"/>
                        </a:rPr>
                        <a:t>-</a:t>
                      </a:r>
                      <a:endParaRPr kumimoji="0" lang="en-US" sz="1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dirty="0">
                          <a:ln>
                            <a:noFill/>
                          </a:ln>
                          <a:solidFill>
                            <a:schemeClr val="tx1"/>
                          </a:solidFill>
                          <a:effectLst/>
                          <a:latin typeface="Times New Roman" pitchFamily="18" charset="0"/>
                        </a:rPr>
                        <a:t>-</a:t>
                      </a:r>
                      <a:endParaRPr kumimoji="0" lang="en-US"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278</a:t>
            </a:fld>
            <a:endParaRPr lang="en-US"/>
          </a:p>
        </p:txBody>
      </p:sp>
    </p:spTree>
    <p:extLst>
      <p:ext uri="{BB962C8B-B14F-4D97-AF65-F5344CB8AC3E}">
        <p14:creationId xmlns:p14="http://schemas.microsoft.com/office/powerpoint/2010/main" val="118088972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70165"/>
                                        </p:tgtEl>
                                        <p:attrNameLst>
                                          <p:attrName>style.visibility</p:attrName>
                                        </p:attrNameLst>
                                      </p:cBhvr>
                                      <p:to>
                                        <p:strVal val="visible"/>
                                      </p:to>
                                    </p:set>
                                    <p:animEffect transition="in" filter="wipe(left)">
                                      <p:cBhvr>
                                        <p:cTn id="7" dur="500"/>
                                        <p:tgtEl>
                                          <p:spTgt spid="1370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p:txBody>
          <a:bodyPr/>
          <a:lstStyle/>
          <a:p>
            <a:r>
              <a:rPr lang="en-US"/>
              <a:t>RiskCalc</a:t>
            </a:r>
          </a:p>
        </p:txBody>
      </p:sp>
      <p:sp>
        <p:nvSpPr>
          <p:cNvPr id="1366023" name="Rectangle 7"/>
          <p:cNvSpPr>
            <a:spLocks noChangeArrowheads="1"/>
          </p:cNvSpPr>
          <p:nvPr/>
        </p:nvSpPr>
        <p:spPr bwMode="auto">
          <a:xfrm>
            <a:off x="704528" y="1628800"/>
            <a:ext cx="4693710" cy="4680520"/>
          </a:xfrm>
          <a:prstGeom prst="rect">
            <a:avLst/>
          </a:prstGeom>
          <a:noFill/>
          <a:ln w="9525">
            <a:noFill/>
            <a:miter lim="800000"/>
            <a:headEnd/>
            <a:tailEnd/>
          </a:ln>
        </p:spPr>
        <p:txBody>
          <a:bodyPr lIns="92075" tIns="46038" rIns="92075" bIns="46038"/>
          <a:lstStyle/>
          <a:p>
            <a:pPr marL="261938" indent="-261938" algn="just">
              <a:lnSpc>
                <a:spcPts val="2700"/>
              </a:lnSpc>
              <a:spcBef>
                <a:spcPts val="600"/>
              </a:spcBef>
              <a:spcAft>
                <a:spcPts val="0"/>
              </a:spcAft>
              <a:buClr>
                <a:schemeClr val="bg2"/>
              </a:buClr>
              <a:buSzPct val="75000"/>
              <a:buFont typeface="Monotype Sorts" pitchFamily="2" charset="2"/>
              <a:buChar char="n"/>
            </a:pPr>
            <a:r>
              <a:rPr kumimoji="0" lang="en-US" sz="2000" b="0" dirty="0">
                <a:solidFill>
                  <a:schemeClr val="tx1"/>
                </a:solidFill>
              </a:rPr>
              <a:t>2</a:t>
            </a:r>
            <a:r>
              <a:rPr kumimoji="0" lang="en-US" sz="2000" b="0" baseline="30000" dirty="0">
                <a:solidFill>
                  <a:schemeClr val="tx1"/>
                </a:solidFill>
              </a:rPr>
              <a:t>nd</a:t>
            </a:r>
            <a:r>
              <a:rPr kumimoji="0" lang="en-US" sz="2000" b="0" dirty="0">
                <a:solidFill>
                  <a:schemeClr val="tx1"/>
                </a:solidFill>
              </a:rPr>
              <a:t> Stage – </a:t>
            </a:r>
            <a:r>
              <a:rPr kumimoji="0" lang="en-US" sz="2000" b="0" dirty="0" err="1">
                <a:solidFill>
                  <a:schemeClr val="tx1"/>
                </a:solidFill>
              </a:rPr>
              <a:t>Univariate</a:t>
            </a:r>
            <a:r>
              <a:rPr kumimoji="0" lang="en-US" sz="2000" b="0" dirty="0">
                <a:solidFill>
                  <a:schemeClr val="tx1"/>
                </a:solidFill>
              </a:rPr>
              <a:t> analysis</a:t>
            </a:r>
            <a:r>
              <a:rPr kumimoji="0" lang="en-US" sz="2000" b="0" u="none" dirty="0">
                <a:solidFill>
                  <a:schemeClr val="tx1"/>
                </a:solidFill>
              </a:rPr>
              <a:t>: consists in assessing the link between defaults and each potentially relevant explanatory variable, in two steps:</a:t>
            </a:r>
          </a:p>
          <a:p>
            <a:pPr marL="449263" lvl="1" indent="-187325" algn="just">
              <a:lnSpc>
                <a:spcPts val="2700"/>
              </a:lnSpc>
              <a:spcBef>
                <a:spcPts val="600"/>
              </a:spcBef>
              <a:spcAft>
                <a:spcPts val="0"/>
              </a:spcAft>
              <a:buClr>
                <a:schemeClr val="bg2"/>
              </a:buClr>
              <a:buSzPct val="75000"/>
              <a:buFontTx/>
              <a:buChar char="–"/>
            </a:pPr>
            <a:r>
              <a:rPr kumimoji="0" lang="en-US" sz="1600" b="0" u="none" dirty="0" err="1">
                <a:solidFill>
                  <a:schemeClr val="tx1"/>
                </a:solidFill>
              </a:rPr>
              <a:t>Univariate</a:t>
            </a:r>
            <a:r>
              <a:rPr kumimoji="0" lang="en-US" sz="1600" b="0" u="none" dirty="0">
                <a:solidFill>
                  <a:schemeClr val="tx1"/>
                </a:solidFill>
              </a:rPr>
              <a:t> analysis – the link between the ratio percentiles and their corresponding default frequencies is assessed:</a:t>
            </a:r>
          </a:p>
          <a:p>
            <a:pPr marL="449263" lvl="1" indent="-187325" algn="just">
              <a:lnSpc>
                <a:spcPts val="2700"/>
              </a:lnSpc>
              <a:spcBef>
                <a:spcPts val="600"/>
              </a:spcBef>
              <a:spcAft>
                <a:spcPts val="0"/>
              </a:spcAft>
              <a:buClr>
                <a:schemeClr val="bg2"/>
              </a:buClr>
              <a:buSzPct val="75000"/>
              <a:buFontTx/>
              <a:buChar char="–"/>
            </a:pPr>
            <a:r>
              <a:rPr kumimoji="0" lang="en-US" sz="1600" b="0" u="none" dirty="0">
                <a:solidFill>
                  <a:schemeClr val="tx1"/>
                </a:solidFill>
              </a:rPr>
              <a:t>Mini-modeling of the ratios – a </a:t>
            </a:r>
            <a:r>
              <a:rPr kumimoji="0" lang="en-US" sz="1600" b="0" u="none" dirty="0" err="1">
                <a:solidFill>
                  <a:schemeClr val="tx1"/>
                </a:solidFill>
              </a:rPr>
              <a:t>logit</a:t>
            </a:r>
            <a:r>
              <a:rPr kumimoji="0" lang="en-US" sz="1600" b="0" u="none" dirty="0">
                <a:solidFill>
                  <a:schemeClr val="tx1"/>
                </a:solidFill>
              </a:rPr>
              <a:t> regression between the qualitative dependent variable and each pre-selected ratio in the previous stage is performed, after smoothing the default freq. curve.</a:t>
            </a:r>
          </a:p>
        </p:txBody>
      </p:sp>
      <p:pic>
        <p:nvPicPr>
          <p:cNvPr id="4" name="Picture 5"/>
          <p:cNvPicPr>
            <a:picLocks noGrp="1" noChangeAspect="1" noChangeArrowheads="1"/>
          </p:cNvPicPr>
          <p:nvPr>
            <p:ph idx="1"/>
          </p:nvPr>
        </p:nvPicPr>
        <p:blipFill>
          <a:blip r:embed="rId2" cstate="print"/>
          <a:srcRect/>
          <a:stretch>
            <a:fillRect/>
          </a:stretch>
        </p:blipFill>
        <p:spPr>
          <a:xfrm>
            <a:off x="5398238" y="1857609"/>
            <a:ext cx="4034983" cy="2147455"/>
          </a:xfrm>
          <a:noFill/>
        </p:spPr>
      </p:pic>
      <p:sp>
        <p:nvSpPr>
          <p:cNvPr id="5" name="Rectangle 6"/>
          <p:cNvSpPr>
            <a:spLocks noChangeArrowheads="1"/>
          </p:cNvSpPr>
          <p:nvPr/>
        </p:nvSpPr>
        <p:spPr bwMode="auto">
          <a:xfrm>
            <a:off x="5457056" y="4221088"/>
            <a:ext cx="3960440" cy="432048"/>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None/>
            </a:pPr>
            <a:r>
              <a:rPr kumimoji="0" lang="en-US" sz="1200" b="0" u="none" dirty="0">
                <a:solidFill>
                  <a:schemeClr val="tx1"/>
                </a:solidFill>
              </a:rPr>
              <a:t>Source: Moody’s (2002), “Moody’s </a:t>
            </a:r>
            <a:r>
              <a:rPr kumimoji="0" lang="en-US" sz="1200" b="0" u="none" dirty="0" err="1">
                <a:solidFill>
                  <a:schemeClr val="tx1"/>
                </a:solidFill>
              </a:rPr>
              <a:t>RiskCalc</a:t>
            </a:r>
            <a:r>
              <a:rPr kumimoji="0" lang="en-US" sz="1200" b="0" u="none" dirty="0">
                <a:solidFill>
                  <a:schemeClr val="tx1"/>
                </a:solidFill>
              </a:rPr>
              <a:t> for Private Companies: Portugal”.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279</a:t>
            </a:fld>
            <a:endParaRPr lang="en-US"/>
          </a:p>
        </p:txBody>
      </p:sp>
    </p:spTree>
    <p:extLst>
      <p:ext uri="{BB962C8B-B14F-4D97-AF65-F5344CB8AC3E}">
        <p14:creationId xmlns:p14="http://schemas.microsoft.com/office/powerpoint/2010/main" val="640091584"/>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Non-regulated players</a:t>
            </a:r>
          </a:p>
        </p:txBody>
      </p:sp>
      <p:sp>
        <p:nvSpPr>
          <p:cNvPr id="1619971" name="Rectangle 3"/>
          <p:cNvSpPr>
            <a:spLocks noGrp="1" noChangeArrowheads="1"/>
          </p:cNvSpPr>
          <p:nvPr>
            <p:ph type="body" idx="1"/>
          </p:nvPr>
        </p:nvSpPr>
        <p:spPr>
          <a:xfrm>
            <a:off x="809596" y="1628800"/>
            <a:ext cx="8643998" cy="1152128"/>
          </a:xfrm>
        </p:spPr>
        <p:txBody>
          <a:bodyPr/>
          <a:lstStyle/>
          <a:p>
            <a:pPr algn="just">
              <a:lnSpc>
                <a:spcPts val="2700"/>
              </a:lnSpc>
              <a:spcBef>
                <a:spcPts val="600"/>
              </a:spcBef>
              <a:spcAft>
                <a:spcPts val="600"/>
              </a:spcAft>
            </a:pPr>
            <a:r>
              <a:rPr lang="en-US" sz="2000" dirty="0"/>
              <a:t>Even though credit granted by </a:t>
            </a:r>
            <a:r>
              <a:rPr lang="en-US" sz="2000" dirty="0" err="1"/>
              <a:t>Fintechs</a:t>
            </a:r>
            <a:r>
              <a:rPr lang="en-US" sz="2000" dirty="0"/>
              <a:t> is rapidly growing, at the global level it remains very limited, representing only 0.5% of total stock of private sector credit at the global level.</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28</a:t>
            </a:fld>
            <a:endParaRPr lang="en-US" dirty="0"/>
          </a:p>
        </p:txBody>
      </p:sp>
      <p:pic>
        <p:nvPicPr>
          <p:cNvPr id="4" name="Picture 3"/>
          <p:cNvPicPr>
            <a:picLocks noChangeAspect="1"/>
          </p:cNvPicPr>
          <p:nvPr/>
        </p:nvPicPr>
        <p:blipFill>
          <a:blip r:embed="rId2"/>
          <a:stretch>
            <a:fillRect/>
          </a:stretch>
        </p:blipFill>
        <p:spPr>
          <a:xfrm>
            <a:off x="1208584" y="2780928"/>
            <a:ext cx="7140842" cy="2988259"/>
          </a:xfrm>
          <a:prstGeom prst="rect">
            <a:avLst/>
          </a:prstGeom>
        </p:spPr>
      </p:pic>
      <p:sp>
        <p:nvSpPr>
          <p:cNvPr id="7" name="Rectangle 6"/>
          <p:cNvSpPr/>
          <p:nvPr/>
        </p:nvSpPr>
        <p:spPr>
          <a:xfrm>
            <a:off x="762000" y="5877272"/>
            <a:ext cx="8731250" cy="461665"/>
          </a:xfrm>
          <a:prstGeom prst="rect">
            <a:avLst/>
          </a:prstGeom>
        </p:spPr>
        <p:txBody>
          <a:bodyPr wrap="square">
            <a:spAutoFit/>
          </a:bodyPr>
          <a:lstStyle/>
          <a:p>
            <a:pPr algn="just">
              <a:buNone/>
            </a:pPr>
            <a:r>
              <a:rPr lang="pt-PT" sz="1200" b="0" u="none" dirty="0" err="1">
                <a:solidFill>
                  <a:schemeClr val="tx1"/>
                </a:solidFill>
              </a:rPr>
              <a:t>Source</a:t>
            </a:r>
            <a:r>
              <a:rPr lang="pt-PT" sz="1200" b="0" u="none" dirty="0">
                <a:solidFill>
                  <a:schemeClr val="tx1"/>
                </a:solidFill>
              </a:rPr>
              <a:t>: </a:t>
            </a:r>
            <a:r>
              <a:rPr lang="pt-PT" sz="1200" b="0" u="none" dirty="0" err="1">
                <a:solidFill>
                  <a:schemeClr val="tx1"/>
                </a:solidFill>
              </a:rPr>
              <a:t>Frost</a:t>
            </a:r>
            <a:r>
              <a:rPr lang="pt-PT" sz="1200" b="0" u="none" dirty="0">
                <a:solidFill>
                  <a:schemeClr val="tx1"/>
                </a:solidFill>
              </a:rPr>
              <a:t>, J., L. </a:t>
            </a:r>
            <a:r>
              <a:rPr lang="pt-PT" sz="1200" b="0" u="none" dirty="0" err="1">
                <a:solidFill>
                  <a:schemeClr val="tx1"/>
                </a:solidFill>
              </a:rPr>
              <a:t>Gambacorta</a:t>
            </a:r>
            <a:r>
              <a:rPr lang="pt-PT" sz="1200" b="0" u="none" dirty="0">
                <a:solidFill>
                  <a:schemeClr val="tx1"/>
                </a:solidFill>
              </a:rPr>
              <a:t>, Y. Huang, H. S. </a:t>
            </a:r>
            <a:r>
              <a:rPr lang="pt-PT" sz="1200" b="0" u="none" dirty="0" err="1">
                <a:solidFill>
                  <a:schemeClr val="tx1"/>
                </a:solidFill>
              </a:rPr>
              <a:t>Shin</a:t>
            </a:r>
            <a:r>
              <a:rPr lang="pt-PT" sz="1200" b="0" u="none" dirty="0">
                <a:solidFill>
                  <a:schemeClr val="tx1"/>
                </a:solidFill>
              </a:rPr>
              <a:t> </a:t>
            </a:r>
            <a:r>
              <a:rPr lang="pt-PT" sz="1200" b="0" u="none" dirty="0" err="1">
                <a:solidFill>
                  <a:schemeClr val="tx1"/>
                </a:solidFill>
              </a:rPr>
              <a:t>and</a:t>
            </a:r>
            <a:r>
              <a:rPr lang="pt-PT" sz="1200" b="0" u="none" dirty="0">
                <a:solidFill>
                  <a:schemeClr val="tx1"/>
                </a:solidFill>
              </a:rPr>
              <a:t> P. </a:t>
            </a:r>
            <a:r>
              <a:rPr lang="pt-PT" sz="1200" b="0" u="none" dirty="0" err="1">
                <a:solidFill>
                  <a:schemeClr val="tx1"/>
                </a:solidFill>
              </a:rPr>
              <a:t>Zbinden</a:t>
            </a:r>
            <a:r>
              <a:rPr lang="pt-PT" sz="1200" b="0" u="none" dirty="0">
                <a:solidFill>
                  <a:schemeClr val="tx1"/>
                </a:solidFill>
              </a:rPr>
              <a:t> (2019), “</a:t>
            </a:r>
            <a:r>
              <a:rPr lang="pt-PT" sz="1200" b="0" u="none" dirty="0" err="1">
                <a:solidFill>
                  <a:schemeClr val="tx1"/>
                </a:solidFill>
              </a:rPr>
              <a:t>BigTech</a:t>
            </a:r>
            <a:r>
              <a:rPr lang="pt-PT" sz="1200" b="0" u="none" dirty="0">
                <a:solidFill>
                  <a:schemeClr val="tx1"/>
                </a:solidFill>
              </a:rPr>
              <a:t> </a:t>
            </a:r>
            <a:r>
              <a:rPr lang="pt-PT" sz="1200" b="0" u="none" dirty="0" err="1">
                <a:solidFill>
                  <a:schemeClr val="tx1"/>
                </a:solidFill>
              </a:rPr>
              <a:t>and</a:t>
            </a:r>
            <a:r>
              <a:rPr lang="pt-PT" sz="1200" b="0" u="none" dirty="0">
                <a:solidFill>
                  <a:schemeClr val="tx1"/>
                </a:solidFill>
              </a:rPr>
              <a:t> </a:t>
            </a:r>
            <a:r>
              <a:rPr lang="pt-PT" sz="1200" b="0" u="none" dirty="0" err="1">
                <a:solidFill>
                  <a:schemeClr val="tx1"/>
                </a:solidFill>
              </a:rPr>
              <a:t>the</a:t>
            </a:r>
            <a:r>
              <a:rPr lang="pt-PT" sz="1200" b="0" u="none" dirty="0">
                <a:solidFill>
                  <a:schemeClr val="tx1"/>
                </a:solidFill>
              </a:rPr>
              <a:t> </a:t>
            </a:r>
            <a:r>
              <a:rPr lang="pt-PT" sz="1200" b="0" u="none" dirty="0" err="1">
                <a:solidFill>
                  <a:schemeClr val="tx1"/>
                </a:solidFill>
              </a:rPr>
              <a:t>changing</a:t>
            </a:r>
            <a:r>
              <a:rPr lang="pt-PT" sz="1200" b="0" u="none" dirty="0">
                <a:solidFill>
                  <a:schemeClr val="tx1"/>
                </a:solidFill>
              </a:rPr>
              <a:t> </a:t>
            </a:r>
            <a:r>
              <a:rPr lang="pt-PT" sz="1200" b="0" u="none" dirty="0" err="1">
                <a:solidFill>
                  <a:schemeClr val="tx1"/>
                </a:solidFill>
              </a:rPr>
              <a:t>structure</a:t>
            </a:r>
            <a:r>
              <a:rPr lang="pt-PT" sz="1200" b="0" u="none" dirty="0">
                <a:solidFill>
                  <a:schemeClr val="tx1"/>
                </a:solidFill>
              </a:rPr>
              <a:t> </a:t>
            </a:r>
            <a:r>
              <a:rPr lang="pt-PT" sz="1200" b="0" u="none" dirty="0" err="1">
                <a:solidFill>
                  <a:schemeClr val="tx1"/>
                </a:solidFill>
              </a:rPr>
              <a:t>of</a:t>
            </a:r>
            <a:r>
              <a:rPr lang="pt-PT" sz="1200" b="0" u="none" dirty="0">
                <a:solidFill>
                  <a:schemeClr val="tx1"/>
                </a:solidFill>
              </a:rPr>
              <a:t> financial </a:t>
            </a:r>
            <a:r>
              <a:rPr lang="pt-PT" sz="1200" b="0" u="none" dirty="0" err="1">
                <a:solidFill>
                  <a:schemeClr val="tx1"/>
                </a:solidFill>
              </a:rPr>
              <a:t>intermediation</a:t>
            </a:r>
            <a:r>
              <a:rPr lang="pt-PT" sz="1200" b="0" u="none" dirty="0">
                <a:solidFill>
                  <a:schemeClr val="tx1"/>
                </a:solidFill>
              </a:rPr>
              <a:t>”,</a:t>
            </a:r>
          </a:p>
        </p:txBody>
      </p:sp>
    </p:spTree>
    <p:extLst>
      <p:ext uri="{BB962C8B-B14F-4D97-AF65-F5344CB8AC3E}">
        <p14:creationId xmlns:p14="http://schemas.microsoft.com/office/powerpoint/2010/main" val="1653974616"/>
      </p:ext>
    </p:extLst>
  </p:cSld>
  <p:clrMapOvr>
    <a:masterClrMapping/>
  </p:clrMapOvr>
  <p:transition spd="slow">
    <p:pull dir="r"/>
  </p:transition>
</p:sld>
</file>

<file path=ppt/slides/slide2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r>
              <a:rPr lang="en-US"/>
              <a:t>RiskCalc</a:t>
            </a:r>
          </a:p>
        </p:txBody>
      </p:sp>
      <p:sp>
        <p:nvSpPr>
          <p:cNvPr id="848899" name="Rectangle 3"/>
          <p:cNvSpPr>
            <a:spLocks noGrp="1" noChangeArrowheads="1"/>
          </p:cNvSpPr>
          <p:nvPr>
            <p:ph type="body" idx="1"/>
          </p:nvPr>
        </p:nvSpPr>
        <p:spPr>
          <a:xfrm>
            <a:off x="776536" y="1628800"/>
            <a:ext cx="8716714" cy="4694213"/>
          </a:xfrm>
        </p:spPr>
        <p:txBody>
          <a:bodyPr/>
          <a:lstStyle/>
          <a:p>
            <a:pPr algn="just">
              <a:lnSpc>
                <a:spcPts val="2700"/>
              </a:lnSpc>
              <a:spcBef>
                <a:spcPts val="600"/>
              </a:spcBef>
              <a:spcAft>
                <a:spcPts val="0"/>
              </a:spcAft>
            </a:pPr>
            <a:r>
              <a:rPr lang="en-US" sz="2000" u="sng" dirty="0"/>
              <a:t>3</a:t>
            </a:r>
            <a:r>
              <a:rPr lang="en-US" sz="2000" u="sng" baseline="30000" dirty="0"/>
              <a:t>rd</a:t>
            </a:r>
            <a:r>
              <a:rPr lang="en-US" sz="2000" u="sng" dirty="0"/>
              <a:t> Stage – Multivariate analysis</a:t>
            </a:r>
            <a:r>
              <a:rPr lang="en-US" sz="2000" dirty="0"/>
              <a:t>: consists in the model estimation, by identifying the best combinations between the pre-selected ratios.</a:t>
            </a:r>
          </a:p>
          <a:p>
            <a:pPr algn="just">
              <a:lnSpc>
                <a:spcPts val="2700"/>
              </a:lnSpc>
              <a:spcBef>
                <a:spcPts val="600"/>
              </a:spcBef>
              <a:spcAft>
                <a:spcPts val="0"/>
              </a:spcAft>
            </a:pPr>
            <a:r>
              <a:rPr lang="en-US" sz="2000" dirty="0"/>
              <a:t>Given the high number of potentially relevant ratios, the variable selection is done in one of the following 2 ways:</a:t>
            </a:r>
          </a:p>
          <a:p>
            <a:pPr algn="just">
              <a:lnSpc>
                <a:spcPts val="2700"/>
              </a:lnSpc>
              <a:spcBef>
                <a:spcPts val="0"/>
              </a:spcBef>
              <a:spcAft>
                <a:spcPts val="0"/>
              </a:spcAft>
              <a:buFont typeface="Monotype Sorts" pitchFamily="2" charset="2"/>
              <a:buNone/>
            </a:pPr>
            <a:r>
              <a:rPr lang="en-US" sz="2000" dirty="0"/>
              <a:t>(</a:t>
            </a:r>
            <a:r>
              <a:rPr lang="en-US" sz="2000" dirty="0" err="1"/>
              <a:t>i</a:t>
            </a:r>
            <a:r>
              <a:rPr lang="en-US" sz="2000" dirty="0"/>
              <a:t>)	</a:t>
            </a:r>
            <a:r>
              <a:rPr lang="en-US" sz="1800" dirty="0"/>
              <a:t>forward selection – starts by including the independent variable with the highest </a:t>
            </a:r>
            <a:r>
              <a:rPr lang="en-US" sz="1800" dirty="0" err="1"/>
              <a:t>univariate</a:t>
            </a:r>
            <a:r>
              <a:rPr lang="en-US" sz="1800" dirty="0"/>
              <a:t> correlation and variables are added by ascending order of correlation, until they cease to increase the predictive power of the model.</a:t>
            </a:r>
          </a:p>
          <a:p>
            <a:pPr algn="just">
              <a:lnSpc>
                <a:spcPts val="2700"/>
              </a:lnSpc>
              <a:spcBef>
                <a:spcPts val="0"/>
              </a:spcBef>
              <a:spcAft>
                <a:spcPts val="0"/>
              </a:spcAft>
              <a:buFont typeface="Monotype Sorts" pitchFamily="2" charset="2"/>
              <a:buNone/>
            </a:pPr>
            <a:r>
              <a:rPr lang="en-US" sz="1800" dirty="0"/>
              <a:t>(ii) backward selection – all variables are included and those with weaker predictive power are eliminated.</a:t>
            </a:r>
          </a:p>
          <a:p>
            <a:pPr algn="just">
              <a:lnSpc>
                <a:spcPts val="2700"/>
              </a:lnSpc>
              <a:spcBef>
                <a:spcPts val="600"/>
              </a:spcBef>
              <a:spcAft>
                <a:spcPts val="0"/>
              </a:spcAft>
            </a:pPr>
            <a:r>
              <a:rPr lang="en-US" sz="2000" dirty="0"/>
              <a:t>Given the high number of potential variables, the forward selection is chosen.</a:t>
            </a:r>
          </a:p>
          <a:p>
            <a:pPr algn="just">
              <a:lnSpc>
                <a:spcPts val="2700"/>
              </a:lnSpc>
              <a:spcBef>
                <a:spcPts val="600"/>
              </a:spcBef>
              <a:spcAft>
                <a:spcPts val="0"/>
              </a:spcAft>
            </a:pPr>
            <a:r>
              <a:rPr lang="en-US" sz="2000" dirty="0"/>
              <a:t>At this stage, a subsample of 750 default and regular observations was used, in order to improve the differentiation between these two groups, being the PD scale achieved through calibration.</a:t>
            </a:r>
          </a:p>
          <a:p>
            <a:pPr algn="just">
              <a:lnSpc>
                <a:spcPts val="2700"/>
              </a:lnSpc>
              <a:spcBef>
                <a:spcPts val="600"/>
              </a:spcBef>
              <a:spcAft>
                <a:spcPts val="600"/>
              </a:spcAft>
              <a:buFont typeface="Monotype Sorts" pitchFamily="2" charset="2"/>
              <a:buNone/>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280</a:t>
            </a:fld>
            <a:endParaRPr lang="en-US"/>
          </a:p>
        </p:txBody>
      </p:sp>
    </p:spTree>
    <p:extLst>
      <p:ext uri="{BB962C8B-B14F-4D97-AF65-F5344CB8AC3E}">
        <p14:creationId xmlns:p14="http://schemas.microsoft.com/office/powerpoint/2010/main" val="1358974806"/>
      </p:ext>
    </p:extLst>
  </p:cSld>
  <p:clrMapOvr>
    <a:masterClrMapping/>
  </p:clrMapOvr>
  <p:transition spd="slow">
    <p:pull dir="r"/>
  </p:transition>
</p:sld>
</file>

<file path=ppt/slides/slide2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r>
              <a:rPr lang="en-US"/>
              <a:t>RiskCalc</a:t>
            </a:r>
          </a:p>
        </p:txBody>
      </p:sp>
      <p:sp>
        <p:nvSpPr>
          <p:cNvPr id="1422339" name="Rectangle 3"/>
          <p:cNvSpPr>
            <a:spLocks noGrp="1" noChangeArrowheads="1"/>
          </p:cNvSpPr>
          <p:nvPr>
            <p:ph type="body" sz="half" idx="1"/>
          </p:nvPr>
        </p:nvSpPr>
        <p:spPr>
          <a:xfrm>
            <a:off x="776536" y="1628800"/>
            <a:ext cx="8716714" cy="452438"/>
          </a:xfrm>
        </p:spPr>
        <p:txBody>
          <a:bodyPr/>
          <a:lstStyle/>
          <a:p>
            <a:pPr algn="just">
              <a:buFont typeface="Monotype Sorts" pitchFamily="2" charset="2"/>
              <a:buNone/>
            </a:pPr>
            <a:r>
              <a:rPr lang="en-US" sz="2000" dirty="0"/>
              <a:t>Results for Portugal:</a:t>
            </a:r>
          </a:p>
        </p:txBody>
      </p:sp>
      <p:pic>
        <p:nvPicPr>
          <p:cNvPr id="1422340" name="Picture 4"/>
          <p:cNvPicPr>
            <a:picLocks noGrp="1" noChangeAspect="1" noChangeArrowheads="1"/>
          </p:cNvPicPr>
          <p:nvPr>
            <p:ph sz="quarter" idx="2"/>
          </p:nvPr>
        </p:nvPicPr>
        <p:blipFill>
          <a:blip r:embed="rId2" cstate="print"/>
          <a:srcRect/>
          <a:stretch>
            <a:fillRect/>
          </a:stretch>
        </p:blipFill>
        <p:spPr>
          <a:xfrm>
            <a:off x="848544" y="1988840"/>
            <a:ext cx="8208963" cy="2057400"/>
          </a:xfrm>
          <a:noFill/>
        </p:spPr>
      </p:pic>
      <p:pic>
        <p:nvPicPr>
          <p:cNvPr id="1422342" name="Picture 6"/>
          <p:cNvPicPr>
            <a:picLocks noGrp="1" noChangeAspect="1" noChangeArrowheads="1"/>
          </p:cNvPicPr>
          <p:nvPr>
            <p:ph sz="quarter" idx="3"/>
          </p:nvPr>
        </p:nvPicPr>
        <p:blipFill>
          <a:blip r:embed="rId3" cstate="print"/>
          <a:srcRect/>
          <a:stretch>
            <a:fillRect/>
          </a:stretch>
        </p:blipFill>
        <p:spPr>
          <a:xfrm>
            <a:off x="848544" y="4077072"/>
            <a:ext cx="7416800" cy="1989138"/>
          </a:xfrm>
          <a:noFill/>
        </p:spPr>
      </p:pic>
      <p:sp>
        <p:nvSpPr>
          <p:cNvPr id="1422344" name="Rectangle 8"/>
          <p:cNvSpPr>
            <a:spLocks noChangeArrowheads="1"/>
          </p:cNvSpPr>
          <p:nvPr/>
        </p:nvSpPr>
        <p:spPr bwMode="auto">
          <a:xfrm>
            <a:off x="889962" y="6021288"/>
            <a:ext cx="8420100" cy="274138"/>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400" b="0" u="none" dirty="0">
                <a:solidFill>
                  <a:schemeClr val="tx1"/>
                </a:solidFill>
              </a:rPr>
              <a:t>Source: Moody’s KMV (2002), “Moody’s </a:t>
            </a:r>
            <a:r>
              <a:rPr kumimoji="0" lang="en-US" sz="1400" b="0" u="none" dirty="0" err="1">
                <a:solidFill>
                  <a:schemeClr val="tx1"/>
                </a:solidFill>
              </a:rPr>
              <a:t>RiskCalc</a:t>
            </a:r>
            <a:r>
              <a:rPr kumimoji="0" lang="en-US" sz="1400" b="0" u="none" dirty="0">
                <a:solidFill>
                  <a:schemeClr val="tx1"/>
                </a:solidFill>
              </a:rPr>
              <a:t> for Private Companies: Portugal”.</a:t>
            </a:r>
          </a:p>
        </p:txBody>
      </p:sp>
      <p:sp>
        <p:nvSpPr>
          <p:cNvPr id="2" name="Slide Number Placeholder 1"/>
          <p:cNvSpPr>
            <a:spLocks noGrp="1"/>
          </p:cNvSpPr>
          <p:nvPr>
            <p:ph type="sldNum" sz="quarter" idx="12"/>
          </p:nvPr>
        </p:nvSpPr>
        <p:spPr/>
        <p:txBody>
          <a:bodyPr/>
          <a:lstStyle/>
          <a:p>
            <a:pPr>
              <a:defRPr/>
            </a:pPr>
            <a:fld id="{2F93B043-D9BC-449F-BB0C-BBDE98B2DF0A}" type="slidenum">
              <a:rPr lang="en-US" smtClean="0"/>
              <a:pPr>
                <a:defRPr/>
              </a:pPr>
              <a:t>281</a:t>
            </a:fld>
            <a:endParaRPr lang="en-US"/>
          </a:p>
        </p:txBody>
      </p:sp>
    </p:spTree>
    <p:extLst>
      <p:ext uri="{BB962C8B-B14F-4D97-AF65-F5344CB8AC3E}">
        <p14:creationId xmlns:p14="http://schemas.microsoft.com/office/powerpoint/2010/main" val="2433578951"/>
      </p:ext>
    </p:extLst>
  </p:cSld>
  <p:clrMapOvr>
    <a:masterClrMapping/>
  </p:clrMapOvr>
  <p:transition spd="slow">
    <p:pull dir="r"/>
  </p:transition>
</p:sld>
</file>

<file path=ppt/slides/slide2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lstStyle/>
          <a:p>
            <a:r>
              <a:rPr lang="en-US"/>
              <a:t>RiskCalc</a:t>
            </a:r>
          </a:p>
        </p:txBody>
      </p:sp>
      <p:sp>
        <p:nvSpPr>
          <p:cNvPr id="408579" name="Rectangle 4"/>
          <p:cNvSpPr>
            <a:spLocks noChangeArrowheads="1"/>
          </p:cNvSpPr>
          <p:nvPr/>
        </p:nvSpPr>
        <p:spPr bwMode="auto">
          <a:xfrm>
            <a:off x="1075556" y="6021288"/>
            <a:ext cx="8197924" cy="288032"/>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400" b="0" u="none" dirty="0">
                <a:solidFill>
                  <a:schemeClr val="tx1"/>
                </a:solidFill>
              </a:rPr>
              <a:t>Source: Moody’s KMV (2002), “Moody’s </a:t>
            </a:r>
            <a:r>
              <a:rPr kumimoji="0" lang="en-US" sz="1400" b="0" u="none" dirty="0" err="1">
                <a:solidFill>
                  <a:schemeClr val="tx1"/>
                </a:solidFill>
              </a:rPr>
              <a:t>RiskCalc</a:t>
            </a:r>
            <a:r>
              <a:rPr kumimoji="0" lang="en-US" sz="1400" b="0" u="none" dirty="0">
                <a:solidFill>
                  <a:schemeClr val="tx1"/>
                </a:solidFill>
              </a:rPr>
              <a:t> for Private Companies: Portugal”.</a:t>
            </a:r>
          </a:p>
        </p:txBody>
      </p:sp>
      <p:pic>
        <p:nvPicPr>
          <p:cNvPr id="408580" name="Picture 6"/>
          <p:cNvPicPr>
            <a:picLocks noGrp="1" noChangeAspect="1" noChangeArrowheads="1"/>
          </p:cNvPicPr>
          <p:nvPr>
            <p:ph idx="1"/>
          </p:nvPr>
        </p:nvPicPr>
        <p:blipFill>
          <a:blip r:embed="rId2" cstate="print"/>
          <a:srcRect/>
          <a:stretch>
            <a:fillRect/>
          </a:stretch>
        </p:blipFill>
        <p:spPr>
          <a:xfrm>
            <a:off x="1064568" y="1628801"/>
            <a:ext cx="8208912" cy="4262388"/>
          </a:xfrm>
          <a:noFill/>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282</a:t>
            </a:fld>
            <a:endParaRPr lang="en-US"/>
          </a:p>
        </p:txBody>
      </p:sp>
    </p:spTree>
    <p:extLst>
      <p:ext uri="{BB962C8B-B14F-4D97-AF65-F5344CB8AC3E}">
        <p14:creationId xmlns:p14="http://schemas.microsoft.com/office/powerpoint/2010/main" val="1461933611"/>
      </p:ext>
    </p:extLst>
  </p:cSld>
  <p:clrMapOvr>
    <a:masterClrMapping/>
  </p:clrMapOvr>
  <p:transition spd="slow">
    <p:pull dir="r"/>
  </p:transition>
</p:sld>
</file>

<file path=ppt/slides/slide2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r>
              <a:rPr lang="en-US"/>
              <a:t>RiskCalc</a:t>
            </a:r>
          </a:p>
        </p:txBody>
      </p:sp>
      <p:pic>
        <p:nvPicPr>
          <p:cNvPr id="409604" name="Picture 6"/>
          <p:cNvPicPr>
            <a:picLocks noGrp="1" noChangeAspect="1" noChangeArrowheads="1"/>
          </p:cNvPicPr>
          <p:nvPr>
            <p:ph idx="1"/>
          </p:nvPr>
        </p:nvPicPr>
        <p:blipFill>
          <a:blip r:embed="rId2" cstate="print"/>
          <a:srcRect/>
          <a:stretch>
            <a:fillRect/>
          </a:stretch>
        </p:blipFill>
        <p:spPr>
          <a:xfrm>
            <a:off x="1064568" y="1645890"/>
            <a:ext cx="8263582" cy="4269288"/>
          </a:xfrm>
          <a:noFill/>
        </p:spPr>
      </p:pic>
      <p:sp>
        <p:nvSpPr>
          <p:cNvPr id="5" name="Rectangle 4"/>
          <p:cNvSpPr>
            <a:spLocks noChangeArrowheads="1"/>
          </p:cNvSpPr>
          <p:nvPr/>
        </p:nvSpPr>
        <p:spPr bwMode="auto">
          <a:xfrm>
            <a:off x="1202234" y="5946776"/>
            <a:ext cx="8125916" cy="376237"/>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400" b="0" u="none" dirty="0">
                <a:solidFill>
                  <a:schemeClr val="tx1"/>
                </a:solidFill>
              </a:rPr>
              <a:t>Source: Moody’s KMV (2002), “Moody’s </a:t>
            </a:r>
            <a:r>
              <a:rPr kumimoji="0" lang="en-US" sz="1400" b="0" u="none" dirty="0" err="1">
                <a:solidFill>
                  <a:schemeClr val="tx1"/>
                </a:solidFill>
              </a:rPr>
              <a:t>RiskCalc</a:t>
            </a:r>
            <a:r>
              <a:rPr kumimoji="0" lang="en-US" sz="1400" b="0" u="none" dirty="0">
                <a:solidFill>
                  <a:schemeClr val="tx1"/>
                </a:solidFill>
              </a:rPr>
              <a:t> for Private Companies: Portugal”.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283</a:t>
            </a:fld>
            <a:endParaRPr lang="en-US"/>
          </a:p>
        </p:txBody>
      </p:sp>
    </p:spTree>
    <p:extLst>
      <p:ext uri="{BB962C8B-B14F-4D97-AF65-F5344CB8AC3E}">
        <p14:creationId xmlns:p14="http://schemas.microsoft.com/office/powerpoint/2010/main" val="1987806628"/>
      </p:ext>
    </p:extLst>
  </p:cSld>
  <p:clrMapOvr>
    <a:masterClrMapping/>
  </p:clrMapOvr>
  <p:transition spd="slow">
    <p:pull dir="r"/>
  </p:transition>
</p:sld>
</file>

<file path=ppt/slides/slide2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r>
              <a:rPr lang="en-US"/>
              <a:t>RiskCalc</a:t>
            </a:r>
          </a:p>
        </p:txBody>
      </p:sp>
      <p:pic>
        <p:nvPicPr>
          <p:cNvPr id="410628" name="Picture 7"/>
          <p:cNvPicPr>
            <a:picLocks noGrp="1" noChangeAspect="1" noChangeArrowheads="1"/>
          </p:cNvPicPr>
          <p:nvPr>
            <p:ph idx="1"/>
          </p:nvPr>
        </p:nvPicPr>
        <p:blipFill>
          <a:blip r:embed="rId2" cstate="print"/>
          <a:srcRect/>
          <a:stretch>
            <a:fillRect/>
          </a:stretch>
        </p:blipFill>
        <p:spPr>
          <a:xfrm>
            <a:off x="973137" y="1698619"/>
            <a:ext cx="7488238" cy="3908425"/>
          </a:xfrm>
          <a:noFill/>
        </p:spPr>
      </p:pic>
      <p:sp>
        <p:nvSpPr>
          <p:cNvPr id="5" name="Rectangle 4"/>
          <p:cNvSpPr>
            <a:spLocks noChangeArrowheads="1"/>
          </p:cNvSpPr>
          <p:nvPr/>
        </p:nvSpPr>
        <p:spPr bwMode="auto">
          <a:xfrm>
            <a:off x="914400" y="5661025"/>
            <a:ext cx="8420100" cy="431800"/>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400" b="0" u="none">
                <a:solidFill>
                  <a:schemeClr val="tx1"/>
                </a:solidFill>
              </a:rPr>
              <a:t>Source: Moody’s KMV (2002), “Moody’s RiskCalc for Private Companies: Portugal”.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284</a:t>
            </a:fld>
            <a:endParaRPr lang="en-US"/>
          </a:p>
        </p:txBody>
      </p:sp>
    </p:spTree>
    <p:extLst>
      <p:ext uri="{BB962C8B-B14F-4D97-AF65-F5344CB8AC3E}">
        <p14:creationId xmlns:p14="http://schemas.microsoft.com/office/powerpoint/2010/main" val="4294878674"/>
      </p:ext>
    </p:extLst>
  </p:cSld>
  <p:clrMapOvr>
    <a:masterClrMapping/>
  </p:clrMapOvr>
  <p:transition spd="slow">
    <p:pull dir="r"/>
  </p:transition>
</p:sld>
</file>

<file path=ppt/slides/slide2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p:txBody>
          <a:bodyPr/>
          <a:lstStyle/>
          <a:p>
            <a:r>
              <a:rPr lang="en-US"/>
              <a:t>RiskCalc</a:t>
            </a:r>
          </a:p>
        </p:txBody>
      </p:sp>
      <p:pic>
        <p:nvPicPr>
          <p:cNvPr id="411652" name="Picture 6"/>
          <p:cNvPicPr>
            <a:picLocks noGrp="1" noChangeAspect="1" noChangeArrowheads="1"/>
          </p:cNvPicPr>
          <p:nvPr>
            <p:ph idx="1"/>
          </p:nvPr>
        </p:nvPicPr>
        <p:blipFill>
          <a:blip r:embed="rId2" cstate="print"/>
          <a:srcRect/>
          <a:stretch>
            <a:fillRect/>
          </a:stretch>
        </p:blipFill>
        <p:spPr>
          <a:xfrm>
            <a:off x="1065213" y="1700213"/>
            <a:ext cx="7536995" cy="4033043"/>
          </a:xfrm>
          <a:noFill/>
        </p:spPr>
      </p:pic>
      <p:sp>
        <p:nvSpPr>
          <p:cNvPr id="5" name="Rectangle 4"/>
          <p:cNvSpPr>
            <a:spLocks noChangeArrowheads="1"/>
          </p:cNvSpPr>
          <p:nvPr/>
        </p:nvSpPr>
        <p:spPr bwMode="auto">
          <a:xfrm>
            <a:off x="914400" y="5805512"/>
            <a:ext cx="8420100" cy="431800"/>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400" b="0" u="none">
                <a:solidFill>
                  <a:schemeClr val="tx1"/>
                </a:solidFill>
              </a:rPr>
              <a:t>Source: Moody’s KMV (2002), “Moody’s RiskCalc for Private Companies: Portugal”.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285</a:t>
            </a:fld>
            <a:endParaRPr lang="en-US"/>
          </a:p>
        </p:txBody>
      </p:sp>
    </p:spTree>
    <p:extLst>
      <p:ext uri="{BB962C8B-B14F-4D97-AF65-F5344CB8AC3E}">
        <p14:creationId xmlns:p14="http://schemas.microsoft.com/office/powerpoint/2010/main" val="2388359908"/>
      </p:ext>
    </p:extLst>
  </p:cSld>
  <p:clrMapOvr>
    <a:masterClrMapping/>
  </p:clrMapOvr>
  <p:transition spd="slow">
    <p:pull dir="r"/>
  </p:transition>
</p:sld>
</file>

<file path=ppt/slides/slide2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p:txBody>
          <a:bodyPr/>
          <a:lstStyle/>
          <a:p>
            <a:r>
              <a:rPr lang="en-US"/>
              <a:t>RiskCalc</a:t>
            </a:r>
          </a:p>
        </p:txBody>
      </p:sp>
      <p:pic>
        <p:nvPicPr>
          <p:cNvPr id="412676" name="Picture 6"/>
          <p:cNvPicPr>
            <a:picLocks noGrp="1" noChangeAspect="1" noChangeArrowheads="1"/>
          </p:cNvPicPr>
          <p:nvPr>
            <p:ph idx="1"/>
          </p:nvPr>
        </p:nvPicPr>
        <p:blipFill>
          <a:blip r:embed="rId2" cstate="print"/>
          <a:srcRect/>
          <a:stretch>
            <a:fillRect/>
          </a:stretch>
        </p:blipFill>
        <p:spPr>
          <a:xfrm>
            <a:off x="1065213" y="1773238"/>
            <a:ext cx="7272337" cy="3925887"/>
          </a:xfrm>
          <a:noFill/>
        </p:spPr>
      </p:pic>
      <p:sp>
        <p:nvSpPr>
          <p:cNvPr id="5" name="Rectangle 4"/>
          <p:cNvSpPr>
            <a:spLocks noChangeArrowheads="1"/>
          </p:cNvSpPr>
          <p:nvPr/>
        </p:nvSpPr>
        <p:spPr bwMode="auto">
          <a:xfrm>
            <a:off x="1136576" y="5733256"/>
            <a:ext cx="8197924" cy="431800"/>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pt-PT" sz="1400" b="0" u="none" dirty="0" err="1">
                <a:solidFill>
                  <a:schemeClr val="tx1"/>
                </a:solidFill>
              </a:rPr>
              <a:t>Source</a:t>
            </a:r>
            <a:r>
              <a:rPr kumimoji="0" lang="pt-PT" sz="1400" b="0" u="none" dirty="0">
                <a:solidFill>
                  <a:schemeClr val="tx1"/>
                </a:solidFill>
              </a:rPr>
              <a:t>: </a:t>
            </a:r>
            <a:r>
              <a:rPr kumimoji="0" lang="pt-PT" sz="1400" b="0" u="none" dirty="0" err="1">
                <a:solidFill>
                  <a:schemeClr val="tx1"/>
                </a:solidFill>
              </a:rPr>
              <a:t>Moody’s</a:t>
            </a:r>
            <a:r>
              <a:rPr kumimoji="0" lang="pt-PT" sz="1400" b="0" u="none" dirty="0">
                <a:solidFill>
                  <a:schemeClr val="tx1"/>
                </a:solidFill>
              </a:rPr>
              <a:t> KMV (2002), </a:t>
            </a:r>
            <a:r>
              <a:rPr kumimoji="0" lang="en-US" sz="1400" b="0" u="none" dirty="0">
                <a:solidFill>
                  <a:schemeClr val="tx1"/>
                </a:solidFill>
              </a:rPr>
              <a:t>“Moody’s </a:t>
            </a:r>
            <a:r>
              <a:rPr kumimoji="0" lang="en-US" sz="1400" b="0" u="none" dirty="0" err="1">
                <a:solidFill>
                  <a:schemeClr val="tx1"/>
                </a:solidFill>
              </a:rPr>
              <a:t>RiskCalc</a:t>
            </a:r>
            <a:r>
              <a:rPr kumimoji="0" lang="en-US" sz="1400" b="0" u="none" dirty="0">
                <a:solidFill>
                  <a:schemeClr val="tx1"/>
                </a:solidFill>
              </a:rPr>
              <a:t> for Private Companies: Portugal”.</a:t>
            </a:r>
            <a:endParaRPr kumimoji="0" lang="pt-PT" sz="14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286</a:t>
            </a:fld>
            <a:endParaRPr lang="en-US"/>
          </a:p>
        </p:txBody>
      </p:sp>
    </p:spTree>
    <p:extLst>
      <p:ext uri="{BB962C8B-B14F-4D97-AF65-F5344CB8AC3E}">
        <p14:creationId xmlns:p14="http://schemas.microsoft.com/office/powerpoint/2010/main" val="3591114919"/>
      </p:ext>
    </p:extLst>
  </p:cSld>
  <p:clrMapOvr>
    <a:masterClrMapping/>
  </p:clrMapOvr>
  <p:transition spd="slow">
    <p:pull dir="r"/>
  </p:transition>
</p:sld>
</file>

<file path=ppt/slides/slide2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r>
              <a:rPr lang="en-US"/>
              <a:t>RiskCalc</a:t>
            </a:r>
          </a:p>
        </p:txBody>
      </p:sp>
      <p:pic>
        <p:nvPicPr>
          <p:cNvPr id="413700" name="Picture 6"/>
          <p:cNvPicPr>
            <a:picLocks noGrp="1" noChangeAspect="1" noChangeArrowheads="1"/>
          </p:cNvPicPr>
          <p:nvPr>
            <p:ph idx="1"/>
          </p:nvPr>
        </p:nvPicPr>
        <p:blipFill>
          <a:blip r:embed="rId2" cstate="print"/>
          <a:srcRect/>
          <a:stretch>
            <a:fillRect/>
          </a:stretch>
        </p:blipFill>
        <p:spPr>
          <a:xfrm>
            <a:off x="1208088" y="1773238"/>
            <a:ext cx="7848600" cy="4075112"/>
          </a:xfrm>
          <a:noFill/>
        </p:spPr>
      </p:pic>
      <p:sp>
        <p:nvSpPr>
          <p:cNvPr id="5" name="Rectangle 4"/>
          <p:cNvSpPr>
            <a:spLocks noChangeArrowheads="1"/>
          </p:cNvSpPr>
          <p:nvPr/>
        </p:nvSpPr>
        <p:spPr bwMode="auto">
          <a:xfrm>
            <a:off x="1213420" y="5877520"/>
            <a:ext cx="8060060" cy="431800"/>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600" b="0" u="none">
                <a:solidFill>
                  <a:schemeClr val="tx1"/>
                </a:solidFill>
              </a:rPr>
              <a:t>Source: Moody’s KMV (2002), “Moody’s RiskCalc for Private Companies: Portugal”.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287</a:t>
            </a:fld>
            <a:endParaRPr lang="en-US"/>
          </a:p>
        </p:txBody>
      </p:sp>
    </p:spTree>
    <p:extLst>
      <p:ext uri="{BB962C8B-B14F-4D97-AF65-F5344CB8AC3E}">
        <p14:creationId xmlns:p14="http://schemas.microsoft.com/office/powerpoint/2010/main" val="3368694451"/>
      </p:ext>
    </p:extLst>
  </p:cSld>
  <p:clrMapOvr>
    <a:masterClrMapping/>
  </p:clrMapOvr>
  <p:transition spd="slow">
    <p:pull dir="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p:txBody>
          <a:bodyPr/>
          <a:lstStyle/>
          <a:p>
            <a:r>
              <a:rPr lang="en-US"/>
              <a:t>RiskCalc</a:t>
            </a:r>
          </a:p>
        </p:txBody>
      </p:sp>
      <p:sp>
        <p:nvSpPr>
          <p:cNvPr id="1431555" name="Rectangle 3"/>
          <p:cNvSpPr>
            <a:spLocks noGrp="1" noChangeArrowheads="1"/>
          </p:cNvSpPr>
          <p:nvPr>
            <p:ph type="body" idx="1"/>
          </p:nvPr>
        </p:nvSpPr>
        <p:spPr>
          <a:xfrm>
            <a:off x="776536" y="1628799"/>
            <a:ext cx="8640960" cy="4694213"/>
          </a:xfrm>
        </p:spPr>
        <p:txBody>
          <a:bodyPr/>
          <a:lstStyle/>
          <a:p>
            <a:pPr algn="just">
              <a:lnSpc>
                <a:spcPts val="2700"/>
              </a:lnSpc>
              <a:spcBef>
                <a:spcPts val="600"/>
              </a:spcBef>
              <a:spcAft>
                <a:spcPts val="200"/>
              </a:spcAft>
            </a:pPr>
            <a:r>
              <a:rPr lang="en-US" sz="2000" u="sng" dirty="0"/>
              <a:t>4</a:t>
            </a:r>
            <a:r>
              <a:rPr lang="en-US" sz="2000" u="sng" baseline="30000" dirty="0"/>
              <a:t>th</a:t>
            </a:r>
            <a:r>
              <a:rPr lang="en-US" sz="2000" u="sng" dirty="0"/>
              <a:t> Stage - Validation</a:t>
            </a:r>
            <a:r>
              <a:rPr lang="en-US" sz="2000" dirty="0"/>
              <a:t>: consists in analyzing the model ability to predict correctly the future behavior of loans.</a:t>
            </a:r>
          </a:p>
          <a:p>
            <a:pPr algn="just">
              <a:lnSpc>
                <a:spcPts val="2700"/>
              </a:lnSpc>
              <a:spcBef>
                <a:spcPts val="600"/>
              </a:spcBef>
              <a:spcAft>
                <a:spcPts val="200"/>
              </a:spcAft>
            </a:pPr>
            <a:r>
              <a:rPr lang="en-US" sz="2000" dirty="0"/>
              <a:t>It involves the assessment of in- and out-of-sample model behavior, on aggregate and by economic sectors and periods.</a:t>
            </a:r>
          </a:p>
          <a:p>
            <a:pPr algn="just">
              <a:lnSpc>
                <a:spcPts val="2700"/>
              </a:lnSpc>
              <a:spcBef>
                <a:spcPts val="600"/>
              </a:spcBef>
              <a:spcAft>
                <a:spcPts val="200"/>
              </a:spcAft>
            </a:pPr>
            <a:r>
              <a:rPr lang="en-US" sz="2000" u="sng" dirty="0"/>
              <a:t>5th Stage – Calibration</a:t>
            </a:r>
            <a:r>
              <a:rPr lang="en-US" sz="2000" dirty="0"/>
              <a:t>: consists in the mapping between the model scores and PDs, in order to</a:t>
            </a:r>
          </a:p>
          <a:p>
            <a:pPr lvl="1" algn="just">
              <a:lnSpc>
                <a:spcPts val="2700"/>
              </a:lnSpc>
              <a:spcBef>
                <a:spcPts val="600"/>
              </a:spcBef>
              <a:spcAft>
                <a:spcPts val="200"/>
              </a:spcAft>
            </a:pPr>
            <a:r>
              <a:rPr lang="en-US" sz="2000" dirty="0"/>
              <a:t>obtain an expected loss level (regardless the collateral) close to market figures (for Portugal, Moody’s considered 1.5% and 6%, respectively to 1- and 5-year PDs);</a:t>
            </a:r>
          </a:p>
          <a:p>
            <a:pPr lvl="1" algn="just">
              <a:lnSpc>
                <a:spcPts val="2700"/>
              </a:lnSpc>
              <a:spcBef>
                <a:spcPts val="600"/>
              </a:spcBef>
              <a:spcAft>
                <a:spcPts val="200"/>
              </a:spcAft>
            </a:pPr>
            <a:r>
              <a:rPr lang="en-US" sz="2000" dirty="0"/>
              <a:t>obtain comparable figures between different countries;</a:t>
            </a:r>
          </a:p>
          <a:p>
            <a:pPr lvl="1" algn="just">
              <a:lnSpc>
                <a:spcPts val="2700"/>
              </a:lnSpc>
              <a:spcBef>
                <a:spcPts val="600"/>
              </a:spcBef>
              <a:spcAft>
                <a:spcPts val="200"/>
              </a:spcAft>
            </a:pPr>
            <a:r>
              <a:rPr lang="en-US" sz="2000" dirty="0"/>
              <a:t>map to the Moody’s rating scale.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288</a:t>
            </a:fld>
            <a:endParaRPr lang="en-US"/>
          </a:p>
        </p:txBody>
      </p:sp>
    </p:spTree>
    <p:extLst>
      <p:ext uri="{BB962C8B-B14F-4D97-AF65-F5344CB8AC3E}">
        <p14:creationId xmlns:p14="http://schemas.microsoft.com/office/powerpoint/2010/main" val="2688873137"/>
      </p:ext>
    </p:extLst>
  </p:cSld>
  <p:clrMapOvr>
    <a:masterClrMapping/>
  </p:clrMapOvr>
  <p:transition spd="slow">
    <p:pull dir="r"/>
  </p:transition>
</p:sld>
</file>

<file path=ppt/slides/slide2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p:txBody>
          <a:bodyPr/>
          <a:lstStyle/>
          <a:p>
            <a:r>
              <a:rPr lang="en-US"/>
              <a:t>RiskCalc</a:t>
            </a:r>
          </a:p>
        </p:txBody>
      </p:sp>
      <p:sp>
        <p:nvSpPr>
          <p:cNvPr id="417795" name="Rectangle 3"/>
          <p:cNvSpPr>
            <a:spLocks noChangeArrowheads="1"/>
          </p:cNvSpPr>
          <p:nvPr/>
        </p:nvSpPr>
        <p:spPr bwMode="auto">
          <a:xfrm>
            <a:off x="1065213" y="3860800"/>
            <a:ext cx="8420100" cy="1296988"/>
          </a:xfrm>
          <a:prstGeom prst="rect">
            <a:avLst/>
          </a:prstGeom>
          <a:noFill/>
          <a:ln w="9525">
            <a:noFill/>
            <a:miter lim="800000"/>
            <a:headEnd/>
            <a:tailEnd/>
          </a:ln>
        </p:spPr>
        <p:txBody>
          <a:bodyPr lIns="92075" tIns="46038" rIns="92075" bIns="46038"/>
          <a:lstStyle/>
          <a:p>
            <a:pPr marL="742950" lvl="1" indent="-285750" algn="just">
              <a:spcBef>
                <a:spcPct val="20000"/>
              </a:spcBef>
              <a:buClr>
                <a:schemeClr val="bg2"/>
              </a:buClr>
              <a:buSzPct val="75000"/>
              <a:buFontTx/>
              <a:buChar char="–"/>
            </a:pPr>
            <a:endParaRPr kumimoji="0" lang="pt-PT" sz="2400" b="0" u="none">
              <a:solidFill>
                <a:schemeClr val="tx1"/>
              </a:solidFill>
            </a:endParaRPr>
          </a:p>
        </p:txBody>
      </p:sp>
      <p:sp>
        <p:nvSpPr>
          <p:cNvPr id="1525764" name="Rectangle 4"/>
          <p:cNvSpPr>
            <a:spLocks noChangeArrowheads="1"/>
          </p:cNvSpPr>
          <p:nvPr/>
        </p:nvSpPr>
        <p:spPr bwMode="auto">
          <a:xfrm>
            <a:off x="704527" y="1628800"/>
            <a:ext cx="8780786" cy="2651508"/>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buClr>
                <a:schemeClr val="bg2"/>
              </a:buClr>
              <a:buSzPct val="75000"/>
              <a:buFont typeface="Monotype Sorts" pitchFamily="2" charset="2"/>
              <a:buChar char="n"/>
            </a:pPr>
            <a:r>
              <a:rPr kumimoji="0" lang="en-US" sz="2000" b="0" u="none" dirty="0">
                <a:solidFill>
                  <a:schemeClr val="tx1"/>
                </a:solidFill>
              </a:rPr>
              <a:t>Calibration is done in 2 steps and aims at getting constant PDs along the business cycle, with the EL moving as a consequence of rating migrations:</a:t>
            </a:r>
          </a:p>
          <a:p>
            <a:pPr marL="174625" indent="-174625" algn="just">
              <a:spcBef>
                <a:spcPct val="20000"/>
              </a:spcBef>
              <a:buClr>
                <a:schemeClr val="bg2"/>
              </a:buClr>
              <a:buSzPct val="75000"/>
              <a:buFont typeface="Monotype Sorts" pitchFamily="2" charset="2"/>
              <a:buNone/>
            </a:pPr>
            <a:r>
              <a:rPr kumimoji="0" lang="en-US" sz="2000" b="0" u="none" dirty="0">
                <a:solidFill>
                  <a:schemeClr val="tx1"/>
                </a:solidFill>
              </a:rPr>
              <a:t>	</a:t>
            </a:r>
            <a:r>
              <a:rPr kumimoji="0" lang="en-US" sz="1800" b="0" u="none" dirty="0">
                <a:solidFill>
                  <a:schemeClr val="tx1"/>
                </a:solidFill>
              </a:rPr>
              <a:t>(</a:t>
            </a:r>
            <a:r>
              <a:rPr kumimoji="0" lang="en-US" sz="1800" b="0" u="none" dirty="0" err="1">
                <a:solidFill>
                  <a:schemeClr val="tx1"/>
                </a:solidFill>
              </a:rPr>
              <a:t>i</a:t>
            </a:r>
            <a:r>
              <a:rPr kumimoji="0" lang="en-US" sz="1800" b="0" u="none" dirty="0">
                <a:solidFill>
                  <a:schemeClr val="tx1"/>
                </a:solidFill>
              </a:rPr>
              <a:t>) “run” the model for the whole sample, considering:</a:t>
            </a:r>
          </a:p>
          <a:p>
            <a:pPr marL="174625" indent="-174625" algn="just">
              <a:spcBef>
                <a:spcPct val="20000"/>
              </a:spcBef>
              <a:buClr>
                <a:schemeClr val="bg2"/>
              </a:buClr>
              <a:buSzPct val="75000"/>
              <a:buFont typeface="Monotype Sorts" pitchFamily="2" charset="2"/>
              <a:buNone/>
            </a:pPr>
            <a:r>
              <a:rPr kumimoji="0" lang="en-US" sz="1800" b="0" u="none" dirty="0">
                <a:solidFill>
                  <a:schemeClr val="tx1"/>
                </a:solidFill>
              </a:rPr>
              <a:t>	</a:t>
            </a:r>
            <a:r>
              <a:rPr kumimoji="0" lang="en-US" sz="1600" b="0" u="none" dirty="0">
                <a:solidFill>
                  <a:schemeClr val="tx1"/>
                </a:solidFill>
              </a:rPr>
              <a:t>- for regular observations, the financial statements closer to the loan decision;</a:t>
            </a:r>
          </a:p>
          <a:p>
            <a:pPr marL="174625" indent="-174625" algn="just">
              <a:spcBef>
                <a:spcPct val="20000"/>
              </a:spcBef>
              <a:buClr>
                <a:schemeClr val="bg2"/>
              </a:buClr>
              <a:buSzPct val="75000"/>
              <a:buFont typeface="Monotype Sorts" pitchFamily="2" charset="2"/>
              <a:buNone/>
            </a:pPr>
            <a:r>
              <a:rPr kumimoji="0" lang="en-US" sz="1600" b="0" u="none" dirty="0">
                <a:solidFill>
                  <a:schemeClr val="tx1"/>
                </a:solidFill>
              </a:rPr>
              <a:t>	- for default observations, the financial statements closer to the default (12 to 35 months before, for the 1y PD and 6 to 65 months for the 5y PD).</a:t>
            </a:r>
          </a:p>
          <a:p>
            <a:pPr marL="174625" indent="-174625" algn="just">
              <a:spcBef>
                <a:spcPct val="20000"/>
              </a:spcBef>
              <a:buClr>
                <a:schemeClr val="bg2"/>
              </a:buClr>
              <a:buSzPct val="75000"/>
              <a:buNone/>
            </a:pPr>
            <a:r>
              <a:rPr kumimoji="0" lang="en-US" sz="2000" b="0" u="none" dirty="0">
                <a:solidFill>
                  <a:schemeClr val="tx1"/>
                </a:solidFill>
              </a:rPr>
              <a:t>	(ii) </a:t>
            </a:r>
            <a:r>
              <a:rPr kumimoji="0" lang="en-US" sz="1800" b="0" u="none" dirty="0">
                <a:solidFill>
                  <a:schemeClr val="tx1"/>
                </a:solidFill>
              </a:rPr>
              <a:t>compute the relative frequency of default for each percentile, smooth and adjust this curve, considering the relative difference between the estimated and the benchmark PD.</a:t>
            </a:r>
            <a:endParaRPr kumimoji="0" lang="en-US" sz="2000" b="0" u="none" dirty="0">
              <a:solidFill>
                <a:schemeClr val="tx1"/>
              </a:solidFill>
            </a:endParaRPr>
          </a:p>
        </p:txBody>
      </p:sp>
      <p:pic>
        <p:nvPicPr>
          <p:cNvPr id="5" name="Picture 5"/>
          <p:cNvPicPr>
            <a:picLocks noGrp="1" noChangeAspect="1" noChangeArrowheads="1"/>
          </p:cNvPicPr>
          <p:nvPr>
            <p:ph idx="1"/>
          </p:nvPr>
        </p:nvPicPr>
        <p:blipFill>
          <a:blip r:embed="rId2" cstate="print"/>
          <a:srcRect/>
          <a:stretch>
            <a:fillRect/>
          </a:stretch>
        </p:blipFill>
        <p:spPr>
          <a:xfrm>
            <a:off x="992560" y="4293096"/>
            <a:ext cx="4019776" cy="2062473"/>
          </a:xfrm>
          <a:noFill/>
        </p:spPr>
      </p:pic>
      <p:sp>
        <p:nvSpPr>
          <p:cNvPr id="6" name="Rectangle 5"/>
          <p:cNvSpPr>
            <a:spLocks noChangeArrowheads="1"/>
          </p:cNvSpPr>
          <p:nvPr/>
        </p:nvSpPr>
        <p:spPr bwMode="auto">
          <a:xfrm>
            <a:off x="5012336" y="5877272"/>
            <a:ext cx="4472977" cy="445741"/>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200" b="0" u="none" dirty="0">
                <a:solidFill>
                  <a:schemeClr val="tx1"/>
                </a:solidFill>
              </a:rPr>
              <a:t>Source: Moody’s KMV (2002), “Moody’s </a:t>
            </a:r>
            <a:r>
              <a:rPr kumimoji="0" lang="en-US" sz="1200" b="0" u="none" dirty="0" err="1">
                <a:solidFill>
                  <a:schemeClr val="tx1"/>
                </a:solidFill>
              </a:rPr>
              <a:t>RiskCalc</a:t>
            </a:r>
            <a:r>
              <a:rPr kumimoji="0" lang="en-US" sz="1200" b="0" u="none" dirty="0">
                <a:solidFill>
                  <a:schemeClr val="tx1"/>
                </a:solidFill>
              </a:rPr>
              <a:t> for Private Companies: Portugal”.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289</a:t>
            </a:fld>
            <a:endParaRPr lang="en-US"/>
          </a:p>
        </p:txBody>
      </p:sp>
    </p:spTree>
    <p:extLst>
      <p:ext uri="{BB962C8B-B14F-4D97-AF65-F5344CB8AC3E}">
        <p14:creationId xmlns:p14="http://schemas.microsoft.com/office/powerpoint/2010/main" val="2812700761"/>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Non-regulated players</a:t>
            </a:r>
          </a:p>
        </p:txBody>
      </p:sp>
      <p:sp>
        <p:nvSpPr>
          <p:cNvPr id="1619971" name="Rectangle 3"/>
          <p:cNvSpPr>
            <a:spLocks noGrp="1" noChangeArrowheads="1"/>
          </p:cNvSpPr>
          <p:nvPr>
            <p:ph type="body" idx="1"/>
          </p:nvPr>
        </p:nvSpPr>
        <p:spPr>
          <a:xfrm>
            <a:off x="809596" y="1628800"/>
            <a:ext cx="8643998" cy="768909"/>
          </a:xfrm>
        </p:spPr>
        <p:txBody>
          <a:bodyPr/>
          <a:lstStyle/>
          <a:p>
            <a:pPr algn="just">
              <a:lnSpc>
                <a:spcPts val="2700"/>
              </a:lnSpc>
              <a:spcBef>
                <a:spcPts val="600"/>
              </a:spcBef>
              <a:spcAft>
                <a:spcPts val="600"/>
              </a:spcAft>
            </a:pPr>
            <a:r>
              <a:rPr lang="en-US" sz="2000" dirty="0"/>
              <a:t>One of the reasons is the lower trust customers have on big techs to keep </a:t>
            </a:r>
            <a:r>
              <a:rPr lang="en-US" sz="2000" dirty="0" err="1"/>
              <a:t>theior</a:t>
            </a:r>
            <a:r>
              <a:rPr lang="en-US" sz="2000" dirty="0"/>
              <a:t> data safe, vis-á-vis banks.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29</a:t>
            </a:fld>
            <a:endParaRPr lang="en-US" dirty="0"/>
          </a:p>
        </p:txBody>
      </p:sp>
      <p:sp>
        <p:nvSpPr>
          <p:cNvPr id="7" name="Rectangle 6"/>
          <p:cNvSpPr/>
          <p:nvPr/>
        </p:nvSpPr>
        <p:spPr>
          <a:xfrm>
            <a:off x="738453" y="6046014"/>
            <a:ext cx="8731250" cy="276999"/>
          </a:xfrm>
          <a:prstGeom prst="rect">
            <a:avLst/>
          </a:prstGeom>
        </p:spPr>
        <p:txBody>
          <a:bodyPr wrap="square">
            <a:spAutoFit/>
          </a:bodyPr>
          <a:lstStyle/>
          <a:p>
            <a:pPr algn="just">
              <a:buNone/>
            </a:pPr>
            <a:r>
              <a:rPr lang="pt-PT" sz="1200" b="0" u="none" dirty="0" err="1">
                <a:solidFill>
                  <a:schemeClr val="tx1"/>
                </a:solidFill>
              </a:rPr>
              <a:t>Source</a:t>
            </a:r>
            <a:r>
              <a:rPr lang="pt-PT" sz="1200" b="0" u="none" dirty="0">
                <a:solidFill>
                  <a:schemeClr val="tx1"/>
                </a:solidFill>
              </a:rPr>
              <a:t>:  </a:t>
            </a:r>
            <a:r>
              <a:rPr lang="pt-PT" sz="1200" b="0" u="none" dirty="0" err="1">
                <a:solidFill>
                  <a:schemeClr val="tx1"/>
                </a:solidFill>
              </a:rPr>
              <a:t>Carstens</a:t>
            </a:r>
            <a:r>
              <a:rPr lang="pt-PT" sz="1200" b="0" u="none" dirty="0">
                <a:solidFill>
                  <a:schemeClr val="tx1"/>
                </a:solidFill>
              </a:rPr>
              <a:t>, </a:t>
            </a:r>
            <a:r>
              <a:rPr lang="pt-PT" sz="1200" b="0" u="none" dirty="0" err="1">
                <a:solidFill>
                  <a:schemeClr val="tx1"/>
                </a:solidFill>
              </a:rPr>
              <a:t>Agustín</a:t>
            </a:r>
            <a:r>
              <a:rPr lang="pt-PT" sz="1200" b="0" u="none" dirty="0">
                <a:solidFill>
                  <a:schemeClr val="tx1"/>
                </a:solidFill>
              </a:rPr>
              <a:t> , </a:t>
            </a:r>
            <a:r>
              <a:rPr lang="pt-PT" sz="1200" b="0" u="none" dirty="0" err="1">
                <a:solidFill>
                  <a:schemeClr val="tx1"/>
                </a:solidFill>
              </a:rPr>
              <a:t>Stijn</a:t>
            </a:r>
            <a:r>
              <a:rPr lang="pt-PT" sz="1200" b="0" u="none" dirty="0">
                <a:solidFill>
                  <a:schemeClr val="tx1"/>
                </a:solidFill>
              </a:rPr>
              <a:t> </a:t>
            </a:r>
            <a:r>
              <a:rPr lang="pt-PT" sz="1200" b="0" u="none" dirty="0" err="1">
                <a:solidFill>
                  <a:schemeClr val="tx1"/>
                </a:solidFill>
              </a:rPr>
              <a:t>Claessens</a:t>
            </a:r>
            <a:r>
              <a:rPr lang="pt-PT" sz="1200" b="0" u="none" dirty="0">
                <a:solidFill>
                  <a:schemeClr val="tx1"/>
                </a:solidFill>
              </a:rPr>
              <a:t>, Fernando </a:t>
            </a:r>
            <a:r>
              <a:rPr lang="pt-PT" sz="1200" b="0" u="none" dirty="0" err="1">
                <a:solidFill>
                  <a:schemeClr val="tx1"/>
                </a:solidFill>
              </a:rPr>
              <a:t>Restoy</a:t>
            </a:r>
            <a:r>
              <a:rPr lang="pt-PT" sz="1200" b="0" u="none" dirty="0">
                <a:solidFill>
                  <a:schemeClr val="tx1"/>
                </a:solidFill>
              </a:rPr>
              <a:t> </a:t>
            </a:r>
            <a:r>
              <a:rPr lang="pt-PT" sz="1200" b="0" u="none" dirty="0" err="1">
                <a:solidFill>
                  <a:schemeClr val="tx1"/>
                </a:solidFill>
              </a:rPr>
              <a:t>and</a:t>
            </a:r>
            <a:r>
              <a:rPr lang="pt-PT" sz="1200" b="0" u="none" dirty="0">
                <a:solidFill>
                  <a:schemeClr val="tx1"/>
                </a:solidFill>
              </a:rPr>
              <a:t> </a:t>
            </a:r>
            <a:r>
              <a:rPr lang="pt-PT" sz="1200" b="0" u="none" dirty="0" err="1">
                <a:solidFill>
                  <a:schemeClr val="tx1"/>
                </a:solidFill>
              </a:rPr>
              <a:t>Hyun</a:t>
            </a:r>
            <a:r>
              <a:rPr lang="pt-PT" sz="1200" b="0" u="none" dirty="0">
                <a:solidFill>
                  <a:schemeClr val="tx1"/>
                </a:solidFill>
              </a:rPr>
              <a:t> </a:t>
            </a:r>
            <a:r>
              <a:rPr lang="pt-PT" sz="1200" b="0" u="none" dirty="0" err="1">
                <a:solidFill>
                  <a:schemeClr val="tx1"/>
                </a:solidFill>
              </a:rPr>
              <a:t>Song</a:t>
            </a:r>
            <a:r>
              <a:rPr lang="pt-PT" sz="1200" b="0" u="none" dirty="0">
                <a:solidFill>
                  <a:schemeClr val="tx1"/>
                </a:solidFill>
              </a:rPr>
              <a:t> </a:t>
            </a:r>
            <a:r>
              <a:rPr lang="pt-PT" sz="1200" b="0" u="none" dirty="0" err="1">
                <a:solidFill>
                  <a:schemeClr val="tx1"/>
                </a:solidFill>
              </a:rPr>
              <a:t>Shin</a:t>
            </a:r>
            <a:r>
              <a:rPr lang="pt-PT" sz="1200" b="0" u="none" dirty="0">
                <a:solidFill>
                  <a:schemeClr val="tx1"/>
                </a:solidFill>
              </a:rPr>
              <a:t> (2021), “</a:t>
            </a:r>
            <a:r>
              <a:rPr lang="en-US" sz="1200" b="0" u="none" dirty="0">
                <a:solidFill>
                  <a:schemeClr val="tx1"/>
                </a:solidFill>
              </a:rPr>
              <a:t>Regulating big techs in finance, </a:t>
            </a:r>
            <a:r>
              <a:rPr lang="pt-PT" sz="1200" b="0" u="none" dirty="0">
                <a:solidFill>
                  <a:schemeClr val="tx1"/>
                </a:solidFill>
              </a:rPr>
              <a:t>2 </a:t>
            </a:r>
            <a:r>
              <a:rPr lang="pt-PT" sz="1200" b="0" u="none" dirty="0" err="1">
                <a:solidFill>
                  <a:schemeClr val="tx1"/>
                </a:solidFill>
              </a:rPr>
              <a:t>August</a:t>
            </a:r>
            <a:r>
              <a:rPr lang="pt-PT" sz="1200" b="0" u="none" dirty="0">
                <a:solidFill>
                  <a:schemeClr val="tx1"/>
                </a:solidFill>
              </a:rPr>
              <a:t>.</a:t>
            </a:r>
          </a:p>
        </p:txBody>
      </p:sp>
      <p:pic>
        <p:nvPicPr>
          <p:cNvPr id="2" name="Picture 1"/>
          <p:cNvPicPr>
            <a:picLocks noChangeAspect="1"/>
          </p:cNvPicPr>
          <p:nvPr/>
        </p:nvPicPr>
        <p:blipFill>
          <a:blip r:embed="rId2"/>
          <a:stretch>
            <a:fillRect/>
          </a:stretch>
        </p:blipFill>
        <p:spPr>
          <a:xfrm>
            <a:off x="908050" y="2473574"/>
            <a:ext cx="6134582" cy="3496574"/>
          </a:xfrm>
          <a:prstGeom prst="rect">
            <a:avLst/>
          </a:prstGeom>
        </p:spPr>
      </p:pic>
    </p:spTree>
    <p:extLst>
      <p:ext uri="{BB962C8B-B14F-4D97-AF65-F5344CB8AC3E}">
        <p14:creationId xmlns:p14="http://schemas.microsoft.com/office/powerpoint/2010/main" val="1232688358"/>
      </p:ext>
    </p:extLst>
  </p:cSld>
  <p:clrMapOvr>
    <a:masterClrMapping/>
  </p:clrMapOvr>
  <p:transition spd="slow">
    <p:pull dir="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p:txBody>
          <a:bodyPr/>
          <a:lstStyle/>
          <a:p>
            <a:r>
              <a:rPr lang="en-US"/>
              <a:t>RiskCalc</a:t>
            </a:r>
          </a:p>
        </p:txBody>
      </p:sp>
      <p:sp>
        <p:nvSpPr>
          <p:cNvPr id="1438723" name="Rectangle 3"/>
          <p:cNvSpPr>
            <a:spLocks noGrp="1" noChangeArrowheads="1"/>
          </p:cNvSpPr>
          <p:nvPr>
            <p:ph type="body" idx="1"/>
          </p:nvPr>
        </p:nvSpPr>
        <p:spPr>
          <a:xfrm>
            <a:off x="738158" y="1628800"/>
            <a:ext cx="8715436" cy="4608488"/>
          </a:xfrm>
        </p:spPr>
        <p:txBody>
          <a:bodyPr/>
          <a:lstStyle/>
          <a:p>
            <a:pPr marL="363538" indent="-363538" algn="just">
              <a:lnSpc>
                <a:spcPts val="2700"/>
              </a:lnSpc>
              <a:spcBef>
                <a:spcPts val="600"/>
              </a:spcBef>
              <a:spcAft>
                <a:spcPts val="600"/>
              </a:spcAft>
            </a:pPr>
            <a:r>
              <a:rPr lang="en-US" sz="2000" dirty="0"/>
              <a:t>Ex: if a global PD = 0.75% is obtained from the chart, the model scores will have to be doubled (1,5%/0,75%) in order to correspond to a calibrated PD.</a:t>
            </a:r>
          </a:p>
          <a:p>
            <a:pPr marL="363538" indent="-363538" algn="just">
              <a:lnSpc>
                <a:spcPts val="2700"/>
              </a:lnSpc>
              <a:spcBef>
                <a:spcPts val="600"/>
              </a:spcBef>
              <a:spcAft>
                <a:spcPts val="600"/>
              </a:spcAft>
            </a:pPr>
            <a:r>
              <a:rPr lang="en-US" sz="2000" dirty="0"/>
              <a:t>Calibrated PDs may be used for mapping the </a:t>
            </a:r>
            <a:r>
              <a:rPr lang="en-US" sz="2000" dirty="0" err="1"/>
              <a:t>RiskCalc</a:t>
            </a:r>
            <a:r>
              <a:rPr lang="en-US" sz="2000" dirty="0"/>
              <a:t> classification to the agency ratings (if a sufficient number of rated companies with a </a:t>
            </a:r>
            <a:r>
              <a:rPr lang="en-US" sz="2000" dirty="0" err="1"/>
              <a:t>RiskCalc</a:t>
            </a:r>
            <a:r>
              <a:rPr lang="en-US" sz="2000" dirty="0"/>
              <a:t> classification exist).</a:t>
            </a:r>
          </a:p>
          <a:p>
            <a:pPr marL="363538" indent="-363538" algn="just">
              <a:lnSpc>
                <a:spcPts val="2700"/>
              </a:lnSpc>
              <a:spcBef>
                <a:spcPts val="600"/>
              </a:spcBef>
              <a:spcAft>
                <a:spcPts val="600"/>
              </a:spcAft>
            </a:pPr>
            <a:r>
              <a:rPr lang="en-US" sz="2000" dirty="0"/>
              <a:t>Given that the </a:t>
            </a:r>
            <a:r>
              <a:rPr lang="en-US" sz="2000" dirty="0" err="1"/>
              <a:t>logit</a:t>
            </a:r>
            <a:r>
              <a:rPr lang="en-US" sz="2000" dirty="0"/>
              <a:t> scores are in the range 0%-100%, the mapping may be done by grouping the scores, in order to get for each group a relative frequency of default similar to the historical PDs of rating classes, in a given maturity.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290</a:t>
            </a:fld>
            <a:endParaRPr lang="en-US"/>
          </a:p>
        </p:txBody>
      </p:sp>
    </p:spTree>
    <p:extLst>
      <p:ext uri="{BB962C8B-B14F-4D97-AF65-F5344CB8AC3E}">
        <p14:creationId xmlns:p14="http://schemas.microsoft.com/office/powerpoint/2010/main" val="165209741"/>
      </p:ext>
    </p:extLst>
  </p:cSld>
  <p:clrMapOvr>
    <a:masterClrMapping/>
  </p:clrMapOvr>
  <p:transition spd="slow">
    <p:pull dir="r"/>
  </p:transition>
</p:sld>
</file>

<file path=ppt/slides/slide2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p:txBody>
          <a:bodyPr/>
          <a:lstStyle/>
          <a:p>
            <a:r>
              <a:rPr lang="en-US" dirty="0"/>
              <a:t>Structural Models</a:t>
            </a:r>
          </a:p>
        </p:txBody>
      </p:sp>
      <p:sp>
        <p:nvSpPr>
          <p:cNvPr id="1446915" name="Rectangle 3"/>
          <p:cNvSpPr>
            <a:spLocks noGrp="1" noChangeArrowheads="1"/>
          </p:cNvSpPr>
          <p:nvPr>
            <p:ph type="body" idx="1"/>
          </p:nvPr>
        </p:nvSpPr>
        <p:spPr>
          <a:xfrm>
            <a:off x="738158" y="1628799"/>
            <a:ext cx="8715436" cy="4694213"/>
          </a:xfrm>
        </p:spPr>
        <p:txBody>
          <a:bodyPr/>
          <a:lstStyle/>
          <a:p>
            <a:pPr marL="261938" indent="-261938" algn="just">
              <a:lnSpc>
                <a:spcPts val="2700"/>
              </a:lnSpc>
              <a:spcBef>
                <a:spcPts val="600"/>
              </a:spcBef>
              <a:spcAft>
                <a:spcPts val="600"/>
              </a:spcAft>
            </a:pPr>
            <a:r>
              <a:rPr lang="en-US" sz="2000" dirty="0"/>
              <a:t>The drawbacks of traditional credit risk models and rating updates by agencies in the recent past led to the development of new credit risk models, based on the prices of financial assets issued by the company.</a:t>
            </a:r>
          </a:p>
          <a:p>
            <a:pPr marL="261938" indent="-261938" algn="just">
              <a:lnSpc>
                <a:spcPts val="2700"/>
              </a:lnSpc>
              <a:spcBef>
                <a:spcPts val="600"/>
              </a:spcBef>
              <a:spcAft>
                <a:spcPts val="600"/>
              </a:spcAft>
            </a:pPr>
            <a:r>
              <a:rPr lang="en-US" sz="2000" dirty="0"/>
              <a:t>The rationale is that market prices are the best assessment available on the companies’ capital or debt value.</a:t>
            </a:r>
          </a:p>
          <a:p>
            <a:pPr marL="261938" indent="-261938" algn="just">
              <a:lnSpc>
                <a:spcPts val="2700"/>
              </a:lnSpc>
              <a:spcBef>
                <a:spcPts val="600"/>
              </a:spcBef>
              <a:spcAft>
                <a:spcPts val="600"/>
              </a:spcAft>
            </a:pPr>
            <a:r>
              <a:rPr lang="en-US" sz="2000" dirty="0">
                <a:solidFill>
                  <a:srgbClr val="FF0000"/>
                </a:solidFill>
              </a:rPr>
              <a:t>The first attempt to incorporate market prices in a credit risk model was done in the Z-Score model. Later, in 1974, Merton developed a corporate valuation approach based on financial options.</a:t>
            </a: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291</a:t>
            </a:fld>
            <a:endParaRPr lang="en-US"/>
          </a:p>
        </p:txBody>
      </p:sp>
    </p:spTree>
    <p:extLst>
      <p:ext uri="{BB962C8B-B14F-4D97-AF65-F5344CB8AC3E}">
        <p14:creationId xmlns:p14="http://schemas.microsoft.com/office/powerpoint/2010/main" val="77735107"/>
      </p:ext>
    </p:extLst>
  </p:cSld>
  <p:clrMapOvr>
    <a:masterClrMapping/>
  </p:clrMapOvr>
  <p:transition spd="slow">
    <p:pull dir="r"/>
  </p:transition>
</p:sld>
</file>

<file path=ppt/slides/slide2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p:txBody>
          <a:bodyPr/>
          <a:lstStyle/>
          <a:p>
            <a:r>
              <a:rPr lang="en-US" dirty="0"/>
              <a:t>Structural Models</a:t>
            </a:r>
          </a:p>
        </p:txBody>
      </p:sp>
      <p:sp>
        <p:nvSpPr>
          <p:cNvPr id="1446915" name="Rectangle 3"/>
          <p:cNvSpPr>
            <a:spLocks noGrp="1" noChangeArrowheads="1"/>
          </p:cNvSpPr>
          <p:nvPr>
            <p:ph type="body" idx="1"/>
          </p:nvPr>
        </p:nvSpPr>
        <p:spPr>
          <a:xfrm>
            <a:off x="738158" y="1628799"/>
            <a:ext cx="8715436" cy="4694213"/>
          </a:xfrm>
        </p:spPr>
        <p:txBody>
          <a:bodyPr/>
          <a:lstStyle/>
          <a:p>
            <a:pPr marL="261938" indent="-261938" algn="just">
              <a:lnSpc>
                <a:spcPts val="2700"/>
              </a:lnSpc>
              <a:spcBef>
                <a:spcPts val="600"/>
              </a:spcBef>
              <a:spcAft>
                <a:spcPts val="600"/>
              </a:spcAft>
            </a:pPr>
            <a:r>
              <a:rPr lang="en-US" sz="2000" dirty="0"/>
              <a:t>In structural models, the default time is determined endogenously by the evolution of the company value </a:t>
            </a:r>
            <a:r>
              <a:rPr lang="en-US" sz="2000" dirty="0">
                <a:sym typeface="Wingdings" panose="05000000000000000000" pitchFamily="2" charset="2"/>
              </a:rPr>
              <a:t> </a:t>
            </a:r>
            <a:r>
              <a:rPr lang="en-US" sz="2000" dirty="0"/>
              <a:t>default occurs when the company’s market value of assets falls below the notional liabilities value =&gt; the company does not keep an incentive to redeem the debt.</a:t>
            </a:r>
          </a:p>
          <a:p>
            <a:pPr marL="265113" indent="-265113">
              <a:lnSpc>
                <a:spcPts val="2700"/>
              </a:lnSpc>
              <a:spcBef>
                <a:spcPts val="600"/>
              </a:spcBef>
              <a:spcAft>
                <a:spcPts val="600"/>
              </a:spcAft>
            </a:pPr>
            <a:endParaRPr lang="en-US" sz="2000" dirty="0">
              <a:solidFill>
                <a:srgbClr val="FF0000"/>
              </a:solidFill>
            </a:endParaRPr>
          </a:p>
          <a:p>
            <a:pPr marL="265113" indent="-265113">
              <a:lnSpc>
                <a:spcPts val="2700"/>
              </a:lnSpc>
              <a:spcBef>
                <a:spcPts val="600"/>
              </a:spcBef>
              <a:spcAft>
                <a:spcPts val="600"/>
              </a:spcAft>
            </a:pPr>
            <a:r>
              <a:rPr lang="en-US" sz="2000" dirty="0">
                <a:solidFill>
                  <a:srgbClr val="FF0000"/>
                </a:solidFill>
              </a:rPr>
              <a:t>These</a:t>
            </a:r>
            <a:r>
              <a:rPr lang="pt-PT" sz="2000" dirty="0">
                <a:solidFill>
                  <a:srgbClr val="FF0000"/>
                </a:solidFill>
              </a:rPr>
              <a:t> </a:t>
            </a:r>
            <a:r>
              <a:rPr lang="en-US" sz="2000" dirty="0">
                <a:solidFill>
                  <a:srgbClr val="FF0000"/>
                </a:solidFill>
              </a:rPr>
              <a:t>models are also known as “firm-value” models.</a:t>
            </a:r>
          </a:p>
          <a:p>
            <a:pPr marL="261938" indent="-261938" algn="just">
              <a:lnSpc>
                <a:spcPts val="2700"/>
              </a:lnSpc>
              <a:spcBef>
                <a:spcPts val="600"/>
              </a:spcBef>
              <a:spcAft>
                <a:spcPts val="600"/>
              </a:spcAft>
            </a:pPr>
            <a:endParaRPr lang="en-US" sz="2000" dirty="0"/>
          </a:p>
          <a:p>
            <a:pPr marL="261938" indent="-261938" algn="just">
              <a:lnSpc>
                <a:spcPts val="2700"/>
              </a:lnSpc>
              <a:spcBef>
                <a:spcPts val="600"/>
              </a:spcBef>
              <a:spcAft>
                <a:spcPts val="600"/>
              </a:spcAft>
            </a:pPr>
            <a:r>
              <a:rPr lang="en-US" sz="2000" dirty="0"/>
              <a:t>The main problem with these models corresponds to the false alarms and to the computational demands.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292</a:t>
            </a:fld>
            <a:endParaRPr lang="en-US"/>
          </a:p>
        </p:txBody>
      </p:sp>
    </p:spTree>
    <p:extLst>
      <p:ext uri="{BB962C8B-B14F-4D97-AF65-F5344CB8AC3E}">
        <p14:creationId xmlns:p14="http://schemas.microsoft.com/office/powerpoint/2010/main" val="1484669085"/>
      </p:ext>
    </p:extLst>
  </p:cSld>
  <p:clrMapOvr>
    <a:masterClrMapping/>
  </p:clrMapOvr>
  <p:transition spd="slow">
    <p:pull dir="r"/>
  </p:transition>
</p:sld>
</file>

<file path=ppt/slides/slide2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p:txBody>
          <a:bodyPr/>
          <a:lstStyle/>
          <a:p>
            <a:r>
              <a:rPr lang="en-US" dirty="0"/>
              <a:t>Merton Model</a:t>
            </a:r>
          </a:p>
        </p:txBody>
      </p:sp>
      <p:sp>
        <p:nvSpPr>
          <p:cNvPr id="1447939" name="Rectangle 3"/>
          <p:cNvSpPr>
            <a:spLocks noGrp="1" noChangeArrowheads="1"/>
          </p:cNvSpPr>
          <p:nvPr>
            <p:ph type="body" idx="1"/>
          </p:nvPr>
        </p:nvSpPr>
        <p:spPr>
          <a:xfrm>
            <a:off x="776536" y="1639229"/>
            <a:ext cx="8716714" cy="4683783"/>
          </a:xfrm>
        </p:spPr>
        <p:txBody>
          <a:bodyPr/>
          <a:lstStyle/>
          <a:p>
            <a:pPr marL="261938" indent="-261938" algn="just">
              <a:lnSpc>
                <a:spcPts val="2700"/>
              </a:lnSpc>
              <a:spcBef>
                <a:spcPts val="600"/>
              </a:spcBef>
              <a:spcAft>
                <a:spcPts val="600"/>
              </a:spcAft>
            </a:pPr>
            <a:r>
              <a:rPr lang="en-US" sz="2000" dirty="0">
                <a:solidFill>
                  <a:srgbClr val="000000"/>
                </a:solidFill>
              </a:rPr>
              <a:t>The model is based on the idea that when a company is issuing debt, it is sharing the control of the company with its creditors.</a:t>
            </a:r>
          </a:p>
          <a:p>
            <a:pPr marL="261938" indent="-261938" algn="just">
              <a:lnSpc>
                <a:spcPts val="2700"/>
              </a:lnSpc>
              <a:spcBef>
                <a:spcPts val="600"/>
              </a:spcBef>
              <a:spcAft>
                <a:spcPts val="600"/>
              </a:spcAft>
            </a:pPr>
            <a:r>
              <a:rPr lang="en-US" sz="2000" dirty="0">
                <a:solidFill>
                  <a:srgbClr val="000000"/>
                </a:solidFill>
              </a:rPr>
              <a:t>However, shareholders have the right to recover the full control of the company by ensuring the company redeems the debt.</a:t>
            </a:r>
          </a:p>
          <a:p>
            <a:pPr marL="261938" indent="-261938" algn="just">
              <a:lnSpc>
                <a:spcPts val="2700"/>
              </a:lnSpc>
              <a:spcBef>
                <a:spcPts val="600"/>
              </a:spcBef>
              <a:spcAft>
                <a:spcPts val="600"/>
              </a:spcAft>
            </a:pPr>
            <a:endParaRPr lang="en-US" sz="2000" dirty="0">
              <a:solidFill>
                <a:srgbClr val="000000"/>
              </a:solidFill>
            </a:endParaRPr>
          </a:p>
          <a:p>
            <a:pPr marL="261938" indent="-261938" algn="just">
              <a:lnSpc>
                <a:spcPts val="2700"/>
              </a:lnSpc>
              <a:spcBef>
                <a:spcPts val="600"/>
              </a:spcBef>
              <a:spcAft>
                <a:spcPts val="600"/>
              </a:spcAft>
            </a:pPr>
            <a:r>
              <a:rPr lang="en-US" sz="2000" dirty="0">
                <a:solidFill>
                  <a:srgbClr val="FF0000"/>
                </a:solidFill>
              </a:rPr>
              <a:t>Equity may be seen like owning a call-option on the market value of assets, with the strike price corresponding the liabilities’ value.</a:t>
            </a:r>
          </a:p>
          <a:p>
            <a:pPr marL="261938" indent="-261938" algn="just">
              <a:lnSpc>
                <a:spcPts val="2700"/>
              </a:lnSpc>
              <a:spcBef>
                <a:spcPts val="600"/>
              </a:spcBef>
              <a:spcAft>
                <a:spcPts val="600"/>
              </a:spcAft>
            </a:pPr>
            <a:r>
              <a:rPr lang="en-US" sz="2000" dirty="0">
                <a:solidFill>
                  <a:srgbClr val="000000"/>
                </a:solidFill>
              </a:rPr>
              <a:t>On the debt redemption date, if the company’s market value of assets is lower than its debt value, the option is not exercised and the company defaults.</a:t>
            </a:r>
          </a:p>
          <a:p>
            <a:pPr marL="261938" indent="-261938" algn="just">
              <a:lnSpc>
                <a:spcPts val="2700"/>
              </a:lnSpc>
              <a:spcBef>
                <a:spcPts val="600"/>
              </a:spcBef>
              <a:spcAft>
                <a:spcPts val="600"/>
              </a:spcAft>
            </a:pPr>
            <a:r>
              <a:rPr lang="en-US" sz="2000" dirty="0">
                <a:solidFill>
                  <a:srgbClr val="000000"/>
                </a:solidFill>
              </a:rPr>
              <a:t>Debt issuance may also be seen as selling a put-option on the market value of assets.</a:t>
            </a:r>
          </a:p>
          <a:p>
            <a:pPr marL="261938" indent="-261938" algn="just">
              <a:lnSpc>
                <a:spcPts val="2700"/>
              </a:lnSpc>
              <a:spcBef>
                <a:spcPts val="600"/>
              </a:spcBef>
              <a:spcAft>
                <a:spcPts val="600"/>
              </a:spcAft>
            </a:pPr>
            <a:endParaRPr lang="en-US" sz="2000" dirty="0">
              <a:solidFill>
                <a:srgbClr val="00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293</a:t>
            </a:fld>
            <a:endParaRPr lang="en-US"/>
          </a:p>
        </p:txBody>
      </p:sp>
      <p:sp>
        <p:nvSpPr>
          <p:cNvPr id="3" name="Down Arrow 2"/>
          <p:cNvSpPr/>
          <p:nvPr/>
        </p:nvSpPr>
        <p:spPr bwMode="auto">
          <a:xfrm>
            <a:off x="5385048" y="3284984"/>
            <a:ext cx="432048"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845477105"/>
      </p:ext>
    </p:extLst>
  </p:cSld>
  <p:clrMapOvr>
    <a:masterClrMapping/>
  </p:clrMapOvr>
  <p:transition spd="slow">
    <p:pull dir="r"/>
  </p:transition>
</p:sld>
</file>

<file path=ppt/slides/slide2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p:txBody>
          <a:bodyPr/>
          <a:lstStyle/>
          <a:p>
            <a:r>
              <a:rPr lang="en-US" dirty="0"/>
              <a:t>Merton Model</a:t>
            </a:r>
          </a:p>
        </p:txBody>
      </p:sp>
      <p:sp>
        <p:nvSpPr>
          <p:cNvPr id="1448963" name="Rectangle 3"/>
          <p:cNvSpPr>
            <a:spLocks noGrp="1" noChangeArrowheads="1"/>
          </p:cNvSpPr>
          <p:nvPr>
            <p:ph type="body" sz="half" idx="1"/>
          </p:nvPr>
        </p:nvSpPr>
        <p:spPr>
          <a:xfrm>
            <a:off x="776536" y="1600200"/>
            <a:ext cx="8716714" cy="668338"/>
          </a:xfrm>
        </p:spPr>
        <p:txBody>
          <a:bodyPr/>
          <a:lstStyle/>
          <a:p>
            <a:pPr algn="just">
              <a:lnSpc>
                <a:spcPts val="2700"/>
              </a:lnSpc>
              <a:spcBef>
                <a:spcPts val="600"/>
              </a:spcBef>
              <a:spcAft>
                <a:spcPts val="600"/>
              </a:spcAft>
            </a:pPr>
            <a:r>
              <a:rPr lang="en-US" sz="2000" dirty="0">
                <a:solidFill>
                  <a:srgbClr val="000000"/>
                </a:solidFill>
              </a:rPr>
              <a:t>Therefore, the PD will correspond to the probability of the company’s asset market value to be lower than the nominal value of debt.</a:t>
            </a:r>
          </a:p>
        </p:txBody>
      </p:sp>
      <p:pic>
        <p:nvPicPr>
          <p:cNvPr id="1448964" name="Picture 4"/>
          <p:cNvPicPr>
            <a:picLocks noGrp="1" noChangeAspect="1" noChangeArrowheads="1"/>
          </p:cNvPicPr>
          <p:nvPr>
            <p:ph sz="half" idx="2"/>
          </p:nvPr>
        </p:nvPicPr>
        <p:blipFill>
          <a:blip r:embed="rId2" cstate="print"/>
          <a:srcRect/>
          <a:stretch>
            <a:fillRect/>
          </a:stretch>
        </p:blipFill>
        <p:spPr>
          <a:xfrm>
            <a:off x="2362201" y="2492896"/>
            <a:ext cx="5067300" cy="3431822"/>
          </a:xfrm>
          <a:noFill/>
        </p:spPr>
      </p:pic>
      <p:sp>
        <p:nvSpPr>
          <p:cNvPr id="1448965" name="Rectangle 5"/>
          <p:cNvSpPr>
            <a:spLocks noChangeArrowheads="1"/>
          </p:cNvSpPr>
          <p:nvPr/>
        </p:nvSpPr>
        <p:spPr bwMode="auto">
          <a:xfrm>
            <a:off x="2362200" y="5948957"/>
            <a:ext cx="5954713" cy="374056"/>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1400" b="0" u="none" dirty="0">
                <a:solidFill>
                  <a:schemeClr val="tx1"/>
                </a:solidFill>
              </a:rPr>
              <a:t>Source: </a:t>
            </a:r>
            <a:r>
              <a:rPr kumimoji="0" lang="en-US" sz="1400" b="0" u="none" dirty="0" err="1">
                <a:solidFill>
                  <a:schemeClr val="tx1"/>
                </a:solidFill>
              </a:rPr>
              <a:t>Crosbie</a:t>
            </a:r>
            <a:r>
              <a:rPr kumimoji="0" lang="en-US" sz="1400" b="0" u="none" dirty="0">
                <a:solidFill>
                  <a:schemeClr val="tx1"/>
                </a:solidFill>
              </a:rPr>
              <a:t> and Bohn (2002), “Modeling Default Risk”, KMV.</a:t>
            </a:r>
            <a:endParaRPr kumimoji="0" lang="pt-PT" sz="14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294</a:t>
            </a:fld>
            <a:endParaRPr lang="en-US"/>
          </a:p>
        </p:txBody>
      </p:sp>
    </p:spTree>
    <p:extLst>
      <p:ext uri="{BB962C8B-B14F-4D97-AF65-F5344CB8AC3E}">
        <p14:creationId xmlns:p14="http://schemas.microsoft.com/office/powerpoint/2010/main" val="2490060235"/>
      </p:ext>
    </p:extLst>
  </p:cSld>
  <p:clrMapOvr>
    <a:masterClrMapping/>
  </p:clrMapOvr>
  <p:transition spd="slow">
    <p:pull dir="r"/>
  </p:transition>
</p:sld>
</file>

<file path=ppt/slides/slide2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p:txBody>
          <a:bodyPr/>
          <a:lstStyle/>
          <a:p>
            <a:r>
              <a:rPr lang="en-US" dirty="0"/>
              <a:t>Merton Model</a:t>
            </a:r>
          </a:p>
        </p:txBody>
      </p:sp>
      <p:sp>
        <p:nvSpPr>
          <p:cNvPr id="1449987" name="Rectangle 3"/>
          <p:cNvSpPr>
            <a:spLocks noGrp="1" noChangeArrowheads="1"/>
          </p:cNvSpPr>
          <p:nvPr>
            <p:ph type="body" idx="1"/>
          </p:nvPr>
        </p:nvSpPr>
        <p:spPr>
          <a:xfrm>
            <a:off x="776536" y="1628800"/>
            <a:ext cx="8640960" cy="3096344"/>
          </a:xfrm>
          <a:noFill/>
        </p:spPr>
        <p:txBody>
          <a:bodyPr/>
          <a:lstStyle/>
          <a:p>
            <a:pPr marL="265113" indent="-265113" algn="just">
              <a:lnSpc>
                <a:spcPts val="2700"/>
              </a:lnSpc>
              <a:spcBef>
                <a:spcPts val="600"/>
              </a:spcBef>
              <a:spcAft>
                <a:spcPts val="600"/>
              </a:spcAft>
            </a:pPr>
            <a:r>
              <a:rPr lang="en-US" sz="1900" dirty="0">
                <a:solidFill>
                  <a:srgbClr val="000000"/>
                </a:solidFill>
              </a:rPr>
              <a:t>If the call-option can be valued, the PD will be obtained from the distribution function resulting from the stochastic process of the company’s asset market value.</a:t>
            </a:r>
          </a:p>
          <a:p>
            <a:pPr marL="265113" indent="-265113" algn="just">
              <a:lnSpc>
                <a:spcPts val="2700"/>
              </a:lnSpc>
              <a:spcBef>
                <a:spcPts val="600"/>
              </a:spcBef>
              <a:spcAft>
                <a:spcPts val="600"/>
              </a:spcAft>
            </a:pPr>
            <a:r>
              <a:rPr lang="en-US" sz="1900" dirty="0">
                <a:solidFill>
                  <a:srgbClr val="000000"/>
                </a:solidFill>
              </a:rPr>
              <a:t>Assuming that the option is European and the asset market value may be taken as the price of non-paying dividend asset, one can use the Black-Scholes formula and calculate the PD from the implied volatility of the company’s asset value and an estimate for the respective growth rate.</a:t>
            </a:r>
          </a:p>
          <a:p>
            <a:pPr marL="265113" indent="-265113" algn="just">
              <a:lnSpc>
                <a:spcPts val="2700"/>
              </a:lnSpc>
              <a:spcBef>
                <a:spcPts val="600"/>
              </a:spcBef>
              <a:spcAft>
                <a:spcPts val="600"/>
              </a:spcAft>
            </a:pPr>
            <a:r>
              <a:rPr lang="en-US" sz="1900" dirty="0"/>
              <a:t>Hence, the Merton model is based on the assumption of the growth rates of the company’s market value of assets being normally distributed:</a:t>
            </a:r>
            <a:endParaRPr lang="en-US" sz="1900" dirty="0">
              <a:solidFill>
                <a:srgbClr val="00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417169081"/>
              </p:ext>
            </p:extLst>
          </p:nvPr>
        </p:nvGraphicFramePr>
        <p:xfrm>
          <a:off x="1280593" y="4837428"/>
          <a:ext cx="3456384" cy="463780"/>
        </p:xfrm>
        <a:graphic>
          <a:graphicData uri="http://schemas.openxmlformats.org/presentationml/2006/ole">
            <mc:AlternateContent xmlns:mc="http://schemas.openxmlformats.org/markup-compatibility/2006">
              <mc:Choice xmlns:v="urn:schemas-microsoft-com:vml" Requires="v">
                <p:oleObj name="Equation" r:id="rId2" imgW="1600200" imgH="215640" progId="Equation.3">
                  <p:embed/>
                </p:oleObj>
              </mc:Choice>
              <mc:Fallback>
                <p:oleObj name="Equation" r:id="rId2" imgW="1600200" imgH="215640" progId="Equation.3">
                  <p:embed/>
                  <p:pic>
                    <p:nvPicPr>
                      <p:cNvPr id="2" name="Object 1"/>
                      <p:cNvPicPr>
                        <a:picLocks noChangeAspect="1" noChangeArrowheads="1"/>
                      </p:cNvPicPr>
                      <p:nvPr/>
                    </p:nvPicPr>
                    <p:blipFill>
                      <a:blip r:embed="rId3"/>
                      <a:srcRect/>
                      <a:stretch>
                        <a:fillRect/>
                      </a:stretch>
                    </p:blipFill>
                    <p:spPr bwMode="auto">
                      <a:xfrm>
                        <a:off x="1280593" y="4837428"/>
                        <a:ext cx="3456384" cy="463780"/>
                      </a:xfrm>
                      <a:prstGeom prst="rect">
                        <a:avLst/>
                      </a:prstGeom>
                      <a:noFill/>
                      <a:ln>
                        <a:noFill/>
                      </a:ln>
                      <a:effectLst/>
                    </p:spPr>
                  </p:pic>
                </p:oleObj>
              </mc:Fallback>
            </mc:AlternateContent>
          </a:graphicData>
        </a:graphic>
      </p:graphicFrame>
      <p:sp>
        <p:nvSpPr>
          <p:cNvPr id="5" name="Rectangle 3"/>
          <p:cNvSpPr txBox="1">
            <a:spLocks noChangeArrowheads="1"/>
          </p:cNvSpPr>
          <p:nvPr/>
        </p:nvSpPr>
        <p:spPr bwMode="auto">
          <a:xfrm>
            <a:off x="1064568" y="5445224"/>
            <a:ext cx="8352928" cy="64807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Font typeface="Monotype Sorts" pitchFamily="2" charset="2"/>
              <a:buNone/>
            </a:pPr>
            <a:r>
              <a:rPr lang="en-US" sz="1800" b="0" u="none" dirty="0"/>
              <a:t>where V</a:t>
            </a:r>
            <a:r>
              <a:rPr lang="en-US" sz="1800" b="0" i="1" u="none" baseline="-25000" dirty="0"/>
              <a:t>A</a:t>
            </a:r>
            <a:r>
              <a:rPr lang="en-US" sz="1800" b="0" u="none" dirty="0"/>
              <a:t> is the company’s market value of assets, </a:t>
            </a:r>
            <a:r>
              <a:rPr lang="en-US" sz="1800" b="0" i="1" u="none" dirty="0">
                <a:sym typeface="Symbol" pitchFamily="18" charset="2"/>
              </a:rPr>
              <a:t></a:t>
            </a:r>
            <a:r>
              <a:rPr lang="en-US" sz="1800" b="0" i="1" u="none" dirty="0"/>
              <a:t> and </a:t>
            </a:r>
            <a:r>
              <a:rPr lang="en-US" sz="1800" b="0" i="1" u="none" dirty="0">
                <a:sym typeface="Symbol" pitchFamily="18" charset="2"/>
              </a:rPr>
              <a:t></a:t>
            </a:r>
            <a:r>
              <a:rPr lang="en-US" sz="1800" b="0" i="1" u="none" baseline="-25000" dirty="0"/>
              <a:t>A</a:t>
            </a:r>
            <a:r>
              <a:rPr lang="en-US" sz="1800" b="0" u="none" dirty="0"/>
              <a:t> the respective trend and instantaneous volatility and </a:t>
            </a:r>
            <a:r>
              <a:rPr lang="en-US" sz="1800" b="0" i="1" u="none" dirty="0" err="1"/>
              <a:t>dz</a:t>
            </a:r>
            <a:r>
              <a:rPr lang="en-US" sz="1800" b="0" u="none" dirty="0"/>
              <a:t> is a Wiener process (random shocks normally distributed).</a:t>
            </a:r>
          </a:p>
        </p:txBody>
      </p:sp>
      <p:graphicFrame>
        <p:nvGraphicFramePr>
          <p:cNvPr id="3" name="Object 2"/>
          <p:cNvGraphicFramePr>
            <a:graphicFrameLocks noChangeAspect="1"/>
          </p:cNvGraphicFramePr>
          <p:nvPr>
            <p:extLst>
              <p:ext uri="{D42A27DB-BD31-4B8C-83A1-F6EECF244321}">
                <p14:modId xmlns:p14="http://schemas.microsoft.com/office/powerpoint/2010/main" val="2639272743"/>
              </p:ext>
            </p:extLst>
          </p:nvPr>
        </p:nvGraphicFramePr>
        <p:xfrm>
          <a:off x="4880992" y="4852567"/>
          <a:ext cx="2769493" cy="448641"/>
        </p:xfrm>
        <a:graphic>
          <a:graphicData uri="http://schemas.openxmlformats.org/presentationml/2006/ole">
            <mc:AlternateContent xmlns:mc="http://schemas.openxmlformats.org/markup-compatibility/2006">
              <mc:Choice xmlns:v="urn:schemas-microsoft-com:vml" Requires="v">
                <p:oleObj name="Equation" r:id="rId4" imgW="1333440" imgH="215640" progId="Equation.3">
                  <p:embed/>
                </p:oleObj>
              </mc:Choice>
              <mc:Fallback>
                <p:oleObj name="Equation" r:id="rId4" imgW="1333440" imgH="215640" progId="Equation.3">
                  <p:embed/>
                  <p:pic>
                    <p:nvPicPr>
                      <p:cNvPr id="3" name="Object 2"/>
                      <p:cNvPicPr>
                        <a:picLocks noChangeAspect="1" noChangeArrowheads="1"/>
                      </p:cNvPicPr>
                      <p:nvPr/>
                    </p:nvPicPr>
                    <p:blipFill>
                      <a:blip r:embed="rId5"/>
                      <a:srcRect/>
                      <a:stretch>
                        <a:fillRect/>
                      </a:stretch>
                    </p:blipFill>
                    <p:spPr bwMode="auto">
                      <a:xfrm>
                        <a:off x="4880992" y="4852567"/>
                        <a:ext cx="2769493" cy="448641"/>
                      </a:xfrm>
                      <a:prstGeom prst="rect">
                        <a:avLst/>
                      </a:prstGeom>
                      <a:noFill/>
                      <a:ln>
                        <a:noFill/>
                      </a:ln>
                      <a:effec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295</a:t>
            </a:fld>
            <a:endParaRPr lang="en-US"/>
          </a:p>
        </p:txBody>
      </p:sp>
    </p:spTree>
    <p:extLst>
      <p:ext uri="{BB962C8B-B14F-4D97-AF65-F5344CB8AC3E}">
        <p14:creationId xmlns:p14="http://schemas.microsoft.com/office/powerpoint/2010/main" val="114162084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r>
              <a:rPr lang="en-US" dirty="0"/>
              <a:t>Merton Model</a:t>
            </a:r>
          </a:p>
        </p:txBody>
      </p:sp>
      <p:sp>
        <p:nvSpPr>
          <p:cNvPr id="1453059" name="Rectangle 3"/>
          <p:cNvSpPr>
            <a:spLocks noGrp="1" noChangeArrowheads="1"/>
          </p:cNvSpPr>
          <p:nvPr>
            <p:ph type="body" idx="1"/>
          </p:nvPr>
        </p:nvSpPr>
        <p:spPr>
          <a:xfrm>
            <a:off x="776536" y="1628800"/>
            <a:ext cx="8716714" cy="838200"/>
          </a:xfrm>
          <a:noFill/>
        </p:spPr>
        <p:txBody>
          <a:bodyPr/>
          <a:lstStyle/>
          <a:p>
            <a:pPr algn="just">
              <a:lnSpc>
                <a:spcPts val="2700"/>
              </a:lnSpc>
              <a:spcBef>
                <a:spcPts val="600"/>
              </a:spcBef>
              <a:spcAft>
                <a:spcPts val="600"/>
              </a:spcAft>
            </a:pPr>
            <a:r>
              <a:rPr lang="en-US" sz="2000" dirty="0"/>
              <a:t>Consequently, the pricing formula for an European </a:t>
            </a:r>
            <a:r>
              <a:rPr lang="en-US" sz="2000" i="1" dirty="0"/>
              <a:t>call-option</a:t>
            </a:r>
            <a:r>
              <a:rPr lang="en-US" sz="2000" dirty="0"/>
              <a:t> on the company’s market value of assets is:</a:t>
            </a:r>
          </a:p>
        </p:txBody>
      </p:sp>
      <p:graphicFrame>
        <p:nvGraphicFramePr>
          <p:cNvPr id="1453060" name="Object 4"/>
          <p:cNvGraphicFramePr>
            <a:graphicFrameLocks noChangeAspect="1"/>
          </p:cNvGraphicFramePr>
          <p:nvPr/>
        </p:nvGraphicFramePr>
        <p:xfrm>
          <a:off x="1371600" y="2492896"/>
          <a:ext cx="3581400" cy="447675"/>
        </p:xfrm>
        <a:graphic>
          <a:graphicData uri="http://schemas.openxmlformats.org/presentationml/2006/ole">
            <mc:AlternateContent xmlns:mc="http://schemas.openxmlformats.org/markup-compatibility/2006">
              <mc:Choice xmlns:v="urn:schemas-microsoft-com:vml" Requires="v">
                <p:oleObj name="Equation" r:id="rId2" imgW="2946240" imgH="368280" progId="Equation.3">
                  <p:embed/>
                </p:oleObj>
              </mc:Choice>
              <mc:Fallback>
                <p:oleObj name="Equation" r:id="rId2" imgW="2946240" imgH="368280" progId="Equation.3">
                  <p:embed/>
                  <p:pic>
                    <p:nvPicPr>
                      <p:cNvPr id="145306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492896"/>
                        <a:ext cx="35814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53061" name="Rectangle 5"/>
          <p:cNvSpPr>
            <a:spLocks noChangeArrowheads="1"/>
          </p:cNvSpPr>
          <p:nvPr/>
        </p:nvSpPr>
        <p:spPr bwMode="auto">
          <a:xfrm>
            <a:off x="914400" y="2996952"/>
            <a:ext cx="8420100" cy="2028800"/>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2400" b="0" u="none" dirty="0">
                <a:solidFill>
                  <a:schemeClr val="tx1"/>
                </a:solidFill>
              </a:rPr>
              <a:t>	</a:t>
            </a:r>
            <a:r>
              <a:rPr kumimoji="0" lang="en-US" sz="1800" b="0" u="none" dirty="0">
                <a:solidFill>
                  <a:schemeClr val="tx1"/>
                </a:solidFill>
              </a:rPr>
              <a:t>where</a:t>
            </a:r>
          </a:p>
          <a:p>
            <a:pPr marL="342900" indent="-342900" algn="just">
              <a:spcBef>
                <a:spcPct val="20000"/>
              </a:spcBef>
              <a:buClr>
                <a:schemeClr val="bg2"/>
              </a:buClr>
              <a:buSzPct val="75000"/>
              <a:buFont typeface="Monotype Sorts" pitchFamily="2" charset="2"/>
              <a:buNone/>
            </a:pPr>
            <a:r>
              <a:rPr kumimoji="0" lang="en-US" sz="1800" b="0" u="none" dirty="0">
                <a:solidFill>
                  <a:schemeClr val="tx1"/>
                </a:solidFill>
              </a:rPr>
              <a:t>	</a:t>
            </a:r>
            <a:r>
              <a:rPr kumimoji="0" lang="en-US" sz="1800" b="0" i="1" u="none" dirty="0">
                <a:solidFill>
                  <a:schemeClr val="tx1"/>
                </a:solidFill>
              </a:rPr>
              <a:t>V</a:t>
            </a:r>
            <a:r>
              <a:rPr kumimoji="0" lang="en-US" sz="1800" b="0" i="1" u="none" baseline="-25000" dirty="0">
                <a:solidFill>
                  <a:schemeClr val="tx1"/>
                </a:solidFill>
              </a:rPr>
              <a:t>E</a:t>
            </a:r>
            <a:r>
              <a:rPr kumimoji="0" lang="en-US" sz="1800" b="0" u="none" dirty="0">
                <a:solidFill>
                  <a:schemeClr val="tx1"/>
                </a:solidFill>
              </a:rPr>
              <a:t>  is the market value of the company’s own funds</a:t>
            </a:r>
          </a:p>
          <a:p>
            <a:pPr marL="342900" indent="-342900" algn="just">
              <a:spcBef>
                <a:spcPct val="20000"/>
              </a:spcBef>
              <a:buClr>
                <a:schemeClr val="bg2"/>
              </a:buClr>
              <a:buSzPct val="75000"/>
              <a:buFont typeface="Monotype Sorts" pitchFamily="2" charset="2"/>
              <a:buNone/>
            </a:pPr>
            <a:r>
              <a:rPr kumimoji="0" lang="en-US" sz="1800" b="0" i="1" u="none" dirty="0">
                <a:solidFill>
                  <a:schemeClr val="tx1"/>
                </a:solidFill>
              </a:rPr>
              <a:t>	N</a:t>
            </a:r>
            <a:r>
              <a:rPr kumimoji="0" lang="en-US" sz="1800" b="0" u="none" dirty="0">
                <a:solidFill>
                  <a:schemeClr val="tx1"/>
                </a:solidFill>
              </a:rPr>
              <a:t>  is the cumulative normal distribution function</a:t>
            </a:r>
          </a:p>
          <a:p>
            <a:pPr marL="342900" indent="-342900" algn="just">
              <a:spcBef>
                <a:spcPct val="20000"/>
              </a:spcBef>
              <a:buClr>
                <a:schemeClr val="bg2"/>
              </a:buClr>
              <a:buSzPct val="75000"/>
              <a:buFont typeface="Monotype Sorts" pitchFamily="2" charset="2"/>
              <a:buNone/>
            </a:pPr>
            <a:r>
              <a:rPr kumimoji="0" lang="en-US" sz="1800" b="0" i="1" u="none" dirty="0">
                <a:solidFill>
                  <a:schemeClr val="tx1"/>
                </a:solidFill>
              </a:rPr>
              <a:t>	r</a:t>
            </a:r>
            <a:r>
              <a:rPr kumimoji="0" lang="en-US" sz="1800" b="0" u="none" dirty="0">
                <a:solidFill>
                  <a:schemeClr val="tx1"/>
                </a:solidFill>
              </a:rPr>
              <a:t>  is the risk-free interest rate for the maturity </a:t>
            </a:r>
            <a:r>
              <a:rPr kumimoji="0" lang="en-US" sz="1800" b="0" i="1" u="none" dirty="0">
                <a:solidFill>
                  <a:schemeClr val="tx1"/>
                </a:solidFill>
              </a:rPr>
              <a:t>T</a:t>
            </a:r>
            <a:endParaRPr kumimoji="0" lang="en-US" sz="1800" b="0" u="none" dirty="0">
              <a:solidFill>
                <a:schemeClr val="tx1"/>
              </a:solidFill>
            </a:endParaRPr>
          </a:p>
          <a:p>
            <a:pPr marL="342900" indent="-342900" algn="just">
              <a:spcBef>
                <a:spcPct val="20000"/>
              </a:spcBef>
              <a:buClr>
                <a:schemeClr val="bg2"/>
              </a:buClr>
              <a:buSzPct val="75000"/>
              <a:buFont typeface="Monotype Sorts" pitchFamily="2" charset="2"/>
              <a:buNone/>
            </a:pPr>
            <a:r>
              <a:rPr kumimoji="0" lang="en-US" sz="1800" b="0" i="1" u="none" dirty="0">
                <a:solidFill>
                  <a:schemeClr val="tx1"/>
                </a:solidFill>
              </a:rPr>
              <a:t>	X</a:t>
            </a:r>
            <a:r>
              <a:rPr kumimoji="0" lang="en-US" sz="1800" b="0" u="none" dirty="0">
                <a:solidFill>
                  <a:schemeClr val="tx1"/>
                </a:solidFill>
              </a:rPr>
              <a:t>  is the nominal value of the company’s total debt payable in maturity T.</a:t>
            </a:r>
          </a:p>
        </p:txBody>
      </p:sp>
      <p:graphicFrame>
        <p:nvGraphicFramePr>
          <p:cNvPr id="3" name="Object 2"/>
          <p:cNvGraphicFramePr>
            <a:graphicFrameLocks noChangeAspect="1"/>
          </p:cNvGraphicFramePr>
          <p:nvPr/>
        </p:nvGraphicFramePr>
        <p:xfrm>
          <a:off x="1424608" y="5078787"/>
          <a:ext cx="3007641" cy="1086517"/>
        </p:xfrm>
        <a:graphic>
          <a:graphicData uri="http://schemas.openxmlformats.org/presentationml/2006/ole">
            <mc:AlternateContent xmlns:mc="http://schemas.openxmlformats.org/markup-compatibility/2006">
              <mc:Choice xmlns:v="urn:schemas-microsoft-com:vml" Requires="v">
                <p:oleObj name="Equation" r:id="rId4" imgW="1600200" imgH="698400" progId="Equation.3">
                  <p:embed/>
                </p:oleObj>
              </mc:Choice>
              <mc:Fallback>
                <p:oleObj name="Equation" r:id="rId4" imgW="1600200" imgH="698400" progId="Equation.3">
                  <p:embed/>
                  <p:pic>
                    <p:nvPicPr>
                      <p:cNvPr id="3" name="Object 2"/>
                      <p:cNvPicPr>
                        <a:picLocks noChangeAspect="1" noChangeArrowheads="1"/>
                      </p:cNvPicPr>
                      <p:nvPr/>
                    </p:nvPicPr>
                    <p:blipFill>
                      <a:blip r:embed="rId5"/>
                      <a:srcRect/>
                      <a:stretch>
                        <a:fillRect/>
                      </a:stretch>
                    </p:blipFill>
                    <p:spPr bwMode="auto">
                      <a:xfrm>
                        <a:off x="1424608" y="5078787"/>
                        <a:ext cx="3007641" cy="1086517"/>
                      </a:xfrm>
                      <a:prstGeom prst="rect">
                        <a:avLst/>
                      </a:prstGeom>
                      <a:noFill/>
                      <a:ln>
                        <a:noFill/>
                      </a:ln>
                      <a:effectLst/>
                    </p:spPr>
                  </p:pic>
                </p:oleObj>
              </mc:Fallback>
            </mc:AlternateContent>
          </a:graphicData>
        </a:graphic>
      </p:graphicFrame>
      <p:graphicFrame>
        <p:nvGraphicFramePr>
          <p:cNvPr id="4" name="Object 3"/>
          <p:cNvGraphicFramePr>
            <a:graphicFrameLocks noChangeAspect="1"/>
          </p:cNvGraphicFramePr>
          <p:nvPr/>
        </p:nvGraphicFramePr>
        <p:xfrm>
          <a:off x="5601072" y="5373217"/>
          <a:ext cx="2304256" cy="449734"/>
        </p:xfrm>
        <a:graphic>
          <a:graphicData uri="http://schemas.openxmlformats.org/presentationml/2006/ole">
            <mc:AlternateContent xmlns:mc="http://schemas.openxmlformats.org/markup-compatibility/2006">
              <mc:Choice xmlns:v="urn:schemas-microsoft-com:vml" Requires="v">
                <p:oleObj name="Equation" r:id="rId6" imgW="1752600" imgH="342900" progId="Equation.3">
                  <p:embed/>
                </p:oleObj>
              </mc:Choice>
              <mc:Fallback>
                <p:oleObj name="Equation" r:id="rId6" imgW="1752600" imgH="342900" progId="Equation.3">
                  <p:embed/>
                  <p:pic>
                    <p:nvPicPr>
                      <p:cNvPr id="4"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1072" y="5373217"/>
                        <a:ext cx="2304256" cy="449734"/>
                      </a:xfrm>
                      <a:prstGeom prst="rect">
                        <a:avLst/>
                      </a:prstGeom>
                      <a:noFill/>
                      <a:ln>
                        <a:noFill/>
                      </a:ln>
                      <a:effec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296</a:t>
            </a:fld>
            <a:endParaRPr lang="en-US"/>
          </a:p>
        </p:txBody>
      </p:sp>
    </p:spTree>
    <p:extLst>
      <p:ext uri="{BB962C8B-B14F-4D97-AF65-F5344CB8AC3E}">
        <p14:creationId xmlns:p14="http://schemas.microsoft.com/office/powerpoint/2010/main" val="331728100"/>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1026"/>
          <p:cNvSpPr>
            <a:spLocks noGrp="1" noChangeArrowheads="1"/>
          </p:cNvSpPr>
          <p:nvPr>
            <p:ph type="title"/>
          </p:nvPr>
        </p:nvSpPr>
        <p:spPr/>
        <p:txBody>
          <a:bodyPr/>
          <a:lstStyle/>
          <a:p>
            <a:r>
              <a:rPr lang="en-US" dirty="0"/>
              <a:t>Merton Model</a:t>
            </a:r>
          </a:p>
        </p:txBody>
      </p:sp>
      <p:sp>
        <p:nvSpPr>
          <p:cNvPr id="1455107" name="Rectangle 1027"/>
          <p:cNvSpPr>
            <a:spLocks noGrp="1" noChangeArrowheads="1"/>
          </p:cNvSpPr>
          <p:nvPr>
            <p:ph type="body" idx="1"/>
          </p:nvPr>
        </p:nvSpPr>
        <p:spPr>
          <a:xfrm>
            <a:off x="776536" y="1621904"/>
            <a:ext cx="8716714" cy="2023120"/>
          </a:xfrm>
          <a:noFill/>
        </p:spPr>
        <p:txBody>
          <a:bodyPr/>
          <a:lstStyle/>
          <a:p>
            <a:pPr algn="just">
              <a:lnSpc>
                <a:spcPts val="2700"/>
              </a:lnSpc>
              <a:spcBef>
                <a:spcPts val="600"/>
              </a:spcBef>
              <a:spcAft>
                <a:spcPts val="600"/>
              </a:spcAft>
            </a:pPr>
            <a:r>
              <a:rPr lang="en-US" sz="2000" dirty="0"/>
              <a:t>In the pricing formula, there are two unknowns - </a:t>
            </a:r>
            <a:r>
              <a:rPr lang="en-US" sz="2000" i="1" dirty="0"/>
              <a:t>V</a:t>
            </a:r>
            <a:r>
              <a:rPr lang="en-US" sz="2000" i="1" baseline="-25000" dirty="0"/>
              <a:t>A</a:t>
            </a:r>
            <a:r>
              <a:rPr lang="en-US" sz="2000" dirty="0"/>
              <a:t> and </a:t>
            </a:r>
            <a:r>
              <a:rPr lang="en-US" sz="2000" i="1" dirty="0" err="1">
                <a:latin typeface="Symbol" pitchFamily="18" charset="2"/>
              </a:rPr>
              <a:t>s</a:t>
            </a:r>
            <a:r>
              <a:rPr lang="en-US" sz="2000" i="1" baseline="-25000" dirty="0" err="1"/>
              <a:t>A</a:t>
            </a:r>
            <a:r>
              <a:rPr lang="en-US" sz="2000" i="1" baseline="-25000" dirty="0"/>
              <a:t>.</a:t>
            </a:r>
            <a:endParaRPr lang="en-US" sz="2000" dirty="0"/>
          </a:p>
          <a:p>
            <a:pPr algn="just">
              <a:lnSpc>
                <a:spcPts val="2700"/>
              </a:lnSpc>
              <a:spcBef>
                <a:spcPts val="600"/>
              </a:spcBef>
              <a:spcAft>
                <a:spcPts val="600"/>
              </a:spcAft>
            </a:pPr>
            <a:r>
              <a:rPr lang="en-US" sz="2000" dirty="0"/>
              <a:t>Consequently, an additional equation is required, in order to determine the values for those two variables.</a:t>
            </a:r>
          </a:p>
          <a:p>
            <a:pPr algn="just">
              <a:lnSpc>
                <a:spcPts val="2700"/>
              </a:lnSpc>
              <a:spcBef>
                <a:spcPts val="600"/>
              </a:spcBef>
              <a:spcAft>
                <a:spcPts val="600"/>
              </a:spcAft>
            </a:pPr>
            <a:r>
              <a:rPr lang="en-US" sz="2000" dirty="0"/>
              <a:t>This equation will result from the relationship between the volatility of assets and the volatility of capital:</a:t>
            </a:r>
          </a:p>
          <a:p>
            <a:pPr marL="363538" indent="-363538" algn="just">
              <a:lnSpc>
                <a:spcPts val="2700"/>
              </a:lnSpc>
              <a:spcBef>
                <a:spcPts val="600"/>
              </a:spcBef>
              <a:spcAft>
                <a:spcPts val="600"/>
              </a:spcAft>
              <a:buNone/>
            </a:pPr>
            <a:r>
              <a:rPr lang="en-US" sz="2000" dirty="0"/>
              <a:t>	(1)</a:t>
            </a:r>
          </a:p>
        </p:txBody>
      </p:sp>
      <p:graphicFrame>
        <p:nvGraphicFramePr>
          <p:cNvPr id="1455108" name="Object 1028"/>
          <p:cNvGraphicFramePr>
            <a:graphicFrameLocks noChangeAspect="1"/>
          </p:cNvGraphicFramePr>
          <p:nvPr/>
        </p:nvGraphicFramePr>
        <p:xfrm>
          <a:off x="1928663" y="3645024"/>
          <a:ext cx="2214701" cy="864096"/>
        </p:xfrm>
        <a:graphic>
          <a:graphicData uri="http://schemas.openxmlformats.org/presentationml/2006/ole">
            <mc:AlternateContent xmlns:mc="http://schemas.openxmlformats.org/markup-compatibility/2006">
              <mc:Choice xmlns:v="urn:schemas-microsoft-com:vml" Requires="v">
                <p:oleObj name="Equation" r:id="rId2" imgW="1104840" imgH="431640" progId="Equation.3">
                  <p:embed/>
                </p:oleObj>
              </mc:Choice>
              <mc:Fallback>
                <p:oleObj name="Equation" r:id="rId2" imgW="1104840" imgH="431640" progId="Equation.3">
                  <p:embed/>
                  <p:pic>
                    <p:nvPicPr>
                      <p:cNvPr id="1455108" name="Object 1028"/>
                      <p:cNvPicPr>
                        <a:picLocks noChangeAspect="1" noChangeArrowheads="1"/>
                      </p:cNvPicPr>
                      <p:nvPr/>
                    </p:nvPicPr>
                    <p:blipFill>
                      <a:blip r:embed="rId3"/>
                      <a:srcRect/>
                      <a:stretch>
                        <a:fillRect/>
                      </a:stretch>
                    </p:blipFill>
                    <p:spPr bwMode="auto">
                      <a:xfrm>
                        <a:off x="1928663" y="3645024"/>
                        <a:ext cx="2214701" cy="864096"/>
                      </a:xfrm>
                      <a:prstGeom prst="rect">
                        <a:avLst/>
                      </a:prstGeom>
                      <a:noFill/>
                      <a:ln>
                        <a:noFill/>
                      </a:ln>
                      <a:effectLst/>
                    </p:spPr>
                  </p:pic>
                </p:oleObj>
              </mc:Fallback>
            </mc:AlternateContent>
          </a:graphicData>
        </a:graphic>
      </p:graphicFrame>
      <p:sp>
        <p:nvSpPr>
          <p:cNvPr id="5" name="Rectangle 1027"/>
          <p:cNvSpPr txBox="1">
            <a:spLocks noChangeArrowheads="1"/>
          </p:cNvSpPr>
          <p:nvPr/>
        </p:nvSpPr>
        <p:spPr bwMode="auto">
          <a:xfrm>
            <a:off x="776536" y="4755232"/>
            <a:ext cx="8716714" cy="47396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r>
              <a:rPr lang="en-US" sz="2000" b="0" u="none" dirty="0"/>
              <a:t>In </a:t>
            </a:r>
            <a:r>
              <a:rPr lang="en-US" sz="2000" b="0" u="none" dirty="0" err="1"/>
              <a:t>Jarrow</a:t>
            </a:r>
            <a:r>
              <a:rPr lang="en-US" sz="2000" b="0" u="none" dirty="0"/>
              <a:t> and Rudd (1983), it is shown that:</a:t>
            </a:r>
          </a:p>
          <a:p>
            <a:pPr algn="just"/>
            <a:endParaRPr lang="en-US" sz="2000" b="0" u="none" dirty="0"/>
          </a:p>
          <a:p>
            <a:pPr marL="363538" indent="-363538" algn="just">
              <a:buNone/>
            </a:pPr>
            <a:r>
              <a:rPr lang="en-US" sz="2000" b="0" u="none" dirty="0"/>
              <a:t>	(2)</a:t>
            </a:r>
          </a:p>
        </p:txBody>
      </p:sp>
      <p:graphicFrame>
        <p:nvGraphicFramePr>
          <p:cNvPr id="2" name="Object 1"/>
          <p:cNvGraphicFramePr>
            <a:graphicFrameLocks noChangeAspect="1"/>
          </p:cNvGraphicFramePr>
          <p:nvPr/>
        </p:nvGraphicFramePr>
        <p:xfrm>
          <a:off x="1856656" y="5481984"/>
          <a:ext cx="1292225" cy="395288"/>
        </p:xfrm>
        <a:graphic>
          <a:graphicData uri="http://schemas.openxmlformats.org/presentationml/2006/ole">
            <mc:AlternateContent xmlns:mc="http://schemas.openxmlformats.org/markup-compatibility/2006">
              <mc:Choice xmlns:v="urn:schemas-microsoft-com:vml" Requires="v">
                <p:oleObj name="Equation" r:id="rId4" imgW="698197" imgH="215806" progId="Equation.3">
                  <p:embed/>
                </p:oleObj>
              </mc:Choice>
              <mc:Fallback>
                <p:oleObj name="Equation" r:id="rId4" imgW="698197" imgH="215806" progId="Equation.3">
                  <p:embed/>
                  <p:pic>
                    <p:nvPicPr>
                      <p:cNvPr id="2"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6656" y="5481984"/>
                        <a:ext cx="1292225"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297</a:t>
            </a:fld>
            <a:endParaRPr lang="en-US"/>
          </a:p>
        </p:txBody>
      </p:sp>
    </p:spTree>
    <p:extLst>
      <p:ext uri="{BB962C8B-B14F-4D97-AF65-F5344CB8AC3E}">
        <p14:creationId xmlns:p14="http://schemas.microsoft.com/office/powerpoint/2010/main" val="2645770095"/>
      </p:ext>
    </p:extLst>
  </p:cSld>
  <p:clrMapOvr>
    <a:masterClrMapping/>
  </p:clrMapOvr>
  <p:transition spd="slow">
    <p:pull dir="r"/>
  </p:transition>
</p:sld>
</file>

<file path=ppt/slides/slide2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6" name="Rectangle 1026"/>
          <p:cNvSpPr>
            <a:spLocks noGrp="1" noChangeArrowheads="1"/>
          </p:cNvSpPr>
          <p:nvPr>
            <p:ph type="title"/>
          </p:nvPr>
        </p:nvSpPr>
        <p:spPr/>
        <p:txBody>
          <a:bodyPr/>
          <a:lstStyle/>
          <a:p>
            <a:r>
              <a:rPr lang="en-US" dirty="0"/>
              <a:t>Merton Model</a:t>
            </a:r>
          </a:p>
        </p:txBody>
      </p:sp>
      <p:graphicFrame>
        <p:nvGraphicFramePr>
          <p:cNvPr id="1456133" name="Object 1029"/>
          <p:cNvGraphicFramePr>
            <a:graphicFrameLocks noChangeAspect="1"/>
          </p:cNvGraphicFramePr>
          <p:nvPr>
            <p:extLst>
              <p:ext uri="{D42A27DB-BD31-4B8C-83A1-F6EECF244321}">
                <p14:modId xmlns:p14="http://schemas.microsoft.com/office/powerpoint/2010/main" val="2604601768"/>
              </p:ext>
            </p:extLst>
          </p:nvPr>
        </p:nvGraphicFramePr>
        <p:xfrm>
          <a:off x="1845945" y="2204864"/>
          <a:ext cx="2242959" cy="770002"/>
        </p:xfrm>
        <a:graphic>
          <a:graphicData uri="http://schemas.openxmlformats.org/presentationml/2006/ole">
            <mc:AlternateContent xmlns:mc="http://schemas.openxmlformats.org/markup-compatibility/2006">
              <mc:Choice xmlns:v="urn:schemas-microsoft-com:vml" Requires="v">
                <p:oleObj name="Equation" r:id="rId2" imgW="1257120" imgH="431640" progId="Equation.3">
                  <p:embed/>
                </p:oleObj>
              </mc:Choice>
              <mc:Fallback>
                <p:oleObj name="Equation" r:id="rId2" imgW="1257120" imgH="431640" progId="Equation.3">
                  <p:embed/>
                  <p:pic>
                    <p:nvPicPr>
                      <p:cNvPr id="1456133" name="Object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945" y="2204864"/>
                        <a:ext cx="2242959" cy="770002"/>
                      </a:xfrm>
                      <a:prstGeom prst="rect">
                        <a:avLst/>
                      </a:prstGeom>
                      <a:noFill/>
                      <a:ln>
                        <a:noFill/>
                      </a:ln>
                      <a:effectLst/>
                    </p:spPr>
                  </p:pic>
                </p:oleObj>
              </mc:Fallback>
            </mc:AlternateContent>
          </a:graphicData>
        </a:graphic>
      </p:graphicFrame>
      <p:sp>
        <p:nvSpPr>
          <p:cNvPr id="1456134" name="Rectangle 1030"/>
          <p:cNvSpPr>
            <a:spLocks noChangeArrowheads="1"/>
          </p:cNvSpPr>
          <p:nvPr/>
        </p:nvSpPr>
        <p:spPr bwMode="auto">
          <a:xfrm>
            <a:off x="776536" y="1628800"/>
            <a:ext cx="3124200" cy="457200"/>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Char char="n"/>
            </a:pPr>
            <a:r>
              <a:rPr kumimoji="0" lang="en-US" sz="2000" b="0" u="none" dirty="0">
                <a:solidFill>
                  <a:schemeClr val="tx1"/>
                </a:solidFill>
              </a:rPr>
              <a:t>Given (1) and that</a:t>
            </a:r>
          </a:p>
          <a:p>
            <a:pPr marL="363538" indent="-363538" algn="just">
              <a:spcBef>
                <a:spcPct val="20000"/>
              </a:spcBef>
              <a:buClr>
                <a:schemeClr val="bg2"/>
              </a:buClr>
              <a:buSzPct val="75000"/>
              <a:buNone/>
            </a:pPr>
            <a:r>
              <a:rPr kumimoji="0" lang="en-US" sz="2000" b="0" u="none" dirty="0">
                <a:solidFill>
                  <a:schemeClr val="tx1"/>
                </a:solidFill>
              </a:rPr>
              <a:t>	(3) </a:t>
            </a:r>
          </a:p>
        </p:txBody>
      </p:sp>
      <p:sp>
        <p:nvSpPr>
          <p:cNvPr id="1456137" name="Rectangle 1033"/>
          <p:cNvSpPr>
            <a:spLocks noChangeArrowheads="1"/>
          </p:cNvSpPr>
          <p:nvPr/>
        </p:nvSpPr>
        <p:spPr bwMode="auto">
          <a:xfrm>
            <a:off x="6066972" y="1809101"/>
            <a:ext cx="3124200" cy="457200"/>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2000" b="0" u="none" dirty="0">
                <a:solidFill>
                  <a:schemeClr val="tx1"/>
                </a:solidFill>
              </a:rPr>
              <a:t>one gets:</a:t>
            </a:r>
          </a:p>
        </p:txBody>
      </p:sp>
      <p:graphicFrame>
        <p:nvGraphicFramePr>
          <p:cNvPr id="1456138" name="Object 1034"/>
          <p:cNvGraphicFramePr>
            <a:graphicFrameLocks noChangeAspect="1"/>
          </p:cNvGraphicFramePr>
          <p:nvPr/>
        </p:nvGraphicFramePr>
        <p:xfrm>
          <a:off x="6249144" y="2339950"/>
          <a:ext cx="2209800" cy="1931988"/>
        </p:xfrm>
        <a:graphic>
          <a:graphicData uri="http://schemas.openxmlformats.org/presentationml/2006/ole">
            <mc:AlternateContent xmlns:mc="http://schemas.openxmlformats.org/markup-compatibility/2006">
              <mc:Choice xmlns:v="urn:schemas-microsoft-com:vml" Requires="v">
                <p:oleObj name="Equation" r:id="rId4" imgW="1523880" imgH="1333440" progId="Equation.3">
                  <p:embed/>
                </p:oleObj>
              </mc:Choice>
              <mc:Fallback>
                <p:oleObj name="Equation" r:id="rId4" imgW="1523880" imgH="1333440" progId="Equation.3">
                  <p:embed/>
                  <p:pic>
                    <p:nvPicPr>
                      <p:cNvPr id="1456138" name="Object 10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144" y="2339950"/>
                        <a:ext cx="2209800" cy="193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Rectangle 1027"/>
          <p:cNvSpPr>
            <a:spLocks noChangeArrowheads="1"/>
          </p:cNvSpPr>
          <p:nvPr/>
        </p:nvSpPr>
        <p:spPr bwMode="auto">
          <a:xfrm>
            <a:off x="776536" y="4365104"/>
            <a:ext cx="8716714" cy="864096"/>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spcAft>
                <a:spcPts val="600"/>
              </a:spcAft>
              <a:buClr>
                <a:schemeClr val="bg2"/>
              </a:buClr>
              <a:buSzPct val="75000"/>
              <a:buFont typeface="Monotype Sorts" pitchFamily="2" charset="2"/>
              <a:buChar char="n"/>
            </a:pPr>
            <a:r>
              <a:rPr kumimoji="0" lang="en-US" sz="2000" b="0" u="none" dirty="0">
                <a:solidFill>
                  <a:schemeClr val="tx1"/>
                </a:solidFill>
              </a:rPr>
              <a:t>Therefore, from inputs V</a:t>
            </a:r>
            <a:r>
              <a:rPr kumimoji="0" lang="en-US" sz="2000" b="0" u="none" baseline="-25000" dirty="0">
                <a:solidFill>
                  <a:schemeClr val="tx1"/>
                </a:solidFill>
              </a:rPr>
              <a:t>E</a:t>
            </a:r>
            <a:r>
              <a:rPr kumimoji="0" lang="en-US" sz="2000" b="0" u="none" dirty="0">
                <a:solidFill>
                  <a:schemeClr val="tx1"/>
                </a:solidFill>
              </a:rPr>
              <a:t>, </a:t>
            </a:r>
            <a:r>
              <a:rPr kumimoji="0" lang="en-US" sz="2000" b="0" u="none" dirty="0">
                <a:solidFill>
                  <a:schemeClr val="tx1"/>
                </a:solidFill>
                <a:sym typeface="Symbol" pitchFamily="18" charset="2"/>
              </a:rPr>
              <a:t></a:t>
            </a:r>
            <a:r>
              <a:rPr kumimoji="0" lang="en-US" sz="2000" b="0" u="none" baseline="-25000" dirty="0">
                <a:solidFill>
                  <a:schemeClr val="tx1"/>
                </a:solidFill>
              </a:rPr>
              <a:t>E</a:t>
            </a:r>
            <a:r>
              <a:rPr kumimoji="0" lang="en-US" sz="2000" b="0" u="none" dirty="0">
                <a:solidFill>
                  <a:schemeClr val="tx1"/>
                </a:solidFill>
              </a:rPr>
              <a:t> , X, r and T, the equation system including the option pricing formula and (1) provides the following outcome:</a:t>
            </a:r>
          </a:p>
        </p:txBody>
      </p:sp>
      <p:graphicFrame>
        <p:nvGraphicFramePr>
          <p:cNvPr id="3" name="Object 2"/>
          <p:cNvGraphicFramePr>
            <a:graphicFrameLocks noChangeAspect="1"/>
          </p:cNvGraphicFramePr>
          <p:nvPr/>
        </p:nvGraphicFramePr>
        <p:xfrm>
          <a:off x="1409700" y="5661248"/>
          <a:ext cx="3581400" cy="447675"/>
        </p:xfrm>
        <a:graphic>
          <a:graphicData uri="http://schemas.openxmlformats.org/presentationml/2006/ole">
            <mc:AlternateContent xmlns:mc="http://schemas.openxmlformats.org/markup-compatibility/2006">
              <mc:Choice xmlns:v="urn:schemas-microsoft-com:vml" Requires="v">
                <p:oleObj name="Equation" r:id="rId6" imgW="2946400" imgH="368300" progId="Equation.3">
                  <p:embed/>
                </p:oleObj>
              </mc:Choice>
              <mc:Fallback>
                <p:oleObj name="Equation" r:id="rId6" imgW="2946400" imgH="368300" progId="Equation.3">
                  <p:embed/>
                  <p:pic>
                    <p:nvPicPr>
                      <p:cNvPr id="3"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9700" y="5661248"/>
                        <a:ext cx="35814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3"/>
          <p:cNvGraphicFramePr>
            <a:graphicFrameLocks noChangeAspect="1"/>
          </p:cNvGraphicFramePr>
          <p:nvPr/>
        </p:nvGraphicFramePr>
        <p:xfrm>
          <a:off x="6393160" y="5512296"/>
          <a:ext cx="1485900" cy="798513"/>
        </p:xfrm>
        <a:graphic>
          <a:graphicData uri="http://schemas.openxmlformats.org/presentationml/2006/ole">
            <mc:AlternateContent xmlns:mc="http://schemas.openxmlformats.org/markup-compatibility/2006">
              <mc:Choice xmlns:v="urn:schemas-microsoft-com:vml" Requires="v">
                <p:oleObj name="Equation" r:id="rId8" imgW="825142" imgH="444307" progId="Equation.3">
                  <p:embed/>
                </p:oleObj>
              </mc:Choice>
              <mc:Fallback>
                <p:oleObj name="Equation" r:id="rId8" imgW="825142" imgH="444307" progId="Equation.3">
                  <p:embed/>
                  <p:pic>
                    <p:nvPicPr>
                      <p:cNvPr id="4"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93160" y="5512296"/>
                        <a:ext cx="1485900"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2F93B043-D9BC-449F-BB0C-BBDE98B2DF0A}" type="slidenum">
              <a:rPr lang="en-US" smtClean="0"/>
              <a:pPr>
                <a:defRPr/>
              </a:pPr>
              <a:t>298</a:t>
            </a:fld>
            <a:endParaRPr lang="en-US"/>
          </a:p>
        </p:txBody>
      </p:sp>
    </p:spTree>
    <p:extLst>
      <p:ext uri="{BB962C8B-B14F-4D97-AF65-F5344CB8AC3E}">
        <p14:creationId xmlns:p14="http://schemas.microsoft.com/office/powerpoint/2010/main" val="3794217208"/>
      </p:ext>
    </p:extLst>
  </p:cSld>
  <p:clrMapOvr>
    <a:masterClrMapping/>
  </p:clrMapOvr>
  <p:transition spd="slow">
    <p:pull dir="r"/>
  </p:transition>
</p:sld>
</file>

<file path=ppt/slides/slide2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2" name="Rectangle 2"/>
          <p:cNvSpPr>
            <a:spLocks noGrp="1" noChangeArrowheads="1"/>
          </p:cNvSpPr>
          <p:nvPr>
            <p:ph type="title"/>
          </p:nvPr>
        </p:nvSpPr>
        <p:spPr/>
        <p:txBody>
          <a:bodyPr/>
          <a:lstStyle/>
          <a:p>
            <a:r>
              <a:rPr lang="en-US" sz="4000" dirty="0"/>
              <a:t>Merton Model</a:t>
            </a:r>
          </a:p>
        </p:txBody>
      </p:sp>
      <p:sp>
        <p:nvSpPr>
          <p:cNvPr id="1458179" name="Rectangle 3"/>
          <p:cNvSpPr>
            <a:spLocks noGrp="1" noChangeArrowheads="1"/>
          </p:cNvSpPr>
          <p:nvPr>
            <p:ph type="body" idx="1"/>
          </p:nvPr>
        </p:nvSpPr>
        <p:spPr>
          <a:xfrm>
            <a:off x="776536" y="1628800"/>
            <a:ext cx="8640960" cy="812304"/>
          </a:xfrm>
          <a:noFill/>
        </p:spPr>
        <p:txBody>
          <a:bodyPr/>
          <a:lstStyle/>
          <a:p>
            <a:pPr algn="just">
              <a:lnSpc>
                <a:spcPts val="2700"/>
              </a:lnSpc>
              <a:spcBef>
                <a:spcPts val="600"/>
              </a:spcBef>
              <a:spcAft>
                <a:spcPts val="600"/>
              </a:spcAft>
            </a:pPr>
            <a:r>
              <a:rPr lang="en-US" sz="2000" dirty="0"/>
              <a:t>The PD is thus the probability of the market prices of assets falling below the nominal value of debt at the expiry date:</a:t>
            </a:r>
          </a:p>
        </p:txBody>
      </p:sp>
      <p:graphicFrame>
        <p:nvGraphicFramePr>
          <p:cNvPr id="1458180" name="Object 4"/>
          <p:cNvGraphicFramePr>
            <a:graphicFrameLocks noChangeAspect="1"/>
          </p:cNvGraphicFramePr>
          <p:nvPr/>
        </p:nvGraphicFramePr>
        <p:xfrm>
          <a:off x="1371600" y="2492897"/>
          <a:ext cx="6533728" cy="453731"/>
        </p:xfrm>
        <a:graphic>
          <a:graphicData uri="http://schemas.openxmlformats.org/presentationml/2006/ole">
            <mc:AlternateContent xmlns:mc="http://schemas.openxmlformats.org/markup-compatibility/2006">
              <mc:Choice xmlns:v="urn:schemas-microsoft-com:vml" Requires="v">
                <p:oleObj name="Equation" r:id="rId2" imgW="5486400" imgH="380880" progId="Equation.3">
                  <p:embed/>
                </p:oleObj>
              </mc:Choice>
              <mc:Fallback>
                <p:oleObj name="Equation" r:id="rId2" imgW="5486400" imgH="380880" progId="Equation.3">
                  <p:embed/>
                  <p:pic>
                    <p:nvPicPr>
                      <p:cNvPr id="145818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492897"/>
                        <a:ext cx="6533728" cy="453731"/>
                      </a:xfrm>
                      <a:prstGeom prst="rect">
                        <a:avLst/>
                      </a:prstGeom>
                      <a:noFill/>
                      <a:ln>
                        <a:noFill/>
                      </a:ln>
                      <a:effectLst/>
                    </p:spPr>
                  </p:pic>
                </p:oleObj>
              </mc:Fallback>
            </mc:AlternateContent>
          </a:graphicData>
        </a:graphic>
      </p:graphicFrame>
      <p:graphicFrame>
        <p:nvGraphicFramePr>
          <p:cNvPr id="1458181" name="Object 5"/>
          <p:cNvGraphicFramePr>
            <a:graphicFrameLocks noChangeAspect="1"/>
          </p:cNvGraphicFramePr>
          <p:nvPr/>
        </p:nvGraphicFramePr>
        <p:xfrm>
          <a:off x="1352600" y="3861048"/>
          <a:ext cx="3657600" cy="819150"/>
        </p:xfrm>
        <a:graphic>
          <a:graphicData uri="http://schemas.openxmlformats.org/presentationml/2006/ole">
            <mc:AlternateContent xmlns:mc="http://schemas.openxmlformats.org/markup-compatibility/2006">
              <mc:Choice xmlns:v="urn:schemas-microsoft-com:vml" Requires="v">
                <p:oleObj name="Equation" r:id="rId4" imgW="3517560" imgH="787320" progId="Equation.3">
                  <p:embed/>
                </p:oleObj>
              </mc:Choice>
              <mc:Fallback>
                <p:oleObj name="Equation" r:id="rId4" imgW="3517560" imgH="787320" progId="Equation.3">
                  <p:embed/>
                  <p:pic>
                    <p:nvPicPr>
                      <p:cNvPr id="145818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2600" y="3861048"/>
                        <a:ext cx="36576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58182" name="Rectangle 6"/>
          <p:cNvSpPr>
            <a:spLocks noChangeArrowheads="1"/>
          </p:cNvSpPr>
          <p:nvPr/>
        </p:nvSpPr>
        <p:spPr bwMode="auto">
          <a:xfrm>
            <a:off x="776536" y="3068960"/>
            <a:ext cx="8640960" cy="838200"/>
          </a:xfrm>
          <a:prstGeom prst="rect">
            <a:avLst/>
          </a:prstGeom>
          <a:noFill/>
          <a:ln w="9525">
            <a:noFill/>
            <a:miter lim="800000"/>
            <a:headEnd/>
            <a:tailEnd/>
          </a:ln>
        </p:spPr>
        <p:txBody>
          <a:bodyPr lIns="92075" tIns="46038" rIns="92075" bIns="46038"/>
          <a:lstStyle/>
          <a:p>
            <a:pPr marL="342900" indent="-342900" algn="just">
              <a:lnSpc>
                <a:spcPts val="2700"/>
              </a:lnSpc>
              <a:spcBef>
                <a:spcPct val="20000"/>
              </a:spcBef>
              <a:buClr>
                <a:schemeClr val="bg2"/>
              </a:buClr>
              <a:buSzPct val="75000"/>
              <a:buFont typeface="Monotype Sorts" pitchFamily="2" charset="2"/>
              <a:buChar char="n"/>
            </a:pPr>
            <a:r>
              <a:rPr kumimoji="0" lang="en-US" sz="2000" b="0" u="none" dirty="0">
                <a:solidFill>
                  <a:schemeClr val="tx1"/>
                </a:solidFill>
                <a:latin typeface="+mn-lt"/>
              </a:rPr>
              <a:t>Given that the market value of assets follows a log-normal distribution, one gets (with </a:t>
            </a:r>
            <a:r>
              <a:rPr kumimoji="0" lang="en-US" sz="2000" b="0" i="1" u="none" dirty="0">
                <a:solidFill>
                  <a:schemeClr val="tx1"/>
                </a:solidFill>
                <a:latin typeface="+mn-lt"/>
              </a:rPr>
              <a:t>m</a:t>
            </a:r>
            <a:r>
              <a:rPr kumimoji="0" lang="en-US" sz="2000" b="0" u="none" dirty="0">
                <a:solidFill>
                  <a:schemeClr val="tx1"/>
                </a:solidFill>
                <a:latin typeface="+mn-lt"/>
              </a:rPr>
              <a:t> = expected asset returns):</a:t>
            </a:r>
          </a:p>
        </p:txBody>
      </p:sp>
      <p:sp>
        <p:nvSpPr>
          <p:cNvPr id="7" name="Rectangle 3"/>
          <p:cNvSpPr txBox="1">
            <a:spLocks noChangeArrowheads="1"/>
          </p:cNvSpPr>
          <p:nvPr/>
        </p:nvSpPr>
        <p:spPr bwMode="auto">
          <a:xfrm>
            <a:off x="848544" y="4653136"/>
            <a:ext cx="3240360" cy="52427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r>
              <a:rPr lang="en-US" sz="2000" b="0" u="none" dirty="0"/>
              <a:t>Therefore, the PD is:</a:t>
            </a:r>
          </a:p>
          <a:p>
            <a:pPr algn="just"/>
            <a:endParaRPr lang="en-US" sz="2000" b="0" u="none" dirty="0"/>
          </a:p>
          <a:p>
            <a:pPr algn="just"/>
            <a:endParaRPr lang="en-US" sz="2000" b="0" u="none" dirty="0"/>
          </a:p>
          <a:p>
            <a:pPr algn="just"/>
            <a:endParaRPr lang="en-US" sz="2000" b="0" u="none" dirty="0"/>
          </a:p>
          <a:p>
            <a:pPr algn="just"/>
            <a:endParaRPr lang="en-US" sz="2000" b="0" u="none" dirty="0"/>
          </a:p>
          <a:p>
            <a:pPr algn="just"/>
            <a:endParaRPr lang="en-US" sz="2000" b="0" u="none" dirty="0"/>
          </a:p>
        </p:txBody>
      </p:sp>
      <p:graphicFrame>
        <p:nvGraphicFramePr>
          <p:cNvPr id="2" name="Object 1"/>
          <p:cNvGraphicFramePr>
            <a:graphicFrameLocks noChangeAspect="1"/>
          </p:cNvGraphicFramePr>
          <p:nvPr>
            <p:extLst>
              <p:ext uri="{D42A27DB-BD31-4B8C-83A1-F6EECF244321}">
                <p14:modId xmlns:p14="http://schemas.microsoft.com/office/powerpoint/2010/main" val="1518439641"/>
              </p:ext>
            </p:extLst>
          </p:nvPr>
        </p:nvGraphicFramePr>
        <p:xfrm>
          <a:off x="848544" y="4941168"/>
          <a:ext cx="5328592" cy="1019313"/>
        </p:xfrm>
        <a:graphic>
          <a:graphicData uri="http://schemas.openxmlformats.org/presentationml/2006/ole">
            <mc:AlternateContent xmlns:mc="http://schemas.openxmlformats.org/markup-compatibility/2006">
              <mc:Choice xmlns:v="urn:schemas-microsoft-com:vml" Requires="v">
                <p:oleObj name="Equation" r:id="rId6" imgW="5981400" imgH="1143000" progId="Equation.3">
                  <p:embed/>
                </p:oleObj>
              </mc:Choice>
              <mc:Fallback>
                <p:oleObj name="Equation" r:id="rId6" imgW="5981400" imgH="1143000" progId="Equation.3">
                  <p:embed/>
                  <p:pic>
                    <p:nvPicPr>
                      <p:cNvPr id="2" name="Object 1"/>
                      <p:cNvPicPr>
                        <a:picLocks noChangeAspect="1" noChangeArrowheads="1"/>
                      </p:cNvPicPr>
                      <p:nvPr/>
                    </p:nvPicPr>
                    <p:blipFill>
                      <a:blip r:embed="rId7"/>
                      <a:srcRect/>
                      <a:stretch>
                        <a:fillRect/>
                      </a:stretch>
                    </p:blipFill>
                    <p:spPr bwMode="auto">
                      <a:xfrm>
                        <a:off x="848544" y="4941168"/>
                        <a:ext cx="5328592" cy="1019313"/>
                      </a:xfrm>
                      <a:prstGeom prst="rect">
                        <a:avLst/>
                      </a:prstGeom>
                      <a:noFill/>
                      <a:ln>
                        <a:noFill/>
                      </a:ln>
                      <a:effec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951837870"/>
              </p:ext>
            </p:extLst>
          </p:nvPr>
        </p:nvGraphicFramePr>
        <p:xfrm>
          <a:off x="6753200" y="4941169"/>
          <a:ext cx="2205445" cy="954106"/>
        </p:xfrm>
        <a:graphic>
          <a:graphicData uri="http://schemas.openxmlformats.org/presentationml/2006/ole">
            <mc:AlternateContent xmlns:mc="http://schemas.openxmlformats.org/markup-compatibility/2006">
              <mc:Choice xmlns:v="urn:schemas-microsoft-com:vml" Requires="v">
                <p:oleObj name="Equation" r:id="rId8" imgW="2641320" imgH="1143000" progId="Equation.3">
                  <p:embed/>
                </p:oleObj>
              </mc:Choice>
              <mc:Fallback>
                <p:oleObj name="Equation" r:id="rId8" imgW="2641320" imgH="1143000" progId="Equation.3">
                  <p:embed/>
                  <p:pic>
                    <p:nvPicPr>
                      <p:cNvPr id="4" name="Object 3"/>
                      <p:cNvPicPr>
                        <a:picLocks noChangeAspect="1" noChangeArrowheads="1"/>
                      </p:cNvPicPr>
                      <p:nvPr/>
                    </p:nvPicPr>
                    <p:blipFill>
                      <a:blip r:embed="rId9"/>
                      <a:srcRect/>
                      <a:stretch>
                        <a:fillRect/>
                      </a:stretch>
                    </p:blipFill>
                    <p:spPr bwMode="auto">
                      <a:xfrm>
                        <a:off x="6753200" y="4941169"/>
                        <a:ext cx="2205445" cy="954106"/>
                      </a:xfrm>
                      <a:prstGeom prst="rect">
                        <a:avLst/>
                      </a:prstGeom>
                      <a:noFill/>
                      <a:ln>
                        <a:noFill/>
                      </a:ln>
                      <a:effec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430264967"/>
              </p:ext>
            </p:extLst>
          </p:nvPr>
        </p:nvGraphicFramePr>
        <p:xfrm>
          <a:off x="3820120" y="5895274"/>
          <a:ext cx="1348904" cy="337226"/>
        </p:xfrm>
        <a:graphic>
          <a:graphicData uri="http://schemas.openxmlformats.org/presentationml/2006/ole">
            <mc:AlternateContent xmlns:mc="http://schemas.openxmlformats.org/markup-compatibility/2006">
              <mc:Choice xmlns:v="urn:schemas-microsoft-com:vml" Requires="v">
                <p:oleObj name="Equation" r:id="rId10" imgW="1320227" imgH="330057" progId="Equation.3">
                  <p:embed/>
                </p:oleObj>
              </mc:Choice>
              <mc:Fallback>
                <p:oleObj name="Equation" r:id="rId10" imgW="1320227" imgH="330057" progId="Equation.3">
                  <p:embed/>
                  <p:pic>
                    <p:nvPicPr>
                      <p:cNvPr id="5"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20120" y="5895274"/>
                        <a:ext cx="1348904" cy="337226"/>
                      </a:xfrm>
                      <a:prstGeom prst="rect">
                        <a:avLst/>
                      </a:prstGeom>
                      <a:noFill/>
                      <a:ln>
                        <a:noFill/>
                      </a:ln>
                      <a:effectLst/>
                    </p:spPr>
                  </p:pic>
                </p:oleObj>
              </mc:Fallback>
            </mc:AlternateContent>
          </a:graphicData>
        </a:graphic>
      </p:graphicFrame>
      <p:sp>
        <p:nvSpPr>
          <p:cNvPr id="12" name="Rectangle 3"/>
          <p:cNvSpPr txBox="1">
            <a:spLocks noChangeArrowheads="1"/>
          </p:cNvSpPr>
          <p:nvPr/>
        </p:nvSpPr>
        <p:spPr bwMode="auto">
          <a:xfrm>
            <a:off x="848544" y="5877272"/>
            <a:ext cx="3240360" cy="52427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r>
              <a:rPr lang="en-US" sz="2000" b="0" u="none" dirty="0"/>
              <a:t>Risk-neutral PD (</a:t>
            </a:r>
            <a:r>
              <a:rPr kumimoji="0" lang="pt-PT" sz="2000" b="0" i="1" u="none" dirty="0">
                <a:latin typeface="Symbol" pitchFamily="18" charset="2"/>
              </a:rPr>
              <a:t>m</a:t>
            </a:r>
            <a:r>
              <a:rPr kumimoji="0" lang="pt-PT" sz="2000" b="0" i="1" u="none" dirty="0"/>
              <a:t> </a:t>
            </a:r>
            <a:r>
              <a:rPr kumimoji="0" lang="pt-PT" sz="2000" b="0" u="none" dirty="0"/>
              <a:t>= r )</a:t>
            </a:r>
            <a:r>
              <a:rPr lang="en-US" sz="2000" b="0" u="none" dirty="0"/>
              <a:t>:</a:t>
            </a:r>
          </a:p>
          <a:p>
            <a:pPr algn="just"/>
            <a:endParaRPr lang="en-US" sz="2000" b="0" u="none" dirty="0"/>
          </a:p>
          <a:p>
            <a:pPr algn="just"/>
            <a:endParaRPr lang="en-US" sz="2000" b="0" u="none" dirty="0"/>
          </a:p>
          <a:p>
            <a:pPr algn="just"/>
            <a:endParaRPr lang="en-US" sz="2000" b="0" u="none" dirty="0"/>
          </a:p>
          <a:p>
            <a:pPr algn="just"/>
            <a:endParaRPr lang="en-US" sz="2000" b="0" u="none" dirty="0"/>
          </a:p>
          <a:p>
            <a:pPr algn="just"/>
            <a:endParaRPr lang="en-US" sz="2000" b="0" u="none"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299</a:t>
            </a:fld>
            <a:endParaRPr lang="en-US"/>
          </a:p>
        </p:txBody>
      </p:sp>
    </p:spTree>
    <p:extLst>
      <p:ext uri="{BB962C8B-B14F-4D97-AF65-F5344CB8AC3E}">
        <p14:creationId xmlns:p14="http://schemas.microsoft.com/office/powerpoint/2010/main" val="1488991041"/>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58179">
                                            <p:txEl>
                                              <p:pRg st="0" end="0"/>
                                            </p:txEl>
                                          </p:spTgt>
                                        </p:tgtEl>
                                        <p:attrNameLst>
                                          <p:attrName>style.visibility</p:attrName>
                                        </p:attrNameLst>
                                      </p:cBhvr>
                                      <p:to>
                                        <p:strVal val="visible"/>
                                      </p:to>
                                    </p:set>
                                    <p:animEffect transition="in" filter="wipe(left)">
                                      <p:cBhvr>
                                        <p:cTn id="7" dur="500"/>
                                        <p:tgtEl>
                                          <p:spTgt spid="1458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58180"/>
                                        </p:tgtEl>
                                        <p:attrNameLst>
                                          <p:attrName>style.visibility</p:attrName>
                                        </p:attrNameLst>
                                      </p:cBhvr>
                                      <p:to>
                                        <p:strVal val="visible"/>
                                      </p:to>
                                    </p:set>
                                    <p:animEffect transition="in" filter="wipe(left)">
                                      <p:cBhvr>
                                        <p:cTn id="12" dur="500"/>
                                        <p:tgtEl>
                                          <p:spTgt spid="145818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58182">
                                            <p:txEl>
                                              <p:pRg st="0" end="0"/>
                                            </p:txEl>
                                          </p:spTgt>
                                        </p:tgtEl>
                                        <p:attrNameLst>
                                          <p:attrName>style.visibility</p:attrName>
                                        </p:attrNameLst>
                                      </p:cBhvr>
                                      <p:to>
                                        <p:strVal val="visible"/>
                                      </p:to>
                                    </p:set>
                                    <p:animEffect transition="in" filter="wipe(left)">
                                      <p:cBhvr>
                                        <p:cTn id="17" dur="500"/>
                                        <p:tgtEl>
                                          <p:spTgt spid="145818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58181"/>
                                        </p:tgtEl>
                                        <p:attrNameLst>
                                          <p:attrName>style.visibility</p:attrName>
                                        </p:attrNameLst>
                                      </p:cBhvr>
                                      <p:to>
                                        <p:strVal val="visible"/>
                                      </p:to>
                                    </p:set>
                                    <p:animEffect transition="in" filter="wipe(left)">
                                      <p:cBhvr>
                                        <p:cTn id="22" dur="500"/>
                                        <p:tgtEl>
                                          <p:spTgt spid="145818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wipe(left)">
                                      <p:cBhvr>
                                        <p:cTn id="4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8179" grpId="0" build="p" autoUpdateAnimBg="0"/>
      <p:bldP spid="1458182" grpId="0" build="p" autoUpdateAnimBg="0"/>
      <p:bldP spid="7" grpId="0" build="p" autoUpdateAnimBg="0"/>
      <p:bldP spid="12"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ctrTitle"/>
          </p:nvPr>
        </p:nvSpPr>
        <p:spPr>
          <a:xfrm>
            <a:off x="762000" y="2459038"/>
            <a:ext cx="8763000" cy="641350"/>
          </a:xfrm>
          <a:noFill/>
        </p:spPr>
        <p:txBody>
          <a:bodyPr lIns="91440" tIns="45720" rIns="91440" bIns="45720">
            <a:spAutoFit/>
          </a:bodyPr>
          <a:lstStyle/>
          <a:p>
            <a:r>
              <a:rPr lang="en-US" sz="3600" b="1" dirty="0"/>
              <a:t>1.1.	Financial Intermediation</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3</a:t>
            </a:fld>
            <a:endParaRPr lang="en-US" dirty="0"/>
          </a:p>
        </p:txBody>
      </p:sp>
    </p:spTree>
  </p:cSld>
  <p:clrMapOvr>
    <a:masterClrMapping/>
  </p:clrMapOvr>
  <p:transition spd="slow">
    <p:pull dir="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Non-regulated players</a:t>
            </a:r>
          </a:p>
        </p:txBody>
      </p:sp>
      <p:sp>
        <p:nvSpPr>
          <p:cNvPr id="1619971" name="Rectangle 3"/>
          <p:cNvSpPr>
            <a:spLocks noGrp="1" noChangeArrowheads="1"/>
          </p:cNvSpPr>
          <p:nvPr>
            <p:ph type="body" idx="1"/>
          </p:nvPr>
        </p:nvSpPr>
        <p:spPr>
          <a:xfrm>
            <a:off x="809596" y="1628799"/>
            <a:ext cx="3973688" cy="4608513"/>
          </a:xfrm>
        </p:spPr>
        <p:txBody>
          <a:bodyPr/>
          <a:lstStyle/>
          <a:p>
            <a:pPr algn="just">
              <a:lnSpc>
                <a:spcPts val="2700"/>
              </a:lnSpc>
              <a:spcBef>
                <a:spcPts val="600"/>
              </a:spcBef>
              <a:spcAft>
                <a:spcPts val="600"/>
              </a:spcAft>
            </a:pPr>
            <a:r>
              <a:rPr lang="en-US" sz="2000" b="1" dirty="0"/>
              <a:t>Drivers of </a:t>
            </a:r>
            <a:r>
              <a:rPr lang="en-US" sz="2000" b="1" dirty="0" err="1"/>
              <a:t>BigTech</a:t>
            </a:r>
            <a:r>
              <a:rPr lang="en-US" sz="2000" b="1" dirty="0"/>
              <a:t> in finance:</a:t>
            </a:r>
          </a:p>
          <a:p>
            <a:pPr algn="just">
              <a:lnSpc>
                <a:spcPts val="2700"/>
              </a:lnSpc>
              <a:spcBef>
                <a:spcPts val="600"/>
              </a:spcBef>
              <a:spcAft>
                <a:spcPts val="600"/>
              </a:spcAft>
              <a:buFontTx/>
              <a:buChar char="-"/>
            </a:pPr>
            <a:r>
              <a:rPr lang="en-US" sz="1600" u="sng" dirty="0">
                <a:solidFill>
                  <a:srgbClr val="FF0000"/>
                </a:solidFill>
              </a:rPr>
              <a:t>demand side</a:t>
            </a:r>
            <a:r>
              <a:rPr lang="en-US" sz="1600" dirty="0">
                <a:solidFill>
                  <a:srgbClr val="FF0000"/>
                </a:solidFill>
              </a:rPr>
              <a:t>: </a:t>
            </a:r>
            <a:r>
              <a:rPr lang="en-US" sz="1600" dirty="0"/>
              <a:t>the preference for digital channels has been increasing dramatically, including in banking;</a:t>
            </a:r>
          </a:p>
          <a:p>
            <a:pPr algn="just">
              <a:lnSpc>
                <a:spcPts val="2700"/>
              </a:lnSpc>
              <a:spcBef>
                <a:spcPts val="600"/>
              </a:spcBef>
              <a:spcAft>
                <a:spcPts val="600"/>
              </a:spcAft>
              <a:buFontTx/>
              <a:buChar char="-"/>
            </a:pPr>
            <a:endParaRPr lang="en-US" sz="1600" dirty="0"/>
          </a:p>
          <a:p>
            <a:pPr>
              <a:lnSpc>
                <a:spcPts val="2700"/>
              </a:lnSpc>
              <a:spcBef>
                <a:spcPts val="600"/>
              </a:spcBef>
              <a:spcAft>
                <a:spcPts val="600"/>
              </a:spcAft>
              <a:buFontTx/>
              <a:buChar char="-"/>
            </a:pPr>
            <a:r>
              <a:rPr lang="en-US" sz="1600" u="sng" dirty="0">
                <a:solidFill>
                  <a:srgbClr val="FF0000"/>
                </a:solidFill>
              </a:rPr>
              <a:t>supply side</a:t>
            </a:r>
            <a:r>
              <a:rPr lang="en-US" sz="1600" dirty="0">
                <a:solidFill>
                  <a:srgbClr val="FF0000"/>
                </a:solidFill>
              </a:rPr>
              <a:t>:</a:t>
            </a:r>
          </a:p>
          <a:p>
            <a:pPr marL="514350" indent="-514350">
              <a:lnSpc>
                <a:spcPts val="2700"/>
              </a:lnSpc>
              <a:spcBef>
                <a:spcPts val="600"/>
              </a:spcBef>
              <a:spcAft>
                <a:spcPts val="600"/>
              </a:spcAft>
              <a:buAutoNum type="arabicParenBoth"/>
            </a:pPr>
            <a:r>
              <a:rPr lang="en-US" sz="1600" dirty="0"/>
              <a:t>Access to data</a:t>
            </a:r>
          </a:p>
          <a:p>
            <a:pPr marL="457200" indent="-457200">
              <a:lnSpc>
                <a:spcPts val="2700"/>
              </a:lnSpc>
              <a:spcBef>
                <a:spcPts val="600"/>
              </a:spcBef>
              <a:spcAft>
                <a:spcPts val="600"/>
              </a:spcAft>
              <a:buAutoNum type="arabicParenBoth"/>
            </a:pPr>
            <a:r>
              <a:rPr lang="en-US" sz="1600" dirty="0"/>
              <a:t>Technological advantages</a:t>
            </a:r>
          </a:p>
          <a:p>
            <a:pPr marL="457200" indent="-457200">
              <a:lnSpc>
                <a:spcPts val="2700"/>
              </a:lnSpc>
              <a:spcBef>
                <a:spcPts val="600"/>
              </a:spcBef>
              <a:spcAft>
                <a:spcPts val="600"/>
              </a:spcAft>
              <a:buAutoNum type="arabicParenBoth"/>
            </a:pPr>
            <a:r>
              <a:rPr lang="en-US" sz="1600" dirty="0"/>
              <a:t>Access to funding</a:t>
            </a:r>
          </a:p>
          <a:p>
            <a:pPr marL="457200" indent="-457200">
              <a:lnSpc>
                <a:spcPts val="2700"/>
              </a:lnSpc>
              <a:spcBef>
                <a:spcPts val="600"/>
              </a:spcBef>
              <a:spcAft>
                <a:spcPts val="600"/>
              </a:spcAft>
              <a:buAutoNum type="arabicParenBoth"/>
            </a:pPr>
            <a:r>
              <a:rPr lang="en-US" sz="1600" dirty="0"/>
              <a:t>Lack of regulation</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30</a:t>
            </a:fld>
            <a:endParaRPr lang="en-US" dirty="0"/>
          </a:p>
        </p:txBody>
      </p:sp>
      <p:pic>
        <p:nvPicPr>
          <p:cNvPr id="2" name="Picture 1"/>
          <p:cNvPicPr>
            <a:picLocks noChangeAspect="1"/>
          </p:cNvPicPr>
          <p:nvPr/>
        </p:nvPicPr>
        <p:blipFill>
          <a:blip r:embed="rId2"/>
          <a:stretch>
            <a:fillRect/>
          </a:stretch>
        </p:blipFill>
        <p:spPr>
          <a:xfrm>
            <a:off x="4798472" y="1647264"/>
            <a:ext cx="4655122" cy="4230008"/>
          </a:xfrm>
          <a:prstGeom prst="rect">
            <a:avLst/>
          </a:prstGeom>
        </p:spPr>
      </p:pic>
      <p:sp>
        <p:nvSpPr>
          <p:cNvPr id="8" name="Rectangle 7"/>
          <p:cNvSpPr/>
          <p:nvPr/>
        </p:nvSpPr>
        <p:spPr>
          <a:xfrm>
            <a:off x="4783284" y="5877272"/>
            <a:ext cx="4709966" cy="461665"/>
          </a:xfrm>
          <a:prstGeom prst="rect">
            <a:avLst/>
          </a:prstGeom>
        </p:spPr>
        <p:txBody>
          <a:bodyPr wrap="square">
            <a:spAutoFit/>
          </a:bodyPr>
          <a:lstStyle/>
          <a:p>
            <a:pPr algn="just">
              <a:buNone/>
            </a:pPr>
            <a:r>
              <a:rPr lang="pt-PT" sz="1200" b="0" u="none" dirty="0" err="1">
                <a:solidFill>
                  <a:schemeClr val="tx1"/>
                </a:solidFill>
              </a:rPr>
              <a:t>Source</a:t>
            </a:r>
            <a:r>
              <a:rPr lang="pt-PT" sz="1200" b="0" u="none" dirty="0">
                <a:solidFill>
                  <a:schemeClr val="tx1"/>
                </a:solidFill>
              </a:rPr>
              <a:t>: </a:t>
            </a:r>
            <a:r>
              <a:rPr lang="pt-PT" sz="1200" b="0" u="none" dirty="0" err="1">
                <a:solidFill>
                  <a:schemeClr val="tx1"/>
                </a:solidFill>
              </a:rPr>
              <a:t>McKinsey</a:t>
            </a:r>
            <a:r>
              <a:rPr lang="pt-PT" sz="1200" b="0" u="none" dirty="0">
                <a:solidFill>
                  <a:schemeClr val="tx1"/>
                </a:solidFill>
              </a:rPr>
              <a:t> (2019), “</a:t>
            </a:r>
            <a:r>
              <a:rPr lang="en-US" sz="1200" b="0" u="none" dirty="0">
                <a:solidFill>
                  <a:schemeClr val="tx1"/>
                </a:solidFill>
              </a:rPr>
              <a:t>The last pit stop? Time for bold late-cycle moves”, McKinsey Global Banking Annual Review 2019 </a:t>
            </a:r>
            <a:endParaRPr lang="pt-PT" sz="1200" b="0" u="none" dirty="0">
              <a:solidFill>
                <a:schemeClr val="tx1"/>
              </a:solidFill>
            </a:endParaRPr>
          </a:p>
        </p:txBody>
      </p:sp>
    </p:spTree>
    <p:extLst>
      <p:ext uri="{BB962C8B-B14F-4D97-AF65-F5344CB8AC3E}">
        <p14:creationId xmlns:p14="http://schemas.microsoft.com/office/powerpoint/2010/main" val="499408686"/>
      </p:ext>
    </p:extLst>
  </p:cSld>
  <p:clrMapOvr>
    <a:masterClrMapping/>
  </p:clrMapOvr>
  <p:transition spd="slow">
    <p:pull dir="r"/>
  </p:transition>
</p:sld>
</file>

<file path=ppt/slides/slide3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p:txBody>
          <a:bodyPr/>
          <a:lstStyle/>
          <a:p>
            <a:r>
              <a:rPr lang="en-US" dirty="0"/>
              <a:t>Merton Model</a:t>
            </a:r>
          </a:p>
        </p:txBody>
      </p:sp>
      <p:sp>
        <p:nvSpPr>
          <p:cNvPr id="1462275" name="Rectangle 3"/>
          <p:cNvSpPr>
            <a:spLocks noGrp="1" noChangeArrowheads="1"/>
          </p:cNvSpPr>
          <p:nvPr>
            <p:ph type="body" idx="1"/>
          </p:nvPr>
        </p:nvSpPr>
        <p:spPr>
          <a:xfrm>
            <a:off x="776536" y="1628775"/>
            <a:ext cx="8716714" cy="4694238"/>
          </a:xfrm>
          <a:noFill/>
        </p:spPr>
        <p:txBody>
          <a:bodyPr/>
          <a:lstStyle/>
          <a:p>
            <a:pPr algn="just">
              <a:lnSpc>
                <a:spcPts val="2800"/>
              </a:lnSpc>
              <a:spcBef>
                <a:spcPts val="600"/>
              </a:spcBef>
              <a:spcAft>
                <a:spcPts val="600"/>
              </a:spcAft>
            </a:pPr>
            <a:r>
              <a:rPr lang="en-US" sz="2000" dirty="0"/>
              <a:t>Open issues:</a:t>
            </a:r>
          </a:p>
          <a:p>
            <a:pPr marL="0" indent="0" algn="just">
              <a:lnSpc>
                <a:spcPts val="2800"/>
              </a:lnSpc>
              <a:spcBef>
                <a:spcPts val="600"/>
              </a:spcBef>
              <a:spcAft>
                <a:spcPts val="600"/>
              </a:spcAft>
              <a:buNone/>
            </a:pPr>
            <a:endParaRPr lang="en-US" sz="2000" dirty="0"/>
          </a:p>
          <a:p>
            <a:pPr lvl="1" algn="just">
              <a:lnSpc>
                <a:spcPts val="2800"/>
              </a:lnSpc>
              <a:spcBef>
                <a:spcPts val="600"/>
              </a:spcBef>
              <a:spcAft>
                <a:spcPts val="600"/>
              </a:spcAft>
            </a:pPr>
            <a:r>
              <a:rPr lang="en-US" sz="2000" dirty="0"/>
              <a:t>How to estimate </a:t>
            </a:r>
            <a:r>
              <a:rPr lang="en-US" sz="2000" i="1" dirty="0">
                <a:latin typeface="Symbol" pitchFamily="18" charset="2"/>
              </a:rPr>
              <a:t>m</a:t>
            </a:r>
            <a:r>
              <a:rPr lang="en-US" sz="2000" i="1" dirty="0"/>
              <a:t>  </a:t>
            </a:r>
            <a:r>
              <a:rPr lang="en-US" sz="2000" dirty="0"/>
              <a:t>and</a:t>
            </a:r>
            <a:r>
              <a:rPr lang="en-US" sz="2000" i="1" dirty="0"/>
              <a:t> </a:t>
            </a:r>
            <a:r>
              <a:rPr lang="en-US" sz="2000" dirty="0">
                <a:sym typeface="Symbol" pitchFamily="18" charset="2"/>
              </a:rPr>
              <a:t></a:t>
            </a:r>
            <a:r>
              <a:rPr lang="en-US" sz="2000" baseline="-25000" dirty="0"/>
              <a:t>E</a:t>
            </a:r>
            <a:r>
              <a:rPr lang="en-US" sz="2000" dirty="0"/>
              <a:t>?</a:t>
            </a:r>
          </a:p>
          <a:p>
            <a:pPr lvl="1" algn="just">
              <a:lnSpc>
                <a:spcPts val="2800"/>
              </a:lnSpc>
              <a:spcBef>
                <a:spcPts val="600"/>
              </a:spcBef>
              <a:spcAft>
                <a:spcPts val="600"/>
              </a:spcAft>
            </a:pPr>
            <a:r>
              <a:rPr lang="en-US" sz="2000" dirty="0"/>
              <a:t>How to deal with complex debt structures, with different maturities, seniority degrees and installments?</a:t>
            </a:r>
          </a:p>
          <a:p>
            <a:pPr lvl="1" algn="just">
              <a:lnSpc>
                <a:spcPts val="2800"/>
              </a:lnSpc>
              <a:spcBef>
                <a:spcPts val="600"/>
              </a:spcBef>
              <a:spcAft>
                <a:spcPts val="600"/>
              </a:spcAft>
            </a:pPr>
            <a:r>
              <a:rPr lang="en-US" sz="2000" dirty="0"/>
              <a:t>How to deal with the sensitivity of PDs to the leverage ratio?</a:t>
            </a:r>
          </a:p>
          <a:p>
            <a:pPr lvl="1" algn="just">
              <a:lnSpc>
                <a:spcPts val="2800"/>
              </a:lnSpc>
              <a:spcBef>
                <a:spcPts val="600"/>
              </a:spcBef>
              <a:spcAft>
                <a:spcPts val="600"/>
              </a:spcAft>
            </a:pPr>
            <a:r>
              <a:rPr lang="en-US" sz="2000" dirty="0"/>
              <a:t>How to solve the kurtosis problem in the market value of assets?</a:t>
            </a:r>
          </a:p>
          <a:p>
            <a:pPr lvl="1" algn="just">
              <a:lnSpc>
                <a:spcPts val="2800"/>
              </a:lnSpc>
              <a:spcBef>
                <a:spcPts val="600"/>
              </a:spcBef>
              <a:spcAft>
                <a:spcPts val="600"/>
              </a:spcAft>
            </a:pPr>
            <a:r>
              <a:rPr lang="en-US" sz="2000" dirty="0"/>
              <a:t>How to use the PD estimates as a leading indicator of rating changes?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300</a:t>
            </a:fld>
            <a:endParaRPr lang="en-US"/>
          </a:p>
        </p:txBody>
      </p:sp>
    </p:spTree>
    <p:extLst>
      <p:ext uri="{BB962C8B-B14F-4D97-AF65-F5344CB8AC3E}">
        <p14:creationId xmlns:p14="http://schemas.microsoft.com/office/powerpoint/2010/main" val="1575180700"/>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62275">
                                            <p:txEl>
                                              <p:pRg st="0" end="0"/>
                                            </p:txEl>
                                          </p:spTgt>
                                        </p:tgtEl>
                                        <p:attrNameLst>
                                          <p:attrName>style.visibility</p:attrName>
                                        </p:attrNameLst>
                                      </p:cBhvr>
                                      <p:to>
                                        <p:strVal val="visible"/>
                                      </p:to>
                                    </p:set>
                                    <p:animEffect transition="in" filter="wipe(left)">
                                      <p:cBhvr>
                                        <p:cTn id="7" dur="500"/>
                                        <p:tgtEl>
                                          <p:spTgt spid="1462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62275">
                                            <p:txEl>
                                              <p:pRg st="2" end="2"/>
                                            </p:txEl>
                                          </p:spTgt>
                                        </p:tgtEl>
                                        <p:attrNameLst>
                                          <p:attrName>style.visibility</p:attrName>
                                        </p:attrNameLst>
                                      </p:cBhvr>
                                      <p:to>
                                        <p:strVal val="visible"/>
                                      </p:to>
                                    </p:set>
                                    <p:animEffect transition="in" filter="wipe(left)">
                                      <p:cBhvr>
                                        <p:cTn id="12" dur="500"/>
                                        <p:tgtEl>
                                          <p:spTgt spid="14622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62275">
                                            <p:txEl>
                                              <p:pRg st="3" end="3"/>
                                            </p:txEl>
                                          </p:spTgt>
                                        </p:tgtEl>
                                        <p:attrNameLst>
                                          <p:attrName>style.visibility</p:attrName>
                                        </p:attrNameLst>
                                      </p:cBhvr>
                                      <p:to>
                                        <p:strVal val="visible"/>
                                      </p:to>
                                    </p:set>
                                    <p:animEffect transition="in" filter="wipe(left)">
                                      <p:cBhvr>
                                        <p:cTn id="17" dur="500"/>
                                        <p:tgtEl>
                                          <p:spTgt spid="14622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62275">
                                            <p:txEl>
                                              <p:pRg st="4" end="4"/>
                                            </p:txEl>
                                          </p:spTgt>
                                        </p:tgtEl>
                                        <p:attrNameLst>
                                          <p:attrName>style.visibility</p:attrName>
                                        </p:attrNameLst>
                                      </p:cBhvr>
                                      <p:to>
                                        <p:strVal val="visible"/>
                                      </p:to>
                                    </p:set>
                                    <p:animEffect transition="in" filter="wipe(left)">
                                      <p:cBhvr>
                                        <p:cTn id="22" dur="500"/>
                                        <p:tgtEl>
                                          <p:spTgt spid="146227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62275">
                                            <p:txEl>
                                              <p:pRg st="5" end="5"/>
                                            </p:txEl>
                                          </p:spTgt>
                                        </p:tgtEl>
                                        <p:attrNameLst>
                                          <p:attrName>style.visibility</p:attrName>
                                        </p:attrNameLst>
                                      </p:cBhvr>
                                      <p:to>
                                        <p:strVal val="visible"/>
                                      </p:to>
                                    </p:set>
                                    <p:animEffect transition="in" filter="wipe(left)">
                                      <p:cBhvr>
                                        <p:cTn id="27" dur="500"/>
                                        <p:tgtEl>
                                          <p:spTgt spid="146227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62275">
                                            <p:txEl>
                                              <p:pRg st="6" end="6"/>
                                            </p:txEl>
                                          </p:spTgt>
                                        </p:tgtEl>
                                        <p:attrNameLst>
                                          <p:attrName>style.visibility</p:attrName>
                                        </p:attrNameLst>
                                      </p:cBhvr>
                                      <p:to>
                                        <p:strVal val="visible"/>
                                      </p:to>
                                    </p:set>
                                    <p:animEffect transition="in" filter="wipe(left)">
                                      <p:cBhvr>
                                        <p:cTn id="32" dur="500"/>
                                        <p:tgtEl>
                                          <p:spTgt spid="14622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2275" grpId="0" build="p" autoUpdateAnimBg="0"/>
    </p:bldLst>
  </p:timing>
</p:sld>
</file>

<file path=ppt/slides/slide3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sz="4000" dirty="0"/>
              <a:t>KMV Model</a:t>
            </a:r>
          </a:p>
        </p:txBody>
      </p:sp>
      <p:sp>
        <p:nvSpPr>
          <p:cNvPr id="1463299" name="Rectangle 3"/>
          <p:cNvSpPr>
            <a:spLocks noGrp="1" noChangeArrowheads="1"/>
          </p:cNvSpPr>
          <p:nvPr>
            <p:ph type="body" idx="1"/>
          </p:nvPr>
        </p:nvSpPr>
        <p:spPr>
          <a:xfrm>
            <a:off x="776536" y="1616927"/>
            <a:ext cx="8640960" cy="4706085"/>
          </a:xfrm>
          <a:noFill/>
        </p:spPr>
        <p:txBody>
          <a:bodyPr/>
          <a:lstStyle/>
          <a:p>
            <a:pPr algn="just">
              <a:lnSpc>
                <a:spcPts val="2700"/>
              </a:lnSpc>
              <a:spcBef>
                <a:spcPts val="600"/>
              </a:spcBef>
              <a:spcAft>
                <a:spcPts val="600"/>
              </a:spcAft>
            </a:pPr>
            <a:r>
              <a:rPr lang="en-US" sz="2000" dirty="0"/>
              <a:t>KMV overcomes the distribution problems by using a database of loans providing empirical PDs as a function of the distance-to-default measure.</a:t>
            </a:r>
          </a:p>
          <a:p>
            <a:pPr algn="just">
              <a:lnSpc>
                <a:spcPts val="2700"/>
              </a:lnSpc>
              <a:spcBef>
                <a:spcPts val="600"/>
              </a:spcBef>
              <a:spcAft>
                <a:spcPts val="600"/>
              </a:spcAft>
            </a:pPr>
            <a:r>
              <a:rPr lang="en-US" sz="2000" dirty="0"/>
              <a:t>According to </a:t>
            </a:r>
            <a:r>
              <a:rPr lang="en-US" sz="2000" dirty="0" err="1"/>
              <a:t>Oderda</a:t>
            </a:r>
            <a:r>
              <a:rPr lang="en-US" sz="2000" dirty="0"/>
              <a:t> et al. (2002), Moody’s KMV model anticipates defaults with a lead of around 15 months (11 months for </a:t>
            </a:r>
            <a:r>
              <a:rPr lang="en-US" sz="2000" dirty="0" err="1"/>
              <a:t>RiskCalc</a:t>
            </a:r>
            <a:r>
              <a:rPr lang="en-US" sz="2000" dirty="0"/>
              <a:t>).</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However, it also produces false alarms in 88% of the cases.</a:t>
            </a:r>
          </a:p>
        </p:txBody>
      </p:sp>
      <p:graphicFrame>
        <p:nvGraphicFramePr>
          <p:cNvPr id="1463301" name="Object 5"/>
          <p:cNvGraphicFramePr>
            <a:graphicFrameLocks noChangeAspect="1"/>
          </p:cNvGraphicFramePr>
          <p:nvPr>
            <p:extLst>
              <p:ext uri="{D42A27DB-BD31-4B8C-83A1-F6EECF244321}">
                <p14:modId xmlns:p14="http://schemas.microsoft.com/office/powerpoint/2010/main" val="2477335639"/>
              </p:ext>
            </p:extLst>
          </p:nvPr>
        </p:nvGraphicFramePr>
        <p:xfrm>
          <a:off x="1424608" y="3573016"/>
          <a:ext cx="2592288" cy="1358247"/>
        </p:xfrm>
        <a:graphic>
          <a:graphicData uri="http://schemas.openxmlformats.org/presentationml/2006/ole">
            <mc:AlternateContent xmlns:mc="http://schemas.openxmlformats.org/markup-compatibility/2006">
              <mc:Choice xmlns:v="urn:schemas-microsoft-com:vml" Requires="v">
                <p:oleObj name="Equation" r:id="rId2" imgW="2184120" imgH="1143000" progId="Equation.3">
                  <p:embed/>
                </p:oleObj>
              </mc:Choice>
              <mc:Fallback>
                <p:oleObj name="Equation" r:id="rId2" imgW="2184120" imgH="1143000" progId="Equation.3">
                  <p:embed/>
                  <p:pic>
                    <p:nvPicPr>
                      <p:cNvPr id="1463301" name="Object 5"/>
                      <p:cNvPicPr>
                        <a:picLocks noChangeAspect="1" noChangeArrowheads="1"/>
                      </p:cNvPicPr>
                      <p:nvPr/>
                    </p:nvPicPr>
                    <p:blipFill>
                      <a:blip r:embed="rId3"/>
                      <a:srcRect/>
                      <a:stretch>
                        <a:fillRect/>
                      </a:stretch>
                    </p:blipFill>
                    <p:spPr bwMode="auto">
                      <a:xfrm>
                        <a:off x="1424608" y="3573016"/>
                        <a:ext cx="2592288" cy="1358247"/>
                      </a:xfrm>
                      <a:prstGeom prst="rect">
                        <a:avLst/>
                      </a:prstGeom>
                      <a:noFill/>
                      <a:ln>
                        <a:noFill/>
                      </a:ln>
                      <a:effec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301</a:t>
            </a:fld>
            <a:endParaRPr lang="en-US"/>
          </a:p>
        </p:txBody>
      </p:sp>
    </p:spTree>
    <p:extLst>
      <p:ext uri="{BB962C8B-B14F-4D97-AF65-F5344CB8AC3E}">
        <p14:creationId xmlns:p14="http://schemas.microsoft.com/office/powerpoint/2010/main" val="3061563861"/>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63299">
                                            <p:txEl>
                                              <p:pRg st="0" end="0"/>
                                            </p:txEl>
                                          </p:spTgt>
                                        </p:tgtEl>
                                        <p:attrNameLst>
                                          <p:attrName>style.visibility</p:attrName>
                                        </p:attrNameLst>
                                      </p:cBhvr>
                                      <p:to>
                                        <p:strVal val="visible"/>
                                      </p:to>
                                    </p:set>
                                    <p:animEffect transition="in" filter="wipe(left)">
                                      <p:cBhvr>
                                        <p:cTn id="7" dur="500"/>
                                        <p:tgtEl>
                                          <p:spTgt spid="14632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63299">
                                            <p:txEl>
                                              <p:pRg st="1" end="1"/>
                                            </p:txEl>
                                          </p:spTgt>
                                        </p:tgtEl>
                                        <p:attrNameLst>
                                          <p:attrName>style.visibility</p:attrName>
                                        </p:attrNameLst>
                                      </p:cBhvr>
                                      <p:to>
                                        <p:strVal val="visible"/>
                                      </p:to>
                                    </p:set>
                                    <p:animEffect transition="in" filter="wipe(left)">
                                      <p:cBhvr>
                                        <p:cTn id="12" dur="500"/>
                                        <p:tgtEl>
                                          <p:spTgt spid="14632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63299">
                                            <p:txEl>
                                              <p:pRg st="6" end="6"/>
                                            </p:txEl>
                                          </p:spTgt>
                                        </p:tgtEl>
                                        <p:attrNameLst>
                                          <p:attrName>style.visibility</p:attrName>
                                        </p:attrNameLst>
                                      </p:cBhvr>
                                      <p:to>
                                        <p:strVal val="visible"/>
                                      </p:to>
                                    </p:set>
                                    <p:animEffect transition="in" filter="wipe(left)">
                                      <p:cBhvr>
                                        <p:cTn id="17" dur="500"/>
                                        <p:tgtEl>
                                          <p:spTgt spid="1463299">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63301"/>
                                        </p:tgtEl>
                                        <p:attrNameLst>
                                          <p:attrName>style.visibility</p:attrName>
                                        </p:attrNameLst>
                                      </p:cBhvr>
                                      <p:to>
                                        <p:strVal val="visible"/>
                                      </p:to>
                                    </p:set>
                                    <p:animEffect transition="in" filter="wipe(left)">
                                      <p:cBhvr>
                                        <p:cTn id="22" dur="500"/>
                                        <p:tgtEl>
                                          <p:spTgt spid="1463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3299" grpId="0" build="p" autoUpdateAnimBg="0"/>
    </p:bldLst>
  </p:timing>
</p:sld>
</file>

<file path=ppt/slides/slide3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sz="4000" dirty="0"/>
              <a:t>KMV Model</a:t>
            </a:r>
          </a:p>
        </p:txBody>
      </p:sp>
      <p:sp>
        <p:nvSpPr>
          <p:cNvPr id="5" name="Rectangle 3"/>
          <p:cNvSpPr txBox="1">
            <a:spLocks noChangeArrowheads="1"/>
          </p:cNvSpPr>
          <p:nvPr/>
        </p:nvSpPr>
        <p:spPr bwMode="auto">
          <a:xfrm>
            <a:off x="738158" y="1628800"/>
            <a:ext cx="8715436" cy="46942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US" sz="2000" b="0" u="none" dirty="0"/>
              <a:t>Nonetheless, KMV model was able to anticipate important defaults, like </a:t>
            </a:r>
            <a:r>
              <a:rPr lang="en-US" sz="2000" b="0" u="none" dirty="0" err="1"/>
              <a:t>Worldcom</a:t>
            </a:r>
            <a:r>
              <a:rPr lang="en-US" sz="2000" b="0" u="none" dirty="0"/>
              <a:t>, before rating agencies: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302</a:t>
            </a:fld>
            <a:endParaRPr lang="en-US"/>
          </a:p>
        </p:txBody>
      </p:sp>
      <p:pic>
        <p:nvPicPr>
          <p:cNvPr id="3" name="Picture 2"/>
          <p:cNvPicPr>
            <a:picLocks noChangeAspect="1"/>
          </p:cNvPicPr>
          <p:nvPr/>
        </p:nvPicPr>
        <p:blipFill>
          <a:blip r:embed="rId2"/>
          <a:stretch>
            <a:fillRect/>
          </a:stretch>
        </p:blipFill>
        <p:spPr>
          <a:xfrm>
            <a:off x="1086021" y="2544925"/>
            <a:ext cx="5235131" cy="3217935"/>
          </a:xfrm>
          <a:prstGeom prst="rect">
            <a:avLst/>
          </a:prstGeom>
        </p:spPr>
      </p:pic>
      <p:sp>
        <p:nvSpPr>
          <p:cNvPr id="6" name="Rectangle 3"/>
          <p:cNvSpPr txBox="1">
            <a:spLocks noChangeArrowheads="1"/>
          </p:cNvSpPr>
          <p:nvPr/>
        </p:nvSpPr>
        <p:spPr bwMode="auto">
          <a:xfrm>
            <a:off x="1086020" y="5877273"/>
            <a:ext cx="5235131" cy="46903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lang="en-US" sz="1000" b="0" u="none" dirty="0"/>
              <a:t>Saunders, Anthony and Marcia </a:t>
            </a:r>
            <a:r>
              <a:rPr lang="en-US" sz="1000" b="0" u="none" dirty="0" err="1"/>
              <a:t>Millon</a:t>
            </a:r>
            <a:r>
              <a:rPr lang="en-US" sz="1000" b="0" u="none" dirty="0"/>
              <a:t> Cornett (2006), Financial Institutions Management – A Risk Management Approach, 5th Edition, McGraw-Hill International.</a:t>
            </a:r>
            <a:endParaRPr lang="pt-PT" sz="1000" b="0" u="none" dirty="0"/>
          </a:p>
        </p:txBody>
      </p:sp>
    </p:spTree>
    <p:extLst>
      <p:ext uri="{BB962C8B-B14F-4D97-AF65-F5344CB8AC3E}">
        <p14:creationId xmlns:p14="http://schemas.microsoft.com/office/powerpoint/2010/main" val="336338602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sz="4000" dirty="0"/>
              <a:t>KMV Model</a:t>
            </a:r>
          </a:p>
        </p:txBody>
      </p:sp>
      <p:sp>
        <p:nvSpPr>
          <p:cNvPr id="5" name="Rectangle 3"/>
          <p:cNvSpPr txBox="1">
            <a:spLocks noChangeArrowheads="1"/>
          </p:cNvSpPr>
          <p:nvPr/>
        </p:nvSpPr>
        <p:spPr bwMode="auto">
          <a:xfrm>
            <a:off x="738158" y="1628800"/>
            <a:ext cx="8715436"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US" sz="2000" b="0" u="none" dirty="0"/>
              <a:t>In this model, </a:t>
            </a:r>
            <a:r>
              <a:rPr lang="en-US" sz="2000" b="0" i="1" u="none" dirty="0" err="1">
                <a:latin typeface="Symbol" pitchFamily="18" charset="2"/>
              </a:rPr>
              <a:t>s</a:t>
            </a:r>
            <a:r>
              <a:rPr lang="en-US" sz="2000" b="0" i="1" u="none" baseline="-25000" dirty="0" err="1"/>
              <a:t>A</a:t>
            </a:r>
            <a:r>
              <a:rPr lang="en-US" sz="2000" b="0" i="1" u="none" baseline="-25000" dirty="0"/>
              <a:t>  </a:t>
            </a:r>
            <a:r>
              <a:rPr lang="en-US" sz="2000" b="0" u="none" dirty="0"/>
              <a:t>is a linear combination of a modeled and an empirical volatility (the latter weighting 70%, 80% for Financial Institutions), instead of being estimated as in the Merton model.</a:t>
            </a:r>
          </a:p>
          <a:p>
            <a:pPr marL="261938" indent="-261938" algn="just">
              <a:lnSpc>
                <a:spcPts val="2700"/>
              </a:lnSpc>
              <a:spcBef>
                <a:spcPts val="600"/>
              </a:spcBef>
              <a:spcAft>
                <a:spcPts val="600"/>
              </a:spcAft>
            </a:pPr>
            <a:endParaRPr lang="en-US" sz="2000" b="0" u="none" dirty="0"/>
          </a:p>
          <a:p>
            <a:pPr marL="261938" indent="-261938" algn="just">
              <a:lnSpc>
                <a:spcPts val="2700"/>
              </a:lnSpc>
              <a:spcBef>
                <a:spcPts val="600"/>
              </a:spcBef>
              <a:spcAft>
                <a:spcPts val="600"/>
              </a:spcAft>
            </a:pPr>
            <a:r>
              <a:rPr lang="en-US" sz="2000" b="0" u="none" dirty="0"/>
              <a:t>Empirical </a:t>
            </a:r>
            <a:r>
              <a:rPr lang="en-US" sz="2000" b="0" u="none" dirty="0" err="1"/>
              <a:t>vols</a:t>
            </a:r>
            <a:r>
              <a:rPr lang="en-US" sz="2000" b="0" u="none" dirty="0"/>
              <a:t> are calculated as the annualized standard deviation of the growth rates of the nominal value of assets, using 3 years of weekly observations for US companies (5 years of monthly data for European companies), excluding extreme values and adjusting for effects of M&amp;A.</a:t>
            </a:r>
          </a:p>
          <a:p>
            <a:pPr marL="261938" indent="-261938" algn="just">
              <a:lnSpc>
                <a:spcPts val="2700"/>
              </a:lnSpc>
              <a:spcBef>
                <a:spcPts val="600"/>
              </a:spcBef>
              <a:spcAft>
                <a:spcPts val="600"/>
              </a:spcAft>
            </a:pPr>
            <a:endParaRPr lang="en-US" sz="2000" b="0" u="none" dirty="0"/>
          </a:p>
          <a:p>
            <a:pPr marL="261938" indent="-261938" algn="just">
              <a:lnSpc>
                <a:spcPts val="2700"/>
              </a:lnSpc>
              <a:spcBef>
                <a:spcPts val="600"/>
              </a:spcBef>
              <a:spcAft>
                <a:spcPts val="600"/>
              </a:spcAft>
            </a:pPr>
            <a:r>
              <a:rPr lang="en-US" sz="2000" b="0" u="none" dirty="0"/>
              <a:t>The modeled </a:t>
            </a:r>
            <a:r>
              <a:rPr lang="en-US" sz="2000" b="0" u="none" dirty="0" err="1"/>
              <a:t>vols</a:t>
            </a:r>
            <a:r>
              <a:rPr lang="en-US" sz="2000" b="0" u="none" dirty="0"/>
              <a:t> are obtained from a regression between the observed </a:t>
            </a:r>
            <a:r>
              <a:rPr lang="en-US" sz="2000" b="0" u="none" dirty="0" err="1"/>
              <a:t>vol</a:t>
            </a:r>
            <a:r>
              <a:rPr lang="en-US" sz="2000" b="0" u="none" dirty="0"/>
              <a:t> and size, revenues, profitability, sector and region variables.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303</a:t>
            </a:fld>
            <a:endParaRPr lang="en-US"/>
          </a:p>
        </p:txBody>
      </p:sp>
    </p:spTree>
    <p:extLst>
      <p:ext uri="{BB962C8B-B14F-4D97-AF65-F5344CB8AC3E}">
        <p14:creationId xmlns:p14="http://schemas.microsoft.com/office/powerpoint/2010/main" val="154924262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n-US" sz="4000" dirty="0"/>
              <a:t>KMV Model</a:t>
            </a:r>
          </a:p>
        </p:txBody>
      </p:sp>
      <p:sp>
        <p:nvSpPr>
          <p:cNvPr id="1465347" name="Rectangle 3"/>
          <p:cNvSpPr>
            <a:spLocks noGrp="1" noChangeArrowheads="1"/>
          </p:cNvSpPr>
          <p:nvPr>
            <p:ph type="body" idx="1"/>
          </p:nvPr>
        </p:nvSpPr>
        <p:spPr>
          <a:xfrm>
            <a:off x="738158" y="1628800"/>
            <a:ext cx="8715436" cy="4663077"/>
          </a:xfrm>
          <a:noFill/>
        </p:spPr>
        <p:txBody>
          <a:bodyPr/>
          <a:lstStyle/>
          <a:p>
            <a:pPr marL="261938" indent="-261938" algn="just">
              <a:lnSpc>
                <a:spcPts val="2700"/>
              </a:lnSpc>
              <a:spcBef>
                <a:spcPts val="600"/>
              </a:spcBef>
              <a:spcAft>
                <a:spcPts val="600"/>
              </a:spcAft>
            </a:pPr>
            <a:r>
              <a:rPr lang="en-US" sz="2000" dirty="0"/>
              <a:t>For FIs, the PD is harder to estimate, given the diversity and uncertainty of the liabilities’ maturities.</a:t>
            </a:r>
          </a:p>
          <a:p>
            <a:pPr marL="261938" indent="-261938" algn="just">
              <a:lnSpc>
                <a:spcPts val="2700"/>
              </a:lnSpc>
              <a:spcBef>
                <a:spcPts val="600"/>
              </a:spcBef>
              <a:spcAft>
                <a:spcPts val="600"/>
              </a:spcAft>
            </a:pPr>
            <a:r>
              <a:rPr lang="en-US" sz="2000" dirty="0"/>
              <a:t>On the other hand, by definition, banks are highly leveraged companies.</a:t>
            </a:r>
          </a:p>
          <a:p>
            <a:pPr marL="261938" indent="-261938" algn="just">
              <a:lnSpc>
                <a:spcPts val="2700"/>
              </a:lnSpc>
              <a:spcBef>
                <a:spcPts val="600"/>
              </a:spcBef>
              <a:spcAft>
                <a:spcPts val="600"/>
              </a:spcAft>
            </a:pPr>
            <a:r>
              <a:rPr lang="en-US" sz="2000" dirty="0"/>
              <a:t>Thus, Moody’s KMV proposes the </a:t>
            </a:r>
            <a:r>
              <a:rPr lang="en-US" sz="2000" i="1" dirty="0"/>
              <a:t>default point</a:t>
            </a:r>
            <a:r>
              <a:rPr lang="en-US" sz="2000" dirty="0"/>
              <a:t> (the value of the payable liabilities in the maturity considered) to be calculated as a % of the total liabilities, being that % differentiated according to the type of institution.</a:t>
            </a:r>
          </a:p>
          <a:p>
            <a:pPr marL="261938" indent="-261938" algn="just">
              <a:lnSpc>
                <a:spcPts val="2700"/>
              </a:lnSpc>
              <a:spcBef>
                <a:spcPts val="600"/>
              </a:spcBef>
              <a:spcAft>
                <a:spcPts val="600"/>
              </a:spcAft>
            </a:pPr>
            <a:r>
              <a:rPr lang="en-US" sz="2000" dirty="0"/>
              <a:t>In Chan-Lau and </a:t>
            </a:r>
            <a:r>
              <a:rPr lang="en-US" sz="2000" dirty="0" err="1"/>
              <a:t>Sy</a:t>
            </a:r>
            <a:r>
              <a:rPr lang="en-US" sz="2000" dirty="0"/>
              <a:t> (2006), it is proposed an adjustment to the KMV model, in order to accommodate the possibility of a bail-out. Consequently, the “</a:t>
            </a:r>
            <a:r>
              <a:rPr lang="en-US" sz="2000" i="1" dirty="0"/>
              <a:t>Distance-Risk measure</a:t>
            </a:r>
            <a:r>
              <a:rPr lang="en-US" sz="2000" dirty="0"/>
              <a:t>” concept is created, with </a:t>
            </a:r>
            <a:r>
              <a:rPr lang="en-US" sz="2000" i="1" dirty="0"/>
              <a:t>L</a:t>
            </a:r>
            <a:r>
              <a:rPr lang="en-US" sz="2000" i="1" baseline="-25000" dirty="0"/>
              <a:t>t</a:t>
            </a:r>
            <a:r>
              <a:rPr lang="en-US" sz="2000" baseline="-25000" dirty="0"/>
              <a:t> </a:t>
            </a:r>
            <a:r>
              <a:rPr lang="en-US" sz="2000" dirty="0"/>
              <a:t> being the bank’s liabilities (l=1 =&gt; DR=DD) and PCAR the planned capital ratio:</a:t>
            </a:r>
          </a:p>
        </p:txBody>
      </p:sp>
      <p:pic>
        <p:nvPicPr>
          <p:cNvPr id="4" name="Picture 1028"/>
          <p:cNvPicPr>
            <a:picLocks noChangeAspect="1" noChangeArrowheads="1"/>
          </p:cNvPicPr>
          <p:nvPr/>
        </p:nvPicPr>
        <p:blipFill>
          <a:blip r:embed="rId2" cstate="print"/>
          <a:srcRect/>
          <a:stretch>
            <a:fillRect/>
          </a:stretch>
        </p:blipFill>
        <p:spPr bwMode="auto">
          <a:xfrm>
            <a:off x="5817096" y="5208558"/>
            <a:ext cx="2319285" cy="902319"/>
          </a:xfrm>
          <a:prstGeom prst="rect">
            <a:avLst/>
          </a:prstGeom>
          <a:noFill/>
          <a:ln w="12700" cap="sq">
            <a:noFill/>
            <a:miter lim="800000"/>
            <a:headEnd/>
            <a:tailEnd/>
          </a:ln>
        </p:spPr>
      </p:pic>
      <p:pic>
        <p:nvPicPr>
          <p:cNvPr id="5" name="Picture 1033"/>
          <p:cNvPicPr>
            <a:picLocks noChangeAspect="1" noChangeArrowheads="1"/>
          </p:cNvPicPr>
          <p:nvPr/>
        </p:nvPicPr>
        <p:blipFill>
          <a:blip r:embed="rId3" cstate="print"/>
          <a:srcRect/>
          <a:stretch>
            <a:fillRect/>
          </a:stretch>
        </p:blipFill>
        <p:spPr bwMode="auto">
          <a:xfrm>
            <a:off x="8136381" y="5178861"/>
            <a:ext cx="1368152" cy="644762"/>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304</a:t>
            </a:fld>
            <a:endParaRPr lang="en-US"/>
          </a:p>
        </p:txBody>
      </p:sp>
    </p:spTree>
    <p:extLst>
      <p:ext uri="{BB962C8B-B14F-4D97-AF65-F5344CB8AC3E}">
        <p14:creationId xmlns:p14="http://schemas.microsoft.com/office/powerpoint/2010/main" val="1302790700"/>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65347">
                                            <p:txEl>
                                              <p:pRg st="0" end="0"/>
                                            </p:txEl>
                                          </p:spTgt>
                                        </p:tgtEl>
                                        <p:attrNameLst>
                                          <p:attrName>style.visibility</p:attrName>
                                        </p:attrNameLst>
                                      </p:cBhvr>
                                      <p:to>
                                        <p:strVal val="visible"/>
                                      </p:to>
                                    </p:set>
                                    <p:animEffect transition="in" filter="wipe(left)">
                                      <p:cBhvr>
                                        <p:cTn id="7" dur="500"/>
                                        <p:tgtEl>
                                          <p:spTgt spid="14653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65347">
                                            <p:txEl>
                                              <p:pRg st="1" end="1"/>
                                            </p:txEl>
                                          </p:spTgt>
                                        </p:tgtEl>
                                        <p:attrNameLst>
                                          <p:attrName>style.visibility</p:attrName>
                                        </p:attrNameLst>
                                      </p:cBhvr>
                                      <p:to>
                                        <p:strVal val="visible"/>
                                      </p:to>
                                    </p:set>
                                    <p:animEffect transition="in" filter="wipe(left)">
                                      <p:cBhvr>
                                        <p:cTn id="12" dur="500"/>
                                        <p:tgtEl>
                                          <p:spTgt spid="14653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65347">
                                            <p:txEl>
                                              <p:pRg st="2" end="2"/>
                                            </p:txEl>
                                          </p:spTgt>
                                        </p:tgtEl>
                                        <p:attrNameLst>
                                          <p:attrName>style.visibility</p:attrName>
                                        </p:attrNameLst>
                                      </p:cBhvr>
                                      <p:to>
                                        <p:strVal val="visible"/>
                                      </p:to>
                                    </p:set>
                                    <p:animEffect transition="in" filter="wipe(left)">
                                      <p:cBhvr>
                                        <p:cTn id="17" dur="500"/>
                                        <p:tgtEl>
                                          <p:spTgt spid="14653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65347">
                                            <p:txEl>
                                              <p:pRg st="3" end="3"/>
                                            </p:txEl>
                                          </p:spTgt>
                                        </p:tgtEl>
                                        <p:attrNameLst>
                                          <p:attrName>style.visibility</p:attrName>
                                        </p:attrNameLst>
                                      </p:cBhvr>
                                      <p:to>
                                        <p:strVal val="visible"/>
                                      </p:to>
                                    </p:set>
                                    <p:animEffect transition="in" filter="wipe(left)">
                                      <p:cBhvr>
                                        <p:cTn id="22" dur="500"/>
                                        <p:tgtEl>
                                          <p:spTgt spid="14653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5347" grpId="0" build="p" autoUpdateAnimBg="0"/>
    </p:bldLst>
  </p:timing>
</p:sld>
</file>

<file path=ppt/slides/slide3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p:txBody>
          <a:bodyPr/>
          <a:lstStyle/>
          <a:p>
            <a:r>
              <a:rPr lang="en-US" sz="4000"/>
              <a:t>Fitch EIR</a:t>
            </a:r>
          </a:p>
        </p:txBody>
      </p:sp>
      <p:sp>
        <p:nvSpPr>
          <p:cNvPr id="1829891" name="Rectangle 3"/>
          <p:cNvSpPr>
            <a:spLocks noGrp="1" noChangeArrowheads="1"/>
          </p:cNvSpPr>
          <p:nvPr>
            <p:ph type="body" idx="1"/>
          </p:nvPr>
        </p:nvSpPr>
        <p:spPr>
          <a:xfrm>
            <a:off x="704528" y="1643063"/>
            <a:ext cx="8712968" cy="2644200"/>
          </a:xfrm>
          <a:noFill/>
        </p:spPr>
        <p:txBody>
          <a:bodyPr/>
          <a:lstStyle/>
          <a:p>
            <a:pPr algn="just">
              <a:lnSpc>
                <a:spcPts val="2700"/>
              </a:lnSpc>
              <a:spcBef>
                <a:spcPts val="600"/>
              </a:spcBef>
              <a:spcAft>
                <a:spcPts val="600"/>
              </a:spcAft>
            </a:pPr>
            <a:r>
              <a:rPr lang="en-US" sz="2000" dirty="0">
                <a:solidFill>
                  <a:srgbClr val="FF0000"/>
                </a:solidFill>
              </a:rPr>
              <a:t>In order to smooth the excessive volatility of PDs obtained from equity prices</a:t>
            </a:r>
            <a:r>
              <a:rPr lang="en-US" sz="2000" dirty="0"/>
              <a:t>, hybrid models were developed, being the PD obtained from corporate financial, market and macroeconomic information.</a:t>
            </a:r>
          </a:p>
          <a:p>
            <a:pPr algn="just">
              <a:lnSpc>
                <a:spcPts val="2700"/>
              </a:lnSpc>
              <a:spcBef>
                <a:spcPts val="600"/>
              </a:spcBef>
              <a:spcAft>
                <a:spcPts val="600"/>
              </a:spcAft>
            </a:pPr>
            <a:r>
              <a:rPr lang="en-US" sz="1900" dirty="0"/>
              <a:t>Fitch developed a Merton-based model, the Equity Implied Rating (EIR), relating the DD with a set of financial ratios and macroeconomic variables, for companies in different countries, but using barrier options (instead of plain vanilla European call-options, as in the Merton model):</a:t>
            </a:r>
          </a:p>
        </p:txBody>
      </p:sp>
      <p:pic>
        <p:nvPicPr>
          <p:cNvPr id="436228" name="Picture 2"/>
          <p:cNvPicPr>
            <a:picLocks noChangeAspect="1" noChangeArrowheads="1"/>
          </p:cNvPicPr>
          <p:nvPr/>
        </p:nvPicPr>
        <p:blipFill>
          <a:blip r:embed="rId2" cstate="print"/>
          <a:srcRect/>
          <a:stretch>
            <a:fillRect/>
          </a:stretch>
        </p:blipFill>
        <p:spPr bwMode="auto">
          <a:xfrm>
            <a:off x="992560" y="4298085"/>
            <a:ext cx="5400600" cy="2087394"/>
          </a:xfrm>
          <a:prstGeom prst="rect">
            <a:avLst/>
          </a:prstGeom>
          <a:noFill/>
          <a:ln w="12700" cap="sq">
            <a:noFill/>
            <a:miter lim="800000"/>
            <a:headEnd/>
            <a:tailEnd/>
          </a:ln>
        </p:spPr>
      </p:pic>
      <p:sp>
        <p:nvSpPr>
          <p:cNvPr id="5" name="Rectangle 5"/>
          <p:cNvSpPr>
            <a:spLocks noChangeArrowheads="1"/>
          </p:cNvSpPr>
          <p:nvPr/>
        </p:nvSpPr>
        <p:spPr bwMode="auto">
          <a:xfrm>
            <a:off x="6465168" y="5589240"/>
            <a:ext cx="3028082" cy="720080"/>
          </a:xfrm>
          <a:prstGeom prst="rect">
            <a:avLst/>
          </a:prstGeom>
          <a:noFill/>
          <a:ln w="9525">
            <a:noFill/>
            <a:miter lim="800000"/>
            <a:headEnd/>
            <a:tailEnd/>
          </a:ln>
        </p:spPr>
        <p:txBody>
          <a:bodyPr lIns="92075" tIns="46038" rIns="92075" bIns="46038"/>
          <a:lstStyle/>
          <a:p>
            <a:pPr algn="just">
              <a:buNone/>
            </a:pPr>
            <a:r>
              <a:rPr kumimoji="0" lang="en-US" sz="1400" b="0" u="none" dirty="0">
                <a:solidFill>
                  <a:schemeClr val="tx1"/>
                </a:solidFill>
              </a:rPr>
              <a:t>Source: Fitch Solutions (2007), “</a:t>
            </a:r>
            <a:r>
              <a:rPr lang="en-US" sz="1400" b="0" u="none" dirty="0">
                <a:solidFill>
                  <a:schemeClr val="tx1"/>
                </a:solidFill>
              </a:rPr>
              <a:t>Fitch Equity Implied Rating and Probability of Default Model</a:t>
            </a:r>
            <a:r>
              <a:rPr lang="pt-PT" sz="1400" b="0" u="none" dirty="0">
                <a:solidFill>
                  <a:schemeClr val="tx1"/>
                </a:solidFill>
              </a:rPr>
              <a:t>”</a:t>
            </a:r>
            <a:r>
              <a:rPr kumimoji="0" lang="en-US" sz="1400" b="0" u="none" dirty="0">
                <a:solidFill>
                  <a:schemeClr val="tx1"/>
                </a:solidFill>
              </a:rPr>
              <a:t>.</a:t>
            </a:r>
            <a:endParaRPr kumimoji="0" lang="pt-PT" sz="14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305</a:t>
            </a:fld>
            <a:endParaRPr lang="en-US"/>
          </a:p>
        </p:txBody>
      </p:sp>
      <p:sp>
        <p:nvSpPr>
          <p:cNvPr id="3" name="Down Arrow 2"/>
          <p:cNvSpPr/>
          <p:nvPr/>
        </p:nvSpPr>
        <p:spPr bwMode="auto">
          <a:xfrm>
            <a:off x="5457056" y="2420888"/>
            <a:ext cx="288032" cy="43204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49070492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29891">
                                            <p:txEl>
                                              <p:pRg st="0" end="0"/>
                                            </p:txEl>
                                          </p:spTgt>
                                        </p:tgtEl>
                                        <p:attrNameLst>
                                          <p:attrName>style.visibility</p:attrName>
                                        </p:attrNameLst>
                                      </p:cBhvr>
                                      <p:to>
                                        <p:strVal val="visible"/>
                                      </p:to>
                                    </p:set>
                                    <p:animEffect transition="in" filter="wipe(left)">
                                      <p:cBhvr>
                                        <p:cTn id="7" dur="500"/>
                                        <p:tgtEl>
                                          <p:spTgt spid="1829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29891">
                                            <p:txEl>
                                              <p:pRg st="1" end="1"/>
                                            </p:txEl>
                                          </p:spTgt>
                                        </p:tgtEl>
                                        <p:attrNameLst>
                                          <p:attrName>style.visibility</p:attrName>
                                        </p:attrNameLst>
                                      </p:cBhvr>
                                      <p:to>
                                        <p:strVal val="visible"/>
                                      </p:to>
                                    </p:set>
                                    <p:animEffect transition="in" filter="wipe(left)">
                                      <p:cBhvr>
                                        <p:cTn id="12" dur="500"/>
                                        <p:tgtEl>
                                          <p:spTgt spid="1829891">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9891" grpId="0" build="p" autoUpdateAnimBg="0"/>
      <p:bldP spid="5" grpId="0" build="p" autoUpdateAnimBg="0"/>
    </p:bldLst>
  </p:timing>
</p:sld>
</file>

<file path=ppt/slides/slide3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p:txBody>
          <a:bodyPr/>
          <a:lstStyle/>
          <a:p>
            <a:r>
              <a:rPr lang="en-US" sz="4000"/>
              <a:t>Fitch EIR</a:t>
            </a:r>
          </a:p>
        </p:txBody>
      </p:sp>
      <p:sp>
        <p:nvSpPr>
          <p:cNvPr id="1829891" name="Rectangle 3"/>
          <p:cNvSpPr>
            <a:spLocks noGrp="1" noChangeArrowheads="1"/>
          </p:cNvSpPr>
          <p:nvPr>
            <p:ph type="body" idx="1"/>
          </p:nvPr>
        </p:nvSpPr>
        <p:spPr>
          <a:xfrm>
            <a:off x="780282" y="1643063"/>
            <a:ext cx="8547868" cy="2145977"/>
          </a:xfrm>
          <a:noFill/>
        </p:spPr>
        <p:txBody>
          <a:bodyPr/>
          <a:lstStyle/>
          <a:p>
            <a:pPr marL="265113" indent="-265113" algn="just">
              <a:lnSpc>
                <a:spcPts val="2600"/>
              </a:lnSpc>
              <a:spcBef>
                <a:spcPts val="0"/>
              </a:spcBef>
              <a:spcAft>
                <a:spcPts val="600"/>
              </a:spcAft>
            </a:pPr>
            <a:r>
              <a:rPr lang="en-US" sz="1800" dirty="0"/>
              <a:t>Fitch’s proprietary default database used contained over 7,900 defaults globally, between the 1960s through 2006, with a higher weight of data after 1990.</a:t>
            </a:r>
          </a:p>
          <a:p>
            <a:pPr marL="265113" indent="-265113" algn="just">
              <a:lnSpc>
                <a:spcPts val="2600"/>
              </a:lnSpc>
              <a:spcBef>
                <a:spcPts val="0"/>
              </a:spcBef>
              <a:spcAft>
                <a:spcPts val="600"/>
              </a:spcAft>
            </a:pPr>
            <a:r>
              <a:rPr lang="en-US" sz="1800" dirty="0"/>
              <a:t>Model calibration was based on data from 1990 through 2005 for North American firms, and between 2000 and 2005 for global firms, using daily price history and annual financial statements for approximately 27,000 entities globally: 13,000 in the US and Canada, plus 14.000 firms from more than 70 other countries.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306</a:t>
            </a:fld>
            <a:endParaRPr lang="en-US"/>
          </a:p>
        </p:txBody>
      </p:sp>
      <p:pic>
        <p:nvPicPr>
          <p:cNvPr id="3" name="Picture 2"/>
          <p:cNvPicPr>
            <a:picLocks noChangeAspect="1"/>
          </p:cNvPicPr>
          <p:nvPr/>
        </p:nvPicPr>
        <p:blipFill>
          <a:blip r:embed="rId2"/>
          <a:stretch>
            <a:fillRect/>
          </a:stretch>
        </p:blipFill>
        <p:spPr>
          <a:xfrm>
            <a:off x="992560" y="3789039"/>
            <a:ext cx="2902526" cy="2501205"/>
          </a:xfrm>
          <a:prstGeom prst="rect">
            <a:avLst/>
          </a:prstGeom>
        </p:spPr>
      </p:pic>
      <p:sp>
        <p:nvSpPr>
          <p:cNvPr id="8" name="Rectangle 5"/>
          <p:cNvSpPr>
            <a:spLocks noChangeArrowheads="1"/>
          </p:cNvSpPr>
          <p:nvPr/>
        </p:nvSpPr>
        <p:spPr bwMode="auto">
          <a:xfrm>
            <a:off x="7114022" y="5157192"/>
            <a:ext cx="2214128" cy="1133052"/>
          </a:xfrm>
          <a:prstGeom prst="rect">
            <a:avLst/>
          </a:prstGeom>
          <a:noFill/>
          <a:ln w="9525">
            <a:noFill/>
            <a:miter lim="800000"/>
            <a:headEnd/>
            <a:tailEnd/>
          </a:ln>
        </p:spPr>
        <p:txBody>
          <a:bodyPr lIns="92075" tIns="46038" rIns="92075" bIns="46038"/>
          <a:lstStyle/>
          <a:p>
            <a:pPr algn="just">
              <a:buNone/>
            </a:pPr>
            <a:r>
              <a:rPr kumimoji="0" lang="en-US" sz="1400" b="0" u="none" dirty="0">
                <a:solidFill>
                  <a:schemeClr val="tx1"/>
                </a:solidFill>
              </a:rPr>
              <a:t>Source: Fitch Solutions (2007), “</a:t>
            </a:r>
            <a:r>
              <a:rPr lang="en-US" sz="1400" b="0" u="none" dirty="0">
                <a:solidFill>
                  <a:schemeClr val="tx1"/>
                </a:solidFill>
              </a:rPr>
              <a:t>Fitch Equity Implied Rating and Probability of Default Model</a:t>
            </a:r>
            <a:r>
              <a:rPr lang="pt-PT" sz="1400" b="0" u="none" dirty="0">
                <a:solidFill>
                  <a:schemeClr val="tx1"/>
                </a:solidFill>
              </a:rPr>
              <a:t>”</a:t>
            </a:r>
            <a:r>
              <a:rPr kumimoji="0" lang="en-US" sz="1400" b="0" u="none" dirty="0">
                <a:solidFill>
                  <a:schemeClr val="tx1"/>
                </a:solidFill>
              </a:rPr>
              <a:t>.</a:t>
            </a:r>
            <a:endParaRPr kumimoji="0" lang="pt-PT" sz="1400" b="0" u="none" dirty="0">
              <a:solidFill>
                <a:schemeClr val="tx1"/>
              </a:solidFill>
            </a:endParaRPr>
          </a:p>
        </p:txBody>
      </p:sp>
      <p:pic>
        <p:nvPicPr>
          <p:cNvPr id="4" name="Picture 3"/>
          <p:cNvPicPr>
            <a:picLocks noChangeAspect="1"/>
          </p:cNvPicPr>
          <p:nvPr/>
        </p:nvPicPr>
        <p:blipFill>
          <a:blip r:embed="rId3"/>
          <a:stretch>
            <a:fillRect/>
          </a:stretch>
        </p:blipFill>
        <p:spPr>
          <a:xfrm>
            <a:off x="3923022" y="3762307"/>
            <a:ext cx="3163064" cy="2527938"/>
          </a:xfrm>
          <a:prstGeom prst="rect">
            <a:avLst/>
          </a:prstGeom>
        </p:spPr>
      </p:pic>
    </p:spTree>
    <p:extLst>
      <p:ext uri="{BB962C8B-B14F-4D97-AF65-F5344CB8AC3E}">
        <p14:creationId xmlns:p14="http://schemas.microsoft.com/office/powerpoint/2010/main" val="354539164"/>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29891">
                                            <p:txEl>
                                              <p:pRg st="0" end="0"/>
                                            </p:txEl>
                                          </p:spTgt>
                                        </p:tgtEl>
                                        <p:attrNameLst>
                                          <p:attrName>style.visibility</p:attrName>
                                        </p:attrNameLst>
                                      </p:cBhvr>
                                      <p:to>
                                        <p:strVal val="visible"/>
                                      </p:to>
                                    </p:set>
                                    <p:animEffect transition="in" filter="wipe(left)">
                                      <p:cBhvr>
                                        <p:cTn id="7" dur="500"/>
                                        <p:tgtEl>
                                          <p:spTgt spid="1829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29891">
                                            <p:txEl>
                                              <p:pRg st="1" end="1"/>
                                            </p:txEl>
                                          </p:spTgt>
                                        </p:tgtEl>
                                        <p:attrNameLst>
                                          <p:attrName>style.visibility</p:attrName>
                                        </p:attrNameLst>
                                      </p:cBhvr>
                                      <p:to>
                                        <p:strVal val="visible"/>
                                      </p:to>
                                    </p:set>
                                    <p:animEffect transition="in" filter="wipe(left)">
                                      <p:cBhvr>
                                        <p:cTn id="12" dur="500"/>
                                        <p:tgtEl>
                                          <p:spTgt spid="1829891">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left)">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9891" grpId="0" build="p" autoUpdateAnimBg="0"/>
      <p:bldP spid="8" grpId="0" build="p" autoUpdateAnimBg="0"/>
    </p:bldLst>
  </p:timing>
</p:sld>
</file>

<file path=ppt/slides/slide3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p:txBody>
          <a:bodyPr/>
          <a:lstStyle/>
          <a:p>
            <a:r>
              <a:rPr lang="en-US" sz="4000"/>
              <a:t>Fitch EIR</a:t>
            </a:r>
          </a:p>
        </p:txBody>
      </p:sp>
      <p:sp>
        <p:nvSpPr>
          <p:cNvPr id="1829891" name="Rectangle 3"/>
          <p:cNvSpPr>
            <a:spLocks noGrp="1" noChangeArrowheads="1"/>
          </p:cNvSpPr>
          <p:nvPr>
            <p:ph type="body" idx="1"/>
          </p:nvPr>
        </p:nvSpPr>
        <p:spPr>
          <a:xfrm>
            <a:off x="780282" y="1643063"/>
            <a:ext cx="5026082" cy="4679950"/>
          </a:xfrm>
          <a:noFill/>
        </p:spPr>
        <p:txBody>
          <a:bodyPr/>
          <a:lstStyle/>
          <a:p>
            <a:pPr marL="265113" indent="-265113" algn="just">
              <a:lnSpc>
                <a:spcPts val="2600"/>
              </a:lnSpc>
              <a:spcBef>
                <a:spcPts val="0"/>
              </a:spcBef>
              <a:spcAft>
                <a:spcPts val="600"/>
              </a:spcAft>
            </a:pPr>
            <a:r>
              <a:rPr lang="en-US" sz="1800" dirty="0"/>
              <a:t>The model provides daily output of estimated PD for both 1y and 5y horizons, along with the implied agency rating (IR).</a:t>
            </a:r>
          </a:p>
          <a:p>
            <a:pPr marL="265113" indent="-265113" algn="just">
              <a:lnSpc>
                <a:spcPts val="2600"/>
              </a:lnSpc>
              <a:spcBef>
                <a:spcPts val="0"/>
              </a:spcBef>
              <a:spcAft>
                <a:spcPts val="600"/>
              </a:spcAft>
            </a:pPr>
            <a:r>
              <a:rPr lang="en-US" sz="1800" dirty="0"/>
              <a:t>The model covers different sectors, including the financial sector.</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307</a:t>
            </a:fld>
            <a:endParaRPr lang="en-US"/>
          </a:p>
        </p:txBody>
      </p:sp>
      <p:sp>
        <p:nvSpPr>
          <p:cNvPr id="8" name="Rectangle 5"/>
          <p:cNvSpPr>
            <a:spLocks noChangeArrowheads="1"/>
          </p:cNvSpPr>
          <p:nvPr/>
        </p:nvSpPr>
        <p:spPr bwMode="auto">
          <a:xfrm>
            <a:off x="6321152" y="4797152"/>
            <a:ext cx="3168352" cy="720080"/>
          </a:xfrm>
          <a:prstGeom prst="rect">
            <a:avLst/>
          </a:prstGeom>
          <a:noFill/>
          <a:ln w="9525">
            <a:noFill/>
            <a:miter lim="800000"/>
            <a:headEnd/>
            <a:tailEnd/>
          </a:ln>
        </p:spPr>
        <p:txBody>
          <a:bodyPr lIns="92075" tIns="46038" rIns="92075" bIns="46038"/>
          <a:lstStyle/>
          <a:p>
            <a:pPr algn="just">
              <a:buNone/>
            </a:pPr>
            <a:r>
              <a:rPr kumimoji="0" lang="en-US" sz="1400" b="0" u="none" dirty="0">
                <a:solidFill>
                  <a:schemeClr val="tx1"/>
                </a:solidFill>
              </a:rPr>
              <a:t>Source: Fitch Solutions (2007), “</a:t>
            </a:r>
            <a:r>
              <a:rPr lang="en-US" sz="1400" b="0" u="none" dirty="0">
                <a:solidFill>
                  <a:schemeClr val="tx1"/>
                </a:solidFill>
              </a:rPr>
              <a:t>Fitch Equity Implied Rating and Probability of Default Model</a:t>
            </a:r>
            <a:r>
              <a:rPr lang="pt-PT" sz="1400" b="0" u="none" dirty="0">
                <a:solidFill>
                  <a:schemeClr val="tx1"/>
                </a:solidFill>
              </a:rPr>
              <a:t>”</a:t>
            </a:r>
            <a:r>
              <a:rPr kumimoji="0" lang="en-US" sz="1400" b="0" u="none" dirty="0">
                <a:solidFill>
                  <a:schemeClr val="tx1"/>
                </a:solidFill>
              </a:rPr>
              <a:t>.</a:t>
            </a:r>
            <a:endParaRPr kumimoji="0" lang="pt-PT" sz="1400" b="0" u="none" dirty="0">
              <a:solidFill>
                <a:schemeClr val="tx1"/>
              </a:solidFill>
            </a:endParaRPr>
          </a:p>
        </p:txBody>
      </p:sp>
      <p:pic>
        <p:nvPicPr>
          <p:cNvPr id="4" name="Picture 3"/>
          <p:cNvPicPr>
            <a:picLocks noChangeAspect="1"/>
          </p:cNvPicPr>
          <p:nvPr/>
        </p:nvPicPr>
        <p:blipFill>
          <a:blip r:embed="rId2"/>
          <a:stretch>
            <a:fillRect/>
          </a:stretch>
        </p:blipFill>
        <p:spPr>
          <a:xfrm>
            <a:off x="6249144" y="1737919"/>
            <a:ext cx="2939970" cy="2863970"/>
          </a:xfrm>
          <a:prstGeom prst="rect">
            <a:avLst/>
          </a:prstGeom>
        </p:spPr>
      </p:pic>
    </p:spTree>
    <p:extLst>
      <p:ext uri="{BB962C8B-B14F-4D97-AF65-F5344CB8AC3E}">
        <p14:creationId xmlns:p14="http://schemas.microsoft.com/office/powerpoint/2010/main" val="3698427733"/>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29891">
                                            <p:txEl>
                                              <p:pRg st="0" end="0"/>
                                            </p:txEl>
                                          </p:spTgt>
                                        </p:tgtEl>
                                        <p:attrNameLst>
                                          <p:attrName>style.visibility</p:attrName>
                                        </p:attrNameLst>
                                      </p:cBhvr>
                                      <p:to>
                                        <p:strVal val="visible"/>
                                      </p:to>
                                    </p:set>
                                    <p:animEffect transition="in" filter="wipe(left)">
                                      <p:cBhvr>
                                        <p:cTn id="7" dur="500"/>
                                        <p:tgtEl>
                                          <p:spTgt spid="1829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29891">
                                            <p:txEl>
                                              <p:pRg st="1" end="1"/>
                                            </p:txEl>
                                          </p:spTgt>
                                        </p:tgtEl>
                                        <p:attrNameLst>
                                          <p:attrName>style.visibility</p:attrName>
                                        </p:attrNameLst>
                                      </p:cBhvr>
                                      <p:to>
                                        <p:strVal val="visible"/>
                                      </p:to>
                                    </p:set>
                                    <p:animEffect transition="in" filter="wipe(left)">
                                      <p:cBhvr>
                                        <p:cTn id="12" dur="500"/>
                                        <p:tgtEl>
                                          <p:spTgt spid="1829891">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left)">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9891" grpId="0" build="p" autoUpdateAnimBg="0"/>
      <p:bldP spid="8" grpId="0" build="p" autoUpdateAnimBg="0"/>
    </p:bldLst>
  </p:timing>
</p:sld>
</file>

<file path=ppt/slides/slide3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r>
              <a:rPr lang="en-US" sz="4000"/>
              <a:t>Bondscore</a:t>
            </a:r>
          </a:p>
        </p:txBody>
      </p:sp>
      <p:sp>
        <p:nvSpPr>
          <p:cNvPr id="1472515" name="Rectangle 3"/>
          <p:cNvSpPr>
            <a:spLocks noGrp="1" noChangeArrowheads="1"/>
          </p:cNvSpPr>
          <p:nvPr>
            <p:ph type="body" idx="1"/>
          </p:nvPr>
        </p:nvSpPr>
        <p:spPr>
          <a:xfrm>
            <a:off x="776537" y="1628800"/>
            <a:ext cx="8640960" cy="1604392"/>
          </a:xfrm>
          <a:noFill/>
        </p:spPr>
        <p:txBody>
          <a:bodyPr/>
          <a:lstStyle/>
          <a:p>
            <a:pPr algn="just">
              <a:lnSpc>
                <a:spcPts val="2700"/>
              </a:lnSpc>
              <a:spcBef>
                <a:spcPts val="600"/>
              </a:spcBef>
              <a:spcAft>
                <a:spcPts val="600"/>
              </a:spcAft>
            </a:pPr>
            <a:r>
              <a:rPr lang="en-US" sz="2000" dirty="0"/>
              <a:t>In order to smooth the excessive volatility of PDs obtained from equity prices, hybrid models have been developed, with the PD being obtained simultaneously from corporate financial and market information.</a:t>
            </a:r>
          </a:p>
          <a:p>
            <a:pPr algn="just">
              <a:lnSpc>
                <a:spcPts val="2700"/>
              </a:lnSpc>
              <a:spcBef>
                <a:spcPts val="600"/>
              </a:spcBef>
              <a:spcAft>
                <a:spcPts val="600"/>
              </a:spcAft>
            </a:pPr>
            <a:r>
              <a:rPr lang="en-US" sz="2000" dirty="0"/>
              <a:t>One of these models is the </a:t>
            </a:r>
            <a:r>
              <a:rPr lang="en-US" sz="2000" dirty="0" err="1"/>
              <a:t>Bondscore</a:t>
            </a:r>
            <a:r>
              <a:rPr lang="en-US" sz="2000" dirty="0"/>
              <a:t>, developed by </a:t>
            </a:r>
            <a:r>
              <a:rPr lang="en-US" sz="2000" dirty="0" err="1"/>
              <a:t>CreditSights</a:t>
            </a:r>
            <a:r>
              <a:rPr lang="en-US" sz="2000" dirty="0"/>
              <a:t>:</a:t>
            </a:r>
            <a:endParaRPr lang="en-US" sz="2000" i="1" dirty="0"/>
          </a:p>
          <a:p>
            <a:pPr algn="just">
              <a:lnSpc>
                <a:spcPts val="2700"/>
              </a:lnSpc>
              <a:spcBef>
                <a:spcPts val="600"/>
              </a:spcBef>
              <a:spcAft>
                <a:spcPts val="600"/>
              </a:spcAft>
            </a:pPr>
            <a:endParaRPr lang="en-US" sz="2000" dirty="0"/>
          </a:p>
        </p:txBody>
      </p:sp>
      <p:graphicFrame>
        <p:nvGraphicFramePr>
          <p:cNvPr id="1472516" name="Object 4"/>
          <p:cNvGraphicFramePr>
            <a:graphicFrameLocks noChangeAspect="1"/>
          </p:cNvGraphicFramePr>
          <p:nvPr/>
        </p:nvGraphicFramePr>
        <p:xfrm>
          <a:off x="1617663" y="3296872"/>
          <a:ext cx="4703489" cy="780200"/>
        </p:xfrm>
        <a:graphic>
          <a:graphicData uri="http://schemas.openxmlformats.org/presentationml/2006/ole">
            <mc:AlternateContent xmlns:mc="http://schemas.openxmlformats.org/markup-compatibility/2006">
              <mc:Choice xmlns:v="urn:schemas-microsoft-com:vml" Requires="v">
                <p:oleObj name="Equation" r:id="rId2" imgW="3517560" imgH="583920" progId="Equation.3">
                  <p:embed/>
                </p:oleObj>
              </mc:Choice>
              <mc:Fallback>
                <p:oleObj name="Equation" r:id="rId2" imgW="3517560" imgH="583920" progId="Equation.3">
                  <p:embed/>
                  <p:pic>
                    <p:nvPicPr>
                      <p:cNvPr id="1472516" name="Object 4"/>
                      <p:cNvPicPr>
                        <a:picLocks noChangeAspect="1" noChangeArrowheads="1"/>
                      </p:cNvPicPr>
                      <p:nvPr/>
                    </p:nvPicPr>
                    <p:blipFill>
                      <a:blip r:embed="rId3"/>
                      <a:srcRect/>
                      <a:stretch>
                        <a:fillRect/>
                      </a:stretch>
                    </p:blipFill>
                    <p:spPr bwMode="auto">
                      <a:xfrm>
                        <a:off x="1617663" y="3296872"/>
                        <a:ext cx="4703489" cy="780200"/>
                      </a:xfrm>
                      <a:prstGeom prst="rect">
                        <a:avLst/>
                      </a:prstGeom>
                      <a:noFill/>
                    </p:spPr>
                  </p:pic>
                </p:oleObj>
              </mc:Fallback>
            </mc:AlternateContent>
          </a:graphicData>
        </a:graphic>
      </p:graphicFrame>
      <p:sp>
        <p:nvSpPr>
          <p:cNvPr id="6" name="Rectangle 3"/>
          <p:cNvSpPr txBox="1">
            <a:spLocks noChangeArrowheads="1"/>
          </p:cNvSpPr>
          <p:nvPr/>
        </p:nvSpPr>
        <p:spPr bwMode="auto">
          <a:xfrm>
            <a:off x="838200" y="4146376"/>
            <a:ext cx="8420100" cy="252298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spcBef>
                <a:spcPts val="0"/>
              </a:spcBef>
              <a:buFont typeface="Monotype Sorts" pitchFamily="2" charset="2"/>
              <a:buNone/>
            </a:pPr>
            <a:r>
              <a:rPr lang="en-US" sz="1800" b="0" u="none"/>
              <a:t>being:</a:t>
            </a:r>
          </a:p>
          <a:p>
            <a:pPr algn="just">
              <a:spcBef>
                <a:spcPts val="0"/>
              </a:spcBef>
              <a:buFont typeface="Monotype Sorts" pitchFamily="2" charset="2"/>
              <a:buNone/>
            </a:pPr>
            <a:r>
              <a:rPr lang="en-US" sz="1800" b="0" u="none"/>
              <a:t>X</a:t>
            </a:r>
            <a:r>
              <a:rPr lang="en-US" sz="1800" b="0" u="none" baseline="-25000"/>
              <a:t>1</a:t>
            </a:r>
            <a:r>
              <a:rPr lang="en-US" sz="1800" b="0" u="none"/>
              <a:t> = Total Liabilities/Market Value of Capital</a:t>
            </a:r>
          </a:p>
          <a:p>
            <a:pPr algn="just">
              <a:spcBef>
                <a:spcPts val="0"/>
              </a:spcBef>
              <a:buFont typeface="Monotype Sorts" pitchFamily="2" charset="2"/>
              <a:buNone/>
            </a:pPr>
            <a:r>
              <a:rPr lang="en-US" sz="1800" b="0" u="none"/>
              <a:t>X</a:t>
            </a:r>
            <a:r>
              <a:rPr lang="en-US" sz="1800" b="0" u="none" baseline="-25000"/>
              <a:t>2 </a:t>
            </a:r>
            <a:r>
              <a:rPr lang="en-US" sz="1800" b="0" u="none"/>
              <a:t>= EBITDA/Sales</a:t>
            </a:r>
          </a:p>
          <a:p>
            <a:pPr algn="just">
              <a:spcBef>
                <a:spcPts val="0"/>
              </a:spcBef>
              <a:buFont typeface="Monotype Sorts" pitchFamily="2" charset="2"/>
              <a:buNone/>
            </a:pPr>
            <a:r>
              <a:rPr lang="en-US" sz="1800" b="0" u="none"/>
              <a:t>X</a:t>
            </a:r>
            <a:r>
              <a:rPr lang="en-US" sz="1800" b="0" u="none" baseline="-25000"/>
              <a:t>3 </a:t>
            </a:r>
            <a:r>
              <a:rPr lang="en-US" sz="1800" b="0" u="none"/>
              <a:t>= Sales/ Total Assets</a:t>
            </a:r>
          </a:p>
          <a:p>
            <a:pPr algn="just">
              <a:spcBef>
                <a:spcPts val="0"/>
              </a:spcBef>
              <a:buNone/>
            </a:pPr>
            <a:r>
              <a:rPr lang="en-US" sz="1800" b="0" u="none"/>
              <a:t>X</a:t>
            </a:r>
            <a:r>
              <a:rPr lang="en-US" sz="1800" b="0" u="none" baseline="-25000"/>
              <a:t>4</a:t>
            </a:r>
            <a:r>
              <a:rPr lang="en-US" sz="1800" b="0" u="none"/>
              <a:t> = Working Capital / Total Assets</a:t>
            </a:r>
          </a:p>
          <a:p>
            <a:pPr algn="just">
              <a:spcBef>
                <a:spcPts val="0"/>
              </a:spcBef>
              <a:buFont typeface="Monotype Sorts" pitchFamily="2" charset="2"/>
              <a:buNone/>
            </a:pPr>
            <a:r>
              <a:rPr lang="en-US" sz="1800" b="0" u="none"/>
              <a:t>X</a:t>
            </a:r>
            <a:r>
              <a:rPr lang="en-US" sz="1800" b="0" u="none" baseline="-25000"/>
              <a:t>5</a:t>
            </a:r>
            <a:r>
              <a:rPr lang="en-US" sz="1800" b="0" u="none"/>
              <a:t>= log(Assets)</a:t>
            </a:r>
          </a:p>
          <a:p>
            <a:pPr algn="just">
              <a:spcBef>
                <a:spcPts val="0"/>
              </a:spcBef>
              <a:buFont typeface="Monotype Sorts" pitchFamily="2" charset="2"/>
              <a:buNone/>
            </a:pPr>
            <a:r>
              <a:rPr lang="en-US" sz="1800" b="0" u="none"/>
              <a:t>X</a:t>
            </a:r>
            <a:r>
              <a:rPr lang="en-US" sz="1800" b="0" u="none" baseline="-25000"/>
              <a:t>6</a:t>
            </a:r>
            <a:r>
              <a:rPr lang="en-US" sz="1800" b="0" u="none"/>
              <a:t>= Vol of EBITDA/Sales</a:t>
            </a:r>
          </a:p>
          <a:p>
            <a:pPr algn="just">
              <a:spcBef>
                <a:spcPts val="0"/>
              </a:spcBef>
              <a:buFont typeface="Monotype Sorts" pitchFamily="2" charset="2"/>
              <a:buNone/>
            </a:pPr>
            <a:r>
              <a:rPr lang="en-US" sz="1800" b="0" u="none"/>
              <a:t>X</a:t>
            </a:r>
            <a:r>
              <a:rPr lang="en-US" sz="1800" b="0" u="none" baseline="-25000"/>
              <a:t>7</a:t>
            </a:r>
            <a:r>
              <a:rPr lang="en-US" sz="1800" b="0" u="none"/>
              <a:t>= Vol of Market Value of Capital</a:t>
            </a:r>
            <a:endParaRPr lang="en-US" sz="1800" b="0" i="1" u="none"/>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308</a:t>
            </a:fld>
            <a:endParaRPr lang="en-US"/>
          </a:p>
        </p:txBody>
      </p:sp>
    </p:spTree>
    <p:extLst>
      <p:ext uri="{BB962C8B-B14F-4D97-AF65-F5344CB8AC3E}">
        <p14:creationId xmlns:p14="http://schemas.microsoft.com/office/powerpoint/2010/main" val="1127345864"/>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72515">
                                            <p:txEl>
                                              <p:pRg st="0" end="0"/>
                                            </p:txEl>
                                          </p:spTgt>
                                        </p:tgtEl>
                                        <p:attrNameLst>
                                          <p:attrName>style.visibility</p:attrName>
                                        </p:attrNameLst>
                                      </p:cBhvr>
                                      <p:to>
                                        <p:strVal val="visible"/>
                                      </p:to>
                                    </p:set>
                                    <p:animEffect transition="in" filter="wipe(left)">
                                      <p:cBhvr>
                                        <p:cTn id="7" dur="500"/>
                                        <p:tgtEl>
                                          <p:spTgt spid="1472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72515">
                                            <p:txEl>
                                              <p:pRg st="1" end="1"/>
                                            </p:txEl>
                                          </p:spTgt>
                                        </p:tgtEl>
                                        <p:attrNameLst>
                                          <p:attrName>style.visibility</p:attrName>
                                        </p:attrNameLst>
                                      </p:cBhvr>
                                      <p:to>
                                        <p:strVal val="visible"/>
                                      </p:to>
                                    </p:set>
                                    <p:animEffect transition="in" filter="wipe(left)">
                                      <p:cBhvr>
                                        <p:cTn id="12" dur="500"/>
                                        <p:tgtEl>
                                          <p:spTgt spid="14725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72516"/>
                                        </p:tgtEl>
                                        <p:attrNameLst>
                                          <p:attrName>style.visibility</p:attrName>
                                        </p:attrNameLst>
                                      </p:cBhvr>
                                      <p:to>
                                        <p:strVal val="visible"/>
                                      </p:to>
                                    </p:set>
                                    <p:animEffect transition="in" filter="wipe(left)">
                                      <p:cBhvr>
                                        <p:cTn id="17" dur="500"/>
                                        <p:tgtEl>
                                          <p:spTgt spid="14725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left)">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wipe(left)">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wipe(left)">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wipe(left)">
                                      <p:cBhvr>
                                        <p:cTn id="42" dur="5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Effect transition="in" filter="wipe(left)">
                                      <p:cBhvr>
                                        <p:cTn id="47" dur="500"/>
                                        <p:tgtEl>
                                          <p:spTgt spid="6">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
                                            <p:txEl>
                                              <p:pRg st="6" end="6"/>
                                            </p:txEl>
                                          </p:spTgt>
                                        </p:tgtEl>
                                        <p:attrNameLst>
                                          <p:attrName>style.visibility</p:attrName>
                                        </p:attrNameLst>
                                      </p:cBhvr>
                                      <p:to>
                                        <p:strVal val="visible"/>
                                      </p:to>
                                    </p:set>
                                    <p:animEffect transition="in" filter="wipe(left)">
                                      <p:cBhvr>
                                        <p:cTn id="52" dur="500"/>
                                        <p:tgtEl>
                                          <p:spTgt spid="6">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
                                            <p:txEl>
                                              <p:pRg st="7" end="7"/>
                                            </p:txEl>
                                          </p:spTgt>
                                        </p:tgtEl>
                                        <p:attrNameLst>
                                          <p:attrName>style.visibility</p:attrName>
                                        </p:attrNameLst>
                                      </p:cBhvr>
                                      <p:to>
                                        <p:strVal val="visible"/>
                                      </p:to>
                                    </p:set>
                                    <p:animEffect transition="in" filter="wipe(left)">
                                      <p:cBhvr>
                                        <p:cTn id="5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5" grpId="0" build="p" autoUpdateAnimBg="0"/>
      <p:bldP spid="6" grpId="0" build="p" autoUpdateAnimBg="0"/>
    </p:bldLst>
  </p:timing>
</p:sld>
</file>

<file path=ppt/slides/slide3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r>
              <a:rPr lang="en-US" dirty="0"/>
              <a:t>Reduced-form Models</a:t>
            </a:r>
          </a:p>
        </p:txBody>
      </p:sp>
      <p:sp>
        <p:nvSpPr>
          <p:cNvPr id="1474563" name="Rectangle 3"/>
          <p:cNvSpPr>
            <a:spLocks noGrp="1" noChangeArrowheads="1"/>
          </p:cNvSpPr>
          <p:nvPr>
            <p:ph type="body" idx="1"/>
          </p:nvPr>
        </p:nvSpPr>
        <p:spPr>
          <a:xfrm>
            <a:off x="776536" y="1628799"/>
            <a:ext cx="8716714" cy="4694213"/>
          </a:xfrm>
        </p:spPr>
        <p:txBody>
          <a:bodyPr/>
          <a:lstStyle/>
          <a:p>
            <a:pPr marL="266700" indent="-266700" algn="just">
              <a:lnSpc>
                <a:spcPts val="2769"/>
              </a:lnSpc>
              <a:spcBef>
                <a:spcPts val="554"/>
              </a:spcBef>
              <a:spcAft>
                <a:spcPts val="554"/>
              </a:spcAft>
            </a:pPr>
            <a:r>
              <a:rPr lang="en-US" sz="1800" dirty="0"/>
              <a:t>A structural model of credit risk provides a link between the prices of equity and debt instruments issued by a given firm.</a:t>
            </a:r>
          </a:p>
          <a:p>
            <a:pPr marL="266700" indent="-266700" algn="just">
              <a:lnSpc>
                <a:spcPts val="2769"/>
              </a:lnSpc>
              <a:spcBef>
                <a:spcPts val="554"/>
              </a:spcBef>
              <a:spcAft>
                <a:spcPts val="554"/>
              </a:spcAft>
            </a:pPr>
            <a:r>
              <a:rPr lang="en-US" sz="1800" b="1" dirty="0"/>
              <a:t>A reduced-form model does not give any fundamental reason for the arrival of the defaults</a:t>
            </a:r>
            <a:r>
              <a:rPr lang="en-US" sz="1800" dirty="0"/>
              <a:t>, assuming that hazard rates for the different companies are stochastic processes correlated with macroeconomic variables.</a:t>
            </a:r>
          </a:p>
          <a:p>
            <a:pPr marL="266700" indent="-266700" algn="just">
              <a:lnSpc>
                <a:spcPts val="2769"/>
              </a:lnSpc>
              <a:spcBef>
                <a:spcPts val="554"/>
              </a:spcBef>
              <a:spcAft>
                <a:spcPts val="554"/>
              </a:spcAft>
            </a:pPr>
            <a:r>
              <a:rPr lang="en-US" sz="1800" dirty="0"/>
              <a:t>Given that c</a:t>
            </a:r>
            <a:r>
              <a:rPr lang="en-US" sz="1800" i="1" dirty="0"/>
              <a:t>redit spreads</a:t>
            </a:r>
            <a:r>
              <a:rPr lang="en-US" sz="1800" dirty="0"/>
              <a:t> can be decomposed in default risk (PD, or </a:t>
            </a:r>
            <a:r>
              <a:rPr lang="pt-PT" altLang="pt-PT" sz="1800" dirty="0">
                <a:latin typeface="Symbol" panose="05050102010706020507" pitchFamily="18" charset="2"/>
                <a:sym typeface="Symbol" panose="05050102010706020507" pitchFamily="18" charset="2"/>
              </a:rPr>
              <a:t></a:t>
            </a:r>
            <a:r>
              <a:rPr lang="en-US" sz="1800" dirty="0"/>
              <a:t>) and recovery risk (LGD, or </a:t>
            </a:r>
            <a:r>
              <a:rPr lang="pt-PT" altLang="pt-PT" sz="1800" dirty="0">
                <a:latin typeface="Symbol" panose="05050102010706020507" pitchFamily="18" charset="2"/>
                <a:sym typeface="Symbol" panose="05050102010706020507" pitchFamily="18" charset="2"/>
              </a:rPr>
              <a:t></a:t>
            </a:r>
            <a:r>
              <a:rPr lang="pt-PT" altLang="pt-PT" sz="1800" dirty="0"/>
              <a:t>)</a:t>
            </a:r>
            <a:r>
              <a:rPr lang="en-US" sz="1800" dirty="0"/>
              <a:t>, the </a:t>
            </a:r>
            <a:r>
              <a:rPr lang="en-US" sz="1800" b="1" dirty="0"/>
              <a:t>PD can be modeled from the credit spreads and LGDs</a:t>
            </a:r>
            <a:r>
              <a:rPr lang="en-US" sz="1800" dirty="0"/>
              <a:t>.</a:t>
            </a:r>
          </a:p>
          <a:p>
            <a:pPr marL="266700" indent="-266700" algn="just">
              <a:lnSpc>
                <a:spcPts val="2769"/>
              </a:lnSpc>
              <a:spcBef>
                <a:spcPts val="554"/>
              </a:spcBef>
              <a:spcAft>
                <a:spcPts val="554"/>
              </a:spcAft>
            </a:pPr>
            <a:r>
              <a:rPr lang="en-US" sz="1800" dirty="0"/>
              <a:t>Taking several maturities, one can obtain a term structure of PDs.</a:t>
            </a:r>
          </a:p>
          <a:p>
            <a:pPr marL="266700" indent="-266700" algn="just">
              <a:lnSpc>
                <a:spcPts val="2769"/>
              </a:lnSpc>
              <a:spcBef>
                <a:spcPts val="554"/>
              </a:spcBef>
              <a:spcAft>
                <a:spcPts val="554"/>
              </a:spcAft>
            </a:pPr>
            <a:r>
              <a:rPr lang="en-US" sz="1800" dirty="0"/>
              <a:t>However, we must have in mind that spreads are not only a function of PDs and LGDs, but also of liquidity, taxation and risk </a:t>
            </a:r>
            <a:r>
              <a:rPr lang="en-US" sz="1800" dirty="0" err="1"/>
              <a:t>premia</a:t>
            </a:r>
            <a:r>
              <a:rPr lang="en-US" sz="1800" dirty="0"/>
              <a:t> charged by investors =&gt; </a:t>
            </a:r>
            <a:r>
              <a:rPr lang="en-US" sz="1800" b="1" dirty="0"/>
              <a:t>PDs implied by spreads are risk neutral</a:t>
            </a:r>
            <a:r>
              <a:rPr lang="en-US" sz="1800" dirty="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309</a:t>
            </a:fld>
            <a:endParaRPr lang="en-US"/>
          </a:p>
        </p:txBody>
      </p:sp>
    </p:spTree>
    <p:extLst>
      <p:ext uri="{BB962C8B-B14F-4D97-AF65-F5344CB8AC3E}">
        <p14:creationId xmlns:p14="http://schemas.microsoft.com/office/powerpoint/2010/main" val="4150288427"/>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74563">
                                            <p:txEl>
                                              <p:pRg st="0" end="0"/>
                                            </p:txEl>
                                          </p:spTgt>
                                        </p:tgtEl>
                                        <p:attrNameLst>
                                          <p:attrName>style.visibility</p:attrName>
                                        </p:attrNameLst>
                                      </p:cBhvr>
                                      <p:to>
                                        <p:strVal val="visible"/>
                                      </p:to>
                                    </p:set>
                                    <p:animEffect transition="in" filter="wipe(left)">
                                      <p:cBhvr>
                                        <p:cTn id="7" dur="500"/>
                                        <p:tgtEl>
                                          <p:spTgt spid="1474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74563">
                                            <p:txEl>
                                              <p:pRg st="1" end="1"/>
                                            </p:txEl>
                                          </p:spTgt>
                                        </p:tgtEl>
                                        <p:attrNameLst>
                                          <p:attrName>style.visibility</p:attrName>
                                        </p:attrNameLst>
                                      </p:cBhvr>
                                      <p:to>
                                        <p:strVal val="visible"/>
                                      </p:to>
                                    </p:set>
                                    <p:animEffect transition="in" filter="wipe(left)">
                                      <p:cBhvr>
                                        <p:cTn id="12" dur="500"/>
                                        <p:tgtEl>
                                          <p:spTgt spid="14745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74563">
                                            <p:txEl>
                                              <p:pRg st="2" end="2"/>
                                            </p:txEl>
                                          </p:spTgt>
                                        </p:tgtEl>
                                        <p:attrNameLst>
                                          <p:attrName>style.visibility</p:attrName>
                                        </p:attrNameLst>
                                      </p:cBhvr>
                                      <p:to>
                                        <p:strVal val="visible"/>
                                      </p:to>
                                    </p:set>
                                    <p:animEffect transition="in" filter="wipe(left)">
                                      <p:cBhvr>
                                        <p:cTn id="17" dur="500"/>
                                        <p:tgtEl>
                                          <p:spTgt spid="14745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74563">
                                            <p:txEl>
                                              <p:pRg st="3" end="3"/>
                                            </p:txEl>
                                          </p:spTgt>
                                        </p:tgtEl>
                                        <p:attrNameLst>
                                          <p:attrName>style.visibility</p:attrName>
                                        </p:attrNameLst>
                                      </p:cBhvr>
                                      <p:to>
                                        <p:strVal val="visible"/>
                                      </p:to>
                                    </p:set>
                                    <p:animEffect transition="in" filter="wipe(left)">
                                      <p:cBhvr>
                                        <p:cTn id="22" dur="500"/>
                                        <p:tgtEl>
                                          <p:spTgt spid="14745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74563">
                                            <p:txEl>
                                              <p:pRg st="4" end="4"/>
                                            </p:txEl>
                                          </p:spTgt>
                                        </p:tgtEl>
                                        <p:attrNameLst>
                                          <p:attrName>style.visibility</p:attrName>
                                        </p:attrNameLst>
                                      </p:cBhvr>
                                      <p:to>
                                        <p:strVal val="visible"/>
                                      </p:to>
                                    </p:set>
                                    <p:animEffect transition="in" filter="wipe(left)">
                                      <p:cBhvr>
                                        <p:cTn id="27" dur="500"/>
                                        <p:tgtEl>
                                          <p:spTgt spid="14745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63"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Non-regulated players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31</a:t>
            </a:fld>
            <a:endParaRPr lang="en-US"/>
          </a:p>
        </p:txBody>
      </p:sp>
      <p:sp>
        <p:nvSpPr>
          <p:cNvPr id="8" name="Rectangle 3"/>
          <p:cNvSpPr txBox="1">
            <a:spLocks noChangeArrowheads="1"/>
          </p:cNvSpPr>
          <p:nvPr/>
        </p:nvSpPr>
        <p:spPr bwMode="auto">
          <a:xfrm>
            <a:off x="809624" y="1628801"/>
            <a:ext cx="8683626" cy="869688"/>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buClr>
                <a:schemeClr val="bg2"/>
              </a:buClr>
              <a:buSzPct val="75000"/>
              <a:buFont typeface="Monotype Sorts" pitchFamily="2" charset="2"/>
              <a:buChar char="n"/>
              <a:defRPr/>
            </a:pPr>
            <a:r>
              <a:rPr lang="en-US" sz="1800" b="0" u="none" dirty="0">
                <a:solidFill>
                  <a:schemeClr val="tx1"/>
                </a:solidFill>
              </a:rPr>
              <a:t>Incumbent banks have infrastructure, reputation and knowledge already established.</a:t>
            </a:r>
          </a:p>
          <a:p>
            <a:pPr marL="265113" indent="-265113" algn="just">
              <a:lnSpc>
                <a:spcPts val="2700"/>
              </a:lnSpc>
              <a:spcBef>
                <a:spcPts val="600"/>
              </a:spcBef>
              <a:buClr>
                <a:schemeClr val="bg2"/>
              </a:buClr>
              <a:buSzPct val="75000"/>
              <a:buFont typeface="Monotype Sorts" pitchFamily="2" charset="2"/>
              <a:buChar char="n"/>
              <a:defRPr/>
            </a:pPr>
            <a:r>
              <a:rPr lang="en-US" sz="1800" b="0" u="none" dirty="0">
                <a:solidFill>
                  <a:schemeClr val="tx1"/>
                </a:solidFill>
              </a:rPr>
              <a:t>However, they also face the legacy of IT and internal procedures.</a:t>
            </a: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p:txBody>
      </p:sp>
      <p:sp>
        <p:nvSpPr>
          <p:cNvPr id="6" name="Rectangle 5"/>
          <p:cNvSpPr/>
          <p:nvPr/>
        </p:nvSpPr>
        <p:spPr>
          <a:xfrm>
            <a:off x="5755240" y="5775647"/>
            <a:ext cx="3666002" cy="461665"/>
          </a:xfrm>
          <a:prstGeom prst="rect">
            <a:avLst/>
          </a:prstGeom>
        </p:spPr>
        <p:txBody>
          <a:bodyPr wrap="square">
            <a:spAutoFit/>
          </a:bodyPr>
          <a:lstStyle/>
          <a:p>
            <a:pPr algn="just">
              <a:buNone/>
            </a:pPr>
            <a:r>
              <a:rPr lang="pt-PT" sz="1200" b="0" u="none" dirty="0" err="1">
                <a:solidFill>
                  <a:schemeClr val="tx1"/>
                </a:solidFill>
              </a:rPr>
              <a:t>Source</a:t>
            </a:r>
            <a:r>
              <a:rPr lang="pt-PT" sz="1200" b="0" u="none" dirty="0">
                <a:solidFill>
                  <a:schemeClr val="tx1"/>
                </a:solidFill>
              </a:rPr>
              <a:t>: </a:t>
            </a:r>
            <a:r>
              <a:rPr lang="en-US" sz="1200" b="0" u="none" dirty="0">
                <a:solidFill>
                  <a:schemeClr val="tx1"/>
                </a:solidFill>
              </a:rPr>
              <a:t>(2019a), “</a:t>
            </a:r>
            <a:r>
              <a:rPr lang="en-US" sz="1200" b="0" u="none" dirty="0" err="1">
                <a:solidFill>
                  <a:schemeClr val="tx1"/>
                </a:solidFill>
              </a:rPr>
              <a:t>BigTech</a:t>
            </a:r>
            <a:r>
              <a:rPr lang="en-US" sz="1200" b="0" u="none" dirty="0">
                <a:solidFill>
                  <a:schemeClr val="tx1"/>
                </a:solidFill>
              </a:rPr>
              <a:t> in finance: opportunities and risks”, </a:t>
            </a:r>
            <a:r>
              <a:rPr lang="en-US" sz="1200" b="0" i="1" u="none" dirty="0">
                <a:solidFill>
                  <a:schemeClr val="tx1"/>
                </a:solidFill>
              </a:rPr>
              <a:t>Annual Economic </a:t>
            </a:r>
            <a:r>
              <a:rPr lang="pt-PT" sz="1200" b="0" i="1" u="none" dirty="0" err="1">
                <a:solidFill>
                  <a:schemeClr val="tx1"/>
                </a:solidFill>
              </a:rPr>
              <a:t>Report</a:t>
            </a:r>
            <a:r>
              <a:rPr lang="pt-PT" sz="1200" b="0" u="none" dirty="0">
                <a:solidFill>
                  <a:schemeClr val="tx1"/>
                </a:solidFill>
              </a:rPr>
              <a:t>, </a:t>
            </a:r>
            <a:r>
              <a:rPr lang="pt-PT" sz="1200" b="0" u="none" dirty="0" err="1">
                <a:solidFill>
                  <a:schemeClr val="tx1"/>
                </a:solidFill>
              </a:rPr>
              <a:t>Chapter</a:t>
            </a:r>
            <a:r>
              <a:rPr lang="pt-PT" sz="1200" b="0" u="none" dirty="0">
                <a:solidFill>
                  <a:schemeClr val="tx1"/>
                </a:solidFill>
              </a:rPr>
              <a:t> III, </a:t>
            </a:r>
            <a:r>
              <a:rPr lang="pt-PT" sz="1200" b="0" u="none" dirty="0" err="1">
                <a:solidFill>
                  <a:schemeClr val="tx1"/>
                </a:solidFill>
              </a:rPr>
              <a:t>June</a:t>
            </a:r>
            <a:r>
              <a:rPr lang="pt-PT" sz="1200" b="0" u="none" dirty="0">
                <a:solidFill>
                  <a:schemeClr val="tx1"/>
                </a:solidFill>
              </a:rPr>
              <a:t>.</a:t>
            </a:r>
          </a:p>
        </p:txBody>
      </p:sp>
      <p:pic>
        <p:nvPicPr>
          <p:cNvPr id="4" name="Picture 3"/>
          <p:cNvPicPr>
            <a:picLocks noChangeAspect="1"/>
          </p:cNvPicPr>
          <p:nvPr/>
        </p:nvPicPr>
        <p:blipFill>
          <a:blip r:embed="rId2"/>
          <a:stretch>
            <a:fillRect/>
          </a:stretch>
        </p:blipFill>
        <p:spPr>
          <a:xfrm>
            <a:off x="830947" y="2584190"/>
            <a:ext cx="4338077" cy="3653121"/>
          </a:xfrm>
          <a:prstGeom prst="rect">
            <a:avLst/>
          </a:prstGeom>
        </p:spPr>
      </p:pic>
    </p:spTree>
    <p:extLst>
      <p:ext uri="{BB962C8B-B14F-4D97-AF65-F5344CB8AC3E}">
        <p14:creationId xmlns:p14="http://schemas.microsoft.com/office/powerpoint/2010/main" val="792600807"/>
      </p:ext>
    </p:extLst>
  </p:cSld>
  <p:clrMapOvr>
    <a:masterClrMapping/>
  </p:clrMapOvr>
  <p:transition spd="slow">
    <p:pull dir="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p:cNvSpPr>
            <a:spLocks noGrp="1" noChangeArrowheads="1"/>
          </p:cNvSpPr>
          <p:nvPr>
            <p:ph type="body" idx="1"/>
          </p:nvPr>
        </p:nvSpPr>
        <p:spPr>
          <a:xfrm>
            <a:off x="776536" y="1628800"/>
            <a:ext cx="8568952" cy="4536504"/>
          </a:xfrm>
        </p:spPr>
        <p:txBody>
          <a:bodyPr/>
          <a:lstStyle/>
          <a:p>
            <a:pPr algn="just"/>
            <a:r>
              <a:rPr lang="en-US" altLang="pt-PT" sz="1800" dirty="0">
                <a:solidFill>
                  <a:srgbClr val="FF0000"/>
                </a:solidFill>
              </a:rPr>
              <a:t>2 equivalent ways to calculate the price of a risky zero coupon bond </a:t>
            </a:r>
            <a:r>
              <a:rPr lang="en-US" altLang="pt-PT" sz="1800" dirty="0"/>
              <a:t>(assuming one-period maturity and redemption value of one monetary unit):</a:t>
            </a:r>
          </a:p>
          <a:p>
            <a:pPr marL="400050" indent="-400050" algn="just">
              <a:buFont typeface="Monotype Sorts" pitchFamily="2" charset="2"/>
              <a:buAutoNum type="romanLcParenBoth"/>
            </a:pPr>
            <a:r>
              <a:rPr lang="en-US" altLang="pt-PT" sz="1800" dirty="0"/>
              <a:t>Expected value of the future cash-flows, discounted at the risk-free rate:</a:t>
            </a:r>
          </a:p>
          <a:p>
            <a:pPr algn="just">
              <a:buFont typeface="Monotype Sorts" pitchFamily="2" charset="2"/>
              <a:buNone/>
            </a:pPr>
            <a:endParaRPr lang="en-US" altLang="pt-PT" sz="1800" dirty="0"/>
          </a:p>
          <a:p>
            <a:pPr algn="just">
              <a:buFont typeface="Monotype Sorts" pitchFamily="2" charset="2"/>
              <a:buNone/>
            </a:pPr>
            <a:endParaRPr lang="en-US" altLang="pt-PT" sz="1800" dirty="0"/>
          </a:p>
          <a:p>
            <a:pPr marL="414338" indent="-400050" algn="just">
              <a:buAutoNum type="romanLcParenBoth" startAt="2"/>
            </a:pPr>
            <a:r>
              <a:rPr lang="en-US" altLang="pt-PT" sz="1800" dirty="0"/>
              <a:t>Future cash-flows, discounted at the risk-free rate plus the credit spread:</a:t>
            </a:r>
          </a:p>
          <a:p>
            <a:pPr marL="414338" indent="-400050" algn="just">
              <a:buAutoNum type="romanLcParenBoth" startAt="2"/>
            </a:pPr>
            <a:endParaRPr lang="en-US" altLang="pt-PT" sz="1800" dirty="0"/>
          </a:p>
          <a:p>
            <a:pPr marL="414338" indent="-400050" algn="just">
              <a:buAutoNum type="romanLcParenBoth" startAt="2"/>
            </a:pPr>
            <a:endParaRPr lang="en-US" altLang="pt-PT" sz="1800" dirty="0"/>
          </a:p>
          <a:p>
            <a:pPr algn="just"/>
            <a:r>
              <a:rPr lang="en-US" altLang="pt-PT" sz="1800" dirty="0"/>
              <a:t>Equalizing both expressions =&gt;			      =&gt; </a:t>
            </a:r>
          </a:p>
          <a:p>
            <a:pPr marL="449263" indent="-449263" algn="just">
              <a:buNone/>
            </a:pPr>
            <a:r>
              <a:rPr lang="en-US" altLang="pt-PT" sz="1800" dirty="0"/>
              <a:t>=&gt;	Credit spreads:</a:t>
            </a:r>
          </a:p>
          <a:p>
            <a:pPr lvl="1"/>
            <a:r>
              <a:rPr lang="en-US" altLang="pt-PT" sz="1400" dirty="0"/>
              <a:t>Increase with the probability of default </a:t>
            </a:r>
            <a:r>
              <a:rPr lang="en-US" altLang="pt-PT" sz="1400" i="1" dirty="0">
                <a:sym typeface="Symbol" panose="05050102010706020507" pitchFamily="18" charset="2"/>
              </a:rPr>
              <a:t></a:t>
            </a:r>
            <a:r>
              <a:rPr lang="en-US" altLang="pt-PT" sz="1400" dirty="0"/>
              <a:t>;</a:t>
            </a:r>
          </a:p>
          <a:p>
            <a:pPr lvl="1"/>
            <a:r>
              <a:rPr lang="en-US" altLang="pt-PT" sz="1400" dirty="0"/>
              <a:t>Decreases with the recovery rate </a:t>
            </a:r>
            <a:r>
              <a:rPr lang="en-US" altLang="pt-PT" sz="1400" i="1" dirty="0">
                <a:sym typeface="Symbol" panose="05050102010706020507" pitchFamily="18" charset="2"/>
              </a:rPr>
              <a:t></a:t>
            </a:r>
            <a:r>
              <a:rPr lang="en-US" altLang="pt-PT" sz="1400" dirty="0"/>
              <a:t>;</a:t>
            </a:r>
          </a:p>
          <a:p>
            <a:pPr lvl="1"/>
            <a:r>
              <a:rPr lang="en-US" altLang="pt-PT" sz="1400" dirty="0"/>
              <a:t>Increases with the risk-free rate </a:t>
            </a:r>
            <a:r>
              <a:rPr lang="en-US" altLang="pt-PT" sz="1400" i="1" dirty="0"/>
              <a:t>r</a:t>
            </a:r>
            <a:r>
              <a:rPr lang="en-US" altLang="pt-PT" sz="1400" dirty="0"/>
              <a:t>;</a:t>
            </a:r>
          </a:p>
          <a:p>
            <a:pPr>
              <a:lnSpc>
                <a:spcPts val="2400"/>
              </a:lnSpc>
            </a:pPr>
            <a:r>
              <a:rPr lang="en-US" altLang="pt-PT" sz="1800" dirty="0"/>
              <a:t>In reality, these spreads may also be impacted by risk premium due to uncertainty about risk-free interest rates, PDs and LGDs.</a:t>
            </a:r>
          </a:p>
          <a:p>
            <a:pPr algn="just"/>
            <a:endParaRPr lang="en-US" altLang="pt-PT" sz="1800" dirty="0"/>
          </a:p>
          <a:p>
            <a:pPr algn="just"/>
            <a:endParaRPr lang="en-US" altLang="pt-PT" sz="1800" dirty="0"/>
          </a:p>
          <a:p>
            <a:pPr algn="just"/>
            <a:endParaRPr lang="en-US" altLang="pt-PT" sz="1800" dirty="0"/>
          </a:p>
          <a:p>
            <a:pPr marL="414338" indent="-400050" algn="just">
              <a:buAutoNum type="romanLcParenBoth" startAt="2"/>
            </a:pPr>
            <a:endParaRPr lang="en-US" altLang="pt-PT" sz="1800" dirty="0"/>
          </a:p>
        </p:txBody>
      </p:sp>
      <p:graphicFrame>
        <p:nvGraphicFramePr>
          <p:cNvPr id="122884" name="Object 4"/>
          <p:cNvGraphicFramePr>
            <a:graphicFrameLocks noChangeAspect="1"/>
          </p:cNvGraphicFramePr>
          <p:nvPr>
            <p:extLst>
              <p:ext uri="{D42A27DB-BD31-4B8C-83A1-F6EECF244321}">
                <p14:modId xmlns:p14="http://schemas.microsoft.com/office/powerpoint/2010/main" val="1125209633"/>
              </p:ext>
            </p:extLst>
          </p:nvPr>
        </p:nvGraphicFramePr>
        <p:xfrm>
          <a:off x="1208585" y="2636912"/>
          <a:ext cx="2592288" cy="545525"/>
        </p:xfrm>
        <a:graphic>
          <a:graphicData uri="http://schemas.openxmlformats.org/presentationml/2006/ole">
            <mc:AlternateContent xmlns:mc="http://schemas.openxmlformats.org/markup-compatibility/2006">
              <mc:Choice xmlns:v="urn:schemas-microsoft-com:vml" Requires="v">
                <p:oleObj name="Equation" r:id="rId3" imgW="2882900" imgH="609600" progId="Equation.3">
                  <p:embed/>
                </p:oleObj>
              </mc:Choice>
              <mc:Fallback>
                <p:oleObj name="Equation" r:id="rId3" imgW="2882900" imgH="609600" progId="Equation.3">
                  <p:embed/>
                  <p:pic>
                    <p:nvPicPr>
                      <p:cNvPr id="12288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585" y="2636912"/>
                        <a:ext cx="2592288" cy="545525"/>
                      </a:xfrm>
                      <a:prstGeom prst="rect">
                        <a:avLst/>
                      </a:prstGeom>
                      <a:noFill/>
                      <a:ln>
                        <a:noFill/>
                      </a:ln>
                    </p:spPr>
                  </p:pic>
                </p:oleObj>
              </mc:Fallback>
            </mc:AlternateContent>
          </a:graphicData>
        </a:graphic>
      </p:graphicFrame>
      <p:graphicFrame>
        <p:nvGraphicFramePr>
          <p:cNvPr id="122885" name="Object 5"/>
          <p:cNvGraphicFramePr>
            <a:graphicFrameLocks noChangeAspect="1"/>
          </p:cNvGraphicFramePr>
          <p:nvPr>
            <p:extLst>
              <p:ext uri="{D42A27DB-BD31-4B8C-83A1-F6EECF244321}">
                <p14:modId xmlns:p14="http://schemas.microsoft.com/office/powerpoint/2010/main" val="3847930921"/>
              </p:ext>
            </p:extLst>
          </p:nvPr>
        </p:nvGraphicFramePr>
        <p:xfrm>
          <a:off x="1207262" y="3645024"/>
          <a:ext cx="1081441" cy="512262"/>
        </p:xfrm>
        <a:graphic>
          <a:graphicData uri="http://schemas.openxmlformats.org/presentationml/2006/ole">
            <mc:AlternateContent xmlns:mc="http://schemas.openxmlformats.org/markup-compatibility/2006">
              <mc:Choice xmlns:v="urn:schemas-microsoft-com:vml" Requires="v">
                <p:oleObj name="Equation" r:id="rId5" imgW="1257300" imgH="609600" progId="Equation.3">
                  <p:embed/>
                </p:oleObj>
              </mc:Choice>
              <mc:Fallback>
                <p:oleObj name="Equation" r:id="rId5" imgW="1257300" imgH="609600" progId="Equation.3">
                  <p:embed/>
                  <p:pic>
                    <p:nvPicPr>
                      <p:cNvPr id="12288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7262" y="3645024"/>
                        <a:ext cx="1081441" cy="512262"/>
                      </a:xfrm>
                      <a:prstGeom prst="rect">
                        <a:avLst/>
                      </a:prstGeom>
                      <a:noFill/>
                      <a:ln>
                        <a:noFill/>
                      </a:ln>
                    </p:spPr>
                  </p:pic>
                </p:oleObj>
              </mc:Fallback>
            </mc:AlternateContent>
          </a:graphicData>
        </a:graphic>
      </p:graphicFrame>
      <p:sp>
        <p:nvSpPr>
          <p:cNvPr id="2" name="Slide Number Placeholder 1"/>
          <p:cNvSpPr>
            <a:spLocks noGrp="1"/>
          </p:cNvSpPr>
          <p:nvPr>
            <p:ph type="sldNum" sz="quarter" idx="12"/>
          </p:nvPr>
        </p:nvSpPr>
        <p:spPr/>
        <p:txBody>
          <a:bodyPr/>
          <a:lstStyle/>
          <a:p>
            <a:fld id="{9BF8B530-A272-41CE-B8BA-453198EA43D9}" type="slidenum">
              <a:rPr lang="pt-PT" smtClean="0"/>
              <a:pPr/>
              <a:t>310</a:t>
            </a:fld>
            <a:endParaRPr lang="pt-PT"/>
          </a:p>
        </p:txBody>
      </p:sp>
      <p:sp>
        <p:nvSpPr>
          <p:cNvPr id="9" name="Rectangle 2"/>
          <p:cNvSpPr>
            <a:spLocks noGrp="1" noChangeArrowheads="1"/>
          </p:cNvSpPr>
          <p:nvPr>
            <p:ph type="title"/>
          </p:nvPr>
        </p:nvSpPr>
        <p:spPr>
          <a:xfrm>
            <a:off x="908050" y="342900"/>
            <a:ext cx="8420100" cy="1104900"/>
          </a:xfrm>
        </p:spPr>
        <p:txBody>
          <a:bodyPr/>
          <a:lstStyle/>
          <a:p>
            <a:r>
              <a:rPr lang="en-US" dirty="0"/>
              <a:t>Reduced-form Models</a:t>
            </a:r>
          </a:p>
        </p:txBody>
      </p:sp>
      <p:graphicFrame>
        <p:nvGraphicFramePr>
          <p:cNvPr id="10" name="Object 6"/>
          <p:cNvGraphicFramePr>
            <a:graphicFrameLocks noChangeAspect="1"/>
          </p:cNvGraphicFramePr>
          <p:nvPr>
            <p:extLst>
              <p:ext uri="{D42A27DB-BD31-4B8C-83A1-F6EECF244321}">
                <p14:modId xmlns:p14="http://schemas.microsoft.com/office/powerpoint/2010/main" val="3936323872"/>
              </p:ext>
            </p:extLst>
          </p:nvPr>
        </p:nvGraphicFramePr>
        <p:xfrm>
          <a:off x="4200201" y="4149080"/>
          <a:ext cx="2408984" cy="564327"/>
        </p:xfrm>
        <a:graphic>
          <a:graphicData uri="http://schemas.openxmlformats.org/presentationml/2006/ole">
            <mc:AlternateContent xmlns:mc="http://schemas.openxmlformats.org/markup-compatibility/2006">
              <mc:Choice xmlns:v="urn:schemas-microsoft-com:vml" Requires="v">
                <p:oleObj name="Equation" r:id="rId7" imgW="2844800" imgH="660400" progId="Equation.3">
                  <p:embed/>
                </p:oleObj>
              </mc:Choice>
              <mc:Fallback>
                <p:oleObj name="Equation" r:id="rId7" imgW="2844800" imgH="660400" progId="Equation.3">
                  <p:embed/>
                  <p:pic>
                    <p:nvPicPr>
                      <p:cNvPr id="1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0201" y="4149080"/>
                        <a:ext cx="2408984" cy="56432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8034488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3"/>
          <p:cNvSpPr>
            <a:spLocks noGrp="1" noChangeArrowheads="1"/>
          </p:cNvSpPr>
          <p:nvPr>
            <p:ph type="body" idx="1"/>
          </p:nvPr>
        </p:nvSpPr>
        <p:spPr>
          <a:xfrm>
            <a:off x="776536" y="1628799"/>
            <a:ext cx="8640960" cy="4694213"/>
          </a:xfrm>
        </p:spPr>
        <p:txBody>
          <a:bodyPr/>
          <a:lstStyle/>
          <a:p>
            <a:pPr algn="just">
              <a:lnSpc>
                <a:spcPts val="2700"/>
              </a:lnSpc>
              <a:spcBef>
                <a:spcPts val="600"/>
              </a:spcBef>
              <a:spcAft>
                <a:spcPts val="600"/>
              </a:spcAft>
            </a:pPr>
            <a:r>
              <a:rPr lang="en-US" altLang="pt-PT" sz="1800" dirty="0">
                <a:solidFill>
                  <a:srgbClr val="FF0000"/>
                </a:solidFill>
              </a:rPr>
              <a:t>This relationship can be generalized for any maturity:</a:t>
            </a:r>
          </a:p>
          <a:p>
            <a:pPr marL="357188" indent="-357188" algn="just">
              <a:lnSpc>
                <a:spcPts val="2700"/>
              </a:lnSpc>
              <a:spcBef>
                <a:spcPts val="600"/>
              </a:spcBef>
              <a:spcAft>
                <a:spcPts val="600"/>
              </a:spcAft>
              <a:buNone/>
            </a:pPr>
            <a:r>
              <a:rPr lang="en-US" altLang="pt-PT" sz="1800" dirty="0" err="1"/>
              <a:t>i</a:t>
            </a:r>
            <a:r>
              <a:rPr lang="en-US" altLang="pt-PT" sz="1800" dirty="0"/>
              <a:t>)	Expected value of the future cash-flows, discounted at the risk-free rate:</a:t>
            </a:r>
          </a:p>
          <a:p>
            <a:pPr marL="514350" indent="-514350" algn="just">
              <a:lnSpc>
                <a:spcPts val="2700"/>
              </a:lnSpc>
              <a:spcBef>
                <a:spcPts val="600"/>
              </a:spcBef>
              <a:spcAft>
                <a:spcPts val="600"/>
              </a:spcAft>
              <a:buFont typeface="Monotype Sorts" pitchFamily="2" charset="2"/>
              <a:buAutoNum type="romanLcParenBoth"/>
            </a:pPr>
            <a:endParaRPr lang="en-US" altLang="pt-PT" sz="1800" dirty="0"/>
          </a:p>
          <a:p>
            <a:pPr marL="357188" algn="just">
              <a:lnSpc>
                <a:spcPts val="2700"/>
              </a:lnSpc>
              <a:spcBef>
                <a:spcPts val="600"/>
              </a:spcBef>
              <a:spcAft>
                <a:spcPts val="600"/>
              </a:spcAft>
              <a:buNone/>
            </a:pPr>
            <a:r>
              <a:rPr lang="en-US" altLang="pt-PT" sz="1800" dirty="0"/>
              <a:t>(ii)</a:t>
            </a:r>
            <a:r>
              <a:rPr lang="en-US" altLang="pt-PT" sz="1800" i="1" dirty="0"/>
              <a:t> </a:t>
            </a:r>
            <a:r>
              <a:rPr lang="en-US" altLang="pt-PT" sz="1800" dirty="0"/>
              <a:t>Future cash-flows, discounted at the risk-free rate plus the credit spread:</a:t>
            </a:r>
          </a:p>
          <a:p>
            <a:pPr marL="357188" algn="just">
              <a:lnSpc>
                <a:spcPts val="2700"/>
              </a:lnSpc>
              <a:spcBef>
                <a:spcPts val="600"/>
              </a:spcBef>
              <a:spcAft>
                <a:spcPts val="600"/>
              </a:spcAft>
              <a:buNone/>
            </a:pPr>
            <a:endParaRPr lang="en-US" altLang="pt-PT" sz="1800" dirty="0"/>
          </a:p>
          <a:p>
            <a:pPr algn="just">
              <a:lnSpc>
                <a:spcPts val="2700"/>
              </a:lnSpc>
              <a:spcBef>
                <a:spcPts val="0"/>
              </a:spcBef>
              <a:spcAft>
                <a:spcPts val="600"/>
              </a:spcAft>
            </a:pPr>
            <a:r>
              <a:rPr lang="en-US" altLang="pt-PT" sz="1800" dirty="0">
                <a:solidFill>
                  <a:srgbClr val="FF0000"/>
                </a:solidFill>
              </a:rPr>
              <a:t>Consequently, the (risk-neutral) PD can be obtained by modeling the risk-free and the hazard rate, instead of the market value of the company’s assets.</a:t>
            </a:r>
          </a:p>
          <a:p>
            <a:pPr algn="just">
              <a:lnSpc>
                <a:spcPts val="2700"/>
              </a:lnSpc>
              <a:spcBef>
                <a:spcPts val="0"/>
              </a:spcBef>
              <a:spcAft>
                <a:spcPts val="600"/>
              </a:spcAft>
            </a:pPr>
            <a:r>
              <a:rPr lang="en-US" altLang="pt-PT" sz="1800" dirty="0"/>
              <a:t>From the spreads of similar bonds for different maturities, one can obtain the PD term structure, that can be compared to the statistics of rating agencies (the “true” PDs).</a:t>
            </a:r>
          </a:p>
          <a:p>
            <a:pPr algn="just">
              <a:lnSpc>
                <a:spcPts val="2700"/>
              </a:lnSpc>
              <a:spcBef>
                <a:spcPts val="0"/>
              </a:spcBef>
              <a:spcAft>
                <a:spcPts val="600"/>
              </a:spcAft>
            </a:pPr>
            <a:r>
              <a:rPr lang="en-US" altLang="pt-PT" sz="1800" dirty="0"/>
              <a:t>The initial and most popular reduced form models were presented in </a:t>
            </a:r>
            <a:r>
              <a:rPr lang="en-US" altLang="pt-PT" sz="1800" dirty="0" err="1"/>
              <a:t>Artzner</a:t>
            </a:r>
            <a:r>
              <a:rPr lang="en-US" altLang="pt-PT" sz="1800" dirty="0"/>
              <a:t> and </a:t>
            </a:r>
            <a:r>
              <a:rPr lang="en-US" altLang="pt-PT" sz="1800" dirty="0" err="1"/>
              <a:t>Delbaen</a:t>
            </a:r>
            <a:r>
              <a:rPr lang="en-US" altLang="pt-PT" sz="1800" dirty="0"/>
              <a:t> (1995), </a:t>
            </a:r>
            <a:r>
              <a:rPr lang="en-US" altLang="pt-PT" sz="1800" dirty="0" err="1"/>
              <a:t>Jarrow</a:t>
            </a:r>
            <a:r>
              <a:rPr lang="en-US" altLang="pt-PT" sz="1800" dirty="0"/>
              <a:t> and Turnbull (1995) and </a:t>
            </a:r>
            <a:r>
              <a:rPr lang="en-US" altLang="pt-PT" sz="1800" dirty="0" err="1"/>
              <a:t>Duffie</a:t>
            </a:r>
            <a:r>
              <a:rPr lang="en-US" altLang="pt-PT" sz="1800" dirty="0"/>
              <a:t> and Singleton (1995).</a:t>
            </a:r>
          </a:p>
        </p:txBody>
      </p:sp>
      <p:graphicFrame>
        <p:nvGraphicFramePr>
          <p:cNvPr id="126980" name="Object 5"/>
          <p:cNvGraphicFramePr>
            <a:graphicFrameLocks noChangeAspect="1"/>
          </p:cNvGraphicFramePr>
          <p:nvPr>
            <p:extLst>
              <p:ext uri="{D42A27DB-BD31-4B8C-83A1-F6EECF244321}">
                <p14:modId xmlns:p14="http://schemas.microsoft.com/office/powerpoint/2010/main" val="3345697472"/>
              </p:ext>
            </p:extLst>
          </p:nvPr>
        </p:nvGraphicFramePr>
        <p:xfrm>
          <a:off x="1136577" y="2511019"/>
          <a:ext cx="4824536" cy="629949"/>
        </p:xfrm>
        <a:graphic>
          <a:graphicData uri="http://schemas.openxmlformats.org/presentationml/2006/ole">
            <mc:AlternateContent xmlns:mc="http://schemas.openxmlformats.org/markup-compatibility/2006">
              <mc:Choice xmlns:v="urn:schemas-microsoft-com:vml" Requires="v">
                <p:oleObj name="Equation" r:id="rId3" imgW="3390840" imgH="444240" progId="Equation.3">
                  <p:embed/>
                </p:oleObj>
              </mc:Choice>
              <mc:Fallback>
                <p:oleObj name="Equation" r:id="rId3" imgW="3390840" imgH="444240" progId="Equation.3">
                  <p:embed/>
                  <p:pic>
                    <p:nvPicPr>
                      <p:cNvPr id="126980" name="Object 5"/>
                      <p:cNvPicPr>
                        <a:picLocks noChangeAspect="1" noChangeArrowheads="1"/>
                      </p:cNvPicPr>
                      <p:nvPr/>
                    </p:nvPicPr>
                    <p:blipFill>
                      <a:blip r:embed="rId4"/>
                      <a:srcRect/>
                      <a:stretch>
                        <a:fillRect/>
                      </a:stretch>
                    </p:blipFill>
                    <p:spPr bwMode="auto">
                      <a:xfrm>
                        <a:off x="1136577" y="2511019"/>
                        <a:ext cx="4824536" cy="629949"/>
                      </a:xfrm>
                      <a:prstGeom prst="rect">
                        <a:avLst/>
                      </a:prstGeom>
                      <a:noFill/>
                      <a:ln>
                        <a:noFill/>
                      </a:ln>
                    </p:spPr>
                  </p:pic>
                </p:oleObj>
              </mc:Fallback>
            </mc:AlternateContent>
          </a:graphicData>
        </a:graphic>
      </p:graphicFrame>
      <p:graphicFrame>
        <p:nvGraphicFramePr>
          <p:cNvPr id="126981" name="Object 6"/>
          <p:cNvGraphicFramePr>
            <a:graphicFrameLocks noChangeAspect="1"/>
          </p:cNvGraphicFramePr>
          <p:nvPr>
            <p:extLst>
              <p:ext uri="{D42A27DB-BD31-4B8C-83A1-F6EECF244321}">
                <p14:modId xmlns:p14="http://schemas.microsoft.com/office/powerpoint/2010/main" val="272891359"/>
              </p:ext>
            </p:extLst>
          </p:nvPr>
        </p:nvGraphicFramePr>
        <p:xfrm>
          <a:off x="1136577" y="3467922"/>
          <a:ext cx="3960439" cy="609150"/>
        </p:xfrm>
        <a:graphic>
          <a:graphicData uri="http://schemas.openxmlformats.org/presentationml/2006/ole">
            <mc:AlternateContent xmlns:mc="http://schemas.openxmlformats.org/markup-compatibility/2006">
              <mc:Choice xmlns:v="urn:schemas-microsoft-com:vml" Requires="v">
                <p:oleObj name="Equation" r:id="rId5" imgW="2869920" imgH="444240" progId="Equation.3">
                  <p:embed/>
                </p:oleObj>
              </mc:Choice>
              <mc:Fallback>
                <p:oleObj name="Equation" r:id="rId5" imgW="2869920" imgH="444240" progId="Equation.3">
                  <p:embed/>
                  <p:pic>
                    <p:nvPicPr>
                      <p:cNvPr id="126981" name="Object 6"/>
                      <p:cNvPicPr>
                        <a:picLocks noChangeAspect="1" noChangeArrowheads="1"/>
                      </p:cNvPicPr>
                      <p:nvPr/>
                    </p:nvPicPr>
                    <p:blipFill>
                      <a:blip r:embed="rId6"/>
                      <a:srcRect/>
                      <a:stretch>
                        <a:fillRect/>
                      </a:stretch>
                    </p:blipFill>
                    <p:spPr bwMode="auto">
                      <a:xfrm>
                        <a:off x="1136577" y="3467922"/>
                        <a:ext cx="3960439" cy="609150"/>
                      </a:xfrm>
                      <a:prstGeom prst="rect">
                        <a:avLst/>
                      </a:prstGeom>
                      <a:noFill/>
                      <a:ln>
                        <a:noFill/>
                      </a:ln>
                    </p:spPr>
                  </p:pic>
                </p:oleObj>
              </mc:Fallback>
            </mc:AlternateContent>
          </a:graphicData>
        </a:graphic>
      </p:graphicFrame>
      <p:sp>
        <p:nvSpPr>
          <p:cNvPr id="2" name="Slide Number Placeholder 1"/>
          <p:cNvSpPr>
            <a:spLocks noGrp="1"/>
          </p:cNvSpPr>
          <p:nvPr>
            <p:ph type="sldNum" sz="quarter" idx="12"/>
          </p:nvPr>
        </p:nvSpPr>
        <p:spPr/>
        <p:txBody>
          <a:bodyPr/>
          <a:lstStyle/>
          <a:p>
            <a:fld id="{9BF8B530-A272-41CE-B8BA-453198EA43D9}" type="slidenum">
              <a:rPr lang="pt-PT" smtClean="0"/>
              <a:pPr/>
              <a:t>311</a:t>
            </a:fld>
            <a:endParaRPr lang="pt-PT"/>
          </a:p>
        </p:txBody>
      </p:sp>
      <p:sp>
        <p:nvSpPr>
          <p:cNvPr id="8" name="Rectangle 2"/>
          <p:cNvSpPr>
            <a:spLocks noGrp="1" noChangeArrowheads="1"/>
          </p:cNvSpPr>
          <p:nvPr>
            <p:ph type="title"/>
          </p:nvPr>
        </p:nvSpPr>
        <p:spPr>
          <a:xfrm>
            <a:off x="908050" y="342900"/>
            <a:ext cx="8420100" cy="1104900"/>
          </a:xfrm>
        </p:spPr>
        <p:txBody>
          <a:bodyPr/>
          <a:lstStyle/>
          <a:p>
            <a:r>
              <a:rPr lang="en-US" dirty="0"/>
              <a:t>Reduced-form Models</a:t>
            </a:r>
          </a:p>
        </p:txBody>
      </p:sp>
    </p:spTree>
    <p:extLst>
      <p:ext uri="{BB962C8B-B14F-4D97-AF65-F5344CB8AC3E}">
        <p14:creationId xmlns:p14="http://schemas.microsoft.com/office/powerpoint/2010/main" val="1719989117"/>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3"/>
          <p:cNvSpPr>
            <a:spLocks noChangeArrowheads="1"/>
          </p:cNvSpPr>
          <p:nvPr/>
        </p:nvSpPr>
        <p:spPr bwMode="auto">
          <a:xfrm>
            <a:off x="2792414" y="3933826"/>
            <a:ext cx="6408737" cy="360363"/>
          </a:xfrm>
          <a:prstGeom prst="rect">
            <a:avLst/>
          </a:prstGeom>
          <a:solidFill>
            <a:schemeClr val="bg1"/>
          </a:solidFill>
          <a:ln w="9525">
            <a:noFill/>
            <a:miter lim="800000"/>
            <a:headEnd/>
            <a:tailEnd/>
          </a:ln>
          <a:effectLst/>
        </p:spPr>
        <p:txBody>
          <a:bodyPr wrap="none" anchor="ctr"/>
          <a:lstStyle/>
          <a:p>
            <a:endParaRPr lang="pt-PT"/>
          </a:p>
        </p:txBody>
      </p:sp>
      <p:sp>
        <p:nvSpPr>
          <p:cNvPr id="166916" name="Oval 4"/>
          <p:cNvSpPr>
            <a:spLocks noChangeArrowheads="1"/>
          </p:cNvSpPr>
          <p:nvPr/>
        </p:nvSpPr>
        <p:spPr bwMode="auto">
          <a:xfrm>
            <a:off x="1928814" y="2205038"/>
            <a:ext cx="287337" cy="360362"/>
          </a:xfrm>
          <a:prstGeom prst="ellipse">
            <a:avLst/>
          </a:prstGeom>
          <a:solidFill>
            <a:schemeClr val="bg1"/>
          </a:solidFill>
          <a:ln w="9525">
            <a:noFill/>
            <a:round/>
            <a:headEnd/>
            <a:tailEnd/>
          </a:ln>
          <a:effectLst/>
        </p:spPr>
        <p:txBody>
          <a:bodyPr wrap="none" anchor="ctr"/>
          <a:lstStyle/>
          <a:p>
            <a:endParaRPr lang="pt-PT"/>
          </a:p>
        </p:txBody>
      </p:sp>
      <p:sp>
        <p:nvSpPr>
          <p:cNvPr id="166917" name="Rectangle 5"/>
          <p:cNvSpPr>
            <a:spLocks noChangeArrowheads="1"/>
          </p:cNvSpPr>
          <p:nvPr/>
        </p:nvSpPr>
        <p:spPr bwMode="auto">
          <a:xfrm>
            <a:off x="2432050" y="2205038"/>
            <a:ext cx="1225550" cy="360362"/>
          </a:xfrm>
          <a:prstGeom prst="rect">
            <a:avLst/>
          </a:prstGeom>
          <a:solidFill>
            <a:schemeClr val="bg1"/>
          </a:solidFill>
          <a:ln w="9525">
            <a:noFill/>
            <a:miter lim="800000"/>
            <a:headEnd/>
            <a:tailEnd/>
          </a:ln>
          <a:effectLst/>
        </p:spPr>
        <p:txBody>
          <a:bodyPr wrap="none" anchor="ctr"/>
          <a:lstStyle/>
          <a:p>
            <a:endParaRPr lang="pt-PT"/>
          </a:p>
        </p:txBody>
      </p:sp>
      <p:sp>
        <p:nvSpPr>
          <p:cNvPr id="166918" name="Rectangle 6"/>
          <p:cNvSpPr>
            <a:spLocks noChangeArrowheads="1"/>
          </p:cNvSpPr>
          <p:nvPr/>
        </p:nvSpPr>
        <p:spPr bwMode="auto">
          <a:xfrm>
            <a:off x="8048625" y="2781301"/>
            <a:ext cx="1225550" cy="360363"/>
          </a:xfrm>
          <a:prstGeom prst="rect">
            <a:avLst/>
          </a:prstGeom>
          <a:solidFill>
            <a:schemeClr val="bg1"/>
          </a:solidFill>
          <a:ln w="9525">
            <a:noFill/>
            <a:miter lim="800000"/>
            <a:headEnd/>
            <a:tailEnd/>
          </a:ln>
          <a:effectLst/>
        </p:spPr>
        <p:txBody>
          <a:bodyPr wrap="none" anchor="ctr"/>
          <a:lstStyle/>
          <a:p>
            <a:endParaRPr lang="pt-PT"/>
          </a:p>
        </p:txBody>
      </p:sp>
      <p:sp>
        <p:nvSpPr>
          <p:cNvPr id="166919" name="Rectangle 7"/>
          <p:cNvSpPr>
            <a:spLocks noChangeArrowheads="1"/>
          </p:cNvSpPr>
          <p:nvPr/>
        </p:nvSpPr>
        <p:spPr bwMode="auto">
          <a:xfrm>
            <a:off x="4881563" y="3716338"/>
            <a:ext cx="4248150" cy="360362"/>
          </a:xfrm>
          <a:prstGeom prst="rect">
            <a:avLst/>
          </a:prstGeom>
          <a:solidFill>
            <a:schemeClr val="bg1"/>
          </a:solidFill>
          <a:ln w="9525">
            <a:noFill/>
            <a:miter lim="800000"/>
            <a:headEnd/>
            <a:tailEnd/>
          </a:ln>
          <a:effectLst/>
        </p:spPr>
        <p:txBody>
          <a:bodyPr wrap="none" anchor="ctr"/>
          <a:lstStyle/>
          <a:p>
            <a:endParaRPr lang="pt-PT"/>
          </a:p>
        </p:txBody>
      </p:sp>
      <p:sp>
        <p:nvSpPr>
          <p:cNvPr id="166920" name="Oval 8"/>
          <p:cNvSpPr>
            <a:spLocks noChangeArrowheads="1"/>
          </p:cNvSpPr>
          <p:nvPr/>
        </p:nvSpPr>
        <p:spPr bwMode="auto">
          <a:xfrm>
            <a:off x="2001839" y="4292601"/>
            <a:ext cx="287337" cy="360363"/>
          </a:xfrm>
          <a:prstGeom prst="ellipse">
            <a:avLst/>
          </a:prstGeom>
          <a:solidFill>
            <a:schemeClr val="bg1"/>
          </a:solidFill>
          <a:ln w="9525">
            <a:noFill/>
            <a:round/>
            <a:headEnd/>
            <a:tailEnd/>
          </a:ln>
          <a:effectLst/>
        </p:spPr>
        <p:txBody>
          <a:bodyPr wrap="none" anchor="ctr"/>
          <a:lstStyle/>
          <a:p>
            <a:endParaRPr lang="pt-PT"/>
          </a:p>
        </p:txBody>
      </p:sp>
      <p:sp>
        <p:nvSpPr>
          <p:cNvPr id="166921" name="Rectangle 9"/>
          <p:cNvSpPr>
            <a:spLocks noChangeArrowheads="1"/>
          </p:cNvSpPr>
          <p:nvPr/>
        </p:nvSpPr>
        <p:spPr bwMode="auto">
          <a:xfrm>
            <a:off x="2576513" y="4292601"/>
            <a:ext cx="1225550" cy="360363"/>
          </a:xfrm>
          <a:prstGeom prst="rect">
            <a:avLst/>
          </a:prstGeom>
          <a:solidFill>
            <a:schemeClr val="bg1"/>
          </a:solidFill>
          <a:ln w="9525">
            <a:noFill/>
            <a:miter lim="800000"/>
            <a:headEnd/>
            <a:tailEnd/>
          </a:ln>
          <a:effectLst/>
        </p:spPr>
        <p:txBody>
          <a:bodyPr wrap="none" anchor="ctr"/>
          <a:lstStyle/>
          <a:p>
            <a:endParaRPr lang="pt-PT"/>
          </a:p>
        </p:txBody>
      </p:sp>
      <p:pic>
        <p:nvPicPr>
          <p:cNvPr id="166923" name="Picture 11"/>
          <p:cNvPicPr>
            <a:picLocks noChangeAspect="1" noChangeArrowheads="1"/>
          </p:cNvPicPr>
          <p:nvPr/>
        </p:nvPicPr>
        <p:blipFill>
          <a:blip r:embed="rId3" cstate="print"/>
          <a:srcRect/>
          <a:stretch>
            <a:fillRect/>
          </a:stretch>
        </p:blipFill>
        <p:spPr bwMode="auto">
          <a:xfrm>
            <a:off x="790575" y="2038350"/>
            <a:ext cx="8324850" cy="2781300"/>
          </a:xfrm>
          <a:prstGeom prst="rect">
            <a:avLst/>
          </a:prstGeom>
          <a:noFill/>
          <a:ln w="9525">
            <a:noFill/>
            <a:miter lim="800000"/>
            <a:headEnd/>
            <a:tailEnd/>
          </a:ln>
          <a:effectLst/>
        </p:spPr>
      </p:pic>
      <p:sp>
        <p:nvSpPr>
          <p:cNvPr id="12" name="Rectangle 10"/>
          <p:cNvSpPr txBox="1">
            <a:spLocks noChangeArrowheads="1"/>
          </p:cNvSpPr>
          <p:nvPr/>
        </p:nvSpPr>
        <p:spPr bwMode="auto">
          <a:xfrm>
            <a:off x="776287" y="1600196"/>
            <a:ext cx="7010400" cy="4921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Arial" charset="0"/>
              </a:defRPr>
            </a:lvl2pPr>
            <a:lvl3pPr algn="l" rtl="0" fontAlgn="base">
              <a:spcBef>
                <a:spcPct val="0"/>
              </a:spcBef>
              <a:spcAft>
                <a:spcPct val="0"/>
              </a:spcAft>
              <a:defRPr sz="4200">
                <a:solidFill>
                  <a:schemeClr val="tx2"/>
                </a:solidFill>
                <a:latin typeface="Arial" charset="0"/>
              </a:defRPr>
            </a:lvl3pPr>
            <a:lvl4pPr algn="l" rtl="0" fontAlgn="base">
              <a:spcBef>
                <a:spcPct val="0"/>
              </a:spcBef>
              <a:spcAft>
                <a:spcPct val="0"/>
              </a:spcAft>
              <a:defRPr sz="4200">
                <a:solidFill>
                  <a:schemeClr val="tx2"/>
                </a:solidFill>
                <a:latin typeface="Arial" charset="0"/>
              </a:defRPr>
            </a:lvl4pPr>
            <a:lvl5pPr algn="l" rtl="0" fontAlgn="base">
              <a:spcBef>
                <a:spcPct val="0"/>
              </a:spcBef>
              <a:spcAft>
                <a:spcPct val="0"/>
              </a:spcAft>
              <a:defRPr sz="4200">
                <a:solidFill>
                  <a:schemeClr val="tx2"/>
                </a:solidFill>
                <a:latin typeface="Arial"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a:lstStyle>
          <a:p>
            <a:r>
              <a:rPr lang="en-US" sz="2000" kern="0" dirty="0">
                <a:solidFill>
                  <a:schemeClr val="accent4">
                    <a:lumMod val="75000"/>
                  </a:schemeClr>
                </a:solidFill>
              </a:rPr>
              <a:t>Advantages:</a:t>
            </a:r>
          </a:p>
        </p:txBody>
      </p:sp>
      <p:sp>
        <p:nvSpPr>
          <p:cNvPr id="15" name="Rectangle 10"/>
          <p:cNvSpPr txBox="1">
            <a:spLocks noChangeArrowheads="1"/>
          </p:cNvSpPr>
          <p:nvPr/>
        </p:nvSpPr>
        <p:spPr bwMode="auto">
          <a:xfrm>
            <a:off x="848544" y="4819650"/>
            <a:ext cx="8568952" cy="1503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Arial" charset="0"/>
              </a:defRPr>
            </a:lvl2pPr>
            <a:lvl3pPr algn="l" rtl="0" fontAlgn="base">
              <a:spcBef>
                <a:spcPct val="0"/>
              </a:spcBef>
              <a:spcAft>
                <a:spcPct val="0"/>
              </a:spcAft>
              <a:defRPr sz="4200">
                <a:solidFill>
                  <a:schemeClr val="tx2"/>
                </a:solidFill>
                <a:latin typeface="Arial" charset="0"/>
              </a:defRPr>
            </a:lvl3pPr>
            <a:lvl4pPr algn="l" rtl="0" fontAlgn="base">
              <a:spcBef>
                <a:spcPct val="0"/>
              </a:spcBef>
              <a:spcAft>
                <a:spcPct val="0"/>
              </a:spcAft>
              <a:defRPr sz="4200">
                <a:solidFill>
                  <a:schemeClr val="tx2"/>
                </a:solidFill>
                <a:latin typeface="Arial" charset="0"/>
              </a:defRPr>
            </a:lvl4pPr>
            <a:lvl5pPr algn="l" rtl="0" fontAlgn="base">
              <a:spcBef>
                <a:spcPct val="0"/>
              </a:spcBef>
              <a:spcAft>
                <a:spcPct val="0"/>
              </a:spcAft>
              <a:defRPr sz="4200">
                <a:solidFill>
                  <a:schemeClr val="tx2"/>
                </a:solidFill>
                <a:latin typeface="Arial"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a:lstStyle>
          <a:p>
            <a:r>
              <a:rPr lang="en-US" sz="2000" kern="0" dirty="0">
                <a:solidFill>
                  <a:schemeClr val="accent4">
                    <a:lumMod val="75000"/>
                  </a:schemeClr>
                </a:solidFill>
              </a:rPr>
              <a:t>Disadvantages:</a:t>
            </a:r>
          </a:p>
          <a:p>
            <a:endParaRPr lang="en-US" sz="2000" kern="0" dirty="0">
              <a:solidFill>
                <a:schemeClr val="accent4">
                  <a:lumMod val="75000"/>
                </a:schemeClr>
              </a:solidFill>
            </a:endParaRPr>
          </a:p>
          <a:p>
            <a:pPr>
              <a:buNone/>
            </a:pPr>
            <a:r>
              <a:rPr lang="en-US" sz="2000" kern="0" dirty="0">
                <a:solidFill>
                  <a:schemeClr val="accent4">
                    <a:lumMod val="75000"/>
                  </a:schemeClr>
                </a:solidFill>
              </a:rPr>
              <a:t>There is no explicit link to the company’s fundamentals</a:t>
            </a:r>
          </a:p>
        </p:txBody>
      </p:sp>
      <p:sp>
        <p:nvSpPr>
          <p:cNvPr id="2" name="Slide Number Placeholder 1"/>
          <p:cNvSpPr>
            <a:spLocks noGrp="1"/>
          </p:cNvSpPr>
          <p:nvPr>
            <p:ph type="sldNum" sz="quarter" idx="12"/>
          </p:nvPr>
        </p:nvSpPr>
        <p:spPr/>
        <p:txBody>
          <a:bodyPr/>
          <a:lstStyle/>
          <a:p>
            <a:fld id="{9BF8B530-A272-41CE-B8BA-453198EA43D9}" type="slidenum">
              <a:rPr lang="pt-PT" smtClean="0"/>
              <a:pPr/>
              <a:t>312</a:t>
            </a:fld>
            <a:endParaRPr lang="pt-PT"/>
          </a:p>
        </p:txBody>
      </p:sp>
      <p:sp>
        <p:nvSpPr>
          <p:cNvPr id="17" name="Rectangle 2"/>
          <p:cNvSpPr>
            <a:spLocks noGrp="1" noChangeArrowheads="1"/>
          </p:cNvSpPr>
          <p:nvPr>
            <p:ph type="title"/>
          </p:nvPr>
        </p:nvSpPr>
        <p:spPr>
          <a:xfrm>
            <a:off x="908050" y="342900"/>
            <a:ext cx="8420100" cy="1104900"/>
          </a:xfrm>
        </p:spPr>
        <p:txBody>
          <a:bodyPr/>
          <a:lstStyle/>
          <a:p>
            <a:r>
              <a:rPr lang="en-US" dirty="0"/>
              <a:t>Reduced-form Models</a:t>
            </a:r>
          </a:p>
        </p:txBody>
      </p:sp>
    </p:spTree>
    <p:extLst>
      <p:ext uri="{BB962C8B-B14F-4D97-AF65-F5344CB8AC3E}">
        <p14:creationId xmlns:p14="http://schemas.microsoft.com/office/powerpoint/2010/main" val="3067007025"/>
      </p:ext>
    </p:extLst>
  </p:cSld>
  <p:clrMapOvr>
    <a:masterClrMapping/>
  </p:clrMapOvr>
  <p:transition spd="slow">
    <p:pull dir="r"/>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1026"/>
          <p:cNvSpPr>
            <a:spLocks noGrp="1" noChangeArrowheads="1"/>
          </p:cNvSpPr>
          <p:nvPr>
            <p:ph type="ctrTitle"/>
          </p:nvPr>
        </p:nvSpPr>
        <p:spPr>
          <a:xfrm>
            <a:off x="776536" y="2133600"/>
            <a:ext cx="8716713" cy="1219200"/>
          </a:xfrm>
        </p:spPr>
        <p:txBody>
          <a:bodyPr/>
          <a:lstStyle/>
          <a:p>
            <a:pPr algn="just"/>
            <a:r>
              <a:rPr lang="en-US" sz="3900" dirty="0"/>
              <a:t>2.1.3.3. Small Businesses and Individuals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313</a:t>
            </a:fld>
            <a:endParaRPr lang="en-US"/>
          </a:p>
        </p:txBody>
      </p:sp>
    </p:spTree>
    <p:extLst>
      <p:ext uri="{BB962C8B-B14F-4D97-AF65-F5344CB8AC3E}">
        <p14:creationId xmlns:p14="http://schemas.microsoft.com/office/powerpoint/2010/main" val="3337412609"/>
      </p:ext>
    </p:extLst>
  </p:cSld>
  <p:clrMapOvr>
    <a:masterClrMapping/>
  </p:clrMapOvr>
  <p:transition spd="slow">
    <p:pull dir="r"/>
  </p:transition>
</p:sld>
</file>

<file path=ppt/slides/slide3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2370" name="Rectangle 1026"/>
          <p:cNvSpPr>
            <a:spLocks noGrp="1" noChangeArrowheads="1"/>
          </p:cNvSpPr>
          <p:nvPr>
            <p:ph type="title"/>
          </p:nvPr>
        </p:nvSpPr>
        <p:spPr/>
        <p:txBody>
          <a:bodyPr/>
          <a:lstStyle/>
          <a:p>
            <a:r>
              <a:rPr lang="en-US" dirty="0"/>
              <a:t>Small Business</a:t>
            </a:r>
          </a:p>
        </p:txBody>
      </p:sp>
      <p:sp>
        <p:nvSpPr>
          <p:cNvPr id="1486851" name="Rectangle 1027"/>
          <p:cNvSpPr>
            <a:spLocks noGrp="1" noChangeArrowheads="1"/>
          </p:cNvSpPr>
          <p:nvPr>
            <p:ph type="body" idx="1"/>
          </p:nvPr>
        </p:nvSpPr>
        <p:spPr>
          <a:xfrm>
            <a:off x="809596" y="1643049"/>
            <a:ext cx="8643998" cy="4679963"/>
          </a:xfrm>
        </p:spPr>
        <p:txBody>
          <a:bodyPr/>
          <a:lstStyle/>
          <a:p>
            <a:pPr algn="just">
              <a:lnSpc>
                <a:spcPts val="2700"/>
              </a:lnSpc>
              <a:spcBef>
                <a:spcPts val="600"/>
              </a:spcBef>
              <a:spcAft>
                <a:spcPts val="0"/>
              </a:spcAft>
            </a:pPr>
            <a:r>
              <a:rPr lang="en-US" sz="1800" dirty="0"/>
              <a:t>Small business models include a wider range of variables, comparing to individual and corporate models:</a:t>
            </a:r>
          </a:p>
          <a:p>
            <a:pPr lvl="1" algn="just">
              <a:lnSpc>
                <a:spcPts val="2700"/>
              </a:lnSpc>
              <a:spcBef>
                <a:spcPts val="600"/>
              </a:spcBef>
              <a:spcAft>
                <a:spcPts val="0"/>
              </a:spcAft>
            </a:pPr>
            <a:r>
              <a:rPr lang="en-US" sz="1800" dirty="0"/>
              <a:t>variables illustrating the entrepreneurs’ credit risk and professional features;</a:t>
            </a:r>
          </a:p>
          <a:p>
            <a:pPr lvl="1" algn="just">
              <a:lnSpc>
                <a:spcPts val="2700"/>
              </a:lnSpc>
              <a:spcBef>
                <a:spcPts val="600"/>
              </a:spcBef>
              <a:spcAft>
                <a:spcPts val="0"/>
              </a:spcAft>
            </a:pPr>
            <a:r>
              <a:rPr lang="en-US" sz="1800" dirty="0"/>
              <a:t>behavioral variables (for customers).</a:t>
            </a:r>
          </a:p>
          <a:p>
            <a:pPr algn="just">
              <a:lnSpc>
                <a:spcPts val="2700"/>
              </a:lnSpc>
              <a:spcBef>
                <a:spcPts val="600"/>
              </a:spcBef>
              <a:spcAft>
                <a:spcPts val="0"/>
              </a:spcAft>
            </a:pPr>
            <a:r>
              <a:rPr lang="en-US" sz="1800" dirty="0"/>
              <a:t>Typically, the credit track record of the entrepreneurs exhibits higher predictive power.</a:t>
            </a:r>
          </a:p>
          <a:p>
            <a:pPr algn="just">
              <a:lnSpc>
                <a:spcPts val="2700"/>
              </a:lnSpc>
              <a:spcBef>
                <a:spcPts val="600"/>
              </a:spcBef>
              <a:spcAft>
                <a:spcPts val="0"/>
              </a:spcAft>
            </a:pPr>
            <a:r>
              <a:rPr lang="en-US" sz="1800" dirty="0"/>
              <a:t>Variables usually considered:</a:t>
            </a:r>
          </a:p>
          <a:p>
            <a:pPr lvl="1" algn="just">
              <a:lnSpc>
                <a:spcPts val="2700"/>
              </a:lnSpc>
              <a:spcBef>
                <a:spcPts val="600"/>
              </a:spcBef>
              <a:spcAft>
                <a:spcPts val="0"/>
              </a:spcAft>
            </a:pPr>
            <a:r>
              <a:rPr lang="en-US" sz="1800" dirty="0"/>
              <a:t>Income and financial and real estate portfolio of the entrepreneurs;</a:t>
            </a:r>
          </a:p>
          <a:p>
            <a:pPr lvl="1" algn="just">
              <a:lnSpc>
                <a:spcPts val="2700"/>
              </a:lnSpc>
              <a:spcBef>
                <a:spcPts val="600"/>
              </a:spcBef>
              <a:spcAft>
                <a:spcPts val="0"/>
              </a:spcAft>
            </a:pPr>
            <a:r>
              <a:rPr lang="en-US" sz="1800" dirty="0"/>
              <a:t>Credit track record of the entrepreneurs;</a:t>
            </a:r>
          </a:p>
          <a:p>
            <a:pPr lvl="1" algn="just">
              <a:lnSpc>
                <a:spcPts val="2700"/>
              </a:lnSpc>
              <a:spcBef>
                <a:spcPts val="600"/>
              </a:spcBef>
              <a:spcAft>
                <a:spcPts val="0"/>
              </a:spcAft>
            </a:pPr>
            <a:r>
              <a:rPr lang="en-US" sz="1800" dirty="0"/>
              <a:t>Age and seniority of the entrepreneurs;</a:t>
            </a:r>
          </a:p>
          <a:p>
            <a:pPr lvl="1" algn="just">
              <a:lnSpc>
                <a:spcPts val="2700"/>
              </a:lnSpc>
              <a:spcBef>
                <a:spcPts val="600"/>
              </a:spcBef>
              <a:spcAft>
                <a:spcPts val="0"/>
              </a:spcAft>
            </a:pPr>
            <a:r>
              <a:rPr lang="en-US" sz="1800" dirty="0"/>
              <a:t>Loan purpose;</a:t>
            </a:r>
          </a:p>
          <a:p>
            <a:pPr lvl="1" algn="just">
              <a:lnSpc>
                <a:spcPts val="2700"/>
              </a:lnSpc>
              <a:spcBef>
                <a:spcPts val="600"/>
              </a:spcBef>
              <a:spcAft>
                <a:spcPts val="0"/>
              </a:spcAft>
            </a:pPr>
            <a:r>
              <a:rPr lang="en-US" sz="1800" dirty="0"/>
              <a:t>Debt, solvency and revenue growth variables.</a:t>
            </a:r>
          </a:p>
          <a:p>
            <a:pPr algn="just">
              <a:lnSpc>
                <a:spcPts val="2700"/>
              </a:lnSpc>
              <a:spcBef>
                <a:spcPts val="600"/>
              </a:spcBef>
              <a:spcAft>
                <a:spcPts val="0"/>
              </a:spcAft>
            </a:pPr>
            <a:endParaRPr lang="en-US" sz="1800" dirty="0"/>
          </a:p>
          <a:p>
            <a:pPr marL="457200" lvl="1" indent="0" algn="just">
              <a:lnSpc>
                <a:spcPts val="2700"/>
              </a:lnSpc>
              <a:spcBef>
                <a:spcPts val="600"/>
              </a:spcBef>
              <a:spcAft>
                <a:spcPts val="0"/>
              </a:spcAft>
              <a:buNone/>
            </a:pPr>
            <a:endParaRPr lang="en-US" sz="1800" dirty="0"/>
          </a:p>
          <a:p>
            <a:pPr algn="just">
              <a:lnSpc>
                <a:spcPts val="2700"/>
              </a:lnSpc>
              <a:spcBef>
                <a:spcPts val="600"/>
              </a:spcBef>
              <a:spcAft>
                <a:spcPts val="0"/>
              </a:spcAft>
            </a:pPr>
            <a:endParaRPr lang="en-US"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314</a:t>
            </a:fld>
            <a:endParaRPr lang="en-US"/>
          </a:p>
        </p:txBody>
      </p:sp>
    </p:spTree>
    <p:extLst>
      <p:ext uri="{BB962C8B-B14F-4D97-AF65-F5344CB8AC3E}">
        <p14:creationId xmlns:p14="http://schemas.microsoft.com/office/powerpoint/2010/main" val="587657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86851">
                                            <p:txEl>
                                              <p:pRg st="0" end="0"/>
                                            </p:txEl>
                                          </p:spTgt>
                                        </p:tgtEl>
                                        <p:attrNameLst>
                                          <p:attrName>style.visibility</p:attrName>
                                        </p:attrNameLst>
                                      </p:cBhvr>
                                      <p:to>
                                        <p:strVal val="visible"/>
                                      </p:to>
                                    </p:set>
                                    <p:animEffect transition="in" filter="wipe(left)">
                                      <p:cBhvr>
                                        <p:cTn id="7" dur="500"/>
                                        <p:tgtEl>
                                          <p:spTgt spid="148685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86851">
                                            <p:txEl>
                                              <p:pRg st="1" end="1"/>
                                            </p:txEl>
                                          </p:spTgt>
                                        </p:tgtEl>
                                        <p:attrNameLst>
                                          <p:attrName>style.visibility</p:attrName>
                                        </p:attrNameLst>
                                      </p:cBhvr>
                                      <p:to>
                                        <p:strVal val="visible"/>
                                      </p:to>
                                    </p:set>
                                    <p:animEffect transition="in" filter="wipe(left)">
                                      <p:cBhvr>
                                        <p:cTn id="10" dur="500"/>
                                        <p:tgtEl>
                                          <p:spTgt spid="1486851">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86851">
                                            <p:txEl>
                                              <p:pRg st="2" end="2"/>
                                            </p:txEl>
                                          </p:spTgt>
                                        </p:tgtEl>
                                        <p:attrNameLst>
                                          <p:attrName>style.visibility</p:attrName>
                                        </p:attrNameLst>
                                      </p:cBhvr>
                                      <p:to>
                                        <p:strVal val="visible"/>
                                      </p:to>
                                    </p:set>
                                    <p:animEffect transition="in" filter="wipe(left)">
                                      <p:cBhvr>
                                        <p:cTn id="13" dur="500"/>
                                        <p:tgtEl>
                                          <p:spTgt spid="148685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86851">
                                            <p:txEl>
                                              <p:pRg st="3" end="3"/>
                                            </p:txEl>
                                          </p:spTgt>
                                        </p:tgtEl>
                                        <p:attrNameLst>
                                          <p:attrName>style.visibility</p:attrName>
                                        </p:attrNameLst>
                                      </p:cBhvr>
                                      <p:to>
                                        <p:strVal val="visible"/>
                                      </p:to>
                                    </p:set>
                                    <p:animEffect transition="in" filter="wipe(left)">
                                      <p:cBhvr>
                                        <p:cTn id="18" dur="500"/>
                                        <p:tgtEl>
                                          <p:spTgt spid="148685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86851">
                                            <p:txEl>
                                              <p:pRg st="4" end="4"/>
                                            </p:txEl>
                                          </p:spTgt>
                                        </p:tgtEl>
                                        <p:attrNameLst>
                                          <p:attrName>style.visibility</p:attrName>
                                        </p:attrNameLst>
                                      </p:cBhvr>
                                      <p:to>
                                        <p:strVal val="visible"/>
                                      </p:to>
                                    </p:set>
                                    <p:animEffect transition="in" filter="wipe(left)">
                                      <p:cBhvr>
                                        <p:cTn id="23" dur="500"/>
                                        <p:tgtEl>
                                          <p:spTgt spid="1486851">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486851">
                                            <p:txEl>
                                              <p:pRg st="5" end="5"/>
                                            </p:txEl>
                                          </p:spTgt>
                                        </p:tgtEl>
                                        <p:attrNameLst>
                                          <p:attrName>style.visibility</p:attrName>
                                        </p:attrNameLst>
                                      </p:cBhvr>
                                      <p:to>
                                        <p:strVal val="visible"/>
                                      </p:to>
                                    </p:set>
                                    <p:animEffect transition="in" filter="wipe(left)">
                                      <p:cBhvr>
                                        <p:cTn id="26" dur="500"/>
                                        <p:tgtEl>
                                          <p:spTgt spid="1486851">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486851">
                                            <p:txEl>
                                              <p:pRg st="6" end="6"/>
                                            </p:txEl>
                                          </p:spTgt>
                                        </p:tgtEl>
                                        <p:attrNameLst>
                                          <p:attrName>style.visibility</p:attrName>
                                        </p:attrNameLst>
                                      </p:cBhvr>
                                      <p:to>
                                        <p:strVal val="visible"/>
                                      </p:to>
                                    </p:set>
                                    <p:animEffect transition="in" filter="wipe(left)">
                                      <p:cBhvr>
                                        <p:cTn id="29" dur="500"/>
                                        <p:tgtEl>
                                          <p:spTgt spid="1486851">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486851">
                                            <p:txEl>
                                              <p:pRg st="7" end="7"/>
                                            </p:txEl>
                                          </p:spTgt>
                                        </p:tgtEl>
                                        <p:attrNameLst>
                                          <p:attrName>style.visibility</p:attrName>
                                        </p:attrNameLst>
                                      </p:cBhvr>
                                      <p:to>
                                        <p:strVal val="visible"/>
                                      </p:to>
                                    </p:set>
                                    <p:animEffect transition="in" filter="wipe(left)">
                                      <p:cBhvr>
                                        <p:cTn id="32" dur="500"/>
                                        <p:tgtEl>
                                          <p:spTgt spid="1486851">
                                            <p:txEl>
                                              <p:pRg st="7" end="7"/>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486851">
                                            <p:txEl>
                                              <p:pRg st="8" end="8"/>
                                            </p:txEl>
                                          </p:spTgt>
                                        </p:tgtEl>
                                        <p:attrNameLst>
                                          <p:attrName>style.visibility</p:attrName>
                                        </p:attrNameLst>
                                      </p:cBhvr>
                                      <p:to>
                                        <p:strVal val="visible"/>
                                      </p:to>
                                    </p:set>
                                    <p:animEffect transition="in" filter="wipe(left)">
                                      <p:cBhvr>
                                        <p:cTn id="35" dur="500"/>
                                        <p:tgtEl>
                                          <p:spTgt spid="1486851">
                                            <p:txEl>
                                              <p:pRg st="8" end="8"/>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486851">
                                            <p:txEl>
                                              <p:pRg st="9" end="9"/>
                                            </p:txEl>
                                          </p:spTgt>
                                        </p:tgtEl>
                                        <p:attrNameLst>
                                          <p:attrName>style.visibility</p:attrName>
                                        </p:attrNameLst>
                                      </p:cBhvr>
                                      <p:to>
                                        <p:strVal val="visible"/>
                                      </p:to>
                                    </p:set>
                                    <p:animEffect transition="in" filter="wipe(left)">
                                      <p:cBhvr>
                                        <p:cTn id="38" dur="500"/>
                                        <p:tgtEl>
                                          <p:spTgt spid="148685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6851" grpId="0" build="p"/>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r>
              <a:rPr lang="en-US"/>
              <a:t>Individuals</a:t>
            </a:r>
          </a:p>
        </p:txBody>
      </p:sp>
      <p:sp>
        <p:nvSpPr>
          <p:cNvPr id="1487875" name="Rectangle 3"/>
          <p:cNvSpPr>
            <a:spLocks noGrp="1" noChangeArrowheads="1"/>
          </p:cNvSpPr>
          <p:nvPr>
            <p:ph type="body" idx="1"/>
          </p:nvPr>
        </p:nvSpPr>
        <p:spPr>
          <a:xfrm>
            <a:off x="776536" y="1628775"/>
            <a:ext cx="8716714" cy="4680545"/>
          </a:xfrm>
        </p:spPr>
        <p:txBody>
          <a:bodyPr/>
          <a:lstStyle/>
          <a:p>
            <a:pPr algn="just">
              <a:lnSpc>
                <a:spcPts val="2600"/>
              </a:lnSpc>
              <a:spcBef>
                <a:spcPts val="600"/>
              </a:spcBef>
            </a:pPr>
            <a:r>
              <a:rPr lang="en-US" sz="2000" dirty="0"/>
              <a:t>A relevant issue in these models is the difficulty in updating credit risk information, comparing to the corporate segment.</a:t>
            </a:r>
          </a:p>
          <a:p>
            <a:pPr algn="just">
              <a:lnSpc>
                <a:spcPts val="2600"/>
              </a:lnSpc>
              <a:spcBef>
                <a:spcPts val="600"/>
              </a:spcBef>
            </a:pPr>
            <a:r>
              <a:rPr lang="en-US" sz="2000" dirty="0">
                <a:solidFill>
                  <a:srgbClr val="FF0000"/>
                </a:solidFill>
              </a:rPr>
              <a:t>2 main types of models:</a:t>
            </a:r>
          </a:p>
          <a:p>
            <a:pPr lvl="1" algn="just">
              <a:lnSpc>
                <a:spcPts val="2600"/>
              </a:lnSpc>
              <a:spcBef>
                <a:spcPts val="600"/>
              </a:spcBef>
            </a:pPr>
            <a:r>
              <a:rPr lang="en-US" sz="2000" dirty="0"/>
              <a:t>Application scorings - based on the information provided by the customer when applying for a loan;</a:t>
            </a:r>
          </a:p>
          <a:p>
            <a:pPr lvl="1" algn="just">
              <a:lnSpc>
                <a:spcPts val="2600"/>
              </a:lnSpc>
              <a:spcBef>
                <a:spcPts val="600"/>
              </a:spcBef>
            </a:pPr>
            <a:r>
              <a:rPr lang="en-US" sz="2000" dirty="0"/>
              <a:t>Behavioral scorings - incorporating relationship data of the customer, used for revolving loans and to monitor credit risk in other types of loans.</a:t>
            </a:r>
          </a:p>
          <a:p>
            <a:pPr algn="just">
              <a:lnSpc>
                <a:spcPts val="2600"/>
              </a:lnSpc>
              <a:spcBef>
                <a:spcPts val="600"/>
              </a:spcBef>
            </a:pPr>
            <a:r>
              <a:rPr lang="en-US" sz="2000" dirty="0"/>
              <a:t>The higher difficulty in obtaining updated information may lead to the integration of macroeconomic variables, in order to get models with some sensitivity to the business cycle.</a:t>
            </a:r>
          </a:p>
          <a:p>
            <a:pPr algn="just">
              <a:lnSpc>
                <a:spcPts val="2600"/>
              </a:lnSpc>
              <a:spcBef>
                <a:spcPts val="600"/>
              </a:spcBef>
            </a:pPr>
            <a:r>
              <a:rPr lang="en-US" sz="2000" dirty="0"/>
              <a:t>Therefore, variables as the real growth rate of GDP, coincident and leading indicators of the business cycle and the unemployment rate can be included in scoring models.</a:t>
            </a:r>
            <a:endParaRPr lang="en-US" sz="2000" i="1"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315</a:t>
            </a:fld>
            <a:endParaRPr lang="en-US"/>
          </a:p>
        </p:txBody>
      </p:sp>
    </p:spTree>
    <p:extLst>
      <p:ext uri="{BB962C8B-B14F-4D97-AF65-F5344CB8AC3E}">
        <p14:creationId xmlns:p14="http://schemas.microsoft.com/office/powerpoint/2010/main" val="2958391762"/>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87875">
                                            <p:txEl>
                                              <p:pRg st="0" end="0"/>
                                            </p:txEl>
                                          </p:spTgt>
                                        </p:tgtEl>
                                        <p:attrNameLst>
                                          <p:attrName>style.visibility</p:attrName>
                                        </p:attrNameLst>
                                      </p:cBhvr>
                                      <p:to>
                                        <p:strVal val="visible"/>
                                      </p:to>
                                    </p:set>
                                    <p:animEffect transition="in" filter="wipe(right)">
                                      <p:cBhvr>
                                        <p:cTn id="7" dur="1000"/>
                                        <p:tgtEl>
                                          <p:spTgt spid="14878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87875">
                                            <p:txEl>
                                              <p:pRg st="1" end="1"/>
                                            </p:txEl>
                                          </p:spTgt>
                                        </p:tgtEl>
                                        <p:attrNameLst>
                                          <p:attrName>style.visibility</p:attrName>
                                        </p:attrNameLst>
                                      </p:cBhvr>
                                      <p:to>
                                        <p:strVal val="visible"/>
                                      </p:to>
                                    </p:set>
                                    <p:animEffect transition="in" filter="wipe(right)">
                                      <p:cBhvr>
                                        <p:cTn id="12" dur="1000"/>
                                        <p:tgtEl>
                                          <p:spTgt spid="1487875">
                                            <p:txEl>
                                              <p:pRg st="1" end="1"/>
                                            </p:txEl>
                                          </p:spTgt>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487875">
                                            <p:txEl>
                                              <p:pRg st="2" end="2"/>
                                            </p:txEl>
                                          </p:spTgt>
                                        </p:tgtEl>
                                        <p:attrNameLst>
                                          <p:attrName>style.visibility</p:attrName>
                                        </p:attrNameLst>
                                      </p:cBhvr>
                                      <p:to>
                                        <p:strVal val="visible"/>
                                      </p:to>
                                    </p:set>
                                    <p:animEffect transition="in" filter="wipe(right)">
                                      <p:cBhvr>
                                        <p:cTn id="15" dur="1000"/>
                                        <p:tgtEl>
                                          <p:spTgt spid="1487875">
                                            <p:txEl>
                                              <p:pRg st="2" end="2"/>
                                            </p:txEl>
                                          </p:spTgt>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487875">
                                            <p:txEl>
                                              <p:pRg st="3" end="3"/>
                                            </p:txEl>
                                          </p:spTgt>
                                        </p:tgtEl>
                                        <p:attrNameLst>
                                          <p:attrName>style.visibility</p:attrName>
                                        </p:attrNameLst>
                                      </p:cBhvr>
                                      <p:to>
                                        <p:strVal val="visible"/>
                                      </p:to>
                                    </p:set>
                                    <p:animEffect transition="in" filter="wipe(right)">
                                      <p:cBhvr>
                                        <p:cTn id="18" dur="1000"/>
                                        <p:tgtEl>
                                          <p:spTgt spid="148787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487875">
                                            <p:txEl>
                                              <p:pRg st="4" end="4"/>
                                            </p:txEl>
                                          </p:spTgt>
                                        </p:tgtEl>
                                        <p:attrNameLst>
                                          <p:attrName>style.visibility</p:attrName>
                                        </p:attrNameLst>
                                      </p:cBhvr>
                                      <p:to>
                                        <p:strVal val="visible"/>
                                      </p:to>
                                    </p:set>
                                    <p:animEffect transition="in" filter="wipe(right)">
                                      <p:cBhvr>
                                        <p:cTn id="23" dur="1000"/>
                                        <p:tgtEl>
                                          <p:spTgt spid="148787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487875">
                                            <p:txEl>
                                              <p:pRg st="5" end="5"/>
                                            </p:txEl>
                                          </p:spTgt>
                                        </p:tgtEl>
                                        <p:attrNameLst>
                                          <p:attrName>style.visibility</p:attrName>
                                        </p:attrNameLst>
                                      </p:cBhvr>
                                      <p:to>
                                        <p:strVal val="visible"/>
                                      </p:to>
                                    </p:set>
                                    <p:animEffect transition="in" filter="wipe(right)">
                                      <p:cBhvr>
                                        <p:cTn id="28" dur="1000"/>
                                        <p:tgtEl>
                                          <p:spTgt spid="14878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7875" grpId="0" build="p"/>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p:txBody>
          <a:bodyPr/>
          <a:lstStyle/>
          <a:p>
            <a:r>
              <a:rPr lang="en-US" dirty="0"/>
              <a:t>Individuals</a:t>
            </a:r>
          </a:p>
        </p:txBody>
      </p:sp>
      <p:sp>
        <p:nvSpPr>
          <p:cNvPr id="1488899" name="Rectangle 3"/>
          <p:cNvSpPr>
            <a:spLocks noGrp="1" noChangeArrowheads="1"/>
          </p:cNvSpPr>
          <p:nvPr>
            <p:ph type="body" idx="1"/>
          </p:nvPr>
        </p:nvSpPr>
        <p:spPr>
          <a:xfrm>
            <a:off x="776536" y="1628800"/>
            <a:ext cx="8716714" cy="576659"/>
          </a:xfrm>
        </p:spPr>
        <p:txBody>
          <a:bodyPr/>
          <a:lstStyle/>
          <a:p>
            <a:pPr algn="just"/>
            <a:r>
              <a:rPr lang="en-US" sz="2000" dirty="0">
                <a:solidFill>
                  <a:srgbClr val="FF0000"/>
                </a:solidFill>
              </a:rPr>
              <a:t>Variables usually considered:</a:t>
            </a:r>
          </a:p>
        </p:txBody>
      </p:sp>
      <p:sp>
        <p:nvSpPr>
          <p:cNvPr id="1488900" name="Rectangle 4"/>
          <p:cNvSpPr>
            <a:spLocks noChangeArrowheads="1"/>
          </p:cNvSpPr>
          <p:nvPr/>
        </p:nvSpPr>
        <p:spPr bwMode="auto">
          <a:xfrm>
            <a:off x="804061" y="2276871"/>
            <a:ext cx="3887788" cy="4046141"/>
          </a:xfrm>
          <a:prstGeom prst="rect">
            <a:avLst/>
          </a:prstGeom>
          <a:noFill/>
          <a:ln w="9525">
            <a:noFill/>
            <a:miter lim="800000"/>
            <a:headEnd/>
            <a:tailEnd/>
          </a:ln>
        </p:spPr>
        <p:txBody>
          <a:bodyPr lIns="92075" tIns="46038" rIns="92075" bIns="46038"/>
          <a:lstStyle/>
          <a:p>
            <a:pPr marL="742950" lvl="1" indent="-285750" algn="just">
              <a:spcBef>
                <a:spcPct val="20000"/>
              </a:spcBef>
              <a:buClr>
                <a:schemeClr val="bg2"/>
              </a:buClr>
              <a:buSzPct val="75000"/>
              <a:buFontTx/>
              <a:buChar char="–"/>
            </a:pPr>
            <a:r>
              <a:rPr kumimoji="0" lang="en-US" sz="1800" b="0" u="none" dirty="0">
                <a:solidFill>
                  <a:schemeClr val="tx1"/>
                </a:solidFill>
              </a:rPr>
              <a:t>Income</a:t>
            </a:r>
          </a:p>
          <a:p>
            <a:pPr marL="742950" lvl="1" indent="-285750" algn="just">
              <a:spcBef>
                <a:spcPct val="20000"/>
              </a:spcBef>
              <a:buClr>
                <a:schemeClr val="bg2"/>
              </a:buClr>
              <a:buSzPct val="75000"/>
              <a:buFontTx/>
              <a:buChar char="–"/>
            </a:pPr>
            <a:r>
              <a:rPr kumimoji="0" lang="en-US" sz="1800" b="0" u="none" dirty="0">
                <a:solidFill>
                  <a:schemeClr val="tx1"/>
                </a:solidFill>
              </a:rPr>
              <a:t>Age</a:t>
            </a:r>
          </a:p>
          <a:p>
            <a:pPr marL="742950" lvl="1" indent="-285750" algn="just">
              <a:spcBef>
                <a:spcPct val="20000"/>
              </a:spcBef>
              <a:buClr>
                <a:schemeClr val="bg2"/>
              </a:buClr>
              <a:buSzPct val="75000"/>
              <a:buFontTx/>
              <a:buChar char="–"/>
            </a:pPr>
            <a:r>
              <a:rPr kumimoji="0" lang="en-US" sz="1800" b="0" u="none" dirty="0">
                <a:solidFill>
                  <a:schemeClr val="tx1"/>
                </a:solidFill>
              </a:rPr>
              <a:t>Profession</a:t>
            </a:r>
          </a:p>
          <a:p>
            <a:pPr marL="742950" lvl="1" indent="-285750" algn="just">
              <a:spcBef>
                <a:spcPct val="20000"/>
              </a:spcBef>
              <a:buClr>
                <a:schemeClr val="bg2"/>
              </a:buClr>
              <a:buSzPct val="75000"/>
              <a:buFontTx/>
              <a:buChar char="–"/>
            </a:pPr>
            <a:r>
              <a:rPr kumimoji="0" lang="en-US" sz="1800" b="0" u="none" dirty="0">
                <a:solidFill>
                  <a:schemeClr val="tx1"/>
                </a:solidFill>
              </a:rPr>
              <a:t>Job seniority</a:t>
            </a:r>
          </a:p>
          <a:p>
            <a:pPr marL="742950" lvl="1" indent="-285750" algn="just">
              <a:spcBef>
                <a:spcPct val="20000"/>
              </a:spcBef>
              <a:buClr>
                <a:schemeClr val="bg2"/>
              </a:buClr>
              <a:buSzPct val="75000"/>
              <a:buFontTx/>
              <a:buChar char="–"/>
            </a:pPr>
            <a:r>
              <a:rPr kumimoji="0" lang="en-US" sz="1800" b="0" u="none" dirty="0">
                <a:solidFill>
                  <a:schemeClr val="tx1"/>
                </a:solidFill>
              </a:rPr>
              <a:t>Job contract</a:t>
            </a:r>
          </a:p>
          <a:p>
            <a:pPr marL="742950" lvl="1" indent="-285750" algn="just">
              <a:spcBef>
                <a:spcPct val="20000"/>
              </a:spcBef>
              <a:buClr>
                <a:schemeClr val="bg2"/>
              </a:buClr>
              <a:buSzPct val="75000"/>
              <a:buFontTx/>
              <a:buChar char="–"/>
            </a:pPr>
            <a:r>
              <a:rPr kumimoji="0" lang="en-US" sz="1800" b="0" u="none" dirty="0">
                <a:solidFill>
                  <a:schemeClr val="tx1"/>
                </a:solidFill>
              </a:rPr>
              <a:t>Job sector</a:t>
            </a:r>
          </a:p>
          <a:p>
            <a:pPr marL="742950" lvl="1" indent="-285750" algn="just">
              <a:spcBef>
                <a:spcPct val="20000"/>
              </a:spcBef>
              <a:buClr>
                <a:schemeClr val="bg2"/>
              </a:buClr>
              <a:buSzPct val="75000"/>
              <a:buFontTx/>
              <a:buChar char="–"/>
            </a:pPr>
            <a:r>
              <a:rPr kumimoji="0" lang="en-US" sz="1800" b="0" u="none" dirty="0">
                <a:solidFill>
                  <a:schemeClr val="tx1"/>
                </a:solidFill>
              </a:rPr>
              <a:t>Academic degrees</a:t>
            </a:r>
          </a:p>
          <a:p>
            <a:pPr marL="742950" lvl="1" indent="-285750" algn="just">
              <a:spcBef>
                <a:spcPct val="20000"/>
              </a:spcBef>
              <a:buClr>
                <a:schemeClr val="bg2"/>
              </a:buClr>
              <a:buSzPct val="75000"/>
              <a:buFontTx/>
              <a:buChar char="–"/>
            </a:pPr>
            <a:r>
              <a:rPr kumimoji="0" lang="en-US" sz="1800" b="0" u="none" dirty="0">
                <a:solidFill>
                  <a:schemeClr val="tx1"/>
                </a:solidFill>
              </a:rPr>
              <a:t>Residence region</a:t>
            </a:r>
          </a:p>
          <a:p>
            <a:pPr marL="742950" lvl="1" indent="-285750" algn="just">
              <a:spcBef>
                <a:spcPct val="20000"/>
              </a:spcBef>
              <a:buClr>
                <a:schemeClr val="bg2"/>
              </a:buClr>
              <a:buSzPct val="75000"/>
              <a:buFontTx/>
              <a:buChar char="–"/>
            </a:pPr>
            <a:r>
              <a:rPr kumimoji="0" lang="en-US" sz="1800" b="0" u="none" dirty="0">
                <a:solidFill>
                  <a:schemeClr val="tx1"/>
                </a:solidFill>
              </a:rPr>
              <a:t>Type of residence</a:t>
            </a:r>
          </a:p>
          <a:p>
            <a:pPr marL="742950" lvl="1" indent="-285750" algn="just">
              <a:spcBef>
                <a:spcPct val="20000"/>
              </a:spcBef>
              <a:buClr>
                <a:schemeClr val="bg2"/>
              </a:buClr>
              <a:buSzPct val="75000"/>
              <a:buFontTx/>
              <a:buChar char="–"/>
            </a:pPr>
            <a:r>
              <a:rPr kumimoji="0" lang="en-US" sz="1800" b="0" u="none" dirty="0">
                <a:solidFill>
                  <a:schemeClr val="tx1"/>
                </a:solidFill>
              </a:rPr>
              <a:t>Loans obtained</a:t>
            </a:r>
          </a:p>
          <a:p>
            <a:pPr marL="742950" lvl="1" indent="-285750" algn="just">
              <a:spcBef>
                <a:spcPct val="20000"/>
              </a:spcBef>
              <a:buClr>
                <a:schemeClr val="bg2"/>
              </a:buClr>
              <a:buSzPct val="75000"/>
              <a:buFontTx/>
              <a:buChar char="–"/>
            </a:pPr>
            <a:r>
              <a:rPr kumimoji="0" lang="en-US" sz="1800" b="0" u="none" dirty="0">
                <a:solidFill>
                  <a:schemeClr val="tx1"/>
                </a:solidFill>
              </a:rPr>
              <a:t>Nº. of household persons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316</a:t>
            </a:fld>
            <a:endParaRPr lang="en-US"/>
          </a:p>
        </p:txBody>
      </p:sp>
    </p:spTree>
    <p:extLst>
      <p:ext uri="{BB962C8B-B14F-4D97-AF65-F5344CB8AC3E}">
        <p14:creationId xmlns:p14="http://schemas.microsoft.com/office/powerpoint/2010/main" val="2483232113"/>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88899">
                                            <p:txEl>
                                              <p:pRg st="0" end="0"/>
                                            </p:txEl>
                                          </p:spTgt>
                                        </p:tgtEl>
                                        <p:attrNameLst>
                                          <p:attrName>style.visibility</p:attrName>
                                        </p:attrNameLst>
                                      </p:cBhvr>
                                      <p:to>
                                        <p:strVal val="visible"/>
                                      </p:to>
                                    </p:set>
                                    <p:animEffect transition="in" filter="wipe(left)">
                                      <p:cBhvr>
                                        <p:cTn id="7" dur="500"/>
                                        <p:tgtEl>
                                          <p:spTgt spid="14888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88900"/>
                                        </p:tgtEl>
                                        <p:attrNameLst>
                                          <p:attrName>style.visibility</p:attrName>
                                        </p:attrNameLst>
                                      </p:cBhvr>
                                      <p:to>
                                        <p:strVal val="visible"/>
                                      </p:to>
                                    </p:set>
                                    <p:animEffect transition="in" filter="wipe(left)">
                                      <p:cBhvr>
                                        <p:cTn id="12" dur="500"/>
                                        <p:tgtEl>
                                          <p:spTgt spid="1488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8899" grpId="0" build="p"/>
      <p:bldP spid="1488900" grpId="0"/>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lstStyle/>
          <a:p>
            <a:r>
              <a:rPr lang="en-US" dirty="0"/>
              <a:t>Individuals</a:t>
            </a:r>
          </a:p>
        </p:txBody>
      </p:sp>
      <p:sp>
        <p:nvSpPr>
          <p:cNvPr id="1489923" name="Rectangle 3"/>
          <p:cNvSpPr>
            <a:spLocks noGrp="1" noChangeArrowheads="1"/>
          </p:cNvSpPr>
          <p:nvPr>
            <p:ph type="body" idx="1"/>
          </p:nvPr>
        </p:nvSpPr>
        <p:spPr>
          <a:xfrm>
            <a:off x="776536" y="1628801"/>
            <a:ext cx="8640959" cy="4694212"/>
          </a:xfrm>
        </p:spPr>
        <p:txBody>
          <a:bodyPr/>
          <a:lstStyle/>
          <a:p>
            <a:pPr algn="just"/>
            <a:r>
              <a:rPr lang="en-US" sz="2000" dirty="0">
                <a:solidFill>
                  <a:srgbClr val="FF0000"/>
                </a:solidFill>
              </a:rPr>
              <a:t>Types of variables:</a:t>
            </a:r>
          </a:p>
          <a:p>
            <a:pPr algn="just"/>
            <a:endParaRPr lang="en-US" sz="2000" dirty="0"/>
          </a:p>
          <a:p>
            <a:pPr marL="627063" lvl="1" indent="-271463" algn="just"/>
            <a:r>
              <a:rPr lang="en-US" sz="1800" dirty="0"/>
              <a:t>continuous variables;</a:t>
            </a:r>
          </a:p>
          <a:p>
            <a:pPr marL="627063" lvl="1" indent="-271463" algn="just"/>
            <a:r>
              <a:rPr lang="en-US" sz="1800" dirty="0"/>
              <a:t>discrete variables (e.g. profession or academic degrees);</a:t>
            </a:r>
          </a:p>
          <a:p>
            <a:pPr marL="627063" lvl="1" indent="-271463" algn="just"/>
            <a:r>
              <a:rPr lang="en-US" sz="1800" i="1" dirty="0"/>
              <a:t>stepwise variables </a:t>
            </a:r>
            <a:r>
              <a:rPr lang="en-US" sz="1800" dirty="0"/>
              <a:t>(e.g., age, job seniority, No. household members or income);</a:t>
            </a:r>
          </a:p>
          <a:p>
            <a:pPr marL="627063" lvl="1" indent="-271463" algn="just"/>
            <a:r>
              <a:rPr lang="en-US" sz="1800" dirty="0"/>
              <a:t>interacted variables, conciliating features of more than one variable (e.g., older than 35 years and living in Lisbon).</a:t>
            </a:r>
          </a:p>
          <a:p>
            <a:pPr lvl="1" algn="just"/>
            <a:endParaRPr lang="en-US" sz="2000" dirty="0"/>
          </a:p>
          <a:p>
            <a:pPr algn="just"/>
            <a:r>
              <a:rPr lang="en-US" sz="2000" b="1" dirty="0"/>
              <a:t>As an alternative to internal models, banks sometimes rely on credit bureaus</a:t>
            </a:r>
            <a:r>
              <a:rPr lang="en-US" sz="2000" dirty="0"/>
              <a:t>, private companies aggregating and providing credit risk information (including scorings) about individuals.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317</a:t>
            </a:fld>
            <a:endParaRPr lang="en-US"/>
          </a:p>
        </p:txBody>
      </p:sp>
    </p:spTree>
    <p:extLst>
      <p:ext uri="{BB962C8B-B14F-4D97-AF65-F5344CB8AC3E}">
        <p14:creationId xmlns:p14="http://schemas.microsoft.com/office/powerpoint/2010/main" val="4138363675"/>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89923">
                                            <p:txEl>
                                              <p:pRg st="0" end="0"/>
                                            </p:txEl>
                                          </p:spTgt>
                                        </p:tgtEl>
                                        <p:attrNameLst>
                                          <p:attrName>style.visibility</p:attrName>
                                        </p:attrNameLst>
                                      </p:cBhvr>
                                      <p:to>
                                        <p:strVal val="visible"/>
                                      </p:to>
                                    </p:set>
                                    <p:animEffect transition="in" filter="wipe(right)">
                                      <p:cBhvr>
                                        <p:cTn id="7" dur="1000"/>
                                        <p:tgtEl>
                                          <p:spTgt spid="1489923">
                                            <p:txEl>
                                              <p:pRg st="0" end="0"/>
                                            </p:txEl>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89923">
                                            <p:txEl>
                                              <p:pRg st="2" end="2"/>
                                            </p:txEl>
                                          </p:spTgt>
                                        </p:tgtEl>
                                        <p:attrNameLst>
                                          <p:attrName>style.visibility</p:attrName>
                                        </p:attrNameLst>
                                      </p:cBhvr>
                                      <p:to>
                                        <p:strVal val="visible"/>
                                      </p:to>
                                    </p:set>
                                    <p:animEffect transition="in" filter="wipe(right)">
                                      <p:cBhvr>
                                        <p:cTn id="10" dur="1000"/>
                                        <p:tgtEl>
                                          <p:spTgt spid="1489923">
                                            <p:txEl>
                                              <p:pRg st="2" end="2"/>
                                            </p:txEl>
                                          </p:spTgt>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489923">
                                            <p:txEl>
                                              <p:pRg st="3" end="3"/>
                                            </p:txEl>
                                          </p:spTgt>
                                        </p:tgtEl>
                                        <p:attrNameLst>
                                          <p:attrName>style.visibility</p:attrName>
                                        </p:attrNameLst>
                                      </p:cBhvr>
                                      <p:to>
                                        <p:strVal val="visible"/>
                                      </p:to>
                                    </p:set>
                                    <p:animEffect transition="in" filter="wipe(right)">
                                      <p:cBhvr>
                                        <p:cTn id="13" dur="1000"/>
                                        <p:tgtEl>
                                          <p:spTgt spid="1489923">
                                            <p:txEl>
                                              <p:pRg st="3" end="3"/>
                                            </p:txEl>
                                          </p:spTgt>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489923">
                                            <p:txEl>
                                              <p:pRg st="4" end="4"/>
                                            </p:txEl>
                                          </p:spTgt>
                                        </p:tgtEl>
                                        <p:attrNameLst>
                                          <p:attrName>style.visibility</p:attrName>
                                        </p:attrNameLst>
                                      </p:cBhvr>
                                      <p:to>
                                        <p:strVal val="visible"/>
                                      </p:to>
                                    </p:set>
                                    <p:animEffect transition="in" filter="wipe(right)">
                                      <p:cBhvr>
                                        <p:cTn id="16" dur="1000"/>
                                        <p:tgtEl>
                                          <p:spTgt spid="1489923">
                                            <p:txEl>
                                              <p:pRg st="4" end="4"/>
                                            </p:txEl>
                                          </p:spTgt>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489923">
                                            <p:txEl>
                                              <p:pRg st="5" end="5"/>
                                            </p:txEl>
                                          </p:spTgt>
                                        </p:tgtEl>
                                        <p:attrNameLst>
                                          <p:attrName>style.visibility</p:attrName>
                                        </p:attrNameLst>
                                      </p:cBhvr>
                                      <p:to>
                                        <p:strVal val="visible"/>
                                      </p:to>
                                    </p:set>
                                    <p:animEffect transition="in" filter="wipe(right)">
                                      <p:cBhvr>
                                        <p:cTn id="19" dur="1000"/>
                                        <p:tgtEl>
                                          <p:spTgt spid="148992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489923">
                                            <p:txEl>
                                              <p:pRg st="7" end="7"/>
                                            </p:txEl>
                                          </p:spTgt>
                                        </p:tgtEl>
                                        <p:attrNameLst>
                                          <p:attrName>style.visibility</p:attrName>
                                        </p:attrNameLst>
                                      </p:cBhvr>
                                      <p:to>
                                        <p:strVal val="visible"/>
                                      </p:to>
                                    </p:set>
                                    <p:animEffect transition="in" filter="wipe(right)">
                                      <p:cBhvr>
                                        <p:cTn id="24" dur="1000"/>
                                        <p:tgtEl>
                                          <p:spTgt spid="148992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9923" grpId="0" build="p"/>
    </p:bldLst>
  </p:timing>
</p:sld>
</file>

<file path=ppt/slides/slide3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8514" name="Rectangle 1026"/>
          <p:cNvSpPr>
            <a:spLocks noGrp="1" noChangeArrowheads="1"/>
          </p:cNvSpPr>
          <p:nvPr>
            <p:ph type="title"/>
          </p:nvPr>
        </p:nvSpPr>
        <p:spPr/>
        <p:txBody>
          <a:bodyPr/>
          <a:lstStyle/>
          <a:p>
            <a:r>
              <a:rPr lang="en-US" dirty="0"/>
              <a:t>Individuals</a:t>
            </a:r>
          </a:p>
        </p:txBody>
      </p:sp>
      <p:sp>
        <p:nvSpPr>
          <p:cNvPr id="448515" name="Rectangle 1027"/>
          <p:cNvSpPr>
            <a:spLocks noGrp="1" noChangeArrowheads="1"/>
          </p:cNvSpPr>
          <p:nvPr>
            <p:ph type="body" idx="1"/>
          </p:nvPr>
        </p:nvSpPr>
        <p:spPr>
          <a:xfrm>
            <a:off x="776537" y="1605510"/>
            <a:ext cx="8716714" cy="799984"/>
          </a:xfrm>
        </p:spPr>
        <p:txBody>
          <a:bodyPr/>
          <a:lstStyle/>
          <a:p>
            <a:pPr algn="just">
              <a:lnSpc>
                <a:spcPts val="2700"/>
              </a:lnSpc>
              <a:spcBef>
                <a:spcPts val="600"/>
              </a:spcBef>
            </a:pPr>
            <a:r>
              <a:rPr lang="en-US" sz="2000" dirty="0">
                <a:solidFill>
                  <a:srgbClr val="FF0000"/>
                </a:solidFill>
              </a:rPr>
              <a:t>For residential mortgage loans, the most relevant variables are usually the LTV and the Debt-to-Income (DTI) or Installment-to-Income.</a:t>
            </a:r>
          </a:p>
        </p:txBody>
      </p:sp>
      <p:pic>
        <p:nvPicPr>
          <p:cNvPr id="448516" name="Picture 1029"/>
          <p:cNvPicPr>
            <a:picLocks noChangeAspect="1" noChangeArrowheads="1"/>
          </p:cNvPicPr>
          <p:nvPr/>
        </p:nvPicPr>
        <p:blipFill>
          <a:blip r:embed="rId2" cstate="print"/>
          <a:srcRect/>
          <a:stretch>
            <a:fillRect/>
          </a:stretch>
        </p:blipFill>
        <p:spPr bwMode="auto">
          <a:xfrm>
            <a:off x="1294071" y="2563202"/>
            <a:ext cx="3841589" cy="3602102"/>
          </a:xfrm>
          <a:prstGeom prst="rect">
            <a:avLst/>
          </a:prstGeom>
          <a:noFill/>
          <a:ln w="12700" cap="sq">
            <a:noFill/>
            <a:miter lim="800000"/>
            <a:headEnd/>
            <a:tailEnd/>
          </a:ln>
        </p:spPr>
      </p:pic>
      <p:sp>
        <p:nvSpPr>
          <p:cNvPr id="448517" name="Rectangle 1030"/>
          <p:cNvSpPr>
            <a:spLocks noChangeArrowheads="1"/>
          </p:cNvSpPr>
          <p:nvPr/>
        </p:nvSpPr>
        <p:spPr bwMode="auto">
          <a:xfrm>
            <a:off x="5241032" y="5796211"/>
            <a:ext cx="3722688" cy="369093"/>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400" b="0" u="none" dirty="0">
                <a:solidFill>
                  <a:schemeClr val="tx1"/>
                </a:solidFill>
              </a:rPr>
              <a:t>	Source: Wong et al (2004)</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318</a:t>
            </a:fld>
            <a:endParaRPr lang="en-US"/>
          </a:p>
        </p:txBody>
      </p:sp>
    </p:spTree>
    <p:extLst>
      <p:ext uri="{BB962C8B-B14F-4D97-AF65-F5344CB8AC3E}">
        <p14:creationId xmlns:p14="http://schemas.microsoft.com/office/powerpoint/2010/main" val="1562856263"/>
      </p:ext>
    </p:extLst>
  </p:cSld>
  <p:clrMapOvr>
    <a:masterClrMapping/>
  </p:clrMapOvr>
  <p:transition spd="slow">
    <p:pull dir="r"/>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p:txBody>
          <a:bodyPr/>
          <a:lstStyle/>
          <a:p>
            <a:r>
              <a:rPr lang="en-US"/>
              <a:t>Maturity adjustments</a:t>
            </a:r>
          </a:p>
        </p:txBody>
      </p:sp>
      <p:sp>
        <p:nvSpPr>
          <p:cNvPr id="1491971" name="Rectangle 3"/>
          <p:cNvSpPr>
            <a:spLocks noGrp="1" noChangeArrowheads="1"/>
          </p:cNvSpPr>
          <p:nvPr>
            <p:ph type="body" idx="1"/>
          </p:nvPr>
        </p:nvSpPr>
        <p:spPr>
          <a:xfrm>
            <a:off x="776536" y="1628801"/>
            <a:ext cx="8716714" cy="4694212"/>
          </a:xfrm>
        </p:spPr>
        <p:txBody>
          <a:bodyPr/>
          <a:lstStyle/>
          <a:p>
            <a:pPr marL="271463" indent="-271463" algn="just">
              <a:lnSpc>
                <a:spcPts val="2800"/>
              </a:lnSpc>
              <a:spcBef>
                <a:spcPts val="1200"/>
              </a:spcBef>
            </a:pPr>
            <a:r>
              <a:rPr lang="en-US" sz="2000" dirty="0"/>
              <a:t>The loans included in the scoring development samples have different maturities.</a:t>
            </a:r>
          </a:p>
          <a:p>
            <a:pPr marL="271463" indent="-271463" algn="just">
              <a:lnSpc>
                <a:spcPts val="2800"/>
              </a:lnSpc>
              <a:spcBef>
                <a:spcPts val="1200"/>
              </a:spcBef>
            </a:pPr>
            <a:endParaRPr lang="en-US" sz="2000" dirty="0"/>
          </a:p>
          <a:p>
            <a:pPr marL="271463" indent="-271463" algn="just">
              <a:lnSpc>
                <a:spcPts val="2800"/>
              </a:lnSpc>
              <a:spcBef>
                <a:spcPts val="1200"/>
              </a:spcBef>
            </a:pPr>
            <a:r>
              <a:rPr lang="en-US" sz="2000" dirty="0"/>
              <a:t>Therefore, the PD term structure has to be obtained from these different maturities, usually through the Kaplan-Meier estimator, a formula for the cumulative survival probability</a:t>
            </a:r>
            <a:r>
              <a:rPr lang="pt-PT" sz="2000" dirty="0"/>
              <a:t>:</a:t>
            </a:r>
          </a:p>
          <a:p>
            <a:pPr marL="271463" indent="-271463" algn="just">
              <a:lnSpc>
                <a:spcPts val="2800"/>
              </a:lnSpc>
              <a:spcBef>
                <a:spcPts val="1200"/>
              </a:spcBef>
            </a:pPr>
            <a:endParaRPr lang="pt-PT" sz="2000" dirty="0"/>
          </a:p>
          <a:p>
            <a:pPr marL="271463" indent="-271463" algn="just">
              <a:lnSpc>
                <a:spcPts val="2800"/>
              </a:lnSpc>
              <a:spcBef>
                <a:spcPts val="1200"/>
              </a:spcBef>
              <a:buNone/>
            </a:pPr>
            <a:r>
              <a:rPr lang="en-US" sz="1800" dirty="0"/>
              <a:t>	where </a:t>
            </a:r>
            <a:r>
              <a:rPr lang="en-US" sz="1800" i="1" dirty="0" err="1"/>
              <a:t>n</a:t>
            </a:r>
            <a:r>
              <a:rPr lang="en-US" sz="1800" i="1" baseline="-25000" dirty="0" err="1"/>
              <a:t>i</a:t>
            </a:r>
            <a:r>
              <a:rPr lang="en-US" sz="1800" dirty="0"/>
              <a:t> is the total number of active loans until time </a:t>
            </a:r>
            <a:r>
              <a:rPr lang="en-US" sz="1800" i="1" dirty="0" err="1"/>
              <a:t>i</a:t>
            </a:r>
            <a:r>
              <a:rPr lang="en-US" sz="1800" dirty="0"/>
              <a:t> and </a:t>
            </a:r>
            <a:r>
              <a:rPr lang="en-US" sz="1800" i="1" dirty="0"/>
              <a:t>h</a:t>
            </a:r>
            <a:r>
              <a:rPr lang="en-US" sz="1800" i="1" baseline="-25000" dirty="0"/>
              <a:t>i</a:t>
            </a:r>
            <a:r>
              <a:rPr lang="en-US" sz="1800" baseline="-25000" dirty="0"/>
              <a:t> </a:t>
            </a:r>
            <a:r>
              <a:rPr lang="en-US" sz="1800" dirty="0"/>
              <a:t>the total number of </a:t>
            </a:r>
            <a:r>
              <a:rPr lang="en-US" sz="1800" i="1" dirty="0"/>
              <a:t>defaults</a:t>
            </a:r>
            <a:r>
              <a:rPr lang="en-US" sz="1800" dirty="0"/>
              <a:t>.</a:t>
            </a:r>
          </a:p>
        </p:txBody>
      </p:sp>
      <p:graphicFrame>
        <p:nvGraphicFramePr>
          <p:cNvPr id="2" name="Object 1"/>
          <p:cNvGraphicFramePr>
            <a:graphicFrameLocks noChangeAspect="1"/>
          </p:cNvGraphicFramePr>
          <p:nvPr>
            <p:extLst>
              <p:ext uri="{D42A27DB-BD31-4B8C-83A1-F6EECF244321}">
                <p14:modId xmlns:p14="http://schemas.microsoft.com/office/powerpoint/2010/main" val="3592358709"/>
              </p:ext>
            </p:extLst>
          </p:nvPr>
        </p:nvGraphicFramePr>
        <p:xfrm>
          <a:off x="4592960" y="3356992"/>
          <a:ext cx="2362200" cy="938213"/>
        </p:xfrm>
        <a:graphic>
          <a:graphicData uri="http://schemas.openxmlformats.org/presentationml/2006/ole">
            <mc:AlternateContent xmlns:mc="http://schemas.openxmlformats.org/markup-compatibility/2006">
              <mc:Choice xmlns:v="urn:schemas-microsoft-com:vml" Requires="v">
                <p:oleObj name="Equation" r:id="rId2" imgW="1180588" imgH="469696" progId="Equation.3">
                  <p:embed/>
                </p:oleObj>
              </mc:Choice>
              <mc:Fallback>
                <p:oleObj name="Equation" r:id="rId2" imgW="1180588" imgH="469696" progId="Equation.3">
                  <p:embed/>
                  <p:pic>
                    <p:nvPicPr>
                      <p:cNvPr id="2"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960" y="3356992"/>
                        <a:ext cx="23622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319</a:t>
            </a:fld>
            <a:endParaRPr lang="en-US"/>
          </a:p>
        </p:txBody>
      </p:sp>
      <p:sp>
        <p:nvSpPr>
          <p:cNvPr id="4" name="Down Arrow 3"/>
          <p:cNvSpPr/>
          <p:nvPr/>
        </p:nvSpPr>
        <p:spPr bwMode="auto">
          <a:xfrm>
            <a:off x="5025008" y="2060848"/>
            <a:ext cx="288032"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658449550"/>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91971">
                                            <p:txEl>
                                              <p:pRg st="0" end="0"/>
                                            </p:txEl>
                                          </p:spTgt>
                                        </p:tgtEl>
                                        <p:attrNameLst>
                                          <p:attrName>style.visibility</p:attrName>
                                        </p:attrNameLst>
                                      </p:cBhvr>
                                      <p:to>
                                        <p:strVal val="visible"/>
                                      </p:to>
                                    </p:set>
                                    <p:animEffect transition="in" filter="wipe(right)">
                                      <p:cBhvr>
                                        <p:cTn id="7" dur="500"/>
                                        <p:tgtEl>
                                          <p:spTgt spid="14919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91971">
                                            <p:txEl>
                                              <p:pRg st="2" end="2"/>
                                            </p:txEl>
                                          </p:spTgt>
                                        </p:tgtEl>
                                        <p:attrNameLst>
                                          <p:attrName>style.visibility</p:attrName>
                                        </p:attrNameLst>
                                      </p:cBhvr>
                                      <p:to>
                                        <p:strVal val="visible"/>
                                      </p:to>
                                    </p:set>
                                    <p:animEffect transition="in" filter="wipe(right)">
                                      <p:cBhvr>
                                        <p:cTn id="12" dur="500"/>
                                        <p:tgtEl>
                                          <p:spTgt spid="14919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491971">
                                            <p:txEl>
                                              <p:pRg st="4" end="4"/>
                                            </p:txEl>
                                          </p:spTgt>
                                        </p:tgtEl>
                                        <p:attrNameLst>
                                          <p:attrName>style.visibility</p:attrName>
                                        </p:attrNameLst>
                                      </p:cBhvr>
                                      <p:to>
                                        <p:strVal val="visible"/>
                                      </p:to>
                                    </p:set>
                                    <p:animEffect transition="in" filter="wipe(right)">
                                      <p:cBhvr>
                                        <p:cTn id="17" dur="500"/>
                                        <p:tgtEl>
                                          <p:spTgt spid="149197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1971"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Public Entities</a:t>
            </a:r>
          </a:p>
        </p:txBody>
      </p:sp>
      <p:sp>
        <p:nvSpPr>
          <p:cNvPr id="1619971" name="Rectangle 3"/>
          <p:cNvSpPr>
            <a:spLocks noGrp="1" noChangeArrowheads="1"/>
          </p:cNvSpPr>
          <p:nvPr>
            <p:ph type="body" idx="1"/>
          </p:nvPr>
        </p:nvSpPr>
        <p:spPr>
          <a:xfrm>
            <a:off x="809596" y="1628800"/>
            <a:ext cx="8643998" cy="4608512"/>
          </a:xfrm>
        </p:spPr>
        <p:txBody>
          <a:bodyPr/>
          <a:lstStyle/>
          <a:p>
            <a:pPr algn="just">
              <a:lnSpc>
                <a:spcPts val="2700"/>
              </a:lnSpc>
              <a:spcBef>
                <a:spcPts val="600"/>
              </a:spcBef>
              <a:spcAft>
                <a:spcPts val="600"/>
              </a:spcAft>
            </a:pPr>
            <a:r>
              <a:rPr lang="en-US" sz="2000" b="1" dirty="0">
                <a:solidFill>
                  <a:srgbClr val="FF0000"/>
                </a:solidFill>
              </a:rPr>
              <a:t>3 reasons for involvement:</a:t>
            </a:r>
          </a:p>
          <a:p>
            <a:pPr algn="just">
              <a:lnSpc>
                <a:spcPts val="2700"/>
              </a:lnSpc>
              <a:spcBef>
                <a:spcPts val="600"/>
              </a:spcBef>
              <a:spcAft>
                <a:spcPts val="600"/>
              </a:spcAft>
            </a:pPr>
            <a:endParaRPr lang="en-US" sz="2000" b="1" dirty="0">
              <a:solidFill>
                <a:srgbClr val="FF0000"/>
              </a:solidFill>
            </a:endParaRPr>
          </a:p>
          <a:p>
            <a:pPr marL="514350" indent="-514350" algn="just">
              <a:lnSpc>
                <a:spcPts val="2700"/>
              </a:lnSpc>
              <a:spcBef>
                <a:spcPts val="600"/>
              </a:spcBef>
              <a:spcAft>
                <a:spcPts val="600"/>
              </a:spcAft>
              <a:buAutoNum type="romanLcParenBoth"/>
            </a:pPr>
            <a:r>
              <a:rPr lang="en-US" sz="2000" u="sng" dirty="0"/>
              <a:t>protecting investors</a:t>
            </a:r>
            <a:r>
              <a:rPr lang="en-US" sz="2000" dirty="0"/>
              <a:t> – while competition can discipline firms to act with integrity, in the case of finance there is broad agreement that the majority of individuals have neither the necessary information nor the knowledge to do the sophisticated analysis this would require;</a:t>
            </a:r>
          </a:p>
          <a:p>
            <a:pPr marL="514350" indent="-514350" algn="just">
              <a:lnSpc>
                <a:spcPts val="2700"/>
              </a:lnSpc>
              <a:spcBef>
                <a:spcPts val="600"/>
              </a:spcBef>
              <a:spcAft>
                <a:spcPts val="600"/>
              </a:spcAft>
              <a:buAutoNum type="romanLcParenBoth"/>
            </a:pPr>
            <a:r>
              <a:rPr lang="en-US" sz="2000" u="sng" dirty="0"/>
              <a:t>shielding consumers from monopolistic exploitation</a:t>
            </a:r>
            <a:r>
              <a:rPr lang="en-US" sz="2000" dirty="0"/>
              <a:t> – there is always a tendency for small firms to merge, reducing competition and decreasing efficiency; and</a:t>
            </a:r>
          </a:p>
          <a:p>
            <a:pPr marL="514350" indent="-514350" algn="just">
              <a:lnSpc>
                <a:spcPts val="2700"/>
              </a:lnSpc>
              <a:spcBef>
                <a:spcPts val="600"/>
              </a:spcBef>
              <a:spcAft>
                <a:spcPts val="600"/>
              </a:spcAft>
              <a:buAutoNum type="romanLcParenBoth"/>
            </a:pPr>
            <a:r>
              <a:rPr lang="en-US" sz="2000" u="sng" dirty="0"/>
              <a:t>safeguarding financial stability</a:t>
            </a:r>
            <a:r>
              <a:rPr lang="en-US" sz="2000" dirty="0"/>
              <a:t> – liquidity risk + information asymmetries makes the system unstable.</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32</a:t>
            </a:fld>
            <a:endParaRPr lang="en-US" dirty="0"/>
          </a:p>
        </p:txBody>
      </p:sp>
    </p:spTree>
    <p:extLst>
      <p:ext uri="{BB962C8B-B14F-4D97-AF65-F5344CB8AC3E}">
        <p14:creationId xmlns:p14="http://schemas.microsoft.com/office/powerpoint/2010/main" val="4057024655"/>
      </p:ext>
    </p:extLst>
  </p:cSld>
  <p:clrMapOvr>
    <a:masterClrMapping/>
  </p:clrMapOvr>
  <p:transition spd="slow">
    <p:pull dir="r"/>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ctrTitle"/>
          </p:nvPr>
        </p:nvSpPr>
        <p:spPr/>
        <p:txBody>
          <a:bodyPr/>
          <a:lstStyle/>
          <a:p>
            <a:r>
              <a:rPr lang="en-US" sz="4000" dirty="0"/>
              <a:t>2.1.4.	Severity of Loss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320</a:t>
            </a:fld>
            <a:endParaRPr lang="en-US"/>
          </a:p>
        </p:txBody>
      </p:sp>
    </p:spTree>
    <p:extLst>
      <p:ext uri="{BB962C8B-B14F-4D97-AF65-F5344CB8AC3E}">
        <p14:creationId xmlns:p14="http://schemas.microsoft.com/office/powerpoint/2010/main" val="2826494564"/>
      </p:ext>
    </p:extLst>
  </p:cSld>
  <p:clrMapOvr>
    <a:masterClrMapping/>
  </p:clrMapOvr>
  <p:transition spd="slow">
    <p:pull dir="r"/>
  </p:transition>
</p:sld>
</file>

<file path=ppt/slides/slide3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p:txBody>
          <a:bodyPr/>
          <a:lstStyle/>
          <a:p>
            <a:r>
              <a:rPr lang="en-US" dirty="0"/>
              <a:t>Loss determinants</a:t>
            </a:r>
          </a:p>
        </p:txBody>
      </p:sp>
      <p:sp>
        <p:nvSpPr>
          <p:cNvPr id="1503235" name="Rectangle 3"/>
          <p:cNvSpPr>
            <a:spLocks noGrp="1" noChangeArrowheads="1"/>
          </p:cNvSpPr>
          <p:nvPr>
            <p:ph type="body" idx="1"/>
          </p:nvPr>
        </p:nvSpPr>
        <p:spPr>
          <a:xfrm>
            <a:off x="776536" y="1628799"/>
            <a:ext cx="8640960" cy="4694213"/>
          </a:xfrm>
        </p:spPr>
        <p:txBody>
          <a:bodyPr/>
          <a:lstStyle/>
          <a:p>
            <a:r>
              <a:rPr lang="en-US" sz="2000" dirty="0"/>
              <a:t>Collateral</a:t>
            </a:r>
          </a:p>
          <a:p>
            <a:r>
              <a:rPr lang="en-US" sz="2000" dirty="0"/>
              <a:t>Debt seniority</a:t>
            </a:r>
          </a:p>
          <a:p>
            <a:r>
              <a:rPr lang="en-US" sz="2000" dirty="0"/>
              <a:t>Loan type (namely for individuals)</a:t>
            </a:r>
          </a:p>
          <a:p>
            <a:r>
              <a:rPr lang="en-US" sz="2000" dirty="0"/>
              <a:t>Region</a:t>
            </a:r>
          </a:p>
          <a:p>
            <a:r>
              <a:rPr lang="en-US" sz="2000" dirty="0"/>
              <a:t>Business cycle</a:t>
            </a:r>
          </a:p>
          <a:p>
            <a:r>
              <a:rPr lang="en-US" sz="2000" dirty="0"/>
              <a:t>Economic sector</a:t>
            </a:r>
          </a:p>
          <a:p>
            <a:r>
              <a:rPr lang="en-US" sz="2000" dirty="0"/>
              <a:t>PD</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321</a:t>
            </a:fld>
            <a:endParaRPr lang="en-US"/>
          </a:p>
        </p:txBody>
      </p:sp>
    </p:spTree>
    <p:extLst>
      <p:ext uri="{BB962C8B-B14F-4D97-AF65-F5344CB8AC3E}">
        <p14:creationId xmlns:p14="http://schemas.microsoft.com/office/powerpoint/2010/main" val="213224619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03235">
                                            <p:txEl>
                                              <p:pRg st="0" end="0"/>
                                            </p:txEl>
                                          </p:spTgt>
                                        </p:tgtEl>
                                        <p:attrNameLst>
                                          <p:attrName>style.visibility</p:attrName>
                                        </p:attrNameLst>
                                      </p:cBhvr>
                                      <p:to>
                                        <p:strVal val="visible"/>
                                      </p:to>
                                    </p:set>
                                    <p:animEffect transition="in" filter="wipe(left)">
                                      <p:cBhvr>
                                        <p:cTn id="7" dur="500"/>
                                        <p:tgtEl>
                                          <p:spTgt spid="15032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03235">
                                            <p:txEl>
                                              <p:pRg st="1" end="1"/>
                                            </p:txEl>
                                          </p:spTgt>
                                        </p:tgtEl>
                                        <p:attrNameLst>
                                          <p:attrName>style.visibility</p:attrName>
                                        </p:attrNameLst>
                                      </p:cBhvr>
                                      <p:to>
                                        <p:strVal val="visible"/>
                                      </p:to>
                                    </p:set>
                                    <p:animEffect transition="in" filter="wipe(left)">
                                      <p:cBhvr>
                                        <p:cTn id="12" dur="500"/>
                                        <p:tgtEl>
                                          <p:spTgt spid="15032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03235">
                                            <p:txEl>
                                              <p:pRg st="2" end="2"/>
                                            </p:txEl>
                                          </p:spTgt>
                                        </p:tgtEl>
                                        <p:attrNameLst>
                                          <p:attrName>style.visibility</p:attrName>
                                        </p:attrNameLst>
                                      </p:cBhvr>
                                      <p:to>
                                        <p:strVal val="visible"/>
                                      </p:to>
                                    </p:set>
                                    <p:animEffect transition="in" filter="wipe(left)">
                                      <p:cBhvr>
                                        <p:cTn id="17" dur="500"/>
                                        <p:tgtEl>
                                          <p:spTgt spid="15032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03235">
                                            <p:txEl>
                                              <p:pRg st="3" end="3"/>
                                            </p:txEl>
                                          </p:spTgt>
                                        </p:tgtEl>
                                        <p:attrNameLst>
                                          <p:attrName>style.visibility</p:attrName>
                                        </p:attrNameLst>
                                      </p:cBhvr>
                                      <p:to>
                                        <p:strVal val="visible"/>
                                      </p:to>
                                    </p:set>
                                    <p:animEffect transition="in" filter="wipe(left)">
                                      <p:cBhvr>
                                        <p:cTn id="22" dur="500"/>
                                        <p:tgtEl>
                                          <p:spTgt spid="15032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03235">
                                            <p:txEl>
                                              <p:pRg st="4" end="4"/>
                                            </p:txEl>
                                          </p:spTgt>
                                        </p:tgtEl>
                                        <p:attrNameLst>
                                          <p:attrName>style.visibility</p:attrName>
                                        </p:attrNameLst>
                                      </p:cBhvr>
                                      <p:to>
                                        <p:strVal val="visible"/>
                                      </p:to>
                                    </p:set>
                                    <p:animEffect transition="in" filter="wipe(left)">
                                      <p:cBhvr>
                                        <p:cTn id="27" dur="500"/>
                                        <p:tgtEl>
                                          <p:spTgt spid="15032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03235">
                                            <p:txEl>
                                              <p:pRg st="5" end="5"/>
                                            </p:txEl>
                                          </p:spTgt>
                                        </p:tgtEl>
                                        <p:attrNameLst>
                                          <p:attrName>style.visibility</p:attrName>
                                        </p:attrNameLst>
                                      </p:cBhvr>
                                      <p:to>
                                        <p:strVal val="visible"/>
                                      </p:to>
                                    </p:set>
                                    <p:animEffect transition="in" filter="wipe(left)">
                                      <p:cBhvr>
                                        <p:cTn id="32" dur="500"/>
                                        <p:tgtEl>
                                          <p:spTgt spid="150323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03235">
                                            <p:txEl>
                                              <p:pRg st="6" end="6"/>
                                            </p:txEl>
                                          </p:spTgt>
                                        </p:tgtEl>
                                        <p:attrNameLst>
                                          <p:attrName>style.visibility</p:attrName>
                                        </p:attrNameLst>
                                      </p:cBhvr>
                                      <p:to>
                                        <p:strVal val="visible"/>
                                      </p:to>
                                    </p:set>
                                    <p:animEffect transition="in" filter="wipe(left)">
                                      <p:cBhvr>
                                        <p:cTn id="37" dur="500"/>
                                        <p:tgtEl>
                                          <p:spTgt spid="15032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3235" grpId="0" build="p" autoUpdateAnimBg="0"/>
    </p:bldLst>
  </p:timing>
</p:sld>
</file>

<file path=ppt/slides/slide3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p:txBody>
          <a:bodyPr/>
          <a:lstStyle/>
          <a:p>
            <a:r>
              <a:rPr lang="en-US" dirty="0"/>
              <a:t>Estimation Methods</a:t>
            </a:r>
          </a:p>
        </p:txBody>
      </p:sp>
      <p:sp>
        <p:nvSpPr>
          <p:cNvPr id="1598467" name="Rectangle 3"/>
          <p:cNvSpPr>
            <a:spLocks noGrp="1" noChangeArrowheads="1"/>
          </p:cNvSpPr>
          <p:nvPr>
            <p:ph type="body" idx="1"/>
          </p:nvPr>
        </p:nvSpPr>
        <p:spPr>
          <a:xfrm>
            <a:off x="704528" y="1628800"/>
            <a:ext cx="4116958" cy="4653468"/>
          </a:xfrm>
        </p:spPr>
        <p:txBody>
          <a:bodyPr/>
          <a:lstStyle/>
          <a:p>
            <a:pPr marL="261938" indent="-261938" algn="just">
              <a:lnSpc>
                <a:spcPts val="2700"/>
              </a:lnSpc>
              <a:spcBef>
                <a:spcPts val="600"/>
              </a:spcBef>
              <a:spcAft>
                <a:spcPts val="600"/>
              </a:spcAft>
            </a:pPr>
            <a:r>
              <a:rPr lang="en-US" sz="1800" dirty="0"/>
              <a:t>Market LGD: Bond prices after default</a:t>
            </a:r>
          </a:p>
          <a:p>
            <a:pPr marL="261938" indent="-261938" algn="just">
              <a:lnSpc>
                <a:spcPts val="2700"/>
              </a:lnSpc>
              <a:spcBef>
                <a:spcPts val="600"/>
              </a:spcBef>
              <a:spcAft>
                <a:spcPts val="600"/>
              </a:spcAft>
            </a:pPr>
            <a:r>
              <a:rPr lang="en-US" sz="1800" dirty="0"/>
              <a:t>Implied Market LGD: LGD implied in prices of bonds deemed very risk.</a:t>
            </a:r>
          </a:p>
          <a:p>
            <a:pPr marL="261938" indent="-261938" algn="just">
              <a:lnSpc>
                <a:spcPts val="2700"/>
              </a:lnSpc>
              <a:spcBef>
                <a:spcPts val="600"/>
              </a:spcBef>
              <a:spcAft>
                <a:spcPts val="600"/>
              </a:spcAft>
            </a:pPr>
            <a:r>
              <a:rPr lang="en-US" sz="1800" dirty="0"/>
              <a:t>Workout LGD: NPV of recoveries</a:t>
            </a:r>
          </a:p>
          <a:p>
            <a:pPr marL="261938" indent="-261938" algn="just">
              <a:lnSpc>
                <a:spcPts val="2700"/>
              </a:lnSpc>
              <a:spcBef>
                <a:spcPts val="600"/>
              </a:spcBef>
              <a:spcAft>
                <a:spcPts val="600"/>
              </a:spcAft>
            </a:pPr>
            <a:r>
              <a:rPr lang="en-US" sz="1800" dirty="0"/>
              <a:t>Recovery distributions</a:t>
            </a:r>
          </a:p>
          <a:p>
            <a:pPr marL="261938" indent="-261938" algn="just">
              <a:lnSpc>
                <a:spcPts val="2700"/>
              </a:lnSpc>
              <a:spcBef>
                <a:spcPts val="600"/>
              </a:spcBef>
              <a:spcAft>
                <a:spcPts val="600"/>
              </a:spcAft>
            </a:pPr>
            <a:r>
              <a:rPr lang="en-US" sz="1800" dirty="0"/>
              <a:t>LGD implied in observed losses and in PD estimates.</a:t>
            </a:r>
          </a:p>
          <a:p>
            <a:pPr marL="261938" indent="-261938" algn="just">
              <a:lnSpc>
                <a:spcPts val="2700"/>
              </a:lnSpc>
              <a:spcBef>
                <a:spcPts val="600"/>
              </a:spcBef>
              <a:spcAft>
                <a:spcPts val="600"/>
              </a:spcAft>
            </a:pPr>
            <a:r>
              <a:rPr lang="en-US" sz="1800" dirty="0"/>
              <a:t>Econometric adjustment of the LGD as a function of several variables (</a:t>
            </a:r>
            <a:r>
              <a:rPr lang="en-US" sz="1800" dirty="0" err="1"/>
              <a:t>LossCalc</a:t>
            </a:r>
            <a:r>
              <a:rPr lang="en-US" sz="1800" dirty="0"/>
              <a:t>, Moody’s (2002)).</a:t>
            </a:r>
          </a:p>
        </p:txBody>
      </p:sp>
      <p:pic>
        <p:nvPicPr>
          <p:cNvPr id="4" name="Picture 1029"/>
          <p:cNvPicPr>
            <a:picLocks noChangeAspect="1" noChangeArrowheads="1"/>
          </p:cNvPicPr>
          <p:nvPr/>
        </p:nvPicPr>
        <p:blipFill>
          <a:blip r:embed="rId2" cstate="print"/>
          <a:srcRect/>
          <a:stretch>
            <a:fillRect/>
          </a:stretch>
        </p:blipFill>
        <p:spPr bwMode="auto">
          <a:xfrm>
            <a:off x="4880992" y="1844824"/>
            <a:ext cx="4556226" cy="2536622"/>
          </a:xfrm>
          <a:prstGeom prst="rect">
            <a:avLst/>
          </a:prstGeom>
          <a:noFill/>
          <a:ln w="12700" cap="sq">
            <a:noFill/>
            <a:miter lim="800000"/>
            <a:headEnd/>
            <a:tailEnd/>
          </a:ln>
        </p:spPr>
      </p:pic>
      <p:sp>
        <p:nvSpPr>
          <p:cNvPr id="5" name="Text Box 1030"/>
          <p:cNvSpPr txBox="1">
            <a:spLocks noChangeArrowheads="1"/>
          </p:cNvSpPr>
          <p:nvPr/>
        </p:nvSpPr>
        <p:spPr bwMode="auto">
          <a:xfrm>
            <a:off x="4880992" y="4381446"/>
            <a:ext cx="4556226" cy="307777"/>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400" b="0" u="none" dirty="0">
                <a:solidFill>
                  <a:schemeClr val="tx1"/>
                </a:solidFill>
              </a:rPr>
              <a:t>Source: Basel Committee on Banking Supervision (2005)</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322</a:t>
            </a:fld>
            <a:endParaRPr lang="en-US"/>
          </a:p>
        </p:txBody>
      </p:sp>
    </p:spTree>
    <p:extLst>
      <p:ext uri="{BB962C8B-B14F-4D97-AF65-F5344CB8AC3E}">
        <p14:creationId xmlns:p14="http://schemas.microsoft.com/office/powerpoint/2010/main" val="1671639925"/>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98467">
                                            <p:txEl>
                                              <p:pRg st="0" end="0"/>
                                            </p:txEl>
                                          </p:spTgt>
                                        </p:tgtEl>
                                        <p:attrNameLst>
                                          <p:attrName>style.visibility</p:attrName>
                                        </p:attrNameLst>
                                      </p:cBhvr>
                                      <p:to>
                                        <p:strVal val="visible"/>
                                      </p:to>
                                    </p:set>
                                    <p:animEffect transition="in" filter="wipe(left)">
                                      <p:cBhvr>
                                        <p:cTn id="7" dur="500"/>
                                        <p:tgtEl>
                                          <p:spTgt spid="1598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98467">
                                            <p:txEl>
                                              <p:pRg st="1" end="1"/>
                                            </p:txEl>
                                          </p:spTgt>
                                        </p:tgtEl>
                                        <p:attrNameLst>
                                          <p:attrName>style.visibility</p:attrName>
                                        </p:attrNameLst>
                                      </p:cBhvr>
                                      <p:to>
                                        <p:strVal val="visible"/>
                                      </p:to>
                                    </p:set>
                                    <p:animEffect transition="in" filter="wipe(left)">
                                      <p:cBhvr>
                                        <p:cTn id="12" dur="500"/>
                                        <p:tgtEl>
                                          <p:spTgt spid="15984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98467">
                                            <p:txEl>
                                              <p:pRg st="2" end="2"/>
                                            </p:txEl>
                                          </p:spTgt>
                                        </p:tgtEl>
                                        <p:attrNameLst>
                                          <p:attrName>style.visibility</p:attrName>
                                        </p:attrNameLst>
                                      </p:cBhvr>
                                      <p:to>
                                        <p:strVal val="visible"/>
                                      </p:to>
                                    </p:set>
                                    <p:animEffect transition="in" filter="wipe(left)">
                                      <p:cBhvr>
                                        <p:cTn id="17" dur="500"/>
                                        <p:tgtEl>
                                          <p:spTgt spid="15984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98467">
                                            <p:txEl>
                                              <p:pRg st="3" end="3"/>
                                            </p:txEl>
                                          </p:spTgt>
                                        </p:tgtEl>
                                        <p:attrNameLst>
                                          <p:attrName>style.visibility</p:attrName>
                                        </p:attrNameLst>
                                      </p:cBhvr>
                                      <p:to>
                                        <p:strVal val="visible"/>
                                      </p:to>
                                    </p:set>
                                    <p:animEffect transition="in" filter="wipe(left)">
                                      <p:cBhvr>
                                        <p:cTn id="22" dur="500"/>
                                        <p:tgtEl>
                                          <p:spTgt spid="15984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98467">
                                            <p:txEl>
                                              <p:pRg st="4" end="4"/>
                                            </p:txEl>
                                          </p:spTgt>
                                        </p:tgtEl>
                                        <p:attrNameLst>
                                          <p:attrName>style.visibility</p:attrName>
                                        </p:attrNameLst>
                                      </p:cBhvr>
                                      <p:to>
                                        <p:strVal val="visible"/>
                                      </p:to>
                                    </p:set>
                                    <p:animEffect transition="in" filter="wipe(left)">
                                      <p:cBhvr>
                                        <p:cTn id="27" dur="500"/>
                                        <p:tgtEl>
                                          <p:spTgt spid="15984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98467">
                                            <p:txEl>
                                              <p:pRg st="5" end="5"/>
                                            </p:txEl>
                                          </p:spTgt>
                                        </p:tgtEl>
                                        <p:attrNameLst>
                                          <p:attrName>style.visibility</p:attrName>
                                        </p:attrNameLst>
                                      </p:cBhvr>
                                      <p:to>
                                        <p:strVal val="visible"/>
                                      </p:to>
                                    </p:set>
                                    <p:animEffect transition="in" filter="wipe(left)">
                                      <p:cBhvr>
                                        <p:cTn id="32" dur="500"/>
                                        <p:tgtEl>
                                          <p:spTgt spid="15984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8467" grpId="0" build="p" autoUpdateAnimBg="0"/>
    </p:bldLst>
  </p:timing>
</p:sld>
</file>

<file path=ppt/slides/slide3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p:txBody>
          <a:bodyPr/>
          <a:lstStyle/>
          <a:p>
            <a:r>
              <a:rPr lang="en-US"/>
              <a:t>Statistics</a:t>
            </a:r>
          </a:p>
        </p:txBody>
      </p:sp>
      <p:sp>
        <p:nvSpPr>
          <p:cNvPr id="454659" name="Rectangle 3"/>
          <p:cNvSpPr>
            <a:spLocks noGrp="1" noChangeArrowheads="1"/>
          </p:cNvSpPr>
          <p:nvPr>
            <p:ph type="body" sz="half" idx="1"/>
          </p:nvPr>
        </p:nvSpPr>
        <p:spPr>
          <a:xfrm>
            <a:off x="776536" y="1628775"/>
            <a:ext cx="8716714" cy="468313"/>
          </a:xfrm>
        </p:spPr>
        <p:txBody>
          <a:bodyPr/>
          <a:lstStyle/>
          <a:p>
            <a:pPr algn="just"/>
            <a:r>
              <a:rPr lang="en-US" sz="2000" dirty="0">
                <a:solidFill>
                  <a:srgbClr val="FF0000"/>
                </a:solidFill>
              </a:rPr>
              <a:t>Recoveries distribution depend on the period considered, but the mode tend to be at lower values:</a:t>
            </a:r>
          </a:p>
        </p:txBody>
      </p:sp>
      <p:sp>
        <p:nvSpPr>
          <p:cNvPr id="1601542" name="Rectangle 6"/>
          <p:cNvSpPr>
            <a:spLocks noChangeArrowheads="1"/>
          </p:cNvSpPr>
          <p:nvPr/>
        </p:nvSpPr>
        <p:spPr bwMode="auto">
          <a:xfrm>
            <a:off x="704528" y="6027213"/>
            <a:ext cx="2540396" cy="320674"/>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1400" b="0" u="none" dirty="0">
                <a:solidFill>
                  <a:schemeClr val="tx1"/>
                </a:solidFill>
              </a:rPr>
              <a:t>Source: </a:t>
            </a:r>
            <a:r>
              <a:rPr kumimoji="0" lang="en-US" sz="1400" b="0" u="none" dirty="0" err="1">
                <a:solidFill>
                  <a:schemeClr val="tx1"/>
                </a:solidFill>
              </a:rPr>
              <a:t>Schuermann</a:t>
            </a:r>
            <a:r>
              <a:rPr kumimoji="0" lang="en-US" sz="1400" b="0" u="none" dirty="0">
                <a:solidFill>
                  <a:schemeClr val="tx1"/>
                </a:solidFill>
              </a:rPr>
              <a:t> (2004)</a:t>
            </a:r>
          </a:p>
        </p:txBody>
      </p:sp>
      <p:pic>
        <p:nvPicPr>
          <p:cNvPr id="454661" name="Picture 8"/>
          <p:cNvPicPr>
            <a:picLocks noGrp="1" noChangeAspect="1" noChangeArrowheads="1"/>
          </p:cNvPicPr>
          <p:nvPr>
            <p:ph sz="half" idx="2"/>
          </p:nvPr>
        </p:nvPicPr>
        <p:blipFill>
          <a:blip r:embed="rId2" cstate="print"/>
          <a:srcRect/>
          <a:stretch>
            <a:fillRect/>
          </a:stretch>
        </p:blipFill>
        <p:spPr>
          <a:xfrm>
            <a:off x="776536" y="2375851"/>
            <a:ext cx="5181682" cy="3626489"/>
          </a:xfrm>
          <a:noFill/>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323</a:t>
            </a:fld>
            <a:endParaRPr lang="en-US"/>
          </a:p>
        </p:txBody>
      </p:sp>
      <p:pic>
        <p:nvPicPr>
          <p:cNvPr id="8" name="Picture 9"/>
          <p:cNvPicPr>
            <a:picLocks noChangeAspect="1" noChangeArrowheads="1"/>
          </p:cNvPicPr>
          <p:nvPr/>
        </p:nvPicPr>
        <p:blipFill>
          <a:blip r:embed="rId3" cstate="print"/>
          <a:srcRect/>
          <a:stretch>
            <a:fillRect/>
          </a:stretch>
        </p:blipFill>
        <p:spPr bwMode="auto">
          <a:xfrm>
            <a:off x="5961112" y="2419693"/>
            <a:ext cx="3549893" cy="3169547"/>
          </a:xfrm>
          <a:prstGeom prst="rect">
            <a:avLst/>
          </a:prstGeom>
          <a:noFill/>
          <a:ln w="9525">
            <a:noFill/>
            <a:miter lim="800000"/>
            <a:headEnd/>
            <a:tailEnd/>
          </a:ln>
        </p:spPr>
      </p:pic>
      <p:sp>
        <p:nvSpPr>
          <p:cNvPr id="9" name="Rectangle 4"/>
          <p:cNvSpPr txBox="1">
            <a:spLocks noChangeArrowheads="1"/>
          </p:cNvSpPr>
          <p:nvPr/>
        </p:nvSpPr>
        <p:spPr bwMode="auto">
          <a:xfrm>
            <a:off x="5958219" y="5589240"/>
            <a:ext cx="3535032" cy="32260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l" defTabSz="914400" rtl="0" eaLnBrk="0" fontAlgn="base" latinLnBrk="0" hangingPunct="0">
              <a:lnSpc>
                <a:spcPct val="90000"/>
              </a:lnSpc>
              <a:spcBef>
                <a:spcPct val="20000"/>
              </a:spcBef>
              <a:spcAft>
                <a:spcPct val="0"/>
              </a:spcAft>
              <a:buClr>
                <a:schemeClr val="bg2"/>
              </a:buClr>
              <a:buSzPct val="75000"/>
              <a:buFont typeface="Monotype Sorts" pitchFamily="2" charset="2"/>
              <a:buNone/>
              <a:tabLst/>
              <a:defRPr/>
            </a:pPr>
            <a:r>
              <a:rPr kumimoji="0" lang="en-US" sz="1400" b="0" i="0" u="none" strike="noStrike" kern="0" cap="none" spc="0" normalizeH="0" baseline="0" dirty="0">
                <a:ln>
                  <a:noFill/>
                </a:ln>
                <a:solidFill>
                  <a:schemeClr val="tx1"/>
                </a:solidFill>
                <a:effectLst/>
                <a:uLnTx/>
                <a:uFillTx/>
                <a:latin typeface="+mn-lt"/>
                <a:ea typeface="+mn-ea"/>
                <a:cs typeface="+mn-cs"/>
              </a:rPr>
              <a:t>Source: Moody’s (2003).</a:t>
            </a:r>
          </a:p>
        </p:txBody>
      </p:sp>
    </p:spTree>
    <p:extLst>
      <p:ext uri="{BB962C8B-B14F-4D97-AF65-F5344CB8AC3E}">
        <p14:creationId xmlns:p14="http://schemas.microsoft.com/office/powerpoint/2010/main" val="1951462825"/>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01542">
                                            <p:txEl>
                                              <p:pRg st="0" end="0"/>
                                            </p:txEl>
                                          </p:spTgt>
                                        </p:tgtEl>
                                        <p:attrNameLst>
                                          <p:attrName>style.visibility</p:attrName>
                                        </p:attrNameLst>
                                      </p:cBhvr>
                                      <p:to>
                                        <p:strVal val="visible"/>
                                      </p:to>
                                    </p:set>
                                    <p:animEffect transition="in" filter="wipe(left)">
                                      <p:cBhvr>
                                        <p:cTn id="7" dur="500"/>
                                        <p:tgtEl>
                                          <p:spTgt spid="16015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1542" grpId="0" build="p" autoUpdateAnimBg="0"/>
    </p:bldLst>
  </p:timing>
</p:sld>
</file>

<file path=ppt/slides/slide3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5682" name="Rectangle 1026"/>
          <p:cNvSpPr>
            <a:spLocks noGrp="1" noChangeArrowheads="1"/>
          </p:cNvSpPr>
          <p:nvPr>
            <p:ph type="title"/>
          </p:nvPr>
        </p:nvSpPr>
        <p:spPr/>
        <p:txBody>
          <a:bodyPr/>
          <a:lstStyle/>
          <a:p>
            <a:r>
              <a:rPr lang="en-US"/>
              <a:t>Seniority</a:t>
            </a:r>
          </a:p>
        </p:txBody>
      </p:sp>
      <p:sp>
        <p:nvSpPr>
          <p:cNvPr id="1604611" name="Rectangle 1027"/>
          <p:cNvSpPr>
            <a:spLocks noGrp="1" noChangeArrowheads="1"/>
          </p:cNvSpPr>
          <p:nvPr>
            <p:ph type="body" sz="half" idx="1"/>
          </p:nvPr>
        </p:nvSpPr>
        <p:spPr>
          <a:xfrm>
            <a:off x="920750" y="1628775"/>
            <a:ext cx="8366125" cy="514350"/>
          </a:xfrm>
        </p:spPr>
        <p:txBody>
          <a:bodyPr/>
          <a:lstStyle/>
          <a:p>
            <a:pPr algn="just"/>
            <a:r>
              <a:rPr lang="en-US" sz="2000"/>
              <a:t>Higher recoveries in senior debt:</a:t>
            </a:r>
          </a:p>
        </p:txBody>
      </p:sp>
      <p:sp>
        <p:nvSpPr>
          <p:cNvPr id="1604613" name="Rectangle 1029"/>
          <p:cNvSpPr>
            <a:spLocks noChangeArrowheads="1"/>
          </p:cNvSpPr>
          <p:nvPr/>
        </p:nvSpPr>
        <p:spPr bwMode="auto">
          <a:xfrm>
            <a:off x="738188" y="5286375"/>
            <a:ext cx="4286820" cy="547688"/>
          </a:xfrm>
          <a:prstGeom prst="rect">
            <a:avLst/>
          </a:prstGeom>
          <a:noFill/>
          <a:ln w="9525">
            <a:noFill/>
            <a:miter lim="800000"/>
            <a:headEnd/>
            <a:tailEnd/>
          </a:ln>
        </p:spPr>
        <p:txBody>
          <a:bodyPr lIns="92075" tIns="46038" rIns="92075" bIns="46038"/>
          <a:lstStyle/>
          <a:p>
            <a:pPr marL="711200" indent="-711200" algn="just">
              <a:spcBef>
                <a:spcPct val="20000"/>
              </a:spcBef>
              <a:buClr>
                <a:schemeClr val="bg2"/>
              </a:buClr>
              <a:buSzPct val="75000"/>
              <a:buFont typeface="Monotype Sorts" pitchFamily="2" charset="2"/>
              <a:buNone/>
            </a:pPr>
            <a:r>
              <a:rPr kumimoji="0" lang="en-US" sz="1600" b="0" u="none">
                <a:solidFill>
                  <a:schemeClr val="tx1"/>
                </a:solidFill>
              </a:rPr>
              <a:t>Source: Schuermann (2004) and Moody’s (2009)</a:t>
            </a:r>
          </a:p>
        </p:txBody>
      </p:sp>
      <p:pic>
        <p:nvPicPr>
          <p:cNvPr id="455685" name="Picture 1031"/>
          <p:cNvPicPr>
            <a:picLocks noGrp="1" noChangeAspect="1" noChangeArrowheads="1"/>
          </p:cNvPicPr>
          <p:nvPr>
            <p:ph sz="half" idx="2"/>
          </p:nvPr>
        </p:nvPicPr>
        <p:blipFill>
          <a:blip r:embed="rId2" cstate="print"/>
          <a:srcRect/>
          <a:stretch>
            <a:fillRect/>
          </a:stretch>
        </p:blipFill>
        <p:spPr>
          <a:xfrm>
            <a:off x="828675" y="2143125"/>
            <a:ext cx="4195763" cy="3000375"/>
          </a:xfrm>
          <a:noFill/>
        </p:spPr>
      </p:pic>
      <p:pic>
        <p:nvPicPr>
          <p:cNvPr id="455686" name="Picture 6"/>
          <p:cNvPicPr>
            <a:picLocks noChangeAspect="1" noChangeArrowheads="1"/>
          </p:cNvPicPr>
          <p:nvPr/>
        </p:nvPicPr>
        <p:blipFill>
          <a:blip r:embed="rId3" cstate="print"/>
          <a:srcRect/>
          <a:stretch>
            <a:fillRect/>
          </a:stretch>
        </p:blipFill>
        <p:spPr bwMode="auto">
          <a:xfrm>
            <a:off x="5077271" y="1637291"/>
            <a:ext cx="4340225" cy="4262373"/>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324</a:t>
            </a:fld>
            <a:endParaRPr lang="en-US"/>
          </a:p>
        </p:txBody>
      </p:sp>
      <p:sp>
        <p:nvSpPr>
          <p:cNvPr id="10" name="Rectangle 4"/>
          <p:cNvSpPr txBox="1">
            <a:spLocks noChangeArrowheads="1"/>
          </p:cNvSpPr>
          <p:nvPr/>
        </p:nvSpPr>
        <p:spPr bwMode="auto">
          <a:xfrm>
            <a:off x="5118100" y="6037261"/>
            <a:ext cx="3729037" cy="28575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l" defTabSz="914400" rtl="0" eaLnBrk="0" fontAlgn="base" latinLnBrk="0" hangingPunct="0">
              <a:lnSpc>
                <a:spcPct val="90000"/>
              </a:lnSpc>
              <a:spcBef>
                <a:spcPct val="20000"/>
              </a:spcBef>
              <a:spcAft>
                <a:spcPct val="0"/>
              </a:spcAft>
              <a:buClr>
                <a:schemeClr val="bg2"/>
              </a:buClr>
              <a:buSzPct val="75000"/>
              <a:buFont typeface="Monotype Sorts" pitchFamily="2" charset="2"/>
              <a:buNone/>
              <a:tabLst/>
              <a:defRPr/>
            </a:pPr>
            <a:r>
              <a:rPr kumimoji="0" lang="en-US" sz="1400" b="0" i="0" u="none" strike="noStrike" kern="0" cap="none" spc="0" normalizeH="0" baseline="0">
                <a:ln>
                  <a:noFill/>
                </a:ln>
                <a:solidFill>
                  <a:schemeClr val="tx1"/>
                </a:solidFill>
                <a:effectLst/>
                <a:uLnTx/>
                <a:uFillTx/>
                <a:latin typeface="+mn-lt"/>
                <a:ea typeface="+mn-ea"/>
                <a:cs typeface="+mn-cs"/>
              </a:rPr>
              <a:t>Source: Moody’s (2003).</a:t>
            </a:r>
          </a:p>
        </p:txBody>
      </p:sp>
    </p:spTree>
    <p:extLst>
      <p:ext uri="{BB962C8B-B14F-4D97-AF65-F5344CB8AC3E}">
        <p14:creationId xmlns:p14="http://schemas.microsoft.com/office/powerpoint/2010/main" val="3499057267"/>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04611">
                                            <p:txEl>
                                              <p:pRg st="0" end="0"/>
                                            </p:txEl>
                                          </p:spTgt>
                                        </p:tgtEl>
                                        <p:attrNameLst>
                                          <p:attrName>style.visibility</p:attrName>
                                        </p:attrNameLst>
                                      </p:cBhvr>
                                      <p:to>
                                        <p:strVal val="visible"/>
                                      </p:to>
                                    </p:set>
                                    <p:animEffect transition="in" filter="wipe(left)">
                                      <p:cBhvr>
                                        <p:cTn id="7" dur="500"/>
                                        <p:tgtEl>
                                          <p:spTgt spid="16046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04613">
                                            <p:txEl>
                                              <p:pRg st="0" end="0"/>
                                            </p:txEl>
                                          </p:spTgt>
                                        </p:tgtEl>
                                        <p:attrNameLst>
                                          <p:attrName>style.visibility</p:attrName>
                                        </p:attrNameLst>
                                      </p:cBhvr>
                                      <p:to>
                                        <p:strVal val="visible"/>
                                      </p:to>
                                    </p:set>
                                    <p:animEffect transition="in" filter="wipe(left)">
                                      <p:cBhvr>
                                        <p:cTn id="12" dur="500"/>
                                        <p:tgtEl>
                                          <p:spTgt spid="16046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4611" grpId="0" build="p" autoUpdateAnimBg="0"/>
      <p:bldP spid="1604613" grpId="0" build="p" autoUpdateAnimBg="0"/>
    </p:bldLst>
  </p:timing>
</p:sld>
</file>

<file path=ppt/slides/slide3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Region</a:t>
            </a:r>
          </a:p>
        </p:txBody>
      </p:sp>
      <p:sp>
        <p:nvSpPr>
          <p:cNvPr id="1499139" name="Rectangle 3"/>
          <p:cNvSpPr>
            <a:spLocks noGrp="1" noChangeArrowheads="1"/>
          </p:cNvSpPr>
          <p:nvPr>
            <p:ph type="body" idx="1"/>
          </p:nvPr>
        </p:nvSpPr>
        <p:spPr>
          <a:xfrm>
            <a:off x="763237" y="1601744"/>
            <a:ext cx="8690296" cy="417831"/>
          </a:xfrm>
        </p:spPr>
        <p:txBody>
          <a:bodyPr/>
          <a:lstStyle/>
          <a:p>
            <a:pPr algn="just"/>
            <a:r>
              <a:rPr lang="en-US" sz="2000" dirty="0"/>
              <a:t>Often LGDs depend also on regions where customers are based:</a:t>
            </a:r>
          </a:p>
        </p:txBody>
      </p:sp>
      <p:pic>
        <p:nvPicPr>
          <p:cNvPr id="618498" name="Picture 2"/>
          <p:cNvPicPr>
            <a:picLocks noChangeAspect="1" noChangeArrowheads="1"/>
          </p:cNvPicPr>
          <p:nvPr/>
        </p:nvPicPr>
        <p:blipFill>
          <a:blip r:embed="rId2" cstate="print"/>
          <a:srcRect/>
          <a:stretch>
            <a:fillRect/>
          </a:stretch>
        </p:blipFill>
        <p:spPr bwMode="auto">
          <a:xfrm>
            <a:off x="763237" y="2703172"/>
            <a:ext cx="3859608" cy="2310004"/>
          </a:xfrm>
          <a:prstGeom prst="rect">
            <a:avLst/>
          </a:prstGeom>
          <a:noFill/>
          <a:ln w="12700" cap="sq" cmpd="sng">
            <a:noFill/>
            <a:prstDash val="solid"/>
            <a:miter lim="800000"/>
            <a:headEnd/>
            <a:tailEnd/>
          </a:ln>
        </p:spPr>
      </p:pic>
      <p:sp>
        <p:nvSpPr>
          <p:cNvPr id="5" name="Rectangle 6"/>
          <p:cNvSpPr>
            <a:spLocks noChangeArrowheads="1"/>
          </p:cNvSpPr>
          <p:nvPr/>
        </p:nvSpPr>
        <p:spPr bwMode="auto">
          <a:xfrm>
            <a:off x="763237" y="5157192"/>
            <a:ext cx="3998818" cy="792088"/>
          </a:xfrm>
          <a:prstGeom prst="rect">
            <a:avLst/>
          </a:prstGeom>
          <a:noFill/>
          <a:ln w="9525">
            <a:noFill/>
            <a:miter lim="800000"/>
            <a:headEnd/>
            <a:tailEnd/>
          </a:ln>
        </p:spPr>
        <p:txBody>
          <a:bodyPr lIns="92075" tIns="46038" rIns="92075" bIns="46038"/>
          <a:lstStyle/>
          <a:p>
            <a:pPr algn="just">
              <a:buNone/>
            </a:pPr>
            <a:r>
              <a:rPr kumimoji="0" lang="en-US" sz="1200" b="0" u="none" dirty="0">
                <a:solidFill>
                  <a:schemeClr val="tx1"/>
                </a:solidFill>
              </a:rPr>
              <a:t>Source: </a:t>
            </a:r>
            <a:r>
              <a:rPr lang="en-US" sz="1200" b="0" u="none" dirty="0">
                <a:solidFill>
                  <a:schemeClr val="tx1"/>
                </a:solidFill>
              </a:rPr>
              <a:t>Zhang, </a:t>
            </a:r>
            <a:r>
              <a:rPr lang="en-US" sz="1200" b="0" u="none" dirty="0" err="1">
                <a:solidFill>
                  <a:schemeClr val="tx1"/>
                </a:solidFill>
              </a:rPr>
              <a:t>Yanan</a:t>
            </a:r>
            <a:r>
              <a:rPr lang="en-US" sz="1200" b="0" u="none" dirty="0">
                <a:solidFill>
                  <a:schemeClr val="tx1"/>
                </a:solidFill>
              </a:rPr>
              <a:t>  Lu </a:t>
            </a:r>
            <a:r>
              <a:rPr lang="en-US" sz="1200" b="0" u="none" dirty="0" err="1">
                <a:solidFill>
                  <a:schemeClr val="tx1"/>
                </a:solidFill>
              </a:rPr>
              <a:t>Ji</a:t>
            </a:r>
            <a:r>
              <a:rPr lang="en-US" sz="1200" b="0" u="none" dirty="0">
                <a:solidFill>
                  <a:schemeClr val="tx1"/>
                </a:solidFill>
              </a:rPr>
              <a:t> and </a:t>
            </a:r>
            <a:r>
              <a:rPr lang="en-US" sz="1200" b="0" u="none" dirty="0" err="1">
                <a:solidFill>
                  <a:schemeClr val="tx1"/>
                </a:solidFill>
              </a:rPr>
              <a:t>Fei</a:t>
            </a:r>
            <a:r>
              <a:rPr lang="en-US" sz="1200" b="0" u="none" dirty="0">
                <a:solidFill>
                  <a:schemeClr val="tx1"/>
                </a:solidFill>
              </a:rPr>
              <a:t> Liu (2010), “Local Housing Market Cycle and Loss Given Default: Evidence from Sub-Prime Residential Mortgages”, IMF WP WP/10/167.</a:t>
            </a:r>
          </a:p>
        </p:txBody>
      </p:sp>
      <p:pic>
        <p:nvPicPr>
          <p:cNvPr id="6" name="Picture 6"/>
          <p:cNvPicPr>
            <a:picLocks noChangeAspect="1" noChangeArrowheads="1"/>
          </p:cNvPicPr>
          <p:nvPr/>
        </p:nvPicPr>
        <p:blipFill>
          <a:blip r:embed="rId3" cstate="print"/>
          <a:srcRect/>
          <a:stretch>
            <a:fillRect/>
          </a:stretch>
        </p:blipFill>
        <p:spPr bwMode="auto">
          <a:xfrm>
            <a:off x="4622845" y="2728196"/>
            <a:ext cx="4830688" cy="2284980"/>
          </a:xfrm>
          <a:prstGeom prst="rect">
            <a:avLst/>
          </a:prstGeom>
          <a:noFill/>
          <a:ln w="12700" cap="sq">
            <a:noFill/>
            <a:miter lim="800000"/>
            <a:headEnd/>
            <a:tailEnd/>
          </a:ln>
        </p:spPr>
      </p:pic>
      <p:sp>
        <p:nvSpPr>
          <p:cNvPr id="7" name="Rectangle 3"/>
          <p:cNvSpPr txBox="1">
            <a:spLocks noChangeArrowheads="1"/>
          </p:cNvSpPr>
          <p:nvPr/>
        </p:nvSpPr>
        <p:spPr bwMode="auto">
          <a:xfrm>
            <a:off x="4762055" y="5157192"/>
            <a:ext cx="3949655" cy="457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buFont typeface="Monotype Sorts" pitchFamily="2" charset="2"/>
              <a:buNone/>
            </a:pPr>
            <a:r>
              <a:rPr lang="en-US" sz="1200" b="0" u="none" dirty="0"/>
              <a:t>Source: Franks </a:t>
            </a:r>
            <a:r>
              <a:rPr lang="en-US" sz="1200" b="0" i="1" u="none" dirty="0"/>
              <a:t>et al</a:t>
            </a:r>
            <a:r>
              <a:rPr lang="en-US" sz="1200" b="0" u="none" dirty="0"/>
              <a:t> (2004).</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325</a:t>
            </a:fld>
            <a:endParaRPr lang="en-US"/>
          </a:p>
        </p:txBody>
      </p:sp>
    </p:spTree>
    <p:extLst>
      <p:ext uri="{BB962C8B-B14F-4D97-AF65-F5344CB8AC3E}">
        <p14:creationId xmlns:p14="http://schemas.microsoft.com/office/powerpoint/2010/main" val="3909613591"/>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left)">
                                      <p:cBhvr>
                                        <p:cTn id="7" dur="500"/>
                                        <p:tgtEl>
                                          <p:spTgt spid="149913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P spid="5" grpId="0"/>
    </p:bldLst>
  </p:timing>
</p:sld>
</file>

<file path=ppt/slides/slide3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p:txBody>
          <a:bodyPr/>
          <a:lstStyle/>
          <a:p>
            <a:r>
              <a:rPr lang="en-US" dirty="0"/>
              <a:t>Business Cycle</a:t>
            </a:r>
          </a:p>
        </p:txBody>
      </p:sp>
      <p:sp>
        <p:nvSpPr>
          <p:cNvPr id="1500163" name="Rectangle 3"/>
          <p:cNvSpPr>
            <a:spLocks noGrp="1" noChangeArrowheads="1"/>
          </p:cNvSpPr>
          <p:nvPr>
            <p:ph type="body" sz="half" idx="1"/>
          </p:nvPr>
        </p:nvSpPr>
        <p:spPr>
          <a:xfrm>
            <a:off x="776536" y="1628775"/>
            <a:ext cx="8641275" cy="432073"/>
          </a:xfrm>
        </p:spPr>
        <p:txBody>
          <a:bodyPr/>
          <a:lstStyle/>
          <a:p>
            <a:pPr algn="just">
              <a:lnSpc>
                <a:spcPct val="90000"/>
              </a:lnSpc>
            </a:pPr>
            <a:r>
              <a:rPr lang="en-US" sz="2000" dirty="0">
                <a:solidFill>
                  <a:srgbClr val="FF0000"/>
                </a:solidFill>
              </a:rPr>
              <a:t>LGD is typically higher during the lower stages of the business cycle.</a:t>
            </a:r>
          </a:p>
        </p:txBody>
      </p:sp>
      <p:sp>
        <p:nvSpPr>
          <p:cNvPr id="1500166" name="Rectangle 6"/>
          <p:cNvSpPr>
            <a:spLocks noChangeArrowheads="1"/>
          </p:cNvSpPr>
          <p:nvPr/>
        </p:nvSpPr>
        <p:spPr bwMode="auto">
          <a:xfrm>
            <a:off x="738189" y="5661248"/>
            <a:ext cx="3710755" cy="595313"/>
          </a:xfrm>
          <a:prstGeom prst="rect">
            <a:avLst/>
          </a:prstGeom>
          <a:noFill/>
          <a:ln w="9525">
            <a:noFill/>
            <a:miter lim="800000"/>
            <a:headEnd/>
            <a:tailEnd/>
          </a:ln>
        </p:spPr>
        <p:txBody>
          <a:bodyPr lIns="92075" tIns="46038" rIns="92075" bIns="46038"/>
          <a:lstStyle/>
          <a:p>
            <a:pPr algn="just">
              <a:buFont typeface="Webdings" pitchFamily="18" charset="2"/>
              <a:buNone/>
            </a:pPr>
            <a:r>
              <a:rPr kumimoji="0" lang="en-US" sz="1200" b="0" u="none" dirty="0">
                <a:solidFill>
                  <a:schemeClr val="tx1"/>
                </a:solidFill>
              </a:rPr>
              <a:t>Source: </a:t>
            </a:r>
            <a:r>
              <a:rPr lang="en-US" sz="1200" b="0" u="none" dirty="0" err="1">
                <a:solidFill>
                  <a:schemeClr val="tx1"/>
                </a:solidFill>
              </a:rPr>
              <a:t>Bruche</a:t>
            </a:r>
            <a:r>
              <a:rPr lang="en-US" sz="1200" b="0" u="none" dirty="0">
                <a:solidFill>
                  <a:schemeClr val="tx1"/>
                </a:solidFill>
              </a:rPr>
              <a:t>, Max and Carlos Gonzalez-</a:t>
            </a:r>
            <a:r>
              <a:rPr lang="en-US" sz="1200" b="0" u="none" dirty="0" err="1">
                <a:solidFill>
                  <a:schemeClr val="tx1"/>
                </a:solidFill>
              </a:rPr>
              <a:t>Aguado</a:t>
            </a:r>
            <a:r>
              <a:rPr kumimoji="0" lang="en-US" sz="1200" b="0" u="none" dirty="0">
                <a:solidFill>
                  <a:schemeClr val="tx1"/>
                </a:solidFill>
              </a:rPr>
              <a:t> (2007), “</a:t>
            </a:r>
            <a:r>
              <a:rPr lang="en-US" sz="1200" b="0" u="none" dirty="0">
                <a:solidFill>
                  <a:schemeClr val="tx1"/>
                </a:solidFill>
              </a:rPr>
              <a:t>Recovery Rates, Default Probabilities and the Credit Cycle”.</a:t>
            </a:r>
          </a:p>
        </p:txBody>
      </p:sp>
      <p:pic>
        <p:nvPicPr>
          <p:cNvPr id="458757" name="Picture 6"/>
          <p:cNvPicPr>
            <a:picLocks noChangeAspect="1" noChangeArrowheads="1"/>
          </p:cNvPicPr>
          <p:nvPr/>
        </p:nvPicPr>
        <p:blipFill>
          <a:blip r:embed="rId2" cstate="print"/>
          <a:srcRect/>
          <a:stretch>
            <a:fillRect/>
          </a:stretch>
        </p:blipFill>
        <p:spPr bwMode="auto">
          <a:xfrm>
            <a:off x="776536" y="2564904"/>
            <a:ext cx="3880218" cy="2952328"/>
          </a:xfrm>
          <a:prstGeom prst="rect">
            <a:avLst/>
          </a:prstGeom>
          <a:noFill/>
          <a:ln w="12700" cap="sq">
            <a:noFill/>
            <a:miter lim="800000"/>
            <a:headEnd/>
            <a:tailEnd/>
          </a:ln>
        </p:spPr>
      </p:pic>
      <p:pic>
        <p:nvPicPr>
          <p:cNvPr id="6" name="Picture 4"/>
          <p:cNvPicPr>
            <a:picLocks noGrp="1" noChangeAspect="1" noChangeArrowheads="1"/>
          </p:cNvPicPr>
          <p:nvPr>
            <p:ph sz="half" idx="2"/>
          </p:nvPr>
        </p:nvPicPr>
        <p:blipFill>
          <a:blip r:embed="rId3" cstate="print"/>
          <a:srcRect/>
          <a:stretch>
            <a:fillRect/>
          </a:stretch>
        </p:blipFill>
        <p:spPr>
          <a:xfrm>
            <a:off x="4656754" y="2564904"/>
            <a:ext cx="4761057" cy="2952328"/>
          </a:xfrm>
          <a:noFill/>
        </p:spPr>
      </p:pic>
      <p:sp>
        <p:nvSpPr>
          <p:cNvPr id="7" name="Rectangle 6"/>
          <p:cNvSpPr>
            <a:spLocks noChangeArrowheads="1"/>
          </p:cNvSpPr>
          <p:nvPr/>
        </p:nvSpPr>
        <p:spPr bwMode="auto">
          <a:xfrm>
            <a:off x="4680347" y="5733256"/>
            <a:ext cx="3729037" cy="452437"/>
          </a:xfrm>
          <a:prstGeom prst="rect">
            <a:avLst/>
          </a:prstGeom>
          <a:noFill/>
          <a:ln w="9525">
            <a:noFill/>
            <a:miter lim="800000"/>
            <a:headEnd/>
            <a:tailEnd/>
          </a:ln>
        </p:spPr>
        <p:txBody>
          <a:bodyPr lIns="92075" tIns="46038" rIns="92075" bIns="46038"/>
          <a:lstStyle/>
          <a:p>
            <a:pPr marL="342900" indent="-342900" algn="l">
              <a:lnSpc>
                <a:spcPct val="90000"/>
              </a:lnSpc>
              <a:spcBef>
                <a:spcPct val="20000"/>
              </a:spcBef>
              <a:buClr>
                <a:schemeClr val="bg2"/>
              </a:buClr>
              <a:buSzPct val="75000"/>
              <a:buFont typeface="Monotype Sorts" pitchFamily="2" charset="2"/>
              <a:buNone/>
            </a:pPr>
            <a:r>
              <a:rPr kumimoji="0" lang="en-US" sz="1200" b="0" u="none">
                <a:solidFill>
                  <a:schemeClr val="tx1"/>
                </a:solidFill>
              </a:rPr>
              <a:t>Source: Moody’s (2003).</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326</a:t>
            </a:fld>
            <a:endParaRPr lang="en-US"/>
          </a:p>
        </p:txBody>
      </p:sp>
    </p:spTree>
    <p:extLst>
      <p:ext uri="{BB962C8B-B14F-4D97-AF65-F5344CB8AC3E}">
        <p14:creationId xmlns:p14="http://schemas.microsoft.com/office/powerpoint/2010/main" val="9697492"/>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00163">
                                            <p:txEl>
                                              <p:pRg st="0" end="0"/>
                                            </p:txEl>
                                          </p:spTgt>
                                        </p:tgtEl>
                                        <p:attrNameLst>
                                          <p:attrName>style.visibility</p:attrName>
                                        </p:attrNameLst>
                                      </p:cBhvr>
                                      <p:to>
                                        <p:strVal val="visible"/>
                                      </p:to>
                                    </p:set>
                                    <p:animEffect transition="in" filter="wipe(left)">
                                      <p:cBhvr>
                                        <p:cTn id="7" dur="500"/>
                                        <p:tgtEl>
                                          <p:spTgt spid="150016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00166"/>
                                        </p:tgtEl>
                                        <p:attrNameLst>
                                          <p:attrName>style.visibility</p:attrName>
                                        </p:attrNameLst>
                                      </p:cBhvr>
                                      <p:to>
                                        <p:strVal val="visible"/>
                                      </p:to>
                                    </p:set>
                                    <p:animEffect transition="in" filter="wipe(left)">
                                      <p:cBhvr>
                                        <p:cTn id="10" dur="500"/>
                                        <p:tgtEl>
                                          <p:spTgt spid="150016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0163" grpId="0" build="p" autoUpdateAnimBg="0"/>
      <p:bldP spid="1500166" grpId="0"/>
      <p:bldP spid="7" grpId="0"/>
    </p:bldLst>
  </p:timing>
</p:sld>
</file>

<file path=ppt/slides/slide3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02" name="Rectangle 1026"/>
          <p:cNvSpPr>
            <a:spLocks noGrp="1" noChangeArrowheads="1"/>
          </p:cNvSpPr>
          <p:nvPr>
            <p:ph type="title"/>
          </p:nvPr>
        </p:nvSpPr>
        <p:spPr/>
        <p:txBody>
          <a:bodyPr/>
          <a:lstStyle/>
          <a:p>
            <a:r>
              <a:rPr lang="en-US" dirty="0"/>
              <a:t>Business Cycle</a:t>
            </a:r>
          </a:p>
        </p:txBody>
      </p:sp>
      <p:sp>
        <p:nvSpPr>
          <p:cNvPr id="1607684" name="Rectangle 1028"/>
          <p:cNvSpPr>
            <a:spLocks noChangeArrowheads="1"/>
          </p:cNvSpPr>
          <p:nvPr/>
        </p:nvSpPr>
        <p:spPr bwMode="auto">
          <a:xfrm>
            <a:off x="848544" y="5762627"/>
            <a:ext cx="3844925" cy="330670"/>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1400" b="0" u="none">
                <a:solidFill>
                  <a:schemeClr val="tx1"/>
                </a:solidFill>
              </a:rPr>
              <a:t>Source: Schuermann (2004)</a:t>
            </a:r>
          </a:p>
        </p:txBody>
      </p:sp>
      <p:pic>
        <p:nvPicPr>
          <p:cNvPr id="460804" name="Picture 1033"/>
          <p:cNvPicPr>
            <a:picLocks noGrp="1" noChangeAspect="1" noChangeArrowheads="1"/>
          </p:cNvPicPr>
          <p:nvPr>
            <p:ph idx="1"/>
          </p:nvPr>
        </p:nvPicPr>
        <p:blipFill>
          <a:blip r:embed="rId2" cstate="print"/>
          <a:srcRect/>
          <a:stretch>
            <a:fillRect/>
          </a:stretch>
        </p:blipFill>
        <p:spPr>
          <a:xfrm>
            <a:off x="920750" y="1641475"/>
            <a:ext cx="5630220" cy="3947765"/>
          </a:xfrm>
          <a:noFill/>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327</a:t>
            </a:fld>
            <a:endParaRPr lang="en-US"/>
          </a:p>
        </p:txBody>
      </p:sp>
    </p:spTree>
    <p:extLst>
      <p:ext uri="{BB962C8B-B14F-4D97-AF65-F5344CB8AC3E}">
        <p14:creationId xmlns:p14="http://schemas.microsoft.com/office/powerpoint/2010/main" val="2355124501"/>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07684">
                                            <p:txEl>
                                              <p:pRg st="0" end="0"/>
                                            </p:txEl>
                                          </p:spTgt>
                                        </p:tgtEl>
                                        <p:attrNameLst>
                                          <p:attrName>style.visibility</p:attrName>
                                        </p:attrNameLst>
                                      </p:cBhvr>
                                      <p:to>
                                        <p:strVal val="visible"/>
                                      </p:to>
                                    </p:set>
                                    <p:animEffect transition="in" filter="wipe(left)">
                                      <p:cBhvr>
                                        <p:cTn id="7" dur="500"/>
                                        <p:tgtEl>
                                          <p:spTgt spid="16076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684" grpId="0" build="p" autoUpdateAnimBg="0"/>
    </p:bldLst>
  </p:timing>
</p:sld>
</file>

<file path=ppt/slides/slide3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p:txBody>
          <a:bodyPr/>
          <a:lstStyle/>
          <a:p>
            <a:r>
              <a:rPr lang="pt-PT" dirty="0"/>
              <a:t>PD</a:t>
            </a:r>
            <a:endParaRPr lang="en-US" dirty="0"/>
          </a:p>
        </p:txBody>
      </p:sp>
      <p:sp>
        <p:nvSpPr>
          <p:cNvPr id="462851" name="Rectangle 3"/>
          <p:cNvSpPr>
            <a:spLocks noGrp="1" noChangeArrowheads="1"/>
          </p:cNvSpPr>
          <p:nvPr>
            <p:ph type="body" sz="half" idx="1"/>
          </p:nvPr>
        </p:nvSpPr>
        <p:spPr>
          <a:xfrm>
            <a:off x="738188" y="1628775"/>
            <a:ext cx="8713787" cy="432073"/>
          </a:xfrm>
        </p:spPr>
        <p:txBody>
          <a:bodyPr/>
          <a:lstStyle/>
          <a:p>
            <a:pPr algn="just">
              <a:lnSpc>
                <a:spcPct val="90000"/>
              </a:lnSpc>
            </a:pPr>
            <a:r>
              <a:rPr lang="en-US" sz="2000" dirty="0"/>
              <a:t>Therefore, the correlation between LGD and PD along time is high:</a:t>
            </a:r>
          </a:p>
        </p:txBody>
      </p:sp>
      <p:sp>
        <p:nvSpPr>
          <p:cNvPr id="462852" name="Rectangle 5"/>
          <p:cNvSpPr>
            <a:spLocks noChangeArrowheads="1"/>
          </p:cNvSpPr>
          <p:nvPr/>
        </p:nvSpPr>
        <p:spPr bwMode="auto">
          <a:xfrm>
            <a:off x="1136650" y="5948363"/>
            <a:ext cx="3168650" cy="452437"/>
          </a:xfrm>
          <a:prstGeom prst="rect">
            <a:avLst/>
          </a:prstGeom>
          <a:noFill/>
          <a:ln w="9525">
            <a:noFill/>
            <a:miter lim="800000"/>
            <a:headEnd/>
            <a:tailEnd/>
          </a:ln>
        </p:spPr>
        <p:txBody>
          <a:bodyPr lIns="92075" tIns="46038" rIns="92075" bIns="46038"/>
          <a:lstStyle/>
          <a:p>
            <a:pPr marL="342900" indent="-342900" algn="l">
              <a:lnSpc>
                <a:spcPct val="90000"/>
              </a:lnSpc>
              <a:spcBef>
                <a:spcPct val="20000"/>
              </a:spcBef>
              <a:buClr>
                <a:schemeClr val="bg2"/>
              </a:buClr>
              <a:buSzPct val="75000"/>
              <a:buFont typeface="Monotype Sorts" pitchFamily="2" charset="2"/>
              <a:buNone/>
            </a:pPr>
            <a:r>
              <a:rPr kumimoji="0" lang="en-US" sz="1600" b="0" u="none">
                <a:solidFill>
                  <a:schemeClr val="tx1"/>
                </a:solidFill>
              </a:rPr>
              <a:t>Source: Moody’s (2008).</a:t>
            </a:r>
          </a:p>
        </p:txBody>
      </p:sp>
      <p:pic>
        <p:nvPicPr>
          <p:cNvPr id="462853" name="Picture 1024"/>
          <p:cNvPicPr>
            <a:picLocks noChangeAspect="1" noChangeArrowheads="1"/>
          </p:cNvPicPr>
          <p:nvPr/>
        </p:nvPicPr>
        <p:blipFill>
          <a:blip r:embed="rId2" cstate="print"/>
          <a:srcRect/>
          <a:stretch>
            <a:fillRect/>
          </a:stretch>
        </p:blipFill>
        <p:spPr bwMode="auto">
          <a:xfrm>
            <a:off x="1095375" y="2428875"/>
            <a:ext cx="7572375" cy="3430588"/>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328</a:t>
            </a:fld>
            <a:endParaRPr lang="en-US"/>
          </a:p>
        </p:txBody>
      </p:sp>
    </p:spTree>
    <p:extLst>
      <p:ext uri="{BB962C8B-B14F-4D97-AF65-F5344CB8AC3E}">
        <p14:creationId xmlns:p14="http://schemas.microsoft.com/office/powerpoint/2010/main" val="1176759710"/>
      </p:ext>
    </p:extLst>
  </p:cSld>
  <p:clrMapOvr>
    <a:masterClrMapping/>
  </p:clrMapOvr>
  <p:transition spd="slow">
    <p:pull dir="r"/>
  </p:transition>
</p:sld>
</file>

<file path=ppt/slides/slide3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p:txBody>
          <a:bodyPr/>
          <a:lstStyle/>
          <a:p>
            <a:r>
              <a:rPr lang="en-US"/>
              <a:t>Economic Sectors</a:t>
            </a:r>
          </a:p>
        </p:txBody>
      </p:sp>
      <p:sp>
        <p:nvSpPr>
          <p:cNvPr id="1509379" name="Rectangle 3"/>
          <p:cNvSpPr>
            <a:spLocks noGrp="1" noChangeArrowheads="1"/>
          </p:cNvSpPr>
          <p:nvPr>
            <p:ph type="body" sz="half" idx="1"/>
          </p:nvPr>
        </p:nvSpPr>
        <p:spPr>
          <a:xfrm>
            <a:off x="776537" y="1628775"/>
            <a:ext cx="8640960" cy="792113"/>
          </a:xfrm>
        </p:spPr>
        <p:txBody>
          <a:bodyPr/>
          <a:lstStyle/>
          <a:p>
            <a:pPr marL="271463" indent="-271463" algn="just">
              <a:lnSpc>
                <a:spcPts val="2700"/>
              </a:lnSpc>
              <a:spcBef>
                <a:spcPts val="600"/>
              </a:spcBef>
            </a:pPr>
            <a:r>
              <a:rPr lang="en-US" sz="2000" dirty="0"/>
              <a:t>In Altman and Kishore (1996), differences between sectors are also identified, being the LGD is usually higher for sectors with higher PD.</a:t>
            </a:r>
          </a:p>
        </p:txBody>
      </p:sp>
      <p:sp>
        <p:nvSpPr>
          <p:cNvPr id="1509382" name="Rectangle 6"/>
          <p:cNvSpPr>
            <a:spLocks noChangeArrowheads="1"/>
          </p:cNvSpPr>
          <p:nvPr/>
        </p:nvSpPr>
        <p:spPr bwMode="auto">
          <a:xfrm>
            <a:off x="920552" y="6091238"/>
            <a:ext cx="3225800" cy="362098"/>
          </a:xfrm>
          <a:prstGeom prst="rect">
            <a:avLst/>
          </a:prstGeom>
          <a:noFill/>
          <a:ln w="9525">
            <a:noFill/>
            <a:miter lim="800000"/>
            <a:headEnd/>
            <a:tailEnd/>
          </a:ln>
        </p:spPr>
        <p:txBody>
          <a:bodyPr lIns="92075" tIns="46038" rIns="92075" bIns="46038"/>
          <a:lstStyle/>
          <a:p>
            <a:pPr marL="342900" indent="-342900" algn="l">
              <a:lnSpc>
                <a:spcPct val="90000"/>
              </a:lnSpc>
              <a:spcBef>
                <a:spcPct val="20000"/>
              </a:spcBef>
              <a:buClr>
                <a:schemeClr val="bg2"/>
              </a:buClr>
              <a:buSzPct val="75000"/>
              <a:buFont typeface="Monotype Sorts" pitchFamily="2" charset="2"/>
              <a:buNone/>
            </a:pPr>
            <a:r>
              <a:rPr kumimoji="0" lang="en-US" sz="1400" b="0" u="none" dirty="0">
                <a:solidFill>
                  <a:schemeClr val="tx1"/>
                </a:solidFill>
              </a:rPr>
              <a:t>Source: Moody’s (2004).</a:t>
            </a:r>
          </a:p>
        </p:txBody>
      </p:sp>
      <p:pic>
        <p:nvPicPr>
          <p:cNvPr id="1509384" name="Picture 8"/>
          <p:cNvPicPr>
            <a:picLocks noGrp="1" noChangeAspect="1" noChangeArrowheads="1"/>
          </p:cNvPicPr>
          <p:nvPr>
            <p:ph sz="half" idx="2"/>
          </p:nvPr>
        </p:nvPicPr>
        <p:blipFill>
          <a:blip r:embed="rId2" cstate="print"/>
          <a:srcRect/>
          <a:stretch>
            <a:fillRect/>
          </a:stretch>
        </p:blipFill>
        <p:spPr>
          <a:xfrm>
            <a:off x="776536" y="2492896"/>
            <a:ext cx="3961794" cy="3598342"/>
          </a:xfrm>
          <a:noFill/>
        </p:spPr>
      </p:pic>
      <p:pic>
        <p:nvPicPr>
          <p:cNvPr id="6" name="Picture 1031"/>
          <p:cNvPicPr>
            <a:picLocks noChangeAspect="1" noChangeArrowheads="1"/>
          </p:cNvPicPr>
          <p:nvPr/>
        </p:nvPicPr>
        <p:blipFill>
          <a:blip r:embed="rId3" cstate="print"/>
          <a:srcRect/>
          <a:stretch>
            <a:fillRect/>
          </a:stretch>
        </p:blipFill>
        <p:spPr bwMode="auto">
          <a:xfrm>
            <a:off x="4706399" y="2636912"/>
            <a:ext cx="4738440" cy="3312368"/>
          </a:xfrm>
          <a:prstGeom prst="rect">
            <a:avLst/>
          </a:prstGeom>
          <a:noFill/>
          <a:ln w="12700" cap="sq">
            <a:noFill/>
            <a:miter lim="800000"/>
            <a:headEnd/>
            <a:tailEnd/>
          </a:ln>
        </p:spPr>
      </p:pic>
      <p:sp>
        <p:nvSpPr>
          <p:cNvPr id="7" name="Rectangle 1027"/>
          <p:cNvSpPr txBox="1">
            <a:spLocks noChangeArrowheads="1"/>
          </p:cNvSpPr>
          <p:nvPr/>
        </p:nvSpPr>
        <p:spPr bwMode="auto">
          <a:xfrm>
            <a:off x="4706398" y="6021288"/>
            <a:ext cx="4738441" cy="30956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buFont typeface="Monotype Sorts" pitchFamily="2" charset="2"/>
              <a:buNone/>
            </a:pPr>
            <a:r>
              <a:rPr lang="en-US" sz="1400" b="0" u="none"/>
              <a:t>Source: Franks </a:t>
            </a:r>
            <a:r>
              <a:rPr lang="en-US" sz="1400" b="0" i="1" u="none"/>
              <a:t>et al</a:t>
            </a:r>
            <a:r>
              <a:rPr lang="en-US" sz="1400" b="0" u="none"/>
              <a:t> (2004).</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329</a:t>
            </a:fld>
            <a:endParaRPr lang="en-US"/>
          </a:p>
        </p:txBody>
      </p:sp>
    </p:spTree>
    <p:extLst>
      <p:ext uri="{BB962C8B-B14F-4D97-AF65-F5344CB8AC3E}">
        <p14:creationId xmlns:p14="http://schemas.microsoft.com/office/powerpoint/2010/main" val="2677051759"/>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Effect transition="in" filter="wipe(left)">
                                      <p:cBhvr>
                                        <p:cTn id="7" dur="500"/>
                                        <p:tgtEl>
                                          <p:spTgt spid="15093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09384"/>
                                        </p:tgtEl>
                                        <p:attrNameLst>
                                          <p:attrName>style.visibility</p:attrName>
                                        </p:attrNameLst>
                                      </p:cBhvr>
                                      <p:to>
                                        <p:strVal val="visible"/>
                                      </p:to>
                                    </p:set>
                                    <p:animEffect transition="in" filter="wipe(left)">
                                      <p:cBhvr>
                                        <p:cTn id="12" dur="500"/>
                                        <p:tgtEl>
                                          <p:spTgt spid="150938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09382"/>
                                        </p:tgtEl>
                                        <p:attrNameLst>
                                          <p:attrName>style.visibility</p:attrName>
                                        </p:attrNameLst>
                                      </p:cBhvr>
                                      <p:to>
                                        <p:strVal val="visible"/>
                                      </p:to>
                                    </p:set>
                                    <p:animEffect transition="in" filter="wipe(left)">
                                      <p:cBhvr>
                                        <p:cTn id="15" dur="500"/>
                                        <p:tgtEl>
                                          <p:spTgt spid="1509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9379" grpId="0" build="p" autoUpdateAnimBg="0"/>
      <p:bldP spid="150938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Regulation</a:t>
            </a:r>
          </a:p>
        </p:txBody>
      </p:sp>
      <p:sp>
        <p:nvSpPr>
          <p:cNvPr id="1619971" name="Rectangle 3"/>
          <p:cNvSpPr>
            <a:spLocks noGrp="1" noChangeArrowheads="1"/>
          </p:cNvSpPr>
          <p:nvPr>
            <p:ph type="body" idx="1"/>
          </p:nvPr>
        </p:nvSpPr>
        <p:spPr>
          <a:xfrm>
            <a:off x="809596" y="1628799"/>
            <a:ext cx="8643998" cy="4694213"/>
          </a:xfrm>
        </p:spPr>
        <p:txBody>
          <a:bodyPr/>
          <a:lstStyle/>
          <a:p>
            <a:pPr algn="just">
              <a:lnSpc>
                <a:spcPts val="2700"/>
              </a:lnSpc>
              <a:spcBef>
                <a:spcPts val="600"/>
              </a:spcBef>
              <a:spcAft>
                <a:spcPts val="600"/>
              </a:spcAft>
            </a:pPr>
            <a:r>
              <a:rPr lang="en-US" sz="2000" dirty="0"/>
              <a:t>Due to their central role in the economy, </a:t>
            </a:r>
            <a:r>
              <a:rPr lang="en-US" sz="2000" u="sng" dirty="0">
                <a:solidFill>
                  <a:srgbClr val="FF0000"/>
                </a:solidFill>
              </a:rPr>
              <a:t>banks have been subject to regulation for a very long time</a:t>
            </a:r>
            <a:r>
              <a:rPr lang="en-US" sz="2000" dirty="0"/>
              <a:t>.</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In the US, the National Banking Act of 1864 created the Office of the Comptroller of the Currency, which required reporting and began regular examination of nationally charted banks.</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Additionally, banks were required to finance a portion of their assets with capital, dependent on the size of the city in which they operated.</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33</a:t>
            </a:fld>
            <a:endParaRPr lang="en-US" dirty="0"/>
          </a:p>
        </p:txBody>
      </p:sp>
      <p:sp>
        <p:nvSpPr>
          <p:cNvPr id="2" name="Down Arrow 1"/>
          <p:cNvSpPr/>
          <p:nvPr/>
        </p:nvSpPr>
        <p:spPr bwMode="auto">
          <a:xfrm>
            <a:off x="4736976" y="2276872"/>
            <a:ext cx="504056"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769165901"/>
      </p:ext>
    </p:extLst>
  </p:cSld>
  <p:clrMapOvr>
    <a:masterClrMapping/>
  </p:clrMapOvr>
  <p:transition spd="slow">
    <p:pull dir="r"/>
  </p:transition>
</p:sld>
</file>

<file path=ppt/slides/slide3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3874" name="Rectangle 2050"/>
          <p:cNvSpPr>
            <a:spLocks noGrp="1" noChangeArrowheads="1"/>
          </p:cNvSpPr>
          <p:nvPr>
            <p:ph type="title"/>
          </p:nvPr>
        </p:nvSpPr>
        <p:spPr/>
        <p:txBody>
          <a:bodyPr/>
          <a:lstStyle/>
          <a:p>
            <a:r>
              <a:rPr lang="pt-PT"/>
              <a:t>PD</a:t>
            </a:r>
            <a:endParaRPr lang="en-US"/>
          </a:p>
        </p:txBody>
      </p:sp>
      <p:sp>
        <p:nvSpPr>
          <p:cNvPr id="463875" name="Rectangle 2051"/>
          <p:cNvSpPr>
            <a:spLocks noGrp="1" noChangeArrowheads="1"/>
          </p:cNvSpPr>
          <p:nvPr>
            <p:ph type="body" sz="half" idx="1"/>
          </p:nvPr>
        </p:nvSpPr>
        <p:spPr>
          <a:xfrm>
            <a:off x="775841" y="1628774"/>
            <a:ext cx="3817119" cy="792113"/>
          </a:xfrm>
        </p:spPr>
        <p:txBody>
          <a:bodyPr/>
          <a:lstStyle/>
          <a:p>
            <a:pPr algn="just">
              <a:lnSpc>
                <a:spcPts val="2700"/>
              </a:lnSpc>
              <a:spcBef>
                <a:spcPts val="600"/>
              </a:spcBef>
            </a:pPr>
            <a:r>
              <a:rPr lang="en-US" sz="1800" dirty="0"/>
              <a:t>Consequently, higher ratings exhibit lower LGDs:</a:t>
            </a:r>
          </a:p>
        </p:txBody>
      </p:sp>
      <p:sp>
        <p:nvSpPr>
          <p:cNvPr id="463876" name="Rectangle 2052"/>
          <p:cNvSpPr>
            <a:spLocks noChangeArrowheads="1"/>
          </p:cNvSpPr>
          <p:nvPr/>
        </p:nvSpPr>
        <p:spPr bwMode="auto">
          <a:xfrm>
            <a:off x="1378631" y="6038653"/>
            <a:ext cx="3168650" cy="226219"/>
          </a:xfrm>
          <a:prstGeom prst="rect">
            <a:avLst/>
          </a:prstGeom>
          <a:noFill/>
          <a:ln w="9525">
            <a:noFill/>
            <a:miter lim="800000"/>
            <a:headEnd/>
            <a:tailEnd/>
          </a:ln>
        </p:spPr>
        <p:txBody>
          <a:bodyPr lIns="92075" tIns="46038" rIns="92075" bIns="46038"/>
          <a:lstStyle/>
          <a:p>
            <a:pPr marL="342900" indent="-342900" algn="l">
              <a:lnSpc>
                <a:spcPct val="90000"/>
              </a:lnSpc>
              <a:spcBef>
                <a:spcPct val="20000"/>
              </a:spcBef>
              <a:buClr>
                <a:schemeClr val="bg2"/>
              </a:buClr>
              <a:buSzPct val="75000"/>
              <a:buFont typeface="Monotype Sorts" pitchFamily="2" charset="2"/>
              <a:buNone/>
            </a:pPr>
            <a:r>
              <a:rPr kumimoji="0" lang="en-US" sz="1400" b="0" u="none" dirty="0">
                <a:solidFill>
                  <a:schemeClr val="tx1"/>
                </a:solidFill>
              </a:rPr>
              <a:t>Source: Moody’s (2003; 2008)</a:t>
            </a:r>
          </a:p>
        </p:txBody>
      </p:sp>
      <p:pic>
        <p:nvPicPr>
          <p:cNvPr id="463877" name="Picture 2057"/>
          <p:cNvPicPr>
            <a:picLocks noGrp="1" noChangeAspect="1" noChangeArrowheads="1"/>
          </p:cNvPicPr>
          <p:nvPr>
            <p:ph sz="half" idx="2"/>
          </p:nvPr>
        </p:nvPicPr>
        <p:blipFill>
          <a:blip r:embed="rId2" cstate="print"/>
          <a:srcRect/>
          <a:stretch>
            <a:fillRect/>
          </a:stretch>
        </p:blipFill>
        <p:spPr>
          <a:xfrm>
            <a:off x="4664968" y="1628799"/>
            <a:ext cx="4744897" cy="2376511"/>
          </a:xfrm>
          <a:noFill/>
        </p:spPr>
      </p:pic>
      <p:pic>
        <p:nvPicPr>
          <p:cNvPr id="6" name="Picture 6"/>
          <p:cNvPicPr>
            <a:picLocks noChangeAspect="1" noChangeArrowheads="1"/>
          </p:cNvPicPr>
          <p:nvPr/>
        </p:nvPicPr>
        <p:blipFill>
          <a:blip r:embed="rId3" cstate="print"/>
          <a:srcRect/>
          <a:stretch>
            <a:fillRect/>
          </a:stretch>
        </p:blipFill>
        <p:spPr bwMode="auto">
          <a:xfrm>
            <a:off x="4664968" y="4005064"/>
            <a:ext cx="4768657" cy="2259808"/>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330</a:t>
            </a:fld>
            <a:endParaRPr lang="en-US"/>
          </a:p>
        </p:txBody>
      </p:sp>
    </p:spTree>
    <p:extLst>
      <p:ext uri="{BB962C8B-B14F-4D97-AF65-F5344CB8AC3E}">
        <p14:creationId xmlns:p14="http://schemas.microsoft.com/office/powerpoint/2010/main" val="1532626737"/>
      </p:ext>
    </p:extLst>
  </p:cSld>
  <p:clrMapOvr>
    <a:masterClrMapping/>
  </p:clrMapOvr>
  <p:transition spd="slow">
    <p:pull dir="r"/>
  </p:transition>
</p:sld>
</file>

<file path=ppt/slides/slide3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p:txBody>
          <a:bodyPr/>
          <a:lstStyle/>
          <a:p>
            <a:r>
              <a:rPr lang="en-US" dirty="0"/>
              <a:t>Listed bonds</a:t>
            </a:r>
          </a:p>
        </p:txBody>
      </p:sp>
      <p:sp>
        <p:nvSpPr>
          <p:cNvPr id="6" name="Rectangle 4"/>
          <p:cNvSpPr txBox="1">
            <a:spLocks noChangeArrowheads="1"/>
          </p:cNvSpPr>
          <p:nvPr/>
        </p:nvSpPr>
        <p:spPr bwMode="auto">
          <a:xfrm>
            <a:off x="908050" y="6027477"/>
            <a:ext cx="2820814" cy="285752"/>
          </a:xfrm>
          <a:prstGeom prst="rect">
            <a:avLst/>
          </a:prstGeom>
          <a:noFill/>
          <a:ln w="9525">
            <a:noFill/>
            <a:miter lim="800000"/>
            <a:headEnd/>
            <a:tailEnd/>
          </a:ln>
          <a:effectLst/>
        </p:spPr>
        <p:txBody>
          <a:bodyPr lIns="92075" tIns="46038" rIns="92075" bIns="46038"/>
          <a:lstStyle/>
          <a:p>
            <a:pPr marL="342900" indent="-342900" algn="l">
              <a:lnSpc>
                <a:spcPct val="90000"/>
              </a:lnSpc>
              <a:spcBef>
                <a:spcPct val="20000"/>
              </a:spcBef>
              <a:buClr>
                <a:schemeClr val="bg2"/>
              </a:buClr>
              <a:buSzPct val="75000"/>
              <a:buFont typeface="Monotype Sorts" pitchFamily="2" charset="2"/>
              <a:buNone/>
              <a:defRPr/>
            </a:pPr>
            <a:r>
              <a:rPr kumimoji="0" lang="en-US" sz="1400" b="0" u="none" kern="0" dirty="0">
                <a:solidFill>
                  <a:schemeClr val="tx1"/>
                </a:solidFill>
                <a:latin typeface="+mn-lt"/>
              </a:rPr>
              <a:t>Source: Moody’s (2021).</a:t>
            </a:r>
          </a:p>
        </p:txBody>
      </p:sp>
      <p:sp>
        <p:nvSpPr>
          <p:cNvPr id="5" name="Rectangle 3"/>
          <p:cNvSpPr txBox="1">
            <a:spLocks noChangeArrowheads="1"/>
          </p:cNvSpPr>
          <p:nvPr/>
        </p:nvSpPr>
        <p:spPr bwMode="auto">
          <a:xfrm>
            <a:off x="776536" y="1628800"/>
            <a:ext cx="8640960" cy="144016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just" defTabSz="914400" rtl="0" eaLnBrk="0" fontAlgn="base" latinLnBrk="0" hangingPunct="0">
              <a:lnSpc>
                <a:spcPts val="2600"/>
              </a:lnSpc>
              <a:spcBef>
                <a:spcPct val="20000"/>
              </a:spcBef>
              <a:spcAft>
                <a:spcPct val="0"/>
              </a:spcAft>
              <a:buClr>
                <a:schemeClr val="bg2"/>
              </a:buClr>
              <a:buSzPct val="75000"/>
              <a:buFont typeface="Monotype Sorts" pitchFamily="2" charset="2"/>
              <a:buChar char="n"/>
              <a:tabLst/>
              <a:defRPr/>
            </a:pPr>
            <a:r>
              <a:rPr kumimoji="0" lang="en-US" sz="2000" b="0" i="0" u="none" strike="noStrike" kern="0" cap="none" spc="0" normalizeH="0" baseline="0" noProof="0" dirty="0">
                <a:ln>
                  <a:noFill/>
                </a:ln>
                <a:solidFill>
                  <a:schemeClr val="tx1"/>
                </a:solidFill>
                <a:effectLst/>
                <a:uLnTx/>
                <a:uFillTx/>
                <a:latin typeface="+mn-lt"/>
              </a:rPr>
              <a:t>Usually, LGD of bonds</a:t>
            </a:r>
            <a:r>
              <a:rPr kumimoji="0" lang="en-US" sz="2000" b="0" i="0" u="none" strike="noStrike" kern="0" cap="none" spc="0" normalizeH="0" noProof="0" dirty="0">
                <a:ln>
                  <a:noFill/>
                </a:ln>
                <a:solidFill>
                  <a:schemeClr val="tx1"/>
                </a:solidFill>
                <a:effectLst/>
                <a:uLnTx/>
                <a:uFillTx/>
                <a:latin typeface="+mn-lt"/>
              </a:rPr>
              <a:t> are</a:t>
            </a:r>
            <a:r>
              <a:rPr kumimoji="0" lang="en-US" sz="2000" b="0" i="0" u="none" strike="noStrike" kern="0" cap="none" spc="0" normalizeH="0" baseline="0" noProof="0" dirty="0">
                <a:ln>
                  <a:noFill/>
                </a:ln>
                <a:solidFill>
                  <a:schemeClr val="tx1"/>
                </a:solidFill>
                <a:effectLst/>
                <a:uLnTx/>
                <a:uFillTx/>
                <a:latin typeface="+mn-lt"/>
              </a:rPr>
              <a:t> measured as</a:t>
            </a:r>
            <a:r>
              <a:rPr kumimoji="0" lang="en-US" sz="2000" b="0" u="none" strike="noStrike" kern="0" cap="none" spc="0" normalizeH="0" baseline="0" noProof="0" dirty="0">
                <a:ln>
                  <a:noFill/>
                </a:ln>
                <a:solidFill>
                  <a:schemeClr val="tx1"/>
                </a:solidFill>
                <a:effectLst/>
                <a:uLnTx/>
                <a:uFillTx/>
                <a:latin typeface="+mn-lt"/>
              </a:rPr>
              <a:t> </a:t>
            </a:r>
            <a:r>
              <a:rPr kumimoji="0" lang="en-US" sz="2000" b="0" u="none" kern="0" dirty="0">
                <a:solidFill>
                  <a:schemeClr val="tx1"/>
                </a:solidFill>
                <a:latin typeface="+mn-lt"/>
              </a:rPr>
              <a:t>1-Price</a:t>
            </a:r>
            <a:r>
              <a:rPr kumimoji="0" lang="en-US" sz="2000" b="0" u="none" strike="noStrike" kern="0" cap="none" spc="0" normalizeH="0" baseline="0" noProof="0" dirty="0">
                <a:ln>
                  <a:noFill/>
                </a:ln>
                <a:solidFill>
                  <a:schemeClr val="tx1"/>
                </a:solidFill>
                <a:effectLst/>
                <a:uLnTx/>
                <a:uFillTx/>
                <a:latin typeface="+mn-lt"/>
              </a:rPr>
              <a:t> (as a % of EAD) in a given period after default</a:t>
            </a:r>
            <a:r>
              <a:rPr kumimoji="0" lang="en-US" sz="2000" b="0" u="none" strike="noStrike" kern="0" cap="none" spc="0" normalizeH="0" noProof="0" dirty="0">
                <a:ln>
                  <a:noFill/>
                </a:ln>
                <a:solidFill>
                  <a:schemeClr val="tx1"/>
                </a:solidFill>
                <a:effectLst/>
                <a:uLnTx/>
                <a:uFillTx/>
                <a:latin typeface="+mn-lt"/>
              </a:rPr>
              <a:t> </a:t>
            </a:r>
            <a:r>
              <a:rPr kumimoji="0" lang="en-US" sz="2000" b="0" u="none" strike="noStrike" kern="0" cap="none" spc="0" normalizeH="0" baseline="0" noProof="0" dirty="0">
                <a:ln>
                  <a:noFill/>
                </a:ln>
                <a:solidFill>
                  <a:schemeClr val="tx1"/>
                </a:solidFill>
                <a:effectLst/>
                <a:uLnTx/>
                <a:uFillTx/>
                <a:latin typeface="+mn-lt"/>
              </a:rPr>
              <a:t>(often 1 month).</a:t>
            </a:r>
          </a:p>
          <a:p>
            <a:pPr marL="342900" marR="0" lvl="0" indent="-342900" algn="just" defTabSz="914400" rtl="0" eaLnBrk="0" fontAlgn="base" latinLnBrk="0" hangingPunct="0">
              <a:lnSpc>
                <a:spcPts val="2600"/>
              </a:lnSpc>
              <a:spcBef>
                <a:spcPts val="600"/>
              </a:spcBef>
              <a:spcAft>
                <a:spcPct val="0"/>
              </a:spcAft>
              <a:buClr>
                <a:schemeClr val="bg2"/>
              </a:buClr>
              <a:buSzPct val="75000"/>
              <a:buFont typeface="Monotype Sorts" pitchFamily="2" charset="2"/>
              <a:buChar char="n"/>
              <a:tabLst/>
              <a:defRPr/>
            </a:pPr>
            <a:r>
              <a:rPr kumimoji="0" lang="en-US" sz="2000" b="0" i="0" u="none" strike="noStrike" kern="0" cap="none" spc="0" normalizeH="0" baseline="0" noProof="0" dirty="0">
                <a:ln>
                  <a:noFill/>
                </a:ln>
                <a:solidFill>
                  <a:schemeClr val="tx1"/>
                </a:solidFill>
                <a:effectLst/>
                <a:uLnTx/>
                <a:uFillTx/>
                <a:latin typeface="+mn-lt"/>
              </a:rPr>
              <a:t>Empirical evidence points to</a:t>
            </a:r>
            <a:r>
              <a:rPr kumimoji="0" lang="en-US" sz="2000" b="0" i="0" u="none" strike="noStrike" kern="0" cap="none" spc="0" normalizeH="0" noProof="0" dirty="0">
                <a:ln>
                  <a:noFill/>
                </a:ln>
                <a:solidFill>
                  <a:schemeClr val="tx1"/>
                </a:solidFill>
                <a:effectLst/>
                <a:uLnTx/>
                <a:uFillTx/>
                <a:latin typeface="+mn-lt"/>
              </a:rPr>
              <a:t> </a:t>
            </a:r>
            <a:r>
              <a:rPr kumimoji="0" lang="en-US" sz="2000" b="0" i="0" u="none" strike="noStrike" kern="0" cap="none" spc="0" normalizeH="0" baseline="0" noProof="0" dirty="0">
                <a:ln>
                  <a:noFill/>
                </a:ln>
                <a:solidFill>
                  <a:schemeClr val="tx1"/>
                </a:solidFill>
                <a:effectLst/>
                <a:uLnTx/>
                <a:uFillTx/>
                <a:latin typeface="+mn-lt"/>
              </a:rPr>
              <a:t>LGDs between 30% and 40% in non-</a:t>
            </a:r>
            <a:r>
              <a:rPr kumimoji="0" lang="en-US" sz="2000" b="0" i="0" u="none" strike="noStrike" kern="0" cap="none" spc="0" normalizeH="0" baseline="0" noProof="0" dirty="0" err="1">
                <a:ln>
                  <a:noFill/>
                </a:ln>
                <a:solidFill>
                  <a:schemeClr val="tx1"/>
                </a:solidFill>
                <a:effectLst/>
                <a:uLnTx/>
                <a:uFillTx/>
                <a:latin typeface="+mn-lt"/>
              </a:rPr>
              <a:t>colateralized</a:t>
            </a:r>
            <a:r>
              <a:rPr kumimoji="0" lang="en-US" sz="2000" b="0" i="0" u="none" strike="noStrike" kern="0" cap="none" spc="0" normalizeH="0" baseline="0" noProof="0" dirty="0">
                <a:ln>
                  <a:noFill/>
                </a:ln>
                <a:solidFill>
                  <a:schemeClr val="tx1"/>
                </a:solidFill>
                <a:effectLst/>
                <a:uLnTx/>
                <a:uFillTx/>
                <a:latin typeface="+mn-lt"/>
              </a:rPr>
              <a:t> exposures (between 60% and 70% for 1</a:t>
            </a:r>
            <a:r>
              <a:rPr kumimoji="0" lang="en-US" sz="2000" b="0" i="0" u="none" strike="noStrike" kern="0" cap="none" spc="0" normalizeH="0" baseline="30000" noProof="0" dirty="0">
                <a:ln>
                  <a:noFill/>
                </a:ln>
                <a:solidFill>
                  <a:schemeClr val="tx1"/>
                </a:solidFill>
                <a:effectLst/>
                <a:uLnTx/>
                <a:uFillTx/>
                <a:latin typeface="+mn-lt"/>
              </a:rPr>
              <a:t>st</a:t>
            </a:r>
            <a:r>
              <a:rPr kumimoji="0" lang="en-US" sz="2000" b="0" i="0" u="none" strike="noStrike" kern="0" cap="none" spc="0" normalizeH="0" baseline="0" noProof="0" dirty="0">
                <a:ln>
                  <a:noFill/>
                </a:ln>
                <a:solidFill>
                  <a:schemeClr val="tx1"/>
                </a:solidFill>
                <a:effectLst/>
                <a:uLnTx/>
                <a:uFillTx/>
                <a:latin typeface="+mn-lt"/>
              </a:rPr>
              <a:t> Lien collateralized loans).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331</a:t>
            </a:fld>
            <a:endParaRPr lang="en-US"/>
          </a:p>
        </p:txBody>
      </p:sp>
      <p:pic>
        <p:nvPicPr>
          <p:cNvPr id="3" name="Picture 2"/>
          <p:cNvPicPr>
            <a:picLocks noChangeAspect="1"/>
          </p:cNvPicPr>
          <p:nvPr/>
        </p:nvPicPr>
        <p:blipFill>
          <a:blip r:embed="rId2"/>
          <a:stretch>
            <a:fillRect/>
          </a:stretch>
        </p:blipFill>
        <p:spPr>
          <a:xfrm>
            <a:off x="1136576" y="3201404"/>
            <a:ext cx="8152718" cy="2459844"/>
          </a:xfrm>
          <a:prstGeom prst="rect">
            <a:avLst/>
          </a:prstGeom>
        </p:spPr>
      </p:pic>
    </p:spTree>
    <p:extLst>
      <p:ext uri="{BB962C8B-B14F-4D97-AF65-F5344CB8AC3E}">
        <p14:creationId xmlns:p14="http://schemas.microsoft.com/office/powerpoint/2010/main" val="2337611178"/>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ctrTitle"/>
          </p:nvPr>
        </p:nvSpPr>
        <p:spPr/>
        <p:txBody>
          <a:bodyPr/>
          <a:lstStyle/>
          <a:p>
            <a:pPr marL="952500" indent="-952500"/>
            <a:r>
              <a:rPr lang="en-US" dirty="0"/>
              <a:t>2.1.5.	Model Validation</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332</a:t>
            </a:fld>
            <a:endParaRPr lang="en-US"/>
          </a:p>
        </p:txBody>
      </p:sp>
    </p:spTree>
    <p:extLst>
      <p:ext uri="{BB962C8B-B14F-4D97-AF65-F5344CB8AC3E}">
        <p14:creationId xmlns:p14="http://schemas.microsoft.com/office/powerpoint/2010/main" val="3634515445"/>
      </p:ext>
    </p:extLst>
  </p:cSld>
  <p:clrMapOvr>
    <a:masterClrMapping/>
  </p:clrMapOvr>
  <p:transition spd="slow">
    <p:pull dir="r"/>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p:txBody>
          <a:bodyPr/>
          <a:lstStyle/>
          <a:p>
            <a:r>
              <a:rPr lang="en-US" dirty="0"/>
              <a:t>Validation Principles in Basel II</a:t>
            </a:r>
          </a:p>
        </p:txBody>
      </p:sp>
      <p:sp>
        <p:nvSpPr>
          <p:cNvPr id="1513475" name="Rectangle 3"/>
          <p:cNvSpPr>
            <a:spLocks noGrp="1" noChangeArrowheads="1"/>
          </p:cNvSpPr>
          <p:nvPr>
            <p:ph type="body" idx="1"/>
          </p:nvPr>
        </p:nvSpPr>
        <p:spPr>
          <a:xfrm>
            <a:off x="704528" y="1628775"/>
            <a:ext cx="4248472" cy="4608513"/>
          </a:xfrm>
        </p:spPr>
        <p:txBody>
          <a:bodyPr/>
          <a:lstStyle/>
          <a:p>
            <a:pPr marL="271463" indent="-271463" algn="just">
              <a:lnSpc>
                <a:spcPts val="2600"/>
              </a:lnSpc>
              <a:spcBef>
                <a:spcPts val="300"/>
              </a:spcBef>
            </a:pPr>
            <a:r>
              <a:rPr lang="en-US" sz="1800" dirty="0"/>
              <a:t>Each bank is the first responsible for model validation.</a:t>
            </a:r>
          </a:p>
          <a:p>
            <a:pPr marL="271463" indent="-271463" algn="just">
              <a:lnSpc>
                <a:spcPts val="2600"/>
              </a:lnSpc>
              <a:spcBef>
                <a:spcPts val="300"/>
              </a:spcBef>
            </a:pPr>
            <a:r>
              <a:rPr lang="en-US" sz="1800" dirty="0"/>
              <a:t>The validation focus essentially on the predictive power of internal models and the utilization of internal ratings in the decision processes.</a:t>
            </a:r>
          </a:p>
          <a:p>
            <a:pPr marL="271463" indent="-271463" algn="just">
              <a:lnSpc>
                <a:spcPts val="2600"/>
              </a:lnSpc>
              <a:spcBef>
                <a:spcPts val="300"/>
              </a:spcBef>
            </a:pPr>
            <a:r>
              <a:rPr lang="en-US" sz="1800" dirty="0"/>
              <a:t>The validation is an iterative process.</a:t>
            </a:r>
          </a:p>
          <a:p>
            <a:pPr marL="271463" indent="-271463" algn="just">
              <a:lnSpc>
                <a:spcPts val="2600"/>
              </a:lnSpc>
              <a:spcBef>
                <a:spcPts val="300"/>
              </a:spcBef>
            </a:pPr>
            <a:r>
              <a:rPr lang="en-US" sz="1800" dirty="0"/>
              <a:t>There is no single validation method.</a:t>
            </a:r>
          </a:p>
          <a:p>
            <a:pPr marL="271463" indent="-271463" algn="just">
              <a:lnSpc>
                <a:spcPts val="2600"/>
              </a:lnSpc>
              <a:spcBef>
                <a:spcPts val="300"/>
              </a:spcBef>
            </a:pPr>
            <a:r>
              <a:rPr lang="en-US" sz="1800" dirty="0"/>
              <a:t>The validation must include both quantitative and qualitative issues.</a:t>
            </a:r>
          </a:p>
          <a:p>
            <a:pPr marL="271463" indent="-271463" algn="just">
              <a:lnSpc>
                <a:spcPts val="2600"/>
              </a:lnSpc>
              <a:spcBef>
                <a:spcPts val="300"/>
              </a:spcBef>
            </a:pPr>
            <a:r>
              <a:rPr lang="en-US" sz="1800" dirty="0"/>
              <a:t>The validation processes and the results must be subjected to an internal independent assessment.</a:t>
            </a:r>
            <a:endParaRPr lang="en-US" sz="2000" dirty="0"/>
          </a:p>
        </p:txBody>
      </p:sp>
      <p:pic>
        <p:nvPicPr>
          <p:cNvPr id="5" name="Picture 1029"/>
          <p:cNvPicPr>
            <a:picLocks noChangeAspect="1" noChangeArrowheads="1"/>
          </p:cNvPicPr>
          <p:nvPr/>
        </p:nvPicPr>
        <p:blipFill>
          <a:blip r:embed="rId2" cstate="print"/>
          <a:srcRect/>
          <a:stretch>
            <a:fillRect/>
          </a:stretch>
        </p:blipFill>
        <p:spPr bwMode="auto">
          <a:xfrm>
            <a:off x="5025008" y="1618687"/>
            <a:ext cx="4464496" cy="2757256"/>
          </a:xfrm>
          <a:prstGeom prst="rect">
            <a:avLst/>
          </a:prstGeom>
          <a:noFill/>
          <a:ln w="9525">
            <a:noFill/>
            <a:miter lim="800000"/>
            <a:headEnd/>
            <a:tailEnd/>
          </a:ln>
        </p:spPr>
      </p:pic>
      <p:sp>
        <p:nvSpPr>
          <p:cNvPr id="6" name="Text Box 1032"/>
          <p:cNvSpPr txBox="1">
            <a:spLocks noChangeArrowheads="1"/>
          </p:cNvSpPr>
          <p:nvPr/>
        </p:nvSpPr>
        <p:spPr bwMode="auto">
          <a:xfrm>
            <a:off x="5024834" y="4401117"/>
            <a:ext cx="4320654" cy="307777"/>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400" b="0" u="none" dirty="0">
                <a:solidFill>
                  <a:schemeClr val="tx1"/>
                </a:solidFill>
              </a:rPr>
              <a:t>Source: Basel Committee on Banking Supervision (2005)</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333</a:t>
            </a:fld>
            <a:endParaRPr lang="en-US"/>
          </a:p>
        </p:txBody>
      </p:sp>
    </p:spTree>
    <p:extLst>
      <p:ext uri="{BB962C8B-B14F-4D97-AF65-F5344CB8AC3E}">
        <p14:creationId xmlns:p14="http://schemas.microsoft.com/office/powerpoint/2010/main" val="2412291720"/>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Effect transition="in" filter="wipe(left)">
                                      <p:cBhvr>
                                        <p:cTn id="7" dur="500"/>
                                        <p:tgtEl>
                                          <p:spTgt spid="15134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13475">
                                            <p:txEl>
                                              <p:pRg st="1" end="1"/>
                                            </p:txEl>
                                          </p:spTgt>
                                        </p:tgtEl>
                                        <p:attrNameLst>
                                          <p:attrName>style.visibility</p:attrName>
                                        </p:attrNameLst>
                                      </p:cBhvr>
                                      <p:to>
                                        <p:strVal val="visible"/>
                                      </p:to>
                                    </p:set>
                                    <p:animEffect transition="in" filter="wipe(left)">
                                      <p:cBhvr>
                                        <p:cTn id="12" dur="500"/>
                                        <p:tgtEl>
                                          <p:spTgt spid="15134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13475">
                                            <p:txEl>
                                              <p:pRg st="2" end="2"/>
                                            </p:txEl>
                                          </p:spTgt>
                                        </p:tgtEl>
                                        <p:attrNameLst>
                                          <p:attrName>style.visibility</p:attrName>
                                        </p:attrNameLst>
                                      </p:cBhvr>
                                      <p:to>
                                        <p:strVal val="visible"/>
                                      </p:to>
                                    </p:set>
                                    <p:animEffect transition="in" filter="wipe(left)">
                                      <p:cBhvr>
                                        <p:cTn id="17" dur="500"/>
                                        <p:tgtEl>
                                          <p:spTgt spid="15134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13475">
                                            <p:txEl>
                                              <p:pRg st="3" end="3"/>
                                            </p:txEl>
                                          </p:spTgt>
                                        </p:tgtEl>
                                        <p:attrNameLst>
                                          <p:attrName>style.visibility</p:attrName>
                                        </p:attrNameLst>
                                      </p:cBhvr>
                                      <p:to>
                                        <p:strVal val="visible"/>
                                      </p:to>
                                    </p:set>
                                    <p:animEffect transition="in" filter="wipe(left)">
                                      <p:cBhvr>
                                        <p:cTn id="22" dur="500"/>
                                        <p:tgtEl>
                                          <p:spTgt spid="15134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13475">
                                            <p:txEl>
                                              <p:pRg st="4" end="4"/>
                                            </p:txEl>
                                          </p:spTgt>
                                        </p:tgtEl>
                                        <p:attrNameLst>
                                          <p:attrName>style.visibility</p:attrName>
                                        </p:attrNameLst>
                                      </p:cBhvr>
                                      <p:to>
                                        <p:strVal val="visible"/>
                                      </p:to>
                                    </p:set>
                                    <p:animEffect transition="in" filter="wipe(left)">
                                      <p:cBhvr>
                                        <p:cTn id="27" dur="500"/>
                                        <p:tgtEl>
                                          <p:spTgt spid="15134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13475">
                                            <p:txEl>
                                              <p:pRg st="5" end="5"/>
                                            </p:txEl>
                                          </p:spTgt>
                                        </p:tgtEl>
                                        <p:attrNameLst>
                                          <p:attrName>style.visibility</p:attrName>
                                        </p:attrNameLst>
                                      </p:cBhvr>
                                      <p:to>
                                        <p:strVal val="visible"/>
                                      </p:to>
                                    </p:set>
                                    <p:animEffect transition="in" filter="wipe(left)">
                                      <p:cBhvr>
                                        <p:cTn id="32" dur="500"/>
                                        <p:tgtEl>
                                          <p:spTgt spid="15134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5" grpId="0" build="p"/>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1026"/>
          <p:cNvSpPr>
            <a:spLocks noGrp="1" noChangeArrowheads="1"/>
          </p:cNvSpPr>
          <p:nvPr>
            <p:ph type="title"/>
          </p:nvPr>
        </p:nvSpPr>
        <p:spPr/>
        <p:txBody>
          <a:bodyPr/>
          <a:lstStyle/>
          <a:p>
            <a:r>
              <a:rPr lang="en-US" dirty="0"/>
              <a:t>Assessment Methodologies</a:t>
            </a:r>
          </a:p>
        </p:txBody>
      </p:sp>
      <p:sp>
        <p:nvSpPr>
          <p:cNvPr id="1609731" name="Rectangle 1027"/>
          <p:cNvSpPr>
            <a:spLocks noGrp="1" noChangeArrowheads="1"/>
          </p:cNvSpPr>
          <p:nvPr>
            <p:ph type="body" idx="1"/>
          </p:nvPr>
        </p:nvSpPr>
        <p:spPr>
          <a:xfrm>
            <a:off x="776536" y="1628799"/>
            <a:ext cx="8640960" cy="4694213"/>
          </a:xfrm>
        </p:spPr>
        <p:txBody>
          <a:bodyPr/>
          <a:lstStyle/>
          <a:p>
            <a:pPr>
              <a:lnSpc>
                <a:spcPts val="2600"/>
              </a:lnSpc>
              <a:spcBef>
                <a:spcPts val="300"/>
              </a:spcBef>
            </a:pPr>
            <a:r>
              <a:rPr lang="en-US" sz="2000" dirty="0">
                <a:solidFill>
                  <a:srgbClr val="FF0000"/>
                </a:solidFill>
              </a:rPr>
              <a:t>In sample:</a:t>
            </a:r>
          </a:p>
          <a:p>
            <a:pPr lvl="1">
              <a:lnSpc>
                <a:spcPts val="2600"/>
              </a:lnSpc>
              <a:spcBef>
                <a:spcPts val="300"/>
              </a:spcBef>
            </a:pPr>
            <a:r>
              <a:rPr lang="en-US" sz="2000" dirty="0"/>
              <a:t>(</a:t>
            </a:r>
            <a:r>
              <a:rPr lang="en-US" sz="2000" dirty="0" err="1"/>
              <a:t>i</a:t>
            </a:r>
            <a:r>
              <a:rPr lang="en-US" sz="2000" dirty="0"/>
              <a:t>) predictive power – statistical tests;</a:t>
            </a:r>
          </a:p>
          <a:p>
            <a:pPr lvl="1">
              <a:lnSpc>
                <a:spcPts val="2600"/>
              </a:lnSpc>
              <a:spcBef>
                <a:spcPts val="300"/>
              </a:spcBef>
            </a:pPr>
            <a:r>
              <a:rPr lang="en-US" sz="2000" dirty="0"/>
              <a:t>(ii) calibration:</a:t>
            </a:r>
          </a:p>
          <a:p>
            <a:pPr lvl="2">
              <a:lnSpc>
                <a:spcPts val="2600"/>
              </a:lnSpc>
              <a:spcBef>
                <a:spcPts val="300"/>
              </a:spcBef>
            </a:pPr>
            <a:r>
              <a:rPr lang="en-US" sz="1800" dirty="0"/>
              <a:t>comparison between estimated and observed PDs and LGDs (on average and along time);</a:t>
            </a:r>
          </a:p>
          <a:p>
            <a:pPr lvl="2">
              <a:lnSpc>
                <a:spcPts val="2600"/>
              </a:lnSpc>
              <a:spcBef>
                <a:spcPts val="300"/>
              </a:spcBef>
            </a:pPr>
            <a:r>
              <a:rPr lang="en-US" sz="1800" dirty="0"/>
              <a:t>comparison between EL and observed loss (on average and along time);</a:t>
            </a:r>
          </a:p>
          <a:p>
            <a:pPr lvl="2">
              <a:lnSpc>
                <a:spcPts val="2600"/>
              </a:lnSpc>
              <a:spcBef>
                <a:spcPts val="300"/>
              </a:spcBef>
            </a:pPr>
            <a:r>
              <a:rPr lang="en-US" sz="1800" dirty="0"/>
              <a:t>comparison between several estimates of PDs and LGDs (statistical models </a:t>
            </a:r>
            <a:r>
              <a:rPr lang="en-US" sz="1800" dirty="0" err="1"/>
              <a:t>vs</a:t>
            </a:r>
            <a:r>
              <a:rPr lang="en-US" sz="1800" dirty="0"/>
              <a:t> market prices’ models or rating agencies).</a:t>
            </a:r>
          </a:p>
          <a:p>
            <a:pPr lvl="2">
              <a:lnSpc>
                <a:spcPts val="2600"/>
              </a:lnSpc>
              <a:spcBef>
                <a:spcPts val="300"/>
              </a:spcBef>
            </a:pPr>
            <a:r>
              <a:rPr lang="en-US" sz="1800" dirty="0"/>
              <a:t>Comparison between rating transition matrices (on average and along time).</a:t>
            </a:r>
          </a:p>
          <a:p>
            <a:pPr>
              <a:lnSpc>
                <a:spcPts val="2600"/>
              </a:lnSpc>
              <a:spcBef>
                <a:spcPts val="300"/>
              </a:spcBef>
            </a:pPr>
            <a:r>
              <a:rPr lang="en-US" sz="2000" dirty="0">
                <a:solidFill>
                  <a:srgbClr val="FF0000"/>
                </a:solidFill>
              </a:rPr>
              <a:t>Out-of-sample:</a:t>
            </a:r>
          </a:p>
          <a:p>
            <a:pPr lvl="1">
              <a:lnSpc>
                <a:spcPts val="2600"/>
              </a:lnSpc>
              <a:spcBef>
                <a:spcPts val="300"/>
              </a:spcBef>
            </a:pPr>
            <a:r>
              <a:rPr lang="en-US" sz="2000" dirty="0"/>
              <a:t>assessment of the model behavior in a sample not used in its estimation.</a:t>
            </a:r>
          </a:p>
          <a:p>
            <a:pPr>
              <a:lnSpc>
                <a:spcPts val="2600"/>
              </a:lnSpc>
              <a:spcBef>
                <a:spcPts val="300"/>
              </a:spcBef>
            </a:pPr>
            <a:r>
              <a:rPr lang="en-US" sz="2000" dirty="0">
                <a:solidFill>
                  <a:srgbClr val="FF0000"/>
                </a:solidFill>
              </a:rPr>
              <a:t>Stress tests:</a:t>
            </a:r>
          </a:p>
          <a:p>
            <a:pPr lvl="1">
              <a:lnSpc>
                <a:spcPts val="2600"/>
              </a:lnSpc>
              <a:spcBef>
                <a:spcPts val="300"/>
              </a:spcBef>
            </a:pPr>
            <a:r>
              <a:rPr lang="en-US" sz="2000" dirty="0"/>
              <a:t>assessment of the model behavior under a stress scenario.</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334</a:t>
            </a:fld>
            <a:endParaRPr lang="en-US"/>
          </a:p>
        </p:txBody>
      </p:sp>
    </p:spTree>
    <p:extLst>
      <p:ext uri="{BB962C8B-B14F-4D97-AF65-F5344CB8AC3E}">
        <p14:creationId xmlns:p14="http://schemas.microsoft.com/office/powerpoint/2010/main" val="690021472"/>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09731">
                                            <p:txEl>
                                              <p:pRg st="0" end="0"/>
                                            </p:txEl>
                                          </p:spTgt>
                                        </p:tgtEl>
                                        <p:attrNameLst>
                                          <p:attrName>style.visibility</p:attrName>
                                        </p:attrNameLst>
                                      </p:cBhvr>
                                      <p:to>
                                        <p:strVal val="visible"/>
                                      </p:to>
                                    </p:set>
                                    <p:animEffect transition="in" filter="wipe(left)">
                                      <p:cBhvr>
                                        <p:cTn id="7" dur="500"/>
                                        <p:tgtEl>
                                          <p:spTgt spid="160973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09731">
                                            <p:txEl>
                                              <p:pRg st="1" end="1"/>
                                            </p:txEl>
                                          </p:spTgt>
                                        </p:tgtEl>
                                        <p:attrNameLst>
                                          <p:attrName>style.visibility</p:attrName>
                                        </p:attrNameLst>
                                      </p:cBhvr>
                                      <p:to>
                                        <p:strVal val="visible"/>
                                      </p:to>
                                    </p:set>
                                    <p:animEffect transition="in" filter="wipe(left)">
                                      <p:cBhvr>
                                        <p:cTn id="10" dur="500"/>
                                        <p:tgtEl>
                                          <p:spTgt spid="1609731">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09731">
                                            <p:txEl>
                                              <p:pRg st="2" end="2"/>
                                            </p:txEl>
                                          </p:spTgt>
                                        </p:tgtEl>
                                        <p:attrNameLst>
                                          <p:attrName>style.visibility</p:attrName>
                                        </p:attrNameLst>
                                      </p:cBhvr>
                                      <p:to>
                                        <p:strVal val="visible"/>
                                      </p:to>
                                    </p:set>
                                    <p:animEffect transition="in" filter="wipe(left)">
                                      <p:cBhvr>
                                        <p:cTn id="13" dur="500"/>
                                        <p:tgtEl>
                                          <p:spTgt spid="1609731">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09731">
                                            <p:txEl>
                                              <p:pRg st="3" end="3"/>
                                            </p:txEl>
                                          </p:spTgt>
                                        </p:tgtEl>
                                        <p:attrNameLst>
                                          <p:attrName>style.visibility</p:attrName>
                                        </p:attrNameLst>
                                      </p:cBhvr>
                                      <p:to>
                                        <p:strVal val="visible"/>
                                      </p:to>
                                    </p:set>
                                    <p:animEffect transition="in" filter="wipe(left)">
                                      <p:cBhvr>
                                        <p:cTn id="16" dur="500"/>
                                        <p:tgtEl>
                                          <p:spTgt spid="1609731">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09731">
                                            <p:txEl>
                                              <p:pRg st="4" end="4"/>
                                            </p:txEl>
                                          </p:spTgt>
                                        </p:tgtEl>
                                        <p:attrNameLst>
                                          <p:attrName>style.visibility</p:attrName>
                                        </p:attrNameLst>
                                      </p:cBhvr>
                                      <p:to>
                                        <p:strVal val="visible"/>
                                      </p:to>
                                    </p:set>
                                    <p:animEffect transition="in" filter="wipe(left)">
                                      <p:cBhvr>
                                        <p:cTn id="19" dur="500"/>
                                        <p:tgtEl>
                                          <p:spTgt spid="1609731">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609731">
                                            <p:txEl>
                                              <p:pRg st="5" end="5"/>
                                            </p:txEl>
                                          </p:spTgt>
                                        </p:tgtEl>
                                        <p:attrNameLst>
                                          <p:attrName>style.visibility</p:attrName>
                                        </p:attrNameLst>
                                      </p:cBhvr>
                                      <p:to>
                                        <p:strVal val="visible"/>
                                      </p:to>
                                    </p:set>
                                    <p:animEffect transition="in" filter="wipe(left)">
                                      <p:cBhvr>
                                        <p:cTn id="22" dur="500"/>
                                        <p:tgtEl>
                                          <p:spTgt spid="1609731">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609731">
                                            <p:txEl>
                                              <p:pRg st="6" end="6"/>
                                            </p:txEl>
                                          </p:spTgt>
                                        </p:tgtEl>
                                        <p:attrNameLst>
                                          <p:attrName>style.visibility</p:attrName>
                                        </p:attrNameLst>
                                      </p:cBhvr>
                                      <p:to>
                                        <p:strVal val="visible"/>
                                      </p:to>
                                    </p:set>
                                    <p:animEffect transition="in" filter="wipe(left)">
                                      <p:cBhvr>
                                        <p:cTn id="25" dur="500"/>
                                        <p:tgtEl>
                                          <p:spTgt spid="1609731">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09731">
                                            <p:txEl>
                                              <p:pRg st="7" end="7"/>
                                            </p:txEl>
                                          </p:spTgt>
                                        </p:tgtEl>
                                        <p:attrNameLst>
                                          <p:attrName>style.visibility</p:attrName>
                                        </p:attrNameLst>
                                      </p:cBhvr>
                                      <p:to>
                                        <p:strVal val="visible"/>
                                      </p:to>
                                    </p:set>
                                    <p:animEffect transition="in" filter="wipe(left)">
                                      <p:cBhvr>
                                        <p:cTn id="30" dur="500"/>
                                        <p:tgtEl>
                                          <p:spTgt spid="1609731">
                                            <p:txEl>
                                              <p:pRg st="7" end="7"/>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609731">
                                            <p:txEl>
                                              <p:pRg st="8" end="8"/>
                                            </p:txEl>
                                          </p:spTgt>
                                        </p:tgtEl>
                                        <p:attrNameLst>
                                          <p:attrName>style.visibility</p:attrName>
                                        </p:attrNameLst>
                                      </p:cBhvr>
                                      <p:to>
                                        <p:strVal val="visible"/>
                                      </p:to>
                                    </p:set>
                                    <p:animEffect transition="in" filter="wipe(left)">
                                      <p:cBhvr>
                                        <p:cTn id="33" dur="500"/>
                                        <p:tgtEl>
                                          <p:spTgt spid="1609731">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09731">
                                            <p:txEl>
                                              <p:pRg st="9" end="9"/>
                                            </p:txEl>
                                          </p:spTgt>
                                        </p:tgtEl>
                                        <p:attrNameLst>
                                          <p:attrName>style.visibility</p:attrName>
                                        </p:attrNameLst>
                                      </p:cBhvr>
                                      <p:to>
                                        <p:strVal val="visible"/>
                                      </p:to>
                                    </p:set>
                                    <p:animEffect transition="in" filter="wipe(left)">
                                      <p:cBhvr>
                                        <p:cTn id="38" dur="500"/>
                                        <p:tgtEl>
                                          <p:spTgt spid="1609731">
                                            <p:txEl>
                                              <p:pRg st="9" end="9"/>
                                            </p:txEl>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609731">
                                            <p:txEl>
                                              <p:pRg st="10" end="10"/>
                                            </p:txEl>
                                          </p:spTgt>
                                        </p:tgtEl>
                                        <p:attrNameLst>
                                          <p:attrName>style.visibility</p:attrName>
                                        </p:attrNameLst>
                                      </p:cBhvr>
                                      <p:to>
                                        <p:strVal val="visible"/>
                                      </p:to>
                                    </p:set>
                                    <p:animEffect transition="in" filter="wipe(left)">
                                      <p:cBhvr>
                                        <p:cTn id="41" dur="500"/>
                                        <p:tgtEl>
                                          <p:spTgt spid="160973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9731" grpId="0" build="p"/>
    </p:bldLst>
  </p:timing>
</p:sld>
</file>

<file path=ppt/slides/slide3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3330" name="Rectangle 1026"/>
          <p:cNvSpPr>
            <a:spLocks noGrp="1" noChangeArrowheads="1"/>
          </p:cNvSpPr>
          <p:nvPr>
            <p:ph type="title"/>
          </p:nvPr>
        </p:nvSpPr>
        <p:spPr/>
        <p:txBody>
          <a:bodyPr/>
          <a:lstStyle/>
          <a:p>
            <a:r>
              <a:rPr lang="en-US" dirty="0">
                <a:solidFill>
                  <a:schemeClr val="tx1"/>
                </a:solidFill>
              </a:rPr>
              <a:t>Error Types</a:t>
            </a:r>
          </a:p>
        </p:txBody>
      </p:sp>
      <p:sp>
        <p:nvSpPr>
          <p:cNvPr id="983043" name="Rectangle 1027"/>
          <p:cNvSpPr>
            <a:spLocks noGrp="1" noChangeArrowheads="1"/>
          </p:cNvSpPr>
          <p:nvPr>
            <p:ph type="body" idx="1"/>
          </p:nvPr>
        </p:nvSpPr>
        <p:spPr>
          <a:xfrm>
            <a:off x="776536" y="1628799"/>
            <a:ext cx="8716714" cy="4694213"/>
          </a:xfrm>
        </p:spPr>
        <p:txBody>
          <a:bodyPr/>
          <a:lstStyle/>
          <a:p>
            <a:pPr algn="just">
              <a:lnSpc>
                <a:spcPts val="2800"/>
              </a:lnSpc>
              <a:spcBef>
                <a:spcPts val="600"/>
              </a:spcBef>
            </a:pPr>
            <a:r>
              <a:rPr lang="en-US" sz="2000" dirty="0"/>
              <a:t>Quantitative tests usually intend to assess the model’s ability to adequately order the credit counterparties, in order to minimize decision errors.</a:t>
            </a:r>
          </a:p>
          <a:p>
            <a:pPr algn="just">
              <a:lnSpc>
                <a:spcPts val="2800"/>
              </a:lnSpc>
              <a:spcBef>
                <a:spcPts val="600"/>
              </a:spcBef>
            </a:pPr>
            <a:endParaRPr lang="en-US" sz="2000" dirty="0"/>
          </a:p>
          <a:p>
            <a:pPr algn="just">
              <a:lnSpc>
                <a:spcPts val="2800"/>
              </a:lnSpc>
              <a:spcBef>
                <a:spcPts val="600"/>
              </a:spcBef>
            </a:pPr>
            <a:r>
              <a:rPr lang="en-US" sz="2000" dirty="0"/>
              <a:t>These errors can be of 2 types:</a:t>
            </a:r>
          </a:p>
          <a:p>
            <a:pPr algn="just">
              <a:lnSpc>
                <a:spcPts val="2800"/>
              </a:lnSpc>
              <a:spcBef>
                <a:spcPts val="600"/>
              </a:spcBef>
              <a:buFont typeface="Monotype Sorts" pitchFamily="2" charset="2"/>
              <a:buNone/>
            </a:pPr>
            <a:r>
              <a:rPr lang="en-US" sz="2000" dirty="0"/>
              <a:t>	(</a:t>
            </a:r>
            <a:r>
              <a:rPr lang="en-US" sz="2000" dirty="0" err="1"/>
              <a:t>i</a:t>
            </a:r>
            <a:r>
              <a:rPr lang="en-US" sz="2000" dirty="0"/>
              <a:t>) type I – high rating classification to a counterparty that eventually defaults;</a:t>
            </a:r>
          </a:p>
          <a:p>
            <a:pPr algn="just">
              <a:lnSpc>
                <a:spcPts val="2800"/>
              </a:lnSpc>
              <a:spcBef>
                <a:spcPts val="600"/>
              </a:spcBef>
              <a:buFont typeface="Monotype Sorts" pitchFamily="2" charset="2"/>
              <a:buNone/>
            </a:pPr>
            <a:r>
              <a:rPr lang="en-US" sz="2000" dirty="0"/>
              <a:t>	(ii) type II – low rating classification to a counterparty with low credit risk.</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335</a:t>
            </a:fld>
            <a:endParaRPr lang="en-US"/>
          </a:p>
        </p:txBody>
      </p:sp>
    </p:spTree>
    <p:extLst>
      <p:ext uri="{BB962C8B-B14F-4D97-AF65-F5344CB8AC3E}">
        <p14:creationId xmlns:p14="http://schemas.microsoft.com/office/powerpoint/2010/main" val="610597910"/>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83043">
                                            <p:txEl>
                                              <p:pRg st="0" end="0"/>
                                            </p:txEl>
                                          </p:spTgt>
                                        </p:tgtEl>
                                        <p:attrNameLst>
                                          <p:attrName>style.visibility</p:attrName>
                                        </p:attrNameLst>
                                      </p:cBhvr>
                                      <p:to>
                                        <p:strVal val="visible"/>
                                      </p:to>
                                    </p:set>
                                    <p:animEffect transition="in" filter="wipe(left)">
                                      <p:cBhvr>
                                        <p:cTn id="7" dur="500"/>
                                        <p:tgtEl>
                                          <p:spTgt spid="983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83043">
                                            <p:txEl>
                                              <p:pRg st="2" end="2"/>
                                            </p:txEl>
                                          </p:spTgt>
                                        </p:tgtEl>
                                        <p:attrNameLst>
                                          <p:attrName>style.visibility</p:attrName>
                                        </p:attrNameLst>
                                      </p:cBhvr>
                                      <p:to>
                                        <p:strVal val="visible"/>
                                      </p:to>
                                    </p:set>
                                    <p:animEffect transition="in" filter="wipe(left)">
                                      <p:cBhvr>
                                        <p:cTn id="12" dur="500"/>
                                        <p:tgtEl>
                                          <p:spTgt spid="9830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83043">
                                            <p:txEl>
                                              <p:pRg st="3" end="3"/>
                                            </p:txEl>
                                          </p:spTgt>
                                        </p:tgtEl>
                                        <p:attrNameLst>
                                          <p:attrName>style.visibility</p:attrName>
                                        </p:attrNameLst>
                                      </p:cBhvr>
                                      <p:to>
                                        <p:strVal val="visible"/>
                                      </p:to>
                                    </p:set>
                                    <p:animEffect transition="in" filter="wipe(left)">
                                      <p:cBhvr>
                                        <p:cTn id="17" dur="500"/>
                                        <p:tgtEl>
                                          <p:spTgt spid="98304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83043">
                                            <p:txEl>
                                              <p:pRg st="4" end="4"/>
                                            </p:txEl>
                                          </p:spTgt>
                                        </p:tgtEl>
                                        <p:attrNameLst>
                                          <p:attrName>style.visibility</p:attrName>
                                        </p:attrNameLst>
                                      </p:cBhvr>
                                      <p:to>
                                        <p:strVal val="visible"/>
                                      </p:to>
                                    </p:set>
                                    <p:animEffect transition="in" filter="wipe(left)">
                                      <p:cBhvr>
                                        <p:cTn id="22" dur="500"/>
                                        <p:tgtEl>
                                          <p:spTgt spid="9830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43" grpId="0" build="p" autoUpdateAnimBg="0"/>
    </p:bldLst>
  </p:timing>
</p:sld>
</file>

<file path=ppt/slides/slide3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4354" name="Rectangle 2"/>
          <p:cNvSpPr>
            <a:spLocks noGrp="1" noChangeArrowheads="1"/>
          </p:cNvSpPr>
          <p:nvPr>
            <p:ph type="title"/>
          </p:nvPr>
        </p:nvSpPr>
        <p:spPr/>
        <p:txBody>
          <a:bodyPr/>
          <a:lstStyle/>
          <a:p>
            <a:r>
              <a:rPr lang="en-US" dirty="0">
                <a:solidFill>
                  <a:schemeClr val="tx1"/>
                </a:solidFill>
              </a:rPr>
              <a:t>Error Types</a:t>
            </a:r>
          </a:p>
        </p:txBody>
      </p:sp>
      <p:pic>
        <p:nvPicPr>
          <p:cNvPr id="945155" name="Picture 3"/>
          <p:cNvPicPr>
            <a:picLocks noChangeAspect="1" noChangeArrowheads="1"/>
          </p:cNvPicPr>
          <p:nvPr/>
        </p:nvPicPr>
        <p:blipFill>
          <a:blip r:embed="rId3" cstate="print"/>
          <a:srcRect/>
          <a:stretch>
            <a:fillRect/>
          </a:stretch>
        </p:blipFill>
        <p:spPr bwMode="auto">
          <a:xfrm>
            <a:off x="4665663" y="1700213"/>
            <a:ext cx="4751387" cy="2733675"/>
          </a:xfrm>
          <a:prstGeom prst="rect">
            <a:avLst/>
          </a:prstGeom>
          <a:noFill/>
          <a:ln w="12700" cap="sq">
            <a:noFill/>
            <a:miter lim="800000"/>
            <a:headEnd/>
            <a:tailEnd/>
          </a:ln>
        </p:spPr>
      </p:pic>
      <p:sp>
        <p:nvSpPr>
          <p:cNvPr id="945156" name="Rectangle 4"/>
          <p:cNvSpPr>
            <a:spLocks noGrp="1" noChangeArrowheads="1"/>
          </p:cNvSpPr>
          <p:nvPr>
            <p:ph type="body" idx="1"/>
          </p:nvPr>
        </p:nvSpPr>
        <p:spPr>
          <a:xfrm>
            <a:off x="704850" y="1628775"/>
            <a:ext cx="3960813" cy="4694238"/>
          </a:xfrm>
          <a:noFill/>
        </p:spPr>
        <p:txBody>
          <a:bodyPr/>
          <a:lstStyle/>
          <a:p>
            <a:pPr marL="174625" indent="-174625" algn="just">
              <a:spcBef>
                <a:spcPts val="600"/>
              </a:spcBef>
            </a:pPr>
            <a:r>
              <a:rPr lang="en-US" sz="1800" dirty="0"/>
              <a:t>Loans (red) and defaults distribution (black), </a:t>
            </a:r>
            <a:r>
              <a:rPr lang="en-US" sz="1800" dirty="0">
                <a:solidFill>
                  <a:srgbClr val="FF0000"/>
                </a:solidFill>
              </a:rPr>
              <a:t>with a more conservative loan granting criteria on the right hand side.</a:t>
            </a:r>
          </a:p>
          <a:p>
            <a:pPr marL="174625" indent="-174625" algn="just">
              <a:spcBef>
                <a:spcPts val="600"/>
              </a:spcBef>
            </a:pPr>
            <a:r>
              <a:rPr lang="en-US" sz="1800" u="sng" dirty="0"/>
              <a:t>Type I error</a:t>
            </a:r>
            <a:r>
              <a:rPr lang="en-US" sz="1800" dirty="0"/>
              <a:t> – % of the non-anticipated defaults, i.e. ratio between the non-filled area under the defaults density function and the total area under the same function (larger on the LHS).</a:t>
            </a:r>
          </a:p>
          <a:p>
            <a:pPr marL="174625" indent="-174625" algn="just">
              <a:spcBef>
                <a:spcPts val="600"/>
              </a:spcBef>
            </a:pPr>
            <a:r>
              <a:rPr lang="en-US" sz="1800" u="sng" dirty="0"/>
              <a:t>Type II error</a:t>
            </a:r>
            <a:r>
              <a:rPr lang="en-US" sz="1800" dirty="0"/>
              <a:t> – % of loans incorrectly anticipated as defaults, i.e. ratio between the filled area under the density function of total loans over the density function of defaults and the total filled area under the density function of total loans (larger on the RHS).</a:t>
            </a:r>
          </a:p>
        </p:txBody>
      </p:sp>
      <p:sp>
        <p:nvSpPr>
          <p:cNvPr id="945157" name="Rectangle 5"/>
          <p:cNvSpPr>
            <a:spLocks noChangeArrowheads="1"/>
          </p:cNvSpPr>
          <p:nvPr/>
        </p:nvSpPr>
        <p:spPr bwMode="auto">
          <a:xfrm>
            <a:off x="704850" y="5157788"/>
            <a:ext cx="8785225" cy="741362"/>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Char char="n"/>
            </a:pPr>
            <a:endParaRPr kumimoji="0" lang="en-GB" b="0" u="none">
              <a:solidFill>
                <a:schemeClr val="tx1"/>
              </a:solidFill>
            </a:endParaRPr>
          </a:p>
        </p:txBody>
      </p:sp>
      <p:sp>
        <p:nvSpPr>
          <p:cNvPr id="945160" name="Rectangle 8"/>
          <p:cNvSpPr>
            <a:spLocks noChangeArrowheads="1"/>
          </p:cNvSpPr>
          <p:nvPr/>
        </p:nvSpPr>
        <p:spPr bwMode="auto">
          <a:xfrm>
            <a:off x="4881563" y="4508500"/>
            <a:ext cx="4392612" cy="503238"/>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2200" b="0" u="none" dirty="0">
                <a:solidFill>
                  <a:schemeClr val="tx1"/>
                </a:solidFill>
              </a:rPr>
              <a:t>Source: Keenan and </a:t>
            </a:r>
            <a:r>
              <a:rPr kumimoji="0" lang="en-US" sz="2200" b="0" u="none" dirty="0" err="1">
                <a:solidFill>
                  <a:schemeClr val="tx1"/>
                </a:solidFill>
              </a:rPr>
              <a:t>Sobehart</a:t>
            </a:r>
            <a:r>
              <a:rPr kumimoji="0" lang="en-US" sz="2200" b="0" u="none" dirty="0">
                <a:solidFill>
                  <a:schemeClr val="tx1"/>
                </a:solidFill>
              </a:rPr>
              <a:t> (1999).</a:t>
            </a:r>
          </a:p>
        </p:txBody>
      </p:sp>
      <p:sp>
        <p:nvSpPr>
          <p:cNvPr id="7" name="Rectangle 3"/>
          <p:cNvSpPr txBox="1">
            <a:spLocks noChangeArrowheads="1"/>
          </p:cNvSpPr>
          <p:nvPr/>
        </p:nvSpPr>
        <p:spPr bwMode="auto">
          <a:xfrm>
            <a:off x="4847846" y="5011739"/>
            <a:ext cx="4569204" cy="122557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100"/>
              </a:lnSpc>
              <a:spcBef>
                <a:spcPts val="600"/>
              </a:spcBef>
            </a:pPr>
            <a:r>
              <a:rPr lang="en-US" sz="1800" b="0" u="none" dirty="0"/>
              <a:t>A significant overlap between the 2 density function means that the predictive power of the model is weak.</a:t>
            </a:r>
            <a:r>
              <a:rPr lang="en-US" sz="2400" dirty="0"/>
              <a:t>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336</a:t>
            </a:fld>
            <a:endParaRPr lang="en-US"/>
          </a:p>
        </p:txBody>
      </p:sp>
    </p:spTree>
    <p:extLst>
      <p:ext uri="{BB962C8B-B14F-4D97-AF65-F5344CB8AC3E}">
        <p14:creationId xmlns:p14="http://schemas.microsoft.com/office/powerpoint/2010/main" val="1777994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45155"/>
                                        </p:tgtEl>
                                        <p:attrNameLst>
                                          <p:attrName>style.visibility</p:attrName>
                                        </p:attrNameLst>
                                      </p:cBhvr>
                                      <p:to>
                                        <p:strVal val="visible"/>
                                      </p:to>
                                    </p:set>
                                    <p:animEffect transition="in" filter="wipe(up)">
                                      <p:cBhvr>
                                        <p:cTn id="7" dur="500"/>
                                        <p:tgtEl>
                                          <p:spTgt spid="94515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45160">
                                            <p:txEl>
                                              <p:pRg st="0" end="0"/>
                                            </p:txEl>
                                          </p:spTgt>
                                        </p:tgtEl>
                                        <p:attrNameLst>
                                          <p:attrName>style.visibility</p:attrName>
                                        </p:attrNameLst>
                                      </p:cBhvr>
                                      <p:to>
                                        <p:strVal val="visible"/>
                                      </p:to>
                                    </p:set>
                                    <p:animEffect transition="in" filter="wipe(left)">
                                      <p:cBhvr>
                                        <p:cTn id="10" dur="500"/>
                                        <p:tgtEl>
                                          <p:spTgt spid="94516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nodePh="1">
                                  <p:stCondLst>
                                    <p:cond delay="0"/>
                                  </p:stCondLst>
                                  <p:endCondLst>
                                    <p:cond evt="begin" delay="0">
                                      <p:tn val="13"/>
                                    </p:cond>
                                  </p:endCondLst>
                                  <p:childTnLst>
                                    <p:set>
                                      <p:cBhvr>
                                        <p:cTn id="14" dur="1" fill="hold">
                                          <p:stCondLst>
                                            <p:cond delay="0"/>
                                          </p:stCondLst>
                                        </p:cTn>
                                        <p:tgtEl>
                                          <p:spTgt spid="945157">
                                            <p:txEl>
                                              <p:pRg st="0" end="0"/>
                                            </p:txEl>
                                          </p:spTgt>
                                        </p:tgtEl>
                                        <p:attrNameLst>
                                          <p:attrName>style.visibility</p:attrName>
                                        </p:attrNameLst>
                                      </p:cBhvr>
                                      <p:to>
                                        <p:strVal val="visible"/>
                                      </p:to>
                                    </p:set>
                                    <p:animEffect transition="in" filter="wipe(left)">
                                      <p:cBhvr>
                                        <p:cTn id="15" dur="500"/>
                                        <p:tgtEl>
                                          <p:spTgt spid="9451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57" grpId="0" build="p" autoUpdateAnimBg="0"/>
      <p:bldP spid="945160" grpId="0" build="p" autoUpdateAnimBg="0"/>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1026"/>
          <p:cNvSpPr>
            <a:spLocks noGrp="1" noChangeArrowheads="1"/>
          </p:cNvSpPr>
          <p:nvPr>
            <p:ph type="title"/>
          </p:nvPr>
        </p:nvSpPr>
        <p:spPr/>
        <p:txBody>
          <a:bodyPr/>
          <a:lstStyle/>
          <a:p>
            <a:r>
              <a:rPr lang="en-US" dirty="0"/>
              <a:t>Contingency Tables</a:t>
            </a:r>
          </a:p>
        </p:txBody>
      </p:sp>
      <p:sp>
        <p:nvSpPr>
          <p:cNvPr id="1532931" name="Rectangle 1027"/>
          <p:cNvSpPr>
            <a:spLocks noGrp="1" noChangeArrowheads="1"/>
          </p:cNvSpPr>
          <p:nvPr>
            <p:ph type="body" sz="half" idx="1"/>
          </p:nvPr>
        </p:nvSpPr>
        <p:spPr>
          <a:xfrm>
            <a:off x="776536" y="1628775"/>
            <a:ext cx="8716714" cy="792113"/>
          </a:xfrm>
        </p:spPr>
        <p:txBody>
          <a:bodyPr/>
          <a:lstStyle/>
          <a:p>
            <a:pPr algn="just">
              <a:lnSpc>
                <a:spcPts val="2700"/>
              </a:lnSpc>
              <a:spcBef>
                <a:spcPts val="600"/>
              </a:spcBef>
              <a:spcAft>
                <a:spcPts val="600"/>
              </a:spcAft>
            </a:pPr>
            <a:r>
              <a:rPr lang="en-US" sz="2000" dirty="0"/>
              <a:t>These are used to condensate information on type I and II errors (or Confusion Matrix).</a:t>
            </a:r>
          </a:p>
        </p:txBody>
      </p:sp>
      <p:graphicFrame>
        <p:nvGraphicFramePr>
          <p:cNvPr id="1533029" name="Group 1125"/>
          <p:cNvGraphicFramePr>
            <a:graphicFrameLocks noGrp="1"/>
          </p:cNvGraphicFramePr>
          <p:nvPr>
            <p:ph sz="half" idx="2"/>
            <p:extLst>
              <p:ext uri="{D42A27DB-BD31-4B8C-83A1-F6EECF244321}">
                <p14:modId xmlns:p14="http://schemas.microsoft.com/office/powerpoint/2010/main" val="2913620033"/>
              </p:ext>
            </p:extLst>
          </p:nvPr>
        </p:nvGraphicFramePr>
        <p:xfrm>
          <a:off x="1352600" y="2852936"/>
          <a:ext cx="7921625" cy="1413193"/>
        </p:xfrm>
        <a:graphic>
          <a:graphicData uri="http://schemas.openxmlformats.org/drawingml/2006/table">
            <a:tbl>
              <a:tblPr/>
              <a:tblGrid>
                <a:gridCol w="2305050">
                  <a:extLst>
                    <a:ext uri="{9D8B030D-6E8A-4147-A177-3AD203B41FA5}">
                      <a16:colId xmlns:a16="http://schemas.microsoft.com/office/drawing/2014/main" val="20000"/>
                    </a:ext>
                  </a:extLst>
                </a:gridCol>
                <a:gridCol w="2879725">
                  <a:extLst>
                    <a:ext uri="{9D8B030D-6E8A-4147-A177-3AD203B41FA5}">
                      <a16:colId xmlns:a16="http://schemas.microsoft.com/office/drawing/2014/main" val="20001"/>
                    </a:ext>
                  </a:extLst>
                </a:gridCol>
                <a:gridCol w="2736850">
                  <a:extLst>
                    <a:ext uri="{9D8B030D-6E8A-4147-A177-3AD203B41FA5}">
                      <a16:colId xmlns:a16="http://schemas.microsoft.com/office/drawing/2014/main" val="20002"/>
                    </a:ext>
                  </a:extLst>
                </a:gridCol>
              </a:tblGrid>
              <a:tr h="525463">
                <a:tc>
                  <a:txBody>
                    <a:bodyPr/>
                    <a:lstStyle/>
                    <a:p>
                      <a:pPr marL="0" marR="0" lvl="0" indent="0" algn="l"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endParaRPr kumimoji="0" lang="en-US" sz="1600" b="0" i="0" u="none" strike="noStrike" cap="none" normalizeH="0" baseline="0" noProof="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noProof="0" dirty="0">
                          <a:ln>
                            <a:noFill/>
                          </a:ln>
                          <a:solidFill>
                            <a:schemeClr val="tx1"/>
                          </a:solidFill>
                          <a:effectLst/>
                          <a:latin typeface="Times New Roman" pitchFamily="18" charset="0"/>
                        </a:rPr>
                        <a:t>Observed</a:t>
                      </a:r>
                    </a:p>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noProof="0" dirty="0">
                          <a:ln>
                            <a:noFill/>
                          </a:ln>
                          <a:solidFill>
                            <a:schemeClr val="tx1"/>
                          </a:solidFill>
                          <a:effectLst/>
                          <a:latin typeface="Times New Roman" pitchFamily="18" charset="0"/>
                        </a:rPr>
                        <a:t>Defaults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noProof="0" dirty="0">
                          <a:ln>
                            <a:noFill/>
                          </a:ln>
                          <a:solidFill>
                            <a:schemeClr val="tx1"/>
                          </a:solidFill>
                          <a:effectLst/>
                          <a:latin typeface="Times New Roman" pitchFamily="18" charset="0"/>
                        </a:rPr>
                        <a:t>Observed</a:t>
                      </a:r>
                    </a:p>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noProof="0" dirty="0">
                          <a:ln>
                            <a:noFill/>
                          </a:ln>
                          <a:solidFill>
                            <a:schemeClr val="tx1"/>
                          </a:solidFill>
                          <a:effectLst/>
                          <a:latin typeface="Times New Roman" pitchFamily="18" charset="0"/>
                        </a:rPr>
                        <a:t>Regular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l"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noProof="0" dirty="0">
                          <a:ln>
                            <a:noFill/>
                          </a:ln>
                          <a:solidFill>
                            <a:schemeClr val="tx1"/>
                          </a:solidFill>
                          <a:effectLst/>
                          <a:latin typeface="Times New Roman" pitchFamily="18" charset="0"/>
                        </a:rPr>
                        <a:t>Estimated</a:t>
                      </a:r>
                    </a:p>
                    <a:p>
                      <a:pPr marL="0" marR="0" lvl="0" indent="0" algn="l"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noProof="0" dirty="0">
                          <a:ln>
                            <a:noFill/>
                          </a:ln>
                          <a:solidFill>
                            <a:schemeClr val="tx1"/>
                          </a:solidFill>
                          <a:effectLst/>
                          <a:latin typeface="Times New Roman" pitchFamily="18" charset="0"/>
                        </a:rPr>
                        <a:t>Defaults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noProof="0" dirty="0">
                          <a:ln>
                            <a:noFill/>
                          </a:ln>
                          <a:solidFill>
                            <a:schemeClr val="tx1"/>
                          </a:solidFill>
                          <a:effectLst/>
                          <a:latin typeface="Times New Roman" pitchFamily="18" charset="0"/>
                        </a:rPr>
                        <a:t>TP</a:t>
                      </a:r>
                    </a:p>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noProof="0" dirty="0">
                          <a:ln>
                            <a:noFill/>
                          </a:ln>
                          <a:solidFill>
                            <a:schemeClr val="tx1"/>
                          </a:solidFill>
                          <a:effectLst/>
                          <a:latin typeface="Times New Roman" pitchFamily="18" charset="0"/>
                        </a:rPr>
                        <a:t>(“true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noProof="0" dirty="0">
                          <a:ln>
                            <a:noFill/>
                          </a:ln>
                          <a:solidFill>
                            <a:schemeClr val="tx1"/>
                          </a:solidFill>
                          <a:effectLst/>
                          <a:latin typeface="Times New Roman" pitchFamily="18" charset="0"/>
                        </a:rPr>
                        <a:t>FP</a:t>
                      </a:r>
                    </a:p>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noProof="0" dirty="0">
                          <a:ln>
                            <a:noFill/>
                          </a:ln>
                          <a:solidFill>
                            <a:schemeClr val="tx1"/>
                          </a:solidFill>
                          <a:effectLst/>
                          <a:latin typeface="Times New Roman" pitchFamily="18" charset="0"/>
                        </a:rPr>
                        <a:t>(“false positive”)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1000">
                <a:tc>
                  <a:txBody>
                    <a:bodyPr/>
                    <a:lstStyle/>
                    <a:p>
                      <a:pPr marL="0" marR="0" lvl="0" indent="0" algn="l"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noProof="0">
                          <a:ln>
                            <a:noFill/>
                          </a:ln>
                          <a:solidFill>
                            <a:schemeClr val="tx1"/>
                          </a:solidFill>
                          <a:effectLst/>
                          <a:latin typeface="Times New Roman" pitchFamily="18" charset="0"/>
                        </a:rPr>
                        <a:t>Estimated</a:t>
                      </a:r>
                    </a:p>
                    <a:p>
                      <a:pPr marL="0" marR="0" lvl="0" indent="0" algn="l"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noProof="0">
                          <a:ln>
                            <a:noFill/>
                          </a:ln>
                          <a:solidFill>
                            <a:schemeClr val="tx1"/>
                          </a:solidFill>
                          <a:effectLst/>
                          <a:latin typeface="Times New Roman" pitchFamily="18" charset="0"/>
                        </a:rPr>
                        <a:t>Regular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noProof="0">
                          <a:ln>
                            <a:noFill/>
                          </a:ln>
                          <a:solidFill>
                            <a:schemeClr val="tx1"/>
                          </a:solidFill>
                          <a:effectLst/>
                          <a:latin typeface="Times New Roman" pitchFamily="18" charset="0"/>
                        </a:rPr>
                        <a:t>FN</a:t>
                      </a:r>
                    </a:p>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noProof="0">
                          <a:ln>
                            <a:noFill/>
                          </a:ln>
                          <a:solidFill>
                            <a:schemeClr val="tx1"/>
                          </a:solidFill>
                          <a:effectLst/>
                          <a:latin typeface="Times New Roman" pitchFamily="18" charset="0"/>
                        </a:rPr>
                        <a:t>(“false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noProof="0" dirty="0">
                          <a:ln>
                            <a:noFill/>
                          </a:ln>
                          <a:solidFill>
                            <a:schemeClr val="tx1"/>
                          </a:solidFill>
                          <a:effectLst/>
                          <a:latin typeface="Times New Roman" pitchFamily="18" charset="0"/>
                        </a:rPr>
                        <a:t>TN</a:t>
                      </a:r>
                    </a:p>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1600" b="0" i="0" u="none" strike="noStrike" cap="none" normalizeH="0" baseline="0" noProof="0" dirty="0">
                          <a:ln>
                            <a:noFill/>
                          </a:ln>
                          <a:solidFill>
                            <a:schemeClr val="tx1"/>
                          </a:solidFill>
                          <a:effectLst/>
                          <a:latin typeface="Times New Roman" pitchFamily="18" charset="0"/>
                        </a:rPr>
                        <a:t>(“true negative”)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533027" name="Rectangle 1123"/>
          <p:cNvSpPr>
            <a:spLocks noChangeArrowheads="1"/>
          </p:cNvSpPr>
          <p:nvPr/>
        </p:nvSpPr>
        <p:spPr bwMode="auto">
          <a:xfrm>
            <a:off x="776536" y="4698177"/>
            <a:ext cx="8716714" cy="1251521"/>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pPr>
            <a:r>
              <a:rPr kumimoji="0" lang="en-US" sz="2000" b="0" u="none" dirty="0">
                <a:solidFill>
                  <a:schemeClr val="tx1"/>
                </a:solidFill>
              </a:rPr>
              <a:t>A usual model quality indicator is the ratio between the number of defaults correctly anticipated (TP) and the total number of defaults (TP+FN).</a:t>
            </a:r>
          </a:p>
          <a:p>
            <a:pPr marL="342900" indent="-342900" algn="just">
              <a:lnSpc>
                <a:spcPts val="2700"/>
              </a:lnSpc>
              <a:spcBef>
                <a:spcPts val="600"/>
              </a:spcBef>
              <a:spcAft>
                <a:spcPts val="600"/>
              </a:spcAft>
              <a:buClr>
                <a:schemeClr val="bg2"/>
              </a:buClr>
              <a:buSzPct val="75000"/>
              <a:buFont typeface="Monotype Sorts" pitchFamily="2" charset="2"/>
              <a:buChar char="n"/>
            </a:pPr>
            <a:r>
              <a:rPr kumimoji="0" lang="en-US" sz="2000" b="0" u="none" dirty="0">
                <a:solidFill>
                  <a:schemeClr val="tx1"/>
                </a:solidFill>
              </a:rPr>
              <a:t>The higher the indicator, the better the model.</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337</a:t>
            </a:fld>
            <a:endParaRPr lang="en-US"/>
          </a:p>
        </p:txBody>
      </p:sp>
    </p:spTree>
    <p:extLst>
      <p:ext uri="{BB962C8B-B14F-4D97-AF65-F5344CB8AC3E}">
        <p14:creationId xmlns:p14="http://schemas.microsoft.com/office/powerpoint/2010/main" val="2507490580"/>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32931">
                                            <p:txEl>
                                              <p:pRg st="0" end="0"/>
                                            </p:txEl>
                                          </p:spTgt>
                                        </p:tgtEl>
                                        <p:attrNameLst>
                                          <p:attrName>style.visibility</p:attrName>
                                        </p:attrNameLst>
                                      </p:cBhvr>
                                      <p:to>
                                        <p:strVal val="visible"/>
                                      </p:to>
                                    </p:set>
                                    <p:animEffect transition="in" filter="wipe(left)">
                                      <p:cBhvr>
                                        <p:cTn id="7" dur="500"/>
                                        <p:tgtEl>
                                          <p:spTgt spid="15329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33029"/>
                                        </p:tgtEl>
                                        <p:attrNameLst>
                                          <p:attrName>style.visibility</p:attrName>
                                        </p:attrNameLst>
                                      </p:cBhvr>
                                      <p:to>
                                        <p:strVal val="visible"/>
                                      </p:to>
                                    </p:set>
                                    <p:animEffect transition="in" filter="wipe(left)">
                                      <p:cBhvr>
                                        <p:cTn id="12" dur="500"/>
                                        <p:tgtEl>
                                          <p:spTgt spid="15330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33027"/>
                                        </p:tgtEl>
                                        <p:attrNameLst>
                                          <p:attrName>style.visibility</p:attrName>
                                        </p:attrNameLst>
                                      </p:cBhvr>
                                      <p:to>
                                        <p:strVal val="visible"/>
                                      </p:to>
                                    </p:set>
                                    <p:animEffect transition="in" filter="wipe(left)">
                                      <p:cBhvr>
                                        <p:cTn id="17" dur="500"/>
                                        <p:tgtEl>
                                          <p:spTgt spid="1533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2931" grpId="0" build="p"/>
      <p:bldP spid="1533027" grpId="0"/>
    </p:bldLst>
  </p:timing>
</p:sld>
</file>

<file path=ppt/slides/slide3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8450" name="Rectangle 1026"/>
          <p:cNvSpPr>
            <a:spLocks noGrp="1" noChangeArrowheads="1"/>
          </p:cNvSpPr>
          <p:nvPr>
            <p:ph type="title"/>
          </p:nvPr>
        </p:nvSpPr>
        <p:spPr/>
        <p:txBody>
          <a:bodyPr/>
          <a:lstStyle/>
          <a:p>
            <a:r>
              <a:rPr lang="pt-PT"/>
              <a:t>Kolmogorov-Smirnov</a:t>
            </a:r>
            <a:endParaRPr lang="en-US"/>
          </a:p>
        </p:txBody>
      </p:sp>
      <p:sp>
        <p:nvSpPr>
          <p:cNvPr id="1612803" name="Rectangle 1027"/>
          <p:cNvSpPr>
            <a:spLocks noGrp="1" noChangeArrowheads="1"/>
          </p:cNvSpPr>
          <p:nvPr>
            <p:ph type="body" sz="half" idx="1"/>
          </p:nvPr>
        </p:nvSpPr>
        <p:spPr>
          <a:xfrm>
            <a:off x="776536" y="1628800"/>
            <a:ext cx="8737352" cy="1368152"/>
          </a:xfrm>
        </p:spPr>
        <p:txBody>
          <a:bodyPr/>
          <a:lstStyle/>
          <a:p>
            <a:pPr algn="just">
              <a:lnSpc>
                <a:spcPts val="2700"/>
              </a:lnSpc>
              <a:spcBef>
                <a:spcPts val="600"/>
              </a:spcBef>
              <a:spcAft>
                <a:spcPts val="600"/>
              </a:spcAft>
            </a:pPr>
            <a:r>
              <a:rPr lang="en-US" sz="2000" dirty="0"/>
              <a:t>Another relatively simple way of assessing the discriminating power of a model consists in the Kolmogorov-Smirnov indicator, that corresponds to the maximum difference between the cumulative % of regular and default loans according to the scores.</a:t>
            </a:r>
          </a:p>
        </p:txBody>
      </p:sp>
      <p:sp>
        <p:nvSpPr>
          <p:cNvPr id="1612825" name="Rectangle 1049"/>
          <p:cNvSpPr>
            <a:spLocks noChangeArrowheads="1"/>
          </p:cNvSpPr>
          <p:nvPr/>
        </p:nvSpPr>
        <p:spPr bwMode="auto">
          <a:xfrm>
            <a:off x="6858000" y="3581400"/>
            <a:ext cx="2514600" cy="1676400"/>
          </a:xfrm>
          <a:prstGeom prst="rect">
            <a:avLst/>
          </a:prstGeom>
          <a:noFill/>
          <a:ln w="9525">
            <a:noFill/>
            <a:miter lim="800000"/>
            <a:headEnd/>
            <a:tailEnd/>
          </a:ln>
        </p:spPr>
        <p:txBody>
          <a:bodyPr lIns="92075" tIns="46038" rIns="92075" bIns="46038"/>
          <a:lstStyle/>
          <a:p>
            <a:pPr marL="663575" indent="-663575" algn="just">
              <a:lnSpc>
                <a:spcPct val="80000"/>
              </a:lnSpc>
              <a:spcBef>
                <a:spcPct val="20000"/>
              </a:spcBef>
              <a:buClr>
                <a:schemeClr val="bg2"/>
              </a:buClr>
              <a:buSzPct val="75000"/>
              <a:buFont typeface="Monotype Sorts" pitchFamily="2" charset="2"/>
              <a:buNone/>
            </a:pPr>
            <a:r>
              <a:rPr kumimoji="0" lang="en-GB" sz="1800" b="0" u="none" dirty="0">
                <a:solidFill>
                  <a:schemeClr val="tx1"/>
                </a:solidFill>
                <a:cs typeface="Times New Roman" pitchFamily="18" charset="0"/>
              </a:rPr>
              <a:t>· &lt;20 - bad</a:t>
            </a:r>
          </a:p>
          <a:p>
            <a:pPr marL="663575" indent="-663575" algn="just">
              <a:lnSpc>
                <a:spcPct val="80000"/>
              </a:lnSpc>
              <a:spcBef>
                <a:spcPct val="20000"/>
              </a:spcBef>
              <a:buClr>
                <a:schemeClr val="bg2"/>
              </a:buClr>
              <a:buSzPct val="75000"/>
              <a:buFont typeface="Monotype Sorts" pitchFamily="2" charset="2"/>
              <a:buNone/>
            </a:pPr>
            <a:r>
              <a:rPr kumimoji="0" lang="en-GB" sz="1800" b="0" u="none" dirty="0">
                <a:solidFill>
                  <a:schemeClr val="tx1"/>
                </a:solidFill>
                <a:cs typeface="Times New Roman" pitchFamily="18" charset="0"/>
              </a:rPr>
              <a:t>·  20-40 – fair</a:t>
            </a:r>
          </a:p>
          <a:p>
            <a:pPr marL="663575" indent="-663575" algn="just">
              <a:lnSpc>
                <a:spcPct val="80000"/>
              </a:lnSpc>
              <a:spcBef>
                <a:spcPct val="20000"/>
              </a:spcBef>
              <a:buClr>
                <a:schemeClr val="bg2"/>
              </a:buClr>
              <a:buSzPct val="75000"/>
              <a:buFont typeface="Monotype Sorts" pitchFamily="2" charset="2"/>
              <a:buNone/>
            </a:pPr>
            <a:r>
              <a:rPr kumimoji="0" lang="en-GB" sz="1800" b="0" u="none" dirty="0">
                <a:solidFill>
                  <a:schemeClr val="tx1"/>
                </a:solidFill>
                <a:cs typeface="Times New Roman" pitchFamily="18" charset="0"/>
              </a:rPr>
              <a:t>·  41-50 - good</a:t>
            </a:r>
          </a:p>
          <a:p>
            <a:pPr marL="663575" indent="-663575" algn="just">
              <a:lnSpc>
                <a:spcPct val="80000"/>
              </a:lnSpc>
              <a:spcBef>
                <a:spcPct val="20000"/>
              </a:spcBef>
              <a:buClr>
                <a:schemeClr val="bg2"/>
              </a:buClr>
              <a:buSzPct val="75000"/>
              <a:buFont typeface="Monotype Sorts" pitchFamily="2" charset="2"/>
              <a:buNone/>
            </a:pPr>
            <a:r>
              <a:rPr kumimoji="0" lang="en-GB" sz="1800" b="0" u="none" dirty="0">
                <a:solidFill>
                  <a:schemeClr val="tx1"/>
                </a:solidFill>
                <a:cs typeface="Times New Roman" pitchFamily="18" charset="0"/>
              </a:rPr>
              <a:t>·  51-60 – very good</a:t>
            </a:r>
          </a:p>
          <a:p>
            <a:pPr marL="663575" indent="-663575" algn="just">
              <a:lnSpc>
                <a:spcPct val="80000"/>
              </a:lnSpc>
              <a:spcBef>
                <a:spcPct val="20000"/>
              </a:spcBef>
              <a:buClr>
                <a:schemeClr val="bg2"/>
              </a:buClr>
              <a:buSzPct val="75000"/>
              <a:buFont typeface="Monotype Sorts" pitchFamily="2" charset="2"/>
              <a:buNone/>
            </a:pPr>
            <a:r>
              <a:rPr kumimoji="0" lang="en-GB" sz="1800" b="0" u="none" dirty="0">
                <a:solidFill>
                  <a:schemeClr val="tx1"/>
                </a:solidFill>
                <a:cs typeface="Times New Roman" pitchFamily="18" charset="0"/>
              </a:rPr>
              <a:t>·  61-75 - excellent</a:t>
            </a:r>
          </a:p>
          <a:p>
            <a:pPr marL="663575" indent="-663575" algn="just">
              <a:lnSpc>
                <a:spcPct val="80000"/>
              </a:lnSpc>
              <a:spcBef>
                <a:spcPct val="20000"/>
              </a:spcBef>
              <a:buClr>
                <a:schemeClr val="bg2"/>
              </a:buClr>
              <a:buSzPct val="75000"/>
              <a:buFont typeface="Monotype Sorts" pitchFamily="2" charset="2"/>
              <a:buNone/>
            </a:pPr>
            <a:r>
              <a:rPr kumimoji="0" lang="en-GB" sz="1800" b="0" u="none" dirty="0">
                <a:solidFill>
                  <a:schemeClr val="tx1"/>
                </a:solidFill>
                <a:cs typeface="Times New Roman" pitchFamily="18" charset="0"/>
              </a:rPr>
              <a:t>·  &gt;75  - too good to be true</a:t>
            </a:r>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584" y="3068960"/>
            <a:ext cx="497579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338</a:t>
            </a:fld>
            <a:endParaRPr lang="en-US"/>
          </a:p>
        </p:txBody>
      </p:sp>
    </p:spTree>
    <p:extLst>
      <p:ext uri="{BB962C8B-B14F-4D97-AF65-F5344CB8AC3E}">
        <p14:creationId xmlns:p14="http://schemas.microsoft.com/office/powerpoint/2010/main" val="865161839"/>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12803">
                                            <p:txEl>
                                              <p:pRg st="0" end="0"/>
                                            </p:txEl>
                                          </p:spTgt>
                                        </p:tgtEl>
                                        <p:attrNameLst>
                                          <p:attrName>style.visibility</p:attrName>
                                        </p:attrNameLst>
                                      </p:cBhvr>
                                      <p:to>
                                        <p:strVal val="visible"/>
                                      </p:to>
                                    </p:set>
                                    <p:animEffect transition="in" filter="wipe(left)">
                                      <p:cBhvr>
                                        <p:cTn id="7" dur="500"/>
                                        <p:tgtEl>
                                          <p:spTgt spid="16128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12825">
                                            <p:txEl>
                                              <p:pRg st="0" end="0"/>
                                            </p:txEl>
                                          </p:spTgt>
                                        </p:tgtEl>
                                        <p:attrNameLst>
                                          <p:attrName>style.visibility</p:attrName>
                                        </p:attrNameLst>
                                      </p:cBhvr>
                                      <p:to>
                                        <p:strVal val="visible"/>
                                      </p:to>
                                    </p:set>
                                    <p:animEffect transition="in" filter="wipe(left)">
                                      <p:cBhvr>
                                        <p:cTn id="12" dur="500"/>
                                        <p:tgtEl>
                                          <p:spTgt spid="16128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12825">
                                            <p:txEl>
                                              <p:pRg st="1" end="1"/>
                                            </p:txEl>
                                          </p:spTgt>
                                        </p:tgtEl>
                                        <p:attrNameLst>
                                          <p:attrName>style.visibility</p:attrName>
                                        </p:attrNameLst>
                                      </p:cBhvr>
                                      <p:to>
                                        <p:strVal val="visible"/>
                                      </p:to>
                                    </p:set>
                                    <p:animEffect transition="in" filter="wipe(left)">
                                      <p:cBhvr>
                                        <p:cTn id="17" dur="500"/>
                                        <p:tgtEl>
                                          <p:spTgt spid="161282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12825">
                                            <p:txEl>
                                              <p:pRg st="2" end="2"/>
                                            </p:txEl>
                                          </p:spTgt>
                                        </p:tgtEl>
                                        <p:attrNameLst>
                                          <p:attrName>style.visibility</p:attrName>
                                        </p:attrNameLst>
                                      </p:cBhvr>
                                      <p:to>
                                        <p:strVal val="visible"/>
                                      </p:to>
                                    </p:set>
                                    <p:animEffect transition="in" filter="wipe(left)">
                                      <p:cBhvr>
                                        <p:cTn id="22" dur="500"/>
                                        <p:tgtEl>
                                          <p:spTgt spid="161282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12825">
                                            <p:txEl>
                                              <p:pRg st="3" end="3"/>
                                            </p:txEl>
                                          </p:spTgt>
                                        </p:tgtEl>
                                        <p:attrNameLst>
                                          <p:attrName>style.visibility</p:attrName>
                                        </p:attrNameLst>
                                      </p:cBhvr>
                                      <p:to>
                                        <p:strVal val="visible"/>
                                      </p:to>
                                    </p:set>
                                    <p:animEffect transition="in" filter="wipe(left)">
                                      <p:cBhvr>
                                        <p:cTn id="27" dur="500"/>
                                        <p:tgtEl>
                                          <p:spTgt spid="161282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12825">
                                            <p:txEl>
                                              <p:pRg st="4" end="4"/>
                                            </p:txEl>
                                          </p:spTgt>
                                        </p:tgtEl>
                                        <p:attrNameLst>
                                          <p:attrName>style.visibility</p:attrName>
                                        </p:attrNameLst>
                                      </p:cBhvr>
                                      <p:to>
                                        <p:strVal val="visible"/>
                                      </p:to>
                                    </p:set>
                                    <p:animEffect transition="in" filter="wipe(left)">
                                      <p:cBhvr>
                                        <p:cTn id="32" dur="500"/>
                                        <p:tgtEl>
                                          <p:spTgt spid="161282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12825">
                                            <p:txEl>
                                              <p:pRg st="5" end="5"/>
                                            </p:txEl>
                                          </p:spTgt>
                                        </p:tgtEl>
                                        <p:attrNameLst>
                                          <p:attrName>style.visibility</p:attrName>
                                        </p:attrNameLst>
                                      </p:cBhvr>
                                      <p:to>
                                        <p:strVal val="visible"/>
                                      </p:to>
                                    </p:set>
                                    <p:animEffect transition="in" filter="wipe(left)">
                                      <p:cBhvr>
                                        <p:cTn id="37" dur="500"/>
                                        <p:tgtEl>
                                          <p:spTgt spid="16128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2803" grpId="0" build="p" autoUpdateAnimBg="0"/>
      <p:bldP spid="1612825" grpId="0" build="p" autoUpdateAnimBg="0"/>
    </p:bldLst>
  </p:timing>
</p:sld>
</file>

<file path=ppt/slides/slide3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p:txBody>
          <a:bodyPr/>
          <a:lstStyle/>
          <a:p>
            <a:r>
              <a:rPr lang="en-US">
                <a:solidFill>
                  <a:schemeClr val="tx1"/>
                </a:solidFill>
              </a:rPr>
              <a:t>Additional indicators</a:t>
            </a:r>
          </a:p>
        </p:txBody>
      </p:sp>
      <p:sp>
        <p:nvSpPr>
          <p:cNvPr id="951299" name="Rectangle 3"/>
          <p:cNvSpPr>
            <a:spLocks noGrp="1" noChangeArrowheads="1"/>
          </p:cNvSpPr>
          <p:nvPr>
            <p:ph type="body" sz="half" idx="1"/>
          </p:nvPr>
        </p:nvSpPr>
        <p:spPr>
          <a:xfrm>
            <a:off x="776535" y="1628800"/>
            <a:ext cx="4790255" cy="4608512"/>
          </a:xfrm>
          <a:noFill/>
        </p:spPr>
        <p:txBody>
          <a:bodyPr/>
          <a:lstStyle/>
          <a:p>
            <a:pPr marL="268288" lvl="1" indent="-268288" algn="just">
              <a:lnSpc>
                <a:spcPts val="2700"/>
              </a:lnSpc>
              <a:spcBef>
                <a:spcPts val="0"/>
              </a:spcBef>
              <a:spcAft>
                <a:spcPts val="600"/>
              </a:spcAft>
              <a:buFont typeface="Monotype Sorts" pitchFamily="2" charset="2"/>
              <a:buChar char="n"/>
            </a:pPr>
            <a:r>
              <a:rPr lang="en-US" sz="1800" dirty="0">
                <a:solidFill>
                  <a:srgbClr val="FF0000"/>
                </a:solidFill>
              </a:rPr>
              <a:t>Hit rate </a:t>
            </a:r>
            <a:r>
              <a:rPr lang="en-US" sz="1800" dirty="0"/>
              <a:t>- % of defaults anticipated (= 1- type I error), i.e. the ratio between the shaded area below the defaults density function and the total number of defaults.</a:t>
            </a:r>
          </a:p>
          <a:p>
            <a:pPr marL="268288" lvl="1" indent="-268288" algn="just">
              <a:lnSpc>
                <a:spcPts val="2700"/>
              </a:lnSpc>
              <a:spcBef>
                <a:spcPts val="0"/>
              </a:spcBef>
              <a:spcAft>
                <a:spcPts val="600"/>
              </a:spcAft>
              <a:buFont typeface="Monotype Sorts" pitchFamily="2" charset="2"/>
              <a:buChar char="n"/>
            </a:pPr>
            <a:r>
              <a:rPr lang="en-US" sz="1800" dirty="0">
                <a:solidFill>
                  <a:srgbClr val="FF0000"/>
                </a:solidFill>
              </a:rPr>
              <a:t>False alarm rate </a:t>
            </a:r>
            <a:r>
              <a:rPr lang="en-US" sz="1800" dirty="0"/>
              <a:t>- % of regular loans anticipated as defaults, i.e. the ratio between the number of wrongly anticipated defaults (shaded area below the density function of total loans and above the defaults’ density function) and the total number of regular loans (area under the density function of total loans).</a:t>
            </a:r>
          </a:p>
          <a:p>
            <a:pPr marL="363538" lvl="1" indent="-188913" algn="just">
              <a:lnSpc>
                <a:spcPct val="90000"/>
              </a:lnSpc>
            </a:pPr>
            <a:r>
              <a:rPr lang="en-US" sz="1600" u="sng" dirty="0"/>
              <a:t>Differs from type II error </a:t>
            </a:r>
            <a:r>
              <a:rPr lang="en-US" sz="1600" dirty="0"/>
              <a:t>as it is calculated as a % of the total number of loans and not the total number of anticipated defaults.</a:t>
            </a:r>
            <a:endParaRPr lang="en-US" sz="2000" dirty="0"/>
          </a:p>
        </p:txBody>
      </p:sp>
      <p:pic>
        <p:nvPicPr>
          <p:cNvPr id="951302" name="Picture 6"/>
          <p:cNvPicPr>
            <a:picLocks noGrp="1" noChangeAspect="1" noChangeArrowheads="1"/>
          </p:cNvPicPr>
          <p:nvPr>
            <p:ph sz="half" idx="2"/>
          </p:nvPr>
        </p:nvPicPr>
        <p:blipFill>
          <a:blip r:embed="rId3" cstate="print"/>
          <a:srcRect/>
          <a:stretch>
            <a:fillRect/>
          </a:stretch>
        </p:blipFill>
        <p:spPr>
          <a:xfrm>
            <a:off x="5566793" y="1700808"/>
            <a:ext cx="3922711" cy="2256614"/>
          </a:xfrm>
          <a:noFill/>
        </p:spPr>
      </p:pic>
      <p:sp>
        <p:nvSpPr>
          <p:cNvPr id="951304" name="Rectangle 8"/>
          <p:cNvSpPr>
            <a:spLocks noChangeArrowheads="1"/>
          </p:cNvSpPr>
          <p:nvPr/>
        </p:nvSpPr>
        <p:spPr bwMode="auto">
          <a:xfrm>
            <a:off x="5566792" y="6237312"/>
            <a:ext cx="3850257" cy="251619"/>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pt-PT" sz="1200" b="0" u="none" dirty="0" err="1">
                <a:solidFill>
                  <a:schemeClr val="tx1"/>
                </a:solidFill>
              </a:rPr>
              <a:t>Source</a:t>
            </a:r>
            <a:r>
              <a:rPr kumimoji="0" lang="pt-PT" sz="1200" b="0" u="none" dirty="0">
                <a:solidFill>
                  <a:schemeClr val="tx1"/>
                </a:solidFill>
              </a:rPr>
              <a:t>: </a:t>
            </a:r>
            <a:r>
              <a:rPr kumimoji="0" lang="pt-PT" sz="1200" b="0" u="none" dirty="0" err="1">
                <a:solidFill>
                  <a:schemeClr val="tx1"/>
                </a:solidFill>
              </a:rPr>
              <a:t>Keenan</a:t>
            </a:r>
            <a:r>
              <a:rPr kumimoji="0" lang="pt-PT" sz="1200" b="0" u="none" dirty="0">
                <a:solidFill>
                  <a:schemeClr val="tx1"/>
                </a:solidFill>
              </a:rPr>
              <a:t> </a:t>
            </a:r>
            <a:r>
              <a:rPr kumimoji="0" lang="pt-PT" sz="1200" b="0" u="none" dirty="0" err="1">
                <a:solidFill>
                  <a:schemeClr val="tx1"/>
                </a:solidFill>
              </a:rPr>
              <a:t>and</a:t>
            </a:r>
            <a:r>
              <a:rPr kumimoji="0" lang="pt-PT" sz="1200" b="0" u="none" dirty="0">
                <a:solidFill>
                  <a:schemeClr val="tx1"/>
                </a:solidFill>
              </a:rPr>
              <a:t> </a:t>
            </a:r>
            <a:r>
              <a:rPr kumimoji="0" lang="pt-PT" sz="1200" b="0" u="none" dirty="0" err="1">
                <a:solidFill>
                  <a:schemeClr val="tx1"/>
                </a:solidFill>
              </a:rPr>
              <a:t>Sobehart</a:t>
            </a:r>
            <a:r>
              <a:rPr kumimoji="0" lang="pt-PT" sz="1200" b="0" u="none" dirty="0">
                <a:solidFill>
                  <a:schemeClr val="tx1"/>
                </a:solidFill>
              </a:rPr>
              <a:t> (1999).</a:t>
            </a:r>
            <a:endParaRPr kumimoji="0" lang="en-US" sz="1200" b="0" u="none" dirty="0">
              <a:solidFill>
                <a:schemeClr val="tx1"/>
              </a:solidFill>
            </a:endParaRPr>
          </a:p>
        </p:txBody>
      </p:sp>
      <p:pic>
        <p:nvPicPr>
          <p:cNvPr id="7" name="Picture 7"/>
          <p:cNvPicPr>
            <a:picLocks noChangeAspect="1" noChangeArrowheads="1"/>
          </p:cNvPicPr>
          <p:nvPr/>
        </p:nvPicPr>
        <p:blipFill>
          <a:blip r:embed="rId3" cstate="print"/>
          <a:srcRect/>
          <a:stretch>
            <a:fillRect/>
          </a:stretch>
        </p:blipFill>
        <p:spPr bwMode="auto">
          <a:xfrm>
            <a:off x="5566793" y="4005064"/>
            <a:ext cx="3922711" cy="2257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339</a:t>
            </a:fld>
            <a:endParaRPr lang="en-US"/>
          </a:p>
        </p:txBody>
      </p:sp>
    </p:spTree>
    <p:extLst>
      <p:ext uri="{BB962C8B-B14F-4D97-AF65-F5344CB8AC3E}">
        <p14:creationId xmlns:p14="http://schemas.microsoft.com/office/powerpoint/2010/main" val="1937152450"/>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51302"/>
                                        </p:tgtEl>
                                        <p:attrNameLst>
                                          <p:attrName>style.visibility</p:attrName>
                                        </p:attrNameLst>
                                      </p:cBhvr>
                                      <p:to>
                                        <p:strVal val="visible"/>
                                      </p:to>
                                    </p:set>
                                    <p:animEffect transition="in" filter="wipe(up)">
                                      <p:cBhvr>
                                        <p:cTn id="7" dur="500"/>
                                        <p:tgtEl>
                                          <p:spTgt spid="95130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51304">
                                            <p:txEl>
                                              <p:pRg st="0" end="0"/>
                                            </p:txEl>
                                          </p:spTgt>
                                        </p:tgtEl>
                                        <p:attrNameLst>
                                          <p:attrName>style.visibility</p:attrName>
                                        </p:attrNameLst>
                                      </p:cBhvr>
                                      <p:to>
                                        <p:strVal val="visible"/>
                                      </p:to>
                                    </p:set>
                                    <p:animEffect transition="in" filter="wipe(left)">
                                      <p:cBhvr>
                                        <p:cTn id="10" dur="500"/>
                                        <p:tgtEl>
                                          <p:spTgt spid="95130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51299">
                                            <p:txEl>
                                              <p:pRg st="0" end="0"/>
                                            </p:txEl>
                                          </p:spTgt>
                                        </p:tgtEl>
                                        <p:attrNameLst>
                                          <p:attrName>style.visibility</p:attrName>
                                        </p:attrNameLst>
                                      </p:cBhvr>
                                      <p:to>
                                        <p:strVal val="visible"/>
                                      </p:to>
                                    </p:set>
                                    <p:animEffect transition="in" filter="wipe(left)">
                                      <p:cBhvr>
                                        <p:cTn id="15" dur="500"/>
                                        <p:tgtEl>
                                          <p:spTgt spid="95129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51299">
                                            <p:txEl>
                                              <p:pRg st="1" end="1"/>
                                            </p:txEl>
                                          </p:spTgt>
                                        </p:tgtEl>
                                        <p:attrNameLst>
                                          <p:attrName>style.visibility</p:attrName>
                                        </p:attrNameLst>
                                      </p:cBhvr>
                                      <p:to>
                                        <p:strVal val="visible"/>
                                      </p:to>
                                    </p:set>
                                    <p:animEffect transition="in" filter="wipe(left)">
                                      <p:cBhvr>
                                        <p:cTn id="20" dur="500"/>
                                        <p:tgtEl>
                                          <p:spTgt spid="951299">
                                            <p:txEl>
                                              <p:pRg st="1" end="1"/>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51299">
                                            <p:txEl>
                                              <p:pRg st="2" end="2"/>
                                            </p:txEl>
                                          </p:spTgt>
                                        </p:tgtEl>
                                        <p:attrNameLst>
                                          <p:attrName>style.visibility</p:attrName>
                                        </p:attrNameLst>
                                      </p:cBhvr>
                                      <p:to>
                                        <p:strVal val="visible"/>
                                      </p:to>
                                    </p:set>
                                    <p:animEffect transition="in" filter="wipe(left)">
                                      <p:cBhvr>
                                        <p:cTn id="23" dur="500"/>
                                        <p:tgtEl>
                                          <p:spTgt spid="95129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1299" grpId="0" build="p" autoUpdateAnimBg="0"/>
      <p:bldP spid="951304"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Regulation</a:t>
            </a:r>
          </a:p>
        </p:txBody>
      </p:sp>
      <p:sp>
        <p:nvSpPr>
          <p:cNvPr id="1619971" name="Rectangle 3"/>
          <p:cNvSpPr>
            <a:spLocks noGrp="1" noChangeArrowheads="1"/>
          </p:cNvSpPr>
          <p:nvPr>
            <p:ph type="body" idx="1"/>
          </p:nvPr>
        </p:nvSpPr>
        <p:spPr>
          <a:xfrm>
            <a:off x="809596" y="1628800"/>
            <a:ext cx="8643998" cy="4608512"/>
          </a:xfrm>
        </p:spPr>
        <p:txBody>
          <a:bodyPr/>
          <a:lstStyle/>
          <a:p>
            <a:pPr algn="just">
              <a:lnSpc>
                <a:spcPts val="2700"/>
              </a:lnSpc>
              <a:spcBef>
                <a:spcPts val="600"/>
              </a:spcBef>
              <a:spcAft>
                <a:spcPts val="600"/>
              </a:spcAft>
            </a:pPr>
            <a:r>
              <a:rPr lang="en-US" sz="2000" dirty="0"/>
              <a:t>Moreover, </a:t>
            </a:r>
            <a:r>
              <a:rPr lang="en-US" sz="2000" dirty="0">
                <a:solidFill>
                  <a:srgbClr val="FF0000"/>
                </a:solidFill>
              </a:rPr>
              <a:t>until the early 1930s, bank owners faced double liability</a:t>
            </a:r>
            <a:r>
              <a:rPr lang="en-US" sz="2000" dirty="0"/>
              <a:t>, i.e. they were liable not only for their paid-in capital, but for an additional equal amount.</a:t>
            </a:r>
          </a:p>
          <a:p>
            <a:pPr algn="just">
              <a:lnSpc>
                <a:spcPts val="2700"/>
              </a:lnSpc>
              <a:spcBef>
                <a:spcPts val="600"/>
              </a:spcBef>
              <a:spcAft>
                <a:spcPts val="600"/>
              </a:spcAft>
            </a:pPr>
            <a:r>
              <a:rPr lang="en-US" sz="2000" dirty="0">
                <a:solidFill>
                  <a:srgbClr val="FF0000"/>
                </a:solidFill>
              </a:rPr>
              <a:t>Following the Great Depression in the early 1930s, US authorities introduced a safety net, </a:t>
            </a:r>
            <a:r>
              <a:rPr lang="en-US" sz="2000" dirty="0"/>
              <a:t>with the central bank as lender of last resort and deposit insurance.</a:t>
            </a:r>
          </a:p>
          <a:p>
            <a:pPr algn="just">
              <a:lnSpc>
                <a:spcPts val="2700"/>
              </a:lnSpc>
              <a:spcBef>
                <a:spcPts val="600"/>
              </a:spcBef>
              <a:spcAft>
                <a:spcPts val="600"/>
              </a:spcAft>
            </a:pPr>
            <a:r>
              <a:rPr lang="en-US" sz="2000" dirty="0">
                <a:solidFill>
                  <a:srgbClr val="FF0000"/>
                </a:solidFill>
              </a:rPr>
              <a:t>The safety net creates moral hazard</a:t>
            </a:r>
            <a:r>
              <a:rPr lang="en-US" sz="2000" dirty="0"/>
              <a:t>, encouraging bank managers to take risk =&gt; </a:t>
            </a:r>
            <a:r>
              <a:rPr lang="en-US" sz="2000" dirty="0">
                <a:solidFill>
                  <a:srgbClr val="FF0000"/>
                </a:solidFill>
              </a:rPr>
              <a:t>regulation and supervision</a:t>
            </a:r>
            <a:r>
              <a:rPr lang="en-US" sz="2000" dirty="0"/>
              <a:t>.</a:t>
            </a:r>
          </a:p>
          <a:p>
            <a:pPr algn="just">
              <a:lnSpc>
                <a:spcPts val="2700"/>
              </a:lnSpc>
              <a:spcBef>
                <a:spcPts val="600"/>
              </a:spcBef>
              <a:spcAft>
                <a:spcPts val="600"/>
              </a:spcAft>
            </a:pPr>
            <a:r>
              <a:rPr lang="en-US" sz="2000" dirty="0"/>
              <a:t>In the EU, after the Global Financial Crisis of 2007-2009, an European Banking Authority was established, to set regulation and the ECB was empowered with the banking supervision in the Euro Area, being directly in charge of the largest banks.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34</a:t>
            </a:fld>
            <a:endParaRPr lang="en-US" dirty="0"/>
          </a:p>
        </p:txBody>
      </p:sp>
    </p:spTree>
    <p:extLst>
      <p:ext uri="{BB962C8B-B14F-4D97-AF65-F5344CB8AC3E}">
        <p14:creationId xmlns:p14="http://schemas.microsoft.com/office/powerpoint/2010/main" val="4103946723"/>
      </p:ext>
    </p:extLst>
  </p:cSld>
  <p:clrMapOvr>
    <a:masterClrMapping/>
  </p:clrMapOvr>
  <p:transition spd="slow">
    <p:pull dir="r"/>
  </p:transition>
</p:sld>
</file>

<file path=ppt/slides/slide3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22" name="Rectangle 1026"/>
          <p:cNvSpPr>
            <a:spLocks noGrp="1" noChangeArrowheads="1"/>
          </p:cNvSpPr>
          <p:nvPr>
            <p:ph type="title"/>
          </p:nvPr>
        </p:nvSpPr>
        <p:spPr/>
        <p:txBody>
          <a:bodyPr/>
          <a:lstStyle/>
          <a:p>
            <a:r>
              <a:rPr lang="pt-PT" dirty="0">
                <a:solidFill>
                  <a:schemeClr val="tx1"/>
                </a:solidFill>
              </a:rPr>
              <a:t>ROC Curve</a:t>
            </a:r>
            <a:endParaRPr lang="en-US" dirty="0">
              <a:solidFill>
                <a:schemeClr val="tx1"/>
              </a:solidFill>
            </a:endParaRPr>
          </a:p>
        </p:txBody>
      </p:sp>
      <p:sp>
        <p:nvSpPr>
          <p:cNvPr id="955395" name="Rectangle 1027"/>
          <p:cNvSpPr>
            <a:spLocks noGrp="1" noChangeArrowheads="1"/>
          </p:cNvSpPr>
          <p:nvPr>
            <p:ph type="body" idx="1"/>
          </p:nvPr>
        </p:nvSpPr>
        <p:spPr>
          <a:xfrm>
            <a:off x="776536" y="1628800"/>
            <a:ext cx="4248472" cy="4543400"/>
          </a:xfrm>
          <a:noFill/>
        </p:spPr>
        <p:txBody>
          <a:bodyPr/>
          <a:lstStyle/>
          <a:p>
            <a:pPr marL="268288" indent="-268288" algn="just">
              <a:lnSpc>
                <a:spcPts val="2700"/>
              </a:lnSpc>
              <a:spcBef>
                <a:spcPts val="600"/>
              </a:spcBef>
            </a:pPr>
            <a:r>
              <a:rPr lang="en-US" sz="1800" dirty="0"/>
              <a:t>In order to assess the ability of a rating model in anticipating defaulting companies, the ROC (</a:t>
            </a:r>
            <a:r>
              <a:rPr lang="en-US" sz="1800" i="1" dirty="0"/>
              <a:t>receiver operating characteristics</a:t>
            </a:r>
            <a:r>
              <a:rPr lang="en-US" sz="1800" dirty="0"/>
              <a:t>) curve can be used, corresponding to the (FAR, HR) points associated to different </a:t>
            </a:r>
            <a:r>
              <a:rPr lang="en-US" sz="1800" i="1" dirty="0"/>
              <a:t>cut-offs</a:t>
            </a:r>
            <a:r>
              <a:rPr lang="en-US" sz="1800" dirty="0"/>
              <a:t>.</a:t>
            </a:r>
          </a:p>
          <a:p>
            <a:pPr marL="268288" indent="-268288" algn="just">
              <a:lnSpc>
                <a:spcPts val="2700"/>
              </a:lnSpc>
              <a:spcBef>
                <a:spcPts val="600"/>
              </a:spcBef>
            </a:pPr>
            <a:endParaRPr lang="en-US" sz="1800" dirty="0"/>
          </a:p>
          <a:p>
            <a:pPr marL="268288" indent="-268288" algn="just">
              <a:lnSpc>
                <a:spcPts val="2700"/>
              </a:lnSpc>
              <a:spcBef>
                <a:spcPts val="600"/>
              </a:spcBef>
            </a:pPr>
            <a:r>
              <a:rPr lang="en-US" sz="1800" dirty="0"/>
              <a:t>An optimal model must exhibit high figures for HR to any given FAR level, i.e. the ROC curve must have a pronounced curvature.</a:t>
            </a:r>
          </a:p>
        </p:txBody>
      </p:sp>
      <p:pic>
        <p:nvPicPr>
          <p:cNvPr id="4" name="Picture 3"/>
          <p:cNvPicPr>
            <a:picLocks noChangeAspect="1" noChangeArrowheads="1"/>
          </p:cNvPicPr>
          <p:nvPr/>
        </p:nvPicPr>
        <p:blipFill>
          <a:blip r:embed="rId3" cstate="print"/>
          <a:srcRect/>
          <a:stretch>
            <a:fillRect/>
          </a:stretch>
        </p:blipFill>
        <p:spPr bwMode="auto">
          <a:xfrm>
            <a:off x="5198105" y="1628800"/>
            <a:ext cx="4204373" cy="3672408"/>
          </a:xfrm>
          <a:prstGeom prst="rect">
            <a:avLst/>
          </a:prstGeom>
          <a:noFill/>
          <a:ln w="12700" cap="sq">
            <a:noFill/>
            <a:miter lim="800000"/>
            <a:headEnd/>
            <a:tailEnd/>
          </a:ln>
        </p:spPr>
      </p:pic>
      <p:sp>
        <p:nvSpPr>
          <p:cNvPr id="5" name="Rectangle 8"/>
          <p:cNvSpPr>
            <a:spLocks noChangeArrowheads="1"/>
          </p:cNvSpPr>
          <p:nvPr/>
        </p:nvSpPr>
        <p:spPr bwMode="auto">
          <a:xfrm>
            <a:off x="5279207" y="5445224"/>
            <a:ext cx="3850257" cy="251619"/>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pt-PT" sz="1200" b="0" u="none" dirty="0" err="1">
                <a:solidFill>
                  <a:schemeClr val="tx1"/>
                </a:solidFill>
              </a:rPr>
              <a:t>Source</a:t>
            </a:r>
            <a:r>
              <a:rPr kumimoji="0" lang="pt-PT" sz="1200" b="0" u="none" dirty="0">
                <a:solidFill>
                  <a:schemeClr val="tx1"/>
                </a:solidFill>
              </a:rPr>
              <a:t>: </a:t>
            </a:r>
            <a:r>
              <a:rPr kumimoji="0" lang="pt-PT" sz="1200" b="0" u="none" dirty="0" err="1">
                <a:solidFill>
                  <a:schemeClr val="tx1"/>
                </a:solidFill>
              </a:rPr>
              <a:t>Keenan</a:t>
            </a:r>
            <a:r>
              <a:rPr kumimoji="0" lang="pt-PT" sz="1200" b="0" u="none" dirty="0">
                <a:solidFill>
                  <a:schemeClr val="tx1"/>
                </a:solidFill>
              </a:rPr>
              <a:t> </a:t>
            </a:r>
            <a:r>
              <a:rPr kumimoji="0" lang="pt-PT" sz="1200" b="0" u="none" dirty="0" err="1">
                <a:solidFill>
                  <a:schemeClr val="tx1"/>
                </a:solidFill>
              </a:rPr>
              <a:t>and</a:t>
            </a:r>
            <a:r>
              <a:rPr kumimoji="0" lang="pt-PT" sz="1200" b="0" u="none" dirty="0">
                <a:solidFill>
                  <a:schemeClr val="tx1"/>
                </a:solidFill>
              </a:rPr>
              <a:t> </a:t>
            </a:r>
            <a:r>
              <a:rPr kumimoji="0" lang="pt-PT" sz="1200" b="0" u="none" dirty="0" err="1">
                <a:solidFill>
                  <a:schemeClr val="tx1"/>
                </a:solidFill>
              </a:rPr>
              <a:t>Sobehart</a:t>
            </a:r>
            <a:r>
              <a:rPr kumimoji="0" lang="pt-PT" sz="1200" b="0" u="none" dirty="0">
                <a:solidFill>
                  <a:schemeClr val="tx1"/>
                </a:solidFill>
              </a:rPr>
              <a:t> (1999).</a:t>
            </a:r>
            <a:endParaRPr kumimoji="0" lang="en-US"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340</a:t>
            </a:fld>
            <a:endParaRPr lang="en-US"/>
          </a:p>
        </p:txBody>
      </p:sp>
    </p:spTree>
    <p:extLst>
      <p:ext uri="{BB962C8B-B14F-4D97-AF65-F5344CB8AC3E}">
        <p14:creationId xmlns:p14="http://schemas.microsoft.com/office/powerpoint/2010/main" val="3901951148"/>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5395">
                                            <p:txEl>
                                              <p:pRg st="0" end="0"/>
                                            </p:txEl>
                                          </p:spTgt>
                                        </p:tgtEl>
                                        <p:attrNameLst>
                                          <p:attrName>style.visibility</p:attrName>
                                        </p:attrNameLst>
                                      </p:cBhvr>
                                      <p:to>
                                        <p:strVal val="visible"/>
                                      </p:to>
                                    </p:set>
                                    <p:animEffect transition="in" filter="wipe(left)">
                                      <p:cBhvr>
                                        <p:cTn id="7" dur="500"/>
                                        <p:tgtEl>
                                          <p:spTgt spid="9553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5395">
                                            <p:txEl>
                                              <p:pRg st="2" end="2"/>
                                            </p:txEl>
                                          </p:spTgt>
                                        </p:tgtEl>
                                        <p:attrNameLst>
                                          <p:attrName>style.visibility</p:attrName>
                                        </p:attrNameLst>
                                      </p:cBhvr>
                                      <p:to>
                                        <p:strVal val="visible"/>
                                      </p:to>
                                    </p:set>
                                    <p:animEffect transition="in" filter="wipe(left)">
                                      <p:cBhvr>
                                        <p:cTn id="12" dur="500"/>
                                        <p:tgtEl>
                                          <p:spTgt spid="9553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395" grpId="0" build="p" autoUpdateAnimBg="0"/>
      <p:bldP spid="5" grpId="0" build="p" autoUpdateAnimBg="0"/>
    </p:bldLst>
  </p:timing>
</p:sld>
</file>

<file path=ppt/slides/slide3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r>
              <a:rPr lang="en-US" dirty="0"/>
              <a:t>CAP Curve</a:t>
            </a:r>
          </a:p>
        </p:txBody>
      </p:sp>
      <p:sp>
        <p:nvSpPr>
          <p:cNvPr id="960515" name="Rectangle 3"/>
          <p:cNvSpPr>
            <a:spLocks noGrp="1" noChangeArrowheads="1"/>
          </p:cNvSpPr>
          <p:nvPr>
            <p:ph type="body" idx="1"/>
          </p:nvPr>
        </p:nvSpPr>
        <p:spPr>
          <a:xfrm>
            <a:off x="776535" y="1628799"/>
            <a:ext cx="4706534" cy="4694213"/>
          </a:xfrm>
        </p:spPr>
        <p:txBody>
          <a:bodyPr/>
          <a:lstStyle/>
          <a:p>
            <a:pPr marL="271463" indent="-271463" algn="just">
              <a:lnSpc>
                <a:spcPts val="2700"/>
              </a:lnSpc>
              <a:spcBef>
                <a:spcPts val="600"/>
              </a:spcBef>
              <a:spcAft>
                <a:spcPts val="600"/>
              </a:spcAft>
            </a:pPr>
            <a:r>
              <a:rPr lang="en-US" sz="1800" dirty="0"/>
              <a:t>The predictive power of a model can also be assessed by the ability to provide the worst classifications to most of the defaults with, i.e. the ability to avoid type I errors.</a:t>
            </a:r>
          </a:p>
          <a:p>
            <a:pPr marL="271463" indent="-271463" algn="just">
              <a:lnSpc>
                <a:spcPts val="2700"/>
              </a:lnSpc>
              <a:spcBef>
                <a:spcPts val="600"/>
              </a:spcBef>
              <a:spcAft>
                <a:spcPts val="600"/>
              </a:spcAft>
            </a:pPr>
            <a:r>
              <a:rPr lang="en-US" sz="1800" dirty="0"/>
              <a:t>Conversely, a good model must also be able to provide the best classifications to most of the performing loans (avoiding type II errors).</a:t>
            </a:r>
          </a:p>
          <a:p>
            <a:pPr marL="271463" indent="-271463" algn="just">
              <a:lnSpc>
                <a:spcPts val="2700"/>
              </a:lnSpc>
              <a:spcBef>
                <a:spcPts val="600"/>
              </a:spcBef>
              <a:spcAft>
                <a:spcPts val="600"/>
              </a:spcAft>
            </a:pPr>
            <a:r>
              <a:rPr lang="en-US" sz="1800" dirty="0"/>
              <a:t>These properties can be visualized through the Cumulative Accuracy Profile (CAP) curves, aka Gini, Power or Lorenz Curves, representing the accumulated default or performing loans % as a function of the risk classification, in a decreasing order of risk.</a:t>
            </a:r>
          </a:p>
        </p:txBody>
      </p:sp>
      <p:pic>
        <p:nvPicPr>
          <p:cNvPr id="4" name="Picture 3"/>
          <p:cNvPicPr>
            <a:picLocks noChangeAspect="1" noChangeArrowheads="1"/>
          </p:cNvPicPr>
          <p:nvPr/>
        </p:nvPicPr>
        <p:blipFill>
          <a:blip r:embed="rId2" cstate="print"/>
          <a:srcRect/>
          <a:stretch>
            <a:fillRect/>
          </a:stretch>
        </p:blipFill>
        <p:spPr bwMode="auto">
          <a:xfrm>
            <a:off x="5483069" y="1700808"/>
            <a:ext cx="3991131" cy="2807890"/>
          </a:xfrm>
          <a:prstGeom prst="rect">
            <a:avLst/>
          </a:prstGeom>
          <a:noFill/>
          <a:ln w="12700" cap="sq">
            <a:noFill/>
            <a:miter lim="800000"/>
            <a:headEnd/>
            <a:tailEnd/>
          </a:ln>
        </p:spPr>
      </p:pic>
      <p:sp>
        <p:nvSpPr>
          <p:cNvPr id="5" name="Rectangle 8"/>
          <p:cNvSpPr>
            <a:spLocks noChangeArrowheads="1"/>
          </p:cNvSpPr>
          <p:nvPr/>
        </p:nvSpPr>
        <p:spPr bwMode="auto">
          <a:xfrm>
            <a:off x="5601072" y="4725144"/>
            <a:ext cx="3873128" cy="360039"/>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1200" b="0" u="none">
                <a:solidFill>
                  <a:schemeClr val="tx1"/>
                </a:solidFill>
              </a:rPr>
              <a:t>Source: Keenan and Sobehart (1999).</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341</a:t>
            </a:fld>
            <a:endParaRPr lang="en-US"/>
          </a:p>
        </p:txBody>
      </p:sp>
    </p:spTree>
    <p:extLst>
      <p:ext uri="{BB962C8B-B14F-4D97-AF65-F5344CB8AC3E}">
        <p14:creationId xmlns:p14="http://schemas.microsoft.com/office/powerpoint/2010/main" val="3818611941"/>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0515">
                                            <p:txEl>
                                              <p:pRg st="0" end="0"/>
                                            </p:txEl>
                                          </p:spTgt>
                                        </p:tgtEl>
                                        <p:attrNameLst>
                                          <p:attrName>style.visibility</p:attrName>
                                        </p:attrNameLst>
                                      </p:cBhvr>
                                      <p:to>
                                        <p:strVal val="visible"/>
                                      </p:to>
                                    </p:set>
                                    <p:animEffect transition="in" filter="wipe(left)">
                                      <p:cBhvr>
                                        <p:cTn id="7" dur="500"/>
                                        <p:tgtEl>
                                          <p:spTgt spid="960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60515">
                                            <p:txEl>
                                              <p:pRg st="1" end="1"/>
                                            </p:txEl>
                                          </p:spTgt>
                                        </p:tgtEl>
                                        <p:attrNameLst>
                                          <p:attrName>style.visibility</p:attrName>
                                        </p:attrNameLst>
                                      </p:cBhvr>
                                      <p:to>
                                        <p:strVal val="visible"/>
                                      </p:to>
                                    </p:set>
                                    <p:animEffect transition="in" filter="wipe(left)">
                                      <p:cBhvr>
                                        <p:cTn id="12" dur="500"/>
                                        <p:tgtEl>
                                          <p:spTgt spid="9605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60515">
                                            <p:txEl>
                                              <p:pRg st="2" end="2"/>
                                            </p:txEl>
                                          </p:spTgt>
                                        </p:tgtEl>
                                        <p:attrNameLst>
                                          <p:attrName>style.visibility</p:attrName>
                                        </p:attrNameLst>
                                      </p:cBhvr>
                                      <p:to>
                                        <p:strVal val="visible"/>
                                      </p:to>
                                    </p:set>
                                    <p:animEffect transition="in" filter="wipe(left)">
                                      <p:cBhvr>
                                        <p:cTn id="17" dur="500"/>
                                        <p:tgtEl>
                                          <p:spTgt spid="9605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515" grpId="0" build="p" autoUpdateAnimBg="0"/>
      <p:bldP spid="5" grpId="0" build="p" autoUpdateAnimBg="0"/>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p:txBody>
          <a:bodyPr/>
          <a:lstStyle/>
          <a:p>
            <a:r>
              <a:rPr lang="en-US" dirty="0"/>
              <a:t>Accuracy Ratios</a:t>
            </a:r>
          </a:p>
        </p:txBody>
      </p:sp>
      <p:pic>
        <p:nvPicPr>
          <p:cNvPr id="1516549" name="Picture 5"/>
          <p:cNvPicPr>
            <a:picLocks noGrp="1" noChangeAspect="1" noChangeArrowheads="1"/>
          </p:cNvPicPr>
          <p:nvPr>
            <p:ph sz="half" idx="1"/>
          </p:nvPr>
        </p:nvPicPr>
        <p:blipFill>
          <a:blip r:embed="rId2" cstate="print"/>
          <a:srcRect/>
          <a:stretch>
            <a:fillRect/>
          </a:stretch>
        </p:blipFill>
        <p:spPr>
          <a:xfrm>
            <a:off x="849313" y="2852738"/>
            <a:ext cx="4751387" cy="2998787"/>
          </a:xfrm>
          <a:noFill/>
        </p:spPr>
      </p:pic>
      <p:sp>
        <p:nvSpPr>
          <p:cNvPr id="1516548" name="Rectangle 4"/>
          <p:cNvSpPr>
            <a:spLocks noChangeArrowheads="1"/>
          </p:cNvSpPr>
          <p:nvPr/>
        </p:nvSpPr>
        <p:spPr bwMode="auto">
          <a:xfrm>
            <a:off x="776536" y="1609726"/>
            <a:ext cx="8621464" cy="1238250"/>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pPr>
            <a:r>
              <a:rPr kumimoji="0" lang="en-US" sz="2000" b="0" u="none" dirty="0">
                <a:solidFill>
                  <a:schemeClr val="tx1"/>
                </a:solidFill>
              </a:rPr>
              <a:t>The ratio of the areas between the diagonal and the type I error curve, on one hand, and the area between the same diagonal and the ideal type I error curve, on the other hand, corresponds to the accuracy ratio.</a:t>
            </a:r>
          </a:p>
        </p:txBody>
      </p:sp>
      <p:pic>
        <p:nvPicPr>
          <p:cNvPr id="1516551" name="Picture 7"/>
          <p:cNvPicPr>
            <a:picLocks noGrp="1" noChangeAspect="1" noChangeArrowheads="1"/>
          </p:cNvPicPr>
          <p:nvPr>
            <p:ph sz="half" idx="2"/>
          </p:nvPr>
        </p:nvPicPr>
        <p:blipFill>
          <a:blip r:embed="rId3" cstate="print"/>
          <a:srcRect/>
          <a:stretch>
            <a:fillRect/>
          </a:stretch>
        </p:blipFill>
        <p:spPr>
          <a:xfrm>
            <a:off x="5745163" y="2852738"/>
            <a:ext cx="3671887" cy="1566862"/>
          </a:xfrm>
          <a:noFill/>
        </p:spPr>
      </p:pic>
      <p:sp>
        <p:nvSpPr>
          <p:cNvPr id="1516553" name="Rectangle 9"/>
          <p:cNvSpPr>
            <a:spLocks noChangeArrowheads="1"/>
          </p:cNvSpPr>
          <p:nvPr/>
        </p:nvSpPr>
        <p:spPr bwMode="auto">
          <a:xfrm>
            <a:off x="5745163" y="4437112"/>
            <a:ext cx="3671887" cy="503238"/>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1600" b="0" u="none">
                <a:solidFill>
                  <a:schemeClr val="tx1"/>
                </a:solidFill>
              </a:rPr>
              <a:t>Source: Sobehart </a:t>
            </a:r>
            <a:r>
              <a:rPr kumimoji="0" lang="en-US" sz="1600" b="0" i="1" u="none">
                <a:solidFill>
                  <a:schemeClr val="tx1"/>
                </a:solidFill>
              </a:rPr>
              <a:t>et al</a:t>
            </a:r>
            <a:r>
              <a:rPr kumimoji="0" lang="en-US" sz="1600" b="0" u="none">
                <a:solidFill>
                  <a:schemeClr val="tx1"/>
                </a:solidFill>
              </a:rPr>
              <a:t>. (2000).</a:t>
            </a:r>
          </a:p>
        </p:txBody>
      </p:sp>
      <p:sp>
        <p:nvSpPr>
          <p:cNvPr id="2" name="Slide Number Placeholder 1"/>
          <p:cNvSpPr>
            <a:spLocks noGrp="1"/>
          </p:cNvSpPr>
          <p:nvPr>
            <p:ph type="sldNum" sz="quarter" idx="12"/>
          </p:nvPr>
        </p:nvSpPr>
        <p:spPr/>
        <p:txBody>
          <a:bodyPr/>
          <a:lstStyle/>
          <a:p>
            <a:pPr>
              <a:defRPr/>
            </a:pPr>
            <a:fld id="{82A44CE2-3F96-4BBA-A688-7E35F6C09222}" type="slidenum">
              <a:rPr lang="en-US" smtClean="0"/>
              <a:pPr>
                <a:defRPr/>
              </a:pPr>
              <a:t>342</a:t>
            </a:fld>
            <a:endParaRPr lang="en-US"/>
          </a:p>
        </p:txBody>
      </p:sp>
    </p:spTree>
    <p:extLst>
      <p:ext uri="{BB962C8B-B14F-4D97-AF65-F5344CB8AC3E}">
        <p14:creationId xmlns:p14="http://schemas.microsoft.com/office/powerpoint/2010/main" val="83036909"/>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16548">
                                            <p:txEl>
                                              <p:pRg st="0" end="0"/>
                                            </p:txEl>
                                          </p:spTgt>
                                        </p:tgtEl>
                                        <p:attrNameLst>
                                          <p:attrName>style.visibility</p:attrName>
                                        </p:attrNameLst>
                                      </p:cBhvr>
                                      <p:to>
                                        <p:strVal val="visible"/>
                                      </p:to>
                                    </p:set>
                                    <p:animEffect transition="in" filter="wipe(left)">
                                      <p:cBhvr>
                                        <p:cTn id="7" dur="500"/>
                                        <p:tgtEl>
                                          <p:spTgt spid="15165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16549"/>
                                        </p:tgtEl>
                                        <p:attrNameLst>
                                          <p:attrName>style.visibility</p:attrName>
                                        </p:attrNameLst>
                                      </p:cBhvr>
                                      <p:to>
                                        <p:strVal val="visible"/>
                                      </p:to>
                                    </p:set>
                                    <p:animEffect transition="in" filter="wipe(down)">
                                      <p:cBhvr>
                                        <p:cTn id="12" dur="500"/>
                                        <p:tgtEl>
                                          <p:spTgt spid="15165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16551"/>
                                        </p:tgtEl>
                                        <p:attrNameLst>
                                          <p:attrName>style.visibility</p:attrName>
                                        </p:attrNameLst>
                                      </p:cBhvr>
                                      <p:to>
                                        <p:strVal val="visible"/>
                                      </p:to>
                                    </p:set>
                                    <p:animEffect transition="in" filter="wipe(down)">
                                      <p:cBhvr>
                                        <p:cTn id="17" dur="500"/>
                                        <p:tgtEl>
                                          <p:spTgt spid="1516551"/>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516553">
                                            <p:txEl>
                                              <p:pRg st="0" end="0"/>
                                            </p:txEl>
                                          </p:spTgt>
                                        </p:tgtEl>
                                        <p:attrNameLst>
                                          <p:attrName>style.visibility</p:attrName>
                                        </p:attrNameLst>
                                      </p:cBhvr>
                                      <p:to>
                                        <p:strVal val="visible"/>
                                      </p:to>
                                    </p:set>
                                    <p:animEffect transition="in" filter="wipe(left)">
                                      <p:cBhvr>
                                        <p:cTn id="20" dur="500"/>
                                        <p:tgtEl>
                                          <p:spTgt spid="15165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8" grpId="0" build="p" autoUpdateAnimBg="0"/>
      <p:bldP spid="1516553" grpId="0" build="p" autoUpdateAnimBg="0"/>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title"/>
          </p:nvPr>
        </p:nvSpPr>
        <p:spPr/>
        <p:txBody>
          <a:bodyPr/>
          <a:lstStyle/>
          <a:p>
            <a:r>
              <a:rPr lang="en-US" i="1" dirty="0"/>
              <a:t>Hosmer-</a:t>
            </a:r>
            <a:r>
              <a:rPr lang="en-US" i="1" dirty="0" err="1"/>
              <a:t>Lemeshow</a:t>
            </a:r>
            <a:r>
              <a:rPr lang="en-US" i="1" dirty="0"/>
              <a:t> Test</a:t>
            </a:r>
          </a:p>
        </p:txBody>
      </p:sp>
      <p:sp>
        <p:nvSpPr>
          <p:cNvPr id="1613828" name="Rectangle 4"/>
          <p:cNvSpPr>
            <a:spLocks noChangeArrowheads="1"/>
          </p:cNvSpPr>
          <p:nvPr/>
        </p:nvSpPr>
        <p:spPr bwMode="auto">
          <a:xfrm>
            <a:off x="777304" y="1624010"/>
            <a:ext cx="8712200" cy="3317158"/>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Char char="n"/>
            </a:pPr>
            <a:r>
              <a:rPr kumimoji="0" lang="en-US" sz="2000" b="0" u="none" dirty="0">
                <a:solidFill>
                  <a:srgbClr val="FF0000"/>
                </a:solidFill>
              </a:rPr>
              <a:t>Chi-Squared Hosmer-</a:t>
            </a:r>
            <a:r>
              <a:rPr kumimoji="0" lang="en-US" sz="2000" b="0" u="none" dirty="0" err="1">
                <a:solidFill>
                  <a:srgbClr val="FF0000"/>
                </a:solidFill>
              </a:rPr>
              <a:t>Lemeshow</a:t>
            </a:r>
            <a:r>
              <a:rPr kumimoji="0" lang="en-US" sz="2000" b="0" u="none" dirty="0">
                <a:solidFill>
                  <a:srgbClr val="FF0000"/>
                </a:solidFill>
              </a:rPr>
              <a:t> test</a:t>
            </a:r>
            <a:r>
              <a:rPr kumimoji="0" lang="en-US" sz="2000" b="0" u="none" dirty="0">
                <a:solidFill>
                  <a:schemeClr val="tx1"/>
                </a:solidFill>
              </a:rPr>
              <a:t> </a:t>
            </a:r>
            <a:r>
              <a:rPr lang="en-US" sz="2000" b="0" u="none" dirty="0">
                <a:solidFill>
                  <a:schemeClr val="tx1"/>
                </a:solidFill>
              </a:rPr>
              <a:t>- statistical test for goodness of fit and </a:t>
            </a:r>
            <a:r>
              <a:rPr lang="en-US" sz="2000" b="0" u="none" dirty="0" err="1">
                <a:solidFill>
                  <a:schemeClr val="tx1"/>
                </a:solidFill>
              </a:rPr>
              <a:t>calilbration</a:t>
            </a:r>
            <a:r>
              <a:rPr lang="en-US" sz="2000" b="0" u="none" dirty="0">
                <a:solidFill>
                  <a:schemeClr val="tx1"/>
                </a:solidFill>
              </a:rPr>
              <a:t> (i.e. PD estimates) for logistic regression models, often used in credit risk models. </a:t>
            </a:r>
          </a:p>
          <a:p>
            <a:pPr marL="342900" indent="-342900" algn="just">
              <a:spcBef>
                <a:spcPct val="20000"/>
              </a:spcBef>
              <a:buClr>
                <a:schemeClr val="bg2"/>
              </a:buClr>
              <a:buSzPct val="75000"/>
              <a:buFont typeface="Monotype Sorts" pitchFamily="2" charset="2"/>
              <a:buChar char="n"/>
            </a:pPr>
            <a:r>
              <a:rPr lang="en-US" sz="2000" b="0" u="none" dirty="0">
                <a:solidFill>
                  <a:schemeClr val="tx1"/>
                </a:solidFill>
              </a:rPr>
              <a:t>This test assesses whether the observed event rates match expected event rates in deciles of the model population.</a:t>
            </a:r>
          </a:p>
          <a:p>
            <a:pPr marL="342900" indent="-342900" algn="just">
              <a:spcBef>
                <a:spcPct val="20000"/>
              </a:spcBef>
              <a:buClr>
                <a:schemeClr val="bg2"/>
              </a:buClr>
              <a:buSzPct val="75000"/>
              <a:buFont typeface="Monotype Sorts" pitchFamily="2" charset="2"/>
              <a:buChar char="n"/>
            </a:pPr>
            <a:r>
              <a:rPr lang="en-US" sz="2000" b="0" u="none" dirty="0">
                <a:solidFill>
                  <a:schemeClr val="tx1"/>
                </a:solidFill>
              </a:rPr>
              <a:t>Models with similar expected and observed event rates considering all deciles are considered good and well calibrated.</a:t>
            </a:r>
            <a:endParaRPr kumimoji="0" lang="en-US" sz="2000" b="0" u="none" dirty="0">
              <a:solidFill>
                <a:schemeClr val="tx1"/>
              </a:solidFill>
            </a:endParaRPr>
          </a:p>
        </p:txBody>
      </p:sp>
      <p:sp>
        <p:nvSpPr>
          <p:cNvPr id="1613834" name="Rectangle 10"/>
          <p:cNvSpPr>
            <a:spLocks noChangeArrowheads="1"/>
          </p:cNvSpPr>
          <p:nvPr/>
        </p:nvSpPr>
        <p:spPr bwMode="auto">
          <a:xfrm>
            <a:off x="777304" y="5577597"/>
            <a:ext cx="8842946" cy="745416"/>
          </a:xfrm>
          <a:prstGeom prst="rect">
            <a:avLst/>
          </a:prstGeom>
          <a:noFill/>
          <a:ln w="9525">
            <a:noFill/>
            <a:miter lim="800000"/>
            <a:headEnd/>
            <a:tailEnd/>
          </a:ln>
        </p:spPr>
        <p:txBody>
          <a:bodyPr lIns="92075" tIns="46038" rIns="92075" bIns="46038"/>
          <a:lstStyle/>
          <a:p>
            <a:pPr algn="just">
              <a:spcBef>
                <a:spcPct val="20000"/>
              </a:spcBef>
              <a:buClr>
                <a:schemeClr val="bg2"/>
              </a:buClr>
              <a:buSzPct val="75000"/>
              <a:buFont typeface="Monotype Sorts" pitchFamily="2" charset="2"/>
              <a:buNone/>
            </a:pPr>
            <a:r>
              <a:rPr kumimoji="0" lang="en-US" sz="1800" b="0" u="none" dirty="0">
                <a:solidFill>
                  <a:schemeClr val="tx1"/>
                </a:solidFill>
              </a:rPr>
              <a:t>being </a:t>
            </a:r>
            <a:r>
              <a:rPr kumimoji="0" lang="en-US" sz="1800" b="0" i="1" u="none" dirty="0">
                <a:solidFill>
                  <a:schemeClr val="tx1"/>
                </a:solidFill>
              </a:rPr>
              <a:t>r</a:t>
            </a:r>
            <a:r>
              <a:rPr kumimoji="0" lang="en-US" sz="1800" b="0" u="none" dirty="0">
                <a:solidFill>
                  <a:schemeClr val="tx1"/>
                </a:solidFill>
              </a:rPr>
              <a:t> and </a:t>
            </a:r>
            <a:r>
              <a:rPr kumimoji="0" lang="en-US" sz="1800" b="0" i="1" u="none" dirty="0">
                <a:solidFill>
                  <a:schemeClr val="tx1"/>
                </a:solidFill>
              </a:rPr>
              <a:t>d</a:t>
            </a:r>
            <a:r>
              <a:rPr kumimoji="0" lang="en-US" sz="1800" b="0" u="none" dirty="0">
                <a:solidFill>
                  <a:schemeClr val="tx1"/>
                </a:solidFill>
              </a:rPr>
              <a:t> the number of performing and defaulting loans in each sample decile </a:t>
            </a:r>
            <a:r>
              <a:rPr kumimoji="0" lang="en-US" sz="1800" b="0" i="1" u="none" dirty="0" err="1">
                <a:solidFill>
                  <a:schemeClr val="tx1"/>
                </a:solidFill>
              </a:rPr>
              <a:t>i</a:t>
            </a:r>
            <a:r>
              <a:rPr kumimoji="0" lang="en-US" sz="1800" b="0" u="none" dirty="0">
                <a:solidFill>
                  <a:schemeClr val="tx1"/>
                </a:solidFill>
              </a:rPr>
              <a:t>, with k=10 (with deciles) =&gt; k-2 =8 and ^ denoting the estimated values.</a:t>
            </a:r>
          </a:p>
        </p:txBody>
      </p:sp>
      <p:graphicFrame>
        <p:nvGraphicFramePr>
          <p:cNvPr id="23555" name="Object 1025"/>
          <p:cNvGraphicFramePr>
            <a:graphicFrameLocks noChangeAspect="1"/>
          </p:cNvGraphicFramePr>
          <p:nvPr/>
        </p:nvGraphicFramePr>
        <p:xfrm>
          <a:off x="1208583" y="3933056"/>
          <a:ext cx="2221961" cy="648072"/>
        </p:xfrm>
        <a:graphic>
          <a:graphicData uri="http://schemas.openxmlformats.org/presentationml/2006/ole">
            <mc:AlternateContent xmlns:mc="http://schemas.openxmlformats.org/markup-compatibility/2006">
              <mc:Choice xmlns:v="urn:schemas-microsoft-com:vml" Requires="v">
                <p:oleObj name="Equation" r:id="rId2" imgW="698400" imgH="203040" progId="Equation.3">
                  <p:embed/>
                </p:oleObj>
              </mc:Choice>
              <mc:Fallback>
                <p:oleObj name="Equation" r:id="rId2" imgW="698400" imgH="203040" progId="Equation.3">
                  <p:embed/>
                  <p:pic>
                    <p:nvPicPr>
                      <p:cNvPr id="23555" name="Object 1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583" y="3933056"/>
                        <a:ext cx="2221961" cy="648072"/>
                      </a:xfrm>
                      <a:prstGeom prst="rect">
                        <a:avLst/>
                      </a:prstGeom>
                      <a:noFill/>
                    </p:spPr>
                  </p:pic>
                </p:oleObj>
              </mc:Fallback>
            </mc:AlternateContent>
          </a:graphicData>
        </a:graphic>
      </p:graphicFrame>
      <p:sp>
        <p:nvSpPr>
          <p:cNvPr id="1613837" name="Rectangle 13"/>
          <p:cNvSpPr>
            <a:spLocks noChangeArrowheads="1"/>
          </p:cNvSpPr>
          <p:nvPr/>
        </p:nvSpPr>
        <p:spPr bwMode="auto">
          <a:xfrm>
            <a:off x="3716925" y="4037683"/>
            <a:ext cx="5743302" cy="457201"/>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2200" b="0" u="none" dirty="0">
                <a:solidFill>
                  <a:schemeClr val="tx1"/>
                </a:solidFill>
              </a:rPr>
              <a:t>=&gt; the model is rejected if HL&gt; X</a:t>
            </a:r>
            <a:r>
              <a:rPr kumimoji="0" lang="en-US" sz="2200" b="0" u="none" baseline="30000" dirty="0">
                <a:solidFill>
                  <a:schemeClr val="tx1"/>
                </a:solidFill>
              </a:rPr>
              <a:t>2.</a:t>
            </a:r>
            <a:endParaRPr kumimoji="0" lang="en-US" sz="2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82A44CE2-3F96-4BBA-A688-7E35F6C09222}" type="slidenum">
              <a:rPr lang="en-US" smtClean="0"/>
              <a:pPr>
                <a:defRPr/>
              </a:pPr>
              <a:t>343</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5B6C2D7-1B0B-49EF-F227-04DF3AD76F5B}"/>
                  </a:ext>
                </a:extLst>
              </p:cNvPr>
              <p:cNvSpPr txBox="1"/>
              <p:nvPr/>
            </p:nvSpPr>
            <p:spPr>
              <a:xfrm>
                <a:off x="1345669" y="4531670"/>
                <a:ext cx="6048672" cy="1045927"/>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2400" b="0" i="1" u="none" smtClean="0">
                          <a:solidFill>
                            <a:srgbClr val="000000"/>
                          </a:solidFill>
                          <a:latin typeface="Cambria Math" panose="02040503050406030204" pitchFamily="18" charset="0"/>
                        </a:rPr>
                        <m:t>𝐻𝐿</m:t>
                      </m:r>
                      <m:r>
                        <a:rPr lang="pt-PT" sz="2400" b="0" i="1" u="none" smtClean="0">
                          <a:solidFill>
                            <a:srgbClr val="000000"/>
                          </a:solidFill>
                          <a:latin typeface="Cambria Math" panose="02040503050406030204" pitchFamily="18" charset="0"/>
                        </a:rPr>
                        <m:t>=</m:t>
                      </m:r>
                      <m:nary>
                        <m:naryPr>
                          <m:chr m:val="∑"/>
                          <m:ctrlPr>
                            <a:rPr lang="pt-PT" sz="2400" b="0" i="1" u="none">
                              <a:solidFill>
                                <a:srgbClr val="000000"/>
                              </a:solidFill>
                              <a:latin typeface="Cambria Math" panose="02040503050406030204" pitchFamily="18" charset="0"/>
                            </a:rPr>
                          </m:ctrlPr>
                        </m:naryPr>
                        <m:sub>
                          <m:r>
                            <a:rPr lang="pt-PT" sz="2400" b="0" i="1" u="none">
                              <a:solidFill>
                                <a:srgbClr val="000000"/>
                              </a:solidFill>
                              <a:latin typeface="Cambria Math" panose="02040503050406030204" pitchFamily="18" charset="0"/>
                            </a:rPr>
                            <m:t>𝑖</m:t>
                          </m:r>
                          <m:r>
                            <a:rPr lang="pt-PT" sz="2400" b="0" i="1" u="none">
                              <a:solidFill>
                                <a:srgbClr val="000000"/>
                              </a:solidFill>
                              <a:latin typeface="Cambria Math" panose="02040503050406030204" pitchFamily="18" charset="0"/>
                            </a:rPr>
                            <m:t>=1</m:t>
                          </m:r>
                        </m:sub>
                        <m:sup>
                          <m:r>
                            <a:rPr lang="pt-PT" sz="2400" b="0" i="1" u="none">
                              <a:solidFill>
                                <a:srgbClr val="000000"/>
                              </a:solidFill>
                              <a:latin typeface="Cambria Math" panose="02040503050406030204" pitchFamily="18" charset="0"/>
                            </a:rPr>
                            <m:t>𝑘</m:t>
                          </m:r>
                        </m:sup>
                        <m:e>
                          <m:f>
                            <m:fPr>
                              <m:ctrlPr>
                                <a:rPr lang="pt-PT" sz="2400" b="0" i="1" u="none" smtClean="0">
                                  <a:solidFill>
                                    <a:srgbClr val="000000"/>
                                  </a:solidFill>
                                  <a:latin typeface="Cambria Math" panose="02040503050406030204" pitchFamily="18" charset="0"/>
                                </a:rPr>
                              </m:ctrlPr>
                            </m:fPr>
                            <m:num>
                              <m:sSup>
                                <m:sSupPr>
                                  <m:ctrlPr>
                                    <a:rPr lang="pt-PT" sz="2400" b="0" i="1" u="none">
                                      <a:solidFill>
                                        <a:srgbClr val="000000"/>
                                      </a:solidFill>
                                      <a:latin typeface="Cambria Math" panose="02040503050406030204" pitchFamily="18" charset="0"/>
                                    </a:rPr>
                                  </m:ctrlPr>
                                </m:sSupPr>
                                <m:e>
                                  <m:d>
                                    <m:dPr>
                                      <m:ctrlPr>
                                        <a:rPr lang="pt-PT" sz="2400" b="0" i="1" u="none">
                                          <a:solidFill>
                                            <a:srgbClr val="000000"/>
                                          </a:solidFill>
                                          <a:latin typeface="Cambria Math" panose="02040503050406030204" pitchFamily="18" charset="0"/>
                                        </a:rPr>
                                      </m:ctrlPr>
                                    </m:dPr>
                                    <m:e>
                                      <m:sSub>
                                        <m:sSubPr>
                                          <m:ctrlPr>
                                            <a:rPr lang="pt-PT" sz="2400" b="0" i="1" u="none">
                                              <a:solidFill>
                                                <a:srgbClr val="000000"/>
                                              </a:solidFill>
                                              <a:latin typeface="Cambria Math" panose="02040503050406030204" pitchFamily="18" charset="0"/>
                                            </a:rPr>
                                          </m:ctrlPr>
                                        </m:sSubPr>
                                        <m:e>
                                          <m:r>
                                            <a:rPr lang="pt-PT" sz="2400" b="0" i="1" u="none">
                                              <a:solidFill>
                                                <a:srgbClr val="000000"/>
                                              </a:solidFill>
                                              <a:latin typeface="Cambria Math" panose="02040503050406030204" pitchFamily="18" charset="0"/>
                                            </a:rPr>
                                            <m:t>𝑟</m:t>
                                          </m:r>
                                        </m:e>
                                        <m:sub>
                                          <m:r>
                                            <a:rPr lang="pt-PT" sz="2400" b="0" i="1" u="none">
                                              <a:solidFill>
                                                <a:srgbClr val="000000"/>
                                              </a:solidFill>
                                              <a:latin typeface="Cambria Math" panose="02040503050406030204" pitchFamily="18" charset="0"/>
                                            </a:rPr>
                                            <m:t>𝑖</m:t>
                                          </m:r>
                                        </m:sub>
                                      </m:sSub>
                                      <m:r>
                                        <a:rPr lang="pt-PT" sz="2400" b="0" i="1" u="none">
                                          <a:solidFill>
                                            <a:srgbClr val="000000"/>
                                          </a:solidFill>
                                          <a:latin typeface="Cambria Math" panose="02040503050406030204" pitchFamily="18" charset="0"/>
                                        </a:rPr>
                                        <m:t>−</m:t>
                                      </m:r>
                                      <m:sSub>
                                        <m:sSubPr>
                                          <m:ctrlPr>
                                            <a:rPr lang="pt-PT" sz="2400" b="0" i="1" u="none">
                                              <a:solidFill>
                                                <a:srgbClr val="000000"/>
                                              </a:solidFill>
                                              <a:latin typeface="Cambria Math" panose="02040503050406030204" pitchFamily="18" charset="0"/>
                                            </a:rPr>
                                          </m:ctrlPr>
                                        </m:sSubPr>
                                        <m:e>
                                          <m:acc>
                                            <m:accPr>
                                              <m:chr m:val="̂"/>
                                              <m:ctrlPr>
                                                <a:rPr lang="pt-PT" sz="2400" b="0" i="1" u="none">
                                                  <a:solidFill>
                                                    <a:srgbClr val="000000"/>
                                                  </a:solidFill>
                                                  <a:latin typeface="Cambria Math" panose="02040503050406030204" pitchFamily="18" charset="0"/>
                                                </a:rPr>
                                              </m:ctrlPr>
                                            </m:accPr>
                                            <m:e>
                                              <m:r>
                                                <a:rPr lang="pt-PT" sz="2400" b="0" i="1" u="none">
                                                  <a:solidFill>
                                                    <a:srgbClr val="000000"/>
                                                  </a:solidFill>
                                                  <a:latin typeface="Cambria Math" panose="02040503050406030204" pitchFamily="18" charset="0"/>
                                                </a:rPr>
                                                <m:t>𝑟</m:t>
                                              </m:r>
                                            </m:e>
                                          </m:acc>
                                        </m:e>
                                        <m:sub>
                                          <m:r>
                                            <a:rPr lang="pt-PT" sz="2400" b="0" i="1" u="none">
                                              <a:solidFill>
                                                <a:srgbClr val="000000"/>
                                              </a:solidFill>
                                              <a:latin typeface="Cambria Math" panose="02040503050406030204" pitchFamily="18" charset="0"/>
                                            </a:rPr>
                                            <m:t>𝑖</m:t>
                                          </m:r>
                                        </m:sub>
                                      </m:sSub>
                                    </m:e>
                                  </m:d>
                                </m:e>
                                <m:sup>
                                  <m:r>
                                    <a:rPr lang="pt-PT" sz="2400" b="0" i="1" u="none">
                                      <a:solidFill>
                                        <a:srgbClr val="000000"/>
                                      </a:solidFill>
                                      <a:latin typeface="Cambria Math" panose="02040503050406030204" pitchFamily="18" charset="0"/>
                                    </a:rPr>
                                    <m:t>2</m:t>
                                  </m:r>
                                </m:sup>
                              </m:sSup>
                            </m:num>
                            <m:den>
                              <m:sSub>
                                <m:sSubPr>
                                  <m:ctrlPr>
                                    <a:rPr lang="pt-PT" sz="2400" b="0" i="1" u="none">
                                      <a:solidFill>
                                        <a:srgbClr val="000000"/>
                                      </a:solidFill>
                                      <a:latin typeface="Cambria Math" panose="02040503050406030204" pitchFamily="18" charset="0"/>
                                    </a:rPr>
                                  </m:ctrlPr>
                                </m:sSubPr>
                                <m:e>
                                  <m:acc>
                                    <m:accPr>
                                      <m:chr m:val="̂"/>
                                      <m:ctrlPr>
                                        <a:rPr lang="pt-PT" sz="2400" b="0" i="1" u="none">
                                          <a:solidFill>
                                            <a:srgbClr val="000000"/>
                                          </a:solidFill>
                                          <a:latin typeface="Cambria Math" panose="02040503050406030204" pitchFamily="18" charset="0"/>
                                        </a:rPr>
                                      </m:ctrlPr>
                                    </m:accPr>
                                    <m:e>
                                      <m:r>
                                        <a:rPr lang="pt-PT" sz="2400" b="0" i="1" u="none">
                                          <a:solidFill>
                                            <a:srgbClr val="000000"/>
                                          </a:solidFill>
                                          <a:latin typeface="Cambria Math" panose="02040503050406030204" pitchFamily="18" charset="0"/>
                                        </a:rPr>
                                        <m:t>𝑟</m:t>
                                      </m:r>
                                    </m:e>
                                  </m:acc>
                                </m:e>
                                <m:sub>
                                  <m:r>
                                    <a:rPr lang="pt-PT" sz="2400" b="0" i="1" u="none">
                                      <a:solidFill>
                                        <a:srgbClr val="000000"/>
                                      </a:solidFill>
                                      <a:latin typeface="Cambria Math" panose="02040503050406030204" pitchFamily="18" charset="0"/>
                                    </a:rPr>
                                    <m:t>𝑖</m:t>
                                  </m:r>
                                </m:sub>
                              </m:sSub>
                            </m:den>
                          </m:f>
                          <m:r>
                            <a:rPr lang="pt-PT" sz="2400" b="0" i="1" u="none">
                              <a:solidFill>
                                <a:srgbClr val="000000"/>
                              </a:solidFill>
                              <a:latin typeface="Cambria Math" panose="02040503050406030204" pitchFamily="18" charset="0"/>
                            </a:rPr>
                            <m:t>+</m:t>
                          </m:r>
                          <m:f>
                            <m:fPr>
                              <m:ctrlPr>
                                <a:rPr lang="pt-PT" sz="2400" b="0" i="1" u="none">
                                  <a:solidFill>
                                    <a:srgbClr val="000000"/>
                                  </a:solidFill>
                                  <a:latin typeface="Cambria Math" panose="02040503050406030204" pitchFamily="18" charset="0"/>
                                </a:rPr>
                              </m:ctrlPr>
                            </m:fPr>
                            <m:num>
                              <m:sSup>
                                <m:sSupPr>
                                  <m:ctrlPr>
                                    <a:rPr lang="pt-PT" sz="2400" b="0" i="1" u="none">
                                      <a:solidFill>
                                        <a:srgbClr val="000000"/>
                                      </a:solidFill>
                                      <a:latin typeface="Cambria Math" panose="02040503050406030204" pitchFamily="18" charset="0"/>
                                    </a:rPr>
                                  </m:ctrlPr>
                                </m:sSupPr>
                                <m:e>
                                  <m:d>
                                    <m:dPr>
                                      <m:ctrlPr>
                                        <a:rPr lang="pt-PT" sz="2400" b="0" i="1" u="none">
                                          <a:solidFill>
                                            <a:srgbClr val="000000"/>
                                          </a:solidFill>
                                          <a:latin typeface="Cambria Math" panose="02040503050406030204" pitchFamily="18" charset="0"/>
                                        </a:rPr>
                                      </m:ctrlPr>
                                    </m:dPr>
                                    <m:e>
                                      <m:sSub>
                                        <m:sSubPr>
                                          <m:ctrlPr>
                                            <a:rPr lang="pt-PT" sz="2400" b="0" i="1" u="none">
                                              <a:solidFill>
                                                <a:srgbClr val="000000"/>
                                              </a:solidFill>
                                              <a:latin typeface="Cambria Math" panose="02040503050406030204" pitchFamily="18" charset="0"/>
                                            </a:rPr>
                                          </m:ctrlPr>
                                        </m:sSubPr>
                                        <m:e>
                                          <m:r>
                                            <a:rPr lang="pt-PT" sz="2400" b="0" i="1" u="none">
                                              <a:solidFill>
                                                <a:srgbClr val="000000"/>
                                              </a:solidFill>
                                              <a:latin typeface="Cambria Math" panose="02040503050406030204" pitchFamily="18" charset="0"/>
                                            </a:rPr>
                                            <m:t>𝑑</m:t>
                                          </m:r>
                                        </m:e>
                                        <m:sub>
                                          <m:r>
                                            <a:rPr lang="pt-PT" sz="2400" b="0" i="1" u="none">
                                              <a:solidFill>
                                                <a:srgbClr val="000000"/>
                                              </a:solidFill>
                                              <a:latin typeface="Cambria Math" panose="02040503050406030204" pitchFamily="18" charset="0"/>
                                            </a:rPr>
                                            <m:t>𝑖</m:t>
                                          </m:r>
                                        </m:sub>
                                      </m:sSub>
                                      <m:r>
                                        <a:rPr lang="pt-PT" sz="2400" b="0" i="1" u="none">
                                          <a:solidFill>
                                            <a:srgbClr val="000000"/>
                                          </a:solidFill>
                                          <a:latin typeface="Cambria Math" panose="02040503050406030204" pitchFamily="18" charset="0"/>
                                        </a:rPr>
                                        <m:t>−</m:t>
                                      </m:r>
                                      <m:sSub>
                                        <m:sSubPr>
                                          <m:ctrlPr>
                                            <a:rPr lang="pt-PT" sz="2400" b="0" i="1" u="none">
                                              <a:solidFill>
                                                <a:srgbClr val="000000"/>
                                              </a:solidFill>
                                              <a:latin typeface="Cambria Math" panose="02040503050406030204" pitchFamily="18" charset="0"/>
                                            </a:rPr>
                                          </m:ctrlPr>
                                        </m:sSubPr>
                                        <m:e>
                                          <m:acc>
                                            <m:accPr>
                                              <m:chr m:val="̂"/>
                                              <m:ctrlPr>
                                                <a:rPr lang="pt-PT" sz="2400" b="0" i="1" u="none">
                                                  <a:solidFill>
                                                    <a:srgbClr val="000000"/>
                                                  </a:solidFill>
                                                  <a:latin typeface="Cambria Math" panose="02040503050406030204" pitchFamily="18" charset="0"/>
                                                </a:rPr>
                                              </m:ctrlPr>
                                            </m:accPr>
                                            <m:e>
                                              <m:r>
                                                <a:rPr lang="pt-PT" sz="2400" b="0" i="1" u="none">
                                                  <a:solidFill>
                                                    <a:srgbClr val="000000"/>
                                                  </a:solidFill>
                                                  <a:latin typeface="Cambria Math" panose="02040503050406030204" pitchFamily="18" charset="0"/>
                                                </a:rPr>
                                                <m:t>𝑑</m:t>
                                              </m:r>
                                            </m:e>
                                          </m:acc>
                                        </m:e>
                                        <m:sub>
                                          <m:r>
                                            <a:rPr lang="pt-PT" sz="2400" b="0" i="1" u="none">
                                              <a:solidFill>
                                                <a:srgbClr val="000000"/>
                                              </a:solidFill>
                                              <a:latin typeface="Cambria Math" panose="02040503050406030204" pitchFamily="18" charset="0"/>
                                            </a:rPr>
                                            <m:t>𝑖</m:t>
                                          </m:r>
                                        </m:sub>
                                      </m:sSub>
                                    </m:e>
                                  </m:d>
                                </m:e>
                                <m:sup>
                                  <m:r>
                                    <a:rPr lang="pt-PT" sz="2400" b="0" i="1" u="none">
                                      <a:solidFill>
                                        <a:srgbClr val="000000"/>
                                      </a:solidFill>
                                      <a:latin typeface="Cambria Math" panose="02040503050406030204" pitchFamily="18" charset="0"/>
                                    </a:rPr>
                                    <m:t>2</m:t>
                                  </m:r>
                                </m:sup>
                              </m:sSup>
                            </m:num>
                            <m:den>
                              <m:sSub>
                                <m:sSubPr>
                                  <m:ctrlPr>
                                    <a:rPr lang="pt-PT" sz="2400" b="0" i="1" u="none">
                                      <a:solidFill>
                                        <a:srgbClr val="000000"/>
                                      </a:solidFill>
                                      <a:latin typeface="Cambria Math" panose="02040503050406030204" pitchFamily="18" charset="0"/>
                                    </a:rPr>
                                  </m:ctrlPr>
                                </m:sSubPr>
                                <m:e>
                                  <m:acc>
                                    <m:accPr>
                                      <m:chr m:val="̂"/>
                                      <m:ctrlPr>
                                        <a:rPr lang="pt-PT" sz="2400" b="0" i="1" u="none">
                                          <a:solidFill>
                                            <a:srgbClr val="000000"/>
                                          </a:solidFill>
                                          <a:latin typeface="Cambria Math" panose="02040503050406030204" pitchFamily="18" charset="0"/>
                                        </a:rPr>
                                      </m:ctrlPr>
                                    </m:accPr>
                                    <m:e>
                                      <m:r>
                                        <a:rPr lang="pt-PT" sz="2400" b="0" i="1" u="none">
                                          <a:solidFill>
                                            <a:srgbClr val="000000"/>
                                          </a:solidFill>
                                          <a:latin typeface="Cambria Math" panose="02040503050406030204" pitchFamily="18" charset="0"/>
                                        </a:rPr>
                                        <m:t>𝑑</m:t>
                                      </m:r>
                                    </m:e>
                                  </m:acc>
                                </m:e>
                                <m:sub>
                                  <m:r>
                                    <a:rPr lang="pt-PT" sz="2400" b="0" i="1" u="none">
                                      <a:solidFill>
                                        <a:srgbClr val="000000"/>
                                      </a:solidFill>
                                      <a:latin typeface="Cambria Math" panose="02040503050406030204" pitchFamily="18" charset="0"/>
                                    </a:rPr>
                                    <m:t>𝑖</m:t>
                                  </m:r>
                                </m:sub>
                              </m:sSub>
                            </m:den>
                          </m:f>
                        </m:e>
                      </m:nary>
                      <m:r>
                        <m:rPr>
                          <m:nor/>
                        </m:rPr>
                        <a:rPr lang="pt-PT" sz="2400" b="0" i="0" u="none">
                          <a:solidFill>
                            <a:srgbClr val="000000"/>
                          </a:solidFill>
                          <a:latin typeface="Cambria Math" panose="02040503050406030204" pitchFamily="18" charset="0"/>
                        </a:rPr>
                        <m:t>  </m:t>
                      </m:r>
                      <m:r>
                        <a:rPr lang="pt-PT" sz="2400" b="0" i="1" u="none">
                          <a:solidFill>
                            <a:srgbClr val="000000"/>
                          </a:solidFill>
                          <a:latin typeface="Cambria Math" panose="02040503050406030204" pitchFamily="18" charset="0"/>
                        </a:rPr>
                        <m:t>~</m:t>
                      </m:r>
                      <m:r>
                        <a:rPr lang="pt-PT" sz="2400" b="0" i="0" u="none">
                          <a:solidFill>
                            <a:srgbClr val="000000"/>
                          </a:solidFill>
                          <a:latin typeface="Cambria Math" panose="02040503050406030204" pitchFamily="18" charset="0"/>
                        </a:rPr>
                        <m:t> </m:t>
                      </m:r>
                      <m:sSubSup>
                        <m:sSubSupPr>
                          <m:ctrlPr>
                            <a:rPr lang="pt-PT" sz="2400" b="0" i="1" u="none">
                              <a:solidFill>
                                <a:srgbClr val="000000"/>
                              </a:solidFill>
                              <a:latin typeface="Cambria Math" panose="02040503050406030204" pitchFamily="18" charset="0"/>
                            </a:rPr>
                          </m:ctrlPr>
                        </m:sSubSupPr>
                        <m:e>
                          <m:r>
                            <a:rPr lang="pt-PT" sz="2400" b="0" i="1" u="none">
                              <a:solidFill>
                                <a:srgbClr val="000000"/>
                              </a:solidFill>
                              <a:latin typeface="Cambria Math" panose="02040503050406030204" pitchFamily="18" charset="0"/>
                            </a:rPr>
                            <m:t>𝛸</m:t>
                          </m:r>
                        </m:e>
                        <m:sub>
                          <m:r>
                            <a:rPr lang="pt-PT" sz="2400" b="0" i="1" u="none">
                              <a:solidFill>
                                <a:srgbClr val="000000"/>
                              </a:solidFill>
                              <a:latin typeface="Cambria Math" panose="02040503050406030204" pitchFamily="18" charset="0"/>
                            </a:rPr>
                            <m:t>(</m:t>
                          </m:r>
                          <m:r>
                            <m:rPr>
                              <m:nor/>
                            </m:rPr>
                            <a:rPr lang="pt-PT" sz="2400" b="0" i="0" u="none" smtClean="0">
                              <a:solidFill>
                                <a:srgbClr val="000000"/>
                              </a:solidFill>
                              <a:latin typeface="Cambria Math" panose="02040503050406030204" pitchFamily="18" charset="0"/>
                            </a:rPr>
                            <m:t>k</m:t>
                          </m:r>
                          <m:r>
                            <m:rPr>
                              <m:nor/>
                            </m:rPr>
                            <a:rPr lang="pt-PT" sz="2400" b="0" i="0" u="none" smtClean="0">
                              <a:solidFill>
                                <a:srgbClr val="000000"/>
                              </a:solidFill>
                              <a:latin typeface="Cambria Math" panose="02040503050406030204" pitchFamily="18" charset="0"/>
                            </a:rPr>
                            <m:t>−2;0.95</m:t>
                          </m:r>
                          <m:r>
                            <a:rPr lang="pt-PT" sz="2400" b="0" i="1" u="none">
                              <a:solidFill>
                                <a:srgbClr val="000000"/>
                              </a:solidFill>
                              <a:latin typeface="Cambria Math" panose="02040503050406030204" pitchFamily="18" charset="0"/>
                            </a:rPr>
                            <m:t>)</m:t>
                          </m:r>
                        </m:sub>
                        <m:sup>
                          <m:r>
                            <a:rPr lang="pt-PT" sz="2400" b="0" i="0" u="none">
                              <a:solidFill>
                                <a:srgbClr val="000000"/>
                              </a:solidFill>
                              <a:latin typeface="Cambria Math" panose="02040503050406030204" pitchFamily="18" charset="0"/>
                            </a:rPr>
                            <m:t>2</m:t>
                          </m:r>
                        </m:sup>
                      </m:sSubSup>
                    </m:oMath>
                  </m:oMathPara>
                </a14:m>
                <a:endParaRPr lang="pt-PT" sz="2400" b="0" u="none" dirty="0"/>
              </a:p>
            </p:txBody>
          </p:sp>
        </mc:Choice>
        <mc:Fallback xmlns="">
          <p:sp>
            <p:nvSpPr>
              <p:cNvPr id="5" name="TextBox 4">
                <a:extLst>
                  <a:ext uri="{FF2B5EF4-FFF2-40B4-BE49-F238E27FC236}">
                    <a16:creationId xmlns:a16="http://schemas.microsoft.com/office/drawing/2014/main" id="{35B6C2D7-1B0B-49EF-F227-04DF3AD76F5B}"/>
                  </a:ext>
                </a:extLst>
              </p:cNvPr>
              <p:cNvSpPr txBox="1">
                <a:spLocks noRot="1" noChangeAspect="1" noMove="1" noResize="1" noEditPoints="1" noAdjustHandles="1" noChangeArrowheads="1" noChangeShapeType="1" noTextEdit="1"/>
              </p:cNvSpPr>
              <p:nvPr/>
            </p:nvSpPr>
            <p:spPr>
              <a:xfrm>
                <a:off x="1345669" y="4531670"/>
                <a:ext cx="6048672" cy="1045927"/>
              </a:xfrm>
              <a:prstGeom prst="rect">
                <a:avLst/>
              </a:prstGeom>
              <a:blipFill>
                <a:blip r:embed="rId4"/>
                <a:stretch>
                  <a:fillRect l="-504"/>
                </a:stretch>
              </a:blipFill>
            </p:spPr>
            <p:txBody>
              <a:bodyPr/>
              <a:lstStyle/>
              <a:p>
                <a:r>
                  <a:rPr lang="pt-PT">
                    <a:noFill/>
                  </a:rPr>
                  <a:t> </a:t>
                </a:r>
              </a:p>
            </p:txBody>
          </p:sp>
        </mc:Fallback>
      </mc:AlternateContent>
    </p:spTree>
    <p:extLst>
      <p:ext uri="{BB962C8B-B14F-4D97-AF65-F5344CB8AC3E}">
        <p14:creationId xmlns:p14="http://schemas.microsoft.com/office/powerpoint/2010/main" val="4143173079"/>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13828">
                                            <p:txEl>
                                              <p:pRg st="0" end="0"/>
                                            </p:txEl>
                                          </p:spTgt>
                                        </p:tgtEl>
                                        <p:attrNameLst>
                                          <p:attrName>style.visibility</p:attrName>
                                        </p:attrNameLst>
                                      </p:cBhvr>
                                      <p:to>
                                        <p:strVal val="visible"/>
                                      </p:to>
                                    </p:set>
                                    <p:animEffect transition="in" filter="wipe(left)">
                                      <p:cBhvr>
                                        <p:cTn id="7" dur="500"/>
                                        <p:tgtEl>
                                          <p:spTgt spid="16138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13828">
                                            <p:txEl>
                                              <p:pRg st="1" end="1"/>
                                            </p:txEl>
                                          </p:spTgt>
                                        </p:tgtEl>
                                        <p:attrNameLst>
                                          <p:attrName>style.visibility</p:attrName>
                                        </p:attrNameLst>
                                      </p:cBhvr>
                                      <p:to>
                                        <p:strVal val="visible"/>
                                      </p:to>
                                    </p:set>
                                    <p:animEffect transition="in" filter="wipe(left)">
                                      <p:cBhvr>
                                        <p:cTn id="12" dur="500"/>
                                        <p:tgtEl>
                                          <p:spTgt spid="16138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13828">
                                            <p:txEl>
                                              <p:pRg st="2" end="2"/>
                                            </p:txEl>
                                          </p:spTgt>
                                        </p:tgtEl>
                                        <p:attrNameLst>
                                          <p:attrName>style.visibility</p:attrName>
                                        </p:attrNameLst>
                                      </p:cBhvr>
                                      <p:to>
                                        <p:strVal val="visible"/>
                                      </p:to>
                                    </p:set>
                                    <p:animEffect transition="in" filter="wipe(left)">
                                      <p:cBhvr>
                                        <p:cTn id="17" dur="500"/>
                                        <p:tgtEl>
                                          <p:spTgt spid="16138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13834">
                                            <p:txEl>
                                              <p:pRg st="0" end="0"/>
                                            </p:txEl>
                                          </p:spTgt>
                                        </p:tgtEl>
                                        <p:attrNameLst>
                                          <p:attrName>style.visibility</p:attrName>
                                        </p:attrNameLst>
                                      </p:cBhvr>
                                      <p:to>
                                        <p:strVal val="visible"/>
                                      </p:to>
                                    </p:set>
                                    <p:animEffect transition="in" filter="wipe(left)">
                                      <p:cBhvr>
                                        <p:cTn id="22" dur="500"/>
                                        <p:tgtEl>
                                          <p:spTgt spid="161383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13837">
                                            <p:txEl>
                                              <p:pRg st="0" end="0"/>
                                            </p:txEl>
                                          </p:spTgt>
                                        </p:tgtEl>
                                        <p:attrNameLst>
                                          <p:attrName>style.visibility</p:attrName>
                                        </p:attrNameLst>
                                      </p:cBhvr>
                                      <p:to>
                                        <p:strVal val="visible"/>
                                      </p:to>
                                    </p:set>
                                    <p:animEffect transition="in" filter="wipe(left)">
                                      <p:cBhvr>
                                        <p:cTn id="27" dur="500"/>
                                        <p:tgtEl>
                                          <p:spTgt spid="16138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3828" grpId="0" build="p" autoUpdateAnimBg="0"/>
      <p:bldP spid="1613834" grpId="0" build="p" autoUpdateAnimBg="0"/>
      <p:bldP spid="1613837" grpId="0" build="p" autoUpdateAnimBg="0"/>
    </p:bldLst>
  </p:timing>
</p:sld>
</file>

<file path=ppt/slides/slide3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8690" name="Rectangle 2"/>
          <p:cNvSpPr>
            <a:spLocks noGrp="1" noChangeArrowheads="1"/>
          </p:cNvSpPr>
          <p:nvPr>
            <p:ph type="title"/>
          </p:nvPr>
        </p:nvSpPr>
        <p:spPr/>
        <p:txBody>
          <a:bodyPr/>
          <a:lstStyle/>
          <a:p>
            <a:r>
              <a:rPr lang="en-US" dirty="0"/>
              <a:t>Transition Matrices</a:t>
            </a:r>
          </a:p>
        </p:txBody>
      </p:sp>
      <p:sp>
        <p:nvSpPr>
          <p:cNvPr id="1596419" name="Rectangle 3"/>
          <p:cNvSpPr>
            <a:spLocks noGrp="1" noChangeArrowheads="1"/>
          </p:cNvSpPr>
          <p:nvPr>
            <p:ph type="body" idx="1"/>
          </p:nvPr>
        </p:nvSpPr>
        <p:spPr>
          <a:xfrm>
            <a:off x="776536" y="1628799"/>
            <a:ext cx="8716714" cy="4694213"/>
          </a:xfrm>
        </p:spPr>
        <p:txBody>
          <a:bodyPr/>
          <a:lstStyle/>
          <a:p>
            <a:pPr algn="just">
              <a:lnSpc>
                <a:spcPts val="2700"/>
              </a:lnSpc>
              <a:spcBef>
                <a:spcPts val="600"/>
              </a:spcBef>
              <a:spcAft>
                <a:spcPts val="600"/>
              </a:spcAft>
            </a:pPr>
            <a:r>
              <a:rPr lang="en-US" sz="2000" dirty="0"/>
              <a:t>The quality of a credit risk model must also be assessed through the features of the transition matrices.</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One must expect to find the highest figures in the main diagonal and similarities between the frequency of upgrades and downgrades, with the highest transition figures near the diagonal</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The transition frequencies must also be monotonous for each side of the main diagonal, with figures close to zero for the transitions more distant to the main diagonal.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344</a:t>
            </a:fld>
            <a:endParaRPr lang="en-US"/>
          </a:p>
        </p:txBody>
      </p:sp>
    </p:spTree>
    <p:extLst>
      <p:ext uri="{BB962C8B-B14F-4D97-AF65-F5344CB8AC3E}">
        <p14:creationId xmlns:p14="http://schemas.microsoft.com/office/powerpoint/2010/main" val="383612462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96419">
                                            <p:txEl>
                                              <p:pRg st="0" end="0"/>
                                            </p:txEl>
                                          </p:spTgt>
                                        </p:tgtEl>
                                        <p:attrNameLst>
                                          <p:attrName>style.visibility</p:attrName>
                                        </p:attrNameLst>
                                      </p:cBhvr>
                                      <p:to>
                                        <p:strVal val="visible"/>
                                      </p:to>
                                    </p:set>
                                    <p:animEffect transition="in" filter="wipe(left)">
                                      <p:cBhvr>
                                        <p:cTn id="7" dur="500"/>
                                        <p:tgtEl>
                                          <p:spTgt spid="1596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96419">
                                            <p:txEl>
                                              <p:pRg st="2" end="2"/>
                                            </p:txEl>
                                          </p:spTgt>
                                        </p:tgtEl>
                                        <p:attrNameLst>
                                          <p:attrName>style.visibility</p:attrName>
                                        </p:attrNameLst>
                                      </p:cBhvr>
                                      <p:to>
                                        <p:strVal val="visible"/>
                                      </p:to>
                                    </p:set>
                                    <p:animEffect transition="in" filter="wipe(left)">
                                      <p:cBhvr>
                                        <p:cTn id="12" dur="500"/>
                                        <p:tgtEl>
                                          <p:spTgt spid="15964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96419">
                                            <p:txEl>
                                              <p:pRg st="4" end="4"/>
                                            </p:txEl>
                                          </p:spTgt>
                                        </p:tgtEl>
                                        <p:attrNameLst>
                                          <p:attrName>style.visibility</p:attrName>
                                        </p:attrNameLst>
                                      </p:cBhvr>
                                      <p:to>
                                        <p:strVal val="visible"/>
                                      </p:to>
                                    </p:set>
                                    <p:animEffect transition="in" filter="wipe(left)">
                                      <p:cBhvr>
                                        <p:cTn id="17" dur="500"/>
                                        <p:tgtEl>
                                          <p:spTgt spid="15964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419" grpId="0" build="p" autoUpdateAnimBg="0"/>
    </p:bldLst>
  </p:timing>
</p:sld>
</file>

<file path=ppt/slides/slide3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p:txBody>
          <a:bodyPr/>
          <a:lstStyle/>
          <a:p>
            <a:r>
              <a:rPr lang="en-US" dirty="0"/>
              <a:t>LGD Validation</a:t>
            </a:r>
          </a:p>
        </p:txBody>
      </p:sp>
      <p:sp>
        <p:nvSpPr>
          <p:cNvPr id="1615875" name="Rectangle 3"/>
          <p:cNvSpPr>
            <a:spLocks noGrp="1" noChangeArrowheads="1"/>
          </p:cNvSpPr>
          <p:nvPr>
            <p:ph type="body" idx="1"/>
          </p:nvPr>
        </p:nvSpPr>
        <p:spPr>
          <a:xfrm>
            <a:off x="738158" y="1643049"/>
            <a:ext cx="4646890" cy="4679963"/>
          </a:xfrm>
        </p:spPr>
        <p:txBody>
          <a:bodyPr/>
          <a:lstStyle/>
          <a:p>
            <a:pPr marL="174625" indent="-174625" algn="just">
              <a:lnSpc>
                <a:spcPts val="2700"/>
              </a:lnSpc>
            </a:pPr>
            <a:r>
              <a:rPr lang="en-US" sz="2000" dirty="0"/>
              <a:t> The validation of LGD estimates also requires the assessment of the models and the data used.</a:t>
            </a:r>
          </a:p>
          <a:p>
            <a:pPr marL="174625" indent="-174625" algn="just">
              <a:lnSpc>
                <a:spcPts val="2700"/>
              </a:lnSpc>
            </a:pPr>
            <a:r>
              <a:rPr lang="en-US" sz="2000" dirty="0"/>
              <a:t>The assessment must involve 3 key steps:</a:t>
            </a:r>
            <a:endParaRPr lang="en-US" sz="1800" dirty="0"/>
          </a:p>
          <a:p>
            <a:pPr marL="449263" lvl="1" indent="-274638" algn="just">
              <a:lnSpc>
                <a:spcPts val="2700"/>
              </a:lnSpc>
            </a:pPr>
            <a:r>
              <a:rPr lang="en-US" sz="1800" dirty="0"/>
              <a:t>Stability analysis – impact on LGD estimates of changes in data and assumptions;</a:t>
            </a:r>
          </a:p>
          <a:p>
            <a:pPr marL="449263" lvl="1" indent="-274638" algn="just">
              <a:lnSpc>
                <a:spcPts val="2700"/>
              </a:lnSpc>
            </a:pPr>
            <a:r>
              <a:rPr lang="en-US" sz="1800" dirty="0"/>
              <a:t>Comparisons between estimated LGDs and relevant external data;</a:t>
            </a:r>
          </a:p>
          <a:p>
            <a:pPr marL="449263" lvl="1" indent="-274638" algn="just">
              <a:lnSpc>
                <a:spcPts val="2700"/>
              </a:lnSpc>
            </a:pPr>
            <a:r>
              <a:rPr lang="en-US" sz="1800" dirty="0"/>
              <a:t>Comparisons between observed LGDs out of sample and estimated LGDs.</a:t>
            </a:r>
          </a:p>
        </p:txBody>
      </p:sp>
      <p:pic>
        <p:nvPicPr>
          <p:cNvPr id="4" name="Picture 4"/>
          <p:cNvPicPr>
            <a:picLocks noChangeAspect="1" noChangeArrowheads="1"/>
          </p:cNvPicPr>
          <p:nvPr/>
        </p:nvPicPr>
        <p:blipFill>
          <a:blip r:embed="rId2" cstate="print"/>
          <a:srcRect/>
          <a:stretch>
            <a:fillRect/>
          </a:stretch>
        </p:blipFill>
        <p:spPr bwMode="auto">
          <a:xfrm>
            <a:off x="5401199" y="1643050"/>
            <a:ext cx="3960834" cy="2722054"/>
          </a:xfrm>
          <a:prstGeom prst="rect">
            <a:avLst/>
          </a:prstGeom>
          <a:noFill/>
          <a:ln w="12700" cap="sq">
            <a:noFill/>
            <a:miter lim="800000"/>
            <a:headEnd/>
            <a:tailEnd/>
          </a:ln>
        </p:spPr>
      </p:pic>
      <p:sp>
        <p:nvSpPr>
          <p:cNvPr id="5" name="Text Box 5"/>
          <p:cNvSpPr txBox="1">
            <a:spLocks noChangeArrowheads="1"/>
          </p:cNvSpPr>
          <p:nvPr/>
        </p:nvSpPr>
        <p:spPr bwMode="auto">
          <a:xfrm>
            <a:off x="5385048" y="4406464"/>
            <a:ext cx="4108202"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a:solidFill>
                  <a:schemeClr val="tx1"/>
                </a:solidFill>
              </a:rPr>
              <a:t>Source: Basel Committee on Banking Supervision (2005)</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345</a:t>
            </a:fld>
            <a:endParaRPr lang="en-US"/>
          </a:p>
        </p:txBody>
      </p:sp>
    </p:spTree>
    <p:extLst>
      <p:ext uri="{BB962C8B-B14F-4D97-AF65-F5344CB8AC3E}">
        <p14:creationId xmlns:p14="http://schemas.microsoft.com/office/powerpoint/2010/main" val="2850393211"/>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15875">
                                            <p:txEl>
                                              <p:pRg st="0" end="0"/>
                                            </p:txEl>
                                          </p:spTgt>
                                        </p:tgtEl>
                                        <p:attrNameLst>
                                          <p:attrName>style.visibility</p:attrName>
                                        </p:attrNameLst>
                                      </p:cBhvr>
                                      <p:to>
                                        <p:strVal val="visible"/>
                                      </p:to>
                                    </p:set>
                                    <p:animEffect transition="in" filter="wipe(left)">
                                      <p:cBhvr>
                                        <p:cTn id="7" dur="500"/>
                                        <p:tgtEl>
                                          <p:spTgt spid="16158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15875">
                                            <p:txEl>
                                              <p:pRg st="1" end="1"/>
                                            </p:txEl>
                                          </p:spTgt>
                                        </p:tgtEl>
                                        <p:attrNameLst>
                                          <p:attrName>style.visibility</p:attrName>
                                        </p:attrNameLst>
                                      </p:cBhvr>
                                      <p:to>
                                        <p:strVal val="visible"/>
                                      </p:to>
                                    </p:set>
                                    <p:animEffect transition="in" filter="wipe(left)">
                                      <p:cBhvr>
                                        <p:cTn id="12" dur="500"/>
                                        <p:tgtEl>
                                          <p:spTgt spid="1615875">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15875">
                                            <p:txEl>
                                              <p:pRg st="2" end="2"/>
                                            </p:txEl>
                                          </p:spTgt>
                                        </p:tgtEl>
                                        <p:attrNameLst>
                                          <p:attrName>style.visibility</p:attrName>
                                        </p:attrNameLst>
                                      </p:cBhvr>
                                      <p:to>
                                        <p:strVal val="visible"/>
                                      </p:to>
                                    </p:set>
                                    <p:animEffect transition="in" filter="wipe(left)">
                                      <p:cBhvr>
                                        <p:cTn id="15" dur="500"/>
                                        <p:tgtEl>
                                          <p:spTgt spid="1615875">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15875">
                                            <p:txEl>
                                              <p:pRg st="3" end="3"/>
                                            </p:txEl>
                                          </p:spTgt>
                                        </p:tgtEl>
                                        <p:attrNameLst>
                                          <p:attrName>style.visibility</p:attrName>
                                        </p:attrNameLst>
                                      </p:cBhvr>
                                      <p:to>
                                        <p:strVal val="visible"/>
                                      </p:to>
                                    </p:set>
                                    <p:animEffect transition="in" filter="wipe(left)">
                                      <p:cBhvr>
                                        <p:cTn id="18" dur="500"/>
                                        <p:tgtEl>
                                          <p:spTgt spid="1615875">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15875">
                                            <p:txEl>
                                              <p:pRg st="4" end="4"/>
                                            </p:txEl>
                                          </p:spTgt>
                                        </p:tgtEl>
                                        <p:attrNameLst>
                                          <p:attrName>style.visibility</p:attrName>
                                        </p:attrNameLst>
                                      </p:cBhvr>
                                      <p:to>
                                        <p:strVal val="visible"/>
                                      </p:to>
                                    </p:set>
                                    <p:animEffect transition="in" filter="wipe(left)">
                                      <p:cBhvr>
                                        <p:cTn id="21" dur="500"/>
                                        <p:tgtEl>
                                          <p:spTgt spid="16158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5875" grpId="0" build="p" autoUpdateAnimBg="0"/>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2424975"/>
            <a:ext cx="8466137" cy="707886"/>
          </a:xfrm>
          <a:noFill/>
        </p:spPr>
        <p:txBody>
          <a:bodyPr lIns="91440" tIns="45720" rIns="91440" bIns="45720">
            <a:spAutoFit/>
          </a:bodyPr>
          <a:lstStyle/>
          <a:p>
            <a:pPr algn="just">
              <a:spcBef>
                <a:spcPts val="0"/>
              </a:spcBef>
              <a:spcAft>
                <a:spcPts val="0"/>
              </a:spcAft>
              <a:buNone/>
            </a:pPr>
            <a:r>
              <a:rPr lang="en-US" sz="4000" b="1" dirty="0"/>
              <a:t>2.2. </a:t>
            </a:r>
            <a:r>
              <a:rPr lang="en-US" sz="4000" b="1" dirty="0">
                <a:cs typeface="Times New Roman" pitchFamily="18" charset="0"/>
              </a:rPr>
              <a:t>Interest Rate Risk</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346</a:t>
            </a:fld>
            <a:endParaRPr lang="en-US"/>
          </a:p>
        </p:txBody>
      </p:sp>
    </p:spTree>
    <p:extLst>
      <p:ext uri="{BB962C8B-B14F-4D97-AF65-F5344CB8AC3E}">
        <p14:creationId xmlns:p14="http://schemas.microsoft.com/office/powerpoint/2010/main" val="3884390363"/>
      </p:ext>
    </p:extLst>
  </p:cSld>
  <p:clrMapOvr>
    <a:masterClrMapping/>
  </p:clrMapOvr>
  <p:transition spd="slow">
    <p:pull dir="r"/>
  </p:transition>
</p:sld>
</file>

<file path=ppt/slides/slide3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r>
              <a:rPr lang="en-US" dirty="0"/>
              <a:t>Interest Rate Risk</a:t>
            </a:r>
          </a:p>
        </p:txBody>
      </p:sp>
      <p:sp>
        <p:nvSpPr>
          <p:cNvPr id="132099" name="Rectangle 4"/>
          <p:cNvSpPr>
            <a:spLocks noGrp="1" noChangeArrowheads="1"/>
          </p:cNvSpPr>
          <p:nvPr>
            <p:ph type="body" idx="1"/>
          </p:nvPr>
        </p:nvSpPr>
        <p:spPr>
          <a:xfrm>
            <a:off x="762000" y="1628800"/>
            <a:ext cx="8731250" cy="4694213"/>
          </a:xfrm>
          <a:noFill/>
        </p:spPr>
        <p:txBody>
          <a:bodyPr/>
          <a:lstStyle/>
          <a:p>
            <a:pPr marL="261938" lvl="3" indent="-261938" algn="just">
              <a:lnSpc>
                <a:spcPts val="2700"/>
              </a:lnSpc>
              <a:spcBef>
                <a:spcPts val="0"/>
              </a:spcBef>
              <a:spcAft>
                <a:spcPts val="600"/>
              </a:spcAft>
              <a:buFont typeface="Monotype Sorts" pitchFamily="2" charset="2"/>
              <a:buChar char="n"/>
            </a:pPr>
            <a:r>
              <a:rPr lang="en-US" dirty="0">
                <a:solidFill>
                  <a:srgbClr val="FF0000"/>
                </a:solidFill>
              </a:rPr>
              <a:t>Definition: </a:t>
            </a:r>
            <a:r>
              <a:rPr lang="en-US" dirty="0"/>
              <a:t>sensitivity of the P&amp;L to interest rate shifts in different maturities (i.e. changes in the term structure of interest rates)</a:t>
            </a:r>
          </a:p>
          <a:p>
            <a:pPr marL="261938" lvl="3" indent="-261938" algn="just">
              <a:lnSpc>
                <a:spcPts val="2700"/>
              </a:lnSpc>
              <a:spcBef>
                <a:spcPts val="0"/>
              </a:spcBef>
              <a:spcAft>
                <a:spcPts val="600"/>
              </a:spcAft>
              <a:buFont typeface="Monotype Sorts" pitchFamily="2" charset="2"/>
              <a:buChar char="n"/>
            </a:pPr>
            <a:endParaRPr lang="en-US" dirty="0"/>
          </a:p>
          <a:p>
            <a:pPr marL="261938" lvl="3" indent="-261938" algn="just">
              <a:lnSpc>
                <a:spcPts val="2700"/>
              </a:lnSpc>
              <a:spcBef>
                <a:spcPts val="0"/>
              </a:spcBef>
              <a:spcAft>
                <a:spcPts val="600"/>
              </a:spcAft>
              <a:buFont typeface="Monotype Sorts" pitchFamily="2" charset="2"/>
              <a:buChar char="n"/>
            </a:pPr>
            <a:r>
              <a:rPr lang="en-US" dirty="0">
                <a:solidFill>
                  <a:srgbClr val="FF0000"/>
                </a:solidFill>
              </a:rPr>
              <a:t>Types of interest rate risk</a:t>
            </a:r>
            <a:r>
              <a:rPr lang="en-US" dirty="0"/>
              <a:t>:</a:t>
            </a:r>
          </a:p>
          <a:p>
            <a:pPr marL="261938" lvl="3" indent="-261938" algn="just">
              <a:lnSpc>
                <a:spcPts val="2700"/>
              </a:lnSpc>
              <a:spcBef>
                <a:spcPts val="0"/>
              </a:spcBef>
              <a:spcAft>
                <a:spcPts val="600"/>
              </a:spcAft>
              <a:buFont typeface="Monotype Sorts" pitchFamily="2" charset="2"/>
              <a:buChar char="n"/>
            </a:pPr>
            <a:endParaRPr lang="en-US" dirty="0"/>
          </a:p>
          <a:p>
            <a:pPr marL="627063" lvl="3" indent="-355600" algn="just">
              <a:lnSpc>
                <a:spcPts val="2700"/>
              </a:lnSpc>
              <a:spcBef>
                <a:spcPts val="0"/>
              </a:spcBef>
              <a:spcAft>
                <a:spcPts val="600"/>
              </a:spcAft>
              <a:buFontTx/>
              <a:buAutoNum type="romanLcParenBoth"/>
            </a:pPr>
            <a:r>
              <a:rPr lang="en-US" sz="1800" dirty="0"/>
              <a:t>Marked-to-market financial assets - market risk of interest rate-sensitive financial assets (e.g. bonds).</a:t>
            </a:r>
          </a:p>
          <a:p>
            <a:pPr marL="627063" lvl="3" indent="-355600" algn="just">
              <a:lnSpc>
                <a:spcPts val="2700"/>
              </a:lnSpc>
              <a:spcBef>
                <a:spcPts val="0"/>
              </a:spcBef>
              <a:spcAft>
                <a:spcPts val="600"/>
              </a:spcAft>
              <a:buAutoNum type="romanLcParenBoth"/>
            </a:pPr>
            <a:r>
              <a:rPr lang="en-US" sz="1800" dirty="0"/>
              <a:t>Non-marked-to market financial assets (e.g. loans and deposits) – balance sheet risks:</a:t>
            </a:r>
          </a:p>
          <a:p>
            <a:pPr marL="608012" lvl="4" indent="-342900" algn="just">
              <a:lnSpc>
                <a:spcPts val="2700"/>
              </a:lnSpc>
              <a:spcBef>
                <a:spcPts val="0"/>
              </a:spcBef>
              <a:spcAft>
                <a:spcPts val="600"/>
              </a:spcAft>
              <a:buFontTx/>
              <a:buChar char="-"/>
            </a:pPr>
            <a:r>
              <a:rPr lang="en-US" sz="1600" dirty="0"/>
              <a:t>Risk of fluctuation of the Net Interest Income of a bank stemming from the impact of interest rate changes on the cash-flows generated by assets and liabilities.</a:t>
            </a:r>
          </a:p>
          <a:p>
            <a:pPr marL="608012" lvl="4" indent="-342900" algn="just">
              <a:lnSpc>
                <a:spcPts val="2700"/>
              </a:lnSpc>
              <a:spcBef>
                <a:spcPts val="0"/>
              </a:spcBef>
              <a:spcAft>
                <a:spcPts val="600"/>
              </a:spcAft>
              <a:buFontTx/>
              <a:buChar char="-"/>
            </a:pPr>
            <a:r>
              <a:rPr lang="en-US" sz="1600" dirty="0"/>
              <a:t>Risk of optionality embedded in assets and liabilities, impacting on the volume of assets and liabilities that generate cash-flows, e.g. prepayment of loans and early redemption of deposits.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347</a:t>
            </a:fld>
            <a:endParaRPr lang="en-US"/>
          </a:p>
        </p:txBody>
      </p:sp>
    </p:spTree>
    <p:extLst>
      <p:ext uri="{BB962C8B-B14F-4D97-AF65-F5344CB8AC3E}">
        <p14:creationId xmlns:p14="http://schemas.microsoft.com/office/powerpoint/2010/main" val="3537781559"/>
      </p:ext>
    </p:extLst>
  </p:cSld>
  <p:clrMapOvr>
    <a:masterClrMapping/>
  </p:clrMapOvr>
  <p:transition spd="slow">
    <p:pull dir="r"/>
  </p:transition>
</p:sld>
</file>

<file path=ppt/slides/slide3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r>
              <a:rPr lang="en-US" dirty="0"/>
              <a:t>Interest Rate or Repricing Gaps</a:t>
            </a:r>
          </a:p>
        </p:txBody>
      </p:sp>
      <p:sp>
        <p:nvSpPr>
          <p:cNvPr id="132099" name="Rectangle 4"/>
          <p:cNvSpPr>
            <a:spLocks noGrp="1" noChangeArrowheads="1"/>
          </p:cNvSpPr>
          <p:nvPr>
            <p:ph type="body" idx="1"/>
          </p:nvPr>
        </p:nvSpPr>
        <p:spPr>
          <a:xfrm>
            <a:off x="762000" y="1628800"/>
            <a:ext cx="8731250" cy="4694213"/>
          </a:xfrm>
          <a:noFill/>
        </p:spPr>
        <p:txBody>
          <a:bodyPr/>
          <a:lstStyle/>
          <a:p>
            <a:pPr marL="261938" lvl="3" indent="-261938" algn="just">
              <a:lnSpc>
                <a:spcPts val="2700"/>
              </a:lnSpc>
              <a:spcBef>
                <a:spcPts val="600"/>
              </a:spcBef>
              <a:spcAft>
                <a:spcPts val="600"/>
              </a:spcAft>
              <a:buFont typeface="Monotype Sorts" pitchFamily="2" charset="2"/>
              <a:buChar char="n"/>
            </a:pPr>
            <a:r>
              <a:rPr lang="en-US" u="sng" dirty="0">
                <a:cs typeface="Arial" charset="0"/>
              </a:rPr>
              <a:t>Most assets and liabilities in the banking book are not marked</a:t>
            </a:r>
            <a:r>
              <a:rPr lang="en-US" u="sng" dirty="0">
                <a:cs typeface="Arial" charset="0"/>
                <a:sym typeface="Wingdings" panose="05000000000000000000" pitchFamily="2" charset="2"/>
              </a:rPr>
              <a:t>-</a:t>
            </a:r>
            <a:r>
              <a:rPr lang="en-US" u="sng" dirty="0">
                <a:cs typeface="Arial" charset="0"/>
              </a:rPr>
              <a:t>to</a:t>
            </a:r>
            <a:r>
              <a:rPr lang="en-US" u="sng" dirty="0">
                <a:cs typeface="Arial" charset="0"/>
                <a:sym typeface="Wingdings" panose="05000000000000000000" pitchFamily="2" charset="2"/>
              </a:rPr>
              <a:t>-</a:t>
            </a:r>
            <a:r>
              <a:rPr lang="en-US" u="sng" dirty="0">
                <a:cs typeface="Arial" charset="0"/>
              </a:rPr>
              <a:t>market.</a:t>
            </a:r>
            <a:endParaRPr lang="en-US" sz="1600" b="1" u="sng" dirty="0">
              <a:cs typeface="Arial" charset="0"/>
            </a:endParaRPr>
          </a:p>
          <a:p>
            <a:pPr marL="261938" lvl="3" indent="-261938" algn="just">
              <a:lnSpc>
                <a:spcPts val="2700"/>
              </a:lnSpc>
              <a:spcBef>
                <a:spcPts val="600"/>
              </a:spcBef>
              <a:spcAft>
                <a:spcPts val="600"/>
              </a:spcAft>
              <a:buFont typeface="Monotype Sorts" pitchFamily="2" charset="2"/>
              <a:buChar char="n"/>
            </a:pPr>
            <a:endParaRPr lang="en-US" sz="1600" b="1" u="sng" dirty="0">
              <a:cs typeface="Arial" charset="0"/>
            </a:endParaRPr>
          </a:p>
          <a:p>
            <a:pPr marL="261938" lvl="3" indent="-261938" algn="just">
              <a:lnSpc>
                <a:spcPts val="2700"/>
              </a:lnSpc>
              <a:spcBef>
                <a:spcPts val="600"/>
              </a:spcBef>
              <a:spcAft>
                <a:spcPts val="600"/>
              </a:spcAft>
              <a:buFont typeface="Monotype Sorts" pitchFamily="2" charset="2"/>
              <a:buChar char="n"/>
            </a:pPr>
            <a:r>
              <a:rPr lang="en-US" sz="1800" dirty="0">
                <a:cs typeface="Arial" charset="0"/>
              </a:rPr>
              <a:t>Their value does not change due to interest rate moves.</a:t>
            </a:r>
          </a:p>
          <a:p>
            <a:pPr marL="261938" lvl="3" indent="-261938" algn="just">
              <a:lnSpc>
                <a:spcPts val="2700"/>
              </a:lnSpc>
              <a:spcBef>
                <a:spcPts val="600"/>
              </a:spcBef>
              <a:spcAft>
                <a:spcPts val="600"/>
              </a:spcAft>
              <a:buFont typeface="Monotype Sorts" pitchFamily="2" charset="2"/>
              <a:buChar char="n"/>
            </a:pPr>
            <a:r>
              <a:rPr lang="en-US" sz="1800" dirty="0">
                <a:cs typeface="Arial" charset="0"/>
              </a:rPr>
              <a:t>Nonetheless, interest rate moves still impact on the Net Income (NI) of banks, because many of these assets and liabilities generate cash</a:t>
            </a:r>
            <a:r>
              <a:rPr lang="en-US" sz="1800" u="sng" dirty="0">
                <a:cs typeface="Arial" charset="0"/>
                <a:sym typeface="Wingdings" panose="05000000000000000000" pitchFamily="2" charset="2"/>
              </a:rPr>
              <a:t>-</a:t>
            </a:r>
            <a:r>
              <a:rPr lang="en-US" sz="1800" dirty="0">
                <a:cs typeface="Arial" charset="0"/>
              </a:rPr>
              <a:t>flows that are sensitive to interest rates.</a:t>
            </a:r>
          </a:p>
          <a:p>
            <a:pPr marL="261938" lvl="3" indent="-261938" algn="just">
              <a:lnSpc>
                <a:spcPts val="2700"/>
              </a:lnSpc>
              <a:spcBef>
                <a:spcPts val="600"/>
              </a:spcBef>
              <a:spcAft>
                <a:spcPts val="600"/>
              </a:spcAft>
              <a:buFont typeface="Monotype Sorts" pitchFamily="2" charset="2"/>
              <a:buChar char="n"/>
            </a:pPr>
            <a:r>
              <a:rPr lang="en-US" sz="1800" dirty="0">
                <a:cs typeface="Arial" charset="0"/>
              </a:rPr>
              <a:t>These changes in the cash</a:t>
            </a:r>
            <a:r>
              <a:rPr lang="en-US" sz="1800" u="sng" dirty="0">
                <a:cs typeface="Arial" charset="0"/>
                <a:sym typeface="Wingdings" panose="05000000000000000000" pitchFamily="2" charset="2"/>
              </a:rPr>
              <a:t>-</a:t>
            </a:r>
            <a:r>
              <a:rPr lang="en-US" sz="1800" dirty="0">
                <a:cs typeface="Arial" charset="0"/>
              </a:rPr>
              <a:t>flows impact on the Net Interest Income (NII, the difference between interest charged and interest paid by banks) and therefore on NI.</a:t>
            </a:r>
          </a:p>
          <a:p>
            <a:pPr marL="261938" lvl="3" indent="-261938" algn="just">
              <a:lnSpc>
                <a:spcPts val="2700"/>
              </a:lnSpc>
              <a:spcBef>
                <a:spcPts val="600"/>
              </a:spcBef>
              <a:spcAft>
                <a:spcPts val="600"/>
              </a:spcAft>
              <a:buFont typeface="Monotype Sorts" pitchFamily="2" charset="2"/>
              <a:buChar char="n"/>
            </a:pPr>
            <a:endParaRPr lang="en-US" u="sng" dirty="0">
              <a:cs typeface="Arial"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348</a:t>
            </a:fld>
            <a:endParaRPr lang="en-US"/>
          </a:p>
        </p:txBody>
      </p:sp>
      <p:sp>
        <p:nvSpPr>
          <p:cNvPr id="4" name="Down Arrow 3"/>
          <p:cNvSpPr/>
          <p:nvPr/>
        </p:nvSpPr>
        <p:spPr bwMode="auto">
          <a:xfrm>
            <a:off x="5025008" y="2060848"/>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546918786"/>
      </p:ext>
    </p:extLst>
  </p:cSld>
  <p:clrMapOvr>
    <a:masterClrMapping/>
  </p:clrMapOvr>
  <p:transition spd="slow">
    <p:pull dir="r"/>
  </p:transition>
</p:sld>
</file>

<file path=ppt/slides/slide3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1999" y="342900"/>
            <a:ext cx="8603381" cy="1014262"/>
          </a:xfrm>
        </p:spPr>
        <p:txBody>
          <a:bodyPr/>
          <a:lstStyle/>
          <a:p>
            <a:pPr algn="ctr"/>
            <a:r>
              <a:rPr lang="en-US" sz="4000" dirty="0"/>
              <a:t>Interest Rate Risk in the Balance Sheet</a:t>
            </a:r>
          </a:p>
        </p:txBody>
      </p:sp>
      <p:sp>
        <p:nvSpPr>
          <p:cNvPr id="132099" name="Rectangle 4"/>
          <p:cNvSpPr>
            <a:spLocks noGrp="1" noChangeArrowheads="1"/>
          </p:cNvSpPr>
          <p:nvPr>
            <p:ph type="body" idx="1"/>
          </p:nvPr>
        </p:nvSpPr>
        <p:spPr>
          <a:xfrm>
            <a:off x="762000" y="1628800"/>
            <a:ext cx="8731250" cy="4694213"/>
          </a:xfrm>
          <a:noFill/>
        </p:spPr>
        <p:txBody>
          <a:bodyPr/>
          <a:lstStyle/>
          <a:p>
            <a:pPr marL="261938" lvl="3" indent="-261938" algn="just">
              <a:lnSpc>
                <a:spcPts val="2300"/>
              </a:lnSpc>
              <a:spcBef>
                <a:spcPts val="600"/>
              </a:spcBef>
              <a:spcAft>
                <a:spcPts val="600"/>
              </a:spcAft>
              <a:buFont typeface="Monotype Sorts" pitchFamily="2" charset="2"/>
              <a:buChar char="n"/>
            </a:pPr>
            <a:r>
              <a:rPr lang="en-US" u="sng" dirty="0">
                <a:solidFill>
                  <a:srgbClr val="FF0000"/>
                </a:solidFill>
                <a:cs typeface="Arial" charset="0"/>
              </a:rPr>
              <a:t>Measurement:</a:t>
            </a:r>
          </a:p>
          <a:p>
            <a:pPr marL="269875" lvl="3" indent="-269875" algn="just">
              <a:lnSpc>
                <a:spcPts val="2300"/>
              </a:lnSpc>
              <a:spcBef>
                <a:spcPts val="600"/>
              </a:spcBef>
              <a:spcAft>
                <a:spcPts val="600"/>
              </a:spcAft>
              <a:buAutoNum type="romanLcParenBoth"/>
            </a:pPr>
            <a:r>
              <a:rPr lang="en-US" sz="1800" u="sng" dirty="0"/>
              <a:t>Interest Rate or Repricing Gap analysis:</a:t>
            </a:r>
          </a:p>
          <a:p>
            <a:pPr marL="268288" lvl="4" indent="-268288" algn="just">
              <a:lnSpc>
                <a:spcPts val="2300"/>
              </a:lnSpc>
              <a:spcBef>
                <a:spcPts val="600"/>
              </a:spcBef>
              <a:spcAft>
                <a:spcPts val="0"/>
              </a:spcAft>
            </a:pPr>
            <a:r>
              <a:rPr lang="en-US" sz="1600" b="1" dirty="0">
                <a:cs typeface="Times New Roman" pitchFamily="18" charset="0"/>
              </a:rPr>
              <a:t>Definition: </a:t>
            </a:r>
            <a:r>
              <a:rPr lang="en-US" sz="1600" dirty="0">
                <a:cs typeface="Times New Roman" pitchFamily="18" charset="0"/>
              </a:rPr>
              <a:t>differences between assets and liabilities to be repriced in different time buckets </a:t>
            </a:r>
            <a:r>
              <a:rPr lang="en-US" sz="1600" dirty="0">
                <a:cs typeface="Arial" charset="0"/>
              </a:rPr>
              <a:t>(usually up to 1 year, with usual time bands being </a:t>
            </a:r>
            <a:r>
              <a:rPr lang="pt-PT" sz="1600" dirty="0"/>
              <a:t>1 </a:t>
            </a:r>
            <a:r>
              <a:rPr lang="pt-PT" sz="1600" dirty="0" err="1"/>
              <a:t>week</a:t>
            </a:r>
            <a:r>
              <a:rPr lang="pt-PT" sz="1600" dirty="0"/>
              <a:t>, 2 </a:t>
            </a:r>
            <a:r>
              <a:rPr lang="pt-PT" sz="1600" dirty="0" err="1"/>
              <a:t>weeks</a:t>
            </a:r>
            <a:r>
              <a:rPr lang="pt-PT" sz="1600" dirty="0"/>
              <a:t>, 1m, 2, 3, 6 </a:t>
            </a:r>
            <a:r>
              <a:rPr lang="pt-PT" sz="1600" dirty="0" err="1"/>
              <a:t>and</a:t>
            </a:r>
            <a:r>
              <a:rPr lang="pt-PT" sz="1600" dirty="0"/>
              <a:t> 12m).</a:t>
            </a:r>
          </a:p>
          <a:p>
            <a:pPr marL="268288" lvl="4" indent="-268288" algn="just">
              <a:lnSpc>
                <a:spcPts val="2300"/>
              </a:lnSpc>
              <a:spcBef>
                <a:spcPts val="600"/>
              </a:spcBef>
              <a:spcAft>
                <a:spcPts val="0"/>
              </a:spcAft>
            </a:pPr>
            <a:r>
              <a:rPr lang="pt-PT" sz="1600" b="1" dirty="0"/>
              <a:t>Data: </a:t>
            </a:r>
            <a:r>
              <a:rPr lang="en-US" sz="1600" dirty="0"/>
              <a:t>All principal balances must be included in the gap report, along with interest flows. However, there is a trade-off between technical accuracy and practicality, as banks should include interest payments on tranches of principal that have not yet been repaid or repriced and the spread component of floating-rate instruments, but capturing and reporting this data is difficult.</a:t>
            </a:r>
          </a:p>
          <a:p>
            <a:pPr marL="268288" lvl="4" indent="-268288" algn="just">
              <a:lnSpc>
                <a:spcPts val="2300"/>
              </a:lnSpc>
              <a:spcBef>
                <a:spcPts val="600"/>
              </a:spcBef>
              <a:spcAft>
                <a:spcPts val="0"/>
              </a:spcAft>
            </a:pPr>
            <a:endParaRPr lang="en-US" sz="1600" dirty="0"/>
          </a:p>
          <a:p>
            <a:pPr marL="269875" lvl="4" indent="-269875" algn="just">
              <a:lnSpc>
                <a:spcPts val="2300"/>
              </a:lnSpc>
              <a:spcBef>
                <a:spcPts val="600"/>
              </a:spcBef>
              <a:spcAft>
                <a:spcPts val="0"/>
              </a:spcAft>
              <a:buNone/>
            </a:pPr>
            <a:r>
              <a:rPr lang="en-US" sz="1600" dirty="0"/>
              <a:t>	</a:t>
            </a:r>
            <a:r>
              <a:rPr lang="en-US" sz="1600" u="sng" dirty="0"/>
              <a:t>For amortizing loans, installments should by allocated to the time period in which they are scheduled </a:t>
            </a:r>
            <a:r>
              <a:rPr lang="pt-PT" sz="1600" u="sng" dirty="0"/>
              <a:t>to </a:t>
            </a:r>
            <a:r>
              <a:rPr lang="en-US" sz="1600" u="sng" dirty="0"/>
              <a:t>occur</a:t>
            </a:r>
            <a:r>
              <a:rPr lang="pt-PT" sz="1600" u="sng" dirty="0"/>
              <a:t>, </a:t>
            </a:r>
            <a:r>
              <a:rPr lang="en-US" sz="1600" u="sng" dirty="0"/>
              <a:t>but in most cases, gaps are calculated using principal rather than interest flows</a:t>
            </a:r>
            <a:r>
              <a:rPr lang="en-US" sz="1600" dirty="0"/>
              <a:t>.</a:t>
            </a:r>
          </a:p>
          <a:p>
            <a:pPr marL="268288" lvl="4" indent="-268288" algn="just">
              <a:lnSpc>
                <a:spcPts val="2300"/>
              </a:lnSpc>
              <a:spcBef>
                <a:spcPts val="600"/>
              </a:spcBef>
              <a:spcAft>
                <a:spcPts val="0"/>
              </a:spcAft>
            </a:pPr>
            <a:r>
              <a:rPr lang="en-US" sz="1600" b="1" dirty="0"/>
              <a:t>Variable-rate products:</a:t>
            </a:r>
            <a:r>
              <a:rPr lang="en-US" sz="1600" dirty="0"/>
              <a:t> they are normally linked to a benchmark rate (e.g. 1m, 3m or 6m Libor or </a:t>
            </a:r>
            <a:r>
              <a:rPr lang="en-US" sz="1600" dirty="0" err="1"/>
              <a:t>Euribor</a:t>
            </a:r>
            <a:r>
              <a:rPr lang="en-US" sz="1600" dirty="0"/>
              <a:t>, being the 6m </a:t>
            </a:r>
            <a:r>
              <a:rPr lang="en-US" sz="1600" dirty="0" err="1"/>
              <a:t>Euribor</a:t>
            </a:r>
            <a:r>
              <a:rPr lang="en-US" sz="1600" dirty="0"/>
              <a:t> the most usual reference rate for residential mortgage loans in Portugal) and the repricing frequency often corresponds to the maturity of the reference rate chosen.</a:t>
            </a:r>
            <a:endParaRPr lang="en-US" sz="16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349</a:t>
            </a:fld>
            <a:endParaRPr lang="en-US"/>
          </a:p>
        </p:txBody>
      </p:sp>
      <p:sp>
        <p:nvSpPr>
          <p:cNvPr id="5" name="Down Arrow 4"/>
          <p:cNvSpPr/>
          <p:nvPr/>
        </p:nvSpPr>
        <p:spPr bwMode="auto">
          <a:xfrm>
            <a:off x="5169024" y="4365104"/>
            <a:ext cx="288032" cy="360040"/>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995206616"/>
      </p:ext>
    </p:extLst>
  </p:cSld>
  <p:clrMapOvr>
    <a:masterClrMapping/>
  </p:clrMapOvr>
  <p:transition spd="slow">
    <p:pull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ctrTitle"/>
          </p:nvPr>
        </p:nvSpPr>
        <p:spPr>
          <a:xfrm>
            <a:off x="762000" y="2464242"/>
            <a:ext cx="8731250" cy="630942"/>
          </a:xfrm>
          <a:noFill/>
        </p:spPr>
        <p:txBody>
          <a:bodyPr wrap="square" lIns="91440" tIns="45720" rIns="91440" bIns="45720">
            <a:spAutoFit/>
          </a:bodyPr>
          <a:lstStyle/>
          <a:p>
            <a:r>
              <a:rPr lang="en-US" sz="3500" b="1" dirty="0"/>
              <a:t>1.1.2.	Financial Intermediation Purposes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35</a:t>
            </a:fld>
            <a:endParaRPr lang="en-US" dirty="0"/>
          </a:p>
        </p:txBody>
      </p:sp>
    </p:spTree>
    <p:extLst>
      <p:ext uri="{BB962C8B-B14F-4D97-AF65-F5344CB8AC3E}">
        <p14:creationId xmlns:p14="http://schemas.microsoft.com/office/powerpoint/2010/main" val="623167522"/>
      </p:ext>
    </p:extLst>
  </p:cSld>
  <p:clrMapOvr>
    <a:masterClrMapping/>
  </p:clrMapOvr>
  <p:transition spd="slow">
    <p:pull dir="r"/>
  </p:transition>
</p:sld>
</file>

<file path=ppt/slides/slide3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1999" y="342900"/>
            <a:ext cx="8603381" cy="1014262"/>
          </a:xfrm>
        </p:spPr>
        <p:txBody>
          <a:bodyPr/>
          <a:lstStyle/>
          <a:p>
            <a:pPr algn="ctr"/>
            <a:r>
              <a:rPr lang="en-US" sz="4000" dirty="0"/>
              <a:t>Interest Rate Risk in the Balance Sheet</a:t>
            </a:r>
          </a:p>
        </p:txBody>
      </p:sp>
      <p:sp>
        <p:nvSpPr>
          <p:cNvPr id="132099" name="Rectangle 4"/>
          <p:cNvSpPr>
            <a:spLocks noGrp="1" noChangeArrowheads="1"/>
          </p:cNvSpPr>
          <p:nvPr>
            <p:ph type="body" idx="1"/>
          </p:nvPr>
        </p:nvSpPr>
        <p:spPr>
          <a:xfrm>
            <a:off x="762000" y="1628800"/>
            <a:ext cx="8731250" cy="4694213"/>
          </a:xfrm>
          <a:noFill/>
        </p:spPr>
        <p:txBody>
          <a:bodyPr/>
          <a:lstStyle/>
          <a:p>
            <a:pPr marL="268288" lvl="4" indent="-268288" algn="just">
              <a:lnSpc>
                <a:spcPts val="2300"/>
              </a:lnSpc>
              <a:spcBef>
                <a:spcPts val="400"/>
              </a:spcBef>
              <a:spcAft>
                <a:spcPts val="0"/>
              </a:spcAft>
            </a:pPr>
            <a:r>
              <a:rPr lang="en-US" sz="1600" b="1" dirty="0">
                <a:cs typeface="Arial" charset="0"/>
              </a:rPr>
              <a:t>B</a:t>
            </a:r>
            <a:r>
              <a:rPr lang="en-US" sz="1600" b="1" dirty="0"/>
              <a:t>ullet repayment loans:</a:t>
            </a:r>
            <a:r>
              <a:rPr lang="en-US" sz="1600" dirty="0"/>
              <a:t> the entire principal balance should be allocated to a time bucket corresponding to their maturity.</a:t>
            </a:r>
          </a:p>
          <a:p>
            <a:pPr marL="268288" lvl="4" indent="-268288" algn="just">
              <a:lnSpc>
                <a:spcPts val="2300"/>
              </a:lnSpc>
              <a:spcBef>
                <a:spcPts val="400"/>
              </a:spcBef>
              <a:spcAft>
                <a:spcPts val="0"/>
              </a:spcAft>
            </a:pPr>
            <a:r>
              <a:rPr lang="pt-PT" sz="1600" b="1" dirty="0"/>
              <a:t>F</a:t>
            </a:r>
            <a:r>
              <a:rPr lang="en-US" sz="1600" b="1" dirty="0" err="1"/>
              <a:t>ixed</a:t>
            </a:r>
            <a:r>
              <a:rPr lang="en-US" sz="1600" b="1" dirty="0"/>
              <a:t> rate retail bank products:</a:t>
            </a:r>
            <a:r>
              <a:rPr lang="en-US" sz="1600" dirty="0"/>
              <a:t> as these tend to be homogenous and face early repayments, banks usually build models to estimate the behavioral run-off profile of loans and deposits.</a:t>
            </a:r>
          </a:p>
          <a:p>
            <a:pPr marL="268288" lvl="4" indent="-268288" algn="just">
              <a:lnSpc>
                <a:spcPts val="2300"/>
              </a:lnSpc>
              <a:spcBef>
                <a:spcPts val="400"/>
              </a:spcBef>
              <a:spcAft>
                <a:spcPts val="0"/>
              </a:spcAft>
            </a:pPr>
            <a:r>
              <a:rPr lang="en-US" sz="1600" b="1" dirty="0">
                <a:cs typeface="Arial" charset="0"/>
              </a:rPr>
              <a:t>Non-interest rate bearing balance sheet items </a:t>
            </a:r>
            <a:r>
              <a:rPr lang="en-US" sz="1600" dirty="0">
                <a:cs typeface="Arial" charset="0"/>
              </a:rPr>
              <a:t>(e.g. non</a:t>
            </a:r>
            <a:r>
              <a:rPr lang="en-US" sz="1600" dirty="0"/>
              <a:t>-</a:t>
            </a:r>
            <a:r>
              <a:rPr lang="en-US" sz="1600" dirty="0">
                <a:cs typeface="Arial" charset="0"/>
              </a:rPr>
              <a:t>interest bearing deposits, fixed assets and capital, even though capital may be considered as a fixed rate liability) -  </a:t>
            </a:r>
            <a:r>
              <a:rPr lang="en-US" sz="1600" dirty="0"/>
              <a:t>banks often decide to represent a proportion (e.g. 20%) of non-interest bearing deposits as notionally repricing in the short term and spread the remainder between 1 month and 3 or 5 years.</a:t>
            </a:r>
            <a:endParaRPr lang="en-US" sz="1600" dirty="0">
              <a:cs typeface="Times New Roman" pitchFamily="18" charset="0"/>
            </a:endParaRPr>
          </a:p>
          <a:p>
            <a:pPr marL="268288" lvl="4" indent="-268288" algn="just">
              <a:lnSpc>
                <a:spcPts val="2400"/>
              </a:lnSpc>
              <a:spcBef>
                <a:spcPts val="400"/>
              </a:spcBef>
              <a:spcAft>
                <a:spcPts val="0"/>
              </a:spcAft>
            </a:pPr>
            <a:r>
              <a:rPr lang="en-US" sz="1600" b="1" dirty="0">
                <a:cs typeface="Times New Roman" pitchFamily="18" charset="0"/>
              </a:rPr>
              <a:t>Types of gaps: </a:t>
            </a:r>
            <a:r>
              <a:rPr lang="en-US" sz="1600" dirty="0">
                <a:cs typeface="Times New Roman" pitchFamily="18" charset="0"/>
              </a:rPr>
              <a:t>static or dynamic and marginal or cumulative.</a:t>
            </a:r>
          </a:p>
          <a:p>
            <a:pPr marL="268288" lvl="4" indent="-268288" algn="just">
              <a:lnSpc>
                <a:spcPts val="2400"/>
              </a:lnSpc>
              <a:spcBef>
                <a:spcPts val="400"/>
              </a:spcBef>
              <a:spcAft>
                <a:spcPts val="0"/>
              </a:spcAft>
            </a:pPr>
            <a:r>
              <a:rPr lang="en-US" sz="1600" b="1" dirty="0">
                <a:cs typeface="Arial" charset="0"/>
              </a:rPr>
              <a:t>Management: </a:t>
            </a:r>
          </a:p>
          <a:p>
            <a:pPr marL="539750" lvl="5" indent="-269875" algn="just">
              <a:lnSpc>
                <a:spcPts val="2000"/>
              </a:lnSpc>
              <a:spcBef>
                <a:spcPts val="0"/>
              </a:spcBef>
              <a:spcAft>
                <a:spcPts val="0"/>
              </a:spcAft>
              <a:buAutoNum type="romanLcParenBoth"/>
            </a:pPr>
            <a:r>
              <a:rPr lang="en-US" sz="1400" dirty="0">
                <a:cs typeface="Arial" charset="0"/>
              </a:rPr>
              <a:t>b</a:t>
            </a:r>
            <a:r>
              <a:rPr lang="en-US" sz="1400" dirty="0">
                <a:cs typeface="Times New Roman" pitchFamily="18" charset="0"/>
              </a:rPr>
              <a:t>anks usually impose internal limits on these gaps, at the </a:t>
            </a:r>
            <a:r>
              <a:rPr lang="en-US" sz="1400" dirty="0"/>
              <a:t>bank’s Asset and Liability Committee, expressed as an amount or percentage of NII, based on the bank’s risk appetite.</a:t>
            </a:r>
          </a:p>
          <a:p>
            <a:pPr marL="539750" lvl="5" indent="-269875" algn="just">
              <a:lnSpc>
                <a:spcPts val="2000"/>
              </a:lnSpc>
              <a:spcBef>
                <a:spcPts val="0"/>
              </a:spcBef>
              <a:spcAft>
                <a:spcPts val="0"/>
              </a:spcAft>
              <a:buAutoNum type="romanLcParenBoth"/>
            </a:pPr>
            <a:r>
              <a:rPr lang="en-US" sz="1400" dirty="0">
                <a:cs typeface="Times New Roman" pitchFamily="18" charset="0"/>
              </a:rPr>
              <a:t>banks may decide to hedge against the interest-rate risk, by entering into interest-rate derivative transactions or by changing the pricing structure of their balance sheet (cash hedging), in order to mitigate their exposure.</a:t>
            </a:r>
          </a:p>
          <a:p>
            <a:pPr marL="539750" lvl="5" indent="-269875" algn="just">
              <a:lnSpc>
                <a:spcPts val="2000"/>
              </a:lnSpc>
              <a:spcBef>
                <a:spcPts val="0"/>
              </a:spcBef>
              <a:spcAft>
                <a:spcPts val="0"/>
              </a:spcAft>
              <a:buAutoNum type="romanLcParenBoth"/>
            </a:pPr>
            <a:r>
              <a:rPr lang="en-US" sz="1400" dirty="0">
                <a:cs typeface="Times New Roman" pitchFamily="18" charset="0"/>
              </a:rPr>
              <a:t>banks may also decide to keep their gaps (at least up to a given magnitude) if they expect to benefit from interest rate changes.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350</a:t>
            </a:fld>
            <a:endParaRPr lang="en-US"/>
          </a:p>
        </p:txBody>
      </p:sp>
    </p:spTree>
    <p:extLst>
      <p:ext uri="{BB962C8B-B14F-4D97-AF65-F5344CB8AC3E}">
        <p14:creationId xmlns:p14="http://schemas.microsoft.com/office/powerpoint/2010/main" val="1276126420"/>
      </p:ext>
    </p:extLst>
  </p:cSld>
  <p:clrMapOvr>
    <a:masterClrMapping/>
  </p:clrMapOvr>
  <p:transition spd="slow">
    <p:pull dir="r"/>
  </p:transition>
</p:sld>
</file>

<file path=ppt/slides/slide3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pPr algn="ctr"/>
            <a:r>
              <a:rPr lang="en-US" sz="4000" dirty="0"/>
              <a:t>Interest Rate Risk in the Balance Sheet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351</a:t>
            </a:fld>
            <a:endParaRPr lang="en-US"/>
          </a:p>
        </p:txBody>
      </p:sp>
      <mc:AlternateContent xmlns:mc="http://schemas.openxmlformats.org/markup-compatibility/2006" xmlns:a14="http://schemas.microsoft.com/office/drawing/2010/main">
        <mc:Choice Requires="a14">
          <p:sp>
            <p:nvSpPr>
              <p:cNvPr id="9" name="Rectangle 4"/>
              <p:cNvSpPr txBox="1">
                <a:spLocks noChangeArrowheads="1"/>
              </p:cNvSpPr>
              <p:nvPr/>
            </p:nvSpPr>
            <p:spPr bwMode="auto">
              <a:xfrm>
                <a:off x="762000" y="1628801"/>
                <a:ext cx="4085624" cy="471475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lvl="3" indent="0" algn="just">
                  <a:lnSpc>
                    <a:spcPts val="2500"/>
                  </a:lnSpc>
                  <a:spcBef>
                    <a:spcPts val="600"/>
                  </a:spcBef>
                  <a:spcAft>
                    <a:spcPts val="0"/>
                  </a:spcAft>
                  <a:buNone/>
                </a:pPr>
                <a:r>
                  <a:rPr kumimoji="0" lang="en-US" sz="1800" u="none" kern="0" dirty="0">
                    <a:solidFill>
                      <a:srgbClr val="FF0000"/>
                    </a:solidFill>
                    <a:cs typeface="Arial" charset="0"/>
                  </a:rPr>
                  <a:t>Example 1</a:t>
                </a:r>
              </a:p>
              <a:p>
                <a:pPr marL="285750" lvl="3" indent="-285750" algn="just">
                  <a:lnSpc>
                    <a:spcPts val="2500"/>
                  </a:lnSpc>
                  <a:spcBef>
                    <a:spcPts val="600"/>
                  </a:spcBef>
                  <a:spcAft>
                    <a:spcPts val="0"/>
                  </a:spcAft>
                  <a:buFont typeface="Arial" panose="020B0604020202020204" pitchFamily="34" charset="0"/>
                  <a:buChar char="•"/>
                </a:pPr>
                <a:r>
                  <a:rPr kumimoji="0" lang="en-US" sz="1800" b="0" u="none" kern="0" dirty="0">
                    <a:cs typeface="Arial" charset="0"/>
                  </a:rPr>
                  <a:t>The Bank is negatively impacted by interest rate increases.</a:t>
                </a:r>
              </a:p>
              <a:p>
                <a:pPr marL="285750" lvl="3" indent="-285750" algn="just">
                  <a:lnSpc>
                    <a:spcPts val="2500"/>
                  </a:lnSpc>
                  <a:spcBef>
                    <a:spcPts val="600"/>
                  </a:spcBef>
                  <a:spcAft>
                    <a:spcPts val="0"/>
                  </a:spcAft>
                  <a:buFont typeface="Arial" panose="020B0604020202020204" pitchFamily="34" charset="0"/>
                  <a:buChar char="•"/>
                </a:pPr>
                <a:r>
                  <a:rPr kumimoji="0" lang="en-US" sz="1800" b="0" u="none" kern="0" dirty="0">
                    <a:cs typeface="Arial" charset="0"/>
                  </a:rPr>
                  <a:t>Impact of a change in the yield curve on the NI in the following year:</a:t>
                </a:r>
              </a:p>
              <a:p>
                <a:pPr marL="285750" lvl="3" indent="-285750" algn="just">
                  <a:lnSpc>
                    <a:spcPts val="2500"/>
                  </a:lnSpc>
                  <a:spcBef>
                    <a:spcPts val="600"/>
                  </a:spcBef>
                  <a:spcAft>
                    <a:spcPts val="0"/>
                  </a:spcAft>
                  <a:buFont typeface="Arial" panose="020B0604020202020204" pitchFamily="34" charset="0"/>
                  <a:buChar char="•"/>
                </a:pPr>
                <a:endParaRPr kumimoji="0" lang="en-US" sz="1800" b="0" u="none" kern="0" dirty="0">
                  <a:cs typeface="Arial" charset="0"/>
                </a:endParaRPr>
              </a:p>
              <a:p>
                <a:pPr marL="261938" lvl="3" indent="-261938" algn="just">
                  <a:lnSpc>
                    <a:spcPts val="2500"/>
                  </a:lnSpc>
                  <a:spcBef>
                    <a:spcPts val="600"/>
                  </a:spcBef>
                  <a:spcAft>
                    <a:spcPts val="0"/>
                  </a:spcAft>
                  <a:buFont typeface="Monotype Sorts" pitchFamily="2" charset="2"/>
                  <a:buChar char="n"/>
                </a:pPr>
                <a:endParaRPr kumimoji="0" lang="en-US" sz="1800" b="0" u="none" kern="0" dirty="0">
                  <a:cs typeface="Arial" charset="0"/>
                </a:endParaRPr>
              </a:p>
              <a:p>
                <a:pPr marL="0" lvl="3" indent="0" algn="just">
                  <a:lnSpc>
                    <a:spcPts val="2500"/>
                  </a:lnSpc>
                  <a:spcBef>
                    <a:spcPts val="600"/>
                  </a:spcBef>
                  <a:spcAft>
                    <a:spcPts val="0"/>
                  </a:spcAft>
                  <a:buNone/>
                </a:pPr>
                <a14:m>
                  <m:oMathPara xmlns:m="http://schemas.openxmlformats.org/officeDocument/2006/math">
                    <m:oMathParaPr>
                      <m:jc m:val="centerGroup"/>
                    </m:oMathParaPr>
                    <m:oMath xmlns:m="http://schemas.openxmlformats.org/officeDocument/2006/math">
                      <m:r>
                        <a:rPr kumimoji="0" lang="en-US" sz="1800" b="0" i="1" u="none" kern="0">
                          <a:latin typeface="Cambria Math" panose="02040503050406030204" pitchFamily="18" charset="0"/>
                          <a:ea typeface="Cambria Math" panose="02040503050406030204" pitchFamily="18" charset="0"/>
                          <a:cs typeface="Arial" charset="0"/>
                        </a:rPr>
                        <m:t>∆</m:t>
                      </m:r>
                      <m:sSub>
                        <m:sSubPr>
                          <m:ctrlPr>
                            <a:rPr kumimoji="0" lang="en-US" sz="1800" b="0" i="1" u="none" kern="0" smtClean="0">
                              <a:latin typeface="Cambria Math" panose="02040503050406030204" pitchFamily="18" charset="0"/>
                              <a:cs typeface="Arial" charset="0"/>
                            </a:rPr>
                          </m:ctrlPr>
                        </m:sSubPr>
                        <m:e>
                          <m:r>
                            <a:rPr kumimoji="0" lang="pt-PT" sz="1800" b="0" i="1" u="none" kern="0" smtClean="0">
                              <a:latin typeface="Cambria Math" panose="02040503050406030204" pitchFamily="18" charset="0"/>
                              <a:ea typeface="Cambria Math" panose="02040503050406030204" pitchFamily="18" charset="0"/>
                              <a:cs typeface="Arial" charset="0"/>
                            </a:rPr>
                            <m:t>𝑁𝐼</m:t>
                          </m:r>
                        </m:e>
                        <m:sub>
                          <m:r>
                            <a:rPr kumimoji="0" lang="pt-PT" sz="1800" b="0" i="1" u="none" kern="0" smtClean="0">
                              <a:latin typeface="Cambria Math" panose="02040503050406030204" pitchFamily="18" charset="0"/>
                              <a:cs typeface="Arial" charset="0"/>
                            </a:rPr>
                            <m:t>1</m:t>
                          </m:r>
                          <m:r>
                            <a:rPr kumimoji="0" lang="pt-PT" sz="1800" b="0" i="1" u="none" kern="0" smtClean="0">
                              <a:latin typeface="Cambria Math" panose="02040503050406030204" pitchFamily="18" charset="0"/>
                              <a:cs typeface="Arial" charset="0"/>
                            </a:rPr>
                            <m:t>𝑦</m:t>
                          </m:r>
                        </m:sub>
                      </m:sSub>
                      <m:r>
                        <a:rPr kumimoji="0" lang="en-US" sz="1800" b="0" i="1" u="none" kern="0" smtClean="0">
                          <a:latin typeface="Cambria Math" panose="02040503050406030204" pitchFamily="18" charset="0"/>
                          <a:cs typeface="Arial" charset="0"/>
                        </a:rPr>
                        <m:t>=</m:t>
                      </m:r>
                      <m:nary>
                        <m:naryPr>
                          <m:chr m:val="∑"/>
                          <m:ctrlPr>
                            <a:rPr kumimoji="0" lang="en-US" sz="1800" b="0" i="1" u="none" kern="0" smtClean="0">
                              <a:latin typeface="Cambria Math" panose="02040503050406030204" pitchFamily="18" charset="0"/>
                              <a:cs typeface="Arial" charset="0"/>
                            </a:rPr>
                          </m:ctrlPr>
                        </m:naryPr>
                        <m:sub>
                          <m:r>
                            <m:rPr>
                              <m:brk m:alnAt="23"/>
                            </m:rPr>
                            <a:rPr kumimoji="0" lang="pt-PT" sz="1800" b="0" i="1" u="none" kern="0" smtClean="0">
                              <a:latin typeface="Cambria Math" panose="02040503050406030204" pitchFamily="18" charset="0"/>
                              <a:cs typeface="Arial" charset="0"/>
                            </a:rPr>
                            <m:t>𝑗</m:t>
                          </m:r>
                          <m:r>
                            <a:rPr kumimoji="0" lang="pt-PT" sz="1800" b="0" i="1" u="none" kern="0" smtClean="0">
                              <a:latin typeface="Cambria Math" panose="02040503050406030204" pitchFamily="18" charset="0"/>
                              <a:cs typeface="Arial" charset="0"/>
                            </a:rPr>
                            <m:t>=1</m:t>
                          </m:r>
                        </m:sub>
                        <m:sup>
                          <m:r>
                            <a:rPr kumimoji="0" lang="pt-PT" sz="1800" b="0" i="1" u="none" kern="0" smtClean="0">
                              <a:latin typeface="Cambria Math" panose="02040503050406030204" pitchFamily="18" charset="0"/>
                              <a:cs typeface="Arial" charset="0"/>
                            </a:rPr>
                            <m:t>𝑘</m:t>
                          </m:r>
                        </m:sup>
                        <m:e>
                          <m:r>
                            <a:rPr kumimoji="0" lang="en-US" sz="1800" b="0" i="1" u="none" kern="0">
                              <a:latin typeface="Cambria Math" panose="02040503050406030204" pitchFamily="18" charset="0"/>
                              <a:ea typeface="Cambria Math" panose="02040503050406030204" pitchFamily="18" charset="0"/>
                              <a:cs typeface="Arial" charset="0"/>
                            </a:rPr>
                            <m:t>∆</m:t>
                          </m:r>
                          <m:sSub>
                            <m:sSubPr>
                              <m:ctrlPr>
                                <a:rPr kumimoji="0" lang="pt-PT" sz="1800" b="0" i="1" u="none" kern="0" smtClean="0">
                                  <a:latin typeface="Cambria Math" panose="02040503050406030204" pitchFamily="18" charset="0"/>
                                  <a:ea typeface="Cambria Math" panose="02040503050406030204" pitchFamily="18" charset="0"/>
                                  <a:cs typeface="Arial" charset="0"/>
                                </a:rPr>
                              </m:ctrlPr>
                            </m:sSubPr>
                            <m:e>
                              <m:r>
                                <a:rPr kumimoji="0" lang="pt-PT" sz="1800" b="0" i="1" u="none" kern="0" smtClean="0">
                                  <a:latin typeface="Cambria Math" panose="02040503050406030204" pitchFamily="18" charset="0"/>
                                  <a:ea typeface="Cambria Math" panose="02040503050406030204" pitchFamily="18" charset="0"/>
                                  <a:cs typeface="Arial" charset="0"/>
                                </a:rPr>
                                <m:t>𝑖</m:t>
                              </m:r>
                            </m:e>
                            <m:sub>
                              <m:r>
                                <a:rPr kumimoji="0" lang="pt-PT" sz="1800" b="0" i="1" u="none" kern="0" smtClean="0">
                                  <a:latin typeface="Cambria Math" panose="02040503050406030204" pitchFamily="18" charset="0"/>
                                  <a:ea typeface="Cambria Math" panose="02040503050406030204" pitchFamily="18" charset="0"/>
                                  <a:cs typeface="Arial" charset="0"/>
                                </a:rPr>
                                <m:t>𝑗</m:t>
                              </m:r>
                            </m:sub>
                          </m:sSub>
                          <m:r>
                            <a:rPr kumimoji="0" lang="pt-PT" sz="1800" b="0" i="1" u="none" kern="0" smtClean="0">
                              <a:latin typeface="Cambria Math" panose="02040503050406030204" pitchFamily="18" charset="0"/>
                              <a:ea typeface="Cambria Math" panose="02040503050406030204" pitchFamily="18" charset="0"/>
                              <a:cs typeface="Arial" charset="0"/>
                            </a:rPr>
                            <m:t>∙</m:t>
                          </m:r>
                          <m:sSub>
                            <m:sSubPr>
                              <m:ctrlPr>
                                <a:rPr kumimoji="0" lang="pt-PT" sz="1800" b="0" i="1" u="none" kern="0" smtClean="0">
                                  <a:latin typeface="Cambria Math" panose="02040503050406030204" pitchFamily="18" charset="0"/>
                                  <a:ea typeface="Cambria Math" panose="02040503050406030204" pitchFamily="18" charset="0"/>
                                  <a:cs typeface="Arial" charset="0"/>
                                </a:rPr>
                              </m:ctrlPr>
                            </m:sSubPr>
                            <m:e>
                              <m:r>
                                <a:rPr kumimoji="0" lang="pt-PT" sz="1800" b="0" i="1" u="none" kern="0" smtClean="0">
                                  <a:latin typeface="Cambria Math" panose="02040503050406030204" pitchFamily="18" charset="0"/>
                                  <a:ea typeface="Cambria Math" panose="02040503050406030204" pitchFamily="18" charset="0"/>
                                  <a:cs typeface="Arial" charset="0"/>
                                </a:rPr>
                                <m:t>𝑔𝑎𝑝</m:t>
                              </m:r>
                            </m:e>
                            <m:sub>
                              <m:r>
                                <a:rPr kumimoji="0" lang="pt-PT" sz="1800" b="0" i="1" u="none" kern="0" smtClean="0">
                                  <a:latin typeface="Cambria Math" panose="02040503050406030204" pitchFamily="18" charset="0"/>
                                  <a:ea typeface="Cambria Math" panose="02040503050406030204" pitchFamily="18" charset="0"/>
                                  <a:cs typeface="Arial" charset="0"/>
                                </a:rPr>
                                <m:t>𝑗</m:t>
                              </m:r>
                            </m:sub>
                          </m:sSub>
                          <m:r>
                            <a:rPr kumimoji="0" lang="pt-PT" sz="1800" b="0" i="1" u="none" kern="0" smtClean="0">
                              <a:latin typeface="Cambria Math" panose="02040503050406030204" pitchFamily="18" charset="0"/>
                              <a:ea typeface="Cambria Math" panose="02040503050406030204" pitchFamily="18" charset="0"/>
                              <a:cs typeface="Arial" charset="0"/>
                            </a:rPr>
                            <m:t>∙</m:t>
                          </m:r>
                          <m:d>
                            <m:dPr>
                              <m:ctrlPr>
                                <a:rPr kumimoji="0" lang="pt-PT" sz="1800" b="0" i="1" u="none" kern="0" smtClean="0">
                                  <a:latin typeface="Cambria Math" panose="02040503050406030204" pitchFamily="18" charset="0"/>
                                  <a:ea typeface="Cambria Math" panose="02040503050406030204" pitchFamily="18" charset="0"/>
                                  <a:cs typeface="Arial" charset="0"/>
                                </a:rPr>
                              </m:ctrlPr>
                            </m:dPr>
                            <m:e>
                              <m:r>
                                <a:rPr kumimoji="0" lang="pt-PT" sz="1800" b="0" i="1" u="none" kern="0" smtClean="0">
                                  <a:latin typeface="Cambria Math" panose="02040503050406030204" pitchFamily="18" charset="0"/>
                                  <a:ea typeface="Cambria Math" panose="02040503050406030204" pitchFamily="18" charset="0"/>
                                  <a:cs typeface="Arial" charset="0"/>
                                </a:rPr>
                                <m:t>12−</m:t>
                              </m:r>
                              <m:sSub>
                                <m:sSubPr>
                                  <m:ctrlPr>
                                    <a:rPr kumimoji="0" lang="pt-PT" sz="1800" b="0" i="1" u="none" kern="0" smtClean="0">
                                      <a:latin typeface="Cambria Math" panose="02040503050406030204" pitchFamily="18" charset="0"/>
                                      <a:ea typeface="Cambria Math" panose="02040503050406030204" pitchFamily="18" charset="0"/>
                                      <a:cs typeface="Arial" charset="0"/>
                                    </a:rPr>
                                  </m:ctrlPr>
                                </m:sSubPr>
                                <m:e>
                                  <m:r>
                                    <a:rPr kumimoji="0" lang="pt-PT" sz="1800" b="0" i="1" u="none" kern="0" smtClean="0">
                                      <a:latin typeface="Cambria Math" panose="02040503050406030204" pitchFamily="18" charset="0"/>
                                      <a:ea typeface="Cambria Math" panose="02040503050406030204" pitchFamily="18" charset="0"/>
                                      <a:cs typeface="Arial" charset="0"/>
                                    </a:rPr>
                                    <m:t>𝑚</m:t>
                                  </m:r>
                                </m:e>
                                <m:sub>
                                  <m:r>
                                    <a:rPr kumimoji="0" lang="pt-PT" sz="1800" b="0" i="1" u="none" kern="0" smtClean="0">
                                      <a:latin typeface="Cambria Math" panose="02040503050406030204" pitchFamily="18" charset="0"/>
                                      <a:ea typeface="Cambria Math" panose="02040503050406030204" pitchFamily="18" charset="0"/>
                                      <a:cs typeface="Arial" charset="0"/>
                                    </a:rPr>
                                    <m:t>𝑗</m:t>
                                  </m:r>
                                </m:sub>
                              </m:sSub>
                            </m:e>
                          </m:d>
                        </m:e>
                      </m:nary>
                    </m:oMath>
                  </m:oMathPara>
                </a14:m>
                <a:endParaRPr lang="en-US" sz="1800" b="0" u="none" dirty="0"/>
              </a:p>
              <a:p>
                <a:pPr marL="0" indent="0" algn="just">
                  <a:lnSpc>
                    <a:spcPts val="2500"/>
                  </a:lnSpc>
                  <a:spcBef>
                    <a:spcPts val="600"/>
                  </a:spcBef>
                  <a:spcAft>
                    <a:spcPts val="0"/>
                  </a:spcAft>
                  <a:buNone/>
                </a:pPr>
                <a:endParaRPr lang="en-US" sz="1600" b="0" u="none" dirty="0"/>
              </a:p>
              <a:p>
                <a:pPr marL="0" indent="0" algn="just">
                  <a:lnSpc>
                    <a:spcPts val="2500"/>
                  </a:lnSpc>
                  <a:spcBef>
                    <a:spcPts val="600"/>
                  </a:spcBef>
                  <a:spcAft>
                    <a:spcPts val="0"/>
                  </a:spcAft>
                  <a:buNone/>
                </a:pPr>
                <a:r>
                  <a:rPr lang="en-US" sz="1600" b="0" u="none" dirty="0"/>
                  <a:t>being </a:t>
                </a:r>
                <a:r>
                  <a:rPr lang="en-US" sz="1600" b="0" i="1" u="none" dirty="0" err="1"/>
                  <a:t>i</a:t>
                </a:r>
                <a:r>
                  <a:rPr lang="en-US" sz="1600" b="0" i="1" u="none" dirty="0"/>
                  <a:t> </a:t>
                </a:r>
                <a:r>
                  <a:rPr lang="en-US" sz="1600" b="0" u="none" dirty="0"/>
                  <a:t>the interest rate for the mid-point maturity of each gap (</a:t>
                </a:r>
                <a:r>
                  <a:rPr lang="en-US" sz="1600" b="0" i="1" u="none" dirty="0"/>
                  <a:t>m</a:t>
                </a:r>
                <a:r>
                  <a:rPr lang="en-US" sz="1600" b="0" u="none" dirty="0"/>
                  <a:t>), </a:t>
                </a:r>
                <a:r>
                  <a:rPr lang="en-US" sz="1600" b="0" i="1" u="none" dirty="0"/>
                  <a:t>j </a:t>
                </a:r>
                <a:r>
                  <a:rPr lang="en-US" sz="1600" b="0" u="none" dirty="0"/>
                  <a:t>the order number of the gap and </a:t>
                </a:r>
                <a:r>
                  <a:rPr lang="en-US" sz="1600" b="0" i="1" u="none" dirty="0"/>
                  <a:t>k</a:t>
                </a:r>
                <a:r>
                  <a:rPr lang="en-US" sz="1600" b="0" u="none" dirty="0"/>
                  <a:t> the total number of gaps up to 1y.</a:t>
                </a:r>
              </a:p>
            </p:txBody>
          </p:sp>
        </mc:Choice>
        <mc:Fallback xmlns="">
          <p:sp>
            <p:nvSpPr>
              <p:cNvPr id="9" name="Rectangle 4"/>
              <p:cNvSpPr txBox="1">
                <a:spLocks noRot="1" noChangeAspect="1" noMove="1" noResize="1" noEditPoints="1" noAdjustHandles="1" noChangeArrowheads="1" noChangeShapeType="1" noTextEdit="1"/>
              </p:cNvSpPr>
              <p:nvPr/>
            </p:nvSpPr>
            <p:spPr bwMode="auto">
              <a:xfrm>
                <a:off x="762000" y="1628801"/>
                <a:ext cx="4085624" cy="4714752"/>
              </a:xfrm>
              <a:prstGeom prst="rect">
                <a:avLst/>
              </a:prstGeom>
              <a:blipFill>
                <a:blip r:embed="rId2"/>
                <a:stretch>
                  <a:fillRect l="-1194" t="-258" r="-1343"/>
                </a:stretch>
              </a:blipFill>
              <a:ln w="9525">
                <a:noFill/>
                <a:miter lim="800000"/>
                <a:headEnd/>
                <a:tailEnd/>
              </a:ln>
            </p:spPr>
            <p:txBody>
              <a:bodyPr/>
              <a:lstStyle/>
              <a:p>
                <a:r>
                  <a:rPr lang="pt-PT">
                    <a:noFill/>
                  </a:rPr>
                  <a:t> </a:t>
                </a:r>
              </a:p>
            </p:txBody>
          </p:sp>
        </mc:Fallback>
      </mc:AlternateContent>
      <p:pic>
        <p:nvPicPr>
          <p:cNvPr id="7" name="Picture 6"/>
          <p:cNvPicPr>
            <a:picLocks noChangeAspect="1"/>
          </p:cNvPicPr>
          <p:nvPr/>
        </p:nvPicPr>
        <p:blipFill>
          <a:blip r:embed="rId3"/>
          <a:stretch>
            <a:fillRect/>
          </a:stretch>
        </p:blipFill>
        <p:spPr>
          <a:xfrm>
            <a:off x="5012724" y="1628801"/>
            <a:ext cx="4480526" cy="3989536"/>
          </a:xfrm>
          <a:prstGeom prst="rect">
            <a:avLst/>
          </a:prstGeom>
        </p:spPr>
      </p:pic>
      <p:sp>
        <p:nvSpPr>
          <p:cNvPr id="11" name="Rectangle 10"/>
          <p:cNvSpPr>
            <a:spLocks noChangeArrowheads="1"/>
          </p:cNvSpPr>
          <p:nvPr/>
        </p:nvSpPr>
        <p:spPr bwMode="auto">
          <a:xfrm>
            <a:off x="5025008" y="5623473"/>
            <a:ext cx="4431207" cy="720080"/>
          </a:xfrm>
          <a:prstGeom prst="rect">
            <a:avLst/>
          </a:prstGeom>
          <a:noFill/>
          <a:ln w="9525">
            <a:noFill/>
            <a:miter lim="800000"/>
            <a:headEnd/>
            <a:tailEnd/>
          </a:ln>
        </p:spPr>
        <p:txBody>
          <a:bodyPr lIns="92075" tIns="46038" rIns="92075" bIns="46038"/>
          <a:lstStyle/>
          <a:p>
            <a:pPr algn="just">
              <a:buNone/>
            </a:pPr>
            <a:r>
              <a:rPr kumimoji="0" lang="en-US" sz="1400" b="0" u="none" dirty="0">
                <a:solidFill>
                  <a:schemeClr val="tx1"/>
                </a:solidFill>
              </a:rPr>
              <a:t>Source: </a:t>
            </a:r>
            <a:r>
              <a:rPr lang="en-US" sz="1400" b="0" u="none" dirty="0">
                <a:solidFill>
                  <a:schemeClr val="tx1"/>
                </a:solidFill>
              </a:rPr>
              <a:t>Choudhry, </a:t>
            </a:r>
            <a:r>
              <a:rPr lang="en-US" sz="1400" b="0" u="none" dirty="0" err="1">
                <a:solidFill>
                  <a:schemeClr val="tx1"/>
                </a:solidFill>
              </a:rPr>
              <a:t>Moorad</a:t>
            </a:r>
            <a:r>
              <a:rPr lang="en-US" sz="1400" b="0" u="none" dirty="0">
                <a:solidFill>
                  <a:schemeClr val="tx1"/>
                </a:solidFill>
              </a:rPr>
              <a:t> (2018) </a:t>
            </a:r>
            <a:r>
              <a:rPr kumimoji="0" lang="en-US" sz="1400" b="0" u="none" dirty="0">
                <a:solidFill>
                  <a:schemeClr val="tx1"/>
                </a:solidFill>
              </a:rPr>
              <a:t>“</a:t>
            </a:r>
            <a:r>
              <a:rPr lang="en-US" sz="1400" b="0" u="none" dirty="0">
                <a:solidFill>
                  <a:schemeClr val="tx1"/>
                </a:solidFill>
              </a:rPr>
              <a:t>The </a:t>
            </a:r>
            <a:r>
              <a:rPr lang="en-US" sz="1400" b="0" u="none" dirty="0" err="1">
                <a:solidFill>
                  <a:schemeClr val="tx1"/>
                </a:solidFill>
              </a:rPr>
              <a:t>Moorad</a:t>
            </a:r>
            <a:r>
              <a:rPr lang="en-US" sz="1400" b="0" u="none" dirty="0">
                <a:solidFill>
                  <a:schemeClr val="tx1"/>
                </a:solidFill>
              </a:rPr>
              <a:t> Choudhry Anthology: Past, Present and Future Principles of Banking and Finance”, Wiley.</a:t>
            </a:r>
            <a:endParaRPr kumimoji="0" lang="en-US" sz="1400" b="0" u="none" dirty="0">
              <a:solidFill>
                <a:schemeClr val="tx1"/>
              </a:solidFill>
            </a:endParaRPr>
          </a:p>
        </p:txBody>
      </p:sp>
    </p:spTree>
    <p:extLst>
      <p:ext uri="{BB962C8B-B14F-4D97-AF65-F5344CB8AC3E}">
        <p14:creationId xmlns:p14="http://schemas.microsoft.com/office/powerpoint/2010/main" val="299591003"/>
      </p:ext>
    </p:extLst>
  </p:cSld>
  <p:clrMapOvr>
    <a:masterClrMapping/>
  </p:clrMapOvr>
  <p:transition spd="slow">
    <p:pull dir="r"/>
  </p:transition>
</p:sld>
</file>

<file path=ppt/slides/slide3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pPr algn="ctr"/>
            <a:r>
              <a:rPr lang="en-US" sz="4000" dirty="0"/>
              <a:t>Interest Rate Risk in the Balance Sheet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352</a:t>
            </a:fld>
            <a:endParaRPr lang="en-US"/>
          </a:p>
        </p:txBody>
      </p:sp>
      <p:sp>
        <p:nvSpPr>
          <p:cNvPr id="9" name="Rectangle 4"/>
          <p:cNvSpPr txBox="1">
            <a:spLocks noChangeArrowheads="1"/>
          </p:cNvSpPr>
          <p:nvPr/>
        </p:nvSpPr>
        <p:spPr bwMode="auto">
          <a:xfrm>
            <a:off x="762000" y="1628801"/>
            <a:ext cx="4335016" cy="46942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85750" lvl="3" indent="-285750" algn="just">
              <a:lnSpc>
                <a:spcPts val="2500"/>
              </a:lnSpc>
              <a:spcBef>
                <a:spcPts val="600"/>
              </a:spcBef>
              <a:spcAft>
                <a:spcPts val="0"/>
              </a:spcAft>
              <a:buFont typeface="Arial" panose="020B0604020202020204" pitchFamily="34" charset="0"/>
              <a:buChar char="•"/>
            </a:pPr>
            <a:r>
              <a:rPr kumimoji="0" lang="en-US" sz="1800" b="0" u="none" kern="0" dirty="0">
                <a:cs typeface="Arial" charset="0"/>
              </a:rPr>
              <a:t>The sensitivity of NII to interest rate shocks are usually based on parallel yield curve shifts.</a:t>
            </a:r>
          </a:p>
          <a:p>
            <a:pPr marL="285750" lvl="3" indent="-285750" algn="just">
              <a:lnSpc>
                <a:spcPts val="2500"/>
              </a:lnSpc>
              <a:spcBef>
                <a:spcPts val="600"/>
              </a:spcBef>
              <a:spcAft>
                <a:spcPts val="0"/>
              </a:spcAft>
              <a:buFont typeface="Arial" panose="020B0604020202020204" pitchFamily="34" charset="0"/>
              <a:buChar char="•"/>
            </a:pPr>
            <a:r>
              <a:rPr kumimoji="0" lang="en-US" sz="1800" u="none" kern="0" dirty="0">
                <a:cs typeface="Arial" charset="0"/>
              </a:rPr>
              <a:t>1y impact of a 1 pp upward parallel shift in the yield curve = -48.1m£.</a:t>
            </a:r>
          </a:p>
          <a:p>
            <a:pPr marL="269875" lvl="3" indent="-269875" algn="just">
              <a:lnSpc>
                <a:spcPts val="2500"/>
              </a:lnSpc>
              <a:spcBef>
                <a:spcPts val="600"/>
              </a:spcBef>
              <a:spcAft>
                <a:spcPts val="0"/>
              </a:spcAft>
              <a:buFont typeface="Arial" panose="020B0604020202020204" pitchFamily="34" charset="0"/>
              <a:buChar char="•"/>
            </a:pPr>
            <a:r>
              <a:rPr kumimoji="0" lang="en-US" b="0" u="none" kern="0" dirty="0">
                <a:solidFill>
                  <a:srgbClr val="FF0000"/>
                </a:solidFill>
                <a:cs typeface="Arial" charset="0"/>
              </a:rPr>
              <a:t>Problems with this calculation:</a:t>
            </a:r>
          </a:p>
          <a:p>
            <a:pPr marL="269875" lvl="3" indent="-269875" algn="just">
              <a:lnSpc>
                <a:spcPts val="2000"/>
              </a:lnSpc>
              <a:spcBef>
                <a:spcPts val="300"/>
              </a:spcBef>
              <a:spcAft>
                <a:spcPts val="0"/>
              </a:spcAft>
              <a:buAutoNum type="romanLcParenBoth"/>
            </a:pPr>
            <a:r>
              <a:rPr lang="en-US" sz="1600" b="0" u="none" dirty="0"/>
              <a:t>Bank balance sheets are not constant over time, namely due to option risks (e.g. prepayments, revolving loans);</a:t>
            </a:r>
          </a:p>
          <a:p>
            <a:pPr marL="269875" lvl="3" indent="-269875" algn="just">
              <a:lnSpc>
                <a:spcPts val="2000"/>
              </a:lnSpc>
              <a:spcBef>
                <a:spcPts val="300"/>
              </a:spcBef>
              <a:spcAft>
                <a:spcPts val="0"/>
              </a:spcAft>
              <a:buAutoNum type="romanLcParenBoth"/>
            </a:pPr>
            <a:r>
              <a:rPr lang="en-US" sz="1600" b="0" u="none" dirty="0"/>
              <a:t>Parallel shifts in the yield curve are rare;</a:t>
            </a:r>
          </a:p>
          <a:p>
            <a:pPr marL="269875" lvl="3" indent="-269875" algn="just">
              <a:lnSpc>
                <a:spcPts val="2000"/>
              </a:lnSpc>
              <a:spcBef>
                <a:spcPts val="300"/>
              </a:spcBef>
              <a:spcAft>
                <a:spcPts val="0"/>
              </a:spcAft>
              <a:buAutoNum type="romanLcParenBoth"/>
            </a:pPr>
            <a:r>
              <a:rPr lang="en-US" sz="1600" b="0" u="none" dirty="0"/>
              <a:t>Some assets and liabilities won’t reprice by the exact amount of the shock in rates and on the exact dates assumed;</a:t>
            </a:r>
          </a:p>
          <a:p>
            <a:pPr marL="269875" lvl="3" indent="-269875" algn="just">
              <a:lnSpc>
                <a:spcPts val="2000"/>
              </a:lnSpc>
              <a:spcBef>
                <a:spcPts val="300"/>
              </a:spcBef>
              <a:spcAft>
                <a:spcPts val="0"/>
              </a:spcAft>
              <a:buAutoNum type="romanLcParenBoth"/>
            </a:pPr>
            <a:r>
              <a:rPr lang="en-US" sz="1600" b="0" u="none" dirty="0"/>
              <a:t>Basis risk – assets and liabilities often have different benchmark rates at the same tenor or the same benchmark rate at different tenors. </a:t>
            </a:r>
            <a:endParaRPr lang="en-US" sz="1800" u="none" dirty="0"/>
          </a:p>
        </p:txBody>
      </p:sp>
      <p:sp>
        <p:nvSpPr>
          <p:cNvPr id="11" name="Rectangle 10"/>
          <p:cNvSpPr>
            <a:spLocks noChangeArrowheads="1"/>
          </p:cNvSpPr>
          <p:nvPr/>
        </p:nvSpPr>
        <p:spPr bwMode="auto">
          <a:xfrm>
            <a:off x="4993608" y="5666462"/>
            <a:ext cx="4342350" cy="720080"/>
          </a:xfrm>
          <a:prstGeom prst="rect">
            <a:avLst/>
          </a:prstGeom>
          <a:noFill/>
          <a:ln w="9525">
            <a:noFill/>
            <a:miter lim="800000"/>
            <a:headEnd/>
            <a:tailEnd/>
          </a:ln>
        </p:spPr>
        <p:txBody>
          <a:bodyPr lIns="92075" tIns="46038" rIns="92075" bIns="46038"/>
          <a:lstStyle/>
          <a:p>
            <a:pPr algn="just">
              <a:buNone/>
            </a:pPr>
            <a:r>
              <a:rPr kumimoji="0" lang="en-US" sz="1400" b="0" u="none" dirty="0">
                <a:solidFill>
                  <a:schemeClr val="tx1"/>
                </a:solidFill>
              </a:rPr>
              <a:t>Source: </a:t>
            </a:r>
            <a:r>
              <a:rPr lang="en-US" sz="1400" b="0" u="none" dirty="0">
                <a:solidFill>
                  <a:schemeClr val="tx1"/>
                </a:solidFill>
              </a:rPr>
              <a:t>Choudhry, </a:t>
            </a:r>
            <a:r>
              <a:rPr lang="en-US" sz="1400" b="0" u="none" dirty="0" err="1">
                <a:solidFill>
                  <a:schemeClr val="tx1"/>
                </a:solidFill>
              </a:rPr>
              <a:t>Moorad</a:t>
            </a:r>
            <a:r>
              <a:rPr lang="en-US" sz="1400" b="0" u="none" dirty="0">
                <a:solidFill>
                  <a:schemeClr val="tx1"/>
                </a:solidFill>
              </a:rPr>
              <a:t> (2018) </a:t>
            </a:r>
            <a:r>
              <a:rPr kumimoji="0" lang="en-US" sz="1400" b="0" u="none" dirty="0">
                <a:solidFill>
                  <a:schemeClr val="tx1"/>
                </a:solidFill>
              </a:rPr>
              <a:t>“</a:t>
            </a:r>
            <a:r>
              <a:rPr lang="en-US" sz="1400" b="0" u="none" dirty="0">
                <a:solidFill>
                  <a:schemeClr val="tx1"/>
                </a:solidFill>
              </a:rPr>
              <a:t>The </a:t>
            </a:r>
            <a:r>
              <a:rPr lang="en-US" sz="1400" b="0" u="none" dirty="0" err="1">
                <a:solidFill>
                  <a:schemeClr val="tx1"/>
                </a:solidFill>
              </a:rPr>
              <a:t>Moorad</a:t>
            </a:r>
            <a:r>
              <a:rPr lang="en-US" sz="1400" b="0" u="none" dirty="0">
                <a:solidFill>
                  <a:schemeClr val="tx1"/>
                </a:solidFill>
              </a:rPr>
              <a:t> Choudhry Anthology: Past, Present and Future Principles of Banking and Finance”, Wiley.</a:t>
            </a:r>
            <a:endParaRPr kumimoji="0" lang="en-US" sz="1400" b="0" u="none" dirty="0">
              <a:solidFill>
                <a:schemeClr val="tx1"/>
              </a:solidFill>
            </a:endParaRPr>
          </a:p>
        </p:txBody>
      </p:sp>
      <p:pic>
        <p:nvPicPr>
          <p:cNvPr id="3" name="Picture 2"/>
          <p:cNvPicPr>
            <a:picLocks noChangeAspect="1"/>
          </p:cNvPicPr>
          <p:nvPr/>
        </p:nvPicPr>
        <p:blipFill>
          <a:blip r:embed="rId2"/>
          <a:stretch>
            <a:fillRect/>
          </a:stretch>
        </p:blipFill>
        <p:spPr>
          <a:xfrm>
            <a:off x="5097016" y="1628800"/>
            <a:ext cx="4360052" cy="3825256"/>
          </a:xfrm>
          <a:prstGeom prst="rect">
            <a:avLst/>
          </a:prstGeom>
        </p:spPr>
      </p:pic>
    </p:spTree>
    <p:extLst>
      <p:ext uri="{BB962C8B-B14F-4D97-AF65-F5344CB8AC3E}">
        <p14:creationId xmlns:p14="http://schemas.microsoft.com/office/powerpoint/2010/main" val="1257534497"/>
      </p:ext>
    </p:extLst>
  </p:cSld>
  <p:clrMapOvr>
    <a:masterClrMapping/>
  </p:clrMapOvr>
  <p:transition spd="slow">
    <p:pull dir="r"/>
  </p:transition>
</p:sld>
</file>

<file path=ppt/slides/slide3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r>
              <a:rPr lang="en-US" sz="4000" dirty="0"/>
              <a:t>Interest Rate Risk in the Balance Sheet</a:t>
            </a:r>
          </a:p>
        </p:txBody>
      </p:sp>
      <p:sp>
        <p:nvSpPr>
          <p:cNvPr id="132099" name="Rectangle 4"/>
          <p:cNvSpPr>
            <a:spLocks noGrp="1" noChangeArrowheads="1"/>
          </p:cNvSpPr>
          <p:nvPr>
            <p:ph type="body" idx="1"/>
          </p:nvPr>
        </p:nvSpPr>
        <p:spPr>
          <a:xfrm>
            <a:off x="762000" y="1628800"/>
            <a:ext cx="8731250" cy="4694213"/>
          </a:xfrm>
          <a:noFill/>
        </p:spPr>
        <p:txBody>
          <a:bodyPr/>
          <a:lstStyle/>
          <a:p>
            <a:pPr marL="285750" lvl="3" indent="-285750" algn="just">
              <a:lnSpc>
                <a:spcPts val="2500"/>
              </a:lnSpc>
              <a:spcBef>
                <a:spcPts val="600"/>
              </a:spcBef>
              <a:spcAft>
                <a:spcPts val="600"/>
              </a:spcAft>
              <a:buFont typeface="Arial" panose="020B0604020202020204" pitchFamily="34" charset="0"/>
              <a:buChar char="•"/>
            </a:pPr>
            <a:r>
              <a:rPr lang="en-US" sz="1800" dirty="0">
                <a:cs typeface="Arial" charset="0"/>
              </a:rPr>
              <a:t>This calculation can be simplified if only the </a:t>
            </a:r>
            <a:r>
              <a:rPr lang="en-US" sz="1800">
                <a:cs typeface="Arial" charset="0"/>
              </a:rPr>
              <a:t>cumulative interest rate or repricing gap </a:t>
            </a:r>
            <a:r>
              <a:rPr lang="en-US" sz="1800" dirty="0">
                <a:cs typeface="Arial" charset="0"/>
              </a:rPr>
              <a:t>(CGAP) is considered, getting a rougher but faster estimate.</a:t>
            </a:r>
          </a:p>
          <a:p>
            <a:pPr marL="285750" lvl="3" indent="-285750" algn="just">
              <a:lnSpc>
                <a:spcPts val="2500"/>
              </a:lnSpc>
              <a:spcBef>
                <a:spcPts val="600"/>
              </a:spcBef>
              <a:spcAft>
                <a:spcPts val="600"/>
              </a:spcAft>
              <a:buFont typeface="Arial" panose="020B0604020202020204" pitchFamily="34" charset="0"/>
              <a:buChar char="•"/>
            </a:pPr>
            <a:r>
              <a:rPr lang="en-US" sz="1800" dirty="0">
                <a:cs typeface="Arial" charset="0"/>
              </a:rPr>
              <a:t>In this example, the cumulative 1y gap =  -4.733 m£</a:t>
            </a:r>
          </a:p>
          <a:p>
            <a:pPr marL="261938" lvl="3" indent="-261938" algn="just">
              <a:lnSpc>
                <a:spcPts val="2500"/>
              </a:lnSpc>
              <a:spcBef>
                <a:spcPts val="600"/>
              </a:spcBef>
              <a:spcAft>
                <a:spcPts val="600"/>
              </a:spcAft>
              <a:buFont typeface="Monotype Sorts" pitchFamily="2" charset="2"/>
              <a:buChar char="n"/>
            </a:pPr>
            <a:endParaRPr lang="en-US" sz="1800" dirty="0">
              <a:cs typeface="Arial" charset="0"/>
            </a:endParaRPr>
          </a:p>
          <a:p>
            <a:pPr marL="285750" lvl="3" indent="-285750" algn="just">
              <a:lnSpc>
                <a:spcPts val="2500"/>
              </a:lnSpc>
              <a:spcBef>
                <a:spcPts val="600"/>
              </a:spcBef>
              <a:spcAft>
                <a:spcPts val="600"/>
              </a:spcAft>
              <a:buFont typeface="Arial" panose="020B0604020202020204" pitchFamily="34" charset="0"/>
              <a:buChar char="•"/>
            </a:pPr>
            <a:r>
              <a:rPr lang="en-US" sz="1800" dirty="0">
                <a:cs typeface="Arial" charset="0"/>
              </a:rPr>
              <a:t>1y impact of a 1 pp upward parallel shift in the yield curve =-4.733x0,01=47,33.</a:t>
            </a:r>
          </a:p>
          <a:p>
            <a:pPr marL="285750" lvl="3" indent="-285750" algn="just">
              <a:lnSpc>
                <a:spcPts val="2500"/>
              </a:lnSpc>
              <a:spcBef>
                <a:spcPts val="600"/>
              </a:spcBef>
              <a:spcAft>
                <a:spcPts val="600"/>
              </a:spcAft>
              <a:buFont typeface="Arial" panose="020B0604020202020204" pitchFamily="34" charset="0"/>
              <a:buChar char="•"/>
            </a:pPr>
            <a:r>
              <a:rPr lang="en-US" sz="1800" dirty="0">
                <a:cs typeface="Arial" charset="0"/>
              </a:rPr>
              <a:t>This figure is very close to the one obtained by using the several marginal gaps.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353</a:t>
            </a:fld>
            <a:endParaRPr lang="en-US" dirty="0"/>
          </a:p>
        </p:txBody>
      </p:sp>
      <p:sp>
        <p:nvSpPr>
          <p:cNvPr id="4" name="Down Arrow 3"/>
          <p:cNvSpPr/>
          <p:nvPr/>
        </p:nvSpPr>
        <p:spPr bwMode="auto">
          <a:xfrm>
            <a:off x="5313040" y="2852936"/>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930023022"/>
      </p:ext>
    </p:extLst>
  </p:cSld>
  <p:clrMapOvr>
    <a:masterClrMapping/>
  </p:clrMapOvr>
  <p:transition spd="slow">
    <p:pull dir="r"/>
  </p:transition>
</p:sld>
</file>

<file path=ppt/slides/slide3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r>
              <a:rPr lang="en-US" sz="4000" dirty="0"/>
              <a:t>Interest Rate Risk in the Balance Sheet</a:t>
            </a:r>
          </a:p>
        </p:txBody>
      </p:sp>
      <p:sp>
        <p:nvSpPr>
          <p:cNvPr id="132099" name="Rectangle 4"/>
          <p:cNvSpPr>
            <a:spLocks noGrp="1" noChangeArrowheads="1"/>
          </p:cNvSpPr>
          <p:nvPr>
            <p:ph type="body" idx="1"/>
          </p:nvPr>
        </p:nvSpPr>
        <p:spPr>
          <a:xfrm>
            <a:off x="762000" y="1628800"/>
            <a:ext cx="8731250" cy="4694213"/>
          </a:xfrm>
          <a:noFill/>
        </p:spPr>
        <p:txBody>
          <a:bodyPr/>
          <a:lstStyle/>
          <a:p>
            <a:pPr marL="0" lvl="3" indent="0" algn="just">
              <a:lnSpc>
                <a:spcPts val="2700"/>
              </a:lnSpc>
              <a:spcBef>
                <a:spcPts val="600"/>
              </a:spcBef>
              <a:spcAft>
                <a:spcPts val="600"/>
              </a:spcAft>
              <a:buNone/>
            </a:pPr>
            <a:r>
              <a:rPr lang="en-US" b="1" dirty="0">
                <a:solidFill>
                  <a:srgbClr val="FF0000"/>
                </a:solidFill>
                <a:cs typeface="Arial" charset="0"/>
              </a:rPr>
              <a:t>Example 2:</a:t>
            </a:r>
          </a:p>
          <a:p>
            <a:pPr marL="285750" lvl="3" indent="-285750" algn="just">
              <a:lnSpc>
                <a:spcPts val="2500"/>
              </a:lnSpc>
              <a:spcBef>
                <a:spcPts val="600"/>
              </a:spcBef>
              <a:spcAft>
                <a:spcPts val="0"/>
              </a:spcAft>
              <a:buFont typeface="Arial" panose="020B0604020202020204" pitchFamily="34" charset="0"/>
              <a:buChar char="•"/>
            </a:pPr>
            <a:r>
              <a:rPr lang="en-US" sz="1800" dirty="0">
                <a:cs typeface="Arial" charset="0"/>
              </a:rPr>
              <a:t>For the 1</a:t>
            </a:r>
            <a:r>
              <a:rPr lang="en-US" sz="1800" baseline="30000" dirty="0">
                <a:cs typeface="Arial" charset="0"/>
              </a:rPr>
              <a:t>st</a:t>
            </a:r>
            <a:r>
              <a:rPr lang="en-US" sz="1800" dirty="0">
                <a:cs typeface="Arial" charset="0"/>
              </a:rPr>
              <a:t> gap in the table below, the impact of a 1 pp increase in interest rates is:</a:t>
            </a:r>
          </a:p>
          <a:p>
            <a:pPr marL="261938" lvl="3" indent="-261938" algn="just">
              <a:lnSpc>
                <a:spcPts val="2700"/>
              </a:lnSpc>
              <a:spcBef>
                <a:spcPts val="600"/>
              </a:spcBef>
              <a:spcAft>
                <a:spcPts val="600"/>
              </a:spcAft>
              <a:buFont typeface="Monotype Sorts" pitchFamily="2" charset="2"/>
              <a:buChar char="n"/>
            </a:pPr>
            <a:endParaRPr lang="en-US" sz="1800" dirty="0">
              <a:cs typeface="Arial" charset="0"/>
            </a:endParaRPr>
          </a:p>
          <a:p>
            <a:pPr marL="261938" lvl="3" indent="-261938" algn="just">
              <a:lnSpc>
                <a:spcPts val="2700"/>
              </a:lnSpc>
              <a:spcBef>
                <a:spcPts val="600"/>
              </a:spcBef>
              <a:spcAft>
                <a:spcPts val="600"/>
              </a:spcAft>
              <a:buFont typeface="Monotype Sorts" pitchFamily="2" charset="2"/>
              <a:buChar char="n"/>
            </a:pPr>
            <a:endParaRPr lang="en-US" sz="1800" dirty="0">
              <a:cs typeface="Arial" charset="0"/>
            </a:endParaRPr>
          </a:p>
          <a:p>
            <a:pPr marL="261938" lvl="3" indent="-261938" algn="just">
              <a:lnSpc>
                <a:spcPts val="2700"/>
              </a:lnSpc>
              <a:spcBef>
                <a:spcPts val="600"/>
              </a:spcBef>
              <a:spcAft>
                <a:spcPts val="600"/>
              </a:spcAft>
              <a:buFont typeface="Monotype Sorts" pitchFamily="2" charset="2"/>
              <a:buChar char="n"/>
            </a:pPr>
            <a:endParaRPr lang="en-US" sz="1800" dirty="0">
              <a:cs typeface="Arial" charset="0"/>
            </a:endParaRPr>
          </a:p>
          <a:p>
            <a:pPr marL="261938" lvl="3" indent="-261938" algn="just">
              <a:lnSpc>
                <a:spcPts val="2700"/>
              </a:lnSpc>
              <a:spcBef>
                <a:spcPts val="600"/>
              </a:spcBef>
              <a:spcAft>
                <a:spcPts val="600"/>
              </a:spcAft>
              <a:buFont typeface="Monotype Sorts" pitchFamily="2" charset="2"/>
              <a:buChar char="n"/>
            </a:pPr>
            <a:endParaRPr lang="en-US" sz="1800" dirty="0">
              <a:cs typeface="Arial" charset="0"/>
            </a:endParaRPr>
          </a:p>
          <a:p>
            <a:pPr marL="261938" lvl="3" indent="-261938" algn="just">
              <a:lnSpc>
                <a:spcPts val="2700"/>
              </a:lnSpc>
              <a:spcBef>
                <a:spcPts val="600"/>
              </a:spcBef>
              <a:spcAft>
                <a:spcPts val="600"/>
              </a:spcAft>
              <a:buFont typeface="Monotype Sorts" pitchFamily="2" charset="2"/>
              <a:buChar char="n"/>
            </a:pPr>
            <a:r>
              <a:rPr lang="en-US" sz="1800" dirty="0">
                <a:cs typeface="Arial" charset="0"/>
              </a:rPr>
              <a:t>1y CGAP:</a:t>
            </a:r>
          </a:p>
          <a:p>
            <a:pPr marL="261938" lvl="3" indent="-261938" algn="just">
              <a:lnSpc>
                <a:spcPts val="2700"/>
              </a:lnSpc>
              <a:spcBef>
                <a:spcPts val="600"/>
              </a:spcBef>
              <a:spcAft>
                <a:spcPts val="600"/>
              </a:spcAft>
              <a:buFont typeface="Monotype Sorts" pitchFamily="2" charset="2"/>
              <a:buChar char="n"/>
            </a:pPr>
            <a:endParaRPr lang="en-US" sz="1800" dirty="0">
              <a:cs typeface="Arial" charset="0"/>
            </a:endParaRPr>
          </a:p>
          <a:p>
            <a:pPr marL="261938" lvl="3" indent="-261938" algn="just">
              <a:lnSpc>
                <a:spcPts val="2700"/>
              </a:lnSpc>
              <a:spcBef>
                <a:spcPts val="600"/>
              </a:spcBef>
              <a:spcAft>
                <a:spcPts val="600"/>
              </a:spcAft>
              <a:buFont typeface="Monotype Sorts" pitchFamily="2" charset="2"/>
              <a:buChar char="n"/>
            </a:pPr>
            <a:r>
              <a:rPr lang="en-US" sz="1800" dirty="0">
                <a:cs typeface="Arial" charset="0"/>
              </a:rPr>
              <a:t>Assuming a parallel upward shift in the yield curve up to 1y :</a:t>
            </a:r>
          </a:p>
          <a:p>
            <a:pPr marL="261938" lvl="3" indent="-261938" algn="just">
              <a:lnSpc>
                <a:spcPts val="2700"/>
              </a:lnSpc>
              <a:spcBef>
                <a:spcPts val="600"/>
              </a:spcBef>
              <a:spcAft>
                <a:spcPts val="600"/>
              </a:spcAft>
              <a:buFont typeface="Monotype Sorts" pitchFamily="2" charset="2"/>
              <a:buChar char="n"/>
            </a:pPr>
            <a:endParaRPr lang="en-US" sz="1800" dirty="0">
              <a:cs typeface="Arial" charset="0"/>
            </a:endParaRPr>
          </a:p>
          <a:p>
            <a:pPr marL="265112" lvl="3" algn="just">
              <a:lnSpc>
                <a:spcPts val="2700"/>
              </a:lnSpc>
              <a:spcBef>
                <a:spcPts val="600"/>
              </a:spcBef>
              <a:spcAft>
                <a:spcPts val="600"/>
              </a:spcAft>
            </a:pPr>
            <a:endParaRPr lang="en-US" sz="1800" dirty="0">
              <a:cs typeface="Arial" charset="0"/>
            </a:endParaRPr>
          </a:p>
          <a:p>
            <a:pPr marL="265112" lvl="3" indent="0" algn="just">
              <a:lnSpc>
                <a:spcPts val="2700"/>
              </a:lnSpc>
              <a:spcBef>
                <a:spcPts val="600"/>
              </a:spcBef>
              <a:spcAft>
                <a:spcPts val="600"/>
              </a:spcAft>
              <a:buNone/>
            </a:pPr>
            <a:endParaRPr lang="en-US" sz="1800" dirty="0">
              <a:cs typeface="Arial"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354</a:t>
            </a:fld>
            <a:endParaRPr lang="en-US" dirty="0"/>
          </a:p>
        </p:txBody>
      </p:sp>
      <p:pic>
        <p:nvPicPr>
          <p:cNvPr id="3" name="Picture 2"/>
          <p:cNvPicPr>
            <a:picLocks noChangeAspect="1"/>
          </p:cNvPicPr>
          <p:nvPr/>
        </p:nvPicPr>
        <p:blipFill>
          <a:blip r:embed="rId2"/>
          <a:stretch>
            <a:fillRect/>
          </a:stretch>
        </p:blipFill>
        <p:spPr>
          <a:xfrm>
            <a:off x="1064568" y="3071182"/>
            <a:ext cx="3657600" cy="1334219"/>
          </a:xfrm>
          <a:prstGeom prst="rect">
            <a:avLst/>
          </a:prstGeom>
        </p:spPr>
      </p:pic>
      <p:pic>
        <p:nvPicPr>
          <p:cNvPr id="8" name="Picture 7"/>
          <p:cNvPicPr>
            <a:picLocks noChangeAspect="1"/>
          </p:cNvPicPr>
          <p:nvPr/>
        </p:nvPicPr>
        <p:blipFill>
          <a:blip r:embed="rId3"/>
          <a:stretch>
            <a:fillRect/>
          </a:stretch>
        </p:blipFill>
        <p:spPr>
          <a:xfrm>
            <a:off x="2333332" y="2722699"/>
            <a:ext cx="3756683" cy="248871"/>
          </a:xfrm>
          <a:prstGeom prst="rect">
            <a:avLst/>
          </a:prstGeom>
        </p:spPr>
      </p:pic>
      <p:pic>
        <p:nvPicPr>
          <p:cNvPr id="9" name="Picture 8"/>
          <p:cNvPicPr>
            <a:picLocks noChangeAspect="1"/>
          </p:cNvPicPr>
          <p:nvPr/>
        </p:nvPicPr>
        <p:blipFill>
          <a:blip r:embed="rId4"/>
          <a:stretch>
            <a:fillRect/>
          </a:stretch>
        </p:blipFill>
        <p:spPr>
          <a:xfrm>
            <a:off x="1064568" y="5001789"/>
            <a:ext cx="4896545" cy="309263"/>
          </a:xfrm>
          <a:prstGeom prst="rect">
            <a:avLst/>
          </a:prstGeom>
        </p:spPr>
      </p:pic>
      <p:pic>
        <p:nvPicPr>
          <p:cNvPr id="10" name="Picture 9"/>
          <p:cNvPicPr>
            <a:picLocks noChangeAspect="1"/>
          </p:cNvPicPr>
          <p:nvPr/>
        </p:nvPicPr>
        <p:blipFill>
          <a:blip r:embed="rId5"/>
          <a:stretch>
            <a:fillRect/>
          </a:stretch>
        </p:blipFill>
        <p:spPr>
          <a:xfrm>
            <a:off x="1064568" y="5847783"/>
            <a:ext cx="3147106" cy="609998"/>
          </a:xfrm>
          <a:prstGeom prst="rect">
            <a:avLst/>
          </a:prstGeom>
        </p:spPr>
      </p:pic>
      <p:sp>
        <p:nvSpPr>
          <p:cNvPr id="11" name="Rectangle 10"/>
          <p:cNvSpPr/>
          <p:nvPr/>
        </p:nvSpPr>
        <p:spPr>
          <a:xfrm>
            <a:off x="4720292" y="3790636"/>
            <a:ext cx="4774834" cy="646331"/>
          </a:xfrm>
          <a:prstGeom prst="rect">
            <a:avLst/>
          </a:prstGeom>
        </p:spPr>
        <p:txBody>
          <a:bodyPr wrap="square">
            <a:spAutoFit/>
          </a:bodyPr>
          <a:lstStyle/>
          <a:p>
            <a:pPr algn="just">
              <a:spcAft>
                <a:spcPts val="0"/>
              </a:spcAft>
              <a:buNone/>
            </a:pPr>
            <a:r>
              <a:rPr lang="en-US" sz="1200" b="0" u="none" dirty="0">
                <a:solidFill>
                  <a:schemeClr val="tx1"/>
                </a:solidFill>
                <a:latin typeface="Calibri" panose="020F0502020204030204" pitchFamily="34" charset="0"/>
                <a:ea typeface="Times New Roman" panose="02020603050405020304" pitchFamily="18" charset="0"/>
              </a:rPr>
              <a:t>Source: Saunders, Anthony and Marcia </a:t>
            </a:r>
            <a:r>
              <a:rPr lang="en-US" sz="1200" b="0" u="none" dirty="0" err="1">
                <a:solidFill>
                  <a:schemeClr val="tx1"/>
                </a:solidFill>
                <a:latin typeface="Calibri" panose="020F0502020204030204" pitchFamily="34" charset="0"/>
                <a:ea typeface="Times New Roman" panose="02020603050405020304" pitchFamily="18" charset="0"/>
              </a:rPr>
              <a:t>Millon</a:t>
            </a:r>
            <a:r>
              <a:rPr lang="en-US" sz="1200" b="0" u="none" dirty="0">
                <a:solidFill>
                  <a:schemeClr val="tx1"/>
                </a:solidFill>
                <a:latin typeface="Calibri" panose="020F0502020204030204" pitchFamily="34" charset="0"/>
                <a:ea typeface="Times New Roman" panose="02020603050405020304" pitchFamily="18" charset="0"/>
              </a:rPr>
              <a:t> Cornett (2018), Financial Institutions Management – A Risk Management Approach, 9th Edition, McGraw-Hill International.</a:t>
            </a:r>
            <a:endParaRPr lang="pt-PT" sz="1200" b="0" u="none" dirty="0">
              <a:solidFill>
                <a:schemeClr val="tx1"/>
              </a:solidFill>
              <a:ea typeface="Times New Roman" panose="02020603050405020304" pitchFamily="18" charset="0"/>
            </a:endParaRPr>
          </a:p>
        </p:txBody>
      </p:sp>
    </p:spTree>
    <p:extLst>
      <p:ext uri="{BB962C8B-B14F-4D97-AF65-F5344CB8AC3E}">
        <p14:creationId xmlns:p14="http://schemas.microsoft.com/office/powerpoint/2010/main" val="2731345392"/>
      </p:ext>
    </p:extLst>
  </p:cSld>
  <p:clrMapOvr>
    <a:masterClrMapping/>
  </p:clrMapOvr>
  <p:transition spd="slow">
    <p:pull dir="r"/>
  </p:transition>
</p:sld>
</file>

<file path=ppt/slides/slide3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pPr algn="ctr"/>
            <a:r>
              <a:rPr lang="en-US" sz="4000" dirty="0"/>
              <a:t>Interest Rate Risk in the Balance Sheet</a:t>
            </a:r>
          </a:p>
        </p:txBody>
      </p:sp>
      <p:sp>
        <p:nvSpPr>
          <p:cNvPr id="132099" name="Rectangle 4"/>
          <p:cNvSpPr>
            <a:spLocks noGrp="1" noChangeArrowheads="1"/>
          </p:cNvSpPr>
          <p:nvPr>
            <p:ph type="body" idx="1"/>
          </p:nvPr>
        </p:nvSpPr>
        <p:spPr>
          <a:xfrm>
            <a:off x="762000" y="1628800"/>
            <a:ext cx="8731250" cy="4694213"/>
          </a:xfrm>
          <a:noFill/>
        </p:spPr>
        <p:txBody>
          <a:bodyPr/>
          <a:lstStyle/>
          <a:p>
            <a:pPr marL="269875" lvl="3" indent="-269875" algn="just">
              <a:lnSpc>
                <a:spcPts val="2700"/>
              </a:lnSpc>
              <a:spcBef>
                <a:spcPts val="600"/>
              </a:spcBef>
              <a:spcAft>
                <a:spcPts val="600"/>
              </a:spcAft>
              <a:buAutoNum type="romanLcParenBoth" startAt="2"/>
            </a:pPr>
            <a:r>
              <a:rPr lang="en-US" u="sng" dirty="0">
                <a:cs typeface="Arial" charset="0"/>
              </a:rPr>
              <a:t>Earnings-at-risk (</a:t>
            </a:r>
            <a:r>
              <a:rPr lang="en-US" u="sng" dirty="0" err="1">
                <a:cs typeface="Arial" charset="0"/>
              </a:rPr>
              <a:t>EaR</a:t>
            </a:r>
            <a:r>
              <a:rPr lang="en-US" u="sng" dirty="0">
                <a:cs typeface="Arial" charset="0"/>
              </a:rPr>
              <a:t>)</a:t>
            </a:r>
            <a:r>
              <a:rPr lang="en-US" dirty="0">
                <a:cs typeface="Arial" charset="0"/>
              </a:rPr>
              <a:t> – impact on earnings - NI or Economic Value of Equity (EVE) - from several very unfavorable scenarios for interest rates.</a:t>
            </a:r>
          </a:p>
          <a:p>
            <a:pPr marL="269875" indent="-269875" algn="just">
              <a:lnSpc>
                <a:spcPts val="2600"/>
              </a:lnSpc>
              <a:spcBef>
                <a:spcPts val="600"/>
              </a:spcBef>
              <a:spcAft>
                <a:spcPts val="600"/>
              </a:spcAft>
              <a:buFont typeface="Arial" panose="020B0604020202020204" pitchFamily="34" charset="0"/>
              <a:buChar char="•"/>
            </a:pPr>
            <a:endParaRPr lang="en-US" sz="1800" dirty="0"/>
          </a:p>
          <a:p>
            <a:pPr marL="269875" indent="-269875" algn="just">
              <a:lnSpc>
                <a:spcPts val="2600"/>
              </a:lnSpc>
              <a:spcBef>
                <a:spcPts val="600"/>
              </a:spcBef>
              <a:spcAft>
                <a:spcPts val="600"/>
              </a:spcAft>
              <a:buFont typeface="Arial" panose="020B0604020202020204" pitchFamily="34" charset="0"/>
              <a:buChar char="•"/>
            </a:pPr>
            <a:r>
              <a:rPr lang="en-US" sz="1800" dirty="0"/>
              <a:t>EVE sensitivity calculation is also based on interest rate gaps, by computing the sum of the NPV of each bucket gap, assuming the current interest rates and then assessing the impact of different shifts in the yield curve</a:t>
            </a:r>
            <a:r>
              <a:rPr lang="pt-PT" sz="1800" dirty="0"/>
              <a:t>.</a:t>
            </a:r>
          </a:p>
          <a:p>
            <a:pPr marL="269875" indent="-269875" algn="just">
              <a:lnSpc>
                <a:spcPts val="2600"/>
              </a:lnSpc>
              <a:spcBef>
                <a:spcPts val="600"/>
              </a:spcBef>
              <a:spcAft>
                <a:spcPts val="600"/>
              </a:spcAft>
              <a:buFont typeface="Arial" panose="020B0604020202020204" pitchFamily="34" charset="0"/>
              <a:buChar char="•"/>
            </a:pPr>
            <a:r>
              <a:rPr lang="en-US" sz="1800" dirty="0"/>
              <a:t>Typically, banks assess their EVE sensitivities to different shock scenarios.</a:t>
            </a:r>
          </a:p>
          <a:p>
            <a:pPr marL="269875" indent="-269875" algn="just">
              <a:lnSpc>
                <a:spcPts val="2600"/>
              </a:lnSpc>
              <a:spcBef>
                <a:spcPts val="600"/>
              </a:spcBef>
              <a:spcAft>
                <a:spcPts val="600"/>
              </a:spcAft>
              <a:buFont typeface="Arial" panose="020B0604020202020204" pitchFamily="34" charset="0"/>
              <a:buChar char="•"/>
            </a:pPr>
            <a:r>
              <a:rPr lang="en-US" sz="1800" dirty="0"/>
              <a:t>The interest rate shocks assumed should reflect a stressful rate environment that is both plausible and severe.</a:t>
            </a:r>
          </a:p>
          <a:p>
            <a:pPr marL="269875" indent="-269875" algn="just">
              <a:lnSpc>
                <a:spcPts val="2600"/>
              </a:lnSpc>
              <a:spcBef>
                <a:spcPts val="600"/>
              </a:spcBef>
              <a:spcAft>
                <a:spcPts val="600"/>
              </a:spcAft>
              <a:buFont typeface="Arial" panose="020B0604020202020204" pitchFamily="34" charset="0"/>
              <a:buChar char="•"/>
            </a:pPr>
            <a:r>
              <a:rPr lang="en-US" sz="1800" dirty="0"/>
              <a:t>The bank’s ALCO committee usually set limits also on the change in EVE, based on the bank’s risk appetite.</a:t>
            </a:r>
            <a:endParaRPr lang="en-US" sz="1800" dirty="0">
              <a:cs typeface="Arial"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355</a:t>
            </a:fld>
            <a:endParaRPr lang="en-US"/>
          </a:p>
        </p:txBody>
      </p:sp>
    </p:spTree>
    <p:extLst>
      <p:ext uri="{BB962C8B-B14F-4D97-AF65-F5344CB8AC3E}">
        <p14:creationId xmlns:p14="http://schemas.microsoft.com/office/powerpoint/2010/main" val="3061028752"/>
      </p:ext>
    </p:extLst>
  </p:cSld>
  <p:clrMapOvr>
    <a:masterClrMapping/>
  </p:clrMapOvr>
  <p:transition spd="slow">
    <p:pull dir="r"/>
  </p:transition>
</p:sld>
</file>

<file path=ppt/slides/slide3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pPr algn="ctr"/>
            <a:r>
              <a:rPr lang="en-US" sz="4000" dirty="0"/>
              <a:t>Interest Rate Risk in the Balance Sheet</a:t>
            </a:r>
          </a:p>
        </p:txBody>
      </p:sp>
      <p:sp>
        <p:nvSpPr>
          <p:cNvPr id="132099" name="Rectangle 4"/>
          <p:cNvSpPr>
            <a:spLocks noGrp="1" noChangeArrowheads="1"/>
          </p:cNvSpPr>
          <p:nvPr>
            <p:ph type="body" idx="1"/>
          </p:nvPr>
        </p:nvSpPr>
        <p:spPr>
          <a:xfrm>
            <a:off x="762000" y="1628800"/>
            <a:ext cx="8731250" cy="4694213"/>
          </a:xfrm>
          <a:noFill/>
        </p:spPr>
        <p:txBody>
          <a:bodyPr/>
          <a:lstStyle/>
          <a:p>
            <a:pPr marL="269875" indent="-269875" algn="just">
              <a:lnSpc>
                <a:spcPts val="2600"/>
              </a:lnSpc>
              <a:spcBef>
                <a:spcPts val="600"/>
              </a:spcBef>
              <a:spcAft>
                <a:spcPts val="600"/>
              </a:spcAft>
              <a:buFont typeface="Arial" panose="020B0604020202020204" pitchFamily="34" charset="0"/>
              <a:buChar char="•"/>
            </a:pPr>
            <a:r>
              <a:rPr lang="en-US" sz="1800" dirty="0">
                <a:solidFill>
                  <a:srgbClr val="FF0000"/>
                </a:solidFill>
              </a:rPr>
              <a:t>Key steps:</a:t>
            </a:r>
          </a:p>
          <a:p>
            <a:pPr marL="400050" indent="-400050" algn="just">
              <a:lnSpc>
                <a:spcPts val="2400"/>
              </a:lnSpc>
              <a:spcBef>
                <a:spcPts val="600"/>
              </a:spcBef>
              <a:buAutoNum type="romanLcParenBoth"/>
            </a:pPr>
            <a:r>
              <a:rPr lang="en-US" sz="1800" dirty="0"/>
              <a:t>Develop a bottom-up forecast of NII for the next 1–5 years;</a:t>
            </a:r>
          </a:p>
          <a:p>
            <a:pPr marL="400050" indent="-400050" algn="just">
              <a:lnSpc>
                <a:spcPts val="2400"/>
              </a:lnSpc>
              <a:spcBef>
                <a:spcPts val="600"/>
              </a:spcBef>
              <a:buAutoNum type="romanLcParenBoth"/>
            </a:pPr>
            <a:r>
              <a:rPr lang="en-US" sz="1800" dirty="0"/>
              <a:t>Capture assumptions for all conceivable interest rate environments on:</a:t>
            </a:r>
          </a:p>
          <a:p>
            <a:pPr marL="800100" lvl="1" indent="-400050" algn="just">
              <a:lnSpc>
                <a:spcPts val="2400"/>
              </a:lnSpc>
              <a:spcBef>
                <a:spcPts val="0"/>
              </a:spcBef>
              <a:buAutoNum type="romanLcParenBoth"/>
            </a:pPr>
            <a:r>
              <a:rPr lang="en-US" sz="1600" dirty="0"/>
              <a:t>How all products would be repriced;</a:t>
            </a:r>
          </a:p>
          <a:p>
            <a:pPr marL="800100" lvl="1" indent="-400050" algn="just">
              <a:lnSpc>
                <a:spcPts val="2400"/>
              </a:lnSpc>
              <a:spcBef>
                <a:spcPts val="0"/>
              </a:spcBef>
              <a:buAutoNum type="romanLcParenBoth"/>
            </a:pPr>
            <a:r>
              <a:rPr lang="pt-PT" sz="1800" dirty="0"/>
              <a:t>New business volumes;</a:t>
            </a:r>
          </a:p>
          <a:p>
            <a:pPr marL="800100" lvl="1" indent="-400050" algn="just">
              <a:lnSpc>
                <a:spcPts val="2400"/>
              </a:lnSpc>
              <a:spcBef>
                <a:spcPts val="0"/>
              </a:spcBef>
              <a:buAutoNum type="romanLcParenBoth"/>
            </a:pPr>
            <a:r>
              <a:rPr lang="en-US" sz="1800" dirty="0"/>
              <a:t>Forecast prepayments / early redemptions</a:t>
            </a:r>
            <a:r>
              <a:rPr lang="pt-PT" sz="1800" dirty="0"/>
              <a:t>;</a:t>
            </a:r>
          </a:p>
          <a:p>
            <a:pPr marL="800100" lvl="1" indent="-400050" algn="just">
              <a:lnSpc>
                <a:spcPts val="2400"/>
              </a:lnSpc>
              <a:spcBef>
                <a:spcPts val="0"/>
              </a:spcBef>
              <a:buAutoNum type="romanLcParenBoth"/>
            </a:pPr>
            <a:r>
              <a:rPr lang="en-US" sz="1800" dirty="0"/>
              <a:t>The level of loan defaults.</a:t>
            </a:r>
          </a:p>
          <a:p>
            <a:pPr marL="400050" indent="-400050" algn="just">
              <a:lnSpc>
                <a:spcPts val="2400"/>
              </a:lnSpc>
              <a:spcBef>
                <a:spcPts val="600"/>
              </a:spcBef>
              <a:buAutoNum type="romanLcParenBoth" startAt="3"/>
            </a:pPr>
            <a:r>
              <a:rPr lang="en-US" sz="1800" dirty="0"/>
              <a:t>Run a simulation to evaluate the impact of multiple different interest rate paths on NII and EVE;</a:t>
            </a:r>
          </a:p>
          <a:p>
            <a:pPr marL="400050" indent="-400050" algn="just">
              <a:lnSpc>
                <a:spcPts val="2400"/>
              </a:lnSpc>
              <a:spcBef>
                <a:spcPts val="600"/>
              </a:spcBef>
              <a:buAutoNum type="romanLcParenBoth" startAt="3"/>
            </a:pPr>
            <a:r>
              <a:rPr lang="en-US" sz="1800" dirty="0"/>
              <a:t>Review the distribution of NII and EVE outputs;</a:t>
            </a:r>
          </a:p>
          <a:p>
            <a:pPr marL="400050" indent="-400050" algn="just">
              <a:lnSpc>
                <a:spcPts val="2400"/>
              </a:lnSpc>
              <a:spcBef>
                <a:spcPts val="600"/>
              </a:spcBef>
              <a:buAutoNum type="romanLcParenBoth" startAt="3"/>
            </a:pPr>
            <a:r>
              <a:rPr lang="en-US" sz="1800" dirty="0"/>
              <a:t>Focus on outlying values, particularly on the downside.</a:t>
            </a:r>
          </a:p>
          <a:p>
            <a:pPr marL="400050" indent="-400050" algn="just">
              <a:lnSpc>
                <a:spcPts val="2400"/>
              </a:lnSpc>
              <a:spcBef>
                <a:spcPts val="600"/>
              </a:spcBef>
              <a:buAutoNum type="romanLcParenBoth" startAt="3"/>
            </a:pPr>
            <a:r>
              <a:rPr lang="en-US" sz="1800" dirty="0"/>
              <a:t>If these are of concern to management, prepare strategies to implement, in order to reduce the exposure</a:t>
            </a:r>
            <a:r>
              <a:rPr lang="pt-PT" sz="1800" dirty="0"/>
              <a:t>.</a:t>
            </a:r>
            <a:endParaRPr lang="en-US" sz="1800" dirty="0"/>
          </a:p>
          <a:p>
            <a:pPr algn="just"/>
            <a:endParaRPr lang="en-US" sz="1800" dirty="0">
              <a:cs typeface="Arial"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356</a:t>
            </a:fld>
            <a:endParaRPr lang="en-US"/>
          </a:p>
        </p:txBody>
      </p:sp>
    </p:spTree>
    <p:extLst>
      <p:ext uri="{BB962C8B-B14F-4D97-AF65-F5344CB8AC3E}">
        <p14:creationId xmlns:p14="http://schemas.microsoft.com/office/powerpoint/2010/main" val="3553503435"/>
      </p:ext>
    </p:extLst>
  </p:cSld>
  <p:clrMapOvr>
    <a:masterClrMapping/>
  </p:clrMapOvr>
  <p:transition spd="slow">
    <p:pull dir="r"/>
  </p:transition>
</p:sld>
</file>

<file path=ppt/slides/slide3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r>
              <a:rPr lang="en-US" sz="4000" dirty="0"/>
              <a:t>Interest Rate Risk in the Balance Sheet</a:t>
            </a:r>
          </a:p>
        </p:txBody>
      </p:sp>
      <p:sp>
        <p:nvSpPr>
          <p:cNvPr id="132099" name="Rectangle 4"/>
          <p:cNvSpPr>
            <a:spLocks noGrp="1" noChangeArrowheads="1"/>
          </p:cNvSpPr>
          <p:nvPr>
            <p:ph type="body" idx="1"/>
          </p:nvPr>
        </p:nvSpPr>
        <p:spPr>
          <a:xfrm>
            <a:off x="762000" y="1628801"/>
            <a:ext cx="8727504" cy="2560864"/>
          </a:xfrm>
          <a:noFill/>
        </p:spPr>
        <p:txBody>
          <a:bodyPr/>
          <a:lstStyle/>
          <a:p>
            <a:pPr marL="266700" indent="-266700" algn="just">
              <a:lnSpc>
                <a:spcPts val="2700"/>
              </a:lnSpc>
              <a:spcBef>
                <a:spcPts val="600"/>
              </a:spcBef>
              <a:spcAft>
                <a:spcPts val="600"/>
              </a:spcAft>
            </a:pPr>
            <a:r>
              <a:rPr lang="en-US" sz="2000" u="sng" dirty="0">
                <a:cs typeface="Times New Roman" pitchFamily="18" charset="0"/>
              </a:rPr>
              <a:t>Portuguese banks usually have positive interest rate gaps</a:t>
            </a:r>
            <a:r>
              <a:rPr lang="en-US" sz="2000" dirty="0">
                <a:cs typeface="Times New Roman" pitchFamily="18" charset="0"/>
              </a:rPr>
              <a:t>, as credit rates are mostly indexed to money market rates (e.g. </a:t>
            </a:r>
            <a:r>
              <a:rPr lang="en-US" sz="2000" dirty="0" err="1">
                <a:cs typeface="Times New Roman" pitchFamily="18" charset="0"/>
              </a:rPr>
              <a:t>Euribor</a:t>
            </a:r>
            <a:r>
              <a:rPr lang="en-US" sz="2000" dirty="0">
                <a:cs typeface="Times New Roman" pitchFamily="18" charset="0"/>
              </a:rPr>
              <a:t>), while among liabilities only bonds issued are usually indexed, as term deposits are mostly short term liabilities (though may be renewed) with interest rates fixed by the bank =&gt; </a:t>
            </a:r>
            <a:r>
              <a:rPr lang="en-US" sz="2000" dirty="0">
                <a:solidFill>
                  <a:srgbClr val="FF0000"/>
                </a:solidFill>
                <a:cs typeface="Times New Roman" pitchFamily="18" charset="0"/>
              </a:rPr>
              <a:t>short term interest rate decreases are, </a:t>
            </a:r>
            <a:r>
              <a:rPr lang="en-US" sz="2000" i="1" dirty="0">
                <a:solidFill>
                  <a:srgbClr val="FF0000"/>
                </a:solidFill>
                <a:cs typeface="Times New Roman" pitchFamily="18" charset="0"/>
              </a:rPr>
              <a:t>ceteris paribus</a:t>
            </a:r>
            <a:r>
              <a:rPr lang="en-US" sz="2000" dirty="0">
                <a:solidFill>
                  <a:srgbClr val="FF0000"/>
                </a:solidFill>
                <a:cs typeface="Times New Roman" pitchFamily="18" charset="0"/>
              </a:rPr>
              <a:t>, unfavorable to banks</a:t>
            </a:r>
            <a:r>
              <a:rPr lang="en-US" sz="2000" dirty="0">
                <a:cs typeface="Times New Roman" pitchFamily="18" charset="0"/>
              </a:rPr>
              <a:t>.</a:t>
            </a:r>
          </a:p>
          <a:p>
            <a:pPr marL="266700" indent="-266700" algn="just">
              <a:lnSpc>
                <a:spcPts val="2700"/>
              </a:lnSpc>
              <a:spcBef>
                <a:spcPts val="600"/>
              </a:spcBef>
              <a:spcAft>
                <a:spcPts val="600"/>
              </a:spcAft>
            </a:pPr>
            <a:r>
              <a:rPr lang="en-US" sz="2000" dirty="0">
                <a:cs typeface="Times New Roman" pitchFamily="18" charset="0"/>
              </a:rPr>
              <a:t>However, we must also bear in mind that higher rates may reduce credit risk.</a:t>
            </a:r>
          </a:p>
          <a:p>
            <a:pPr marL="266700" indent="-266700" algn="just">
              <a:lnSpc>
                <a:spcPts val="2700"/>
              </a:lnSpc>
              <a:spcBef>
                <a:spcPts val="600"/>
              </a:spcBef>
              <a:spcAft>
                <a:spcPts val="600"/>
              </a:spcAft>
            </a:pPr>
            <a:r>
              <a:rPr lang="en-US" sz="2000" dirty="0">
                <a:cs typeface="Times New Roman" pitchFamily="18" charset="0"/>
              </a:rPr>
              <a:t>As illustrated below, Portugal is one of the countries with the highest % of variable rate loans.</a:t>
            </a:r>
            <a:endParaRPr lang="en-US" sz="2000" dirty="0">
              <a:cs typeface="Arial" charset="0"/>
            </a:endParaRPr>
          </a:p>
          <a:p>
            <a:pPr marL="266700" indent="-266700" algn="just">
              <a:lnSpc>
                <a:spcPts val="2700"/>
              </a:lnSpc>
              <a:spcBef>
                <a:spcPts val="600"/>
              </a:spcBef>
              <a:spcAft>
                <a:spcPts val="600"/>
              </a:spcAft>
            </a:pPr>
            <a:endParaRPr lang="en-US" sz="2000" dirty="0">
              <a:cs typeface="Times New Roman" pitchFamily="18" charset="0"/>
            </a:endParaRPr>
          </a:p>
          <a:p>
            <a:pPr marL="266700" indent="-266700" algn="just">
              <a:lnSpc>
                <a:spcPts val="2700"/>
              </a:lnSpc>
              <a:spcBef>
                <a:spcPts val="600"/>
              </a:spcBef>
              <a:spcAft>
                <a:spcPts val="600"/>
              </a:spcAft>
            </a:pPr>
            <a:endParaRPr lang="en-US" sz="2000" dirty="0">
              <a:cs typeface="Times New Roman" pitchFamily="18" charset="0"/>
            </a:endParaRPr>
          </a:p>
          <a:p>
            <a:pPr marL="266700" indent="-266700" algn="just">
              <a:lnSpc>
                <a:spcPts val="2700"/>
              </a:lnSpc>
              <a:spcBef>
                <a:spcPts val="600"/>
              </a:spcBef>
              <a:spcAft>
                <a:spcPts val="600"/>
              </a:spcAft>
            </a:pP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357</a:t>
            </a:fld>
            <a:endParaRPr lang="en-US"/>
          </a:p>
        </p:txBody>
      </p:sp>
      <p:pic>
        <p:nvPicPr>
          <p:cNvPr id="5" name="Picture 4"/>
          <p:cNvPicPr>
            <a:picLocks noChangeAspect="1"/>
          </p:cNvPicPr>
          <p:nvPr/>
        </p:nvPicPr>
        <p:blipFill>
          <a:blip r:embed="rId2"/>
          <a:stretch>
            <a:fillRect/>
          </a:stretch>
        </p:blipFill>
        <p:spPr>
          <a:xfrm>
            <a:off x="5169024" y="4437112"/>
            <a:ext cx="4145756" cy="1813893"/>
          </a:xfrm>
          <a:prstGeom prst="rect">
            <a:avLst/>
          </a:prstGeom>
        </p:spPr>
      </p:pic>
      <p:cxnSp>
        <p:nvCxnSpPr>
          <p:cNvPr id="6" name="Straight Arrow Connector 5"/>
          <p:cNvCxnSpPr/>
          <p:nvPr/>
        </p:nvCxnSpPr>
        <p:spPr bwMode="auto">
          <a:xfrm flipH="1">
            <a:off x="8985448" y="4323391"/>
            <a:ext cx="270098" cy="432048"/>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
        <p:nvSpPr>
          <p:cNvPr id="7" name="Rectangle 6"/>
          <p:cNvSpPr/>
          <p:nvPr/>
        </p:nvSpPr>
        <p:spPr>
          <a:xfrm>
            <a:off x="1064568" y="5753262"/>
            <a:ext cx="3888432" cy="461665"/>
          </a:xfrm>
          <a:prstGeom prst="rect">
            <a:avLst/>
          </a:prstGeom>
        </p:spPr>
        <p:txBody>
          <a:bodyPr wrap="square">
            <a:spAutoFit/>
          </a:bodyPr>
          <a:lstStyle/>
          <a:p>
            <a:pPr algn="just">
              <a:spcBef>
                <a:spcPct val="50000"/>
              </a:spcBef>
              <a:buNone/>
            </a:pPr>
            <a:r>
              <a:rPr lang="en-US" sz="1200" b="0" u="none" dirty="0">
                <a:solidFill>
                  <a:schemeClr val="tx1"/>
                </a:solidFill>
              </a:rPr>
              <a:t>Source: Fitch (2016), 2016 Fitch Credit Outlook Conference, Lisbon, 28 Jan.</a:t>
            </a:r>
          </a:p>
        </p:txBody>
      </p:sp>
    </p:spTree>
    <p:extLst>
      <p:ext uri="{BB962C8B-B14F-4D97-AF65-F5344CB8AC3E}">
        <p14:creationId xmlns:p14="http://schemas.microsoft.com/office/powerpoint/2010/main" val="677161596"/>
      </p:ext>
    </p:extLst>
  </p:cSld>
  <p:clrMapOvr>
    <a:masterClrMapping/>
  </p:clrMapOvr>
  <p:transition spd="slow">
    <p:pull dir="r"/>
  </p:transition>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2424975"/>
            <a:ext cx="8466137" cy="707886"/>
          </a:xfrm>
          <a:noFill/>
        </p:spPr>
        <p:txBody>
          <a:bodyPr lIns="91440" tIns="45720" rIns="91440" bIns="45720">
            <a:spAutoFit/>
          </a:bodyPr>
          <a:lstStyle/>
          <a:p>
            <a:pPr algn="just">
              <a:spcBef>
                <a:spcPts val="0"/>
              </a:spcBef>
              <a:spcAft>
                <a:spcPts val="0"/>
              </a:spcAft>
              <a:buNone/>
            </a:pPr>
            <a:r>
              <a:rPr lang="en-US" sz="4000" b="1" dirty="0"/>
              <a:t>2.3. </a:t>
            </a:r>
            <a:r>
              <a:rPr lang="en-US" sz="4000" b="1" dirty="0">
                <a:cs typeface="Times New Roman" pitchFamily="18" charset="0"/>
              </a:rPr>
              <a:t>Market Risk</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358</a:t>
            </a:fld>
            <a:endParaRPr lang="en-US"/>
          </a:p>
        </p:txBody>
      </p:sp>
    </p:spTree>
    <p:extLst>
      <p:ext uri="{BB962C8B-B14F-4D97-AF65-F5344CB8AC3E}">
        <p14:creationId xmlns:p14="http://schemas.microsoft.com/office/powerpoint/2010/main" val="2831357786"/>
      </p:ext>
    </p:extLst>
  </p:cSld>
  <p:clrMapOvr>
    <a:masterClrMapping/>
  </p:clrMapOvr>
  <p:transition spd="slow">
    <p:pull dir="r"/>
  </p:transition>
</p:sld>
</file>

<file path=ppt/slides/slide3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Market Risk</a:t>
            </a:r>
          </a:p>
        </p:txBody>
      </p:sp>
      <p:sp>
        <p:nvSpPr>
          <p:cNvPr id="134147" name="Rectangle 4"/>
          <p:cNvSpPr>
            <a:spLocks noGrp="1" noChangeArrowheads="1"/>
          </p:cNvSpPr>
          <p:nvPr>
            <p:ph type="body" idx="1"/>
          </p:nvPr>
        </p:nvSpPr>
        <p:spPr>
          <a:xfrm>
            <a:off x="704528" y="1628799"/>
            <a:ext cx="8784976" cy="936105"/>
          </a:xfrm>
          <a:noFill/>
        </p:spPr>
        <p:txBody>
          <a:bodyPr/>
          <a:lstStyle/>
          <a:p>
            <a:pPr marL="236455" indent="-236455" algn="just">
              <a:lnSpc>
                <a:spcPts val="2700"/>
              </a:lnSpc>
              <a:spcBef>
                <a:spcPts val="600"/>
              </a:spcBef>
              <a:spcAft>
                <a:spcPts val="0"/>
              </a:spcAft>
            </a:pPr>
            <a:r>
              <a:rPr lang="en-US" sz="1800" dirty="0">
                <a:solidFill>
                  <a:srgbClr val="FF0000"/>
                </a:solidFill>
                <a:cs typeface="Times New Roman" pitchFamily="18" charset="0"/>
              </a:rPr>
              <a:t>Definition:</a:t>
            </a:r>
            <a:r>
              <a:rPr lang="en-US" sz="1800" b="1" dirty="0">
                <a:solidFill>
                  <a:srgbClr val="FF0000"/>
                </a:solidFill>
                <a:cs typeface="Times New Roman" pitchFamily="18" charset="0"/>
              </a:rPr>
              <a:t> </a:t>
            </a:r>
            <a:r>
              <a:rPr lang="en-US" sz="1800" dirty="0">
                <a:cs typeface="Times New Roman" pitchFamily="18" charset="0"/>
              </a:rPr>
              <a:t>risk of losses due to the impact of interest rate, exchange rates, stock and bond prices or other financial asset price moves on the value of actively traded portfolios.</a:t>
            </a:r>
          </a:p>
        </p:txBody>
      </p:sp>
      <p:sp>
        <p:nvSpPr>
          <p:cNvPr id="5" name="Text Box 5"/>
          <p:cNvSpPr txBox="1">
            <a:spLocks noChangeArrowheads="1"/>
          </p:cNvSpPr>
          <p:nvPr/>
        </p:nvSpPr>
        <p:spPr bwMode="auto">
          <a:xfrm>
            <a:off x="5491260" y="6063099"/>
            <a:ext cx="3638204" cy="246221"/>
          </a:xfrm>
          <a:prstGeom prst="rect">
            <a:avLst/>
          </a:prstGeom>
          <a:noFill/>
          <a:ln w="12700" cap="sq">
            <a:noFill/>
            <a:miter lim="800000"/>
            <a:headEnd/>
            <a:tailEnd/>
          </a:ln>
        </p:spPr>
        <p:txBody>
          <a:bodyPr wrap="square">
            <a:spAutoFit/>
          </a:bodyPr>
          <a:lstStyle/>
          <a:p>
            <a:pPr algn="just">
              <a:spcBef>
                <a:spcPct val="50000"/>
              </a:spcBef>
              <a:buNone/>
            </a:pPr>
            <a:r>
              <a:rPr lang="pt-PT" sz="1000" b="0" u="none" dirty="0" err="1">
                <a:solidFill>
                  <a:schemeClr val="tx1"/>
                </a:solidFill>
              </a:rPr>
              <a:t>Source</a:t>
            </a:r>
            <a:r>
              <a:rPr lang="pt-PT" sz="1000" b="0" u="none" dirty="0">
                <a:solidFill>
                  <a:schemeClr val="tx1"/>
                </a:solidFill>
              </a:rPr>
              <a:t>: </a:t>
            </a:r>
            <a:r>
              <a:rPr lang="en-US" sz="1000" b="0" u="none" dirty="0">
                <a:solidFill>
                  <a:schemeClr val="tx1"/>
                </a:solidFill>
              </a:rPr>
              <a:t>BIS (2019), “The Market Risk Framework – in brief”.</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359</a:t>
            </a:fld>
            <a:endParaRPr lang="en-US"/>
          </a:p>
        </p:txBody>
      </p:sp>
      <p:pic>
        <p:nvPicPr>
          <p:cNvPr id="6" name="Picture 5"/>
          <p:cNvPicPr>
            <a:picLocks noChangeAspect="1"/>
          </p:cNvPicPr>
          <p:nvPr/>
        </p:nvPicPr>
        <p:blipFill>
          <a:blip r:embed="rId2"/>
          <a:stretch>
            <a:fillRect/>
          </a:stretch>
        </p:blipFill>
        <p:spPr>
          <a:xfrm>
            <a:off x="1068266" y="2650000"/>
            <a:ext cx="4244774" cy="3589066"/>
          </a:xfrm>
          <a:prstGeom prst="rect">
            <a:avLst/>
          </a:prstGeom>
        </p:spPr>
      </p:pic>
    </p:spTree>
    <p:extLst>
      <p:ext uri="{BB962C8B-B14F-4D97-AF65-F5344CB8AC3E}">
        <p14:creationId xmlns:p14="http://schemas.microsoft.com/office/powerpoint/2010/main" val="858942639"/>
      </p:ext>
    </p:extLst>
  </p:cSld>
  <p:clrMapOvr>
    <a:masterClrMapping/>
  </p:clrMapOvr>
  <p:transition spd="slow">
    <p:pull dir="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Reasons for Intermediation</a:t>
            </a:r>
          </a:p>
        </p:txBody>
      </p:sp>
      <p:sp>
        <p:nvSpPr>
          <p:cNvPr id="1619971" name="Rectangle 3"/>
          <p:cNvSpPr>
            <a:spLocks noGrp="1" noChangeArrowheads="1"/>
          </p:cNvSpPr>
          <p:nvPr>
            <p:ph type="body" idx="1"/>
          </p:nvPr>
        </p:nvSpPr>
        <p:spPr>
          <a:xfrm>
            <a:off x="704528" y="1628800"/>
            <a:ext cx="8749066" cy="4694213"/>
          </a:xfrm>
        </p:spPr>
        <p:txBody>
          <a:bodyPr/>
          <a:lstStyle/>
          <a:p>
            <a:pPr marL="269875" indent="-269875" algn="just">
              <a:lnSpc>
                <a:spcPts val="2700"/>
              </a:lnSpc>
              <a:spcBef>
                <a:spcPts val="600"/>
              </a:spcBef>
              <a:spcAft>
                <a:spcPts val="600"/>
              </a:spcAft>
              <a:buAutoNum type="romanLcParenBoth"/>
            </a:pPr>
            <a:r>
              <a:rPr lang="en-US" sz="2000" dirty="0">
                <a:solidFill>
                  <a:srgbClr val="FF0000"/>
                </a:solidFill>
              </a:rPr>
              <a:t>Asymmetric information on investment projects</a:t>
            </a:r>
            <a:r>
              <a:rPr lang="en-US" sz="2000" dirty="0"/>
              <a:t> =&gt; Information intermediation</a:t>
            </a:r>
          </a:p>
          <a:p>
            <a:pPr marL="269875" indent="-269875" algn="just">
              <a:lnSpc>
                <a:spcPts val="2700"/>
              </a:lnSpc>
              <a:spcBef>
                <a:spcPts val="600"/>
              </a:spcBef>
              <a:spcAft>
                <a:spcPts val="600"/>
              </a:spcAft>
            </a:pPr>
            <a:endParaRPr lang="en-US" sz="2000" dirty="0"/>
          </a:p>
          <a:p>
            <a:pPr marL="269875" indent="-269875" algn="just">
              <a:lnSpc>
                <a:spcPts val="2700"/>
              </a:lnSpc>
              <a:spcBef>
                <a:spcPts val="600"/>
              </a:spcBef>
              <a:spcAft>
                <a:spcPts val="600"/>
              </a:spcAft>
              <a:buAutoNum type="romanLcParenBoth" startAt="2"/>
            </a:pPr>
            <a:r>
              <a:rPr lang="en-US" sz="2000" dirty="0">
                <a:solidFill>
                  <a:srgbClr val="FF0000"/>
                </a:solidFill>
              </a:rPr>
              <a:t>Incomplete markets and contracts =&gt; FIs are required to intermediate between parties with conflicting interest, as specialized and large-scale operators:</a:t>
            </a:r>
          </a:p>
          <a:p>
            <a:pPr marL="269875" lvl="1" indent="-269875" algn="just">
              <a:lnSpc>
                <a:spcPts val="2700"/>
              </a:lnSpc>
              <a:spcBef>
                <a:spcPts val="600"/>
              </a:spcBef>
              <a:spcAft>
                <a:spcPts val="600"/>
              </a:spcAft>
            </a:pPr>
            <a:r>
              <a:rPr lang="en-GB" sz="1600" dirty="0">
                <a:solidFill>
                  <a:srgbClr val="FF0000"/>
                </a:solidFill>
              </a:rPr>
              <a:t>external incompleteness </a:t>
            </a:r>
            <a:r>
              <a:rPr lang="en-GB" sz="1600" dirty="0"/>
              <a:t>– when the legal system is too costly to ensure the outcome of the contracts;</a:t>
            </a:r>
          </a:p>
          <a:p>
            <a:pPr marL="269875" lvl="1" indent="-269875" algn="just">
              <a:lnSpc>
                <a:spcPts val="2700"/>
              </a:lnSpc>
              <a:spcBef>
                <a:spcPts val="600"/>
              </a:spcBef>
              <a:spcAft>
                <a:spcPts val="600"/>
              </a:spcAft>
            </a:pPr>
            <a:r>
              <a:rPr lang="en-GB" sz="1600" dirty="0">
                <a:solidFill>
                  <a:srgbClr val="FF0000"/>
                </a:solidFill>
              </a:rPr>
              <a:t>intrinsic incompleteness </a:t>
            </a:r>
            <a:r>
              <a:rPr lang="en-GB" sz="1600" dirty="0"/>
              <a:t>– as it is also very hard to anticipate all the factors that will affect a borrower's credit worthiness, </a:t>
            </a:r>
            <a:r>
              <a:rPr lang="en-GB" sz="1600" u="sng" dirty="0"/>
              <a:t>it may be very hard for a lender and borrower to contract on all eventualities </a:t>
            </a:r>
            <a:r>
              <a:rPr lang="en-GB" sz="1600" dirty="0"/>
              <a:t>=&gt; </a:t>
            </a:r>
            <a:r>
              <a:rPr lang="en-US" sz="1600" dirty="0"/>
              <a:t>contracts may not anticipate all the states of the nature (e.g. consequences of loan defaults);</a:t>
            </a:r>
          </a:p>
          <a:p>
            <a:pPr marL="269875" lvl="1" indent="-269875" algn="just">
              <a:lnSpc>
                <a:spcPts val="2700"/>
              </a:lnSpc>
              <a:spcBef>
                <a:spcPts val="600"/>
              </a:spcBef>
              <a:spcAft>
                <a:spcPts val="600"/>
              </a:spcAft>
            </a:pPr>
            <a:r>
              <a:rPr lang="en-GB" sz="1600" dirty="0">
                <a:solidFill>
                  <a:srgbClr val="FF0000"/>
                </a:solidFill>
              </a:rPr>
              <a:t>deliberate incompleteness </a:t>
            </a:r>
            <a:r>
              <a:rPr lang="en-GB" sz="1600" dirty="0"/>
              <a:t>– contracts are not written in all the detail possible simply because doing so would lead to worse outcomes than leaving contracts incomplete.</a:t>
            </a:r>
            <a:endParaRPr lang="en-US" sz="16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36</a:t>
            </a:fld>
            <a:endParaRPr lang="en-US" dirty="0"/>
          </a:p>
        </p:txBody>
      </p:sp>
    </p:spTree>
    <p:extLst>
      <p:ext uri="{BB962C8B-B14F-4D97-AF65-F5344CB8AC3E}">
        <p14:creationId xmlns:p14="http://schemas.microsoft.com/office/powerpoint/2010/main" val="2738571652"/>
      </p:ext>
    </p:extLst>
  </p:cSld>
  <p:clrMapOvr>
    <a:masterClrMapping/>
  </p:clrMapOvr>
  <p:transition spd="slow">
    <p:pull dir="r"/>
  </p:transition>
</p:sld>
</file>

<file path=ppt/slides/slide3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endParaRPr lang="en-US" dirty="0"/>
          </a:p>
        </p:txBody>
      </p:sp>
      <p:sp>
        <p:nvSpPr>
          <p:cNvPr id="134147" name="Rectangle 4"/>
          <p:cNvSpPr>
            <a:spLocks noGrp="1" noChangeArrowheads="1"/>
          </p:cNvSpPr>
          <p:nvPr>
            <p:ph type="body" idx="1"/>
          </p:nvPr>
        </p:nvSpPr>
        <p:spPr>
          <a:xfrm>
            <a:off x="704528" y="1628799"/>
            <a:ext cx="8784976" cy="1656185"/>
          </a:xfrm>
          <a:noFill/>
        </p:spPr>
        <p:txBody>
          <a:bodyPr/>
          <a:lstStyle/>
          <a:p>
            <a:pPr marL="0" indent="0" algn="just">
              <a:lnSpc>
                <a:spcPts val="2700"/>
              </a:lnSpc>
              <a:spcBef>
                <a:spcPts val="600"/>
              </a:spcBef>
              <a:spcAft>
                <a:spcPts val="0"/>
              </a:spcAft>
              <a:buNone/>
            </a:pPr>
            <a:r>
              <a:rPr lang="en-US" sz="1800" dirty="0">
                <a:solidFill>
                  <a:srgbClr val="FFC000"/>
                </a:solidFill>
                <a:cs typeface="Times New Roman" pitchFamily="18" charset="0"/>
              </a:rPr>
              <a:t>Please see </a:t>
            </a:r>
            <a:r>
              <a:rPr lang="en-US" sz="1800" dirty="0" err="1">
                <a:solidFill>
                  <a:srgbClr val="FFC000"/>
                </a:solidFill>
                <a:cs typeface="Times New Roman" pitchFamily="18" charset="0"/>
              </a:rPr>
              <a:t>Jorion</a:t>
            </a:r>
            <a:r>
              <a:rPr lang="en-US" sz="1800" dirty="0">
                <a:solidFill>
                  <a:srgbClr val="FFC000"/>
                </a:solidFill>
                <a:cs typeface="Times New Roman" pitchFamily="18" charset="0"/>
              </a:rPr>
              <a:t> (2007) – Chapters 1 and 2</a:t>
            </a:r>
          </a:p>
          <a:p>
            <a:pPr marL="236455" indent="-236455" algn="just">
              <a:lnSpc>
                <a:spcPts val="2700"/>
              </a:lnSpc>
              <a:spcBef>
                <a:spcPts val="600"/>
              </a:spcBef>
              <a:spcAft>
                <a:spcPts val="0"/>
              </a:spcAft>
            </a:pPr>
            <a:r>
              <a:rPr lang="en-US" sz="1800" dirty="0">
                <a:solidFill>
                  <a:srgbClr val="FF0000"/>
                </a:solidFill>
                <a:cs typeface="Times New Roman" pitchFamily="18" charset="0"/>
              </a:rPr>
              <a:t>Usual measure of the market risk of a portfolio: </a:t>
            </a:r>
            <a:r>
              <a:rPr lang="en-US" sz="1800" dirty="0">
                <a:cs typeface="Times New Roman" pitchFamily="18" charset="0"/>
              </a:rPr>
              <a:t>Value-at-Risk (</a:t>
            </a:r>
            <a:r>
              <a:rPr lang="en-US" sz="1800" dirty="0" err="1">
                <a:cs typeface="Times New Roman" pitchFamily="18" charset="0"/>
              </a:rPr>
              <a:t>VaR</a:t>
            </a:r>
            <a:r>
              <a:rPr lang="en-US" sz="1800" dirty="0">
                <a:cs typeface="Times New Roman" pitchFamily="18" charset="0"/>
              </a:rPr>
              <a:t>).</a:t>
            </a:r>
          </a:p>
          <a:p>
            <a:pPr marL="236455" indent="-236455" algn="just">
              <a:lnSpc>
                <a:spcPts val="2700"/>
              </a:lnSpc>
              <a:spcBef>
                <a:spcPts val="600"/>
              </a:spcBef>
              <a:spcAft>
                <a:spcPts val="0"/>
              </a:spcAft>
            </a:pPr>
            <a:r>
              <a:rPr lang="en-US" sz="1800" dirty="0" err="1">
                <a:solidFill>
                  <a:srgbClr val="FF0000"/>
                </a:solidFill>
                <a:cs typeface="Times New Roman" pitchFamily="18" charset="0"/>
              </a:rPr>
              <a:t>VaR</a:t>
            </a:r>
            <a:r>
              <a:rPr lang="en-US" sz="1800" dirty="0">
                <a:solidFill>
                  <a:srgbClr val="FF0000"/>
                </a:solidFill>
                <a:cs typeface="Times New Roman" pitchFamily="18" charset="0"/>
              </a:rPr>
              <a:t>:</a:t>
            </a:r>
            <a:r>
              <a:rPr lang="en-US" sz="1800" dirty="0">
                <a:cs typeface="Times New Roman" pitchFamily="18" charset="0"/>
              </a:rPr>
              <a:t> </a:t>
            </a:r>
            <a:r>
              <a:rPr lang="en-US" sz="1800" dirty="0"/>
              <a:t>maximum loss that can occur with </a:t>
            </a:r>
            <a:r>
              <a:rPr lang="en-US" sz="1800" i="1" dirty="0"/>
              <a:t>X</a:t>
            </a:r>
            <a:r>
              <a:rPr lang="en-US" sz="1800" dirty="0"/>
              <a:t>% confidence over a holding period of </a:t>
            </a:r>
            <a:r>
              <a:rPr lang="en-US" sz="1800" i="1" dirty="0"/>
              <a:t>t</a:t>
            </a:r>
            <a:r>
              <a:rPr lang="en-US" sz="1800" dirty="0"/>
              <a:t> days, being </a:t>
            </a:r>
            <a:r>
              <a:rPr lang="en-US" sz="1800" i="1" dirty="0"/>
              <a:t>X</a:t>
            </a:r>
            <a:r>
              <a:rPr lang="en-US" sz="1800" dirty="0"/>
              <a:t> the </a:t>
            </a:r>
            <a:r>
              <a:rPr lang="en-US" sz="1800" dirty="0">
                <a:cs typeface="Times New Roman" pitchFamily="18" charset="0"/>
              </a:rPr>
              <a:t>confidence level (</a:t>
            </a:r>
            <a:r>
              <a:rPr lang="en-US" sz="1800" dirty="0"/>
              <a:t>usually </a:t>
            </a:r>
            <a:r>
              <a:rPr lang="en-US" sz="1800" dirty="0">
                <a:cs typeface="Times New Roman" pitchFamily="18" charset="0"/>
              </a:rPr>
              <a:t>high) and </a:t>
            </a:r>
            <a:r>
              <a:rPr lang="en-US" sz="1800" i="1" dirty="0">
                <a:cs typeface="Times New Roman" pitchFamily="18" charset="0"/>
              </a:rPr>
              <a:t>t</a:t>
            </a:r>
            <a:r>
              <a:rPr lang="en-US" sz="1800" dirty="0">
                <a:cs typeface="Times New Roman" pitchFamily="18" charset="0"/>
              </a:rPr>
              <a:t> a short number of days, providing a conservative loss measure, corresponding to a highly unlikely but severe scenario.</a:t>
            </a:r>
          </a:p>
        </p:txBody>
      </p:sp>
      <p:sp>
        <p:nvSpPr>
          <p:cNvPr id="5" name="Text Box 5"/>
          <p:cNvSpPr txBox="1">
            <a:spLocks noChangeArrowheads="1"/>
          </p:cNvSpPr>
          <p:nvPr/>
        </p:nvSpPr>
        <p:spPr bwMode="auto">
          <a:xfrm>
            <a:off x="1008352" y="6076792"/>
            <a:ext cx="1771252" cy="246221"/>
          </a:xfrm>
          <a:prstGeom prst="rect">
            <a:avLst/>
          </a:prstGeom>
          <a:noFill/>
          <a:ln w="12700" cap="sq">
            <a:noFill/>
            <a:miter lim="800000"/>
            <a:headEnd/>
            <a:tailEnd/>
          </a:ln>
        </p:spPr>
        <p:txBody>
          <a:bodyPr wrap="square">
            <a:spAutoFit/>
          </a:bodyPr>
          <a:lstStyle/>
          <a:p>
            <a:pPr algn="just">
              <a:spcBef>
                <a:spcPct val="50000"/>
              </a:spcBef>
              <a:buNone/>
            </a:pPr>
            <a:r>
              <a:rPr lang="pt-PT" sz="1000" b="0" u="none" dirty="0" err="1">
                <a:solidFill>
                  <a:schemeClr val="tx1"/>
                </a:solidFill>
              </a:rPr>
              <a:t>Source</a:t>
            </a:r>
            <a:r>
              <a:rPr lang="pt-PT" sz="1000" b="0" u="none" dirty="0">
                <a:solidFill>
                  <a:schemeClr val="tx1"/>
                </a:solidFill>
              </a:rPr>
              <a:t>: </a:t>
            </a:r>
            <a:r>
              <a:rPr lang="en-US" sz="1000" b="0" u="none" dirty="0">
                <a:solidFill>
                  <a:schemeClr val="tx1"/>
                </a:solidFill>
              </a:rPr>
              <a:t>Hull, John (2018)</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360</a:t>
            </a:fld>
            <a:endParaRPr lang="en-US"/>
          </a:p>
        </p:txBody>
      </p:sp>
      <p:pic>
        <p:nvPicPr>
          <p:cNvPr id="3" name="Picture 2"/>
          <p:cNvPicPr>
            <a:picLocks noChangeAspect="1"/>
          </p:cNvPicPr>
          <p:nvPr/>
        </p:nvPicPr>
        <p:blipFill>
          <a:blip r:embed="rId2"/>
          <a:stretch>
            <a:fillRect/>
          </a:stretch>
        </p:blipFill>
        <p:spPr>
          <a:xfrm>
            <a:off x="992561" y="3645488"/>
            <a:ext cx="5832648" cy="2303791"/>
          </a:xfrm>
          <a:prstGeom prst="rect">
            <a:avLst/>
          </a:prstGeom>
        </p:spPr>
      </p:pic>
    </p:spTree>
    <p:extLst>
      <p:ext uri="{BB962C8B-B14F-4D97-AF65-F5344CB8AC3E}">
        <p14:creationId xmlns:p14="http://schemas.microsoft.com/office/powerpoint/2010/main" val="4190194852"/>
      </p:ext>
    </p:extLst>
  </p:cSld>
  <p:clrMapOvr>
    <a:masterClrMapping/>
  </p:clrMapOvr>
  <p:transition spd="slow">
    <p:pull dir="r"/>
  </p:transition>
</p:sld>
</file>

<file path=ppt/slides/slide3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endParaRPr lang="en-US" dirty="0"/>
          </a:p>
        </p:txBody>
      </p:sp>
      <mc:AlternateContent xmlns:mc="http://schemas.openxmlformats.org/markup-compatibility/2006" xmlns:a14="http://schemas.microsoft.com/office/drawing/2010/main">
        <mc:Choice Requires="a14">
          <p:sp>
            <p:nvSpPr>
              <p:cNvPr id="134147" name="Rectangle 4"/>
              <p:cNvSpPr>
                <a:spLocks noGrp="1" noChangeArrowheads="1"/>
              </p:cNvSpPr>
              <p:nvPr>
                <p:ph type="body" idx="1"/>
              </p:nvPr>
            </p:nvSpPr>
            <p:spPr>
              <a:xfrm>
                <a:off x="762000" y="1628799"/>
                <a:ext cx="8727504" cy="1512169"/>
              </a:xfrm>
              <a:noFill/>
            </p:spPr>
            <p:txBody>
              <a:bodyPr/>
              <a:lstStyle/>
              <a:p>
                <a:pPr marL="236455" indent="-236455" algn="just">
                  <a:lnSpc>
                    <a:spcPts val="2700"/>
                  </a:lnSpc>
                  <a:spcBef>
                    <a:spcPts val="600"/>
                  </a:spcBef>
                  <a:spcAft>
                    <a:spcPts val="0"/>
                  </a:spcAft>
                </a:pPr>
                <a:r>
                  <a:rPr lang="en-US" sz="1800" dirty="0">
                    <a:solidFill>
                      <a:srgbClr val="FF0000"/>
                    </a:solidFill>
                    <a:cs typeface="Times New Roman" pitchFamily="18" charset="0"/>
                  </a:rPr>
                  <a:t>Usual measure of the market risk of a portfolio: </a:t>
                </a:r>
                <a:r>
                  <a:rPr lang="en-US" sz="1800" dirty="0">
                    <a:cs typeface="Times New Roman" pitchFamily="18" charset="0"/>
                  </a:rPr>
                  <a:t>Value-at-Risk (</a:t>
                </a:r>
                <a:r>
                  <a:rPr lang="en-US" sz="1800" dirty="0" err="1">
                    <a:cs typeface="Times New Roman" pitchFamily="18" charset="0"/>
                  </a:rPr>
                  <a:t>VaR</a:t>
                </a:r>
                <a:r>
                  <a:rPr lang="en-US" sz="1800" dirty="0">
                    <a:cs typeface="Times New Roman" pitchFamily="18" charset="0"/>
                  </a:rPr>
                  <a:t>).</a:t>
                </a:r>
              </a:p>
              <a:p>
                <a:pPr marL="236455" indent="-236455" algn="just">
                  <a:lnSpc>
                    <a:spcPts val="2700"/>
                  </a:lnSpc>
                  <a:spcBef>
                    <a:spcPts val="600"/>
                  </a:spcBef>
                  <a:spcAft>
                    <a:spcPts val="0"/>
                  </a:spcAft>
                </a:pPr>
                <a:r>
                  <a:rPr lang="en-US" sz="1800" dirty="0" err="1">
                    <a:solidFill>
                      <a:srgbClr val="FF0000"/>
                    </a:solidFill>
                    <a:cs typeface="Times New Roman" pitchFamily="18" charset="0"/>
                  </a:rPr>
                  <a:t>VaR</a:t>
                </a:r>
                <a:r>
                  <a:rPr lang="en-US" sz="1800" dirty="0">
                    <a:solidFill>
                      <a:srgbClr val="FF0000"/>
                    </a:solidFill>
                    <a:cs typeface="Times New Roman" pitchFamily="18" charset="0"/>
                  </a:rPr>
                  <a:t>:</a:t>
                </a:r>
                <a:r>
                  <a:rPr lang="en-US" sz="1800" dirty="0">
                    <a:cs typeface="Times New Roman" pitchFamily="18" charset="0"/>
                  </a:rPr>
                  <a:t> </a:t>
                </a:r>
                <a:r>
                  <a:rPr lang="en-US" sz="1800" dirty="0"/>
                  <a:t>maximum loss that can occur with </a:t>
                </a:r>
                <a:r>
                  <a:rPr lang="en-US" sz="1800" i="1" dirty="0"/>
                  <a:t>X</a:t>
                </a:r>
                <a:r>
                  <a:rPr lang="en-US" sz="1800" dirty="0"/>
                  <a:t>% confidence over a holding period of </a:t>
                </a:r>
                <a:r>
                  <a:rPr lang="en-US" sz="1800" i="1" dirty="0"/>
                  <a:t>t</a:t>
                </a:r>
                <a:r>
                  <a:rPr lang="en-US" sz="1800" dirty="0"/>
                  <a:t> days, being </a:t>
                </a:r>
                <a:r>
                  <a:rPr lang="en-US" sz="1800" i="1" dirty="0"/>
                  <a:t>X</a:t>
                </a:r>
                <a:r>
                  <a:rPr lang="en-US" sz="1800" dirty="0"/>
                  <a:t> the </a:t>
                </a:r>
                <a:r>
                  <a:rPr lang="en-US" sz="1800" dirty="0">
                    <a:cs typeface="Times New Roman" pitchFamily="18" charset="0"/>
                  </a:rPr>
                  <a:t>confidence level (</a:t>
                </a:r>
                <a:r>
                  <a:rPr lang="en-US" sz="1800" dirty="0"/>
                  <a:t>usually </a:t>
                </a:r>
                <a:r>
                  <a:rPr lang="en-US" sz="1800" dirty="0">
                    <a:cs typeface="Times New Roman" pitchFamily="18" charset="0"/>
                  </a:rPr>
                  <a:t>high) and </a:t>
                </a:r>
                <a:r>
                  <a:rPr lang="en-US" sz="1800" i="1" dirty="0">
                    <a:cs typeface="Times New Roman" pitchFamily="18" charset="0"/>
                  </a:rPr>
                  <a:t>t</a:t>
                </a:r>
                <a:r>
                  <a:rPr lang="en-US" sz="1800" dirty="0">
                    <a:cs typeface="Times New Roman" pitchFamily="18" charset="0"/>
                  </a:rPr>
                  <a:t> a short number of days, providing a conservative loss measure, corresponding to a highly unlikely but severe scenario.</a:t>
                </a:r>
              </a:p>
              <a:p>
                <a:pPr marL="236455" indent="-236455" algn="just">
                  <a:lnSpc>
                    <a:spcPts val="2700"/>
                  </a:lnSpc>
                  <a:spcBef>
                    <a:spcPts val="600"/>
                  </a:spcBef>
                  <a:spcAft>
                    <a:spcPts val="0"/>
                  </a:spcAft>
                </a:pPr>
                <a:endParaRPr lang="en-US" sz="1800" dirty="0">
                  <a:cs typeface="Times New Roman" pitchFamily="18" charset="0"/>
                </a:endParaRPr>
              </a:p>
              <a:p>
                <a:pPr marL="236455" indent="-236455" algn="just">
                  <a:lnSpc>
                    <a:spcPts val="2700"/>
                  </a:lnSpc>
                  <a:spcBef>
                    <a:spcPts val="0"/>
                  </a:spcBef>
                  <a:spcAft>
                    <a:spcPts val="0"/>
                  </a:spcAft>
                </a:pPr>
                <a:r>
                  <a:rPr lang="en-US" altLang="en-US" sz="1800" dirty="0" err="1"/>
                  <a:t>VaR</a:t>
                </a:r>
                <a:r>
                  <a:rPr lang="en-US" altLang="en-US" sz="1800" dirty="0"/>
                  <a:t> = loss resulting from the difference between the portfolio value under a very unlikely scenario (with probability 1-</a:t>
                </a:r>
                <a:r>
                  <a:rPr lang="en-US" altLang="en-US" sz="1800" i="1" dirty="0"/>
                  <a:t>X</a:t>
                </a:r>
                <a:r>
                  <a:rPr lang="en-US" altLang="en-US" sz="1800" dirty="0"/>
                  <a:t>%) and its expected value in a given future moment, measured as an amount or a % of the portfolio</a:t>
                </a:r>
                <a:r>
                  <a:rPr lang="pt-PT" altLang="en-US" sz="1800" dirty="0"/>
                  <a:t>:</a:t>
                </a:r>
              </a:p>
              <a:p>
                <a:pPr marL="236455" indent="-236455" algn="just">
                  <a:lnSpc>
                    <a:spcPts val="2700"/>
                  </a:lnSpc>
                  <a:spcBef>
                    <a:spcPts val="600"/>
                  </a:spcBef>
                  <a:spcAft>
                    <a:spcPts val="0"/>
                  </a:spcAft>
                </a:pPr>
                <a:endParaRPr lang="pt-PT" altLang="en-US" sz="1800" dirty="0"/>
              </a:p>
              <a:p>
                <a:pPr marL="269875" indent="0" algn="just">
                  <a:lnSpc>
                    <a:spcPts val="2500"/>
                  </a:lnSpc>
                  <a:spcBef>
                    <a:spcPts val="0"/>
                  </a:spcBef>
                  <a:spcAft>
                    <a:spcPts val="0"/>
                  </a:spcAft>
                  <a:buNone/>
                </a:pPr>
                <a14:m>
                  <m:oMath xmlns:m="http://schemas.openxmlformats.org/officeDocument/2006/math">
                    <m:r>
                      <a:rPr lang="pt-PT" altLang="en-US" sz="1800" b="0" i="1" smtClean="0">
                        <a:latin typeface="Cambria Math" panose="02040503050406030204" pitchFamily="18" charset="0"/>
                      </a:rPr>
                      <m:t>𝑃𝑟𝑜𝑏</m:t>
                    </m:r>
                    <m:d>
                      <m:dPr>
                        <m:begChr m:val="["/>
                        <m:endChr m:val="]"/>
                        <m:ctrlPr>
                          <a:rPr lang="pt-PT" altLang="en-US" sz="1800" b="0" i="1" smtClean="0">
                            <a:latin typeface="Cambria Math" panose="02040503050406030204" pitchFamily="18" charset="0"/>
                          </a:rPr>
                        </m:ctrlPr>
                      </m:dPr>
                      <m:e>
                        <m:r>
                          <a:rPr lang="pt-PT" altLang="en-US" sz="1800" i="1">
                            <a:latin typeface="Cambria Math" panose="02040503050406030204" pitchFamily="18" charset="0"/>
                            <a:ea typeface="Cambria Math" panose="02040503050406030204" pitchFamily="18" charset="0"/>
                          </a:rPr>
                          <m:t>∆</m:t>
                        </m:r>
                        <m:r>
                          <a:rPr lang="pt-PT" altLang="en-US" sz="1800" i="1">
                            <a:latin typeface="Cambria Math" panose="02040503050406030204" pitchFamily="18" charset="0"/>
                            <a:ea typeface="Cambria Math" panose="02040503050406030204" pitchFamily="18" charset="0"/>
                          </a:rPr>
                          <m:t>𝑉</m:t>
                        </m:r>
                        <m:r>
                          <a:rPr lang="pt-PT" altLang="en-US" sz="1800" i="1">
                            <a:latin typeface="Cambria Math" panose="02040503050406030204" pitchFamily="18" charset="0"/>
                            <a:ea typeface="Cambria Math" panose="02040503050406030204" pitchFamily="18" charset="0"/>
                          </a:rPr>
                          <m:t>&lt;−</m:t>
                        </m:r>
                        <m:r>
                          <a:rPr lang="pt-PT" altLang="en-US" sz="1800" i="1">
                            <a:latin typeface="Cambria Math" panose="02040503050406030204" pitchFamily="18" charset="0"/>
                            <a:ea typeface="Cambria Math" panose="02040503050406030204" pitchFamily="18" charset="0"/>
                          </a:rPr>
                          <m:t>𝑉𝑎𝑅</m:t>
                        </m:r>
                      </m:e>
                    </m:d>
                    <m:r>
                      <a:rPr lang="pt-PT" altLang="en-US" sz="1800" b="0" i="1" smtClean="0">
                        <a:latin typeface="Cambria Math" panose="02040503050406030204" pitchFamily="18" charset="0"/>
                      </a:rPr>
                      <m:t>=</m:t>
                    </m:r>
                    <m:r>
                      <a:rPr lang="pt-PT" altLang="en-US" sz="1800" b="0" i="1" smtClean="0">
                        <a:latin typeface="Cambria Math" panose="02040503050406030204" pitchFamily="18" charset="0"/>
                        <a:ea typeface="Cambria Math" panose="02040503050406030204" pitchFamily="18" charset="0"/>
                      </a:rPr>
                      <m:t>𝑋</m:t>
                    </m:r>
                  </m:oMath>
                </a14:m>
                <a:r>
                  <a:rPr lang="pt-PT" altLang="en-US" sz="1800" dirty="0"/>
                  <a:t>, </a:t>
                </a:r>
                <a:r>
                  <a:rPr lang="en-US" altLang="en-US" sz="1800" dirty="0"/>
                  <a:t>being</a:t>
                </a:r>
              </a:p>
              <a:p>
                <a:pPr marL="269875" indent="0" algn="just" eaLnBrk="1" hangingPunct="1">
                  <a:lnSpc>
                    <a:spcPts val="2100"/>
                  </a:lnSpc>
                  <a:spcBef>
                    <a:spcPts val="0"/>
                  </a:spcBef>
                  <a:spcAft>
                    <a:spcPts val="0"/>
                  </a:spcAft>
                  <a:buNone/>
                  <a:defRPr/>
                </a:pPr>
                <a:r>
                  <a:rPr lang="pt-PT" altLang="en-US" sz="1500" i="1" dirty="0"/>
                  <a:t>V*</a:t>
                </a:r>
                <a:r>
                  <a:rPr lang="pt-PT" altLang="en-US" sz="1500" i="1" baseline="-25000" dirty="0"/>
                  <a:t>t</a:t>
                </a:r>
                <a:r>
                  <a:rPr lang="pt-PT" altLang="en-US" sz="1500" dirty="0"/>
                  <a:t> - portfolio</a:t>
                </a:r>
                <a:r>
                  <a:rPr lang="en-US" altLang="en-US" sz="1500" dirty="0"/>
                  <a:t> value corresponding to the loss for a given significance level</a:t>
                </a:r>
              </a:p>
              <a:p>
                <a:pPr marL="269875" indent="0" algn="just" eaLnBrk="1" hangingPunct="1">
                  <a:lnSpc>
                    <a:spcPts val="2100"/>
                  </a:lnSpc>
                  <a:spcBef>
                    <a:spcPts val="0"/>
                  </a:spcBef>
                  <a:spcAft>
                    <a:spcPts val="0"/>
                  </a:spcAft>
                  <a:buNone/>
                  <a:defRPr/>
                </a:pPr>
                <a:r>
                  <a:rPr lang="en-US" altLang="en-US" sz="1500" i="1" dirty="0"/>
                  <a:t>R*</a:t>
                </a:r>
                <a:r>
                  <a:rPr lang="en-US" altLang="en-US" sz="1500" dirty="0"/>
                  <a:t> - portfolio log return corresponding to </a:t>
                </a:r>
                <a:r>
                  <a:rPr lang="pt-PT" altLang="en-US" sz="1500" i="1" dirty="0"/>
                  <a:t>V*</a:t>
                </a:r>
                <a:r>
                  <a:rPr lang="pt-PT" altLang="en-US" sz="1500" i="1" baseline="-25000" dirty="0"/>
                  <a:t>t</a:t>
                </a:r>
                <a:r>
                  <a:rPr lang="pt-PT" altLang="en-US" sz="1500" dirty="0"/>
                  <a:t> </a:t>
                </a:r>
              </a:p>
              <a:p>
                <a:pPr marL="269875" indent="0" algn="just" eaLnBrk="1" hangingPunct="1">
                  <a:lnSpc>
                    <a:spcPts val="2100"/>
                  </a:lnSpc>
                  <a:spcBef>
                    <a:spcPts val="0"/>
                  </a:spcBef>
                  <a:spcAft>
                    <a:spcPts val="0"/>
                  </a:spcAft>
                  <a:buNone/>
                  <a:defRPr/>
                </a:pPr>
                <a:r>
                  <a:rPr lang="en-US" altLang="en-US" sz="1500" i="1" dirty="0"/>
                  <a:t>μ</a:t>
                </a:r>
                <a:r>
                  <a:rPr lang="en-US" altLang="en-US" sz="1500" dirty="0"/>
                  <a:t> - portfolio expected log return (the rate of return under continuous compounding)</a:t>
                </a:r>
              </a:p>
              <a:p>
                <a:pPr marL="269875" indent="0" algn="just" eaLnBrk="1" hangingPunct="1">
                  <a:lnSpc>
                    <a:spcPts val="2100"/>
                  </a:lnSpc>
                  <a:spcBef>
                    <a:spcPts val="0"/>
                  </a:spcBef>
                  <a:spcAft>
                    <a:spcPts val="0"/>
                  </a:spcAft>
                  <a:buNone/>
                  <a:defRPr/>
                </a:pPr>
                <a:r>
                  <a:rPr lang="el-GR" altLang="en-US" sz="1500" i="1" dirty="0"/>
                  <a:t>Δ</a:t>
                </a:r>
                <a:r>
                  <a:rPr lang="pt-PT" altLang="en-US" sz="1500" i="1" dirty="0"/>
                  <a:t>V</a:t>
                </a:r>
                <a:r>
                  <a:rPr lang="pt-PT" altLang="en-US" sz="1500" dirty="0"/>
                  <a:t> - </a:t>
                </a:r>
                <a:r>
                  <a:rPr lang="en-US" altLang="en-US" sz="1500" dirty="0"/>
                  <a:t>change in portfolio value.</a:t>
                </a:r>
                <a:endParaRPr lang="en-US" sz="1500" dirty="0">
                  <a:cs typeface="Times New Roman" pitchFamily="18" charset="0"/>
                </a:endParaRPr>
              </a:p>
            </p:txBody>
          </p:sp>
        </mc:Choice>
        <mc:Fallback xmlns="">
          <p:sp>
            <p:nvSpPr>
              <p:cNvPr id="134147" name="Rectangle 4"/>
              <p:cNvSpPr>
                <a:spLocks noGrp="1" noRot="1" noChangeAspect="1" noMove="1" noResize="1" noEditPoints="1" noAdjustHandles="1" noChangeArrowheads="1" noChangeShapeType="1" noTextEdit="1"/>
              </p:cNvSpPr>
              <p:nvPr>
                <p:ph type="body" idx="1"/>
              </p:nvPr>
            </p:nvSpPr>
            <p:spPr>
              <a:xfrm>
                <a:off x="762000" y="1628799"/>
                <a:ext cx="8727504" cy="1512169"/>
              </a:xfrm>
              <a:blipFill>
                <a:blip r:embed="rId2"/>
                <a:stretch>
                  <a:fillRect l="-70" r="-559" b="-220161"/>
                </a:stretch>
              </a:blipFill>
            </p:spPr>
            <p:txBody>
              <a:bodyPr/>
              <a:lstStyle/>
              <a:p>
                <a:r>
                  <a:rPr lang="pt-PT">
                    <a:noFill/>
                  </a:rPr>
                  <a:t> </a:t>
                </a:r>
              </a:p>
            </p:txBody>
          </p:sp>
        </mc:Fallback>
      </mc:AlternateContent>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361</a:t>
            </a:fld>
            <a:endParaRPr lang="en-US"/>
          </a:p>
        </p:txBody>
      </p:sp>
      <p:sp>
        <p:nvSpPr>
          <p:cNvPr id="4" name="Down Arrow 3"/>
          <p:cNvSpPr/>
          <p:nvPr/>
        </p:nvSpPr>
        <p:spPr bwMode="auto">
          <a:xfrm>
            <a:off x="5025008" y="3140968"/>
            <a:ext cx="28803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pic>
        <p:nvPicPr>
          <p:cNvPr id="8" name="Picture 7"/>
          <p:cNvPicPr>
            <a:picLocks noChangeAspect="1"/>
          </p:cNvPicPr>
          <p:nvPr/>
        </p:nvPicPr>
        <p:blipFill rotWithShape="1">
          <a:blip r:embed="rId3"/>
          <a:srcRect l="21667" t="44074" r="31667" b="49259"/>
          <a:stretch/>
        </p:blipFill>
        <p:spPr>
          <a:xfrm>
            <a:off x="1064568" y="4581128"/>
            <a:ext cx="4680520" cy="376113"/>
          </a:xfrm>
          <a:prstGeom prst="rect">
            <a:avLst/>
          </a:prstGeom>
        </p:spPr>
      </p:pic>
    </p:spTree>
    <p:extLst>
      <p:ext uri="{BB962C8B-B14F-4D97-AF65-F5344CB8AC3E}">
        <p14:creationId xmlns:p14="http://schemas.microsoft.com/office/powerpoint/2010/main" val="2895032581"/>
      </p:ext>
    </p:extLst>
  </p:cSld>
  <p:clrMapOvr>
    <a:masterClrMapping/>
  </p:clrMapOvr>
  <p:transition spd="slow">
    <p:pull dir="r"/>
  </p:transition>
</p:sld>
</file>

<file path=ppt/slides/slide3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endParaRPr lang="en-US" dirty="0"/>
          </a:p>
        </p:txBody>
      </p:sp>
      <p:sp>
        <p:nvSpPr>
          <p:cNvPr id="134147" name="Rectangle 4"/>
          <p:cNvSpPr>
            <a:spLocks noGrp="1" noChangeArrowheads="1"/>
          </p:cNvSpPr>
          <p:nvPr>
            <p:ph type="body" idx="1"/>
          </p:nvPr>
        </p:nvSpPr>
        <p:spPr>
          <a:xfrm>
            <a:off x="762000" y="1628799"/>
            <a:ext cx="8727504" cy="4694214"/>
          </a:xfrm>
          <a:noFill/>
        </p:spPr>
        <p:txBody>
          <a:bodyPr/>
          <a:lstStyle/>
          <a:p>
            <a:pPr marL="236455" indent="-236455" algn="just">
              <a:lnSpc>
                <a:spcPts val="2700"/>
              </a:lnSpc>
              <a:spcBef>
                <a:spcPts val="600"/>
              </a:spcBef>
              <a:spcAft>
                <a:spcPts val="600"/>
              </a:spcAft>
            </a:pPr>
            <a:r>
              <a:rPr lang="en-US" altLang="en-US" sz="2000" dirty="0"/>
              <a:t>In other words, for a 5% significance level and a daily horizon, 95 out of 100 days the portfolio won’t loose more than the </a:t>
            </a:r>
            <a:r>
              <a:rPr lang="en-US" altLang="en-US" sz="2000" dirty="0" err="1"/>
              <a:t>VaR.</a:t>
            </a:r>
            <a:endParaRPr lang="en-US" altLang="en-US" sz="2000" dirty="0"/>
          </a:p>
          <a:p>
            <a:pPr marL="236455" indent="-236455" algn="just">
              <a:lnSpc>
                <a:spcPts val="2700"/>
              </a:lnSpc>
              <a:spcBef>
                <a:spcPts val="600"/>
              </a:spcBef>
              <a:spcAft>
                <a:spcPts val="600"/>
              </a:spcAft>
            </a:pPr>
            <a:r>
              <a:rPr lang="en-US" altLang="en-US" sz="2000" dirty="0"/>
              <a:t>Or, </a:t>
            </a:r>
            <a:r>
              <a:rPr lang="en-US" altLang="en-US" sz="2000" dirty="0" err="1"/>
              <a:t>i</a:t>
            </a:r>
            <a:r>
              <a:rPr lang="en-GB" altLang="en-US" sz="2000" dirty="0"/>
              <a:t>n 19 out of 20 times, the loss will not exceed the </a:t>
            </a:r>
            <a:r>
              <a:rPr lang="en-GB" altLang="en-US" sz="2000" dirty="0" err="1"/>
              <a:t>VaR</a:t>
            </a:r>
            <a:r>
              <a:rPr lang="en-GB" altLang="en-US" sz="2000" dirty="0"/>
              <a:t> of the portfolio.</a:t>
            </a:r>
          </a:p>
          <a:p>
            <a:pPr marL="236455" indent="-236455" algn="just">
              <a:lnSpc>
                <a:spcPts val="2700"/>
              </a:lnSpc>
              <a:spcBef>
                <a:spcPts val="600"/>
              </a:spcBef>
              <a:spcAft>
                <a:spcPts val="600"/>
              </a:spcAft>
            </a:pPr>
            <a:endParaRPr lang="en-GB" altLang="en-US" sz="2000" dirty="0"/>
          </a:p>
          <a:p>
            <a:pPr marL="236455" indent="-236455" algn="just">
              <a:lnSpc>
                <a:spcPts val="2700"/>
              </a:lnSpc>
              <a:spcBef>
                <a:spcPts val="600"/>
              </a:spcBef>
              <a:spcAft>
                <a:spcPts val="600"/>
              </a:spcAft>
            </a:pPr>
            <a:r>
              <a:rPr lang="en-US" altLang="en-US" sz="2000" dirty="0"/>
              <a:t>With a confidence level of 1 – </a:t>
            </a:r>
            <a:r>
              <a:rPr lang="en-US" altLang="en-US" sz="2000" i="1" dirty="0">
                <a:cs typeface="Times New Roman" panose="02020603050405020304" pitchFamily="18" charset="0"/>
              </a:rPr>
              <a:t>X </a:t>
            </a:r>
            <a:r>
              <a:rPr lang="en-US" altLang="en-US" sz="2000" dirty="0">
                <a:cs typeface="Times New Roman" panose="02020603050405020304" pitchFamily="18" charset="0"/>
              </a:rPr>
              <a:t>(i.e. 1-0,05=95%), the loss in a given time horizon is not expected to exceed the </a:t>
            </a:r>
            <a:r>
              <a:rPr lang="en-US" altLang="en-US" sz="2000" dirty="0" err="1">
                <a:cs typeface="Times New Roman" panose="02020603050405020304" pitchFamily="18" charset="0"/>
              </a:rPr>
              <a:t>VaR.</a:t>
            </a:r>
            <a:endParaRPr lang="en-US" altLang="en-US" sz="2000" dirty="0">
              <a:cs typeface="Times New Roman" panose="02020603050405020304" pitchFamily="18" charset="0"/>
            </a:endParaRPr>
          </a:p>
          <a:p>
            <a:pPr marL="236455" indent="-236455" algn="just">
              <a:lnSpc>
                <a:spcPts val="2700"/>
              </a:lnSpc>
              <a:spcBef>
                <a:spcPts val="600"/>
              </a:spcBef>
              <a:spcAft>
                <a:spcPts val="600"/>
              </a:spcAft>
            </a:pPr>
            <a:endParaRPr lang="en-US" altLang="en-US" sz="2000" dirty="0">
              <a:cs typeface="Times New Roman" panose="02020603050405020304" pitchFamily="18" charset="0"/>
            </a:endParaRPr>
          </a:p>
          <a:p>
            <a:pPr eaLnBrk="1" hangingPunct="1">
              <a:lnSpc>
                <a:spcPts val="2700"/>
              </a:lnSpc>
              <a:spcBef>
                <a:spcPts val="600"/>
              </a:spcBef>
              <a:spcAft>
                <a:spcPts val="600"/>
              </a:spcAft>
              <a:defRPr/>
            </a:pPr>
            <a:r>
              <a:rPr lang="en-US" altLang="en-US" sz="2000" dirty="0"/>
              <a:t>To measure </a:t>
            </a:r>
            <a:r>
              <a:rPr lang="en-US" altLang="en-US" sz="2000" dirty="0" err="1"/>
              <a:t>VaR</a:t>
            </a:r>
            <a:r>
              <a:rPr lang="en-US" altLang="en-US" sz="2000" dirty="0"/>
              <a:t> we need to define:</a:t>
            </a:r>
          </a:p>
          <a:p>
            <a:pPr lvl="1" eaLnBrk="1" hangingPunct="1">
              <a:lnSpc>
                <a:spcPts val="2500"/>
              </a:lnSpc>
              <a:spcBef>
                <a:spcPts val="0"/>
              </a:spcBef>
              <a:spcAft>
                <a:spcPts val="0"/>
              </a:spcAft>
              <a:defRPr/>
            </a:pPr>
            <a:r>
              <a:rPr lang="en-US" altLang="en-US" sz="1800" dirty="0"/>
              <a:t>Confidence level</a:t>
            </a:r>
          </a:p>
          <a:p>
            <a:pPr lvl="1" eaLnBrk="1" hangingPunct="1">
              <a:lnSpc>
                <a:spcPts val="2500"/>
              </a:lnSpc>
              <a:spcBef>
                <a:spcPts val="0"/>
              </a:spcBef>
              <a:spcAft>
                <a:spcPts val="0"/>
              </a:spcAft>
              <a:defRPr/>
            </a:pPr>
            <a:r>
              <a:rPr lang="en-US" altLang="en-US" sz="1800" dirty="0"/>
              <a:t>Time horizon</a:t>
            </a:r>
          </a:p>
          <a:p>
            <a:pPr lvl="1" eaLnBrk="1" hangingPunct="1">
              <a:lnSpc>
                <a:spcPts val="2500"/>
              </a:lnSpc>
              <a:spcBef>
                <a:spcPts val="0"/>
              </a:spcBef>
              <a:spcAft>
                <a:spcPts val="0"/>
              </a:spcAft>
              <a:defRPr/>
            </a:pPr>
            <a:r>
              <a:rPr lang="en-US" altLang="en-US" sz="1800" dirty="0"/>
              <a:t>Distribution function</a:t>
            </a:r>
            <a:endParaRPr lang="en-US" sz="18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362</a:t>
            </a:fld>
            <a:endParaRPr lang="en-US"/>
          </a:p>
        </p:txBody>
      </p:sp>
      <p:sp>
        <p:nvSpPr>
          <p:cNvPr id="7" name="Down Arrow 6"/>
          <p:cNvSpPr/>
          <p:nvPr/>
        </p:nvSpPr>
        <p:spPr>
          <a:xfrm>
            <a:off x="4786964" y="2852936"/>
            <a:ext cx="304800" cy="5038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Down Arrow 8"/>
          <p:cNvSpPr/>
          <p:nvPr/>
        </p:nvSpPr>
        <p:spPr>
          <a:xfrm>
            <a:off x="4786964" y="4185000"/>
            <a:ext cx="304800" cy="5038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6136328"/>
      </p:ext>
    </p:extLst>
  </p:cSld>
  <p:clrMapOvr>
    <a:masterClrMapping/>
  </p:clrMapOvr>
  <p:transition spd="slow">
    <p:pull dir="r"/>
  </p:transition>
</p:sld>
</file>

<file path=ppt/slides/slide3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endParaRPr lang="en-US" dirty="0"/>
          </a:p>
        </p:txBody>
      </p:sp>
      <p:sp>
        <p:nvSpPr>
          <p:cNvPr id="134147" name="Rectangle 4"/>
          <p:cNvSpPr>
            <a:spLocks noGrp="1" noChangeArrowheads="1"/>
          </p:cNvSpPr>
          <p:nvPr>
            <p:ph type="body" idx="1"/>
          </p:nvPr>
        </p:nvSpPr>
        <p:spPr>
          <a:xfrm>
            <a:off x="721894" y="1628799"/>
            <a:ext cx="8767609" cy="4680521"/>
          </a:xfrm>
          <a:noFill/>
        </p:spPr>
        <p:txBody>
          <a:bodyPr/>
          <a:lstStyle/>
          <a:p>
            <a:pPr marL="236455" indent="-236455" algn="just">
              <a:lnSpc>
                <a:spcPts val="2700"/>
              </a:lnSpc>
              <a:spcBef>
                <a:spcPts val="600"/>
              </a:spcBef>
              <a:spcAft>
                <a:spcPts val="0"/>
              </a:spcAft>
            </a:pPr>
            <a:r>
              <a:rPr lang="en-US" altLang="en-US" sz="1800" b="1" u="sng" dirty="0"/>
              <a:t>Confidence level</a:t>
            </a:r>
          </a:p>
          <a:p>
            <a:pPr lvl="1" algn="just" eaLnBrk="1" hangingPunct="1">
              <a:lnSpc>
                <a:spcPts val="2500"/>
              </a:lnSpc>
              <a:spcBef>
                <a:spcPts val="300"/>
              </a:spcBef>
              <a:spcAft>
                <a:spcPts val="0"/>
              </a:spcAft>
              <a:defRPr/>
            </a:pPr>
            <a:r>
              <a:rPr lang="en-US" altLang="en-US" sz="1600" dirty="0"/>
              <a:t>Subjective decision</a:t>
            </a:r>
          </a:p>
          <a:p>
            <a:pPr lvl="1" algn="just" eaLnBrk="1" hangingPunct="1">
              <a:lnSpc>
                <a:spcPts val="2500"/>
              </a:lnSpc>
              <a:spcBef>
                <a:spcPts val="300"/>
              </a:spcBef>
              <a:spcAft>
                <a:spcPts val="0"/>
              </a:spcAft>
              <a:defRPr/>
            </a:pPr>
            <a:r>
              <a:rPr lang="en-US" altLang="en-US" sz="1600" dirty="0"/>
              <a:t>Basel Committee uses a 99% level to compute capital requirements for market risk of trading (marked-to-market) portfolios.</a:t>
            </a:r>
          </a:p>
          <a:p>
            <a:pPr algn="just" eaLnBrk="1" hangingPunct="1">
              <a:lnSpc>
                <a:spcPts val="2700"/>
              </a:lnSpc>
              <a:spcBef>
                <a:spcPts val="600"/>
              </a:spcBef>
              <a:spcAft>
                <a:spcPts val="0"/>
              </a:spcAft>
              <a:defRPr/>
            </a:pPr>
            <a:r>
              <a:rPr lang="en-US" altLang="en-US" sz="1800" b="1" u="sng" dirty="0"/>
              <a:t>Time Horizon</a:t>
            </a:r>
          </a:p>
          <a:p>
            <a:pPr marL="808038" lvl="1" indent="-355600" algn="just" eaLnBrk="1" hangingPunct="1">
              <a:lnSpc>
                <a:spcPts val="2500"/>
              </a:lnSpc>
              <a:spcBef>
                <a:spcPts val="300"/>
              </a:spcBef>
              <a:spcAft>
                <a:spcPts val="0"/>
              </a:spcAft>
              <a:defRPr/>
            </a:pPr>
            <a:r>
              <a:rPr lang="en-US" altLang="en-US" sz="1600" dirty="0"/>
              <a:t>Depends on the portfolio strategy and liquidity</a:t>
            </a:r>
          </a:p>
          <a:p>
            <a:pPr marL="808038" lvl="1" indent="-355600" algn="just" eaLnBrk="1" hangingPunct="1">
              <a:lnSpc>
                <a:spcPts val="2500"/>
              </a:lnSpc>
              <a:spcBef>
                <a:spcPts val="300"/>
              </a:spcBef>
              <a:spcAft>
                <a:spcPts val="0"/>
              </a:spcAft>
              <a:defRPr/>
            </a:pPr>
            <a:r>
              <a:rPr lang="en-US" altLang="en-US" sz="1600" dirty="0"/>
              <a:t>Usually daily, weekly or monthly</a:t>
            </a:r>
          </a:p>
          <a:p>
            <a:pPr marL="808038" lvl="1" indent="-355600" algn="just" eaLnBrk="1" hangingPunct="1">
              <a:lnSpc>
                <a:spcPts val="2500"/>
              </a:lnSpc>
              <a:spcBef>
                <a:spcPts val="300"/>
              </a:spcBef>
              <a:spcAft>
                <a:spcPts val="0"/>
              </a:spcAft>
              <a:defRPr/>
            </a:pPr>
            <a:r>
              <a:rPr lang="en-US" altLang="en-US" sz="1600" dirty="0"/>
              <a:t>Basel Committee uses a 10-day horizon</a:t>
            </a:r>
          </a:p>
          <a:p>
            <a:pPr marL="808038" lvl="1" indent="-355600" algn="just" eaLnBrk="1" hangingPunct="1">
              <a:lnSpc>
                <a:spcPts val="2500"/>
              </a:lnSpc>
              <a:spcBef>
                <a:spcPts val="300"/>
              </a:spcBef>
              <a:spcAft>
                <a:spcPts val="0"/>
              </a:spcAft>
              <a:defRPr/>
            </a:pPr>
            <a:r>
              <a:rPr lang="en-US" altLang="en-US" sz="1600" dirty="0"/>
              <a:t>Rule of thumb: portfolios with higher turnover must use shorter time horizons.</a:t>
            </a:r>
          </a:p>
          <a:p>
            <a:pPr algn="just" eaLnBrk="1" hangingPunct="1">
              <a:lnSpc>
                <a:spcPts val="2700"/>
              </a:lnSpc>
              <a:spcBef>
                <a:spcPts val="600"/>
              </a:spcBef>
              <a:spcAft>
                <a:spcPts val="0"/>
              </a:spcAft>
              <a:defRPr/>
            </a:pPr>
            <a:r>
              <a:rPr lang="en-US" altLang="en-US" sz="1800" b="1" u="sng" dirty="0"/>
              <a:t>Distribution</a:t>
            </a:r>
          </a:p>
          <a:p>
            <a:pPr marL="808038" lvl="1" indent="-355600" algn="just" eaLnBrk="1" hangingPunct="1">
              <a:lnSpc>
                <a:spcPts val="2500"/>
              </a:lnSpc>
              <a:spcBef>
                <a:spcPts val="600"/>
              </a:spcBef>
              <a:spcAft>
                <a:spcPts val="0"/>
              </a:spcAft>
              <a:defRPr/>
            </a:pPr>
            <a:r>
              <a:rPr lang="en-US" altLang="en-US" sz="1600" dirty="0"/>
              <a:t>Can be based on an empirical or a parametric approach.</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363</a:t>
            </a:fld>
            <a:endParaRPr lang="en-US"/>
          </a:p>
        </p:txBody>
      </p:sp>
    </p:spTree>
    <p:extLst>
      <p:ext uri="{BB962C8B-B14F-4D97-AF65-F5344CB8AC3E}">
        <p14:creationId xmlns:p14="http://schemas.microsoft.com/office/powerpoint/2010/main" val="1546260631"/>
      </p:ext>
    </p:extLst>
  </p:cSld>
  <p:clrMapOvr>
    <a:masterClrMapping/>
  </p:clrMapOvr>
  <p:transition spd="slow">
    <p:pull dir="r"/>
  </p:transition>
</p:sld>
</file>

<file path=ppt/slides/slide3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endParaRPr lang="en-US" dirty="0"/>
          </a:p>
        </p:txBody>
      </p:sp>
      <p:sp>
        <p:nvSpPr>
          <p:cNvPr id="134147" name="Rectangle 4"/>
          <p:cNvSpPr>
            <a:spLocks noGrp="1" noChangeArrowheads="1"/>
          </p:cNvSpPr>
          <p:nvPr>
            <p:ph type="body" idx="1"/>
          </p:nvPr>
        </p:nvSpPr>
        <p:spPr>
          <a:xfrm>
            <a:off x="721894" y="1628799"/>
            <a:ext cx="8767609" cy="4680521"/>
          </a:xfrm>
          <a:noFill/>
        </p:spPr>
        <p:txBody>
          <a:bodyPr/>
          <a:lstStyle/>
          <a:p>
            <a:pPr marL="236455" indent="-236455" algn="just">
              <a:lnSpc>
                <a:spcPts val="2700"/>
              </a:lnSpc>
              <a:spcBef>
                <a:spcPts val="600"/>
              </a:spcBef>
              <a:spcAft>
                <a:spcPts val="600"/>
              </a:spcAft>
            </a:pPr>
            <a:r>
              <a:rPr lang="en-US" altLang="en-US" sz="2000" dirty="0" err="1"/>
              <a:t>VaR</a:t>
            </a:r>
            <a:r>
              <a:rPr lang="en-US" altLang="en-US" sz="2000" dirty="0"/>
              <a:t> is a measure of unexpected loss that answers to the following question: </a:t>
            </a:r>
          </a:p>
          <a:p>
            <a:pPr marL="0" indent="0" algn="just">
              <a:lnSpc>
                <a:spcPts val="2700"/>
              </a:lnSpc>
              <a:spcBef>
                <a:spcPts val="600"/>
              </a:spcBef>
              <a:spcAft>
                <a:spcPts val="600"/>
              </a:spcAft>
              <a:buNone/>
            </a:pPr>
            <a:r>
              <a:rPr lang="en-US" altLang="en-US" sz="2000" dirty="0">
                <a:solidFill>
                  <a:srgbClr val="FF0000"/>
                </a:solidFill>
              </a:rPr>
              <a:t>how bad things can get for a financial portfolio comprising different types of financial assets under a set of assumptions?</a:t>
            </a:r>
          </a:p>
          <a:p>
            <a:pPr algn="just" eaLnBrk="1" hangingPunct="1">
              <a:lnSpc>
                <a:spcPts val="2700"/>
              </a:lnSpc>
              <a:spcBef>
                <a:spcPts val="600"/>
              </a:spcBef>
              <a:spcAft>
                <a:spcPts val="600"/>
              </a:spcAft>
              <a:defRPr/>
            </a:pPr>
            <a:endParaRPr lang="en-US" altLang="en-US" sz="2000" dirty="0">
              <a:solidFill>
                <a:srgbClr val="FF0000"/>
              </a:solidFill>
            </a:endParaRPr>
          </a:p>
          <a:p>
            <a:pPr algn="just" eaLnBrk="1" hangingPunct="1">
              <a:lnSpc>
                <a:spcPts val="2700"/>
              </a:lnSpc>
              <a:spcBef>
                <a:spcPts val="600"/>
              </a:spcBef>
              <a:spcAft>
                <a:spcPts val="600"/>
              </a:spcAft>
              <a:defRPr/>
            </a:pPr>
            <a:endParaRPr lang="en-US" altLang="en-US" sz="2000" dirty="0">
              <a:solidFill>
                <a:srgbClr val="FF0000"/>
              </a:solidFill>
            </a:endParaRPr>
          </a:p>
          <a:p>
            <a:pPr algn="just" eaLnBrk="1" hangingPunct="1">
              <a:lnSpc>
                <a:spcPts val="2700"/>
              </a:lnSpc>
              <a:spcBef>
                <a:spcPts val="600"/>
              </a:spcBef>
              <a:spcAft>
                <a:spcPts val="600"/>
              </a:spcAft>
              <a:defRPr/>
            </a:pPr>
            <a:endParaRPr lang="en-US" altLang="en-US" sz="2000" dirty="0">
              <a:solidFill>
                <a:srgbClr val="FF0000"/>
              </a:solidFill>
            </a:endParaRPr>
          </a:p>
          <a:p>
            <a:pPr algn="just" eaLnBrk="1" hangingPunct="1">
              <a:lnSpc>
                <a:spcPts val="2700"/>
              </a:lnSpc>
              <a:spcBef>
                <a:spcPts val="600"/>
              </a:spcBef>
              <a:spcAft>
                <a:spcPts val="600"/>
              </a:spcAft>
              <a:defRPr/>
            </a:pPr>
            <a:endParaRPr lang="en-US" altLang="en-US" sz="2000" dirty="0">
              <a:solidFill>
                <a:srgbClr val="FF0000"/>
              </a:solidFill>
            </a:endParaRPr>
          </a:p>
          <a:p>
            <a:pPr marL="269875" indent="-269875" algn="just" eaLnBrk="1" hangingPunct="1">
              <a:lnSpc>
                <a:spcPts val="2700"/>
              </a:lnSpc>
              <a:spcBef>
                <a:spcPts val="600"/>
              </a:spcBef>
              <a:spcAft>
                <a:spcPts val="600"/>
              </a:spcAft>
              <a:defRPr/>
            </a:pPr>
            <a:r>
              <a:rPr lang="en-US" altLang="en-US" sz="2000" dirty="0"/>
              <a:t>While valuation models focus on the mean of the distribution, </a:t>
            </a:r>
            <a:r>
              <a:rPr lang="en-US" altLang="en-US" sz="2000" dirty="0" err="1"/>
              <a:t>VaR</a:t>
            </a:r>
            <a:r>
              <a:rPr lang="en-US" altLang="en-US" sz="2000" dirty="0"/>
              <a:t> gives us the potential variation in prices or returns under very unlikely scenarios, being a summary statistic of the probability density function.</a:t>
            </a:r>
            <a:endParaRPr lang="en-US" altLang="en-US"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364</a:t>
            </a:fld>
            <a:endParaRPr lang="en-US"/>
          </a:p>
        </p:txBody>
      </p:sp>
      <p:pic>
        <p:nvPicPr>
          <p:cNvPr id="5" name="Picture 4"/>
          <p:cNvPicPr>
            <a:picLocks noChangeAspect="1"/>
          </p:cNvPicPr>
          <p:nvPr/>
        </p:nvPicPr>
        <p:blipFill>
          <a:blip r:embed="rId2"/>
          <a:stretch>
            <a:fillRect/>
          </a:stretch>
        </p:blipFill>
        <p:spPr>
          <a:xfrm>
            <a:off x="1143000" y="3413332"/>
            <a:ext cx="7620000" cy="736615"/>
          </a:xfrm>
          <a:prstGeom prst="rect">
            <a:avLst/>
          </a:prstGeom>
        </p:spPr>
      </p:pic>
      <p:sp>
        <p:nvSpPr>
          <p:cNvPr id="6" name="Down Arrow 5"/>
          <p:cNvSpPr/>
          <p:nvPr/>
        </p:nvSpPr>
        <p:spPr>
          <a:xfrm>
            <a:off x="4687997" y="2871428"/>
            <a:ext cx="372318" cy="5419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 Box 6"/>
          <p:cNvSpPr txBox="1">
            <a:spLocks noChangeArrowheads="1"/>
          </p:cNvSpPr>
          <p:nvPr/>
        </p:nvSpPr>
        <p:spPr bwMode="auto">
          <a:xfrm>
            <a:off x="1143000" y="4240447"/>
            <a:ext cx="1643074"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a:solidFill>
                  <a:schemeClr val="tx1"/>
                </a:solidFill>
                <a:latin typeface="+mn-lt"/>
              </a:rPr>
              <a:t>Source: </a:t>
            </a:r>
            <a:r>
              <a:rPr lang="en-US" sz="1200" b="0" u="none" dirty="0" err="1">
                <a:solidFill>
                  <a:schemeClr val="tx1"/>
                </a:solidFill>
                <a:latin typeface="+mn-lt"/>
              </a:rPr>
              <a:t>Jorion</a:t>
            </a:r>
            <a:r>
              <a:rPr lang="en-US" sz="1200" b="0" u="none" dirty="0">
                <a:solidFill>
                  <a:schemeClr val="tx1"/>
                </a:solidFill>
                <a:latin typeface="+mn-lt"/>
              </a:rPr>
              <a:t> (2007)</a:t>
            </a:r>
          </a:p>
        </p:txBody>
      </p:sp>
    </p:spTree>
    <p:extLst>
      <p:ext uri="{BB962C8B-B14F-4D97-AF65-F5344CB8AC3E}">
        <p14:creationId xmlns:p14="http://schemas.microsoft.com/office/powerpoint/2010/main" val="1992329810"/>
      </p:ext>
    </p:extLst>
  </p:cSld>
  <p:clrMapOvr>
    <a:masterClrMapping/>
  </p:clrMapOvr>
  <p:transition spd="slow">
    <p:pull dir="r"/>
  </p:transition>
</p:sld>
</file>

<file path=ppt/slides/slide3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endParaRPr lang="en-US" dirty="0"/>
          </a:p>
        </p:txBody>
      </p:sp>
      <p:sp>
        <p:nvSpPr>
          <p:cNvPr id="134147" name="Rectangle 4"/>
          <p:cNvSpPr>
            <a:spLocks noGrp="1" noChangeArrowheads="1"/>
          </p:cNvSpPr>
          <p:nvPr>
            <p:ph type="body" idx="1"/>
          </p:nvPr>
        </p:nvSpPr>
        <p:spPr>
          <a:xfrm>
            <a:off x="721894" y="1628799"/>
            <a:ext cx="8767609" cy="4680521"/>
          </a:xfrm>
          <a:noFill/>
        </p:spPr>
        <p:txBody>
          <a:bodyPr/>
          <a:lstStyle/>
          <a:p>
            <a:pPr marL="236455" indent="-236455" algn="just">
              <a:lnSpc>
                <a:spcPts val="2700"/>
              </a:lnSpc>
              <a:spcBef>
                <a:spcPts val="600"/>
              </a:spcBef>
              <a:spcAft>
                <a:spcPts val="600"/>
              </a:spcAft>
            </a:pPr>
            <a:r>
              <a:rPr lang="en-US" altLang="en-US" sz="2000" dirty="0"/>
              <a:t>Even though </a:t>
            </a:r>
            <a:r>
              <a:rPr lang="en-US" altLang="en-US" sz="2000" dirty="0" err="1"/>
              <a:t>VaR</a:t>
            </a:r>
            <a:r>
              <a:rPr lang="en-US" altLang="en-US" sz="2000" dirty="0"/>
              <a:t> provides a conservative loss measure, it doesn’t give us the worst potential loss =&gt;</a:t>
            </a:r>
          </a:p>
          <a:p>
            <a:pPr marL="236455" indent="-236455" algn="just">
              <a:lnSpc>
                <a:spcPts val="2700"/>
              </a:lnSpc>
              <a:spcBef>
                <a:spcPts val="600"/>
              </a:spcBef>
              <a:spcAft>
                <a:spcPts val="600"/>
              </a:spcAft>
            </a:pPr>
            <a:endParaRPr lang="en-US" altLang="en-US" sz="2000" dirty="0"/>
          </a:p>
          <a:p>
            <a:pPr marL="514350" indent="-514350" algn="just" eaLnBrk="1" hangingPunct="1">
              <a:lnSpc>
                <a:spcPts val="2600"/>
              </a:lnSpc>
              <a:spcBef>
                <a:spcPts val="600"/>
              </a:spcBef>
              <a:spcAft>
                <a:spcPts val="0"/>
              </a:spcAft>
              <a:buAutoNum type="romanLcParenBoth"/>
              <a:defRPr/>
            </a:pPr>
            <a:r>
              <a:rPr lang="en-US" altLang="en-US" sz="1800" dirty="0" err="1">
                <a:solidFill>
                  <a:srgbClr val="FF0000"/>
                </a:solidFill>
              </a:rPr>
              <a:t>VaR</a:t>
            </a:r>
            <a:r>
              <a:rPr lang="en-US" altLang="en-US" sz="1800" dirty="0">
                <a:solidFill>
                  <a:srgbClr val="FF0000"/>
                </a:solidFill>
              </a:rPr>
              <a:t> must be complemented other risk measurement tools</a:t>
            </a:r>
            <a:r>
              <a:rPr lang="en-US" altLang="en-US" sz="1800" dirty="0"/>
              <a:t>, e.g. stress tests or Expected Shortfall (ES);</a:t>
            </a:r>
          </a:p>
          <a:p>
            <a:pPr marL="514350" indent="-514350" algn="just" eaLnBrk="1" hangingPunct="1">
              <a:lnSpc>
                <a:spcPts val="2600"/>
              </a:lnSpc>
              <a:spcBef>
                <a:spcPts val="600"/>
              </a:spcBef>
              <a:spcAft>
                <a:spcPts val="0"/>
              </a:spcAft>
              <a:buAutoNum type="romanLcParenBoth"/>
              <a:defRPr/>
            </a:pPr>
            <a:r>
              <a:rPr lang="en-US" altLang="en-US" sz="1800" dirty="0">
                <a:solidFill>
                  <a:srgbClr val="FF0000"/>
                </a:solidFill>
              </a:rPr>
              <a:t>Exposure or risk limits based on </a:t>
            </a:r>
            <a:r>
              <a:rPr lang="en-US" altLang="en-US" sz="1800" dirty="0" err="1">
                <a:solidFill>
                  <a:srgbClr val="FF0000"/>
                </a:solidFill>
              </a:rPr>
              <a:t>VaR</a:t>
            </a:r>
            <a:r>
              <a:rPr lang="en-US" altLang="en-US" sz="1800" dirty="0">
                <a:solidFill>
                  <a:srgbClr val="FF0000"/>
                </a:solidFill>
              </a:rPr>
              <a:t> are not enough </a:t>
            </a:r>
            <a:r>
              <a:rPr lang="en-US" altLang="en-US" sz="1800" dirty="0"/>
              <a:t>and must be added by quantitative limits, according to the risk appetite of the portfolio owner, related to the capital he is willing or able to lose.</a:t>
            </a:r>
          </a:p>
          <a:p>
            <a:pPr marL="514350" indent="-514350" algn="just" eaLnBrk="1" hangingPunct="1">
              <a:lnSpc>
                <a:spcPts val="2600"/>
              </a:lnSpc>
              <a:spcBef>
                <a:spcPts val="600"/>
              </a:spcBef>
              <a:spcAft>
                <a:spcPts val="0"/>
              </a:spcAft>
              <a:buAutoNum type="romanLcParenBoth"/>
              <a:defRPr/>
            </a:pPr>
            <a:endParaRPr lang="en-US" altLang="en-US" sz="1800" dirty="0"/>
          </a:p>
          <a:p>
            <a:pPr algn="just" eaLnBrk="1" hangingPunct="1">
              <a:lnSpc>
                <a:spcPts val="2700"/>
              </a:lnSpc>
              <a:spcBef>
                <a:spcPts val="600"/>
              </a:spcBef>
              <a:spcAft>
                <a:spcPts val="0"/>
              </a:spcAft>
              <a:defRPr/>
            </a:pPr>
            <a:r>
              <a:rPr lang="en-US" altLang="en-US" sz="1800" dirty="0"/>
              <a:t>Nonetheless, </a:t>
            </a:r>
            <a:r>
              <a:rPr lang="en-US" altLang="en-US" sz="1600" dirty="0"/>
              <a:t>Basel Committee set capital requirements for market risk based on </a:t>
            </a:r>
            <a:r>
              <a:rPr lang="en-US" altLang="en-US" sz="1600" dirty="0" err="1"/>
              <a:t>VaR</a:t>
            </a:r>
            <a:r>
              <a:rPr lang="en-US" altLang="en-US" sz="1600" dirty="0"/>
              <a:t> since 1996, as a conservative multiple (</a:t>
            </a:r>
            <a:r>
              <a:rPr lang="en-US" altLang="en-US" sz="1600" i="1" dirty="0"/>
              <a:t>k</a:t>
            </a:r>
            <a:r>
              <a:rPr lang="en-US" altLang="en-US" sz="1600" dirty="0"/>
              <a:t>) of the 10-day 99% </a:t>
            </a:r>
            <a:r>
              <a:rPr lang="en-US" altLang="en-US" sz="1600" dirty="0" err="1"/>
              <a:t>VaR</a:t>
            </a:r>
            <a:r>
              <a:rPr lang="en-US" altLang="en-US" sz="1600" dirty="0"/>
              <a:t>, being </a:t>
            </a:r>
            <a:r>
              <a:rPr lang="en-US" altLang="en-US" sz="1600" i="1" dirty="0"/>
              <a:t>k </a:t>
            </a:r>
            <a:r>
              <a:rPr lang="en-US" altLang="en-US" sz="1600" dirty="0"/>
              <a:t>chosen on a bank-by-bank basis by regulators, with a minimum of 3.</a:t>
            </a:r>
          </a:p>
          <a:p>
            <a:pPr marL="514350" indent="-514350" algn="just" eaLnBrk="1" hangingPunct="1">
              <a:lnSpc>
                <a:spcPts val="2600"/>
              </a:lnSpc>
              <a:spcBef>
                <a:spcPts val="600"/>
              </a:spcBef>
              <a:spcAft>
                <a:spcPts val="0"/>
              </a:spcAft>
              <a:buAutoNum type="romanLcParenBoth"/>
              <a:defRPr/>
            </a:pPr>
            <a:endParaRPr lang="en-US" alt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365</a:t>
            </a:fld>
            <a:endParaRPr lang="en-US"/>
          </a:p>
        </p:txBody>
      </p:sp>
    </p:spTree>
    <p:extLst>
      <p:ext uri="{BB962C8B-B14F-4D97-AF65-F5344CB8AC3E}">
        <p14:creationId xmlns:p14="http://schemas.microsoft.com/office/powerpoint/2010/main" val="1564571008"/>
      </p:ext>
    </p:extLst>
  </p:cSld>
  <p:clrMapOvr>
    <a:masterClrMapping/>
  </p:clrMapOvr>
  <p:transition spd="slow">
    <p:pull dir="r"/>
  </p:transition>
</p:sld>
</file>

<file path=ppt/slides/slide3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endParaRPr lang="en-US" dirty="0"/>
          </a:p>
        </p:txBody>
      </p:sp>
      <p:sp>
        <p:nvSpPr>
          <p:cNvPr id="134147" name="Rectangle 4"/>
          <p:cNvSpPr>
            <a:spLocks noGrp="1" noChangeArrowheads="1"/>
          </p:cNvSpPr>
          <p:nvPr>
            <p:ph type="body" idx="1"/>
          </p:nvPr>
        </p:nvSpPr>
        <p:spPr>
          <a:xfrm>
            <a:off x="704528" y="1628799"/>
            <a:ext cx="8784976" cy="4680521"/>
          </a:xfrm>
          <a:noFill/>
        </p:spPr>
        <p:txBody>
          <a:bodyPr/>
          <a:lstStyle/>
          <a:p>
            <a:pPr marL="236455" indent="-236455" algn="just">
              <a:lnSpc>
                <a:spcPts val="2500"/>
              </a:lnSpc>
              <a:spcBef>
                <a:spcPts val="600"/>
              </a:spcBef>
              <a:spcAft>
                <a:spcPts val="0"/>
              </a:spcAft>
            </a:pPr>
            <a:r>
              <a:rPr lang="en-US" altLang="en-US" sz="1800" b="1" u="sng" dirty="0" err="1"/>
              <a:t>VaR</a:t>
            </a:r>
            <a:r>
              <a:rPr lang="en-US" altLang="en-US" sz="1800" b="1" u="sng" dirty="0"/>
              <a:t> Advantages</a:t>
            </a:r>
          </a:p>
          <a:p>
            <a:pPr marL="628650" lvl="1" indent="-271463" algn="just" eaLnBrk="1" hangingPunct="1">
              <a:lnSpc>
                <a:spcPts val="2500"/>
              </a:lnSpc>
              <a:spcBef>
                <a:spcPts val="600"/>
              </a:spcBef>
            </a:pPr>
            <a:r>
              <a:rPr lang="en-US" altLang="en-US" sz="1800" dirty="0"/>
              <a:t>It’s a single number, easily accessible and understood</a:t>
            </a:r>
          </a:p>
          <a:p>
            <a:pPr marL="628650" lvl="1" indent="-271463" algn="just" eaLnBrk="1" hangingPunct="1">
              <a:lnSpc>
                <a:spcPts val="2500"/>
              </a:lnSpc>
              <a:spcBef>
                <a:spcPts val="600"/>
              </a:spcBef>
            </a:pPr>
            <a:r>
              <a:rPr lang="en-US" altLang="en-US" sz="1800" dirty="0"/>
              <a:t>Allows for comparison between different products and strategies</a:t>
            </a:r>
          </a:p>
          <a:p>
            <a:pPr marL="628650" lvl="1" indent="-271463" algn="just" eaLnBrk="1" hangingPunct="1">
              <a:lnSpc>
                <a:spcPts val="2500"/>
              </a:lnSpc>
              <a:spcBef>
                <a:spcPts val="600"/>
              </a:spcBef>
            </a:pPr>
            <a:r>
              <a:rPr lang="en-US" altLang="en-US" sz="1800" dirty="0"/>
              <a:t>Enhances performance evaluation and the settlement of risk limits</a:t>
            </a:r>
          </a:p>
          <a:p>
            <a:pPr algn="just" eaLnBrk="1" hangingPunct="1">
              <a:lnSpc>
                <a:spcPts val="2500"/>
              </a:lnSpc>
              <a:spcBef>
                <a:spcPts val="600"/>
              </a:spcBef>
            </a:pPr>
            <a:r>
              <a:rPr lang="en-US" altLang="en-US" sz="1800" b="1" u="sng" dirty="0" err="1"/>
              <a:t>VaR</a:t>
            </a:r>
            <a:r>
              <a:rPr lang="en-US" altLang="en-US" sz="1800" b="1" u="sng" dirty="0"/>
              <a:t> Disadvantages</a:t>
            </a:r>
          </a:p>
          <a:p>
            <a:pPr marL="628650" lvl="1" indent="-385763" algn="just" eaLnBrk="1" hangingPunct="1">
              <a:lnSpc>
                <a:spcPts val="2500"/>
              </a:lnSpc>
              <a:spcBef>
                <a:spcPts val="600"/>
              </a:spcBef>
            </a:pPr>
            <a:r>
              <a:rPr lang="en-US" altLang="en-US" sz="1800" dirty="0"/>
              <a:t>NOT a loss forecast</a:t>
            </a:r>
          </a:p>
          <a:p>
            <a:pPr marL="628650" lvl="1" indent="-385763" algn="just" eaLnBrk="1" hangingPunct="1">
              <a:lnSpc>
                <a:spcPts val="2500"/>
              </a:lnSpc>
              <a:spcBef>
                <a:spcPts val="600"/>
              </a:spcBef>
            </a:pPr>
            <a:r>
              <a:rPr lang="en-US" altLang="en-US" sz="1800" dirty="0"/>
              <a:t>NOT the worst case scenario</a:t>
            </a:r>
          </a:p>
          <a:p>
            <a:pPr marL="628650" lvl="1" indent="-385763" algn="just" eaLnBrk="1" hangingPunct="1">
              <a:lnSpc>
                <a:spcPts val="2500"/>
              </a:lnSpc>
              <a:spcBef>
                <a:spcPts val="600"/>
              </a:spcBef>
            </a:pPr>
            <a:r>
              <a:rPr lang="en-US" altLang="en-US" sz="1800" dirty="0"/>
              <a:t>NOT fully objective (depends on time horizon and </a:t>
            </a:r>
            <a:r>
              <a:rPr lang="en-US" altLang="en-US" sz="1800" i="1" dirty="0"/>
              <a:t>a</a:t>
            </a:r>
            <a:r>
              <a:rPr lang="en-US" altLang="en-US" sz="1800" dirty="0"/>
              <a:t>)</a:t>
            </a:r>
          </a:p>
          <a:p>
            <a:pPr marL="628650" lvl="1" indent="-385763" algn="just" eaLnBrk="1" hangingPunct="1">
              <a:lnSpc>
                <a:spcPts val="2500"/>
              </a:lnSpc>
              <a:spcBef>
                <a:spcPts val="600"/>
              </a:spcBef>
            </a:pPr>
            <a:r>
              <a:rPr lang="en-US" altLang="en-US" sz="1800" dirty="0"/>
              <a:t>NOT the ultimate truth (one may be using the wrong distribution or the wrong period to estimate the parameters)</a:t>
            </a:r>
          </a:p>
          <a:p>
            <a:pPr marL="628650" lvl="1" indent="-385763" algn="just" eaLnBrk="1" hangingPunct="1">
              <a:lnSpc>
                <a:spcPts val="2500"/>
              </a:lnSpc>
              <a:spcBef>
                <a:spcPts val="600"/>
              </a:spcBef>
            </a:pPr>
            <a:r>
              <a:rPr lang="en-US" altLang="en-US" sz="1800" dirty="0"/>
              <a:t>Only works for liquid securities and continuous payoffs</a:t>
            </a:r>
          </a:p>
          <a:p>
            <a:pPr marL="628650" lvl="1" indent="-385763" algn="just" eaLnBrk="1" hangingPunct="1">
              <a:lnSpc>
                <a:spcPts val="2500"/>
              </a:lnSpc>
              <a:spcBef>
                <a:spcPts val="600"/>
              </a:spcBef>
            </a:pPr>
            <a:r>
              <a:rPr lang="en-US" altLang="en-US" sz="1800" dirty="0"/>
              <a:t>Ignores Black Swans</a:t>
            </a:r>
          </a:p>
          <a:p>
            <a:pPr marL="625475" lvl="1" indent="-269875" algn="just" eaLnBrk="1" hangingPunct="1">
              <a:lnSpc>
                <a:spcPts val="2500"/>
              </a:lnSpc>
              <a:spcBef>
                <a:spcPts val="600"/>
              </a:spcBef>
              <a:spcAft>
                <a:spcPts val="0"/>
              </a:spcAft>
              <a:defRPr/>
            </a:pPr>
            <a:endParaRPr lang="en-US" altLang="en-US"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366</a:t>
            </a:fld>
            <a:endParaRPr lang="en-US"/>
          </a:p>
        </p:txBody>
      </p:sp>
    </p:spTree>
    <p:extLst>
      <p:ext uri="{BB962C8B-B14F-4D97-AF65-F5344CB8AC3E}">
        <p14:creationId xmlns:p14="http://schemas.microsoft.com/office/powerpoint/2010/main" val="2949080551"/>
      </p:ext>
    </p:extLst>
  </p:cSld>
  <p:clrMapOvr>
    <a:masterClrMapping/>
  </p:clrMapOvr>
  <p:transition spd="slow">
    <p:pull dir="r"/>
  </p:transition>
</p:sld>
</file>

<file path=ppt/slides/slide3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Black Swans</a:t>
            </a:r>
          </a:p>
        </p:txBody>
      </p:sp>
      <p:sp>
        <p:nvSpPr>
          <p:cNvPr id="134147" name="Rectangle 4"/>
          <p:cNvSpPr>
            <a:spLocks noGrp="1" noChangeArrowheads="1"/>
          </p:cNvSpPr>
          <p:nvPr>
            <p:ph type="body" idx="1"/>
          </p:nvPr>
        </p:nvSpPr>
        <p:spPr>
          <a:xfrm>
            <a:off x="704528" y="1628799"/>
            <a:ext cx="6886911" cy="4680521"/>
          </a:xfrm>
          <a:noFill/>
        </p:spPr>
        <p:txBody>
          <a:bodyPr/>
          <a:lstStyle/>
          <a:p>
            <a:pPr algn="just" eaLnBrk="1" hangingPunct="1">
              <a:lnSpc>
                <a:spcPts val="2500"/>
              </a:lnSpc>
              <a:spcBef>
                <a:spcPts val="600"/>
              </a:spcBef>
            </a:pPr>
            <a:r>
              <a:rPr lang="en-US" altLang="en-US" sz="1800" b="1" u="sng" dirty="0">
                <a:solidFill>
                  <a:srgbClr val="FF0000"/>
                </a:solidFill>
              </a:rPr>
              <a:t>Definition</a:t>
            </a:r>
            <a:r>
              <a:rPr lang="en-US" altLang="en-US" sz="1800" dirty="0">
                <a:solidFill>
                  <a:srgbClr val="FF0000"/>
                </a:solidFill>
              </a:rPr>
              <a:t>:</a:t>
            </a:r>
          </a:p>
          <a:p>
            <a:pPr marL="0" indent="0" algn="just" eaLnBrk="1" hangingPunct="1">
              <a:lnSpc>
                <a:spcPts val="2500"/>
              </a:lnSpc>
              <a:spcBef>
                <a:spcPts val="600"/>
              </a:spcBef>
              <a:buNone/>
            </a:pPr>
            <a:endParaRPr lang="en-US" altLang="en-US" sz="1800" dirty="0"/>
          </a:p>
          <a:p>
            <a:pPr marL="355600" indent="-355600" algn="just" eaLnBrk="1" hangingPunct="1">
              <a:lnSpc>
                <a:spcPts val="2500"/>
              </a:lnSpc>
              <a:spcBef>
                <a:spcPts val="600"/>
              </a:spcBef>
              <a:buAutoNum type="romanLcParenBoth"/>
            </a:pPr>
            <a:r>
              <a:rPr lang="en-US" altLang="en-US" sz="1800" dirty="0"/>
              <a:t>An outlier, something completely unexpected according to the past;</a:t>
            </a:r>
          </a:p>
          <a:p>
            <a:pPr marL="355600" indent="-355600" algn="just" eaLnBrk="1" hangingPunct="1">
              <a:lnSpc>
                <a:spcPts val="2500"/>
              </a:lnSpc>
              <a:spcBef>
                <a:spcPts val="600"/>
              </a:spcBef>
              <a:buAutoNum type="romanLcParenBoth"/>
            </a:pPr>
            <a:r>
              <a:rPr lang="en-US" altLang="en-US" sz="1800" dirty="0"/>
              <a:t>Has an extreme impact (the “</a:t>
            </a:r>
            <a:r>
              <a:rPr lang="en-US" altLang="en-US" sz="1800" dirty="0" err="1"/>
              <a:t>Extremistan</a:t>
            </a:r>
            <a:r>
              <a:rPr lang="en-US" altLang="en-US" sz="1800" dirty="0"/>
              <a:t>”);</a:t>
            </a:r>
          </a:p>
          <a:p>
            <a:pPr marL="355600" indent="-355600" algn="just" eaLnBrk="1" hangingPunct="1">
              <a:lnSpc>
                <a:spcPts val="2500"/>
              </a:lnSpc>
              <a:spcBef>
                <a:spcPts val="600"/>
              </a:spcBef>
              <a:buAutoNum type="romanLcParenBoth"/>
            </a:pPr>
            <a:r>
              <a:rPr lang="en-US" altLang="en-US" sz="1800" dirty="0"/>
              <a:t>Even though it is an outlier, economic agents try to find rational explanations for it afterwards, in order to make it predictable in the future.</a:t>
            </a:r>
          </a:p>
          <a:p>
            <a:pPr marL="0" indent="0" algn="just" eaLnBrk="1" hangingPunct="1">
              <a:lnSpc>
                <a:spcPts val="2500"/>
              </a:lnSpc>
              <a:spcBef>
                <a:spcPts val="600"/>
              </a:spcBef>
              <a:buNone/>
            </a:pPr>
            <a:endParaRPr lang="en-US" altLang="en-US" sz="1800" dirty="0"/>
          </a:p>
          <a:p>
            <a:pPr algn="just" eaLnBrk="1" hangingPunct="1">
              <a:lnSpc>
                <a:spcPts val="2500"/>
              </a:lnSpc>
              <a:spcBef>
                <a:spcPts val="600"/>
              </a:spcBef>
            </a:pPr>
            <a:r>
              <a:rPr lang="en-US" altLang="en-US" sz="1800" b="1" u="sng" dirty="0"/>
              <a:t>Consequences</a:t>
            </a:r>
            <a:r>
              <a:rPr lang="en-US" altLang="en-US" sz="1800" dirty="0"/>
              <a:t>:</a:t>
            </a:r>
          </a:p>
          <a:p>
            <a:pPr marL="355600" indent="-355600" algn="just" eaLnBrk="1" hangingPunct="1">
              <a:lnSpc>
                <a:spcPts val="2500"/>
              </a:lnSpc>
              <a:spcBef>
                <a:spcPts val="600"/>
              </a:spcBef>
              <a:buAutoNum type="romanLcParenBoth"/>
            </a:pPr>
            <a:r>
              <a:rPr lang="en-US" altLang="en-US" sz="1800" dirty="0"/>
              <a:t>Being unpredictable, we need to adjust to their existence, instead of trying to predict them;</a:t>
            </a:r>
          </a:p>
          <a:p>
            <a:pPr marL="355600" indent="-355600" algn="just" eaLnBrk="1" hangingPunct="1">
              <a:lnSpc>
                <a:spcPts val="2500"/>
              </a:lnSpc>
              <a:spcBef>
                <a:spcPts val="600"/>
              </a:spcBef>
              <a:buAutoNum type="romanLcParenBoth"/>
            </a:pPr>
            <a:r>
              <a:rPr lang="en-US" altLang="en-US" sz="1800" dirty="0"/>
              <a:t>Therefore, </a:t>
            </a:r>
            <a:r>
              <a:rPr lang="en-US" altLang="en-US" sz="1800" dirty="0" err="1"/>
              <a:t>VaR</a:t>
            </a:r>
            <a:r>
              <a:rPr lang="en-US" altLang="en-US" sz="1800" dirty="0"/>
              <a:t> is not a crystal ball, but just a quantitative tool.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367</a:t>
            </a:fld>
            <a:endParaRPr lang="en-US"/>
          </a:p>
        </p:txBody>
      </p:sp>
      <p:pic>
        <p:nvPicPr>
          <p:cNvPr id="5" name="Picture 4"/>
          <p:cNvPicPr>
            <a:picLocks noChangeAspect="1"/>
          </p:cNvPicPr>
          <p:nvPr/>
        </p:nvPicPr>
        <p:blipFill>
          <a:blip r:embed="rId2"/>
          <a:stretch>
            <a:fillRect/>
          </a:stretch>
        </p:blipFill>
        <p:spPr>
          <a:xfrm>
            <a:off x="7591439" y="1700808"/>
            <a:ext cx="1898065" cy="2892994"/>
          </a:xfrm>
          <a:prstGeom prst="rect">
            <a:avLst/>
          </a:prstGeom>
        </p:spPr>
      </p:pic>
    </p:spTree>
    <p:extLst>
      <p:ext uri="{BB962C8B-B14F-4D97-AF65-F5344CB8AC3E}">
        <p14:creationId xmlns:p14="http://schemas.microsoft.com/office/powerpoint/2010/main" val="2268349826"/>
      </p:ext>
    </p:extLst>
  </p:cSld>
  <p:clrMapOvr>
    <a:masterClrMapping/>
  </p:clrMapOvr>
  <p:transition spd="slow">
    <p:pull dir="r"/>
  </p:transition>
</p:sld>
</file>

<file path=ppt/slides/slide3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Black Swans</a:t>
            </a:r>
          </a:p>
        </p:txBody>
      </p:sp>
      <p:sp>
        <p:nvSpPr>
          <p:cNvPr id="134147" name="Rectangle 4"/>
          <p:cNvSpPr>
            <a:spLocks noGrp="1" noChangeArrowheads="1"/>
          </p:cNvSpPr>
          <p:nvPr>
            <p:ph type="body" idx="1"/>
          </p:nvPr>
        </p:nvSpPr>
        <p:spPr>
          <a:xfrm>
            <a:off x="704528" y="1628799"/>
            <a:ext cx="8788722" cy="4680521"/>
          </a:xfrm>
          <a:noFill/>
        </p:spPr>
        <p:txBody>
          <a:bodyPr/>
          <a:lstStyle/>
          <a:p>
            <a:pPr algn="just" eaLnBrk="1" hangingPunct="1">
              <a:lnSpc>
                <a:spcPts val="2500"/>
              </a:lnSpc>
              <a:spcBef>
                <a:spcPts val="600"/>
              </a:spcBef>
            </a:pPr>
            <a:r>
              <a:rPr lang="en-US" altLang="en-US" sz="2000" b="1" u="sng" dirty="0" err="1"/>
              <a:t>Mediocristan</a:t>
            </a:r>
            <a:r>
              <a:rPr lang="en-US" altLang="en-US" sz="1800" dirty="0"/>
              <a:t>:</a:t>
            </a:r>
          </a:p>
          <a:p>
            <a:pPr marL="0" indent="0" algn="just" eaLnBrk="1" hangingPunct="1">
              <a:buNone/>
            </a:pPr>
            <a:endParaRPr lang="en-US" altLang="en-US" sz="1800" dirty="0"/>
          </a:p>
          <a:p>
            <a:pPr marL="355600" indent="-355600" algn="just" eaLnBrk="1" hangingPunct="1">
              <a:buAutoNum type="romanLcParenBoth"/>
            </a:pPr>
            <a:r>
              <a:rPr lang="en-US" altLang="en-US" sz="1800" dirty="0"/>
              <a:t>particular events don’t have a significant individual contribution, only collectively;</a:t>
            </a:r>
          </a:p>
          <a:p>
            <a:pPr marL="355600" indent="-355600" algn="just" eaLnBrk="1" hangingPunct="1">
              <a:buAutoNum type="romanLcParenBoth"/>
            </a:pPr>
            <a:endParaRPr lang="en-US" altLang="en-US" sz="1800" dirty="0"/>
          </a:p>
          <a:p>
            <a:pPr marL="355600" indent="-355600" algn="just" eaLnBrk="1" hangingPunct="1">
              <a:buAutoNum type="romanLcParenBoth"/>
            </a:pPr>
            <a:endParaRPr lang="en-US" altLang="en-US" sz="1800" dirty="0"/>
          </a:p>
          <a:p>
            <a:pPr marL="355600" indent="-355600" algn="just" eaLnBrk="1" hangingPunct="1">
              <a:buAutoNum type="romanLcParenBoth"/>
            </a:pPr>
            <a:r>
              <a:rPr lang="en-US" altLang="en-US" sz="1800" dirty="0"/>
              <a:t>When a sample is large, no single observation will significantly change the aggregate;</a:t>
            </a:r>
          </a:p>
          <a:p>
            <a:pPr marL="355600" indent="-355600" algn="just" eaLnBrk="1" hangingPunct="1">
              <a:buAutoNum type="romanLcParenBoth"/>
            </a:pPr>
            <a:r>
              <a:rPr lang="en-US" altLang="en-US" sz="1800" dirty="0"/>
              <a:t>Examples:</a:t>
            </a:r>
          </a:p>
          <a:p>
            <a:pPr marL="539750" indent="-184150" algn="just" eaLnBrk="1" hangingPunct="1">
              <a:buFontTx/>
              <a:buChar char="-"/>
            </a:pPr>
            <a:r>
              <a:rPr lang="en-US" altLang="en-US" sz="1800" dirty="0"/>
              <a:t>weight</a:t>
            </a:r>
          </a:p>
          <a:p>
            <a:pPr marL="539750" indent="-184150" algn="just" eaLnBrk="1" hangingPunct="1">
              <a:buFontTx/>
              <a:buChar char="-"/>
            </a:pPr>
            <a:r>
              <a:rPr lang="en-US" altLang="en-US" sz="1800" dirty="0"/>
              <a:t>height</a:t>
            </a:r>
          </a:p>
          <a:p>
            <a:pPr marL="539750" indent="-184150" algn="just" eaLnBrk="1" hangingPunct="1">
              <a:buFontTx/>
              <a:buChar char="-"/>
            </a:pPr>
            <a:r>
              <a:rPr lang="en-US" altLang="en-US" sz="1800" dirty="0"/>
              <a:t>calorie consumption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368</a:t>
            </a:fld>
            <a:endParaRPr lang="en-US"/>
          </a:p>
        </p:txBody>
      </p:sp>
      <p:sp>
        <p:nvSpPr>
          <p:cNvPr id="6" name="Down Arrow 5"/>
          <p:cNvSpPr/>
          <p:nvPr/>
        </p:nvSpPr>
        <p:spPr>
          <a:xfrm>
            <a:off x="4788024" y="2751584"/>
            <a:ext cx="3810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0264827"/>
      </p:ext>
    </p:extLst>
  </p:cSld>
  <p:clrMapOvr>
    <a:masterClrMapping/>
  </p:clrMapOvr>
  <p:transition spd="slow">
    <p:pull dir="r"/>
  </p:transition>
</p:sld>
</file>

<file path=ppt/slides/slide3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Black Swans</a:t>
            </a:r>
          </a:p>
        </p:txBody>
      </p:sp>
      <p:sp>
        <p:nvSpPr>
          <p:cNvPr id="134147" name="Rectangle 4"/>
          <p:cNvSpPr>
            <a:spLocks noGrp="1" noChangeArrowheads="1"/>
          </p:cNvSpPr>
          <p:nvPr>
            <p:ph type="body" idx="1"/>
          </p:nvPr>
        </p:nvSpPr>
        <p:spPr>
          <a:xfrm>
            <a:off x="704528" y="1628799"/>
            <a:ext cx="8788722" cy="4680521"/>
          </a:xfrm>
          <a:noFill/>
        </p:spPr>
        <p:txBody>
          <a:bodyPr/>
          <a:lstStyle/>
          <a:p>
            <a:pPr algn="just" eaLnBrk="1" hangingPunct="1"/>
            <a:r>
              <a:rPr lang="en-US" altLang="en-US" sz="2000" b="1" u="sng" dirty="0" err="1"/>
              <a:t>Extremistan</a:t>
            </a:r>
            <a:r>
              <a:rPr lang="en-US" altLang="en-US" sz="1800" dirty="0"/>
              <a:t>:</a:t>
            </a:r>
          </a:p>
          <a:p>
            <a:pPr algn="just" eaLnBrk="1" hangingPunct="1"/>
            <a:endParaRPr lang="en-US" altLang="en-US" sz="1800" dirty="0"/>
          </a:p>
          <a:p>
            <a:pPr marL="269875" indent="-269875" algn="just" eaLnBrk="1" hangingPunct="1">
              <a:buAutoNum type="romanLcParenBoth"/>
            </a:pPr>
            <a:r>
              <a:rPr lang="en-US" altLang="en-US" sz="1800" dirty="0"/>
              <a:t>Inequalities are so large that a single observation can disproportionately impact the aggregate;</a:t>
            </a:r>
          </a:p>
          <a:p>
            <a:pPr marL="514350" indent="-514350" algn="just" eaLnBrk="1" hangingPunct="1">
              <a:buAutoNum type="romanLcParenBoth"/>
            </a:pPr>
            <a:endParaRPr lang="en-US" altLang="en-US" sz="1800" dirty="0"/>
          </a:p>
          <a:p>
            <a:pPr marL="355600" indent="-355600" algn="just" eaLnBrk="1" hangingPunct="1">
              <a:buAutoNum type="romanLcParenBoth"/>
            </a:pPr>
            <a:r>
              <a:rPr lang="en-US" altLang="en-US" sz="1800" dirty="0"/>
              <a:t>Examples:</a:t>
            </a:r>
          </a:p>
          <a:p>
            <a:pPr algn="just" eaLnBrk="1" hangingPunct="1">
              <a:buFontTx/>
              <a:buChar char="-"/>
            </a:pPr>
            <a:r>
              <a:rPr lang="en-US" altLang="en-US" sz="1800" dirty="0"/>
              <a:t>Book sales;</a:t>
            </a:r>
          </a:p>
          <a:p>
            <a:pPr algn="just" eaLnBrk="1" hangingPunct="1">
              <a:buFontTx/>
              <a:buChar char="-"/>
            </a:pPr>
            <a:r>
              <a:rPr lang="en-US" altLang="en-US" sz="1800" dirty="0"/>
              <a:t>Book citations;</a:t>
            </a:r>
          </a:p>
          <a:p>
            <a:pPr algn="just" eaLnBrk="1" hangingPunct="1">
              <a:buFontTx/>
              <a:buChar char="-"/>
            </a:pPr>
            <a:r>
              <a:rPr lang="en-US" altLang="en-US" sz="1800" dirty="0"/>
              <a:t>Wealth;</a:t>
            </a:r>
          </a:p>
          <a:p>
            <a:pPr algn="just" eaLnBrk="1" hangingPunct="1">
              <a:buFontTx/>
              <a:buChar char="-"/>
            </a:pPr>
            <a:r>
              <a:rPr lang="en-US" altLang="en-US" sz="1800" dirty="0"/>
              <a:t>Financial markets</a:t>
            </a:r>
          </a:p>
          <a:p>
            <a:pPr marL="0" indent="0" algn="just" eaLnBrk="1" hangingPunct="1">
              <a:buNone/>
            </a:pPr>
            <a:endParaRPr lang="en-US" altLang="en-US" sz="1800" dirty="0"/>
          </a:p>
          <a:p>
            <a:pPr marL="514350" indent="-514350" algn="just" eaLnBrk="1" hangingPunct="1">
              <a:buAutoNum type="romanLcParenBoth" startAt="3"/>
            </a:pPr>
            <a:r>
              <a:rPr lang="en-US" altLang="en-US" sz="1800" dirty="0"/>
              <a:t>Consequences:</a:t>
            </a:r>
          </a:p>
          <a:p>
            <a:pPr marL="0" indent="0" algn="just" eaLnBrk="1" hangingPunct="1">
              <a:buNone/>
            </a:pPr>
            <a:r>
              <a:rPr lang="en-US" altLang="en-US" sz="1800" dirty="0"/>
              <a:t>- the distribution and its moments are much more uncertain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369</a:t>
            </a:fld>
            <a:endParaRPr lang="en-US"/>
          </a:p>
        </p:txBody>
      </p:sp>
      <p:sp>
        <p:nvSpPr>
          <p:cNvPr id="6" name="Down Arrow 5"/>
          <p:cNvSpPr/>
          <p:nvPr/>
        </p:nvSpPr>
        <p:spPr>
          <a:xfrm>
            <a:off x="4788024" y="2751584"/>
            <a:ext cx="3810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Down Arrow 6"/>
          <p:cNvSpPr/>
          <p:nvPr/>
        </p:nvSpPr>
        <p:spPr>
          <a:xfrm>
            <a:off x="4736976" y="4839816"/>
            <a:ext cx="3810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2832495"/>
      </p:ext>
    </p:extLst>
  </p:cSld>
  <p:clrMapOvr>
    <a:masterClrMapping/>
  </p:clrMapOvr>
  <p:transition spd="slow">
    <p:pull dir="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Reasons for Intermediation</a:t>
            </a:r>
          </a:p>
        </p:txBody>
      </p:sp>
      <p:sp>
        <p:nvSpPr>
          <p:cNvPr id="1619971" name="Rectangle 3"/>
          <p:cNvSpPr>
            <a:spLocks noGrp="1" noChangeArrowheads="1"/>
          </p:cNvSpPr>
          <p:nvPr>
            <p:ph type="body" idx="1"/>
          </p:nvPr>
        </p:nvSpPr>
        <p:spPr>
          <a:xfrm>
            <a:off x="776536" y="1628800"/>
            <a:ext cx="8677058" cy="4694213"/>
          </a:xfrm>
        </p:spPr>
        <p:txBody>
          <a:bodyPr/>
          <a:lstStyle/>
          <a:p>
            <a:pPr algn="just">
              <a:lnSpc>
                <a:spcPts val="2700"/>
              </a:lnSpc>
              <a:spcBef>
                <a:spcPts val="600"/>
              </a:spcBef>
            </a:pPr>
            <a:r>
              <a:rPr lang="en-GB" sz="2000" dirty="0">
                <a:solidFill>
                  <a:srgbClr val="FF0000"/>
                </a:solidFill>
              </a:rPr>
              <a:t>“Incomplete-contract“ approach </a:t>
            </a:r>
            <a:r>
              <a:rPr lang="en-GB" sz="2000" dirty="0"/>
              <a:t>to banking: Boot, </a:t>
            </a:r>
            <a:r>
              <a:rPr lang="en-GB" sz="2000" dirty="0" err="1"/>
              <a:t>Greenbaum</a:t>
            </a:r>
            <a:r>
              <a:rPr lang="en-GB" sz="2000" dirty="0"/>
              <a:t>, and </a:t>
            </a:r>
            <a:r>
              <a:rPr lang="en-GB" sz="2000" dirty="0" err="1"/>
              <a:t>Thakor</a:t>
            </a:r>
            <a:r>
              <a:rPr lang="en-GB" sz="2000" dirty="0"/>
              <a:t> (1993); Diamond and </a:t>
            </a:r>
            <a:r>
              <a:rPr lang="en-GB" sz="2000" dirty="0" err="1"/>
              <a:t>Rajan</a:t>
            </a:r>
            <a:r>
              <a:rPr lang="en-GB" sz="2000" dirty="0"/>
              <a:t> (1997); </a:t>
            </a:r>
            <a:r>
              <a:rPr lang="en-GB" sz="2000" dirty="0" err="1"/>
              <a:t>Kiyotaki</a:t>
            </a:r>
            <a:r>
              <a:rPr lang="en-GB" sz="2000" dirty="0"/>
              <a:t> and Moore (1996); and Myers and </a:t>
            </a:r>
            <a:r>
              <a:rPr lang="en-GB" sz="2000" dirty="0" err="1"/>
              <a:t>Rajan</a:t>
            </a:r>
            <a:r>
              <a:rPr lang="en-GB" sz="2000" dirty="0"/>
              <a:t> (1997) - </a:t>
            </a:r>
            <a:r>
              <a:rPr lang="en-GB" sz="2000" u="sng" dirty="0"/>
              <a:t>commercial banks emerged at a time when contracts were very incomplete and property rights insecure</a:t>
            </a:r>
            <a:r>
              <a:rPr lang="en-GB" sz="2000" dirty="0"/>
              <a:t>.</a:t>
            </a:r>
          </a:p>
          <a:p>
            <a:pPr marL="541338" lvl="1" indent="-363538" algn="just">
              <a:lnSpc>
                <a:spcPts val="2700"/>
              </a:lnSpc>
              <a:spcBef>
                <a:spcPts val="600"/>
              </a:spcBef>
            </a:pPr>
            <a:endParaRPr lang="en-US" sz="2000" dirty="0"/>
          </a:p>
          <a:p>
            <a:pPr marL="271463" indent="-271463" algn="just">
              <a:lnSpc>
                <a:spcPts val="2700"/>
              </a:lnSpc>
              <a:spcBef>
                <a:spcPts val="600"/>
              </a:spcBef>
            </a:pPr>
            <a:r>
              <a:rPr lang="pt-PT" sz="2000" dirty="0" err="1"/>
              <a:t>Besides</a:t>
            </a:r>
            <a:r>
              <a:rPr lang="pt-PT" sz="2000" dirty="0"/>
              <a:t> </a:t>
            </a:r>
            <a:r>
              <a:rPr lang="en-GB" sz="2000" dirty="0"/>
              <a:t>the role of banks in the contracts written with depositors and borrowers, the distinguishing feature of banks is their investment in:</a:t>
            </a:r>
          </a:p>
          <a:p>
            <a:pPr marL="896938" lvl="2" indent="-355600" algn="just">
              <a:lnSpc>
                <a:spcPts val="2700"/>
              </a:lnSpc>
              <a:spcBef>
                <a:spcPts val="600"/>
              </a:spcBef>
            </a:pPr>
            <a:r>
              <a:rPr lang="en-GB" sz="1800" b="1" dirty="0">
                <a:solidFill>
                  <a:srgbClr val="FF0000"/>
                </a:solidFill>
              </a:rPr>
              <a:t>reputation</a:t>
            </a:r>
            <a:r>
              <a:rPr lang="en-GB" sz="1800" dirty="0"/>
              <a:t> – Book, </a:t>
            </a:r>
            <a:r>
              <a:rPr lang="en-GB" sz="1800" dirty="0" err="1"/>
              <a:t>Greenbaum</a:t>
            </a:r>
            <a:r>
              <a:rPr lang="en-GB" sz="1800" dirty="0"/>
              <a:t>, and </a:t>
            </a:r>
            <a:r>
              <a:rPr lang="en-GB" sz="1800" dirty="0" err="1"/>
              <a:t>Thakor</a:t>
            </a:r>
            <a:r>
              <a:rPr lang="en-GB" sz="1800" dirty="0"/>
              <a:t> (1993)</a:t>
            </a:r>
          </a:p>
          <a:p>
            <a:pPr marL="896938" lvl="2" indent="-355600" algn="just">
              <a:lnSpc>
                <a:spcPts val="2700"/>
              </a:lnSpc>
              <a:spcBef>
                <a:spcPts val="600"/>
              </a:spcBef>
            </a:pPr>
            <a:r>
              <a:rPr lang="en-GB" sz="1800" b="1" dirty="0">
                <a:solidFill>
                  <a:srgbClr val="FF0000"/>
                </a:solidFill>
              </a:rPr>
              <a:t>relationships with clients </a:t>
            </a:r>
            <a:r>
              <a:rPr lang="en-GB" sz="1800" dirty="0"/>
              <a:t>- Diamond and </a:t>
            </a:r>
            <a:r>
              <a:rPr lang="en-GB" sz="1800" dirty="0" err="1"/>
              <a:t>Rajan</a:t>
            </a:r>
            <a:r>
              <a:rPr lang="en-GB" sz="1800" dirty="0"/>
              <a:t> (1997)</a:t>
            </a:r>
            <a:endParaRPr lang="pt-PT" sz="1800" dirty="0"/>
          </a:p>
          <a:p>
            <a:pPr algn="just">
              <a:lnSpc>
                <a:spcPts val="2700"/>
              </a:lnSpc>
              <a:spcBef>
                <a:spcPts val="600"/>
              </a:spcBef>
            </a:pPr>
            <a:endParaRPr lang="en-GB" sz="2000" dirty="0"/>
          </a:p>
          <a:p>
            <a:pPr marL="271463" indent="-271463" algn="just">
              <a:lnSpc>
                <a:spcPts val="2700"/>
              </a:lnSpc>
              <a:spcBef>
                <a:spcPts val="600"/>
              </a:spcBef>
            </a:pPr>
            <a:r>
              <a:rPr lang="en-US" sz="2000" dirty="0">
                <a:solidFill>
                  <a:srgbClr val="FF0000"/>
                </a:solidFill>
              </a:rPr>
              <a:t>These</a:t>
            </a:r>
            <a:r>
              <a:rPr lang="en-GB" sz="2000" dirty="0">
                <a:solidFill>
                  <a:srgbClr val="FF0000"/>
                </a:solidFill>
              </a:rPr>
              <a:t> institutional abilities cannot be replicated instantaneously in the market.</a:t>
            </a:r>
            <a:endParaRPr lang="en-US" sz="2000" dirty="0">
              <a:solidFill>
                <a:srgbClr val="FF0000"/>
              </a:solidFill>
            </a:endParaRPr>
          </a:p>
        </p:txBody>
      </p:sp>
      <p:sp>
        <p:nvSpPr>
          <p:cNvPr id="4" name="Down Arrow 3"/>
          <p:cNvSpPr/>
          <p:nvPr/>
        </p:nvSpPr>
        <p:spPr bwMode="auto">
          <a:xfrm>
            <a:off x="5181987" y="3032956"/>
            <a:ext cx="360040" cy="43204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5" name="Down Arrow 4"/>
          <p:cNvSpPr/>
          <p:nvPr/>
        </p:nvSpPr>
        <p:spPr bwMode="auto">
          <a:xfrm>
            <a:off x="5181987" y="5085184"/>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a:t>
            </a:fld>
            <a:endParaRPr lang="en-US"/>
          </a:p>
        </p:txBody>
      </p:sp>
    </p:spTree>
    <p:extLst>
      <p:ext uri="{BB962C8B-B14F-4D97-AF65-F5344CB8AC3E}">
        <p14:creationId xmlns:p14="http://schemas.microsoft.com/office/powerpoint/2010/main" val="3349043127"/>
      </p:ext>
    </p:extLst>
  </p:cSld>
  <p:clrMapOvr>
    <a:masterClrMapping/>
  </p:clrMapOvr>
  <p:transition spd="slow">
    <p:pull dir="r"/>
  </p:transition>
</p:sld>
</file>

<file path=ppt/slides/slide3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ES</a:t>
            </a:r>
          </a:p>
        </p:txBody>
      </p:sp>
      <p:sp>
        <p:nvSpPr>
          <p:cNvPr id="134147" name="Rectangle 4"/>
          <p:cNvSpPr>
            <a:spLocks noGrp="1" noChangeArrowheads="1"/>
          </p:cNvSpPr>
          <p:nvPr>
            <p:ph type="body" idx="1"/>
          </p:nvPr>
        </p:nvSpPr>
        <p:spPr>
          <a:xfrm>
            <a:off x="721894" y="1628800"/>
            <a:ext cx="8767609" cy="4680521"/>
          </a:xfrm>
          <a:noFill/>
        </p:spPr>
        <p:txBody>
          <a:bodyPr/>
          <a:lstStyle/>
          <a:p>
            <a:pPr marL="236455" indent="-236455" algn="just">
              <a:lnSpc>
                <a:spcPts val="2700"/>
              </a:lnSpc>
              <a:spcBef>
                <a:spcPts val="600"/>
              </a:spcBef>
              <a:spcAft>
                <a:spcPts val="600"/>
              </a:spcAft>
            </a:pPr>
            <a:r>
              <a:rPr lang="en-US" altLang="en-US" sz="2000" dirty="0"/>
              <a:t>Identical </a:t>
            </a:r>
            <a:r>
              <a:rPr lang="en-US" altLang="en-US" sz="2000" dirty="0" err="1"/>
              <a:t>VaRs</a:t>
            </a:r>
            <a:r>
              <a:rPr lang="en-US" altLang="en-US" sz="2000" dirty="0"/>
              <a:t> can mean different levels of risk, namely if we have multimodal distributions.</a:t>
            </a:r>
          </a:p>
          <a:p>
            <a:pPr marL="236455" indent="-236455" algn="just">
              <a:lnSpc>
                <a:spcPts val="2700"/>
              </a:lnSpc>
              <a:spcBef>
                <a:spcPts val="600"/>
              </a:spcBef>
              <a:spcAft>
                <a:spcPts val="600"/>
              </a:spcAft>
            </a:pPr>
            <a:endParaRPr lang="en-US" altLang="en-US" sz="2000" dirty="0"/>
          </a:p>
          <a:p>
            <a:pPr marL="236455" indent="-236455" algn="just">
              <a:lnSpc>
                <a:spcPts val="2700"/>
              </a:lnSpc>
              <a:spcBef>
                <a:spcPts val="600"/>
              </a:spcBef>
              <a:spcAft>
                <a:spcPts val="600"/>
              </a:spcAft>
            </a:pPr>
            <a:endParaRPr lang="en-US" altLang="en-US" sz="2000" dirty="0"/>
          </a:p>
          <a:p>
            <a:pPr marL="236455" indent="-236455" algn="just">
              <a:lnSpc>
                <a:spcPts val="2700"/>
              </a:lnSpc>
              <a:spcBef>
                <a:spcPts val="600"/>
              </a:spcBef>
              <a:spcAft>
                <a:spcPts val="600"/>
              </a:spcAft>
            </a:pPr>
            <a:endParaRPr lang="en-US" altLang="en-US" sz="2000" dirty="0"/>
          </a:p>
          <a:p>
            <a:pPr marL="236455" indent="-236455" algn="just">
              <a:lnSpc>
                <a:spcPts val="2700"/>
              </a:lnSpc>
              <a:spcBef>
                <a:spcPts val="600"/>
              </a:spcBef>
              <a:spcAft>
                <a:spcPts val="600"/>
              </a:spcAft>
            </a:pPr>
            <a:endParaRPr lang="en-US" altLang="en-US" sz="2000" dirty="0"/>
          </a:p>
          <a:p>
            <a:pPr marL="236455" indent="-236455" algn="just">
              <a:lnSpc>
                <a:spcPts val="2700"/>
              </a:lnSpc>
              <a:spcBef>
                <a:spcPts val="600"/>
              </a:spcBef>
              <a:spcAft>
                <a:spcPts val="600"/>
              </a:spcAft>
            </a:pPr>
            <a:r>
              <a:rPr lang="en-US" altLang="en-US" sz="2000" dirty="0"/>
              <a:t>Actually, this portfolio has the same risk as the one represented by the previous figure, but involves a higher level of risk, as larger losses are more likely. </a:t>
            </a:r>
          </a:p>
          <a:p>
            <a:pPr marL="236455" indent="-236455" algn="just">
              <a:lnSpc>
                <a:spcPts val="2700"/>
              </a:lnSpc>
              <a:spcBef>
                <a:spcPts val="600"/>
              </a:spcBef>
              <a:spcAft>
                <a:spcPts val="600"/>
              </a:spcAft>
            </a:pPr>
            <a:r>
              <a:rPr lang="en-US" sz="2000" dirty="0"/>
              <a:t>A measure that deals with this problem is 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370</a:t>
            </a:fld>
            <a:endParaRPr lang="en-US"/>
          </a:p>
        </p:txBody>
      </p:sp>
      <p:pic>
        <p:nvPicPr>
          <p:cNvPr id="3" name="Picture 2"/>
          <p:cNvPicPr>
            <a:picLocks noChangeAspect="1"/>
          </p:cNvPicPr>
          <p:nvPr/>
        </p:nvPicPr>
        <p:blipFill>
          <a:blip r:embed="rId2"/>
          <a:stretch>
            <a:fillRect/>
          </a:stretch>
        </p:blipFill>
        <p:spPr>
          <a:xfrm>
            <a:off x="992560" y="2564904"/>
            <a:ext cx="4766839" cy="1656184"/>
          </a:xfrm>
          <a:prstGeom prst="rect">
            <a:avLst/>
          </a:prstGeom>
        </p:spPr>
      </p:pic>
      <p:sp>
        <p:nvSpPr>
          <p:cNvPr id="6" name="Text Box 5"/>
          <p:cNvSpPr txBox="1">
            <a:spLocks noChangeArrowheads="1"/>
          </p:cNvSpPr>
          <p:nvPr/>
        </p:nvSpPr>
        <p:spPr bwMode="auto">
          <a:xfrm>
            <a:off x="6105128" y="3950676"/>
            <a:ext cx="1963380" cy="246221"/>
          </a:xfrm>
          <a:prstGeom prst="rect">
            <a:avLst/>
          </a:prstGeom>
          <a:noFill/>
          <a:ln w="12700" cap="sq">
            <a:noFill/>
            <a:miter lim="800000"/>
            <a:headEnd/>
            <a:tailEnd/>
          </a:ln>
        </p:spPr>
        <p:txBody>
          <a:bodyPr wrap="square">
            <a:spAutoFit/>
          </a:bodyPr>
          <a:lstStyle/>
          <a:p>
            <a:pPr algn="just">
              <a:spcBef>
                <a:spcPct val="50000"/>
              </a:spcBef>
              <a:buNone/>
            </a:pPr>
            <a:r>
              <a:rPr lang="pt-PT" sz="1000" b="0" u="none" dirty="0" err="1">
                <a:solidFill>
                  <a:schemeClr val="tx1"/>
                </a:solidFill>
              </a:rPr>
              <a:t>Source</a:t>
            </a:r>
            <a:r>
              <a:rPr lang="pt-PT" sz="1000" b="0" u="none" dirty="0">
                <a:solidFill>
                  <a:schemeClr val="tx1"/>
                </a:solidFill>
              </a:rPr>
              <a:t>: </a:t>
            </a:r>
            <a:r>
              <a:rPr lang="en-US" sz="1000" b="0" u="none" dirty="0">
                <a:solidFill>
                  <a:schemeClr val="tx1"/>
                </a:solidFill>
              </a:rPr>
              <a:t>Hull, John (2018)</a:t>
            </a:r>
          </a:p>
        </p:txBody>
      </p:sp>
    </p:spTree>
    <p:extLst>
      <p:ext uri="{BB962C8B-B14F-4D97-AF65-F5344CB8AC3E}">
        <p14:creationId xmlns:p14="http://schemas.microsoft.com/office/powerpoint/2010/main" val="970167150"/>
      </p:ext>
    </p:extLst>
  </p:cSld>
  <p:clrMapOvr>
    <a:masterClrMapping/>
  </p:clrMapOvr>
  <p:transition spd="slow">
    <p:pull dir="r"/>
  </p:transition>
</p:sld>
</file>

<file path=ppt/slides/slide3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ES</a:t>
            </a:r>
          </a:p>
        </p:txBody>
      </p:sp>
      <p:sp>
        <p:nvSpPr>
          <p:cNvPr id="134147" name="Rectangle 4"/>
          <p:cNvSpPr>
            <a:spLocks noGrp="1" noChangeArrowheads="1"/>
          </p:cNvSpPr>
          <p:nvPr>
            <p:ph type="body" idx="1"/>
          </p:nvPr>
        </p:nvSpPr>
        <p:spPr>
          <a:xfrm>
            <a:off x="721894" y="1628800"/>
            <a:ext cx="8767609" cy="4680521"/>
          </a:xfrm>
          <a:noFill/>
        </p:spPr>
        <p:txBody>
          <a:bodyPr/>
          <a:lstStyle/>
          <a:p>
            <a:pPr>
              <a:lnSpc>
                <a:spcPts val="2700"/>
              </a:lnSpc>
              <a:spcBef>
                <a:spcPts val="600"/>
              </a:spcBef>
              <a:spcAft>
                <a:spcPts val="600"/>
              </a:spcAft>
            </a:pPr>
            <a:r>
              <a:rPr lang="en-US" sz="2000" dirty="0"/>
              <a:t>While </a:t>
            </a:r>
            <a:r>
              <a:rPr lang="en-US" sz="2000" dirty="0" err="1"/>
              <a:t>VaR</a:t>
            </a:r>
            <a:r>
              <a:rPr lang="en-US" sz="2000" dirty="0"/>
              <a:t> asks the question ‘‘How bad can things get?’’, ES asks:</a:t>
            </a:r>
          </a:p>
          <a:p>
            <a:pPr marL="0" indent="0">
              <a:lnSpc>
                <a:spcPts val="2700"/>
              </a:lnSpc>
              <a:spcBef>
                <a:spcPts val="600"/>
              </a:spcBef>
              <a:spcAft>
                <a:spcPts val="600"/>
              </a:spcAft>
              <a:buNone/>
            </a:pPr>
            <a:r>
              <a:rPr lang="en-US" sz="2000" dirty="0"/>
              <a:t>‘‘If things do get bad, how much can the company expect to lose?’’ </a:t>
            </a:r>
          </a:p>
          <a:p>
            <a:pPr marL="0" indent="0">
              <a:lnSpc>
                <a:spcPts val="2700"/>
              </a:lnSpc>
              <a:spcBef>
                <a:spcPts val="600"/>
              </a:spcBef>
              <a:spcAft>
                <a:spcPts val="600"/>
              </a:spcAft>
              <a:buNone/>
            </a:pPr>
            <a:endParaRPr lang="en-US" sz="2000" dirty="0"/>
          </a:p>
          <a:p>
            <a:pPr>
              <a:lnSpc>
                <a:spcPts val="2700"/>
              </a:lnSpc>
              <a:spcBef>
                <a:spcPts val="600"/>
              </a:spcBef>
              <a:spcAft>
                <a:spcPts val="600"/>
              </a:spcAft>
            </a:pPr>
            <a:r>
              <a:rPr lang="en-US" sz="2000" dirty="0">
                <a:solidFill>
                  <a:srgbClr val="FF0000"/>
                </a:solidFill>
              </a:rPr>
              <a:t>Definition</a:t>
            </a:r>
            <a:r>
              <a:rPr lang="en-US" sz="2000" dirty="0"/>
              <a:t>: expected loss during an N-day period conditional on the loss being worse than the </a:t>
            </a:r>
            <a:r>
              <a:rPr lang="en-US" sz="2000" dirty="0" err="1"/>
              <a:t>VaR</a:t>
            </a:r>
            <a:r>
              <a:rPr lang="en-US" sz="2000" dirty="0"/>
              <a:t> loss. </a:t>
            </a:r>
          </a:p>
          <a:p>
            <a:pPr>
              <a:lnSpc>
                <a:spcPts val="2700"/>
              </a:lnSpc>
              <a:spcBef>
                <a:spcPts val="600"/>
              </a:spcBef>
              <a:spcAft>
                <a:spcPts val="600"/>
              </a:spcAft>
            </a:pPr>
            <a:endParaRPr lang="en-US" sz="2000" dirty="0"/>
          </a:p>
          <a:p>
            <a:pPr>
              <a:lnSpc>
                <a:spcPts val="2700"/>
              </a:lnSpc>
              <a:spcBef>
                <a:spcPts val="600"/>
              </a:spcBef>
              <a:spcAft>
                <a:spcPts val="600"/>
              </a:spcAft>
            </a:pPr>
            <a:r>
              <a:rPr lang="en-US" sz="2000" dirty="0">
                <a:solidFill>
                  <a:srgbClr val="FF0000"/>
                </a:solidFill>
              </a:rPr>
              <a:t>Example</a:t>
            </a:r>
            <a:r>
              <a:rPr lang="en-US" sz="2000" dirty="0"/>
              <a:t>: with a 99% 10d </a:t>
            </a:r>
            <a:r>
              <a:rPr lang="en-US" sz="2000" dirty="0" err="1"/>
              <a:t>VaR</a:t>
            </a:r>
            <a:r>
              <a:rPr lang="en-US" sz="2000" dirty="0"/>
              <a:t>, ES = average loss over a 10d period when the loss is worse than the 10-day 99% </a:t>
            </a:r>
            <a:r>
              <a:rPr lang="en-US" sz="2000" dirty="0" err="1"/>
              <a:t>VaR.</a:t>
            </a:r>
            <a:r>
              <a:rPr lang="en-US" sz="2000" dirty="0"/>
              <a:t> </a:t>
            </a:r>
            <a:endParaRPr lang="en-US" alt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371</a:t>
            </a:fld>
            <a:endParaRPr lang="en-US"/>
          </a:p>
        </p:txBody>
      </p:sp>
    </p:spTree>
    <p:extLst>
      <p:ext uri="{BB962C8B-B14F-4D97-AF65-F5344CB8AC3E}">
        <p14:creationId xmlns:p14="http://schemas.microsoft.com/office/powerpoint/2010/main" val="1412911790"/>
      </p:ext>
    </p:extLst>
  </p:cSld>
  <p:clrMapOvr>
    <a:masterClrMapping/>
  </p:clrMapOvr>
  <p:transition spd="slow">
    <p:pull dir="r"/>
  </p:transition>
</p:sld>
</file>

<file path=ppt/slides/slide3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r>
              <a:rPr lang="en-US" dirty="0"/>
              <a:t> methods </a:t>
            </a:r>
          </a:p>
        </p:txBody>
      </p:sp>
      <p:sp>
        <p:nvSpPr>
          <p:cNvPr id="134147" name="Rectangle 4"/>
          <p:cNvSpPr>
            <a:spLocks noGrp="1" noChangeArrowheads="1"/>
          </p:cNvSpPr>
          <p:nvPr>
            <p:ph type="body" idx="1"/>
          </p:nvPr>
        </p:nvSpPr>
        <p:spPr>
          <a:xfrm>
            <a:off x="762000" y="1628799"/>
            <a:ext cx="8731250" cy="4680521"/>
          </a:xfrm>
          <a:noFill/>
        </p:spPr>
        <p:txBody>
          <a:bodyPr/>
          <a:lstStyle/>
          <a:p>
            <a:pPr marL="0" lvl="1" indent="0" eaLnBrk="1" hangingPunct="1">
              <a:lnSpc>
                <a:spcPts val="2700"/>
              </a:lnSpc>
              <a:spcBef>
                <a:spcPts val="600"/>
              </a:spcBef>
              <a:spcAft>
                <a:spcPts val="600"/>
              </a:spcAft>
              <a:buNone/>
              <a:defRPr/>
            </a:pPr>
            <a:r>
              <a:rPr lang="en-US" altLang="en-US" sz="2000" dirty="0">
                <a:solidFill>
                  <a:srgbClr val="FFC000"/>
                </a:solidFill>
              </a:rPr>
              <a:t>Please see </a:t>
            </a:r>
            <a:r>
              <a:rPr lang="en-US" altLang="en-US" sz="2000" dirty="0" err="1">
                <a:solidFill>
                  <a:srgbClr val="FFC000"/>
                </a:solidFill>
              </a:rPr>
              <a:t>Jorion</a:t>
            </a:r>
            <a:r>
              <a:rPr lang="en-US" altLang="en-US" sz="2000" dirty="0">
                <a:solidFill>
                  <a:srgbClr val="FFC000"/>
                </a:solidFill>
              </a:rPr>
              <a:t> (2007), Chapters 4 and 5</a:t>
            </a:r>
          </a:p>
          <a:p>
            <a:pPr marL="355600" lvl="1" indent="-355600" eaLnBrk="1" hangingPunct="1">
              <a:lnSpc>
                <a:spcPts val="2700"/>
              </a:lnSpc>
              <a:spcBef>
                <a:spcPts val="0"/>
              </a:spcBef>
              <a:spcAft>
                <a:spcPts val="0"/>
              </a:spcAft>
              <a:buAutoNum type="romanLcParenBoth"/>
              <a:defRPr/>
            </a:pPr>
            <a:r>
              <a:rPr lang="en-US" altLang="en-US" sz="2000" dirty="0"/>
              <a:t>Empirical or historical approach</a:t>
            </a:r>
          </a:p>
          <a:p>
            <a:pPr marL="355600" lvl="1" indent="-355600" eaLnBrk="1" hangingPunct="1">
              <a:lnSpc>
                <a:spcPts val="2700"/>
              </a:lnSpc>
              <a:spcBef>
                <a:spcPts val="0"/>
              </a:spcBef>
              <a:spcAft>
                <a:spcPts val="0"/>
              </a:spcAft>
              <a:buAutoNum type="romanLcParenBoth"/>
              <a:defRPr/>
            </a:pPr>
            <a:r>
              <a:rPr lang="en-US" altLang="en-US" sz="2000" dirty="0"/>
              <a:t>Parametric approach</a:t>
            </a:r>
          </a:p>
          <a:p>
            <a:pPr marL="971550" lvl="1" indent="-514350" eaLnBrk="1" hangingPunct="1">
              <a:lnSpc>
                <a:spcPts val="2400"/>
              </a:lnSpc>
              <a:spcBef>
                <a:spcPts val="0"/>
              </a:spcBef>
              <a:buAutoNum type="romanLcParenBoth"/>
              <a:defRPr/>
            </a:pPr>
            <a:endParaRPr lang="en-US" altLang="en-US" sz="1800" dirty="0"/>
          </a:p>
          <a:p>
            <a:pPr marL="400050" lvl="1" indent="-400050" eaLnBrk="1" hangingPunct="1">
              <a:lnSpc>
                <a:spcPts val="2400"/>
              </a:lnSpc>
              <a:spcBef>
                <a:spcPts val="0"/>
              </a:spcBef>
              <a:buAutoNum type="romanLcParenBoth"/>
              <a:defRPr/>
            </a:pPr>
            <a:r>
              <a:rPr lang="en-US" altLang="en-US" sz="1800" dirty="0">
                <a:solidFill>
                  <a:srgbClr val="FF0000"/>
                </a:solidFill>
              </a:rPr>
              <a:t>Empirical approach</a:t>
            </a:r>
          </a:p>
          <a:p>
            <a:pPr marL="400050" lvl="1" indent="-400050" eaLnBrk="1" hangingPunct="1">
              <a:lnSpc>
                <a:spcPts val="2400"/>
              </a:lnSpc>
              <a:spcBef>
                <a:spcPts val="0"/>
              </a:spcBef>
              <a:buAutoNum type="romanLcParenBoth"/>
              <a:defRPr/>
            </a:pPr>
            <a:endParaRPr lang="en-US" altLang="en-US" sz="1800" dirty="0">
              <a:solidFill>
                <a:srgbClr val="FF0000"/>
              </a:solidFill>
            </a:endParaRPr>
          </a:p>
          <a:p>
            <a:pPr algn="just" eaLnBrk="1" hangingPunct="1">
              <a:lnSpc>
                <a:spcPts val="2400"/>
              </a:lnSpc>
              <a:spcBef>
                <a:spcPts val="0"/>
              </a:spcBef>
              <a:spcAft>
                <a:spcPts val="600"/>
              </a:spcAft>
            </a:pPr>
            <a:r>
              <a:rPr lang="en-US" altLang="en-US" sz="1800" dirty="0"/>
              <a:t>Aka </a:t>
            </a:r>
            <a:r>
              <a:rPr lang="en-US" altLang="en-US" sz="1800" i="1" dirty="0"/>
              <a:t>historical simulation.</a:t>
            </a:r>
          </a:p>
          <a:p>
            <a:pPr algn="just" eaLnBrk="1" hangingPunct="1">
              <a:lnSpc>
                <a:spcPts val="2400"/>
              </a:lnSpc>
              <a:spcBef>
                <a:spcPts val="0"/>
              </a:spcBef>
              <a:spcAft>
                <a:spcPts val="600"/>
              </a:spcAft>
            </a:pPr>
            <a:r>
              <a:rPr lang="en-US" altLang="en-US" sz="1800" dirty="0"/>
              <a:t>It does not assume a theoretical distribution a priori for returns.</a:t>
            </a:r>
          </a:p>
          <a:p>
            <a:pPr algn="just" eaLnBrk="1" hangingPunct="1">
              <a:lnSpc>
                <a:spcPts val="2400"/>
              </a:lnSpc>
              <a:spcBef>
                <a:spcPts val="0"/>
              </a:spcBef>
              <a:spcAft>
                <a:spcPts val="600"/>
              </a:spcAft>
            </a:pPr>
            <a:r>
              <a:rPr lang="en-US" altLang="en-US" sz="1800" dirty="0"/>
              <a:t>On contrary, this method uses the past data in a very straightforward way, assuming that past variations replicate in the future.</a:t>
            </a:r>
          </a:p>
          <a:p>
            <a:pPr algn="just" eaLnBrk="1" hangingPunct="1">
              <a:lnSpc>
                <a:spcPts val="2400"/>
              </a:lnSpc>
              <a:spcBef>
                <a:spcPts val="0"/>
              </a:spcBef>
              <a:spcAft>
                <a:spcPts val="600"/>
              </a:spcAft>
            </a:pPr>
            <a:r>
              <a:rPr lang="en-US" altLang="en-US" sz="1800" dirty="0">
                <a:cs typeface="Times New Roman" panose="02020603050405020304" pitchFamily="18" charset="0"/>
              </a:rPr>
              <a:t>It corresponds to generate a number of scenarios for all asset prices included in the portfolio, assuming that each scenario is characterized by the variations in each sample day (being </a:t>
            </a:r>
            <a:r>
              <a:rPr lang="en-US" altLang="en-US" sz="1800" i="1" dirty="0">
                <a:cs typeface="Times New Roman" panose="02020603050405020304" pitchFamily="18" charset="0"/>
              </a:rPr>
              <a:t>v</a:t>
            </a:r>
            <a:r>
              <a:rPr lang="en-US" altLang="en-US" sz="1800" i="1" baseline="-25000" dirty="0">
                <a:cs typeface="Times New Roman" panose="02020603050405020304" pitchFamily="18" charset="0"/>
              </a:rPr>
              <a:t>i</a:t>
            </a:r>
            <a:r>
              <a:rPr lang="en-US" altLang="en-US" sz="1800" dirty="0">
                <a:cs typeface="Times New Roman" panose="02020603050405020304" pitchFamily="18" charset="0"/>
              </a:rPr>
              <a:t> the financial asset value in day </a:t>
            </a:r>
            <a:r>
              <a:rPr lang="en-US" altLang="en-US" sz="1800" i="1" dirty="0" err="1">
                <a:cs typeface="Times New Roman" panose="02020603050405020304" pitchFamily="18" charset="0"/>
              </a:rPr>
              <a:t>i</a:t>
            </a:r>
            <a:r>
              <a:rPr lang="en-US" altLang="en-US" sz="1800" dirty="0">
                <a:cs typeface="Times New Roman" panose="02020603050405020304" pitchFamily="18" charset="0"/>
              </a:rPr>
              <a:t>, used to estimate the value in day </a:t>
            </a:r>
            <a:r>
              <a:rPr lang="en-US" altLang="en-US" sz="1800" i="1" dirty="0">
                <a:cs typeface="Times New Roman" panose="02020603050405020304" pitchFamily="18" charset="0"/>
              </a:rPr>
              <a:t>n+1</a:t>
            </a:r>
            <a:r>
              <a:rPr lang="en-US" altLang="en-US" sz="1800" dirty="0">
                <a:cs typeface="Times New Roman" panose="02020603050405020304" pitchFamily="18" charset="0"/>
              </a:rPr>
              <a:t> under the </a:t>
            </a:r>
            <a:r>
              <a:rPr lang="en-US" altLang="en-US" sz="1800" i="1" dirty="0" err="1">
                <a:cs typeface="Times New Roman" panose="02020603050405020304" pitchFamily="18" charset="0"/>
              </a:rPr>
              <a:t>i</a:t>
            </a:r>
            <a:r>
              <a:rPr lang="en-US" altLang="en-US" sz="1800" dirty="0" err="1">
                <a:cs typeface="Times New Roman" panose="02020603050405020304" pitchFamily="18" charset="0"/>
              </a:rPr>
              <a:t>th</a:t>
            </a:r>
            <a:r>
              <a:rPr lang="en-US" altLang="en-US" sz="1800" dirty="0">
                <a:cs typeface="Times New Roman" panose="02020603050405020304" pitchFamily="18" charset="0"/>
              </a:rPr>
              <a:t> scenario): </a:t>
            </a:r>
            <a:endParaRPr lang="en-US" altLang="en-US" sz="1800" i="1" baseline="-25000" dirty="0">
              <a:cs typeface="Times New Roman" panose="02020603050405020304" pitchFamily="18" charset="0"/>
            </a:endParaRPr>
          </a:p>
          <a:p>
            <a:pPr marL="971550" lvl="1" indent="-514350" eaLnBrk="1" hangingPunct="1">
              <a:lnSpc>
                <a:spcPts val="2400"/>
              </a:lnSpc>
              <a:spcBef>
                <a:spcPts val="0"/>
              </a:spcBef>
              <a:buAutoNum type="romanLcParenBoth"/>
              <a:defRPr/>
            </a:pPr>
            <a:endParaRPr lang="en-US" altLang="en-US"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372</a:t>
            </a:fld>
            <a:endParaRPr lang="en-US"/>
          </a:p>
        </p:txBody>
      </p:sp>
      <p:pic>
        <p:nvPicPr>
          <p:cNvPr id="8" name="Picture 7"/>
          <p:cNvPicPr>
            <a:picLocks noChangeAspect="1"/>
          </p:cNvPicPr>
          <p:nvPr/>
        </p:nvPicPr>
        <p:blipFill>
          <a:blip r:embed="rId2"/>
          <a:stretch>
            <a:fillRect/>
          </a:stretch>
        </p:blipFill>
        <p:spPr>
          <a:xfrm>
            <a:off x="3512840" y="6036996"/>
            <a:ext cx="2446251" cy="453323"/>
          </a:xfrm>
          <a:prstGeom prst="rect">
            <a:avLst/>
          </a:prstGeom>
        </p:spPr>
      </p:pic>
    </p:spTree>
    <p:extLst>
      <p:ext uri="{BB962C8B-B14F-4D97-AF65-F5344CB8AC3E}">
        <p14:creationId xmlns:p14="http://schemas.microsoft.com/office/powerpoint/2010/main" val="2907329786"/>
      </p:ext>
    </p:extLst>
  </p:cSld>
  <p:clrMapOvr>
    <a:masterClrMapping/>
  </p:clrMapOvr>
  <p:transition spd="slow">
    <p:pull dir="r"/>
  </p:transition>
</p:sld>
</file>

<file path=ppt/slides/slide3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r>
              <a:rPr lang="en-US" dirty="0"/>
              <a:t> methods </a:t>
            </a:r>
          </a:p>
        </p:txBody>
      </p:sp>
      <p:sp>
        <p:nvSpPr>
          <p:cNvPr id="134147" name="Rectangle 4"/>
          <p:cNvSpPr>
            <a:spLocks noGrp="1" noChangeArrowheads="1"/>
          </p:cNvSpPr>
          <p:nvPr>
            <p:ph type="body" idx="1"/>
          </p:nvPr>
        </p:nvSpPr>
        <p:spPr>
          <a:xfrm>
            <a:off x="762000" y="1628799"/>
            <a:ext cx="8731250" cy="4680521"/>
          </a:xfrm>
          <a:noFill/>
        </p:spPr>
        <p:txBody>
          <a:bodyPr/>
          <a:lstStyle/>
          <a:p>
            <a:pPr marL="269875" indent="-269875" algn="just" eaLnBrk="1" hangingPunct="1">
              <a:lnSpc>
                <a:spcPts val="2900"/>
              </a:lnSpc>
              <a:spcBef>
                <a:spcPts val="0"/>
              </a:spcBef>
              <a:spcAft>
                <a:spcPts val="600"/>
              </a:spcAft>
            </a:pPr>
            <a:r>
              <a:rPr lang="en-US" altLang="en-US" sz="1800" dirty="0"/>
              <a:t>Generally, the calculation of </a:t>
            </a:r>
            <a:r>
              <a:rPr lang="en-US" altLang="en-US" sz="1800" dirty="0" err="1"/>
              <a:t>VaR</a:t>
            </a:r>
            <a:r>
              <a:rPr lang="en-US" altLang="en-US" sz="1800" dirty="0"/>
              <a:t> uses a histogram of the changes in the value of the portfolio (i.e. empirical distribution) for a given pre-defined time horizon and a given </a:t>
            </a:r>
            <a:r>
              <a:rPr lang="el-GR" altLang="en-US" sz="1800" i="1" dirty="0">
                <a:cs typeface="Times New Roman" panose="02020603050405020304" pitchFamily="18" charset="0"/>
              </a:rPr>
              <a:t>α</a:t>
            </a:r>
            <a:r>
              <a:rPr lang="en-US" altLang="en-US" sz="1800" dirty="0">
                <a:cs typeface="Times New Roman" panose="02020603050405020304" pitchFamily="18" charset="0"/>
              </a:rPr>
              <a:t>%.</a:t>
            </a:r>
          </a:p>
          <a:p>
            <a:pPr marL="269875" indent="-269875" algn="just" eaLnBrk="1" hangingPunct="1">
              <a:lnSpc>
                <a:spcPts val="2900"/>
              </a:lnSpc>
              <a:spcBef>
                <a:spcPts val="0"/>
              </a:spcBef>
              <a:spcAft>
                <a:spcPts val="600"/>
              </a:spcAft>
            </a:pPr>
            <a:r>
              <a:rPr lang="en-US" altLang="en-US" sz="1800" dirty="0">
                <a:cs typeface="Times New Roman" panose="02020603050405020304" pitchFamily="18" charset="0"/>
              </a:rPr>
              <a:t>The higher the volatility, degree of confidence and maturity, the higher will be the </a:t>
            </a:r>
            <a:r>
              <a:rPr lang="en-US" altLang="en-US" sz="1800" dirty="0" err="1">
                <a:cs typeface="Times New Roman" panose="02020603050405020304" pitchFamily="18" charset="0"/>
              </a:rPr>
              <a:t>VaR.</a:t>
            </a:r>
            <a:endParaRPr lang="en-US" altLang="en-US" sz="1800" dirty="0">
              <a:cs typeface="Times New Roman" panose="02020603050405020304" pitchFamily="18" charset="0"/>
            </a:endParaRPr>
          </a:p>
          <a:p>
            <a:pPr marL="269875" indent="-269875" algn="just" eaLnBrk="1" hangingPunct="1">
              <a:lnSpc>
                <a:spcPts val="2900"/>
              </a:lnSpc>
              <a:spcBef>
                <a:spcPts val="0"/>
              </a:spcBef>
              <a:spcAft>
                <a:spcPts val="600"/>
              </a:spcAft>
            </a:pPr>
            <a:r>
              <a:rPr lang="en-US" altLang="en-US" sz="1800" dirty="0">
                <a:cs typeface="Times New Roman" panose="02020603050405020304" pitchFamily="18" charset="0"/>
              </a:rPr>
              <a:t>The usual assumption is: </a:t>
            </a:r>
          </a:p>
          <a:p>
            <a:pPr marL="269875" indent="-269875" algn="just" eaLnBrk="1" hangingPunct="1">
              <a:lnSpc>
                <a:spcPts val="2900"/>
              </a:lnSpc>
              <a:spcBef>
                <a:spcPts val="0"/>
              </a:spcBef>
              <a:spcAft>
                <a:spcPts val="600"/>
              </a:spcAft>
            </a:pPr>
            <a:r>
              <a:rPr lang="en-US" altLang="en-US" sz="1800" dirty="0">
                <a:cs typeface="Times New Roman" panose="02020603050405020304" pitchFamily="18" charset="0"/>
              </a:rPr>
              <a:t>This assumption is based on the returns being </a:t>
            </a:r>
            <a:r>
              <a:rPr lang="en-US" altLang="en-US" sz="1800" dirty="0" err="1">
                <a:cs typeface="Times New Roman" panose="02020603050405020304" pitchFamily="18" charset="0"/>
              </a:rPr>
              <a:t>i.i.d</a:t>
            </a:r>
            <a:r>
              <a:rPr lang="en-US" altLang="en-US" sz="1800" dirty="0">
                <a:cs typeface="Times New Roman" panose="02020603050405020304" pitchFamily="18" charset="0"/>
              </a:rPr>
              <a:t>. =&gt; variances are additive over time =&gt; volatility grows with the square root of time.</a:t>
            </a:r>
          </a:p>
          <a:p>
            <a:pPr marL="269875" indent="-269875" algn="just" eaLnBrk="1" hangingPunct="1">
              <a:lnSpc>
                <a:spcPts val="2900"/>
              </a:lnSpc>
              <a:spcBef>
                <a:spcPts val="0"/>
              </a:spcBef>
              <a:spcAft>
                <a:spcPts val="600"/>
              </a:spcAft>
            </a:pPr>
            <a:r>
              <a:rPr lang="en-US" altLang="en-US" sz="1800" dirty="0">
                <a:cs typeface="Times New Roman" panose="02020603050405020304" pitchFamily="18" charset="0"/>
              </a:rPr>
              <a:t>As the volatility fluctuates along time, the </a:t>
            </a:r>
            <a:r>
              <a:rPr lang="en-US" altLang="en-US" sz="1800" dirty="0" err="1">
                <a:cs typeface="Times New Roman" panose="02020603050405020304" pitchFamily="18" charset="0"/>
              </a:rPr>
              <a:t>VaR</a:t>
            </a:r>
            <a:r>
              <a:rPr lang="en-US" altLang="en-US" sz="1800" dirty="0">
                <a:cs typeface="Times New Roman" panose="02020603050405020304" pitchFamily="18" charset="0"/>
              </a:rPr>
              <a:t> will also change, even when calculated under the same assumptions.</a:t>
            </a:r>
          </a:p>
          <a:p>
            <a:pPr marL="269875" indent="-269875" algn="just" eaLnBrk="1" hangingPunct="1">
              <a:lnSpc>
                <a:spcPts val="2900"/>
              </a:lnSpc>
              <a:spcBef>
                <a:spcPts val="0"/>
              </a:spcBef>
              <a:spcAft>
                <a:spcPts val="600"/>
              </a:spcAft>
            </a:pPr>
            <a:r>
              <a:rPr lang="en-US" altLang="en-US" sz="1800" dirty="0">
                <a:cs typeface="Times New Roman" panose="02020603050405020304" pitchFamily="18" charset="0"/>
              </a:rPr>
              <a:t>Volatility also assumes different magnitudes for different classes of financial assets.</a:t>
            </a:r>
          </a:p>
          <a:p>
            <a:pPr marL="269875" indent="-269875" algn="just" eaLnBrk="1" hangingPunct="1">
              <a:lnSpc>
                <a:spcPts val="2900"/>
              </a:lnSpc>
              <a:spcBef>
                <a:spcPts val="0"/>
              </a:spcBef>
              <a:spcAft>
                <a:spcPts val="600"/>
              </a:spcAft>
            </a:pPr>
            <a:r>
              <a:rPr lang="en-US" altLang="en-US" sz="1800" dirty="0">
                <a:cs typeface="Times New Roman" panose="02020603050405020304" pitchFamily="18" charset="0"/>
              </a:rPr>
              <a:t>In a portfolio, negative correlations may contribute to mitigate the aggregate volatility.</a:t>
            </a:r>
          </a:p>
          <a:p>
            <a:pPr marL="269875" indent="-269875" algn="just" eaLnBrk="1" hangingPunct="1">
              <a:lnSpc>
                <a:spcPts val="2900"/>
              </a:lnSpc>
              <a:spcBef>
                <a:spcPts val="0"/>
              </a:spcBef>
              <a:spcAft>
                <a:spcPts val="600"/>
              </a:spcAft>
            </a:pPr>
            <a:endParaRPr lang="en-US" altLang="en-US" sz="1800" dirty="0">
              <a:cs typeface="Times New Roman" panose="02020603050405020304" pitchFamily="18" charset="0"/>
            </a:endParaRPr>
          </a:p>
          <a:p>
            <a:pPr marL="269875" indent="-269875" algn="just" eaLnBrk="1" hangingPunct="1">
              <a:lnSpc>
                <a:spcPts val="2900"/>
              </a:lnSpc>
              <a:spcBef>
                <a:spcPts val="0"/>
              </a:spcBef>
              <a:spcAft>
                <a:spcPts val="600"/>
              </a:spcAft>
            </a:pPr>
            <a:endParaRPr lang="en-US" altLang="en-US" sz="1800" dirty="0">
              <a:cs typeface="Times New Roman" panose="02020603050405020304" pitchFamily="18" charset="0"/>
            </a:endParaRPr>
          </a:p>
          <a:p>
            <a:pPr marL="269875" lvl="1" indent="-269875" eaLnBrk="1" hangingPunct="1">
              <a:lnSpc>
                <a:spcPts val="2400"/>
              </a:lnSpc>
              <a:spcBef>
                <a:spcPts val="0"/>
              </a:spcBef>
              <a:buAutoNum type="romanLcParenBoth"/>
              <a:defRPr/>
            </a:pPr>
            <a:endParaRPr lang="en-US" altLang="en-US" sz="16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373</a:t>
            </a:fld>
            <a:endParaRPr lang="en-US"/>
          </a:p>
        </p:txBody>
      </p:sp>
      <p:pic>
        <p:nvPicPr>
          <p:cNvPr id="7" name="Picture 6"/>
          <p:cNvPicPr>
            <a:picLocks noChangeAspect="1"/>
          </p:cNvPicPr>
          <p:nvPr/>
        </p:nvPicPr>
        <p:blipFill>
          <a:blip r:embed="rId2"/>
          <a:stretch>
            <a:fillRect/>
          </a:stretch>
        </p:blipFill>
        <p:spPr>
          <a:xfrm>
            <a:off x="3593241" y="2924944"/>
            <a:ext cx="2903668" cy="488382"/>
          </a:xfrm>
          <a:prstGeom prst="rect">
            <a:avLst/>
          </a:prstGeom>
        </p:spPr>
      </p:pic>
    </p:spTree>
    <p:extLst>
      <p:ext uri="{BB962C8B-B14F-4D97-AF65-F5344CB8AC3E}">
        <p14:creationId xmlns:p14="http://schemas.microsoft.com/office/powerpoint/2010/main" val="2295216737"/>
      </p:ext>
    </p:extLst>
  </p:cSld>
  <p:clrMapOvr>
    <a:masterClrMapping/>
  </p:clrMapOvr>
  <p:transition spd="slow">
    <p:pull dir="r"/>
  </p:transition>
</p:sld>
</file>

<file path=ppt/slides/slide3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r>
              <a:rPr lang="en-US" dirty="0"/>
              <a:t> methods</a:t>
            </a:r>
          </a:p>
        </p:txBody>
      </p:sp>
      <p:sp>
        <p:nvSpPr>
          <p:cNvPr id="134147" name="Rectangle 4"/>
          <p:cNvSpPr>
            <a:spLocks noGrp="1" noChangeArrowheads="1"/>
          </p:cNvSpPr>
          <p:nvPr>
            <p:ph type="body" idx="1"/>
          </p:nvPr>
        </p:nvSpPr>
        <p:spPr>
          <a:xfrm>
            <a:off x="762000" y="1628799"/>
            <a:ext cx="8731250" cy="4680521"/>
          </a:xfrm>
          <a:noFill/>
        </p:spPr>
        <p:txBody>
          <a:bodyPr/>
          <a:lstStyle/>
          <a:p>
            <a:pPr marL="269875" indent="-269875" algn="just" eaLnBrk="1" hangingPunct="1">
              <a:lnSpc>
                <a:spcPts val="2500"/>
              </a:lnSpc>
              <a:spcBef>
                <a:spcPts val="600"/>
              </a:spcBef>
            </a:pPr>
            <a:r>
              <a:rPr lang="en-US" altLang="en-US" sz="1800" dirty="0">
                <a:solidFill>
                  <a:srgbClr val="FF0000"/>
                </a:solidFill>
              </a:rPr>
              <a:t>Empirical distribution of the daily variations of the Nasdaq Index </a:t>
            </a:r>
            <a:r>
              <a:rPr lang="en-US" altLang="en-US" sz="1800" dirty="0"/>
              <a:t>(2705 observations):</a:t>
            </a:r>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r>
              <a:rPr lang="en-US" altLang="en-US" sz="1800" dirty="0"/>
              <a:t>5% critical level = 135</a:t>
            </a:r>
            <a:r>
              <a:rPr lang="en-US" altLang="en-US" sz="1800" baseline="30000" dirty="0"/>
              <a:t>th</a:t>
            </a:r>
            <a:r>
              <a:rPr lang="en-US" altLang="en-US" sz="1800" dirty="0"/>
              <a:t> smallest observation</a:t>
            </a:r>
          </a:p>
          <a:p>
            <a:pPr marL="269875" indent="-269875" algn="just" eaLnBrk="1" hangingPunct="1">
              <a:lnSpc>
                <a:spcPts val="2500"/>
              </a:lnSpc>
              <a:spcBef>
                <a:spcPts val="600"/>
              </a:spcBef>
              <a:spcAft>
                <a:spcPts val="600"/>
              </a:spcAft>
            </a:pPr>
            <a:endParaRPr lang="en-US" altLang="en-US" sz="1800" dirty="0">
              <a:cs typeface="Times New Roman" panose="02020603050405020304" pitchFamily="18" charset="0"/>
            </a:endParaRPr>
          </a:p>
          <a:p>
            <a:pPr marL="269875" indent="-269875" algn="just" eaLnBrk="1" hangingPunct="1">
              <a:lnSpc>
                <a:spcPts val="2500"/>
              </a:lnSpc>
              <a:spcBef>
                <a:spcPts val="600"/>
              </a:spcBef>
              <a:spcAft>
                <a:spcPts val="600"/>
              </a:spcAft>
            </a:pPr>
            <a:endParaRPr lang="en-US" altLang="en-US" sz="1800" dirty="0">
              <a:cs typeface="Times New Roman" panose="02020603050405020304" pitchFamily="18" charset="0"/>
            </a:endParaRPr>
          </a:p>
          <a:p>
            <a:pPr marL="269875" lvl="1" indent="-269875" eaLnBrk="1" hangingPunct="1">
              <a:lnSpc>
                <a:spcPts val="2500"/>
              </a:lnSpc>
              <a:spcBef>
                <a:spcPts val="600"/>
              </a:spcBef>
              <a:buAutoNum type="romanLcParenBoth"/>
              <a:defRPr/>
            </a:pPr>
            <a:endParaRPr lang="en-US" altLang="en-US" sz="16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374</a:t>
            </a:fld>
            <a:endParaRPr lang="en-US"/>
          </a:p>
        </p:txBody>
      </p:sp>
      <p:pic>
        <p:nvPicPr>
          <p:cNvPr id="6" name="Picture 5"/>
          <p:cNvPicPr>
            <a:picLocks noChangeAspect="1"/>
          </p:cNvPicPr>
          <p:nvPr/>
        </p:nvPicPr>
        <p:blipFill>
          <a:blip r:embed="rId2"/>
          <a:stretch>
            <a:fillRect/>
          </a:stretch>
        </p:blipFill>
        <p:spPr>
          <a:xfrm>
            <a:off x="1856656" y="2003442"/>
            <a:ext cx="5410200" cy="3931234"/>
          </a:xfrm>
          <a:prstGeom prst="rect">
            <a:avLst/>
          </a:prstGeom>
        </p:spPr>
      </p:pic>
      <p:sp>
        <p:nvSpPr>
          <p:cNvPr id="10" name="Oval 9"/>
          <p:cNvSpPr/>
          <p:nvPr/>
        </p:nvSpPr>
        <p:spPr>
          <a:xfrm>
            <a:off x="2133600" y="2134000"/>
            <a:ext cx="1600200" cy="838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PT" sz="1000" dirty="0">
                <a:solidFill>
                  <a:schemeClr val="tx1"/>
                </a:solidFill>
              </a:rPr>
              <a:t>5% </a:t>
            </a:r>
            <a:r>
              <a:rPr lang="pt-PT" sz="1000" dirty="0" err="1">
                <a:solidFill>
                  <a:schemeClr val="tx1"/>
                </a:solidFill>
              </a:rPr>
              <a:t>of</a:t>
            </a:r>
            <a:r>
              <a:rPr lang="pt-PT" sz="1000" dirty="0">
                <a:solidFill>
                  <a:schemeClr val="tx1"/>
                </a:solidFill>
              </a:rPr>
              <a:t> </a:t>
            </a:r>
            <a:r>
              <a:rPr lang="pt-PT" sz="1000" dirty="0" err="1">
                <a:solidFill>
                  <a:schemeClr val="tx1"/>
                </a:solidFill>
              </a:rPr>
              <a:t>observations</a:t>
            </a:r>
            <a:r>
              <a:rPr lang="pt-PT" sz="1000" dirty="0">
                <a:solidFill>
                  <a:schemeClr val="tx1"/>
                </a:solidFill>
              </a:rPr>
              <a:t> are &lt; -2.19%</a:t>
            </a:r>
            <a:endParaRPr lang="en-GB" sz="1000" dirty="0">
              <a:solidFill>
                <a:schemeClr val="tx1"/>
              </a:solidFill>
            </a:endParaRPr>
          </a:p>
        </p:txBody>
      </p:sp>
      <p:cxnSp>
        <p:nvCxnSpPr>
          <p:cNvPr id="11" name="Straight Arrow Connector 10"/>
          <p:cNvCxnSpPr/>
          <p:nvPr/>
        </p:nvCxnSpPr>
        <p:spPr>
          <a:xfrm flipH="1">
            <a:off x="2286000" y="3124200"/>
            <a:ext cx="1600200" cy="0"/>
          </a:xfrm>
          <a:prstGeom prst="straightConnector1">
            <a:avLst/>
          </a:prstGeom>
          <a:ln w="19050">
            <a:solidFill>
              <a:schemeClr val="tx2"/>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160912" y="2134000"/>
            <a:ext cx="0" cy="3505200"/>
          </a:xfrm>
          <a:prstGeom prst="line">
            <a:avLst/>
          </a:prstGeom>
          <a:ln w="19050">
            <a:solidFill>
              <a:schemeClr val="tx1"/>
            </a:solidFill>
            <a:prstDash val="lg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2258639"/>
      </p:ext>
    </p:extLst>
  </p:cSld>
  <p:clrMapOvr>
    <a:masterClrMapping/>
  </p:clrMapOvr>
  <p:transition spd="slow">
    <p:pull dir="r"/>
  </p:transition>
</p:sld>
</file>

<file path=ppt/slides/slide3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r>
              <a:rPr lang="en-US" dirty="0"/>
              <a:t> methods</a:t>
            </a:r>
          </a:p>
        </p:txBody>
      </p:sp>
      <mc:AlternateContent xmlns:mc="http://schemas.openxmlformats.org/markup-compatibility/2006">
        <mc:Choice xmlns:a14="http://schemas.microsoft.com/office/drawing/2010/main" Requires="a14">
          <p:sp>
            <p:nvSpPr>
              <p:cNvPr id="134147" name="Rectangle 4"/>
              <p:cNvSpPr>
                <a:spLocks noGrp="1" noChangeArrowheads="1"/>
              </p:cNvSpPr>
              <p:nvPr>
                <p:ph type="body" idx="1"/>
              </p:nvPr>
            </p:nvSpPr>
            <p:spPr>
              <a:xfrm>
                <a:off x="762000" y="1628799"/>
                <a:ext cx="8731250" cy="4680521"/>
              </a:xfrm>
              <a:noFill/>
            </p:spPr>
            <p:txBody>
              <a:bodyPr/>
              <a:lstStyle/>
              <a:p>
                <a:pPr marL="269875" indent="-269875" algn="just" eaLnBrk="1" hangingPunct="1">
                  <a:lnSpc>
                    <a:spcPts val="2500"/>
                  </a:lnSpc>
                  <a:spcBef>
                    <a:spcPts val="600"/>
                  </a:spcBef>
                  <a:spcAft>
                    <a:spcPts val="0"/>
                  </a:spcAft>
                </a:pPr>
                <a:r>
                  <a:rPr lang="en-US" altLang="en-US" sz="1800" dirty="0"/>
                  <a:t>5% critical level = 135</a:t>
                </a:r>
                <a:r>
                  <a:rPr lang="en-US" altLang="en-US" sz="1800" baseline="30000" dirty="0"/>
                  <a:t>th</a:t>
                </a:r>
                <a:r>
                  <a:rPr lang="en-US" altLang="en-US" sz="1800" dirty="0"/>
                  <a:t> (5% x 2705) smallest observation</a:t>
                </a:r>
              </a:p>
              <a:p>
                <a:pPr marL="269875" indent="-269875" algn="just" eaLnBrk="1" hangingPunct="1">
                  <a:lnSpc>
                    <a:spcPts val="2500"/>
                  </a:lnSpc>
                  <a:spcBef>
                    <a:spcPts val="600"/>
                  </a:spcBef>
                  <a:spcAft>
                    <a:spcPts val="0"/>
                  </a:spcAft>
                </a:pPr>
                <a:endParaRPr lang="en-US" altLang="en-US" sz="1800" dirty="0"/>
              </a:p>
              <a:p>
                <a:pPr marL="269875" indent="-269875" algn="just" eaLnBrk="1" hangingPunct="1">
                  <a:lnSpc>
                    <a:spcPts val="2500"/>
                  </a:lnSpc>
                  <a:spcBef>
                    <a:spcPts val="600"/>
                  </a:spcBef>
                  <a:spcAft>
                    <a:spcPts val="0"/>
                  </a:spcAft>
                </a:pPr>
                <a14:m>
                  <m:oMath xmlns:m="http://schemas.openxmlformats.org/officeDocument/2006/math">
                    <m:sSup>
                      <m:sSupPr>
                        <m:ctrlPr>
                          <a:rPr lang="pt-PT" sz="1800" i="1">
                            <a:latin typeface="Cambria Math" panose="02040503050406030204" pitchFamily="18" charset="0"/>
                          </a:rPr>
                        </m:ctrlPr>
                      </m:sSupPr>
                      <m:e>
                        <m:r>
                          <a:rPr lang="pt-PT" sz="1800" i="1">
                            <a:latin typeface="Cambria Math" panose="02040503050406030204" pitchFamily="18" charset="0"/>
                          </a:rPr>
                          <m:t>𝑅</m:t>
                        </m:r>
                      </m:e>
                      <m:sup>
                        <m:r>
                          <a:rPr lang="pt-PT" sz="1800" i="1">
                            <a:latin typeface="Cambria Math" panose="02040503050406030204" pitchFamily="18" charset="0"/>
                          </a:rPr>
                          <m:t>∗</m:t>
                        </m:r>
                      </m:sup>
                    </m:sSup>
                    <m:r>
                      <a:rPr lang="pt-PT" sz="1800" i="1" baseline="-25000">
                        <a:latin typeface="Cambria Math" panose="02040503050406030204" pitchFamily="18" charset="0"/>
                      </a:rPr>
                      <m:t>95</m:t>
                    </m:r>
                    <m:r>
                      <a:rPr lang="pt-PT" sz="1800" b="0" i="1" baseline="-25000" smtClean="0">
                        <a:latin typeface="Cambria Math" panose="02040503050406030204" pitchFamily="18" charset="0"/>
                      </a:rPr>
                      <m:t>%</m:t>
                    </m:r>
                  </m:oMath>
                </a14:m>
                <a:r>
                  <a:rPr lang="en-US" altLang="en-US" sz="1800" dirty="0"/>
                  <a:t> = -2,19% is the daily return for this observation</a:t>
                </a:r>
              </a:p>
              <a:p>
                <a:pPr marL="269875" indent="-269875" algn="just" eaLnBrk="1" hangingPunct="1">
                  <a:lnSpc>
                    <a:spcPts val="2500"/>
                  </a:lnSpc>
                  <a:spcBef>
                    <a:spcPts val="600"/>
                  </a:spcBef>
                  <a:spcAft>
                    <a:spcPts val="0"/>
                  </a:spcAft>
                </a:pPr>
                <a:r>
                  <a:rPr lang="el-GR" altLang="en-US" sz="1800" i="1" dirty="0"/>
                  <a:t>μ</a:t>
                </a:r>
                <a:r>
                  <a:rPr lang="pt-PT" altLang="en-US" sz="1800" dirty="0"/>
                  <a:t> (</a:t>
                </a:r>
                <a:r>
                  <a:rPr lang="en-US" altLang="en-US" sz="1800" dirty="0"/>
                  <a:t>average return or average daily growth rate of the index in the full sample</a:t>
                </a:r>
                <a:r>
                  <a:rPr lang="pt-PT" altLang="en-US" sz="1800" dirty="0"/>
                  <a:t>) = </a:t>
                </a:r>
                <a:r>
                  <a:rPr lang="en-US" altLang="en-US" sz="1800" dirty="0"/>
                  <a:t>0,038%.</a:t>
                </a:r>
              </a:p>
              <a:p>
                <a:pPr marL="269875" indent="-269875" algn="just" eaLnBrk="1" hangingPunct="1">
                  <a:lnSpc>
                    <a:spcPts val="2500"/>
                  </a:lnSpc>
                  <a:spcBef>
                    <a:spcPts val="600"/>
                  </a:spcBef>
                  <a:spcAft>
                    <a:spcPts val="0"/>
                  </a:spcAft>
                </a:pPr>
                <a:r>
                  <a:rPr lang="en-US" altLang="en-US" sz="1800" dirty="0"/>
                  <a:t>V = 1M€ =&gt; daily </a:t>
                </a:r>
                <a:r>
                  <a:rPr lang="en-US" altLang="en-US" sz="1800" dirty="0" err="1"/>
                  <a:t>VaR</a:t>
                </a:r>
                <a:r>
                  <a:rPr lang="en-US" altLang="en-US" sz="1800" dirty="0"/>
                  <a:t> @ 95% confidence level is:</a:t>
                </a:r>
              </a:p>
              <a:p>
                <a:pPr marL="539750" lvl="1" indent="-269875" algn="just" eaLnBrk="1" hangingPunct="1">
                  <a:lnSpc>
                    <a:spcPts val="2500"/>
                  </a:lnSpc>
                  <a:spcBef>
                    <a:spcPts val="600"/>
                  </a:spcBef>
                  <a:spcAft>
                    <a:spcPts val="0"/>
                  </a:spcAft>
                </a:pPr>
                <a:endParaRPr lang="en-US" altLang="en-US" sz="1800" b="1" u="sng" dirty="0">
                  <a:solidFill>
                    <a:srgbClr val="FF0000"/>
                  </a:solidFill>
                </a:endParaRPr>
              </a:p>
              <a:p>
                <a:pPr marL="539750" lvl="1" indent="-269875" algn="just" eaLnBrk="1" hangingPunct="1">
                  <a:lnSpc>
                    <a:spcPts val="2500"/>
                  </a:lnSpc>
                  <a:spcBef>
                    <a:spcPts val="600"/>
                  </a:spcBef>
                  <a:spcAft>
                    <a:spcPts val="0"/>
                  </a:spcAft>
                </a:pPr>
                <a:endParaRPr lang="en-US" altLang="en-US" sz="1800" b="1" u="sng" dirty="0">
                  <a:solidFill>
                    <a:srgbClr val="FF0000"/>
                  </a:solidFill>
                </a:endParaRPr>
              </a:p>
              <a:p>
                <a:pPr marL="269875" indent="-269875" algn="just" eaLnBrk="1" hangingPunct="1">
                  <a:lnSpc>
                    <a:spcPts val="2500"/>
                  </a:lnSpc>
                  <a:spcBef>
                    <a:spcPts val="600"/>
                  </a:spcBef>
                  <a:spcAft>
                    <a:spcPts val="0"/>
                  </a:spcAft>
                </a:pPr>
                <a:r>
                  <a:rPr lang="en-US" altLang="en-US" sz="1800" b="1" dirty="0"/>
                  <a:t>Conclusions:</a:t>
                </a:r>
              </a:p>
              <a:p>
                <a:pPr marL="539750" lvl="1" indent="-269875" algn="just" eaLnBrk="1" hangingPunct="1">
                  <a:lnSpc>
                    <a:spcPts val="2500"/>
                  </a:lnSpc>
                  <a:spcBef>
                    <a:spcPts val="600"/>
                  </a:spcBef>
                  <a:spcAft>
                    <a:spcPts val="0"/>
                  </a:spcAft>
                  <a:buAutoNum type="romanLcParenBoth"/>
                </a:pPr>
                <a:r>
                  <a:rPr lang="en-US" altLang="en-US" sz="1600" dirty="0"/>
                  <a:t>95 in 100 days the portfolio won’t lose more than $22.050,45 during a 1-day period comparing to the expected return, according to the empirical distribution;</a:t>
                </a:r>
              </a:p>
              <a:p>
                <a:pPr marL="539750" lvl="1" indent="-269875" algn="just" eaLnBrk="1" hangingPunct="1">
                  <a:lnSpc>
                    <a:spcPts val="2500"/>
                  </a:lnSpc>
                  <a:spcBef>
                    <a:spcPts val="600"/>
                  </a:spcBef>
                  <a:spcAft>
                    <a:spcPts val="0"/>
                  </a:spcAft>
                  <a:buAutoNum type="romanLcParenBoth"/>
                </a:pPr>
                <a:r>
                  <a:rPr lang="en-US" altLang="en-US" sz="1600" dirty="0"/>
                  <a:t>Comparing to the current value of the portfolio, the estimated loss is $21.675,25 (very similar given that the estimated loss is small, as the period considered is also very short).</a:t>
                </a:r>
              </a:p>
            </p:txBody>
          </p:sp>
        </mc:Choice>
        <mc:Fallback>
          <p:sp>
            <p:nvSpPr>
              <p:cNvPr id="134147" name="Rectangle 4"/>
              <p:cNvSpPr>
                <a:spLocks noGrp="1" noRot="1" noChangeAspect="1" noMove="1" noResize="1" noEditPoints="1" noAdjustHandles="1" noChangeArrowheads="1" noChangeShapeType="1" noTextEdit="1"/>
              </p:cNvSpPr>
              <p:nvPr>
                <p:ph type="body" idx="1"/>
              </p:nvPr>
            </p:nvSpPr>
            <p:spPr>
              <a:xfrm>
                <a:off x="762000" y="1628799"/>
                <a:ext cx="8731250" cy="4680521"/>
              </a:xfrm>
              <a:blipFill>
                <a:blip r:embed="rId2"/>
                <a:stretch>
                  <a:fillRect l="-279" t="-260" r="-419"/>
                </a:stretch>
              </a:blipFill>
            </p:spPr>
            <p:txBody>
              <a:bodyPr/>
              <a:lstStyle/>
              <a:p>
                <a:r>
                  <a:rPr lang="pt-PT">
                    <a:noFill/>
                  </a:rPr>
                  <a:t> </a:t>
                </a:r>
              </a:p>
            </p:txBody>
          </p:sp>
        </mc:Fallback>
      </mc:AlternateContent>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375</a:t>
            </a:fld>
            <a:endParaRPr lang="en-US"/>
          </a:p>
        </p:txBody>
      </p:sp>
      <mc:AlternateContent xmlns:mc="http://schemas.openxmlformats.org/markup-compatibility/2006" xmlns:a14="http://schemas.microsoft.com/office/drawing/2010/main">
        <mc:Choice Requires="a14">
          <p:sp>
            <p:nvSpPr>
              <p:cNvPr id="9" name="TextBox 8"/>
              <p:cNvSpPr txBox="1"/>
              <p:nvPr/>
            </p:nvSpPr>
            <p:spPr>
              <a:xfrm>
                <a:off x="1823990" y="3573016"/>
                <a:ext cx="5917326" cy="276999"/>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1800" b="0" i="1" u="none" smtClean="0">
                              <a:solidFill>
                                <a:srgbClr val="FF0000"/>
                              </a:solidFill>
                              <a:latin typeface="Cambria Math" panose="02040503050406030204" pitchFamily="18" charset="0"/>
                            </a:rPr>
                          </m:ctrlPr>
                        </m:sSubPr>
                        <m:e>
                          <m:r>
                            <a:rPr lang="pt-PT" sz="1800" b="0" i="1" u="none" smtClean="0">
                              <a:solidFill>
                                <a:srgbClr val="FF0000"/>
                              </a:solidFill>
                              <a:latin typeface="Cambria Math" panose="02040503050406030204" pitchFamily="18" charset="0"/>
                            </a:rPr>
                            <m:t>𝑉𝑎𝑅</m:t>
                          </m:r>
                        </m:e>
                        <m:sub>
                          <m:r>
                            <a:rPr lang="pt-PT" sz="1800" b="0" i="1" u="none" smtClean="0">
                              <a:solidFill>
                                <a:srgbClr val="FF0000"/>
                              </a:solidFill>
                              <a:latin typeface="Cambria Math" panose="02040503050406030204" pitchFamily="18" charset="0"/>
                            </a:rPr>
                            <m:t>95%</m:t>
                          </m:r>
                        </m:sub>
                      </m:sSub>
                      <m:r>
                        <a:rPr lang="pt-PT" sz="1800" b="0" i="1" u="none" smtClean="0">
                          <a:solidFill>
                            <a:srgbClr val="FF0000"/>
                          </a:solidFill>
                          <a:latin typeface="Cambria Math" panose="02040503050406030204" pitchFamily="18" charset="0"/>
                        </a:rPr>
                        <m:t>(</m:t>
                      </m:r>
                      <m:r>
                        <a:rPr lang="pt-PT" sz="1800" b="0" i="1" u="none" smtClean="0">
                          <a:solidFill>
                            <a:srgbClr val="FF0000"/>
                          </a:solidFill>
                          <a:latin typeface="Cambria Math" panose="02040503050406030204" pitchFamily="18" charset="0"/>
                        </a:rPr>
                        <m:t>𝑚𝑒𝑎𝑛</m:t>
                      </m:r>
                      <m:r>
                        <a:rPr lang="pt-PT" sz="1800" b="0" i="1" u="none" smtClean="0">
                          <a:solidFill>
                            <a:srgbClr val="FF0000"/>
                          </a:solidFill>
                          <a:latin typeface="Cambria Math" panose="02040503050406030204" pitchFamily="18" charset="0"/>
                        </a:rPr>
                        <m:t>) =−</m:t>
                      </m:r>
                      <m:r>
                        <a:rPr lang="pt-PT" sz="1800" b="0" i="1" u="none" smtClean="0">
                          <a:solidFill>
                            <a:schemeClr val="tx1"/>
                          </a:solidFill>
                          <a:latin typeface="Cambria Math" panose="02040503050406030204" pitchFamily="18" charset="0"/>
                        </a:rPr>
                        <m:t>𝑉</m:t>
                      </m:r>
                      <m:d>
                        <m:dPr>
                          <m:begChr m:val="["/>
                          <m:endChr m:val="]"/>
                          <m:ctrlPr>
                            <a:rPr lang="pt-PT" sz="1800" b="0" i="1" u="none" smtClean="0">
                              <a:solidFill>
                                <a:schemeClr val="tx1"/>
                              </a:solidFill>
                              <a:latin typeface="Cambria Math" panose="02040503050406030204" pitchFamily="18" charset="0"/>
                            </a:rPr>
                          </m:ctrlPr>
                        </m:dPr>
                        <m:e>
                          <m:func>
                            <m:funcPr>
                              <m:ctrlPr>
                                <a:rPr lang="pt-PT" sz="1800" b="0" i="1" u="none" smtClean="0">
                                  <a:solidFill>
                                    <a:schemeClr val="tx1"/>
                                  </a:solidFill>
                                  <a:latin typeface="Cambria Math" panose="02040503050406030204" pitchFamily="18" charset="0"/>
                                </a:rPr>
                              </m:ctrlPr>
                            </m:funcPr>
                            <m:fName>
                              <m:r>
                                <m:rPr>
                                  <m:sty m:val="p"/>
                                </m:rPr>
                                <a:rPr lang="pt-PT" sz="1800" b="0" i="0" u="none" smtClean="0">
                                  <a:solidFill>
                                    <a:schemeClr val="tx1"/>
                                  </a:solidFill>
                                  <a:latin typeface="Cambria Math" panose="02040503050406030204" pitchFamily="18" charset="0"/>
                                </a:rPr>
                                <m:t>exp</m:t>
                              </m:r>
                            </m:fName>
                            <m:e>
                              <m:d>
                                <m:dPr>
                                  <m:ctrlPr>
                                    <a:rPr lang="pt-PT" sz="1800" b="0" i="1" u="none" smtClean="0">
                                      <a:solidFill>
                                        <a:schemeClr val="tx1"/>
                                      </a:solidFill>
                                      <a:latin typeface="Cambria Math" panose="02040503050406030204" pitchFamily="18" charset="0"/>
                                    </a:rPr>
                                  </m:ctrlPr>
                                </m:dPr>
                                <m:e>
                                  <m:sSup>
                                    <m:sSupPr>
                                      <m:ctrlPr>
                                        <a:rPr lang="pt-PT" sz="1800" b="0" i="1" u="none" smtClean="0">
                                          <a:solidFill>
                                            <a:schemeClr val="tx1"/>
                                          </a:solidFill>
                                          <a:latin typeface="Cambria Math" panose="02040503050406030204" pitchFamily="18" charset="0"/>
                                        </a:rPr>
                                      </m:ctrlPr>
                                    </m:sSupPr>
                                    <m:e>
                                      <m:r>
                                        <a:rPr lang="pt-PT" sz="1800" b="0" i="1" u="none" smtClean="0">
                                          <a:solidFill>
                                            <a:schemeClr val="tx1"/>
                                          </a:solidFill>
                                          <a:latin typeface="Cambria Math" panose="02040503050406030204" pitchFamily="18" charset="0"/>
                                        </a:rPr>
                                        <m:t>𝑅</m:t>
                                      </m:r>
                                    </m:e>
                                    <m:sup>
                                      <m:r>
                                        <a:rPr lang="pt-PT" sz="1800" b="0" i="1" u="none" smtClean="0">
                                          <a:solidFill>
                                            <a:schemeClr val="tx1"/>
                                          </a:solidFill>
                                          <a:latin typeface="Cambria Math" panose="02040503050406030204" pitchFamily="18" charset="0"/>
                                        </a:rPr>
                                        <m:t>∗</m:t>
                                      </m:r>
                                    </m:sup>
                                  </m:sSup>
                                  <m:r>
                                    <a:rPr lang="pt-PT" sz="1800" b="0" i="1" u="none" baseline="-25000" smtClean="0">
                                      <a:solidFill>
                                        <a:schemeClr val="tx1"/>
                                      </a:solidFill>
                                      <a:latin typeface="Cambria Math" panose="02040503050406030204" pitchFamily="18" charset="0"/>
                                    </a:rPr>
                                    <m:t>95%</m:t>
                                  </m:r>
                                </m:e>
                              </m:d>
                            </m:e>
                          </m:func>
                          <m:r>
                            <a:rPr lang="pt-PT" sz="1800" b="0" i="1" u="none" smtClean="0">
                              <a:solidFill>
                                <a:schemeClr val="tx1"/>
                              </a:solidFill>
                              <a:latin typeface="Cambria Math" panose="02040503050406030204" pitchFamily="18" charset="0"/>
                            </a:rPr>
                            <m:t>−</m:t>
                          </m:r>
                          <m:func>
                            <m:funcPr>
                              <m:ctrlPr>
                                <a:rPr lang="pt-PT" sz="1800" b="0" i="1" u="none">
                                  <a:solidFill>
                                    <a:schemeClr val="tx1"/>
                                  </a:solidFill>
                                  <a:latin typeface="Cambria Math" panose="02040503050406030204" pitchFamily="18" charset="0"/>
                                </a:rPr>
                              </m:ctrlPr>
                            </m:funcPr>
                            <m:fName>
                              <m:r>
                                <m:rPr>
                                  <m:sty m:val="p"/>
                                </m:rPr>
                                <a:rPr lang="pt-PT" sz="1800" b="0" u="none">
                                  <a:solidFill>
                                    <a:schemeClr val="tx1"/>
                                  </a:solidFill>
                                  <a:latin typeface="Cambria Math" panose="02040503050406030204" pitchFamily="18" charset="0"/>
                                </a:rPr>
                                <m:t>exp</m:t>
                              </m:r>
                            </m:fName>
                            <m:e>
                              <m:d>
                                <m:dPr>
                                  <m:ctrlPr>
                                    <a:rPr lang="pt-PT" sz="1800" b="0" i="1" u="none">
                                      <a:solidFill>
                                        <a:schemeClr val="tx1"/>
                                      </a:solidFill>
                                      <a:latin typeface="Cambria Math" panose="02040503050406030204" pitchFamily="18" charset="0"/>
                                    </a:rPr>
                                  </m:ctrlPr>
                                </m:dPr>
                                <m:e>
                                  <m:r>
                                    <a:rPr lang="pt-PT" sz="1800" b="0" i="1" u="none" smtClean="0">
                                      <a:solidFill>
                                        <a:schemeClr val="tx1"/>
                                      </a:solidFill>
                                      <a:latin typeface="Cambria Math" panose="02040503050406030204" pitchFamily="18" charset="0"/>
                                      <a:ea typeface="Cambria Math" panose="02040503050406030204" pitchFamily="18" charset="0"/>
                                    </a:rPr>
                                    <m:t>𝜇</m:t>
                                  </m:r>
                                </m:e>
                              </m:d>
                            </m:e>
                          </m:func>
                        </m:e>
                      </m:d>
                      <m:r>
                        <a:rPr lang="pt-PT" sz="1800" b="0" i="1" u="none" smtClean="0">
                          <a:solidFill>
                            <a:schemeClr val="tx1"/>
                          </a:solidFill>
                          <a:latin typeface="Cambria Math" panose="02040503050406030204" pitchFamily="18" charset="0"/>
                        </a:rPr>
                        <m:t>=22.050,45€</m:t>
                      </m:r>
                    </m:oMath>
                  </m:oMathPara>
                </a14:m>
                <a:endParaRPr lang="en-GB" sz="1800" b="0" u="none" dirty="0">
                  <a:solidFill>
                    <a:schemeClr val="tx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823990" y="3573016"/>
                <a:ext cx="5917326" cy="276999"/>
              </a:xfrm>
              <a:prstGeom prst="rect">
                <a:avLst/>
              </a:prstGeom>
              <a:blipFill>
                <a:blip r:embed="rId3"/>
                <a:stretch>
                  <a:fillRect l="-927" b="-34783"/>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880994" y="3969059"/>
                <a:ext cx="5431423" cy="276999"/>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1800" b="0" i="1" u="none" smtClean="0">
                          <a:solidFill>
                            <a:srgbClr val="FF0000"/>
                          </a:solidFill>
                          <a:latin typeface="Cambria Math" panose="02040503050406030204" pitchFamily="18" charset="0"/>
                        </a:rPr>
                        <m:t>𝑉𝑎𝑅</m:t>
                      </m:r>
                      <m:r>
                        <a:rPr lang="pt-PT" sz="1800" b="0" i="1" u="none" smtClean="0">
                          <a:solidFill>
                            <a:srgbClr val="FF0000"/>
                          </a:solidFill>
                          <a:latin typeface="Cambria Math" panose="02040503050406030204" pitchFamily="18" charset="0"/>
                        </a:rPr>
                        <m:t> </m:t>
                      </m:r>
                      <m:d>
                        <m:dPr>
                          <m:ctrlPr>
                            <a:rPr lang="pt-PT" sz="1800" b="0" i="1" u="none" smtClean="0">
                              <a:solidFill>
                                <a:srgbClr val="FF0000"/>
                              </a:solidFill>
                              <a:latin typeface="Cambria Math" panose="02040503050406030204" pitchFamily="18" charset="0"/>
                            </a:rPr>
                          </m:ctrlPr>
                        </m:dPr>
                        <m:e>
                          <m:r>
                            <a:rPr lang="pt-PT" sz="1800" b="0" i="1" u="none" smtClean="0">
                              <a:solidFill>
                                <a:srgbClr val="FF0000"/>
                              </a:solidFill>
                              <a:latin typeface="Cambria Math" panose="02040503050406030204" pitchFamily="18" charset="0"/>
                            </a:rPr>
                            <m:t>𝑐𝑢𝑟𝑟𝑒𝑛𝑡</m:t>
                          </m:r>
                        </m:e>
                      </m:d>
                      <m:r>
                        <a:rPr lang="pt-PT" sz="1800" b="0" i="1" u="none" smtClean="0">
                          <a:solidFill>
                            <a:srgbClr val="FF0000"/>
                          </a:solidFill>
                          <a:latin typeface="Cambria Math" panose="02040503050406030204" pitchFamily="18" charset="0"/>
                        </a:rPr>
                        <m:t>@ 95%</m:t>
                      </m:r>
                      <m:r>
                        <a:rPr lang="pt-PT" sz="1800" b="0" i="1" u="none" smtClean="0">
                          <a:solidFill>
                            <a:schemeClr val="tx1"/>
                          </a:solidFill>
                          <a:latin typeface="Cambria Math" panose="02040503050406030204" pitchFamily="18" charset="0"/>
                        </a:rPr>
                        <m:t>=−</m:t>
                      </m:r>
                      <m:r>
                        <a:rPr lang="pt-PT" sz="1800" b="0" i="1" u="none" smtClean="0">
                          <a:solidFill>
                            <a:schemeClr val="tx1"/>
                          </a:solidFill>
                          <a:latin typeface="Cambria Math" panose="02040503050406030204" pitchFamily="18" charset="0"/>
                        </a:rPr>
                        <m:t>𝑉</m:t>
                      </m:r>
                      <m:d>
                        <m:dPr>
                          <m:begChr m:val="["/>
                          <m:endChr m:val="]"/>
                          <m:ctrlPr>
                            <a:rPr lang="pt-PT" sz="1800" b="0" i="1" u="none" smtClean="0">
                              <a:solidFill>
                                <a:schemeClr val="tx1"/>
                              </a:solidFill>
                              <a:latin typeface="Cambria Math" panose="02040503050406030204" pitchFamily="18" charset="0"/>
                            </a:rPr>
                          </m:ctrlPr>
                        </m:dPr>
                        <m:e>
                          <m:func>
                            <m:funcPr>
                              <m:ctrlPr>
                                <a:rPr lang="pt-PT" sz="1800" b="0" i="1" u="none" smtClean="0">
                                  <a:solidFill>
                                    <a:schemeClr val="tx1"/>
                                  </a:solidFill>
                                  <a:latin typeface="Cambria Math" panose="02040503050406030204" pitchFamily="18" charset="0"/>
                                </a:rPr>
                              </m:ctrlPr>
                            </m:funcPr>
                            <m:fName>
                              <m:r>
                                <m:rPr>
                                  <m:sty m:val="p"/>
                                </m:rPr>
                                <a:rPr lang="pt-PT" sz="1800" b="0" i="0" u="none" smtClean="0">
                                  <a:solidFill>
                                    <a:schemeClr val="tx1"/>
                                  </a:solidFill>
                                  <a:latin typeface="Cambria Math" panose="02040503050406030204" pitchFamily="18" charset="0"/>
                                </a:rPr>
                                <m:t>exp</m:t>
                              </m:r>
                            </m:fName>
                            <m:e>
                              <m:d>
                                <m:dPr>
                                  <m:ctrlPr>
                                    <a:rPr lang="pt-PT" sz="1800" b="0" i="1" u="none" smtClean="0">
                                      <a:solidFill>
                                        <a:schemeClr val="tx1"/>
                                      </a:solidFill>
                                      <a:latin typeface="Cambria Math" panose="02040503050406030204" pitchFamily="18" charset="0"/>
                                    </a:rPr>
                                  </m:ctrlPr>
                                </m:dPr>
                                <m:e>
                                  <m:sSup>
                                    <m:sSupPr>
                                      <m:ctrlPr>
                                        <a:rPr lang="pt-PT" sz="1800" b="0" i="1" u="none" smtClean="0">
                                          <a:solidFill>
                                            <a:schemeClr val="tx1"/>
                                          </a:solidFill>
                                          <a:latin typeface="Cambria Math" panose="02040503050406030204" pitchFamily="18" charset="0"/>
                                        </a:rPr>
                                      </m:ctrlPr>
                                    </m:sSupPr>
                                    <m:e>
                                      <m:r>
                                        <a:rPr lang="pt-PT" sz="1800" b="0" i="1" u="none" smtClean="0">
                                          <a:solidFill>
                                            <a:schemeClr val="tx1"/>
                                          </a:solidFill>
                                          <a:latin typeface="Cambria Math" panose="02040503050406030204" pitchFamily="18" charset="0"/>
                                        </a:rPr>
                                        <m:t>𝑅</m:t>
                                      </m:r>
                                    </m:e>
                                    <m:sup>
                                      <m:r>
                                        <a:rPr lang="pt-PT" sz="1800" b="0" i="1" u="none" smtClean="0">
                                          <a:solidFill>
                                            <a:schemeClr val="tx1"/>
                                          </a:solidFill>
                                          <a:latin typeface="Cambria Math" panose="02040503050406030204" pitchFamily="18" charset="0"/>
                                        </a:rPr>
                                        <m:t>∗</m:t>
                                      </m:r>
                                    </m:sup>
                                  </m:sSup>
                                  <m:r>
                                    <a:rPr lang="pt-PT" sz="1800" b="0" i="1" u="none" baseline="-25000" smtClean="0">
                                      <a:solidFill>
                                        <a:schemeClr val="tx1"/>
                                      </a:solidFill>
                                      <a:latin typeface="Cambria Math" panose="02040503050406030204" pitchFamily="18" charset="0"/>
                                    </a:rPr>
                                    <m:t>95</m:t>
                                  </m:r>
                                </m:e>
                              </m:d>
                            </m:e>
                          </m:func>
                        </m:e>
                      </m:d>
                      <m:r>
                        <a:rPr lang="pt-PT" sz="1800" b="0" i="1" u="none" smtClean="0">
                          <a:solidFill>
                            <a:schemeClr val="tx1"/>
                          </a:solidFill>
                          <a:latin typeface="Cambria Math" panose="02040503050406030204" pitchFamily="18" charset="0"/>
                        </a:rPr>
                        <m:t>=21.675,25€</m:t>
                      </m:r>
                    </m:oMath>
                  </m:oMathPara>
                </a14:m>
                <a:endParaRPr lang="en-GB" sz="1800" b="0" u="none"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880994" y="3969059"/>
                <a:ext cx="5431423" cy="276999"/>
              </a:xfrm>
              <a:prstGeom prst="rect">
                <a:avLst/>
              </a:prstGeom>
              <a:blipFill>
                <a:blip r:embed="rId4"/>
                <a:stretch>
                  <a:fillRect l="-1122" b="-26087"/>
                </a:stretch>
              </a:blipFill>
            </p:spPr>
            <p:txBody>
              <a:bodyPr/>
              <a:lstStyle/>
              <a:p>
                <a:r>
                  <a:rPr lang="pt-PT">
                    <a:noFill/>
                  </a:rPr>
                  <a:t> </a:t>
                </a:r>
              </a:p>
            </p:txBody>
          </p:sp>
        </mc:Fallback>
      </mc:AlternateContent>
      <p:sp>
        <p:nvSpPr>
          <p:cNvPr id="3" name="Down Arrow 2"/>
          <p:cNvSpPr/>
          <p:nvPr/>
        </p:nvSpPr>
        <p:spPr bwMode="auto">
          <a:xfrm>
            <a:off x="4376936" y="1988840"/>
            <a:ext cx="360040" cy="43204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682140700"/>
      </p:ext>
    </p:extLst>
  </p:cSld>
  <p:clrMapOvr>
    <a:masterClrMapping/>
  </p:clrMapOvr>
  <p:transition spd="slow">
    <p:pull dir="r"/>
  </p:transition>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3"/>
          <p:cNvSpPr>
            <a:spLocks noChangeArrowheads="1"/>
          </p:cNvSpPr>
          <p:nvPr/>
        </p:nvSpPr>
        <p:spPr bwMode="auto">
          <a:xfrm>
            <a:off x="762000" y="1628800"/>
            <a:ext cx="8727504" cy="217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9875" indent="-269875" algn="just" eaLnBrk="1" hangingPunct="1">
              <a:lnSpc>
                <a:spcPts val="2500"/>
              </a:lnSpc>
              <a:buClr>
                <a:schemeClr val="bg2"/>
              </a:buClr>
              <a:buSzPct val="100000"/>
              <a:buFont typeface="Wingdings" panose="05000000000000000000" pitchFamily="2" charset="2"/>
              <a:buChar char="§"/>
            </a:pPr>
            <a:r>
              <a:rPr lang="en-US" altLang="en-US" sz="1800" b="0" u="none" dirty="0">
                <a:latin typeface="+mn-lt"/>
              </a:rPr>
              <a:t>Instead of assuming the usual assumption for the calculation of the </a:t>
            </a:r>
            <a:r>
              <a:rPr lang="en-US" altLang="en-US" sz="1800" b="0" u="none" dirty="0" err="1">
                <a:latin typeface="+mn-lt"/>
              </a:rPr>
              <a:t>VaR</a:t>
            </a:r>
            <a:r>
              <a:rPr lang="en-US" altLang="en-US" sz="1800" b="0" u="none" dirty="0">
                <a:latin typeface="+mn-lt"/>
              </a:rPr>
              <a:t> for a larger period (by multiplying the shorter-period </a:t>
            </a:r>
            <a:r>
              <a:rPr lang="en-US" altLang="en-US" sz="1800" b="0" u="none" dirty="0" err="1">
                <a:latin typeface="+mn-lt"/>
              </a:rPr>
              <a:t>VaR</a:t>
            </a:r>
            <a:r>
              <a:rPr lang="en-US" altLang="en-US" sz="1800" b="0" u="none" dirty="0">
                <a:latin typeface="+mn-lt"/>
              </a:rPr>
              <a:t> by the square root of time), one may use the same data to get the </a:t>
            </a:r>
            <a:r>
              <a:rPr lang="en-US" altLang="en-US" sz="1800" b="0" u="none" dirty="0">
                <a:solidFill>
                  <a:srgbClr val="FF0000"/>
                </a:solidFill>
                <a:latin typeface="+mn-lt"/>
              </a:rPr>
              <a:t>empirical distribution for larger horizons</a:t>
            </a:r>
            <a:r>
              <a:rPr lang="en-US" altLang="en-US" sz="1800" b="0" u="none" dirty="0">
                <a:latin typeface="+mn-lt"/>
              </a:rPr>
              <a:t>.</a:t>
            </a:r>
          </a:p>
          <a:p>
            <a:pPr marL="269875" indent="-269875" algn="just" eaLnBrk="1" hangingPunct="1">
              <a:lnSpc>
                <a:spcPts val="2500"/>
              </a:lnSpc>
              <a:buClr>
                <a:schemeClr val="bg2"/>
              </a:buClr>
              <a:buSzPct val="100000"/>
              <a:buFont typeface="Wingdings" panose="05000000000000000000" pitchFamily="2" charset="2"/>
              <a:buChar char="§"/>
            </a:pPr>
            <a:endParaRPr lang="en-US" altLang="en-US" sz="1800" b="0" u="none" dirty="0">
              <a:latin typeface="+mn-lt"/>
            </a:endParaRPr>
          </a:p>
          <a:p>
            <a:pPr marL="269875" indent="-269875" algn="just" eaLnBrk="1" hangingPunct="1">
              <a:lnSpc>
                <a:spcPts val="2500"/>
              </a:lnSpc>
              <a:buClr>
                <a:schemeClr val="bg2"/>
              </a:buClr>
              <a:buSzPct val="100000"/>
              <a:buFont typeface="Wingdings" panose="05000000000000000000" pitchFamily="2" charset="2"/>
              <a:buChar char="§"/>
            </a:pPr>
            <a:r>
              <a:rPr lang="en-US" altLang="en-US" sz="1800" b="0" u="none" dirty="0">
                <a:latin typeface="+mn-lt"/>
              </a:rPr>
              <a:t>For </a:t>
            </a:r>
            <a:r>
              <a:rPr lang="en-US" altLang="en-US" sz="1800" b="0" u="none" dirty="0">
                <a:solidFill>
                  <a:srgbClr val="FF0000"/>
                </a:solidFill>
                <a:latin typeface="+mn-lt"/>
              </a:rPr>
              <a:t>monthly variations </a:t>
            </a:r>
            <a:r>
              <a:rPr lang="en-US" altLang="en-US" sz="1800" b="0" u="none" dirty="0">
                <a:latin typeface="+mn-lt"/>
              </a:rPr>
              <a:t>of the Nasdaq Index, the empirical distribution (129 observations, assuming non-overlapping periods with 21 days per month) is as follows:</a:t>
            </a:r>
          </a:p>
        </p:txBody>
      </p:sp>
      <p:pic>
        <p:nvPicPr>
          <p:cNvPr id="2" name="Picture 1"/>
          <p:cNvPicPr>
            <a:picLocks noChangeAspect="1"/>
          </p:cNvPicPr>
          <p:nvPr/>
        </p:nvPicPr>
        <p:blipFill>
          <a:blip r:embed="rId2"/>
          <a:stretch>
            <a:fillRect/>
          </a:stretch>
        </p:blipFill>
        <p:spPr>
          <a:xfrm>
            <a:off x="2576736" y="3716795"/>
            <a:ext cx="3798619" cy="2760205"/>
          </a:xfrm>
          <a:prstGeom prst="rect">
            <a:avLst/>
          </a:prstGeom>
        </p:spPr>
      </p:pic>
      <p:cxnSp>
        <p:nvCxnSpPr>
          <p:cNvPr id="8" name="Straight Connector 7"/>
          <p:cNvCxnSpPr/>
          <p:nvPr/>
        </p:nvCxnSpPr>
        <p:spPr>
          <a:xfrm>
            <a:off x="3800872" y="3799393"/>
            <a:ext cx="0" cy="2570611"/>
          </a:xfrm>
          <a:prstGeom prst="line">
            <a:avLst/>
          </a:prstGeom>
          <a:ln w="19050">
            <a:solidFill>
              <a:schemeClr val="tx1"/>
            </a:solidFill>
            <a:prstDash val="lgDash"/>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696277" y="4844534"/>
            <a:ext cx="942974" cy="1"/>
          </a:xfrm>
          <a:prstGeom prst="straightConnector1">
            <a:avLst/>
          </a:prstGeom>
          <a:ln w="19050">
            <a:solidFill>
              <a:schemeClr val="tx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2589570" y="4027993"/>
            <a:ext cx="1091046" cy="76611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PT" sz="800" dirty="0">
                <a:solidFill>
                  <a:schemeClr val="tx1"/>
                </a:solidFill>
              </a:rPr>
              <a:t>5% </a:t>
            </a:r>
            <a:r>
              <a:rPr lang="pt-PT" sz="800" dirty="0" err="1">
                <a:solidFill>
                  <a:schemeClr val="tx1"/>
                </a:solidFill>
              </a:rPr>
              <a:t>of</a:t>
            </a:r>
            <a:r>
              <a:rPr lang="pt-PT" sz="800" dirty="0">
                <a:solidFill>
                  <a:schemeClr val="tx1"/>
                </a:solidFill>
              </a:rPr>
              <a:t> obs. are &lt; -7,97%</a:t>
            </a:r>
            <a:endParaRPr lang="en-GB" sz="800" dirty="0">
              <a:solidFill>
                <a:schemeClr val="tx1"/>
              </a:solidFill>
            </a:endParaRPr>
          </a:p>
        </p:txBody>
      </p:sp>
      <p:sp>
        <p:nvSpPr>
          <p:cNvPr id="12" name="Down Arrow 11"/>
          <p:cNvSpPr/>
          <p:nvPr/>
        </p:nvSpPr>
        <p:spPr>
          <a:xfrm>
            <a:off x="5016624" y="2618293"/>
            <a:ext cx="3048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2"/>
          <p:cNvSpPr txBox="1">
            <a:spLocks noChangeArrowheads="1"/>
          </p:cNvSpPr>
          <p:nvPr/>
        </p:nvSpPr>
        <p:spPr>
          <a:xfrm>
            <a:off x="762000" y="342900"/>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a:t>VaR methods</a:t>
            </a:r>
            <a:endParaRPr kumimoji="0" lang="en-US" b="0" u="none" kern="0" dirty="0"/>
          </a:p>
        </p:txBody>
      </p:sp>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376</a:t>
            </a:fld>
            <a:endParaRPr lang="en-US"/>
          </a:p>
        </p:txBody>
      </p:sp>
    </p:spTree>
    <p:extLst>
      <p:ext uri="{BB962C8B-B14F-4D97-AF65-F5344CB8AC3E}">
        <p14:creationId xmlns:p14="http://schemas.microsoft.com/office/powerpoint/2010/main" val="768126425"/>
      </p:ext>
    </p:extLst>
  </p:cSld>
  <p:clrMapOvr>
    <a:masterClrMapping/>
  </p:clrMapOvr>
  <p:transition spd="slow">
    <p:pull dir="r"/>
  </p:transition>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Rectangle 4"/>
              <p:cNvSpPr txBox="1">
                <a:spLocks noChangeArrowheads="1"/>
              </p:cNvSpPr>
              <p:nvPr/>
            </p:nvSpPr>
            <p:spPr>
              <a:xfrm>
                <a:off x="768083" y="1596706"/>
                <a:ext cx="8721421" cy="4712614"/>
              </a:xfrm>
              <a:prstGeom prst="rect">
                <a:avLst/>
              </a:prstGeom>
              <a:noFill/>
            </p:spPr>
            <p:txBody>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eaLnBrk="1" hangingPunct="1">
                  <a:lnSpc>
                    <a:spcPts val="2600"/>
                  </a:lnSpc>
                  <a:spcBef>
                    <a:spcPts val="600"/>
                  </a:spcBef>
                </a:pPr>
                <a:r>
                  <a:rPr lang="en-US" altLang="en-US" sz="1800" b="0" u="none" dirty="0"/>
                  <a:t>5% critical level = 6</a:t>
                </a:r>
                <a:r>
                  <a:rPr lang="en-US" altLang="en-US" sz="1800" b="0" u="none" baseline="30000" dirty="0"/>
                  <a:t>th</a:t>
                </a:r>
                <a:r>
                  <a:rPr lang="en-US" altLang="en-US" sz="1800" b="0" u="none" dirty="0"/>
                  <a:t> smallest observation (5% x 129)</a:t>
                </a:r>
              </a:p>
              <a:p>
                <a:pPr eaLnBrk="1" hangingPunct="1">
                  <a:lnSpc>
                    <a:spcPts val="2600"/>
                  </a:lnSpc>
                  <a:spcBef>
                    <a:spcPts val="600"/>
                  </a:spcBef>
                </a:pPr>
                <a:endParaRPr lang="en-US" altLang="en-US" sz="1800" b="0" u="none" dirty="0"/>
              </a:p>
              <a:p>
                <a:pPr marL="457200" lvl="1" indent="0" eaLnBrk="1" hangingPunct="1">
                  <a:lnSpc>
                    <a:spcPts val="2600"/>
                  </a:lnSpc>
                  <a:spcBef>
                    <a:spcPts val="600"/>
                  </a:spcBef>
                  <a:buNone/>
                </a:pPr>
                <a:r>
                  <a:rPr lang="en-US" altLang="en-US" sz="1800" b="0" u="none" dirty="0"/>
                  <a:t>		R* = -7,97% </a:t>
                </a:r>
              </a:p>
              <a:p>
                <a:pPr eaLnBrk="1" hangingPunct="1">
                  <a:lnSpc>
                    <a:spcPts val="2600"/>
                  </a:lnSpc>
                  <a:spcBef>
                    <a:spcPts val="600"/>
                  </a:spcBef>
                </a:pPr>
                <a:r>
                  <a:rPr lang="en-US" altLang="en-US" sz="1800" b="0" u="none" dirty="0"/>
                  <a:t>Being </a:t>
                </a:r>
                <a:r>
                  <a:rPr lang="el-GR" altLang="en-US" sz="1800" b="0" i="1" u="none" dirty="0"/>
                  <a:t>μ</a:t>
                </a:r>
                <a:r>
                  <a:rPr lang="pt-PT" altLang="en-US" sz="1800" b="0" i="1" u="none" dirty="0"/>
                  <a:t> </a:t>
                </a:r>
                <a:r>
                  <a:rPr lang="pt-PT" altLang="en-US" sz="1800" b="0" u="none" dirty="0"/>
                  <a:t>= 0,79%</a:t>
                </a:r>
                <a:r>
                  <a:rPr lang="en-US" altLang="en-US" sz="1800" b="0" u="none" dirty="0"/>
                  <a:t> and </a:t>
                </a:r>
                <a:r>
                  <a:rPr lang="en-US" altLang="en-US" sz="1800" b="0" i="1" u="none" dirty="0"/>
                  <a:t>V </a:t>
                </a:r>
                <a:r>
                  <a:rPr lang="en-US" altLang="en-US" sz="1800" b="0" u="none" dirty="0"/>
                  <a:t>= 1M€ =&gt; monthly </a:t>
                </a:r>
                <a:r>
                  <a:rPr lang="en-US" altLang="en-US" sz="1800" b="0" u="none" dirty="0" err="1"/>
                  <a:t>VaR</a:t>
                </a:r>
                <a:r>
                  <a:rPr lang="en-US" altLang="en-US" sz="1800" b="0" u="none" dirty="0"/>
                  <a:t> @ 95% confidence level:</a:t>
                </a:r>
              </a:p>
              <a:p>
                <a:pPr marL="355600" indent="0" eaLnBrk="1" hangingPunct="1">
                  <a:lnSpc>
                    <a:spcPts val="2600"/>
                  </a:lnSpc>
                  <a:spcBef>
                    <a:spcPts val="600"/>
                  </a:spcBef>
                  <a:buNone/>
                </a:pPr>
                <a14:m>
                  <m:oMathPara xmlns:m="http://schemas.openxmlformats.org/officeDocument/2006/math">
                    <m:oMathParaPr>
                      <m:jc m:val="left"/>
                    </m:oMathParaPr>
                    <m:oMath xmlns:m="http://schemas.openxmlformats.org/officeDocument/2006/math">
                      <m:r>
                        <a:rPr lang="pt-PT" sz="1800" b="0" i="1" u="none">
                          <a:latin typeface="Cambria Math" panose="02040503050406030204" pitchFamily="18" charset="0"/>
                        </a:rPr>
                        <m:t>𝑉𝑎𝑅</m:t>
                      </m:r>
                      <m:r>
                        <a:rPr lang="pt-PT" sz="1800" b="0" i="1" u="none" smtClean="0">
                          <a:latin typeface="Cambria Math" panose="02040503050406030204" pitchFamily="18" charset="0"/>
                        </a:rPr>
                        <m:t> (</m:t>
                      </m:r>
                      <m:r>
                        <a:rPr lang="pt-PT" sz="1800" b="0" i="1" u="none" smtClean="0">
                          <a:latin typeface="Cambria Math" panose="02040503050406030204" pitchFamily="18" charset="0"/>
                        </a:rPr>
                        <m:t>𝑚𝑒𝑎𝑛</m:t>
                      </m:r>
                      <m:r>
                        <a:rPr lang="pt-PT" sz="1800" b="0" i="1" u="none" smtClean="0">
                          <a:latin typeface="Cambria Math" panose="02040503050406030204" pitchFamily="18" charset="0"/>
                        </a:rPr>
                        <m:t>) @ 95%=−</m:t>
                      </m:r>
                      <m:r>
                        <a:rPr lang="pt-PT" sz="1800" b="0" i="1" u="none">
                          <a:latin typeface="Cambria Math" panose="02040503050406030204" pitchFamily="18" charset="0"/>
                        </a:rPr>
                        <m:t>𝑉</m:t>
                      </m:r>
                      <m:d>
                        <m:dPr>
                          <m:begChr m:val="["/>
                          <m:endChr m:val="]"/>
                          <m:ctrlPr>
                            <a:rPr lang="pt-PT" sz="1800" b="0" i="1" u="none">
                              <a:latin typeface="Cambria Math" panose="02040503050406030204" pitchFamily="18" charset="0"/>
                            </a:rPr>
                          </m:ctrlPr>
                        </m:dPr>
                        <m:e>
                          <m:func>
                            <m:funcPr>
                              <m:ctrlPr>
                                <a:rPr lang="pt-PT" sz="1800" b="0" i="1" u="none">
                                  <a:latin typeface="Cambria Math" panose="02040503050406030204" pitchFamily="18" charset="0"/>
                                </a:rPr>
                              </m:ctrlPr>
                            </m:funcPr>
                            <m:fName>
                              <m:r>
                                <m:rPr>
                                  <m:sty m:val="p"/>
                                </m:rPr>
                                <a:rPr lang="pt-PT" sz="1800" b="0" u="none">
                                  <a:latin typeface="Cambria Math" panose="02040503050406030204" pitchFamily="18" charset="0"/>
                                </a:rPr>
                                <m:t>exp</m:t>
                              </m:r>
                            </m:fName>
                            <m:e>
                              <m:d>
                                <m:dPr>
                                  <m:ctrlPr>
                                    <a:rPr lang="pt-PT" sz="1800" b="0" i="1" u="none">
                                      <a:latin typeface="Cambria Math" panose="02040503050406030204" pitchFamily="18" charset="0"/>
                                    </a:rPr>
                                  </m:ctrlPr>
                                </m:dPr>
                                <m:e>
                                  <m:sSup>
                                    <m:sSupPr>
                                      <m:ctrlPr>
                                        <a:rPr lang="pt-PT" sz="1800" b="0" i="1" u="none">
                                          <a:latin typeface="Cambria Math" panose="02040503050406030204" pitchFamily="18" charset="0"/>
                                        </a:rPr>
                                      </m:ctrlPr>
                                    </m:sSupPr>
                                    <m:e>
                                      <m:r>
                                        <a:rPr lang="pt-PT" sz="1800" b="0" i="1" u="none">
                                          <a:latin typeface="Cambria Math" panose="02040503050406030204" pitchFamily="18" charset="0"/>
                                        </a:rPr>
                                        <m:t>𝑅</m:t>
                                      </m:r>
                                    </m:e>
                                    <m:sup>
                                      <m:r>
                                        <a:rPr lang="pt-PT" sz="1800" b="0" i="1" u="none">
                                          <a:latin typeface="Cambria Math" panose="02040503050406030204" pitchFamily="18" charset="0"/>
                                        </a:rPr>
                                        <m:t>∗</m:t>
                                      </m:r>
                                    </m:sup>
                                  </m:sSup>
                                </m:e>
                              </m:d>
                            </m:e>
                          </m:func>
                          <m:r>
                            <a:rPr lang="pt-PT" sz="1800" b="0" i="1" u="none">
                              <a:latin typeface="Cambria Math" panose="02040503050406030204" pitchFamily="18" charset="0"/>
                            </a:rPr>
                            <m:t>−</m:t>
                          </m:r>
                          <m:func>
                            <m:funcPr>
                              <m:ctrlPr>
                                <a:rPr lang="pt-PT" sz="1800" b="0" i="1" u="none">
                                  <a:latin typeface="Cambria Math" panose="02040503050406030204" pitchFamily="18" charset="0"/>
                                </a:rPr>
                              </m:ctrlPr>
                            </m:funcPr>
                            <m:fName>
                              <m:r>
                                <m:rPr>
                                  <m:sty m:val="p"/>
                                </m:rPr>
                                <a:rPr lang="pt-PT" sz="1800" b="0" u="none">
                                  <a:latin typeface="Cambria Math" panose="02040503050406030204" pitchFamily="18" charset="0"/>
                                </a:rPr>
                                <m:t>exp</m:t>
                              </m:r>
                            </m:fName>
                            <m:e>
                              <m:d>
                                <m:dPr>
                                  <m:ctrlPr>
                                    <a:rPr lang="pt-PT" sz="1800" b="0" i="1" u="none">
                                      <a:latin typeface="Cambria Math" panose="02040503050406030204" pitchFamily="18" charset="0"/>
                                    </a:rPr>
                                  </m:ctrlPr>
                                </m:dPr>
                                <m:e>
                                  <m:r>
                                    <a:rPr lang="pt-PT" sz="1800" b="0" i="1" u="none">
                                      <a:latin typeface="Cambria Math" panose="02040503050406030204" pitchFamily="18" charset="0"/>
                                      <a:ea typeface="Cambria Math" panose="02040503050406030204" pitchFamily="18" charset="0"/>
                                    </a:rPr>
                                    <m:t>𝜇</m:t>
                                  </m:r>
                                </m:e>
                              </m:d>
                            </m:e>
                          </m:func>
                        </m:e>
                      </m:d>
                      <m:r>
                        <a:rPr lang="pt-PT" sz="1800" b="0" i="1" u="none">
                          <a:latin typeface="Cambria Math" panose="02040503050406030204" pitchFamily="18" charset="0"/>
                        </a:rPr>
                        <m:t>=84.5</m:t>
                      </m:r>
                      <m:r>
                        <a:rPr lang="pt-PT" sz="1800" b="0" i="1" u="none" smtClean="0">
                          <a:latin typeface="Cambria Math" panose="02040503050406030204" pitchFamily="18" charset="0"/>
                        </a:rPr>
                        <m:t>46</m:t>
                      </m:r>
                      <m:r>
                        <a:rPr lang="pt-PT" sz="1800" b="0" i="1" u="none">
                          <a:latin typeface="Cambria Math" panose="02040503050406030204" pitchFamily="18" charset="0"/>
                        </a:rPr>
                        <m:t>,</m:t>
                      </m:r>
                      <m:r>
                        <a:rPr lang="pt-PT" sz="1800" b="0" i="1" u="none" smtClean="0">
                          <a:latin typeface="Cambria Math" panose="02040503050406030204" pitchFamily="18" charset="0"/>
                        </a:rPr>
                        <m:t>87€</m:t>
                      </m:r>
                    </m:oMath>
                  </m:oMathPara>
                </a14:m>
                <a:endParaRPr lang="en-GB" sz="1800" b="0" u="none" dirty="0"/>
              </a:p>
              <a:p>
                <a:pPr eaLnBrk="1" hangingPunct="1">
                  <a:lnSpc>
                    <a:spcPts val="2600"/>
                  </a:lnSpc>
                  <a:spcBef>
                    <a:spcPts val="600"/>
                  </a:spcBef>
                </a:pPr>
                <a:endParaRPr lang="en-US" altLang="en-US" sz="1800" b="0" u="none" dirty="0"/>
              </a:p>
              <a:p>
                <a:pPr eaLnBrk="1" hangingPunct="1">
                  <a:lnSpc>
                    <a:spcPts val="2600"/>
                  </a:lnSpc>
                  <a:spcBef>
                    <a:spcPts val="600"/>
                  </a:spcBef>
                </a:pPr>
                <a:r>
                  <a:rPr lang="en-US" altLang="en-US" sz="1800" b="0" u="none" dirty="0"/>
                  <a:t>In 95 out of 100 days, the portfolio won’t lose more than $84.546,87, according to our empirical distribution.</a:t>
                </a:r>
              </a:p>
              <a:p>
                <a:pPr eaLnBrk="1" hangingPunct="1">
                  <a:lnSpc>
                    <a:spcPts val="2600"/>
                  </a:lnSpc>
                  <a:spcBef>
                    <a:spcPts val="600"/>
                  </a:spcBef>
                </a:pPr>
                <a:r>
                  <a:rPr lang="en-US" altLang="en-US" sz="1800" b="0" u="none" dirty="0"/>
                  <a:t>Following the usual assumption		            	    , by assuming the normality of returns, using the daily </a:t>
                </a:r>
                <a:r>
                  <a:rPr lang="en-US" altLang="en-US" sz="1800" b="0" u="none" dirty="0" err="1"/>
                  <a:t>VaR</a:t>
                </a:r>
                <a:r>
                  <a:rPr lang="en-US" altLang="en-US" sz="1800" b="0" u="none" dirty="0"/>
                  <a:t> previously computed (22.050,45€), one would have obtained 22.050,45 x </a:t>
                </a:r>
                <a:r>
                  <a:rPr lang="en-US" altLang="en-US" sz="1800" b="0" u="none" dirty="0" err="1"/>
                  <a:t>sqrt</a:t>
                </a:r>
                <a:r>
                  <a:rPr lang="en-US" altLang="en-US" sz="1800" b="0" u="none" dirty="0"/>
                  <a:t> (21) = $101.047,874.</a:t>
                </a:r>
              </a:p>
              <a:p>
                <a:pPr eaLnBrk="1" hangingPunct="1">
                  <a:lnSpc>
                    <a:spcPts val="2600"/>
                  </a:lnSpc>
                  <a:spcBef>
                    <a:spcPts val="600"/>
                  </a:spcBef>
                </a:pPr>
                <a:r>
                  <a:rPr lang="en-US" altLang="en-US" sz="1800" b="0" u="none" dirty="0">
                    <a:solidFill>
                      <a:srgbClr val="FF0000"/>
                    </a:solidFill>
                  </a:rPr>
                  <a:t>This difference to the monthly </a:t>
                </a:r>
                <a:r>
                  <a:rPr lang="en-US" altLang="en-US" sz="1800" b="0" u="none" dirty="0" err="1">
                    <a:solidFill>
                      <a:srgbClr val="FF0000"/>
                    </a:solidFill>
                  </a:rPr>
                  <a:t>VaR</a:t>
                </a:r>
                <a:r>
                  <a:rPr lang="en-US" altLang="en-US" sz="1800" b="0" u="none" dirty="0">
                    <a:solidFill>
                      <a:srgbClr val="FF0000"/>
                    </a:solidFill>
                  </a:rPr>
                  <a:t> suggests that returns are not normally distributed.</a:t>
                </a:r>
              </a:p>
              <a:p>
                <a:pPr marL="539750" lvl="1" indent="-269875" algn="just" eaLnBrk="1" hangingPunct="1">
                  <a:lnSpc>
                    <a:spcPts val="2600"/>
                  </a:lnSpc>
                  <a:spcBef>
                    <a:spcPts val="600"/>
                  </a:spcBef>
                  <a:spcAft>
                    <a:spcPts val="0"/>
                  </a:spcAft>
                  <a:buFontTx/>
                  <a:buAutoNum type="romanLcParenBoth"/>
                </a:pPr>
                <a:endParaRPr kumimoji="0" lang="en-US" altLang="en-US" sz="1800" b="0" u="none" kern="0" dirty="0"/>
              </a:p>
            </p:txBody>
          </p:sp>
        </mc:Choice>
        <mc:Fallback>
          <p:sp>
            <p:nvSpPr>
              <p:cNvPr id="9" name="Rectangle 4"/>
              <p:cNvSpPr txBox="1">
                <a:spLocks noRot="1" noChangeAspect="1" noMove="1" noResize="1" noEditPoints="1" noAdjustHandles="1" noChangeArrowheads="1" noChangeShapeType="1" noTextEdit="1"/>
              </p:cNvSpPr>
              <p:nvPr/>
            </p:nvSpPr>
            <p:spPr>
              <a:xfrm>
                <a:off x="768083" y="1596706"/>
                <a:ext cx="8721421" cy="4712614"/>
              </a:xfrm>
              <a:prstGeom prst="rect">
                <a:avLst/>
              </a:prstGeom>
              <a:blipFill>
                <a:blip r:embed="rId2"/>
                <a:stretch>
                  <a:fillRect l="-280" t="-129" r="-839"/>
                </a:stretch>
              </a:blipFill>
            </p:spPr>
            <p:txBody>
              <a:bodyPr/>
              <a:lstStyle/>
              <a:p>
                <a:r>
                  <a:rPr lang="pt-PT">
                    <a:noFill/>
                  </a:rPr>
                  <a:t> </a:t>
                </a:r>
              </a:p>
            </p:txBody>
          </p:sp>
        </mc:Fallback>
      </mc:AlternateContent>
      <p:sp>
        <p:nvSpPr>
          <p:cNvPr id="3" name="Down Arrow 2"/>
          <p:cNvSpPr/>
          <p:nvPr/>
        </p:nvSpPr>
        <p:spPr bwMode="auto">
          <a:xfrm>
            <a:off x="3296816" y="1988840"/>
            <a:ext cx="28803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10" name="Down Arrow 9"/>
          <p:cNvSpPr/>
          <p:nvPr/>
        </p:nvSpPr>
        <p:spPr bwMode="auto">
          <a:xfrm>
            <a:off x="3296816" y="3573016"/>
            <a:ext cx="28803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pic>
        <p:nvPicPr>
          <p:cNvPr id="11" name="Picture 10"/>
          <p:cNvPicPr>
            <a:picLocks noChangeAspect="1"/>
          </p:cNvPicPr>
          <p:nvPr/>
        </p:nvPicPr>
        <p:blipFill>
          <a:blip r:embed="rId3"/>
          <a:stretch>
            <a:fillRect/>
          </a:stretch>
        </p:blipFill>
        <p:spPr>
          <a:xfrm>
            <a:off x="4232920" y="4725144"/>
            <a:ext cx="2286000" cy="384494"/>
          </a:xfrm>
          <a:prstGeom prst="rect">
            <a:avLst/>
          </a:prstGeom>
        </p:spPr>
      </p:pic>
      <p:sp>
        <p:nvSpPr>
          <p:cNvPr id="12" name="Rectangle 2"/>
          <p:cNvSpPr txBox="1">
            <a:spLocks noChangeArrowheads="1"/>
          </p:cNvSpPr>
          <p:nvPr/>
        </p:nvSpPr>
        <p:spPr>
          <a:xfrm>
            <a:off x="762000" y="342900"/>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methods</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377</a:t>
            </a:fld>
            <a:endParaRPr lang="en-US"/>
          </a:p>
        </p:txBody>
      </p:sp>
    </p:spTree>
    <p:extLst>
      <p:ext uri="{BB962C8B-B14F-4D97-AF65-F5344CB8AC3E}">
        <p14:creationId xmlns:p14="http://schemas.microsoft.com/office/powerpoint/2010/main" val="4020386537"/>
      </p:ext>
    </p:extLst>
  </p:cSld>
  <p:clrMapOvr>
    <a:masterClrMapping/>
  </p:clrMapOvr>
  <p:transition spd="slow">
    <p:pull dir="r"/>
  </p:transition>
</p:sld>
</file>

<file path=ppt/slides/slide3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345" y="332656"/>
            <a:ext cx="8566150" cy="1104900"/>
          </a:xfrm>
        </p:spPr>
        <p:txBody>
          <a:bodyPr/>
          <a:lstStyle/>
          <a:p>
            <a:pPr>
              <a:buClrTx/>
              <a:buFontTx/>
              <a:buNone/>
            </a:pPr>
            <a:r>
              <a:rPr lang="en-US" dirty="0" err="1"/>
              <a:t>VaR</a:t>
            </a:r>
            <a:r>
              <a:rPr lang="en-US" dirty="0"/>
              <a:t> methods</a:t>
            </a:r>
          </a:p>
        </p:txBody>
      </p:sp>
      <p:sp>
        <p:nvSpPr>
          <p:cNvPr id="134147" name="Rectangle 4"/>
          <p:cNvSpPr>
            <a:spLocks noGrp="1" noChangeArrowheads="1"/>
          </p:cNvSpPr>
          <p:nvPr>
            <p:ph type="body" idx="1"/>
          </p:nvPr>
        </p:nvSpPr>
        <p:spPr>
          <a:xfrm>
            <a:off x="762000" y="1628799"/>
            <a:ext cx="8731250" cy="4680521"/>
          </a:xfrm>
          <a:noFill/>
        </p:spPr>
        <p:txBody>
          <a:bodyPr/>
          <a:lstStyle/>
          <a:p>
            <a:pPr marL="0" indent="0" algn="just" eaLnBrk="1" hangingPunct="1">
              <a:lnSpc>
                <a:spcPts val="2500"/>
              </a:lnSpc>
              <a:spcBef>
                <a:spcPts val="0"/>
              </a:spcBef>
              <a:spcAft>
                <a:spcPts val="600"/>
              </a:spcAft>
              <a:buNone/>
            </a:pPr>
            <a:r>
              <a:rPr lang="en-US" altLang="en-US" sz="1800" dirty="0">
                <a:solidFill>
                  <a:srgbClr val="FF0000"/>
                </a:solidFill>
              </a:rPr>
              <a:t>(ii) Parametric approach</a:t>
            </a:r>
          </a:p>
          <a:p>
            <a:pPr marL="0" indent="0" algn="just" eaLnBrk="1" hangingPunct="1">
              <a:lnSpc>
                <a:spcPts val="2500"/>
              </a:lnSpc>
              <a:spcBef>
                <a:spcPts val="0"/>
              </a:spcBef>
              <a:spcAft>
                <a:spcPts val="600"/>
              </a:spcAft>
              <a:buNone/>
            </a:pPr>
            <a:endParaRPr lang="en-US" altLang="en-US" sz="1800" dirty="0"/>
          </a:p>
          <a:p>
            <a:pPr marL="269875" indent="-269875" algn="just" eaLnBrk="1" hangingPunct="1">
              <a:lnSpc>
                <a:spcPts val="2500"/>
              </a:lnSpc>
              <a:spcBef>
                <a:spcPts val="600"/>
              </a:spcBef>
            </a:pPr>
            <a:r>
              <a:rPr lang="en-US" altLang="en-US" sz="1800" dirty="0"/>
              <a:t>The main alternative to historical simulation is the model building or parametric approach.</a:t>
            </a:r>
          </a:p>
          <a:p>
            <a:pPr marL="269875" indent="-269875" algn="just" eaLnBrk="1" hangingPunct="1">
              <a:lnSpc>
                <a:spcPts val="2500"/>
              </a:lnSpc>
              <a:spcBef>
                <a:spcPts val="600"/>
              </a:spcBef>
            </a:pPr>
            <a:r>
              <a:rPr lang="en-US" altLang="en-US" sz="1800" dirty="0"/>
              <a:t>Most common implementation of </a:t>
            </a:r>
            <a:r>
              <a:rPr lang="en-US" altLang="en-US" sz="1800" dirty="0" err="1"/>
              <a:t>VaR</a:t>
            </a:r>
            <a:r>
              <a:rPr lang="en-US" altLang="en-US" sz="1800" dirty="0"/>
              <a:t> assumes that returns follow a normal distribution and </a:t>
            </a:r>
            <a:r>
              <a:rPr lang="en-US" altLang="en-US" sz="1800" dirty="0">
                <a:cs typeface="Times New Roman" panose="02020603050405020304" pitchFamily="18" charset="0"/>
              </a:rPr>
              <a:t>are </a:t>
            </a:r>
            <a:r>
              <a:rPr lang="en-US" altLang="en-US" sz="1800" dirty="0" err="1">
                <a:cs typeface="Times New Roman" panose="02020603050405020304" pitchFamily="18" charset="0"/>
              </a:rPr>
              <a:t>i.i.d</a:t>
            </a:r>
            <a:r>
              <a:rPr lang="en-US" altLang="en-US" sz="1800" dirty="0">
                <a:cs typeface="Times New Roman" panose="02020603050405020304" pitchFamily="18" charset="0"/>
              </a:rPr>
              <a:t>.</a:t>
            </a:r>
          </a:p>
          <a:p>
            <a:pPr marL="269875" indent="-269875" algn="just" eaLnBrk="1" hangingPunct="1">
              <a:lnSpc>
                <a:spcPts val="2500"/>
              </a:lnSpc>
              <a:spcBef>
                <a:spcPts val="600"/>
              </a:spcBef>
            </a:pPr>
            <a:endParaRPr lang="en-US" altLang="en-US" sz="1800" dirty="0">
              <a:cs typeface="Times New Roman" panose="02020603050405020304" pitchFamily="18" charset="0"/>
            </a:endParaRPr>
          </a:p>
          <a:p>
            <a:pPr marL="269875" indent="-269875" algn="just" eaLnBrk="1" hangingPunct="1">
              <a:lnSpc>
                <a:spcPts val="2500"/>
              </a:lnSpc>
              <a:spcBef>
                <a:spcPts val="600"/>
              </a:spcBef>
            </a:pPr>
            <a:r>
              <a:rPr lang="en-US" altLang="en-US" sz="1800" dirty="0">
                <a:cs typeface="Times New Roman" panose="02020603050405020304" pitchFamily="18" charset="0"/>
              </a:rPr>
              <a:t>Returns are normally distributed and prices follow a log-normal distribution.</a:t>
            </a:r>
          </a:p>
          <a:p>
            <a:pPr marL="269875" indent="-269875" algn="just" eaLnBrk="1" hangingPunct="1">
              <a:lnSpc>
                <a:spcPts val="2500"/>
              </a:lnSpc>
              <a:spcBef>
                <a:spcPts val="600"/>
              </a:spcBef>
            </a:pPr>
            <a:endParaRPr lang="en-US" altLang="en-US" sz="1800" dirty="0">
              <a:cs typeface="Times New Roman" panose="02020603050405020304" pitchFamily="18" charset="0"/>
            </a:endParaRPr>
          </a:p>
          <a:p>
            <a:pPr marL="269875" indent="-269875">
              <a:lnSpc>
                <a:spcPts val="2400"/>
              </a:lnSpc>
              <a:spcBef>
                <a:spcPts val="0"/>
              </a:spcBef>
            </a:pPr>
            <a:r>
              <a:rPr lang="en-US" sz="1800" dirty="0"/>
              <a:t>This method also assumes that:</a:t>
            </a:r>
          </a:p>
          <a:p>
            <a:pPr marL="269875" indent="-269875">
              <a:lnSpc>
                <a:spcPts val="2400"/>
              </a:lnSpc>
              <a:spcBef>
                <a:spcPts val="0"/>
              </a:spcBef>
              <a:buAutoNum type="romanLcParenBoth"/>
            </a:pPr>
            <a:r>
              <a:rPr lang="en-US" sz="1800" dirty="0"/>
              <a:t>the correlations between risk factors are constant and the delta (or price sensitivity to changes in a risk factor) of each portfolio asset is constant;</a:t>
            </a:r>
          </a:p>
          <a:p>
            <a:pPr marL="269875" indent="-269875">
              <a:lnSpc>
                <a:spcPts val="2400"/>
              </a:lnSpc>
              <a:spcBef>
                <a:spcPts val="0"/>
              </a:spcBef>
              <a:buAutoNum type="romanLcParenBoth" startAt="2"/>
            </a:pPr>
            <a:r>
              <a:rPr lang="en-US" sz="1800" dirty="0"/>
              <a:t>the volatility of each risk factor is extracted from the historical observation period.</a:t>
            </a:r>
            <a:endParaRPr lang="en-US" sz="18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378</a:t>
            </a:fld>
            <a:endParaRPr lang="en-US"/>
          </a:p>
        </p:txBody>
      </p:sp>
      <p:sp>
        <p:nvSpPr>
          <p:cNvPr id="7" name="Down Arrow 6"/>
          <p:cNvSpPr/>
          <p:nvPr/>
        </p:nvSpPr>
        <p:spPr>
          <a:xfrm>
            <a:off x="4788024" y="3759696"/>
            <a:ext cx="3810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5234791"/>
      </p:ext>
    </p:extLst>
  </p:cSld>
  <p:clrMapOvr>
    <a:masterClrMapping/>
  </p:clrMapOvr>
  <p:transition spd="slow">
    <p:pull dir="r"/>
  </p:transition>
</p:sld>
</file>

<file path=ppt/slides/slide3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pPr>
              <a:buClrTx/>
              <a:buFontTx/>
              <a:buNone/>
            </a:pPr>
            <a:r>
              <a:rPr lang="en-US" dirty="0" err="1"/>
              <a:t>VaR</a:t>
            </a:r>
            <a:r>
              <a:rPr lang="en-US" dirty="0"/>
              <a:t> methods</a:t>
            </a:r>
          </a:p>
        </p:txBody>
      </p:sp>
      <mc:AlternateContent xmlns:mc="http://schemas.openxmlformats.org/markup-compatibility/2006" xmlns:a14="http://schemas.microsoft.com/office/drawing/2010/main">
        <mc:Choice Requires="a14">
          <p:sp>
            <p:nvSpPr>
              <p:cNvPr id="134147" name="Rectangle 4"/>
              <p:cNvSpPr>
                <a:spLocks noGrp="1" noChangeArrowheads="1"/>
              </p:cNvSpPr>
              <p:nvPr>
                <p:ph type="body" idx="1"/>
              </p:nvPr>
            </p:nvSpPr>
            <p:spPr>
              <a:xfrm>
                <a:off x="704528" y="1628800"/>
                <a:ext cx="8784976" cy="4680520"/>
              </a:xfrm>
              <a:noFill/>
            </p:spPr>
            <p:txBody>
              <a:bodyPr/>
              <a:lstStyle/>
              <a:p>
                <a:pPr marL="265113" indent="-265113" algn="just">
                  <a:lnSpc>
                    <a:spcPts val="2700"/>
                  </a:lnSpc>
                  <a:spcBef>
                    <a:spcPts val="600"/>
                  </a:spcBef>
                  <a:spcAft>
                    <a:spcPts val="600"/>
                  </a:spcAft>
                </a:pPr>
                <a:r>
                  <a:rPr lang="en-US" sz="1800" dirty="0">
                    <a:cs typeface="Times New Roman" pitchFamily="18" charset="0"/>
                  </a:rPr>
                  <a:t>The simplest method to calculate </a:t>
                </a:r>
                <a:r>
                  <a:rPr lang="en-US" sz="1800" dirty="0" err="1">
                    <a:cs typeface="Times New Roman" pitchFamily="18" charset="0"/>
                  </a:rPr>
                  <a:t>VaR</a:t>
                </a:r>
                <a:r>
                  <a:rPr lang="en-US" sz="1800" dirty="0">
                    <a:cs typeface="Times New Roman" pitchFamily="18" charset="0"/>
                  </a:rPr>
                  <a:t> </a:t>
                </a:r>
                <a:r>
                  <a:rPr lang="en-US" sz="1800" dirty="0">
                    <a:solidFill>
                      <a:srgbClr val="FF0000"/>
                    </a:solidFill>
                    <a:cs typeface="Times New Roman" pitchFamily="18" charset="0"/>
                  </a:rPr>
                  <a:t>is a parametric approach based on the assumption of normally distributed daily returns - delta-normal or variance-covariance method:</a:t>
                </a:r>
              </a:p>
              <a:p>
                <a:pPr marL="265113" indent="-265113" algn="just">
                  <a:lnSpc>
                    <a:spcPts val="2700"/>
                  </a:lnSpc>
                  <a:spcBef>
                    <a:spcPts val="600"/>
                  </a:spcBef>
                  <a:spcAft>
                    <a:spcPts val="600"/>
                  </a:spcAft>
                  <a:buNone/>
                </a:pPr>
                <a:r>
                  <a:rPr lang="en-US" sz="1800" dirty="0">
                    <a:solidFill>
                      <a:srgbClr val="FF0000"/>
                    </a:solidFill>
                    <a:cs typeface="Times New Roman" pitchFamily="18" charset="0"/>
                  </a:rPr>
                  <a:t>	</a:t>
                </a:r>
                <a:r>
                  <a:rPr lang="en-US" sz="1800" dirty="0" err="1">
                    <a:solidFill>
                      <a:srgbClr val="FF0000"/>
                    </a:solidFill>
                    <a:cs typeface="Times New Roman" pitchFamily="18" charset="0"/>
                  </a:rPr>
                  <a:t>VaR</a:t>
                </a:r>
                <a:r>
                  <a:rPr lang="en-US" sz="1800" dirty="0">
                    <a:solidFill>
                      <a:srgbClr val="FF0000"/>
                    </a:solidFill>
                    <a:cs typeface="Times New Roman" pitchFamily="18" charset="0"/>
                  </a:rPr>
                  <a:t> = </a:t>
                </a:r>
                <a:r>
                  <a:rPr lang="en-US" sz="1800" dirty="0" err="1">
                    <a:solidFill>
                      <a:srgbClr val="FF0000"/>
                    </a:solidFill>
                    <a:latin typeface="Symbol" panose="05050102010706020507" pitchFamily="18" charset="2"/>
                    <a:cs typeface="Times New Roman" pitchFamily="18" charset="0"/>
                  </a:rPr>
                  <a:t>w</a:t>
                </a:r>
                <a:r>
                  <a:rPr lang="en-US" sz="1800" dirty="0" err="1">
                    <a:solidFill>
                      <a:srgbClr val="FF0000"/>
                    </a:solidFill>
                    <a:cs typeface="Times New Roman" pitchFamily="18" charset="0"/>
                  </a:rPr>
                  <a:t>’</a:t>
                </a:r>
                <a:r>
                  <a:rPr lang="en-US" sz="1800" dirty="0" err="1">
                    <a:solidFill>
                      <a:srgbClr val="FF0000"/>
                    </a:solidFill>
                    <a:latin typeface="Symbol" panose="05050102010706020507" pitchFamily="18" charset="2"/>
                    <a:cs typeface="Times New Roman" pitchFamily="18" charset="0"/>
                  </a:rPr>
                  <a:t>Sw</a:t>
                </a:r>
                <a:r>
                  <a:rPr lang="en-US" sz="1800" dirty="0">
                    <a:solidFill>
                      <a:srgbClr val="FF0000"/>
                    </a:solidFill>
                    <a:latin typeface="Symbol" panose="05050102010706020507" pitchFamily="18" charset="2"/>
                    <a:cs typeface="Times New Roman" pitchFamily="18" charset="0"/>
                  </a:rPr>
                  <a:t> </a:t>
                </a:r>
                <a:r>
                  <a:rPr lang="en-US" sz="1800" dirty="0">
                    <a:solidFill>
                      <a:srgbClr val="FF0000"/>
                    </a:solidFill>
                    <a:cs typeface="Times New Roman" pitchFamily="18" charset="0"/>
                  </a:rPr>
                  <a:t>x N</a:t>
                </a:r>
                <a:r>
                  <a:rPr lang="en-US" sz="1800" baseline="30000" dirty="0">
                    <a:solidFill>
                      <a:srgbClr val="FF0000"/>
                    </a:solidFill>
                    <a:cs typeface="Times New Roman" pitchFamily="18" charset="0"/>
                  </a:rPr>
                  <a:t>-1</a:t>
                </a:r>
                <a:r>
                  <a:rPr lang="en-US" sz="1800" dirty="0">
                    <a:solidFill>
                      <a:srgbClr val="FF0000"/>
                    </a:solidFill>
                    <a:cs typeface="Times New Roman" pitchFamily="18" charset="0"/>
                  </a:rPr>
                  <a:t>(</a:t>
                </a:r>
                <a:r>
                  <a:rPr lang="en-US" sz="1800" i="1" dirty="0">
                    <a:solidFill>
                      <a:srgbClr val="FF0000"/>
                    </a:solidFill>
                    <a:cs typeface="Times New Roman" pitchFamily="18" charset="0"/>
                  </a:rPr>
                  <a:t>X</a:t>
                </a:r>
                <a:r>
                  <a:rPr lang="en-US" sz="1800" dirty="0">
                    <a:solidFill>
                      <a:srgbClr val="FF0000"/>
                    </a:solidFill>
                    <a:cs typeface="Times New Roman" pitchFamily="18" charset="0"/>
                  </a:rPr>
                  <a:t>) x </a:t>
                </a:r>
                <a14:m>
                  <m:oMath xmlns:m="http://schemas.openxmlformats.org/officeDocument/2006/math">
                    <m:r>
                      <a:rPr lang="en-US" sz="1800" i="1">
                        <a:solidFill>
                          <a:srgbClr val="FF0000"/>
                        </a:solidFill>
                        <a:latin typeface="Cambria Math" panose="02040503050406030204" pitchFamily="18" charset="0"/>
                        <a:ea typeface="Cambria Math" panose="02040503050406030204" pitchFamily="18" charset="0"/>
                        <a:cs typeface="Times New Roman" pitchFamily="18" charset="0"/>
                      </a:rPr>
                      <m:t>√</m:t>
                    </m:r>
                    <m:r>
                      <a:rPr lang="en-US" sz="1800" i="1">
                        <a:solidFill>
                          <a:srgbClr val="FF0000"/>
                        </a:solidFill>
                        <a:latin typeface="Cambria Math" panose="02040503050406030204" pitchFamily="18" charset="0"/>
                        <a:ea typeface="Cambria Math" panose="02040503050406030204" pitchFamily="18" charset="0"/>
                        <a:cs typeface="Times New Roman" pitchFamily="18" charset="0"/>
                      </a:rPr>
                      <m:t>𝑇</m:t>
                    </m:r>
                  </m:oMath>
                </a14:m>
                <a:endParaRPr lang="en-US" sz="1800" dirty="0">
                  <a:solidFill>
                    <a:srgbClr val="FF0000"/>
                  </a:solidFill>
                  <a:latin typeface="Symbol" panose="05050102010706020507" pitchFamily="18" charset="2"/>
                  <a:cs typeface="Times New Roman" pitchFamily="18" charset="0"/>
                </a:endParaRPr>
              </a:p>
              <a:p>
                <a:pPr marL="265113" indent="-265113" algn="just">
                  <a:lnSpc>
                    <a:spcPts val="2500"/>
                  </a:lnSpc>
                  <a:spcBef>
                    <a:spcPts val="0"/>
                  </a:spcBef>
                  <a:spcAft>
                    <a:spcPts val="600"/>
                  </a:spcAft>
                  <a:buNone/>
                </a:pPr>
                <a:r>
                  <a:rPr lang="en-US" sz="1800" dirty="0">
                    <a:cs typeface="Times New Roman" pitchFamily="18" charset="0"/>
                  </a:rPr>
                  <a:t>	</a:t>
                </a:r>
                <a:r>
                  <a:rPr lang="en-US" sz="1600" dirty="0">
                    <a:cs typeface="Times New Roman" pitchFamily="18" charset="0"/>
                  </a:rPr>
                  <a:t>where </a:t>
                </a:r>
                <a:r>
                  <a:rPr lang="en-US" sz="1600" dirty="0">
                    <a:latin typeface="Symbol" panose="05050102010706020507" pitchFamily="18" charset="2"/>
                    <a:cs typeface="Times New Roman" pitchFamily="18" charset="0"/>
                  </a:rPr>
                  <a:t>S </a:t>
                </a:r>
                <a:r>
                  <a:rPr lang="en-US" sz="1600" dirty="0">
                    <a:cs typeface="Times New Roman" pitchFamily="18" charset="0"/>
                  </a:rPr>
                  <a:t>is the variance-covariance matrix of the portfolio’s assets and </a:t>
                </a:r>
                <a:r>
                  <a:rPr lang="en-US" sz="1600" dirty="0">
                    <a:latin typeface="Symbol" panose="05050102010706020507" pitchFamily="18" charset="2"/>
                    <a:cs typeface="Times New Roman" pitchFamily="18" charset="0"/>
                  </a:rPr>
                  <a:t>w </a:t>
                </a:r>
                <a:r>
                  <a:rPr lang="en-US" sz="1600" dirty="0">
                    <a:cs typeface="Times New Roman" pitchFamily="18" charset="0"/>
                  </a:rPr>
                  <a:t>corresponds to the weights of each asset in the portfolio.</a:t>
                </a:r>
              </a:p>
              <a:p>
                <a:pPr marL="265113" indent="-265113">
                  <a:lnSpc>
                    <a:spcPts val="2700"/>
                  </a:lnSpc>
                  <a:spcBef>
                    <a:spcPts val="600"/>
                  </a:spcBef>
                  <a:spcAft>
                    <a:spcPts val="600"/>
                  </a:spcAft>
                </a:pPr>
                <a:r>
                  <a:rPr lang="en-US" sz="1800" dirty="0">
                    <a:cs typeface="Times New Roman" pitchFamily="18" charset="0"/>
                  </a:rPr>
                  <a:t>If the portfolio has only 1 asset, </a:t>
                </a:r>
                <a:r>
                  <a:rPr lang="en-US" sz="1800" dirty="0" err="1">
                    <a:cs typeface="Times New Roman" pitchFamily="18" charset="0"/>
                  </a:rPr>
                  <a:t>VaR</a:t>
                </a:r>
                <a:r>
                  <a:rPr lang="en-US" sz="1800" dirty="0">
                    <a:cs typeface="Times New Roman" pitchFamily="18" charset="0"/>
                  </a:rPr>
                  <a:t> results only from that asset volatility: </a:t>
                </a:r>
                <a:endParaRPr lang="en-US" sz="1800" dirty="0">
                  <a:solidFill>
                    <a:srgbClr val="FF0000"/>
                  </a:solidFill>
                  <a:cs typeface="Times New Roman" pitchFamily="18" charset="0"/>
                </a:endParaRPr>
              </a:p>
              <a:p>
                <a:pPr marL="273050" indent="-273050">
                  <a:lnSpc>
                    <a:spcPts val="2700"/>
                  </a:lnSpc>
                  <a:spcBef>
                    <a:spcPts val="600"/>
                  </a:spcBef>
                  <a:spcAft>
                    <a:spcPts val="600"/>
                  </a:spcAft>
                  <a:buNone/>
                </a:pPr>
                <a:r>
                  <a:rPr lang="en-US" sz="2400" dirty="0">
                    <a:solidFill>
                      <a:srgbClr val="FF0000"/>
                    </a:solidFill>
                    <a:cs typeface="Times New Roman" pitchFamily="18" charset="0"/>
                  </a:rPr>
                  <a:t>	</a:t>
                </a:r>
                <a:r>
                  <a:rPr lang="en-US" sz="2000" dirty="0" err="1">
                    <a:solidFill>
                      <a:srgbClr val="FF0000"/>
                    </a:solidFill>
                    <a:cs typeface="Times New Roman" pitchFamily="18" charset="0"/>
                  </a:rPr>
                  <a:t>VaR</a:t>
                </a:r>
                <a:r>
                  <a:rPr lang="en-US" sz="2000" dirty="0">
                    <a:solidFill>
                      <a:srgbClr val="FF0000"/>
                    </a:solidFill>
                    <a:cs typeface="Times New Roman" pitchFamily="18" charset="0"/>
                  </a:rPr>
                  <a:t> = </a:t>
                </a:r>
                <a:r>
                  <a:rPr lang="en-US" sz="2000" dirty="0">
                    <a:solidFill>
                      <a:srgbClr val="FF0000"/>
                    </a:solidFill>
                    <a:latin typeface="Symbol" panose="05050102010706020507" pitchFamily="18" charset="2"/>
                    <a:cs typeface="Times New Roman" pitchFamily="18" charset="0"/>
                  </a:rPr>
                  <a:t>s </a:t>
                </a:r>
                <a:r>
                  <a:rPr lang="en-US" sz="2000" dirty="0">
                    <a:solidFill>
                      <a:srgbClr val="FF0000"/>
                    </a:solidFill>
                    <a:cs typeface="Times New Roman" pitchFamily="18" charset="0"/>
                  </a:rPr>
                  <a:t>x N</a:t>
                </a:r>
                <a:r>
                  <a:rPr lang="en-US" sz="2000" baseline="30000" dirty="0">
                    <a:solidFill>
                      <a:srgbClr val="FF0000"/>
                    </a:solidFill>
                    <a:cs typeface="Times New Roman" pitchFamily="18" charset="0"/>
                  </a:rPr>
                  <a:t>-1</a:t>
                </a:r>
                <a:r>
                  <a:rPr lang="en-US" sz="2000" dirty="0">
                    <a:solidFill>
                      <a:srgbClr val="FF0000"/>
                    </a:solidFill>
                    <a:cs typeface="Times New Roman" pitchFamily="18" charset="0"/>
                  </a:rPr>
                  <a:t>(</a:t>
                </a:r>
                <a:r>
                  <a:rPr lang="en-US" sz="2000" i="1" dirty="0">
                    <a:solidFill>
                      <a:srgbClr val="FF0000"/>
                    </a:solidFill>
                    <a:cs typeface="Times New Roman" pitchFamily="18" charset="0"/>
                  </a:rPr>
                  <a:t>X</a:t>
                </a:r>
                <a:r>
                  <a:rPr lang="en-US" sz="2000" dirty="0">
                    <a:solidFill>
                      <a:srgbClr val="FF0000"/>
                    </a:solidFill>
                    <a:cs typeface="Times New Roman" pitchFamily="18" charset="0"/>
                  </a:rPr>
                  <a:t>) x </a:t>
                </a:r>
                <a14:m>
                  <m:oMath xmlns:m="http://schemas.openxmlformats.org/officeDocument/2006/math">
                    <m:r>
                      <a:rPr lang="en-US" sz="2000" i="1">
                        <a:solidFill>
                          <a:srgbClr val="FF0000"/>
                        </a:solidFill>
                        <a:latin typeface="Cambria Math" panose="02040503050406030204" pitchFamily="18" charset="0"/>
                        <a:ea typeface="Cambria Math" panose="02040503050406030204" pitchFamily="18" charset="0"/>
                        <a:cs typeface="Times New Roman" pitchFamily="18" charset="0"/>
                      </a:rPr>
                      <m:t>√</m:t>
                    </m:r>
                    <m:r>
                      <a:rPr lang="en-US" sz="2000" i="1">
                        <a:solidFill>
                          <a:srgbClr val="FF0000"/>
                        </a:solidFill>
                        <a:latin typeface="Cambria Math" panose="02040503050406030204" pitchFamily="18" charset="0"/>
                        <a:ea typeface="Cambria Math" panose="02040503050406030204" pitchFamily="18" charset="0"/>
                        <a:cs typeface="Times New Roman" pitchFamily="18" charset="0"/>
                      </a:rPr>
                      <m:t>𝑇</m:t>
                    </m:r>
                  </m:oMath>
                </a14:m>
                <a:endParaRPr lang="en-US" sz="2000" dirty="0">
                  <a:solidFill>
                    <a:srgbClr val="FF0000"/>
                  </a:solidFill>
                  <a:latin typeface="Symbol" panose="05050102010706020507" pitchFamily="18" charset="2"/>
                  <a:cs typeface="Times New Roman" pitchFamily="18" charset="0"/>
                </a:endParaRPr>
              </a:p>
            </p:txBody>
          </p:sp>
        </mc:Choice>
        <mc:Fallback xmlns="">
          <p:sp>
            <p:nvSpPr>
              <p:cNvPr id="134147" name="Rectangle 4"/>
              <p:cNvSpPr>
                <a:spLocks noGrp="1" noRot="1" noChangeAspect="1" noMove="1" noResize="1" noEditPoints="1" noAdjustHandles="1" noChangeArrowheads="1" noChangeShapeType="1" noTextEdit="1"/>
              </p:cNvSpPr>
              <p:nvPr>
                <p:ph type="body" idx="1"/>
              </p:nvPr>
            </p:nvSpPr>
            <p:spPr>
              <a:xfrm>
                <a:off x="704528" y="1628800"/>
                <a:ext cx="8784976" cy="4680520"/>
              </a:xfrm>
              <a:blipFill>
                <a:blip r:embed="rId2"/>
                <a:stretch>
                  <a:fillRect l="-69" r="-555"/>
                </a:stretch>
              </a:blipFill>
            </p:spPr>
            <p:txBody>
              <a:bodyPr/>
              <a:lstStyle/>
              <a:p>
                <a:r>
                  <a:rPr lang="pt-PT">
                    <a:noFill/>
                  </a:rPr>
                  <a:t> </a:t>
                </a:r>
              </a:p>
            </p:txBody>
          </p:sp>
        </mc:Fallback>
      </mc:AlternateContent>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379</a:t>
            </a:fld>
            <a:endParaRPr lang="en-US"/>
          </a:p>
        </p:txBody>
      </p:sp>
      <p:sp>
        <p:nvSpPr>
          <p:cNvPr id="6" name="Rectangle 3"/>
          <p:cNvSpPr>
            <a:spLocks noChangeArrowheads="1"/>
          </p:cNvSpPr>
          <p:nvPr/>
        </p:nvSpPr>
        <p:spPr bwMode="auto">
          <a:xfrm>
            <a:off x="6410870" y="4538186"/>
            <a:ext cx="1728192"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algn="just" eaLnBrk="1" hangingPunct="1">
              <a:buNone/>
            </a:pPr>
            <a:r>
              <a:rPr lang="pt-PT" altLang="en-US" sz="2000" dirty="0"/>
              <a:t>NASDAQ</a:t>
            </a:r>
          </a:p>
        </p:txBody>
      </p:sp>
      <p:pic>
        <p:nvPicPr>
          <p:cNvPr id="4" name="Picture 3"/>
          <p:cNvPicPr>
            <a:picLocks noChangeAspect="1"/>
          </p:cNvPicPr>
          <p:nvPr/>
        </p:nvPicPr>
        <p:blipFill>
          <a:blip r:embed="rId3"/>
          <a:stretch>
            <a:fillRect/>
          </a:stretch>
        </p:blipFill>
        <p:spPr>
          <a:xfrm>
            <a:off x="6427211" y="4988726"/>
            <a:ext cx="2952750" cy="1155700"/>
          </a:xfrm>
          <a:prstGeom prst="rect">
            <a:avLst/>
          </a:prstGeom>
        </p:spPr>
      </p:pic>
    </p:spTree>
    <p:extLst>
      <p:ext uri="{BB962C8B-B14F-4D97-AF65-F5344CB8AC3E}">
        <p14:creationId xmlns:p14="http://schemas.microsoft.com/office/powerpoint/2010/main" val="2298469195"/>
      </p:ext>
    </p:extLst>
  </p:cSld>
  <p:clrMapOvr>
    <a:masterClrMapping/>
  </p:clrMapOvr>
  <p:transition spd="slow">
    <p:pull dir="r"/>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Reasons for Intermediation</a:t>
            </a:r>
            <a:endParaRPr lang="en-US" dirty="0"/>
          </a:p>
        </p:txBody>
      </p:sp>
      <p:sp>
        <p:nvSpPr>
          <p:cNvPr id="1625091" name="Rectangle 3"/>
          <p:cNvSpPr>
            <a:spLocks noGrp="1" noChangeArrowheads="1"/>
          </p:cNvSpPr>
          <p:nvPr>
            <p:ph type="body" idx="1"/>
          </p:nvPr>
        </p:nvSpPr>
        <p:spPr>
          <a:xfrm>
            <a:off x="786943" y="1628800"/>
            <a:ext cx="8716714" cy="4694213"/>
          </a:xfrm>
        </p:spPr>
        <p:txBody>
          <a:bodyPr/>
          <a:lstStyle/>
          <a:p>
            <a:pPr algn="just">
              <a:lnSpc>
                <a:spcPts val="2700"/>
              </a:lnSpc>
              <a:spcBef>
                <a:spcPts val="600"/>
              </a:spcBef>
              <a:spcAft>
                <a:spcPts val="600"/>
              </a:spcAft>
            </a:pPr>
            <a:r>
              <a:rPr lang="en-US" sz="2000" dirty="0">
                <a:solidFill>
                  <a:srgbClr val="FF0000"/>
                </a:solidFill>
              </a:rPr>
              <a:t>World with no banks:</a:t>
            </a: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r>
              <a:rPr lang="en-US" sz="2000" u="sng" dirty="0"/>
              <a:t>Households would have to monitor the behavior of companies, which is very costly</a:t>
            </a:r>
            <a:r>
              <a:rPr lang="en-US" sz="2000" dirty="0"/>
              <a:t>, probably ending up in little or no monitoring and a low flow of funds.</a:t>
            </a:r>
          </a:p>
          <a:p>
            <a:pPr algn="just">
              <a:lnSpc>
                <a:spcPts val="2700"/>
              </a:lnSpc>
              <a:spcBef>
                <a:spcPts val="600"/>
              </a:spcBef>
              <a:spcAft>
                <a:spcPts val="600"/>
              </a:spcAft>
            </a:pPr>
            <a:r>
              <a:rPr lang="en-US" sz="2000" dirty="0"/>
              <a:t>Even with financial markets in place, to ensure liquidity to these securities, </a:t>
            </a:r>
            <a:r>
              <a:rPr lang="en-US" sz="2000" u="sng" dirty="0"/>
              <a:t>transaction costs would be very large without financial intermediaries</a:t>
            </a:r>
            <a:r>
              <a:rPr lang="en-US" sz="2000" dirty="0"/>
              <a:t>.</a:t>
            </a:r>
          </a:p>
          <a:p>
            <a:pPr algn="just">
              <a:lnSpc>
                <a:spcPts val="2700"/>
              </a:lnSpc>
              <a:spcBef>
                <a:spcPts val="600"/>
              </a:spcBef>
              <a:spcAft>
                <a:spcPts val="600"/>
              </a:spcAft>
            </a:pPr>
            <a:endParaRPr lang="en-GB"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38</a:t>
            </a:fld>
            <a:endParaRPr lang="en-US"/>
          </a:p>
        </p:txBody>
      </p:sp>
      <p:pic>
        <p:nvPicPr>
          <p:cNvPr id="3" name="Picture 2"/>
          <p:cNvPicPr>
            <a:picLocks noChangeAspect="1"/>
          </p:cNvPicPr>
          <p:nvPr/>
        </p:nvPicPr>
        <p:blipFill>
          <a:blip r:embed="rId2"/>
          <a:stretch>
            <a:fillRect/>
          </a:stretch>
        </p:blipFill>
        <p:spPr>
          <a:xfrm>
            <a:off x="1208584" y="2276872"/>
            <a:ext cx="3447615" cy="806101"/>
          </a:xfrm>
          <a:prstGeom prst="rect">
            <a:avLst/>
          </a:prstGeom>
        </p:spPr>
      </p:pic>
      <p:sp>
        <p:nvSpPr>
          <p:cNvPr id="4" name="Down Arrow 3"/>
          <p:cNvSpPr/>
          <p:nvPr/>
        </p:nvSpPr>
        <p:spPr bwMode="auto">
          <a:xfrm>
            <a:off x="2932391" y="3356992"/>
            <a:ext cx="436433"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9" name="Down Arrow 8"/>
          <p:cNvSpPr/>
          <p:nvPr/>
        </p:nvSpPr>
        <p:spPr bwMode="auto">
          <a:xfrm>
            <a:off x="3080792" y="5661248"/>
            <a:ext cx="432048" cy="589757"/>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8" name="Rectangle 3"/>
          <p:cNvSpPr txBox="1">
            <a:spLocks noChangeArrowheads="1"/>
          </p:cNvSpPr>
          <p:nvPr/>
        </p:nvSpPr>
        <p:spPr bwMode="auto">
          <a:xfrm>
            <a:off x="4759027" y="2679922"/>
            <a:ext cx="4744630" cy="42602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lang="en-US" sz="1000" b="0" u="none" dirty="0"/>
              <a:t>Saunders, Anthony and Marcia </a:t>
            </a:r>
            <a:r>
              <a:rPr lang="en-US" sz="1000" b="0" u="none" dirty="0" err="1"/>
              <a:t>Millon</a:t>
            </a:r>
            <a:r>
              <a:rPr lang="en-US" sz="1000" b="0" u="none" dirty="0"/>
              <a:t> Cornett (2006), Financial Institutions Management – A Risk Management Approach, 5th Edition, McGraw-Hill International.</a:t>
            </a:r>
            <a:endParaRPr lang="pt-PT" sz="1000" b="0" u="none" dirty="0"/>
          </a:p>
        </p:txBody>
      </p:sp>
    </p:spTree>
    <p:extLst>
      <p:ext uri="{BB962C8B-B14F-4D97-AF65-F5344CB8AC3E}">
        <p14:creationId xmlns:p14="http://schemas.microsoft.com/office/powerpoint/2010/main" val="3008808363"/>
      </p:ext>
    </p:extLst>
  </p:cSld>
  <p:clrMapOvr>
    <a:masterClrMapping/>
  </p:clrMapOvr>
  <p:transition spd="slow">
    <p:pull dir="r"/>
  </p:transition>
</p:sld>
</file>

<file path=ppt/slides/slide3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Volatilities and Correlations</a:t>
            </a:r>
          </a:p>
        </p:txBody>
      </p:sp>
      <p:sp>
        <p:nvSpPr>
          <p:cNvPr id="134147" name="Rectangle 4"/>
          <p:cNvSpPr>
            <a:spLocks noGrp="1" noChangeArrowheads="1"/>
          </p:cNvSpPr>
          <p:nvPr>
            <p:ph type="body" idx="1"/>
          </p:nvPr>
        </p:nvSpPr>
        <p:spPr>
          <a:xfrm>
            <a:off x="704528" y="1628800"/>
            <a:ext cx="8784976" cy="4680520"/>
          </a:xfrm>
          <a:noFill/>
        </p:spPr>
        <p:txBody>
          <a:bodyPr/>
          <a:lstStyle/>
          <a:p>
            <a:pPr marL="265113" indent="-265113" algn="just">
              <a:lnSpc>
                <a:spcPts val="2700"/>
              </a:lnSpc>
              <a:spcBef>
                <a:spcPts val="600"/>
              </a:spcBef>
              <a:spcAft>
                <a:spcPts val="600"/>
              </a:spcAft>
            </a:pPr>
            <a:r>
              <a:rPr lang="en-US" sz="1800" b="1" dirty="0">
                <a:solidFill>
                  <a:srgbClr val="FF0000"/>
                </a:solidFill>
                <a:cs typeface="Times New Roman" pitchFamily="18" charset="0"/>
              </a:rPr>
              <a:t>D</a:t>
            </a:r>
            <a:r>
              <a:rPr lang="en-US" sz="1800" b="1" dirty="0">
                <a:solidFill>
                  <a:srgbClr val="FF0000"/>
                </a:solidFill>
              </a:rPr>
              <a:t>ifferent methods of calculating relevant risk factor volatilities and correlations:</a:t>
            </a:r>
          </a:p>
          <a:p>
            <a:pPr marL="400050" indent="-400050" algn="just">
              <a:lnSpc>
                <a:spcPts val="2700"/>
              </a:lnSpc>
              <a:spcBef>
                <a:spcPts val="600"/>
              </a:spcBef>
              <a:spcAft>
                <a:spcPts val="600"/>
              </a:spcAft>
              <a:buAutoNum type="romanLcParenBoth"/>
            </a:pPr>
            <a:r>
              <a:rPr lang="en-US" sz="1800" dirty="0"/>
              <a:t>Simple historic volatility (correlation):</a:t>
            </a:r>
          </a:p>
          <a:p>
            <a:pPr marL="0" indent="0" algn="just">
              <a:lnSpc>
                <a:spcPts val="2700"/>
              </a:lnSpc>
              <a:spcBef>
                <a:spcPts val="600"/>
              </a:spcBef>
              <a:spcAft>
                <a:spcPts val="600"/>
              </a:spcAft>
              <a:buNone/>
            </a:pPr>
            <a:r>
              <a:rPr lang="en-US" sz="1800" dirty="0"/>
              <a:t> – this is the most straightforward method but the effects of a large single market move can significantly change volatilities (correlations) over the required forecasting period, as all observations are equally weighted.</a:t>
            </a:r>
          </a:p>
          <a:p>
            <a:pPr marL="400050" indent="-400050">
              <a:lnSpc>
                <a:spcPts val="2700"/>
              </a:lnSpc>
              <a:spcBef>
                <a:spcPts val="600"/>
              </a:spcBef>
              <a:spcAft>
                <a:spcPts val="600"/>
              </a:spcAft>
              <a:buAutoNum type="romanLcParenBoth" startAt="2"/>
            </a:pPr>
            <a:r>
              <a:rPr lang="en-US" sz="1800" dirty="0"/>
              <a:t>Weighted historical volatility (correlation):</a:t>
            </a:r>
          </a:p>
          <a:p>
            <a:pPr marL="0" indent="0">
              <a:lnSpc>
                <a:spcPts val="2700"/>
              </a:lnSpc>
              <a:spcBef>
                <a:spcPts val="600"/>
              </a:spcBef>
              <a:spcAft>
                <a:spcPts val="600"/>
              </a:spcAft>
              <a:buNone/>
            </a:pPr>
            <a:r>
              <a:rPr lang="en-US" sz="1800" dirty="0"/>
              <a:t>- this is done to give more weight to recent observations so that large jumps in volatility are not caused by events that occurred some time ago, using two main methods.</a:t>
            </a:r>
          </a:p>
          <a:p>
            <a:pPr marL="400050" indent="-400050">
              <a:lnSpc>
                <a:spcPts val="2700"/>
              </a:lnSpc>
              <a:spcBef>
                <a:spcPts val="600"/>
              </a:spcBef>
              <a:spcAft>
                <a:spcPts val="600"/>
              </a:spcAft>
              <a:buAutoNum type="romanLcParenBoth" startAt="3"/>
            </a:pPr>
            <a:r>
              <a:rPr lang="en-US" sz="1800" dirty="0"/>
              <a:t>Exponentially weighted moving averages: a particular case of the previous one, where the weights are attached according to an exponential function.</a:t>
            </a:r>
          </a:p>
          <a:p>
            <a:pPr marL="400050" indent="-400050">
              <a:lnSpc>
                <a:spcPts val="2700"/>
              </a:lnSpc>
              <a:spcBef>
                <a:spcPts val="600"/>
              </a:spcBef>
              <a:spcAft>
                <a:spcPts val="600"/>
              </a:spcAft>
              <a:buAutoNum type="romanLcParenBoth" startAt="3"/>
            </a:pPr>
            <a:r>
              <a:rPr lang="en-US" sz="1800" dirty="0" err="1"/>
              <a:t>Generalised</a:t>
            </a:r>
            <a:r>
              <a:rPr lang="en-US" sz="1800" dirty="0"/>
              <a:t> </a:t>
            </a:r>
            <a:r>
              <a:rPr lang="pt-PT" sz="1800" dirty="0" err="1"/>
              <a:t>Autoregressive</a:t>
            </a:r>
            <a:r>
              <a:rPr lang="pt-PT" sz="1800" dirty="0"/>
              <a:t> </a:t>
            </a:r>
            <a:r>
              <a:rPr lang="pt-PT" sz="1800" dirty="0" err="1"/>
              <a:t>Conditional</a:t>
            </a:r>
            <a:r>
              <a:rPr lang="pt-PT" sz="1800" dirty="0"/>
              <a:t> </a:t>
            </a:r>
            <a:r>
              <a:rPr lang="pt-PT" sz="1800" dirty="0" err="1"/>
              <a:t>Heteroscedasticity</a:t>
            </a:r>
            <a:r>
              <a:rPr lang="pt-PT" sz="1800" dirty="0"/>
              <a:t> (</a:t>
            </a:r>
            <a:r>
              <a:rPr lang="pt-PT" sz="1800" i="1" dirty="0"/>
              <a:t>GARCH</a:t>
            </a:r>
            <a:r>
              <a:rPr lang="pt-PT" sz="1800" dirty="0"/>
              <a:t>) </a:t>
            </a:r>
            <a:r>
              <a:rPr lang="pt-PT" sz="1800" dirty="0" err="1"/>
              <a:t>models</a:t>
            </a:r>
            <a:endParaRPr lang="pt-PT" sz="1800" dirty="0"/>
          </a:p>
          <a:p>
            <a:pPr>
              <a:lnSpc>
                <a:spcPts val="2700"/>
              </a:lnSpc>
              <a:spcBef>
                <a:spcPts val="600"/>
              </a:spcBef>
              <a:spcAft>
                <a:spcPts val="600"/>
              </a:spcAft>
              <a:buAutoNum type="alphaLcParenBoth"/>
            </a:pPr>
            <a:endParaRPr lang="en-US"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380</a:t>
            </a:fld>
            <a:endParaRPr lang="en-US"/>
          </a:p>
        </p:txBody>
      </p:sp>
    </p:spTree>
    <p:extLst>
      <p:ext uri="{BB962C8B-B14F-4D97-AF65-F5344CB8AC3E}">
        <p14:creationId xmlns:p14="http://schemas.microsoft.com/office/powerpoint/2010/main" val="3742493613"/>
      </p:ext>
    </p:extLst>
  </p:cSld>
  <p:clrMapOvr>
    <a:masterClrMapping/>
  </p:clrMapOvr>
  <p:transition spd="slow">
    <p:pull dir="r"/>
  </p:transition>
</p:sld>
</file>

<file path=ppt/slides/slide3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Stressed </a:t>
            </a:r>
            <a:r>
              <a:rPr lang="en-US" dirty="0" err="1"/>
              <a:t>VaR</a:t>
            </a:r>
            <a:r>
              <a:rPr lang="en-US" dirty="0"/>
              <a:t> and </a:t>
            </a:r>
            <a:r>
              <a:rPr lang="en-US" dirty="0" err="1"/>
              <a:t>Backtests</a:t>
            </a:r>
            <a:endParaRPr lang="en-US" dirty="0"/>
          </a:p>
        </p:txBody>
      </p:sp>
      <p:sp>
        <p:nvSpPr>
          <p:cNvPr id="134147" name="Rectangle 4"/>
          <p:cNvSpPr>
            <a:spLocks noGrp="1" noChangeArrowheads="1"/>
          </p:cNvSpPr>
          <p:nvPr>
            <p:ph type="body" idx="1"/>
          </p:nvPr>
        </p:nvSpPr>
        <p:spPr>
          <a:xfrm>
            <a:off x="776536" y="1628800"/>
            <a:ext cx="8784976" cy="4608512"/>
          </a:xfrm>
          <a:noFill/>
        </p:spPr>
        <p:txBody>
          <a:bodyPr/>
          <a:lstStyle/>
          <a:p>
            <a:pPr marL="265113" indent="-265113" algn="just">
              <a:lnSpc>
                <a:spcPts val="2700"/>
              </a:lnSpc>
              <a:spcBef>
                <a:spcPts val="600"/>
              </a:spcBef>
              <a:spcAft>
                <a:spcPts val="600"/>
              </a:spcAft>
            </a:pPr>
            <a:r>
              <a:rPr lang="en-US" sz="2000" dirty="0">
                <a:cs typeface="Times New Roman" pitchFamily="18" charset="0"/>
              </a:rPr>
              <a:t>Additionally to the </a:t>
            </a:r>
            <a:r>
              <a:rPr lang="en-US" sz="2000" dirty="0" err="1">
                <a:cs typeface="Times New Roman" pitchFamily="18" charset="0"/>
              </a:rPr>
              <a:t>VaR</a:t>
            </a:r>
            <a:r>
              <a:rPr lang="en-US" sz="2000" dirty="0">
                <a:cs typeface="Times New Roman" pitchFamily="18" charset="0"/>
              </a:rPr>
              <a:t> and calculation, stressed </a:t>
            </a:r>
            <a:r>
              <a:rPr lang="en-US" sz="2000" dirty="0" err="1">
                <a:cs typeface="Times New Roman" pitchFamily="18" charset="0"/>
              </a:rPr>
              <a:t>VaR</a:t>
            </a:r>
            <a:r>
              <a:rPr lang="en-US" sz="2000" dirty="0">
                <a:cs typeface="Times New Roman" pitchFamily="18" charset="0"/>
              </a:rPr>
              <a:t> and ES, as well as  </a:t>
            </a:r>
            <a:r>
              <a:rPr lang="en-US" sz="2000" dirty="0" err="1">
                <a:cs typeface="Times New Roman" pitchFamily="18" charset="0"/>
              </a:rPr>
              <a:t>backtests</a:t>
            </a:r>
            <a:r>
              <a:rPr lang="en-US" sz="2000" dirty="0">
                <a:cs typeface="Times New Roman" pitchFamily="18" charset="0"/>
              </a:rPr>
              <a:t>, are usually performed.</a:t>
            </a:r>
          </a:p>
          <a:p>
            <a:pPr marL="265113" indent="-265113" algn="just">
              <a:lnSpc>
                <a:spcPts val="2700"/>
              </a:lnSpc>
              <a:spcBef>
                <a:spcPts val="600"/>
              </a:spcBef>
              <a:spcAft>
                <a:spcPts val="600"/>
              </a:spcAft>
            </a:pPr>
            <a:endParaRPr lang="en-US" sz="2000" dirty="0">
              <a:cs typeface="Times New Roman" pitchFamily="18" charset="0"/>
            </a:endParaRPr>
          </a:p>
          <a:p>
            <a:pPr marL="265113" indent="-265113" algn="just">
              <a:lnSpc>
                <a:spcPts val="2700"/>
              </a:lnSpc>
              <a:spcBef>
                <a:spcPts val="600"/>
              </a:spcBef>
              <a:spcAft>
                <a:spcPts val="600"/>
              </a:spcAft>
            </a:pPr>
            <a:r>
              <a:rPr lang="en-US" sz="2000" dirty="0">
                <a:solidFill>
                  <a:srgbClr val="FF0000"/>
                </a:solidFill>
                <a:cs typeface="Times New Roman" pitchFamily="18" charset="0"/>
              </a:rPr>
              <a:t>Stressed </a:t>
            </a:r>
            <a:r>
              <a:rPr lang="en-US" sz="2000" dirty="0" err="1">
                <a:solidFill>
                  <a:srgbClr val="FF0000"/>
                </a:solidFill>
                <a:cs typeface="Times New Roman" pitchFamily="18" charset="0"/>
              </a:rPr>
              <a:t>VaR</a:t>
            </a:r>
            <a:r>
              <a:rPr lang="en-US" sz="2000" dirty="0">
                <a:solidFill>
                  <a:srgbClr val="FF0000"/>
                </a:solidFill>
                <a:cs typeface="Times New Roman" pitchFamily="18" charset="0"/>
              </a:rPr>
              <a:t> and ES </a:t>
            </a:r>
            <a:r>
              <a:rPr lang="en-US" sz="2000" dirty="0">
                <a:cs typeface="Times New Roman" pitchFamily="18" charset="0"/>
              </a:rPr>
              <a:t>- done by assuming extreme values for the volatilities and correlations, e.g. those observed in previous financial crisis.</a:t>
            </a:r>
          </a:p>
          <a:p>
            <a:pPr marL="265113" indent="-265113" algn="just">
              <a:lnSpc>
                <a:spcPts val="2700"/>
              </a:lnSpc>
              <a:spcBef>
                <a:spcPts val="600"/>
              </a:spcBef>
              <a:spcAft>
                <a:spcPts val="600"/>
              </a:spcAft>
            </a:pPr>
            <a:endParaRPr lang="en-US" sz="2000" dirty="0">
              <a:cs typeface="Times New Roman" pitchFamily="18" charset="0"/>
            </a:endParaRPr>
          </a:p>
          <a:p>
            <a:pPr marL="265113" indent="-265113" algn="just">
              <a:lnSpc>
                <a:spcPts val="2700"/>
              </a:lnSpc>
              <a:spcBef>
                <a:spcPts val="600"/>
              </a:spcBef>
              <a:spcAft>
                <a:spcPts val="600"/>
              </a:spcAft>
            </a:pPr>
            <a:r>
              <a:rPr lang="en-US" sz="2000" dirty="0" err="1">
                <a:solidFill>
                  <a:srgbClr val="FF0000"/>
                </a:solidFill>
                <a:cs typeface="Times New Roman" pitchFamily="18" charset="0"/>
              </a:rPr>
              <a:t>Backtests</a:t>
            </a:r>
            <a:r>
              <a:rPr lang="en-US" sz="2000" dirty="0">
                <a:cs typeface="Times New Roman" pitchFamily="18" charset="0"/>
              </a:rPr>
              <a:t> - comparison between losses observed in the past and losses estimated by the </a:t>
            </a:r>
            <a:r>
              <a:rPr lang="en-US" sz="2000" dirty="0" err="1">
                <a:cs typeface="Times New Roman" pitchFamily="18" charset="0"/>
              </a:rPr>
              <a:t>VaR</a:t>
            </a:r>
            <a:r>
              <a:rPr lang="en-US" sz="2000" dirty="0">
                <a:cs typeface="Times New Roman" pitchFamily="18" charset="0"/>
              </a:rPr>
              <a:t>, to determine whether the % of days with losses &gt; </a:t>
            </a:r>
            <a:r>
              <a:rPr lang="en-US" sz="2000" dirty="0" err="1">
                <a:cs typeface="Times New Roman" pitchFamily="18" charset="0"/>
              </a:rPr>
              <a:t>VaR</a:t>
            </a:r>
            <a:r>
              <a:rPr lang="en-US" sz="2000" dirty="0">
                <a:cs typeface="Times New Roman" pitchFamily="18" charset="0"/>
              </a:rPr>
              <a:t> exceeded the </a:t>
            </a:r>
            <a:r>
              <a:rPr lang="en-US" sz="2000" dirty="0" err="1">
                <a:cs typeface="Times New Roman" pitchFamily="18" charset="0"/>
              </a:rPr>
              <a:t>VaR</a:t>
            </a:r>
            <a:r>
              <a:rPr lang="en-US" sz="2000" dirty="0">
                <a:cs typeface="Times New Roman" pitchFamily="18" charset="0"/>
              </a:rPr>
              <a:t> confidence level.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381</a:t>
            </a:fld>
            <a:endParaRPr lang="en-US"/>
          </a:p>
        </p:txBody>
      </p:sp>
    </p:spTree>
    <p:extLst>
      <p:ext uri="{BB962C8B-B14F-4D97-AF65-F5344CB8AC3E}">
        <p14:creationId xmlns:p14="http://schemas.microsoft.com/office/powerpoint/2010/main" val="189112649"/>
      </p:ext>
    </p:extLst>
  </p:cSld>
  <p:clrMapOvr>
    <a:masterClrMapping/>
  </p:clrMapOvr>
  <p:transition spd="slow">
    <p:pull dir="r"/>
  </p:transition>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62000" y="1628800"/>
            <a:ext cx="8655496"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endParaRPr lang="en-US" altLang="en-US" sz="2400" dirty="0"/>
          </a:p>
        </p:txBody>
      </p:sp>
      <p:sp>
        <p:nvSpPr>
          <p:cNvPr id="6"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7" name="Rectangle 4"/>
          <p:cNvSpPr txBox="1">
            <a:spLocks noChangeArrowheads="1"/>
          </p:cNvSpPr>
          <p:nvPr/>
        </p:nvSpPr>
        <p:spPr>
          <a:xfrm>
            <a:off x="776536" y="1628800"/>
            <a:ext cx="8784976" cy="4608512"/>
          </a:xfrm>
          <a:prstGeom prst="rect">
            <a:avLst/>
          </a:prstGeom>
          <a:noFill/>
        </p:spPr>
        <p:txBody>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eaLnBrk="1" hangingPunct="1">
              <a:defRPr/>
            </a:pPr>
            <a:r>
              <a:rPr lang="en-US" altLang="en-US" sz="2000" b="0" u="none" dirty="0"/>
              <a:t>Portfolio algebra:</a:t>
            </a:r>
          </a:p>
          <a:p>
            <a:pPr eaLnBrk="1" hangingPunct="1">
              <a:defRPr/>
            </a:pPr>
            <a:endParaRPr lang="en-US" altLang="en-US" sz="2000" b="0" u="none" dirty="0"/>
          </a:p>
          <a:p>
            <a:pPr lvl="1" eaLnBrk="1" hangingPunct="1">
              <a:buFontTx/>
              <a:buChar char="-"/>
              <a:defRPr/>
            </a:pPr>
            <a:r>
              <a:rPr lang="en-US" altLang="en-US" sz="1800" b="0" u="none" dirty="0"/>
              <a:t>Single-asset and 2-asset cases (Hull (2018), chapter 22)</a:t>
            </a:r>
          </a:p>
          <a:p>
            <a:pPr lvl="1" eaLnBrk="1" hangingPunct="1">
              <a:buFontTx/>
              <a:buChar char="-"/>
              <a:defRPr/>
            </a:pPr>
            <a:r>
              <a:rPr lang="en-US" altLang="en-US" sz="1800" b="0" u="none" dirty="0"/>
              <a:t>Multi-assets (</a:t>
            </a:r>
            <a:r>
              <a:rPr lang="en-US" altLang="en-US" sz="1800" b="0" u="none" dirty="0" err="1"/>
              <a:t>Jorion</a:t>
            </a:r>
            <a:r>
              <a:rPr lang="en-US" altLang="en-US" sz="1800" b="0" u="none" dirty="0"/>
              <a:t> (2007), chapter 7)</a:t>
            </a:r>
          </a:p>
          <a:p>
            <a:pPr eaLnBrk="1" hangingPunct="1">
              <a:defRPr/>
            </a:pPr>
            <a:endParaRPr lang="en-US" altLang="en-US" sz="2000" b="0" u="none" dirty="0"/>
          </a:p>
          <a:p>
            <a:pPr eaLnBrk="1" hangingPunct="1">
              <a:defRPr/>
            </a:pPr>
            <a:r>
              <a:rPr lang="en-US" altLang="en-US" sz="2000" b="0" u="none" dirty="0" err="1"/>
              <a:t>VaR</a:t>
            </a:r>
            <a:r>
              <a:rPr lang="en-US" altLang="en-US" sz="2000" b="0" u="none" dirty="0"/>
              <a:t> in a portfolio of stocks (</a:t>
            </a:r>
            <a:r>
              <a:rPr lang="en-US" altLang="en-US" sz="2000" b="0" u="none" dirty="0" err="1"/>
              <a:t>Jorion</a:t>
            </a:r>
            <a:r>
              <a:rPr lang="en-US" altLang="en-US" sz="2000" b="0" u="none" dirty="0"/>
              <a:t> (2007), chapter 8):</a:t>
            </a:r>
          </a:p>
          <a:p>
            <a:pPr eaLnBrk="1" hangingPunct="1">
              <a:defRPr/>
            </a:pPr>
            <a:endParaRPr lang="en-US" altLang="en-US" sz="2000" b="0" u="none" dirty="0"/>
          </a:p>
          <a:p>
            <a:pPr lvl="1" eaLnBrk="1" hangingPunct="1">
              <a:buFontTx/>
              <a:buChar char="-"/>
              <a:defRPr/>
            </a:pPr>
            <a:r>
              <a:rPr lang="en-US" altLang="en-US" sz="1800" b="0" u="none" dirty="0"/>
              <a:t>Market model</a:t>
            </a:r>
          </a:p>
          <a:p>
            <a:pPr lvl="1" eaLnBrk="1" hangingPunct="1">
              <a:buFontTx/>
              <a:buChar char="-"/>
              <a:defRPr/>
            </a:pPr>
            <a:r>
              <a:rPr lang="en-US" altLang="en-US" sz="1800" b="0" u="none" dirty="0"/>
              <a:t>Beta model</a:t>
            </a:r>
          </a:p>
          <a:p>
            <a:pPr lvl="1" eaLnBrk="1" hangingPunct="1">
              <a:buFontTx/>
              <a:buChar char="-"/>
              <a:defRPr/>
            </a:pPr>
            <a:r>
              <a:rPr lang="en-US" altLang="en-US" sz="1800" b="0" u="none" dirty="0"/>
              <a:t>Factor model</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382</a:t>
            </a:fld>
            <a:endParaRPr lang="en-US"/>
          </a:p>
        </p:txBody>
      </p:sp>
    </p:spTree>
    <p:extLst>
      <p:ext uri="{BB962C8B-B14F-4D97-AF65-F5344CB8AC3E}">
        <p14:creationId xmlns:p14="http://schemas.microsoft.com/office/powerpoint/2010/main" val="1955942791"/>
      </p:ext>
    </p:extLst>
  </p:cSld>
  <p:clrMapOvr>
    <a:masterClrMapping/>
  </p:clrMapOvr>
  <p:transition spd="slow">
    <p:pull dir="r"/>
  </p:transition>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7" name="Rectangle 4"/>
          <p:cNvSpPr txBox="1">
            <a:spLocks noChangeArrowheads="1"/>
          </p:cNvSpPr>
          <p:nvPr/>
        </p:nvSpPr>
        <p:spPr>
          <a:xfrm>
            <a:off x="776536" y="1628800"/>
            <a:ext cx="8784976" cy="4680520"/>
          </a:xfrm>
          <a:prstGeom prst="rect">
            <a:avLst/>
          </a:prstGeom>
          <a:noFill/>
        </p:spPr>
        <p:txBody>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eaLnBrk="1" hangingPunct="1">
              <a:defRPr/>
            </a:pPr>
            <a:r>
              <a:rPr lang="en-US" altLang="en-US" sz="2000" b="0" u="none" dirty="0"/>
              <a:t>Single-asset case</a:t>
            </a:r>
          </a:p>
          <a:p>
            <a:pPr marL="457200" lvl="1" indent="0" algn="just" eaLnBrk="1" hangingPunct="1">
              <a:buNone/>
              <a:defRPr/>
            </a:pPr>
            <a:r>
              <a:rPr lang="en-US" altLang="en-US" sz="1800" b="0" u="none" dirty="0"/>
              <a:t>-	assumptions:</a:t>
            </a:r>
          </a:p>
          <a:p>
            <a:pPr lvl="2" algn="just" eaLnBrk="1" hangingPunct="1">
              <a:defRPr/>
            </a:pPr>
            <a:r>
              <a:rPr lang="en-US" altLang="en-US" sz="1800" b="0" u="none" dirty="0"/>
              <a:t>Exposure to Microsoft shares (</a:t>
            </a:r>
            <a:r>
              <a:rPr lang="en-US" altLang="en-US" sz="1800" b="0" i="1" u="none" dirty="0"/>
              <a:t>V</a:t>
            </a:r>
            <a:r>
              <a:rPr lang="en-US" altLang="en-US" sz="1800" b="0" u="none" dirty="0"/>
              <a:t>): $10M</a:t>
            </a:r>
          </a:p>
          <a:p>
            <a:pPr lvl="2" algn="just" eaLnBrk="1" hangingPunct="1">
              <a:defRPr/>
            </a:pPr>
            <a:r>
              <a:rPr lang="en-US" altLang="en-US" sz="1800" b="0" u="none" dirty="0"/>
              <a:t>Time horizon (</a:t>
            </a:r>
            <a:r>
              <a:rPr lang="en-US" altLang="en-US" sz="1800" b="0" i="1" u="none" dirty="0"/>
              <a:t>n</a:t>
            </a:r>
            <a:r>
              <a:rPr lang="en-US" altLang="en-US" sz="1800" b="0" u="none" dirty="0"/>
              <a:t>) =10</a:t>
            </a:r>
          </a:p>
          <a:p>
            <a:pPr lvl="2" algn="just" eaLnBrk="1" hangingPunct="1">
              <a:defRPr/>
            </a:pPr>
            <a:r>
              <a:rPr lang="en-US" altLang="en-US" sz="1800" b="0" u="none" dirty="0"/>
              <a:t>Degree of confidence = 99% =&gt; </a:t>
            </a:r>
            <a:r>
              <a:rPr lang="en-US" sz="1800" b="0" u="none" dirty="0">
                <a:cs typeface="Times New Roman" pitchFamily="18" charset="0"/>
              </a:rPr>
              <a:t>N</a:t>
            </a:r>
            <a:r>
              <a:rPr lang="en-US" sz="1800" b="0" u="none" baseline="30000" dirty="0">
                <a:cs typeface="Times New Roman" pitchFamily="18" charset="0"/>
              </a:rPr>
              <a:t>-1 </a:t>
            </a:r>
            <a:r>
              <a:rPr lang="en-US" altLang="en-US" sz="1800" b="0" u="none" dirty="0"/>
              <a:t>(99%) = 2,326.</a:t>
            </a:r>
          </a:p>
          <a:p>
            <a:pPr lvl="2" algn="just" eaLnBrk="1" hangingPunct="1">
              <a:defRPr/>
            </a:pPr>
            <a:r>
              <a:rPr lang="en-US" altLang="en-US" sz="1800" b="0" u="none" dirty="0"/>
              <a:t>Daily volatility of returns (</a:t>
            </a:r>
            <a:r>
              <a:rPr lang="en-US" altLang="en-US" sz="1800" b="0" i="1" u="none" dirty="0">
                <a:latin typeface="Symbol" panose="05050102010706020507" pitchFamily="18" charset="2"/>
              </a:rPr>
              <a:t>s</a:t>
            </a:r>
            <a:r>
              <a:rPr lang="en-US" altLang="en-US" sz="1800" b="0" u="none" dirty="0"/>
              <a:t>) = 2% (2%*</a:t>
            </a:r>
            <a:r>
              <a:rPr lang="en-US" altLang="en-US" sz="1800" b="0" u="none" dirty="0" err="1"/>
              <a:t>sqrt</a:t>
            </a:r>
            <a:r>
              <a:rPr lang="en-US" altLang="en-US" sz="1800" b="0" u="none" dirty="0"/>
              <a:t>(252) = 32%/year) =&gt; for this one-asset portfolio 2% x V = $ 200.000</a:t>
            </a:r>
          </a:p>
          <a:p>
            <a:pPr lvl="2" algn="just" eaLnBrk="1" hangingPunct="1">
              <a:defRPr/>
            </a:pPr>
            <a:r>
              <a:rPr lang="en-US" altLang="en-US" sz="1800" b="0" u="none" dirty="0"/>
              <a:t>Expected change of returns = 0% (reasonable assumption, as the time period is very short and the expected change is much smaller than volatility, e.g. if the annual expected return =20%, the 1-day expected return is 0,2/252 = 0,08%, vs daily volatility = 2%)</a:t>
            </a:r>
          </a:p>
          <a:p>
            <a:pPr algn="just" eaLnBrk="1" hangingPunct="1">
              <a:defRPr/>
            </a:pPr>
            <a:r>
              <a:rPr lang="en-US" altLang="en-US" sz="2000" b="0" u="none" dirty="0" err="1"/>
              <a:t>VaR</a:t>
            </a:r>
            <a:r>
              <a:rPr lang="en-US" altLang="en-US" sz="2000" b="0" u="none" dirty="0"/>
              <a:t>:</a:t>
            </a:r>
          </a:p>
          <a:p>
            <a:pPr lvl="2" algn="just" eaLnBrk="1" hangingPunct="1">
              <a:defRPr/>
            </a:pPr>
            <a:r>
              <a:rPr lang="en-US" altLang="en-US" sz="2000" b="0" u="none" dirty="0"/>
              <a:t>1d: </a:t>
            </a:r>
            <a:r>
              <a:rPr lang="en-US" sz="2000" b="0" u="none" dirty="0">
                <a:cs typeface="Times New Roman" pitchFamily="18" charset="0"/>
              </a:rPr>
              <a:t>N</a:t>
            </a:r>
            <a:r>
              <a:rPr lang="en-US" sz="2000" b="0" u="none" baseline="30000" dirty="0">
                <a:cs typeface="Times New Roman" pitchFamily="18" charset="0"/>
              </a:rPr>
              <a:t>-1</a:t>
            </a:r>
            <a:r>
              <a:rPr lang="en-US" altLang="en-US" sz="2000" b="0" u="none" dirty="0"/>
              <a:t>(99%) x </a:t>
            </a:r>
            <a:r>
              <a:rPr lang="en-US" altLang="en-US" sz="2000" b="0" i="1" u="none" dirty="0">
                <a:latin typeface="Symbol" panose="05050102010706020507" pitchFamily="18" charset="2"/>
              </a:rPr>
              <a:t>s</a:t>
            </a:r>
            <a:r>
              <a:rPr lang="en-US" altLang="en-US" sz="2000" b="0" u="none" dirty="0"/>
              <a:t> x </a:t>
            </a:r>
            <a:r>
              <a:rPr lang="en-US" altLang="en-US" sz="2000" b="0" i="1" u="none" dirty="0"/>
              <a:t>V</a:t>
            </a:r>
            <a:r>
              <a:rPr lang="en-US" altLang="en-US" sz="2000" b="0" u="none" dirty="0"/>
              <a:t> = 2,326 x $200.000 = $465.300</a:t>
            </a:r>
          </a:p>
          <a:p>
            <a:pPr lvl="2" algn="just" eaLnBrk="1" hangingPunct="1">
              <a:defRPr/>
            </a:pPr>
            <a:r>
              <a:rPr lang="en-US" altLang="en-US" sz="2000" b="0" u="none" dirty="0"/>
              <a:t>10d: 1d </a:t>
            </a:r>
            <a:r>
              <a:rPr lang="en-US" altLang="en-US" sz="2000" b="0" u="none" dirty="0" err="1"/>
              <a:t>VaR</a:t>
            </a:r>
            <a:r>
              <a:rPr lang="en-US" altLang="en-US" sz="2000" b="0" u="none" dirty="0"/>
              <a:t> x </a:t>
            </a:r>
            <a:r>
              <a:rPr lang="en-US" altLang="en-US" sz="2000" b="0" u="none" dirty="0" err="1"/>
              <a:t>sqrt</a:t>
            </a:r>
            <a:r>
              <a:rPr lang="en-US" altLang="en-US" sz="2000" b="0" u="none" dirty="0"/>
              <a:t>(10) = $1.471.300</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383</a:t>
            </a:fld>
            <a:endParaRPr lang="en-US"/>
          </a:p>
        </p:txBody>
      </p:sp>
    </p:spTree>
    <p:extLst>
      <p:ext uri="{BB962C8B-B14F-4D97-AF65-F5344CB8AC3E}">
        <p14:creationId xmlns:p14="http://schemas.microsoft.com/office/powerpoint/2010/main" val="2754247423"/>
      </p:ext>
    </p:extLst>
  </p:cSld>
  <p:clrMapOvr>
    <a:masterClrMapping/>
  </p:clrMapOvr>
  <p:transition spd="slow">
    <p:pull dir="r"/>
  </p:transition>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7" name="Rectangle 4"/>
          <p:cNvSpPr txBox="1">
            <a:spLocks noChangeArrowheads="1"/>
          </p:cNvSpPr>
          <p:nvPr/>
        </p:nvSpPr>
        <p:spPr>
          <a:xfrm>
            <a:off x="776536" y="1628800"/>
            <a:ext cx="8712968" cy="4680520"/>
          </a:xfrm>
          <a:prstGeom prst="rect">
            <a:avLst/>
          </a:prstGeom>
          <a:noFill/>
        </p:spPr>
        <p:txBody>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eaLnBrk="1" hangingPunct="1">
              <a:defRPr/>
            </a:pPr>
            <a:r>
              <a:rPr lang="en-US" altLang="en-US" sz="2000" b="0" u="none" dirty="0"/>
              <a:t>Single-asset case</a:t>
            </a:r>
          </a:p>
          <a:p>
            <a:pPr lvl="1" algn="just" eaLnBrk="1" hangingPunct="1">
              <a:defRPr/>
            </a:pPr>
            <a:endParaRPr lang="en-US" altLang="en-US" sz="2000" b="0" u="none" dirty="0"/>
          </a:p>
          <a:p>
            <a:pPr marL="457200" lvl="1" indent="0" algn="just" eaLnBrk="1" hangingPunct="1">
              <a:buNone/>
              <a:defRPr/>
            </a:pPr>
            <a:r>
              <a:rPr lang="en-US" altLang="en-US" sz="2000" b="0" u="none" dirty="0"/>
              <a:t>-	</a:t>
            </a:r>
            <a:r>
              <a:rPr lang="en-US" altLang="en-US" sz="1800" b="0" u="none" dirty="0"/>
              <a:t>assumptions:</a:t>
            </a:r>
          </a:p>
          <a:p>
            <a:pPr lvl="2" algn="just" eaLnBrk="1" hangingPunct="1">
              <a:defRPr/>
            </a:pPr>
            <a:r>
              <a:rPr lang="en-US" altLang="en-US" sz="1800" b="0" u="none" dirty="0"/>
              <a:t>Exposure to AT&amp;T shares (V): $5M</a:t>
            </a:r>
          </a:p>
          <a:p>
            <a:pPr lvl="2" algn="just" eaLnBrk="1" hangingPunct="1">
              <a:defRPr/>
            </a:pPr>
            <a:r>
              <a:rPr lang="en-US" altLang="en-US" sz="1800" b="0" u="none" dirty="0"/>
              <a:t>Time horizon (n) =10</a:t>
            </a:r>
          </a:p>
          <a:p>
            <a:pPr lvl="2" algn="just" eaLnBrk="1" hangingPunct="1">
              <a:defRPr/>
            </a:pPr>
            <a:r>
              <a:rPr lang="en-US" altLang="en-US" sz="1800" b="0" u="none" dirty="0"/>
              <a:t>Degree of confidence = 99% =&gt; </a:t>
            </a:r>
            <a:r>
              <a:rPr lang="en-US" sz="1800" b="0" u="none" dirty="0">
                <a:cs typeface="Times New Roman" pitchFamily="18" charset="0"/>
              </a:rPr>
              <a:t>N</a:t>
            </a:r>
            <a:r>
              <a:rPr lang="en-US" sz="1800" b="0" u="none" baseline="30000" dirty="0">
                <a:cs typeface="Times New Roman" pitchFamily="18" charset="0"/>
              </a:rPr>
              <a:t>-1 </a:t>
            </a:r>
            <a:r>
              <a:rPr lang="en-US" altLang="en-US" sz="1800" b="0" u="none" dirty="0"/>
              <a:t>(99%) = 2,326.</a:t>
            </a:r>
          </a:p>
          <a:p>
            <a:pPr lvl="2" algn="just" eaLnBrk="1" hangingPunct="1">
              <a:defRPr/>
            </a:pPr>
            <a:r>
              <a:rPr lang="en-US" altLang="en-US" sz="1800" b="0" u="none" dirty="0"/>
              <a:t>Daily volatility of returns (</a:t>
            </a:r>
            <a:r>
              <a:rPr lang="en-US" altLang="en-US" sz="1800" b="0" i="1" u="none" dirty="0">
                <a:latin typeface="Symbol" panose="05050102010706020507" pitchFamily="18" charset="2"/>
              </a:rPr>
              <a:t>s</a:t>
            </a:r>
            <a:r>
              <a:rPr lang="en-US" altLang="en-US" sz="1800" b="0" u="none" dirty="0"/>
              <a:t>) = 1% (1%*</a:t>
            </a:r>
            <a:r>
              <a:rPr lang="en-US" altLang="en-US" sz="1800" b="0" u="none" dirty="0" err="1"/>
              <a:t>sqrt</a:t>
            </a:r>
            <a:r>
              <a:rPr lang="en-US" altLang="en-US" sz="1800" b="0" u="none" dirty="0"/>
              <a:t>(252) = 16%/year) =&gt; for this one-asset portfolio 1% x V = $ 50.000</a:t>
            </a:r>
          </a:p>
          <a:p>
            <a:pPr lvl="2" algn="just" eaLnBrk="1" hangingPunct="1">
              <a:defRPr/>
            </a:pPr>
            <a:r>
              <a:rPr lang="en-US" altLang="en-US" sz="1800" b="0" u="none" dirty="0"/>
              <a:t>Expected change of returns = 0%</a:t>
            </a:r>
          </a:p>
          <a:p>
            <a:pPr lvl="2" algn="just" eaLnBrk="1" hangingPunct="1">
              <a:defRPr/>
            </a:pPr>
            <a:endParaRPr lang="en-US" altLang="en-US" sz="2000" b="0" u="none" dirty="0"/>
          </a:p>
          <a:p>
            <a:pPr marL="457200" lvl="1" indent="0" algn="just" eaLnBrk="1" hangingPunct="1">
              <a:buNone/>
              <a:defRPr/>
            </a:pPr>
            <a:r>
              <a:rPr lang="en-US" altLang="en-US" sz="2000" b="0" u="none" dirty="0"/>
              <a:t>-	</a:t>
            </a:r>
            <a:r>
              <a:rPr lang="en-US" altLang="en-US" sz="2000" b="0" u="none" dirty="0" err="1"/>
              <a:t>VaR</a:t>
            </a:r>
            <a:r>
              <a:rPr lang="en-US" altLang="en-US" sz="2000" b="0" u="none" dirty="0"/>
              <a:t>:</a:t>
            </a:r>
          </a:p>
          <a:p>
            <a:pPr lvl="2" algn="just" eaLnBrk="1" hangingPunct="1">
              <a:defRPr/>
            </a:pPr>
            <a:r>
              <a:rPr lang="en-US" altLang="en-US" sz="2000" b="0" u="none" dirty="0"/>
              <a:t>1-day: </a:t>
            </a:r>
            <a:r>
              <a:rPr lang="en-US" sz="2000" b="0" u="none" dirty="0">
                <a:cs typeface="Times New Roman" pitchFamily="18" charset="0"/>
              </a:rPr>
              <a:t>N</a:t>
            </a:r>
            <a:r>
              <a:rPr lang="en-US" sz="2000" b="0" u="none" baseline="30000" dirty="0">
                <a:cs typeface="Times New Roman" pitchFamily="18" charset="0"/>
              </a:rPr>
              <a:t>-1</a:t>
            </a:r>
            <a:r>
              <a:rPr lang="en-US" altLang="en-US" sz="2000" b="0" u="none" dirty="0"/>
              <a:t>(99%) x </a:t>
            </a:r>
            <a:r>
              <a:rPr lang="en-US" altLang="en-US" sz="2000" b="0" i="1" u="none" dirty="0">
                <a:latin typeface="Symbol" panose="05050102010706020507" pitchFamily="18" charset="2"/>
              </a:rPr>
              <a:t>s</a:t>
            </a:r>
            <a:r>
              <a:rPr lang="en-US" altLang="en-US" sz="2000" b="0" u="none" dirty="0"/>
              <a:t> x V = 2,326 x $50.000 = $116.300</a:t>
            </a:r>
          </a:p>
          <a:p>
            <a:pPr lvl="2" algn="just" eaLnBrk="1" hangingPunct="1">
              <a:defRPr/>
            </a:pPr>
            <a:r>
              <a:rPr lang="en-US" altLang="en-US" sz="2000" b="0" u="none" dirty="0"/>
              <a:t>10-day: 1-day </a:t>
            </a:r>
            <a:r>
              <a:rPr lang="en-US" altLang="en-US" sz="2000" b="0" u="none" dirty="0" err="1"/>
              <a:t>VaR</a:t>
            </a:r>
            <a:r>
              <a:rPr lang="en-US" altLang="en-US" sz="2000" b="0" u="none" dirty="0"/>
              <a:t> x </a:t>
            </a:r>
            <a:r>
              <a:rPr lang="en-US" altLang="en-US" sz="2000" b="0" u="none" dirty="0" err="1"/>
              <a:t>sqrt</a:t>
            </a:r>
            <a:r>
              <a:rPr lang="en-US" altLang="en-US" sz="2000" b="0" u="none" dirty="0"/>
              <a:t>(10) = $367.800</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384</a:t>
            </a:fld>
            <a:endParaRPr lang="en-US"/>
          </a:p>
        </p:txBody>
      </p:sp>
    </p:spTree>
    <p:extLst>
      <p:ext uri="{BB962C8B-B14F-4D97-AF65-F5344CB8AC3E}">
        <p14:creationId xmlns:p14="http://schemas.microsoft.com/office/powerpoint/2010/main" val="1497449496"/>
      </p:ext>
    </p:extLst>
  </p:cSld>
  <p:clrMapOvr>
    <a:masterClrMapping/>
  </p:clrMapOvr>
  <p:transition spd="slow">
    <p:pull dir="r"/>
  </p:transition>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0632" y="2656919"/>
            <a:ext cx="2362200" cy="556057"/>
          </a:xfrm>
          <a:prstGeom prst="rect">
            <a:avLst/>
          </a:prstGeom>
        </p:spPr>
      </p:pic>
      <p:pic>
        <p:nvPicPr>
          <p:cNvPr id="3" name="Picture 2"/>
          <p:cNvPicPr>
            <a:picLocks noChangeAspect="1"/>
          </p:cNvPicPr>
          <p:nvPr/>
        </p:nvPicPr>
        <p:blipFill>
          <a:blip r:embed="rId3"/>
          <a:stretch>
            <a:fillRect/>
          </a:stretch>
        </p:blipFill>
        <p:spPr>
          <a:xfrm>
            <a:off x="1640632" y="4149080"/>
            <a:ext cx="5092771" cy="457200"/>
          </a:xfrm>
          <a:prstGeom prst="rect">
            <a:avLst/>
          </a:prstGeom>
        </p:spPr>
      </p:pic>
      <p:sp>
        <p:nvSpPr>
          <p:cNvPr id="8"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9" name="Rectangle 4"/>
          <p:cNvSpPr txBox="1">
            <a:spLocks noChangeArrowheads="1"/>
          </p:cNvSpPr>
          <p:nvPr/>
        </p:nvSpPr>
        <p:spPr>
          <a:xfrm>
            <a:off x="776536" y="1628800"/>
            <a:ext cx="8712968" cy="4680520"/>
          </a:xfrm>
          <a:prstGeom prst="rect">
            <a:avLst/>
          </a:prstGeom>
          <a:noFill/>
        </p:spPr>
        <p:txBody>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eaLnBrk="1" hangingPunct="1">
              <a:defRPr/>
            </a:pPr>
            <a:r>
              <a:rPr lang="en-US" altLang="en-US" sz="2000" b="0" u="none" dirty="0">
                <a:solidFill>
                  <a:srgbClr val="FF0000"/>
                </a:solidFill>
              </a:rPr>
              <a:t>Two-assets case:</a:t>
            </a:r>
          </a:p>
          <a:p>
            <a:pPr eaLnBrk="1" hangingPunct="1">
              <a:defRPr/>
            </a:pPr>
            <a:endParaRPr lang="en-US" altLang="en-US" sz="2000" b="0" u="none" dirty="0">
              <a:solidFill>
                <a:srgbClr val="FF0000"/>
              </a:solidFill>
            </a:endParaRPr>
          </a:p>
          <a:p>
            <a:pPr lvl="1" eaLnBrk="1" hangingPunct="1">
              <a:buFontTx/>
              <a:buChar char="-"/>
              <a:defRPr/>
            </a:pPr>
            <a:r>
              <a:rPr lang="en-US" altLang="en-US" sz="1600" b="0" u="none" dirty="0"/>
              <a:t>Standard-deviation of the portfolio (X and Y correspond to Microsoft and AT&amp;T, respectively):</a:t>
            </a:r>
          </a:p>
          <a:p>
            <a:pPr lvl="1" eaLnBrk="1" hangingPunct="1">
              <a:buFontTx/>
              <a:buChar char="-"/>
              <a:defRPr/>
            </a:pPr>
            <a:endParaRPr lang="en-US" altLang="en-US" sz="1600" b="0" u="none" dirty="0"/>
          </a:p>
          <a:p>
            <a:pPr lvl="1" eaLnBrk="1" hangingPunct="1">
              <a:buFontTx/>
              <a:buChar char="-"/>
              <a:defRPr/>
            </a:pPr>
            <a:endParaRPr lang="en-US" altLang="en-US" sz="1600" b="0" u="none" dirty="0"/>
          </a:p>
          <a:p>
            <a:pPr lvl="1" eaLnBrk="1" hangingPunct="1">
              <a:buFontTx/>
              <a:buChar char="-"/>
              <a:defRPr/>
            </a:pPr>
            <a:r>
              <a:rPr lang="en-US" altLang="en-US" sz="1600" b="0" u="none" dirty="0"/>
              <a:t>Assumption: Correlation between asset returns (</a:t>
            </a:r>
            <a:r>
              <a:rPr lang="en-US" altLang="en-US" sz="1600" b="0" u="none" dirty="0">
                <a:latin typeface="Symbol" panose="05050102010706020507" pitchFamily="18" charset="2"/>
              </a:rPr>
              <a:t>r</a:t>
            </a:r>
            <a:r>
              <a:rPr lang="en-US" altLang="en-US" sz="1600" b="0" u="none" dirty="0"/>
              <a:t>) = 30%</a:t>
            </a:r>
          </a:p>
          <a:p>
            <a:pPr lvl="1" eaLnBrk="1" hangingPunct="1">
              <a:buFontTx/>
              <a:buChar char="-"/>
              <a:defRPr/>
            </a:pPr>
            <a:endParaRPr lang="en-US" altLang="en-US" sz="1600" b="0" u="none" dirty="0"/>
          </a:p>
          <a:p>
            <a:pPr lvl="1" eaLnBrk="1" hangingPunct="1">
              <a:buFontTx/>
              <a:buChar char="-"/>
              <a:defRPr/>
            </a:pPr>
            <a:r>
              <a:rPr lang="en-US" altLang="en-US" sz="1600" b="0" u="none" dirty="0"/>
              <a:t>1- day standard-deviation of the portfolio:</a:t>
            </a:r>
          </a:p>
          <a:p>
            <a:pPr lvl="1" eaLnBrk="1" hangingPunct="1">
              <a:buFontTx/>
              <a:buChar char="-"/>
              <a:defRPr/>
            </a:pPr>
            <a:endParaRPr lang="en-US" altLang="en-US" sz="1600" b="0" u="none" dirty="0"/>
          </a:p>
          <a:p>
            <a:pPr lvl="1" eaLnBrk="1" hangingPunct="1">
              <a:buFontTx/>
              <a:buChar char="-"/>
              <a:defRPr/>
            </a:pPr>
            <a:endParaRPr lang="en-US" altLang="en-US" sz="1600" b="0" u="none" dirty="0"/>
          </a:p>
          <a:p>
            <a:pPr lvl="1" eaLnBrk="1" hangingPunct="1">
              <a:buFontTx/>
              <a:buChar char="-"/>
              <a:defRPr/>
            </a:pPr>
            <a:endParaRPr lang="en-US" altLang="en-US" sz="1600" b="0" u="none" dirty="0"/>
          </a:p>
          <a:p>
            <a:pPr lvl="1" eaLnBrk="1" hangingPunct="1">
              <a:buFontTx/>
              <a:buChar char="-"/>
              <a:defRPr/>
            </a:pPr>
            <a:r>
              <a:rPr lang="en-US" altLang="en-US" sz="1600" b="0" u="none" dirty="0"/>
              <a:t>1d </a:t>
            </a:r>
            <a:r>
              <a:rPr lang="en-US" altLang="en-US" sz="1600" b="0" u="none" dirty="0" err="1"/>
              <a:t>VaR</a:t>
            </a:r>
            <a:r>
              <a:rPr lang="en-US" altLang="en-US" sz="1600" b="0" u="none" dirty="0"/>
              <a:t>: $220.200 x 2,326 = $512.300</a:t>
            </a:r>
          </a:p>
          <a:p>
            <a:pPr lvl="1" eaLnBrk="1" hangingPunct="1">
              <a:buFontTx/>
              <a:buChar char="-"/>
              <a:defRPr/>
            </a:pPr>
            <a:r>
              <a:rPr lang="en-US" altLang="en-US" sz="1600" b="0" u="none" dirty="0"/>
              <a:t>10d </a:t>
            </a:r>
            <a:r>
              <a:rPr lang="en-US" altLang="en-US" sz="1600" b="0" u="none" dirty="0" err="1"/>
              <a:t>VaR</a:t>
            </a:r>
            <a:r>
              <a:rPr lang="en-US" altLang="en-US" sz="1600" b="0" u="none" dirty="0"/>
              <a:t>: $512.300 x </a:t>
            </a:r>
            <a:r>
              <a:rPr lang="en-US" altLang="en-US" sz="1600" b="0" u="none" dirty="0" err="1"/>
              <a:t>sqrt</a:t>
            </a:r>
            <a:r>
              <a:rPr lang="en-US" altLang="en-US" sz="1600" b="0" u="none" dirty="0"/>
              <a:t> (10) = $ 1.620.100 </a:t>
            </a:r>
          </a:p>
          <a:p>
            <a:pPr marL="457200" lvl="1" indent="0" eaLnBrk="1" hangingPunct="1">
              <a:buNone/>
              <a:defRPr/>
            </a:pPr>
            <a:r>
              <a:rPr lang="en-US" altLang="en-US" sz="1600" b="0" u="none" dirty="0"/>
              <a:t>(&lt; sum of single-asset 10-day </a:t>
            </a:r>
            <a:r>
              <a:rPr lang="en-US" altLang="en-US" sz="1600" b="0" u="none" dirty="0" err="1"/>
              <a:t>VaRs</a:t>
            </a:r>
            <a:r>
              <a:rPr lang="en-US" altLang="en-US" sz="1600" b="0" u="none" dirty="0"/>
              <a:t> = $1.471.300 + $367.800 = $1.839.100 )</a:t>
            </a:r>
          </a:p>
        </p:txBody>
      </p:sp>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385</a:t>
            </a:fld>
            <a:endParaRPr lang="en-US"/>
          </a:p>
        </p:txBody>
      </p:sp>
    </p:spTree>
    <p:extLst>
      <p:ext uri="{BB962C8B-B14F-4D97-AF65-F5344CB8AC3E}">
        <p14:creationId xmlns:p14="http://schemas.microsoft.com/office/powerpoint/2010/main" val="522168012"/>
      </p:ext>
    </p:extLst>
  </p:cSld>
  <p:clrMapOvr>
    <a:masterClrMapping/>
  </p:clrMapOvr>
  <p:transition spd="slow">
    <p:pull dir="r"/>
  </p:transition>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mc:AlternateContent xmlns:mc="http://schemas.openxmlformats.org/markup-compatibility/2006" xmlns:a14="http://schemas.microsoft.com/office/drawing/2010/main">
        <mc:Choice Requires="a14">
          <p:sp>
            <p:nvSpPr>
              <p:cNvPr id="9" name="Rectangle 4"/>
              <p:cNvSpPr txBox="1">
                <a:spLocks noChangeArrowheads="1"/>
              </p:cNvSpPr>
              <p:nvPr/>
            </p:nvSpPr>
            <p:spPr>
              <a:xfrm>
                <a:off x="756319" y="1628800"/>
                <a:ext cx="8712968" cy="4680520"/>
              </a:xfrm>
              <a:prstGeom prst="rect">
                <a:avLst/>
              </a:prstGeom>
              <a:noFill/>
            </p:spPr>
            <p:txBody>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eaLnBrk="1" hangingPunct="1">
                  <a:defRPr/>
                </a:pPr>
                <a:r>
                  <a:rPr lang="en-US" altLang="en-US" sz="2000" dirty="0">
                    <a:solidFill>
                      <a:srgbClr val="FF0000"/>
                    </a:solidFill>
                  </a:rPr>
                  <a:t>Two-assets case with perfect correlation</a:t>
                </a:r>
                <a:r>
                  <a:rPr lang="en-US" altLang="en-US" sz="2000" dirty="0"/>
                  <a:t>:</a:t>
                </a:r>
              </a:p>
              <a:p>
                <a:pPr lvl="1" eaLnBrk="1" hangingPunct="1">
                  <a:defRPr/>
                </a:pPr>
                <a:endParaRPr lang="en-US" altLang="en-US" sz="2000" dirty="0"/>
              </a:p>
              <a:p>
                <a:pPr lvl="1" eaLnBrk="1" hangingPunct="1">
                  <a:buFontTx/>
                  <a:buChar char="-"/>
                  <a:defRPr/>
                </a:pPr>
                <a:r>
                  <a:rPr lang="en-US" altLang="en-US" sz="1800" b="0" u="none" dirty="0"/>
                  <a:t>Diversification benefits: $1.839.100 - $1.620.100 = $219.000</a:t>
                </a:r>
              </a:p>
              <a:p>
                <a:pPr marL="457200" lvl="1" indent="0" eaLnBrk="1" hangingPunct="1">
                  <a:buNone/>
                  <a:defRPr/>
                </a:pPr>
                <a:r>
                  <a:rPr lang="en-US" altLang="en-US" sz="1800" b="0" u="none" dirty="0"/>
                  <a:t>	</a:t>
                </a:r>
                <a:r>
                  <a:rPr lang="en-US" altLang="en-US" sz="1800" b="0" i="1" u="none" dirty="0">
                    <a:latin typeface="Symbol" panose="05050102010706020507" pitchFamily="18" charset="2"/>
                  </a:rPr>
                  <a:t>r</a:t>
                </a:r>
                <a:r>
                  <a:rPr lang="en-US" altLang="en-US" sz="1800" b="0" i="1" u="none" dirty="0"/>
                  <a:t> </a:t>
                </a:r>
                <a:r>
                  <a:rPr lang="en-US" altLang="en-US" sz="1800" b="0" u="none" dirty="0"/>
                  <a:t>= 1 =&gt; 1-day standard-deviation = 	</a:t>
                </a:r>
                <a14:m>
                  <m:oMath xmlns:m="http://schemas.openxmlformats.org/officeDocument/2006/math">
                    <m:rad>
                      <m:radPr>
                        <m:degHide m:val="on"/>
                        <m:ctrlPr>
                          <a:rPr lang="en-US" altLang="en-US" sz="1800" b="0" i="1" u="none">
                            <a:latin typeface="Cambria Math" panose="02040503050406030204" pitchFamily="18" charset="0"/>
                          </a:rPr>
                        </m:ctrlPr>
                      </m:radPr>
                      <m:deg/>
                      <m:e>
                        <m:sSup>
                          <m:sSupPr>
                            <m:ctrlPr>
                              <a:rPr lang="en-US" altLang="en-US" sz="1800" b="0" i="1" u="none">
                                <a:latin typeface="Cambria Math" panose="02040503050406030204" pitchFamily="18" charset="0"/>
                              </a:rPr>
                            </m:ctrlPr>
                          </m:sSupPr>
                          <m:e>
                            <m:r>
                              <a:rPr lang="pt-PT" altLang="en-US" sz="1800" b="0" i="1" u="none">
                                <a:latin typeface="Cambria Math" panose="02040503050406030204" pitchFamily="18" charset="0"/>
                              </a:rPr>
                              <m:t>200000</m:t>
                            </m:r>
                          </m:e>
                          <m:sup>
                            <m:r>
                              <a:rPr lang="pt-PT" altLang="en-US" sz="1800" b="0" i="1" u="none">
                                <a:latin typeface="Cambria Math" panose="02040503050406030204" pitchFamily="18" charset="0"/>
                              </a:rPr>
                              <m:t>2</m:t>
                            </m:r>
                          </m:sup>
                        </m:sSup>
                        <m:r>
                          <a:rPr lang="pt-PT" altLang="en-US" sz="1800" b="0" i="1" u="none">
                            <a:latin typeface="Cambria Math" panose="02040503050406030204" pitchFamily="18" charset="0"/>
                          </a:rPr>
                          <m:t>+</m:t>
                        </m:r>
                        <m:sSup>
                          <m:sSupPr>
                            <m:ctrlPr>
                              <a:rPr lang="en-US" altLang="en-US" sz="1800" b="0" i="1" u="none">
                                <a:latin typeface="Cambria Math" panose="02040503050406030204" pitchFamily="18" charset="0"/>
                              </a:rPr>
                            </m:ctrlPr>
                          </m:sSupPr>
                          <m:e>
                            <m:r>
                              <a:rPr lang="pt-PT" altLang="en-US" sz="1800" b="0" i="1" u="none">
                                <a:latin typeface="Cambria Math" panose="02040503050406030204" pitchFamily="18" charset="0"/>
                              </a:rPr>
                              <m:t>50000</m:t>
                            </m:r>
                          </m:e>
                          <m:sup>
                            <m:r>
                              <a:rPr lang="pt-PT" altLang="en-US" sz="1800" b="0" i="1" u="none">
                                <a:latin typeface="Cambria Math" panose="02040503050406030204" pitchFamily="18" charset="0"/>
                              </a:rPr>
                              <m:t>2</m:t>
                            </m:r>
                          </m:sup>
                        </m:sSup>
                        <m:r>
                          <a:rPr lang="pt-PT" altLang="en-US" sz="1800" b="0" i="1" u="none">
                            <a:latin typeface="Cambria Math" panose="02040503050406030204" pitchFamily="18" charset="0"/>
                          </a:rPr>
                          <m:t>+2</m:t>
                        </m:r>
                        <m:r>
                          <a:rPr lang="pt-PT" altLang="en-US" sz="1800" b="0" i="1" u="none">
                            <a:latin typeface="Cambria Math" panose="02040503050406030204" pitchFamily="18" charset="0"/>
                            <a:ea typeface="Cambria Math" panose="02040503050406030204" pitchFamily="18" charset="0"/>
                          </a:rPr>
                          <m:t>∙1∙200000∙50000</m:t>
                        </m:r>
                      </m:e>
                    </m:rad>
                    <m:r>
                      <a:rPr lang="pt-PT" altLang="en-US" sz="1800" b="0" i="1" u="none">
                        <a:latin typeface="Cambria Math" panose="02040503050406030204" pitchFamily="18" charset="0"/>
                      </a:rPr>
                      <m:t>=$250000</m:t>
                    </m:r>
                  </m:oMath>
                </a14:m>
                <a:endParaRPr lang="en-US" altLang="en-US" sz="1800" b="0" u="none" dirty="0"/>
              </a:p>
              <a:p>
                <a:pPr lvl="1" eaLnBrk="1" hangingPunct="1">
                  <a:defRPr/>
                </a:pPr>
                <a:endParaRPr lang="en-US" altLang="en-US" sz="1800" b="0" u="none" dirty="0"/>
              </a:p>
              <a:p>
                <a:pPr lvl="1" eaLnBrk="1" hangingPunct="1">
                  <a:buFontTx/>
                  <a:buChar char="-"/>
                  <a:defRPr/>
                </a:pPr>
                <a:r>
                  <a:rPr lang="en-US" altLang="en-US" sz="1800" b="0" u="none" dirty="0"/>
                  <a:t>1-day </a:t>
                </a:r>
                <a:r>
                  <a:rPr lang="en-US" altLang="en-US" sz="1800" b="0" u="none" dirty="0" err="1"/>
                  <a:t>VaR</a:t>
                </a:r>
                <a:r>
                  <a:rPr lang="en-US" altLang="en-US" sz="1800" b="0" u="none" dirty="0"/>
                  <a:t>: </a:t>
                </a:r>
                <a14:m>
                  <m:oMath xmlns:m="http://schemas.openxmlformats.org/officeDocument/2006/math">
                    <m:r>
                      <a:rPr lang="pt-PT" altLang="en-US" sz="1800" b="0" i="1" u="none">
                        <a:latin typeface="Cambria Math" panose="02040503050406030204" pitchFamily="18" charset="0"/>
                      </a:rPr>
                      <m:t>$250000</m:t>
                    </m:r>
                    <m:r>
                      <a:rPr lang="pt-PT" altLang="en-US" sz="1800" b="0" i="1" u="none">
                        <a:latin typeface="Cambria Math" panose="02040503050406030204" pitchFamily="18" charset="0"/>
                        <a:ea typeface="Cambria Math" panose="02040503050406030204" pitchFamily="18" charset="0"/>
                      </a:rPr>
                      <m:t>∙2,326=581587</m:t>
                    </m:r>
                  </m:oMath>
                </a14:m>
                <a:endParaRPr lang="en-US" altLang="en-US" sz="1800" b="0" u="none" dirty="0"/>
              </a:p>
              <a:p>
                <a:pPr lvl="1" eaLnBrk="1" hangingPunct="1">
                  <a:buFontTx/>
                  <a:buChar char="-"/>
                  <a:defRPr/>
                </a:pPr>
                <a:r>
                  <a:rPr lang="en-US" altLang="en-US" sz="1800" b="0" u="none" dirty="0"/>
                  <a:t>10-day </a:t>
                </a:r>
                <a:r>
                  <a:rPr lang="en-US" altLang="en-US" sz="1800" b="0" u="none" dirty="0" err="1"/>
                  <a:t>VaR</a:t>
                </a:r>
                <a:r>
                  <a:rPr lang="en-US" altLang="en-US" sz="1800" b="0" u="none" dirty="0"/>
                  <a:t>: </a:t>
                </a:r>
                <a14:m>
                  <m:oMath xmlns:m="http://schemas.openxmlformats.org/officeDocument/2006/math">
                    <m:r>
                      <a:rPr lang="pt-PT" altLang="en-US" sz="1800" b="0" i="1" u="none">
                        <a:latin typeface="Cambria Math" panose="02040503050406030204" pitchFamily="18" charset="0"/>
                      </a:rPr>
                      <m:t>$</m:t>
                    </m:r>
                    <m:r>
                      <a:rPr lang="pt-PT" altLang="en-US" sz="1800" b="0" i="1" u="none" smtClean="0">
                        <a:latin typeface="Cambria Math" panose="02040503050406030204" pitchFamily="18" charset="0"/>
                      </a:rPr>
                      <m:t>250000</m:t>
                    </m:r>
                    <m:r>
                      <a:rPr lang="pt-PT" altLang="en-US" sz="1800" b="0" i="1" u="none">
                        <a:latin typeface="Cambria Math" panose="02040503050406030204" pitchFamily="18" charset="0"/>
                        <a:ea typeface="Cambria Math" panose="02040503050406030204" pitchFamily="18" charset="0"/>
                      </a:rPr>
                      <m:t>∙2,326∙</m:t>
                    </m:r>
                    <m:rad>
                      <m:radPr>
                        <m:degHide m:val="on"/>
                        <m:ctrlPr>
                          <a:rPr lang="pt-PT" altLang="en-US" sz="1800" b="0" i="1" u="none">
                            <a:latin typeface="Cambria Math" panose="02040503050406030204" pitchFamily="18" charset="0"/>
                            <a:ea typeface="Cambria Math" panose="02040503050406030204" pitchFamily="18" charset="0"/>
                          </a:rPr>
                        </m:ctrlPr>
                      </m:radPr>
                      <m:deg/>
                      <m:e>
                        <m:r>
                          <a:rPr lang="pt-PT" altLang="en-US" sz="1800" b="0" i="1" u="none">
                            <a:latin typeface="Cambria Math" panose="02040503050406030204" pitchFamily="18" charset="0"/>
                            <a:ea typeface="Cambria Math" panose="02040503050406030204" pitchFamily="18" charset="0"/>
                          </a:rPr>
                          <m:t>10</m:t>
                        </m:r>
                      </m:e>
                    </m:rad>
                    <m:r>
                      <a:rPr lang="pt-PT" altLang="en-US" sz="1800" b="0" i="1" u="none">
                        <a:latin typeface="Cambria Math" panose="02040503050406030204" pitchFamily="18" charset="0"/>
                        <a:ea typeface="Cambria Math" panose="02040503050406030204" pitchFamily="18" charset="0"/>
                      </a:rPr>
                      <m:t>=1839139</m:t>
                    </m:r>
                  </m:oMath>
                </a14:m>
                <a:endParaRPr lang="pt-PT" altLang="en-US" sz="1800" b="0" u="none" dirty="0">
                  <a:ea typeface="Cambria Math" panose="02040503050406030204" pitchFamily="18" charset="0"/>
                </a:endParaRPr>
              </a:p>
              <a:p>
                <a:pPr lvl="1" eaLnBrk="1" hangingPunct="1">
                  <a:buFontTx/>
                  <a:buChar char="-"/>
                  <a:defRPr/>
                </a:pPr>
                <a:endParaRPr lang="en-US" altLang="en-US" sz="1800" b="0" u="none" dirty="0"/>
              </a:p>
              <a:p>
                <a:pPr lvl="1" eaLnBrk="1" hangingPunct="1">
                  <a:buFontTx/>
                  <a:buChar char="-"/>
                  <a:defRPr/>
                </a:pPr>
                <a:r>
                  <a:rPr lang="en-US" altLang="en-US" sz="1800" b="0" u="none" dirty="0"/>
                  <a:t>Sum of single-asset 10-day </a:t>
                </a:r>
                <a:r>
                  <a:rPr lang="en-US" altLang="en-US" sz="1800" b="0" u="none" dirty="0" err="1"/>
                  <a:t>VaRs</a:t>
                </a:r>
                <a:r>
                  <a:rPr lang="en-US" altLang="en-US" sz="1800" b="0" u="none" dirty="0"/>
                  <a:t> = $1.471.300 + $367.800 = $1.839.100</a:t>
                </a:r>
              </a:p>
              <a:p>
                <a:pPr lvl="1" eaLnBrk="1" hangingPunct="1">
                  <a:buFontTx/>
                  <a:buChar char="-"/>
                  <a:defRPr/>
                </a:pPr>
                <a:endParaRPr lang="en-US" altLang="en-US" sz="1800" b="0" u="none" dirty="0">
                  <a:solidFill>
                    <a:srgbClr val="FF0000"/>
                  </a:solidFill>
                </a:endParaRPr>
              </a:p>
              <a:p>
                <a:pPr lvl="1" eaLnBrk="1" hangingPunct="1">
                  <a:buFontTx/>
                  <a:buChar char="-"/>
                  <a:defRPr/>
                </a:pPr>
                <a:r>
                  <a:rPr lang="en-US" altLang="en-US" sz="1800" b="0" u="none" dirty="0">
                    <a:solidFill>
                      <a:srgbClr val="FF0000"/>
                    </a:solidFill>
                  </a:rPr>
                  <a:t>Diversification benefits: $1.839.100 - $1.839.100 = $0</a:t>
                </a:r>
              </a:p>
              <a:p>
                <a:pPr algn="just" eaLnBrk="1" hangingPunct="1">
                  <a:defRPr/>
                </a:pPr>
                <a:endParaRPr lang="en-US" altLang="en-US" sz="2000" b="0" u="none" dirty="0"/>
              </a:p>
            </p:txBody>
          </p:sp>
        </mc:Choice>
        <mc:Fallback xmlns="">
          <p:sp>
            <p:nvSpPr>
              <p:cNvPr id="9" name="Rectangle 4"/>
              <p:cNvSpPr txBox="1">
                <a:spLocks noRot="1" noChangeAspect="1" noMove="1" noResize="1" noEditPoints="1" noAdjustHandles="1" noChangeArrowheads="1" noChangeShapeType="1" noTextEdit="1"/>
              </p:cNvSpPr>
              <p:nvPr/>
            </p:nvSpPr>
            <p:spPr>
              <a:xfrm>
                <a:off x="756319" y="1628800"/>
                <a:ext cx="8712968" cy="4680520"/>
              </a:xfrm>
              <a:prstGeom prst="rect">
                <a:avLst/>
              </a:prstGeom>
              <a:blipFill>
                <a:blip r:embed="rId2"/>
                <a:stretch>
                  <a:fillRect l="-210" t="-651"/>
                </a:stretch>
              </a:blipFill>
            </p:spPr>
            <p:txBody>
              <a:bodyPr/>
              <a:lstStyle/>
              <a:p>
                <a:r>
                  <a:rPr lang="pt-PT">
                    <a:noFill/>
                  </a:rPr>
                  <a:t> </a:t>
                </a:r>
              </a:p>
            </p:txBody>
          </p:sp>
        </mc:Fallback>
      </mc:AlternateContent>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386</a:t>
            </a:fld>
            <a:endParaRPr lang="en-US"/>
          </a:p>
        </p:txBody>
      </p:sp>
    </p:spTree>
    <p:extLst>
      <p:ext uri="{BB962C8B-B14F-4D97-AF65-F5344CB8AC3E}">
        <p14:creationId xmlns:p14="http://schemas.microsoft.com/office/powerpoint/2010/main" val="783243574"/>
      </p:ext>
    </p:extLst>
  </p:cSld>
  <p:clrMapOvr>
    <a:masterClrMapping/>
  </p:clrMapOvr>
  <p:transition spd="slow">
    <p:pull dir="r"/>
  </p:transition>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276407" y="2736793"/>
            <a:ext cx="4540277" cy="3428198"/>
          </a:xfrm>
          <a:prstGeom prst="rect">
            <a:avLst/>
          </a:prstGeom>
        </p:spPr>
      </p:pic>
      <p:sp>
        <p:nvSpPr>
          <p:cNvPr id="8" name="Text Box 6"/>
          <p:cNvSpPr txBox="1">
            <a:spLocks noChangeArrowheads="1"/>
          </p:cNvSpPr>
          <p:nvPr/>
        </p:nvSpPr>
        <p:spPr bwMode="auto">
          <a:xfrm>
            <a:off x="6056062" y="5887992"/>
            <a:ext cx="2569345"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a:solidFill>
                  <a:schemeClr val="tx1"/>
                </a:solidFill>
                <a:latin typeface="+mn-lt"/>
              </a:rPr>
              <a:t>Source: </a:t>
            </a:r>
            <a:r>
              <a:rPr lang="en-US" sz="1200" b="0" u="none" dirty="0" err="1">
                <a:solidFill>
                  <a:schemeClr val="tx1"/>
                </a:solidFill>
                <a:latin typeface="+mn-lt"/>
              </a:rPr>
              <a:t>Jorion</a:t>
            </a:r>
            <a:r>
              <a:rPr lang="en-US" sz="1200" b="0" u="none" dirty="0">
                <a:solidFill>
                  <a:schemeClr val="tx1"/>
                </a:solidFill>
                <a:latin typeface="+mn-lt"/>
              </a:rPr>
              <a:t> (2007), Chapter 7</a:t>
            </a:r>
          </a:p>
        </p:txBody>
      </p:sp>
      <p:pic>
        <p:nvPicPr>
          <p:cNvPr id="2" name="Picture 1"/>
          <p:cNvPicPr>
            <a:picLocks noChangeAspect="1"/>
          </p:cNvPicPr>
          <p:nvPr/>
        </p:nvPicPr>
        <p:blipFill>
          <a:blip r:embed="rId3"/>
          <a:stretch>
            <a:fillRect/>
          </a:stretch>
        </p:blipFill>
        <p:spPr>
          <a:xfrm>
            <a:off x="6056063" y="4163048"/>
            <a:ext cx="1839087" cy="575688"/>
          </a:xfrm>
          <a:prstGeom prst="rect">
            <a:avLst/>
          </a:prstGeom>
        </p:spPr>
      </p:pic>
      <p:sp>
        <p:nvSpPr>
          <p:cNvPr id="10"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11" name="Rectangle 4"/>
          <p:cNvSpPr txBox="1">
            <a:spLocks noChangeArrowheads="1"/>
          </p:cNvSpPr>
          <p:nvPr/>
        </p:nvSpPr>
        <p:spPr>
          <a:xfrm>
            <a:off x="756319" y="1628800"/>
            <a:ext cx="8712968" cy="958012"/>
          </a:xfrm>
          <a:prstGeom prst="rect">
            <a:avLst/>
          </a:prstGeom>
          <a:noFill/>
        </p:spPr>
        <p:txBody>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eaLnBrk="1" hangingPunct="1">
              <a:defRPr/>
            </a:pPr>
            <a:r>
              <a:rPr lang="en-US" altLang="en-US" sz="2000" b="0" u="none" dirty="0"/>
              <a:t>Therefore, </a:t>
            </a:r>
            <a:r>
              <a:rPr lang="en-US" altLang="en-US" sz="2000" b="0" u="none" dirty="0">
                <a:solidFill>
                  <a:srgbClr val="FF0000"/>
                </a:solidFill>
              </a:rPr>
              <a:t>diversification benefits get larger when:</a:t>
            </a:r>
          </a:p>
          <a:p>
            <a:pPr lvl="1" eaLnBrk="1" hangingPunct="1">
              <a:buFontTx/>
              <a:buChar char="-"/>
              <a:defRPr/>
            </a:pPr>
            <a:r>
              <a:rPr lang="en-US" altLang="en-US" sz="1600" b="0" u="none" dirty="0"/>
              <a:t>the number of securities increase; and</a:t>
            </a:r>
          </a:p>
          <a:p>
            <a:pPr lvl="1" eaLnBrk="1" hangingPunct="1">
              <a:buFontTx/>
              <a:buChar char="-"/>
              <a:defRPr/>
            </a:pPr>
            <a:r>
              <a:rPr lang="en-US" altLang="en-US" sz="1600" b="0" u="none" dirty="0"/>
              <a:t>the correlation between these returns decreases.</a:t>
            </a:r>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387</a:t>
            </a:fld>
            <a:endParaRPr lang="en-US"/>
          </a:p>
        </p:txBody>
      </p:sp>
    </p:spTree>
    <p:extLst>
      <p:ext uri="{BB962C8B-B14F-4D97-AF65-F5344CB8AC3E}">
        <p14:creationId xmlns:p14="http://schemas.microsoft.com/office/powerpoint/2010/main" val="806945535"/>
      </p:ext>
    </p:extLst>
  </p:cSld>
  <p:clrMapOvr>
    <a:masterClrMapping/>
  </p:clrMapOvr>
  <p:transition spd="slow">
    <p:pull dir="r"/>
  </p:transition>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76536" y="1628800"/>
            <a:ext cx="864096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buClr>
                <a:schemeClr val="bg2"/>
              </a:buClr>
              <a:buFont typeface="Wingdings" panose="05000000000000000000" pitchFamily="2" charset="2"/>
              <a:buChar char="§"/>
              <a:defRPr/>
            </a:pPr>
            <a:r>
              <a:rPr lang="pt-PT" altLang="en-US" sz="2000" dirty="0">
                <a:latin typeface="+mn-lt"/>
              </a:rPr>
              <a:t>Portfolio </a:t>
            </a:r>
            <a:r>
              <a:rPr lang="pt-PT" altLang="en-US" sz="2000" dirty="0" err="1">
                <a:latin typeface="+mn-lt"/>
              </a:rPr>
              <a:t>return</a:t>
            </a:r>
            <a:r>
              <a:rPr lang="pt-PT" altLang="en-US" sz="2000" dirty="0">
                <a:latin typeface="+mn-lt"/>
              </a:rPr>
              <a:t> – </a:t>
            </a:r>
            <a:r>
              <a:rPr lang="pt-PT" altLang="en-US" sz="2000" dirty="0" err="1">
                <a:latin typeface="+mn-lt"/>
              </a:rPr>
              <a:t>weighted</a:t>
            </a:r>
            <a:r>
              <a:rPr lang="pt-PT" altLang="en-US" sz="2000" dirty="0">
                <a:latin typeface="+mn-lt"/>
              </a:rPr>
              <a:t> </a:t>
            </a:r>
            <a:r>
              <a:rPr lang="pt-PT" altLang="en-US" sz="2000" dirty="0" err="1">
                <a:latin typeface="+mn-lt"/>
              </a:rPr>
              <a:t>average</a:t>
            </a:r>
            <a:r>
              <a:rPr lang="pt-PT" altLang="en-US" sz="2000" dirty="0">
                <a:latin typeface="+mn-lt"/>
              </a:rPr>
              <a:t> </a:t>
            </a:r>
            <a:r>
              <a:rPr lang="pt-PT" altLang="en-US" sz="2000" dirty="0" err="1">
                <a:latin typeface="+mn-lt"/>
              </a:rPr>
              <a:t>of</a:t>
            </a:r>
            <a:r>
              <a:rPr lang="pt-PT" altLang="en-US" sz="2000" dirty="0">
                <a:latin typeface="+mn-lt"/>
              </a:rPr>
              <a:t> </a:t>
            </a:r>
            <a:r>
              <a:rPr lang="pt-PT" altLang="en-US" sz="2000" dirty="0" err="1">
                <a:latin typeface="+mn-lt"/>
              </a:rPr>
              <a:t>returns</a:t>
            </a:r>
            <a:r>
              <a:rPr lang="pt-PT" altLang="en-US" sz="2000" dirty="0">
                <a:latin typeface="+mn-lt"/>
              </a:rPr>
              <a:t>:</a:t>
            </a:r>
          </a:p>
          <a:p>
            <a:pPr eaLnBrk="1" hangingPunct="1">
              <a:buClr>
                <a:schemeClr val="bg2"/>
              </a:buClr>
              <a:buFont typeface="Wingdings" panose="05000000000000000000" pitchFamily="2" charset="2"/>
              <a:buChar char="§"/>
              <a:defRPr/>
            </a:pPr>
            <a:endParaRPr lang="pt-PT" altLang="en-US" sz="2000" dirty="0">
              <a:latin typeface="+mn-lt"/>
            </a:endParaRPr>
          </a:p>
          <a:p>
            <a:pPr eaLnBrk="1" hangingPunct="1">
              <a:buClr>
                <a:schemeClr val="bg2"/>
              </a:buClr>
              <a:buFont typeface="Wingdings" panose="05000000000000000000" pitchFamily="2" charset="2"/>
              <a:buChar char="§"/>
              <a:defRPr/>
            </a:pPr>
            <a:endParaRPr lang="pt-PT" altLang="en-US" sz="2000" dirty="0">
              <a:latin typeface="+mn-lt"/>
            </a:endParaRPr>
          </a:p>
          <a:p>
            <a:pPr eaLnBrk="1" hangingPunct="1">
              <a:buClr>
                <a:schemeClr val="bg2"/>
              </a:buClr>
              <a:buFont typeface="Wingdings" panose="05000000000000000000" pitchFamily="2" charset="2"/>
              <a:buChar char="§"/>
              <a:defRPr/>
            </a:pPr>
            <a:endParaRPr lang="pt-PT" altLang="en-US" sz="2000" dirty="0">
              <a:latin typeface="+mn-lt"/>
            </a:endParaRPr>
          </a:p>
          <a:p>
            <a:pPr eaLnBrk="1" hangingPunct="1">
              <a:buClr>
                <a:schemeClr val="bg2"/>
              </a:buClr>
              <a:buFont typeface="Wingdings" panose="05000000000000000000" pitchFamily="2" charset="2"/>
              <a:buChar char="§"/>
              <a:defRPr/>
            </a:pPr>
            <a:endParaRPr lang="pt-PT" altLang="en-US" sz="2000" dirty="0">
              <a:latin typeface="+mn-lt"/>
            </a:endParaRPr>
          </a:p>
          <a:p>
            <a:pPr eaLnBrk="1" hangingPunct="1">
              <a:buClr>
                <a:schemeClr val="bg2"/>
              </a:buClr>
              <a:buFont typeface="Wingdings" panose="05000000000000000000" pitchFamily="2" charset="2"/>
              <a:buChar char="§"/>
              <a:defRPr/>
            </a:pPr>
            <a:endParaRPr lang="pt-PT" altLang="en-US" sz="2000" dirty="0">
              <a:latin typeface="+mn-lt"/>
            </a:endParaRPr>
          </a:p>
          <a:p>
            <a:pPr eaLnBrk="1" hangingPunct="1">
              <a:buClr>
                <a:schemeClr val="bg2"/>
              </a:buClr>
              <a:buFont typeface="Wingdings" panose="05000000000000000000" pitchFamily="2" charset="2"/>
              <a:buChar char="§"/>
              <a:defRPr/>
            </a:pPr>
            <a:endParaRPr lang="en-US" altLang="en-US" sz="2000" dirty="0">
              <a:latin typeface="+mn-lt"/>
            </a:endParaRPr>
          </a:p>
          <a:p>
            <a:pPr algn="just" eaLnBrk="1" hangingPunct="1">
              <a:buClr>
                <a:schemeClr val="bg2"/>
              </a:buClr>
              <a:buFont typeface="Wingdings" panose="05000000000000000000" pitchFamily="2" charset="2"/>
              <a:buChar char="§"/>
              <a:defRPr/>
            </a:pPr>
            <a:r>
              <a:rPr lang="en-US" altLang="en-US" sz="2000" dirty="0">
                <a:latin typeface="+mn-lt"/>
              </a:rPr>
              <a:t>Matrix notation:</a:t>
            </a:r>
          </a:p>
          <a:p>
            <a:pPr eaLnBrk="1" hangingPunct="1">
              <a:defRPr/>
            </a:pPr>
            <a:endParaRPr lang="en-US" altLang="en-US" sz="2400" dirty="0">
              <a:latin typeface="+mn-lt"/>
            </a:endParaRPr>
          </a:p>
          <a:p>
            <a:pPr marL="0" indent="0" eaLnBrk="1" hangingPunct="1">
              <a:buNone/>
              <a:defRPr/>
            </a:pPr>
            <a:endParaRPr lang="en-US" altLang="en-US" sz="2400" dirty="0">
              <a:latin typeface="+mn-lt"/>
            </a:endParaRPr>
          </a:p>
        </p:txBody>
      </p:sp>
      <p:pic>
        <p:nvPicPr>
          <p:cNvPr id="2" name="Picture 1"/>
          <p:cNvPicPr>
            <a:picLocks noChangeAspect="1"/>
          </p:cNvPicPr>
          <p:nvPr/>
        </p:nvPicPr>
        <p:blipFill>
          <a:blip r:embed="rId2"/>
          <a:stretch>
            <a:fillRect/>
          </a:stretch>
        </p:blipFill>
        <p:spPr>
          <a:xfrm>
            <a:off x="1476989" y="4640912"/>
            <a:ext cx="5636251" cy="1451395"/>
          </a:xfrm>
          <a:prstGeom prst="rect">
            <a:avLst/>
          </a:prstGeom>
        </p:spPr>
      </p:pic>
      <p:pic>
        <p:nvPicPr>
          <p:cNvPr id="3" name="Picture 2"/>
          <p:cNvPicPr>
            <a:picLocks noChangeAspect="1"/>
          </p:cNvPicPr>
          <p:nvPr/>
        </p:nvPicPr>
        <p:blipFill>
          <a:blip r:embed="rId3"/>
          <a:stretch>
            <a:fillRect/>
          </a:stretch>
        </p:blipFill>
        <p:spPr>
          <a:xfrm>
            <a:off x="1590790" y="2004419"/>
            <a:ext cx="1692424" cy="686592"/>
          </a:xfrm>
          <a:prstGeom prst="rect">
            <a:avLst/>
          </a:prstGeom>
        </p:spPr>
      </p:pic>
      <p:pic>
        <p:nvPicPr>
          <p:cNvPr id="7" name="Picture 6"/>
          <p:cNvPicPr>
            <a:picLocks noChangeAspect="1"/>
          </p:cNvPicPr>
          <p:nvPr/>
        </p:nvPicPr>
        <p:blipFill>
          <a:blip r:embed="rId4"/>
          <a:stretch>
            <a:fillRect/>
          </a:stretch>
        </p:blipFill>
        <p:spPr>
          <a:xfrm>
            <a:off x="1580820" y="2882255"/>
            <a:ext cx="5869318" cy="965250"/>
          </a:xfrm>
          <a:prstGeom prst="rect">
            <a:avLst/>
          </a:prstGeom>
        </p:spPr>
      </p:pic>
      <p:sp>
        <p:nvSpPr>
          <p:cNvPr id="9"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388</a:t>
            </a:fld>
            <a:endParaRPr lang="en-US"/>
          </a:p>
        </p:txBody>
      </p:sp>
    </p:spTree>
    <p:extLst>
      <p:ext uri="{BB962C8B-B14F-4D97-AF65-F5344CB8AC3E}">
        <p14:creationId xmlns:p14="http://schemas.microsoft.com/office/powerpoint/2010/main" val="342687099"/>
      </p:ext>
    </p:extLst>
  </p:cSld>
  <p:clrMapOvr>
    <a:masterClrMapping/>
  </p:clrMapOvr>
  <p:transition spd="slow">
    <p:pull dir="r"/>
  </p:transition>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70885" y="1628800"/>
            <a:ext cx="8712968" cy="468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buClr>
                <a:schemeClr val="bg2"/>
              </a:buClr>
              <a:buFont typeface="Wingdings" panose="05000000000000000000" pitchFamily="2" charset="2"/>
              <a:buChar char="§"/>
              <a:defRPr/>
            </a:pPr>
            <a:r>
              <a:rPr lang="pt-PT" altLang="en-US" sz="2000" b="0" u="none" dirty="0">
                <a:latin typeface="+mn-lt"/>
              </a:rPr>
              <a:t>Portfolio </a:t>
            </a:r>
            <a:r>
              <a:rPr lang="pt-PT" altLang="en-US" sz="2000" b="0" u="none" dirty="0" err="1">
                <a:solidFill>
                  <a:srgbClr val="FF0000"/>
                </a:solidFill>
                <a:latin typeface="+mn-lt"/>
              </a:rPr>
              <a:t>expected</a:t>
            </a:r>
            <a:r>
              <a:rPr lang="pt-PT" altLang="en-US" sz="2000" b="0" u="none" dirty="0">
                <a:solidFill>
                  <a:srgbClr val="FF0000"/>
                </a:solidFill>
                <a:latin typeface="+mn-lt"/>
              </a:rPr>
              <a:t> </a:t>
            </a:r>
            <a:r>
              <a:rPr lang="pt-PT" altLang="en-US" sz="2000" b="0" u="none" dirty="0" err="1">
                <a:solidFill>
                  <a:srgbClr val="FF0000"/>
                </a:solidFill>
                <a:latin typeface="+mn-lt"/>
              </a:rPr>
              <a:t>return</a:t>
            </a:r>
            <a:r>
              <a:rPr lang="pt-PT" altLang="en-US" sz="2000" b="0" u="none" dirty="0">
                <a:solidFill>
                  <a:srgbClr val="FF0000"/>
                </a:solidFill>
                <a:latin typeface="+mn-lt"/>
              </a:rPr>
              <a:t> </a:t>
            </a:r>
            <a:r>
              <a:rPr lang="pt-PT" altLang="en-US" sz="2000" b="0" u="none" dirty="0">
                <a:latin typeface="+mn-lt"/>
              </a:rPr>
              <a:t>- </a:t>
            </a:r>
            <a:r>
              <a:rPr lang="pt-PT" altLang="en-US" sz="2000" b="0" u="none" dirty="0" err="1">
                <a:latin typeface="+mn-lt"/>
              </a:rPr>
              <a:t>weighted</a:t>
            </a:r>
            <a:r>
              <a:rPr lang="pt-PT" altLang="en-US" sz="2000" b="0" u="none" dirty="0">
                <a:latin typeface="+mn-lt"/>
              </a:rPr>
              <a:t> </a:t>
            </a:r>
            <a:r>
              <a:rPr lang="pt-PT" altLang="en-US" sz="2000" b="0" u="none" dirty="0" err="1">
                <a:latin typeface="+mn-lt"/>
              </a:rPr>
              <a:t>average</a:t>
            </a:r>
            <a:r>
              <a:rPr lang="pt-PT" altLang="en-US" sz="2000" b="0" u="none" dirty="0">
                <a:latin typeface="+mn-lt"/>
              </a:rPr>
              <a:t> </a:t>
            </a:r>
            <a:r>
              <a:rPr lang="pt-PT" altLang="en-US" sz="2000" b="0" u="none" dirty="0" err="1">
                <a:latin typeface="+mn-lt"/>
              </a:rPr>
              <a:t>of</a:t>
            </a:r>
            <a:r>
              <a:rPr lang="pt-PT" altLang="en-US" sz="2000" b="0" u="none" dirty="0">
                <a:latin typeface="+mn-lt"/>
              </a:rPr>
              <a:t> </a:t>
            </a:r>
            <a:r>
              <a:rPr lang="pt-PT" altLang="en-US" sz="2000" b="0" u="none" dirty="0" err="1">
                <a:latin typeface="+mn-lt"/>
              </a:rPr>
              <a:t>returns</a:t>
            </a:r>
            <a:r>
              <a:rPr lang="pt-PT" altLang="en-US" sz="2000" b="0" u="none" dirty="0">
                <a:latin typeface="+mn-lt"/>
              </a:rPr>
              <a:t>:</a:t>
            </a:r>
          </a:p>
          <a:p>
            <a:pPr algn="just" eaLnBrk="1" hangingPunct="1">
              <a:buClr>
                <a:schemeClr val="bg2"/>
              </a:buClr>
              <a:buFont typeface="Wingdings" panose="05000000000000000000" pitchFamily="2" charset="2"/>
              <a:buChar char="§"/>
              <a:defRPr/>
            </a:pPr>
            <a:endParaRPr lang="pt-PT" altLang="en-US" sz="2000" b="0" u="none" dirty="0">
              <a:latin typeface="+mn-lt"/>
            </a:endParaRPr>
          </a:p>
          <a:p>
            <a:pPr algn="just" eaLnBrk="1" hangingPunct="1">
              <a:buClr>
                <a:schemeClr val="bg2"/>
              </a:buClr>
              <a:buFont typeface="Wingdings" panose="05000000000000000000" pitchFamily="2" charset="2"/>
              <a:buChar char="§"/>
              <a:defRPr/>
            </a:pPr>
            <a:r>
              <a:rPr lang="en-US" altLang="en-US" sz="2000" b="0" u="none" dirty="0">
                <a:solidFill>
                  <a:srgbClr val="FF0000"/>
                </a:solidFill>
                <a:latin typeface="+mn-lt"/>
              </a:rPr>
              <a:t>Variance</a:t>
            </a:r>
            <a:r>
              <a:rPr lang="en-US" altLang="en-US" sz="2000" b="0" u="none" dirty="0">
                <a:latin typeface="+mn-lt"/>
              </a:rPr>
              <a:t> of portfolio returns - includes not only the risk of individual assets, but also their </a:t>
            </a:r>
            <a:r>
              <a:rPr lang="en-US" altLang="en-US" sz="2000" b="0" u="none" dirty="0" err="1">
                <a:latin typeface="+mn-lt"/>
              </a:rPr>
              <a:t>covariances</a:t>
            </a:r>
            <a:r>
              <a:rPr lang="pt-PT" altLang="en-US" sz="2000" b="0" u="none" dirty="0">
                <a:latin typeface="+mn-lt"/>
              </a:rPr>
              <a:t>:</a:t>
            </a:r>
          </a:p>
          <a:p>
            <a:pPr algn="just" eaLnBrk="1" hangingPunct="1">
              <a:defRPr/>
            </a:pPr>
            <a:endParaRPr lang="pt-PT" altLang="en-US" sz="2000" b="0" u="none" dirty="0">
              <a:latin typeface="+mn-lt"/>
            </a:endParaRPr>
          </a:p>
          <a:p>
            <a:pPr algn="just" eaLnBrk="1" hangingPunct="1">
              <a:defRPr/>
            </a:pPr>
            <a:endParaRPr lang="pt-PT" altLang="en-US" sz="2000" b="0" u="none" dirty="0">
              <a:latin typeface="+mn-lt"/>
            </a:endParaRPr>
          </a:p>
          <a:p>
            <a:pPr algn="just" eaLnBrk="1" hangingPunct="1">
              <a:defRPr/>
            </a:pPr>
            <a:endParaRPr lang="pt-PT" altLang="en-US" sz="2000" b="0" u="none" dirty="0">
              <a:latin typeface="+mn-lt"/>
            </a:endParaRPr>
          </a:p>
          <a:p>
            <a:pPr algn="just" eaLnBrk="1" hangingPunct="1">
              <a:defRPr/>
            </a:pPr>
            <a:endParaRPr lang="pt-PT" altLang="en-US" sz="2000" b="0" u="none" dirty="0">
              <a:latin typeface="+mn-lt"/>
            </a:endParaRPr>
          </a:p>
          <a:p>
            <a:pPr algn="just" eaLnBrk="1" hangingPunct="1">
              <a:defRPr/>
            </a:pPr>
            <a:endParaRPr lang="en-US" altLang="en-US" sz="2000" b="0" u="none" dirty="0">
              <a:latin typeface="+mn-lt"/>
            </a:endParaRPr>
          </a:p>
          <a:p>
            <a:pPr algn="just" eaLnBrk="1" hangingPunct="1">
              <a:defRPr/>
            </a:pPr>
            <a:endParaRPr lang="en-US" altLang="en-US" sz="2000" b="0" u="none" dirty="0">
              <a:latin typeface="+mn-lt"/>
            </a:endParaRPr>
          </a:p>
          <a:p>
            <a:pPr marL="0" indent="0" algn="just" eaLnBrk="1" hangingPunct="1">
              <a:buNone/>
              <a:defRPr/>
            </a:pPr>
            <a:endParaRPr lang="en-US" altLang="en-US" sz="2000" b="0" u="none" dirty="0">
              <a:latin typeface="+mn-lt"/>
            </a:endParaRPr>
          </a:p>
        </p:txBody>
      </p:sp>
      <p:pic>
        <p:nvPicPr>
          <p:cNvPr id="2" name="Picture 1"/>
          <p:cNvPicPr>
            <a:picLocks noChangeAspect="1"/>
          </p:cNvPicPr>
          <p:nvPr/>
        </p:nvPicPr>
        <p:blipFill>
          <a:blip r:embed="rId2"/>
          <a:stretch>
            <a:fillRect/>
          </a:stretch>
        </p:blipFill>
        <p:spPr>
          <a:xfrm>
            <a:off x="7321899" y="1592293"/>
            <a:ext cx="2209799" cy="720687"/>
          </a:xfrm>
          <a:prstGeom prst="rect">
            <a:avLst/>
          </a:prstGeom>
        </p:spPr>
      </p:pic>
      <p:pic>
        <p:nvPicPr>
          <p:cNvPr id="4" name="Picture 3"/>
          <p:cNvPicPr>
            <a:picLocks noChangeAspect="1"/>
          </p:cNvPicPr>
          <p:nvPr/>
        </p:nvPicPr>
        <p:blipFill>
          <a:blip r:embed="rId3"/>
          <a:stretch>
            <a:fillRect/>
          </a:stretch>
        </p:blipFill>
        <p:spPr>
          <a:xfrm>
            <a:off x="1524846" y="2997159"/>
            <a:ext cx="5790354" cy="700852"/>
          </a:xfrm>
          <a:prstGeom prst="rect">
            <a:avLst/>
          </a:prstGeom>
        </p:spPr>
      </p:pic>
      <p:pic>
        <p:nvPicPr>
          <p:cNvPr id="9" name="Picture 8"/>
          <p:cNvPicPr>
            <a:picLocks noChangeAspect="1"/>
          </p:cNvPicPr>
          <p:nvPr/>
        </p:nvPicPr>
        <p:blipFill>
          <a:blip r:embed="rId4"/>
          <a:stretch>
            <a:fillRect/>
          </a:stretch>
        </p:blipFill>
        <p:spPr>
          <a:xfrm>
            <a:off x="1524847" y="3924262"/>
            <a:ext cx="5927719" cy="723938"/>
          </a:xfrm>
          <a:prstGeom prst="rect">
            <a:avLst/>
          </a:prstGeom>
        </p:spPr>
      </p:pic>
      <p:sp>
        <p:nvSpPr>
          <p:cNvPr id="13" name="Oval 12"/>
          <p:cNvSpPr/>
          <p:nvPr/>
        </p:nvSpPr>
        <p:spPr>
          <a:xfrm>
            <a:off x="5943600" y="2997160"/>
            <a:ext cx="1506538" cy="66059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5" name="Straight Arrow Connector 14"/>
          <p:cNvCxnSpPr/>
          <p:nvPr/>
        </p:nvCxnSpPr>
        <p:spPr>
          <a:xfrm>
            <a:off x="7506866" y="3284984"/>
            <a:ext cx="39846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914456" y="2996952"/>
            <a:ext cx="1143000" cy="523220"/>
          </a:xfrm>
          <a:prstGeom prst="rect">
            <a:avLst/>
          </a:prstGeom>
          <a:noFill/>
        </p:spPr>
        <p:txBody>
          <a:bodyPr wrap="square" rtlCol="0">
            <a:spAutoFit/>
          </a:bodyPr>
          <a:lstStyle/>
          <a:p>
            <a:pPr>
              <a:buNone/>
            </a:pPr>
            <a:r>
              <a:rPr lang="en-US" sz="1400" b="0" u="none" dirty="0">
                <a:solidFill>
                  <a:schemeClr val="tx1"/>
                </a:solidFill>
              </a:rPr>
              <a:t>Covariance term</a:t>
            </a:r>
          </a:p>
        </p:txBody>
      </p:sp>
      <p:sp>
        <p:nvSpPr>
          <p:cNvPr id="11"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389</a:t>
            </a:fld>
            <a:endParaRPr lang="en-US"/>
          </a:p>
        </p:txBody>
      </p:sp>
    </p:spTree>
    <p:extLst>
      <p:ext uri="{BB962C8B-B14F-4D97-AF65-F5344CB8AC3E}">
        <p14:creationId xmlns:p14="http://schemas.microsoft.com/office/powerpoint/2010/main" val="1819397853"/>
      </p:ext>
    </p:extLst>
  </p:cSld>
  <p:clrMapOvr>
    <a:masterClrMapping/>
  </p:clrMapOvr>
  <p:transition spd="slow">
    <p:pull dir="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Reasons for Intermediation</a:t>
            </a:r>
          </a:p>
        </p:txBody>
      </p:sp>
      <p:sp>
        <p:nvSpPr>
          <p:cNvPr id="1625091" name="Rectangle 3"/>
          <p:cNvSpPr>
            <a:spLocks noGrp="1" noChangeArrowheads="1"/>
          </p:cNvSpPr>
          <p:nvPr>
            <p:ph type="body" idx="1"/>
          </p:nvPr>
        </p:nvSpPr>
        <p:spPr>
          <a:xfrm>
            <a:off x="786943" y="1628800"/>
            <a:ext cx="8716714" cy="4694213"/>
          </a:xfrm>
        </p:spPr>
        <p:txBody>
          <a:bodyPr/>
          <a:lstStyle/>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r>
              <a:rPr lang="en-US" sz="2000" dirty="0">
                <a:solidFill>
                  <a:srgbClr val="FF0000"/>
                </a:solidFill>
              </a:rPr>
              <a:t>Banks offer economies of scale and scope:</a:t>
            </a: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endParaRPr lang="en-US" sz="2000" dirty="0">
              <a:solidFill>
                <a:srgbClr val="FF0000"/>
              </a:solidFill>
            </a:endParaRPr>
          </a:p>
          <a:p>
            <a:pPr marL="0" indent="0" algn="just">
              <a:lnSpc>
                <a:spcPts val="2700"/>
              </a:lnSpc>
              <a:spcBef>
                <a:spcPts val="600"/>
              </a:spcBef>
              <a:spcAft>
                <a:spcPts val="600"/>
              </a:spcAft>
              <a:buNone/>
            </a:pPr>
            <a:endParaRPr lang="en-US" sz="2000"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39</a:t>
            </a:fld>
            <a:endParaRPr lang="en-US"/>
          </a:p>
        </p:txBody>
      </p:sp>
      <p:sp>
        <p:nvSpPr>
          <p:cNvPr id="4" name="Down Arrow 3"/>
          <p:cNvSpPr/>
          <p:nvPr/>
        </p:nvSpPr>
        <p:spPr bwMode="auto">
          <a:xfrm>
            <a:off x="3482155" y="1628800"/>
            <a:ext cx="436433"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pic>
        <p:nvPicPr>
          <p:cNvPr id="5" name="Picture 4"/>
          <p:cNvPicPr>
            <a:picLocks noChangeAspect="1"/>
          </p:cNvPicPr>
          <p:nvPr/>
        </p:nvPicPr>
        <p:blipFill>
          <a:blip r:embed="rId2"/>
          <a:stretch>
            <a:fillRect/>
          </a:stretch>
        </p:blipFill>
        <p:spPr>
          <a:xfrm>
            <a:off x="1208584" y="2780928"/>
            <a:ext cx="6840760" cy="3010954"/>
          </a:xfrm>
          <a:prstGeom prst="rect">
            <a:avLst/>
          </a:prstGeom>
        </p:spPr>
      </p:pic>
      <p:sp>
        <p:nvSpPr>
          <p:cNvPr id="8" name="Rectangle 3"/>
          <p:cNvSpPr txBox="1">
            <a:spLocks noChangeArrowheads="1"/>
          </p:cNvSpPr>
          <p:nvPr/>
        </p:nvSpPr>
        <p:spPr bwMode="auto">
          <a:xfrm>
            <a:off x="1208584" y="5877272"/>
            <a:ext cx="6840760" cy="42602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lang="en-US" sz="1000" b="0" u="none" dirty="0"/>
              <a:t>Saunders, Anthony and Marcia </a:t>
            </a:r>
            <a:r>
              <a:rPr lang="en-US" sz="1000" b="0" u="none" dirty="0" err="1"/>
              <a:t>Millon</a:t>
            </a:r>
            <a:r>
              <a:rPr lang="en-US" sz="1000" b="0" u="none" dirty="0"/>
              <a:t> Cornett (2006), Financial Institutions Management – A Risk Management Approach, 5th Edition, McGraw-Hill International.</a:t>
            </a:r>
            <a:endParaRPr lang="pt-PT" sz="1000" b="0" u="none" dirty="0"/>
          </a:p>
        </p:txBody>
      </p:sp>
    </p:spTree>
    <p:extLst>
      <p:ext uri="{BB962C8B-B14F-4D97-AF65-F5344CB8AC3E}">
        <p14:creationId xmlns:p14="http://schemas.microsoft.com/office/powerpoint/2010/main" val="2814878226"/>
      </p:ext>
    </p:extLst>
  </p:cSld>
  <p:clrMapOvr>
    <a:masterClrMapping/>
  </p:clrMapOvr>
  <p:transition spd="slow">
    <p:pull dir="r"/>
  </p:transition>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76536" y="1628800"/>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buClr>
                <a:schemeClr val="bg2"/>
              </a:buClr>
              <a:buFont typeface="Wingdings" panose="05000000000000000000" pitchFamily="2" charset="2"/>
              <a:buChar char="§"/>
              <a:defRPr/>
            </a:pPr>
            <a:r>
              <a:rPr lang="en-US" altLang="en-US" sz="2000" b="0" u="none" dirty="0">
                <a:latin typeface="+mn-lt"/>
              </a:rPr>
              <a:t>With the total number of assets increasing, one needs to rely on </a:t>
            </a:r>
            <a:r>
              <a:rPr lang="en-US" altLang="en-US" sz="2000" b="0" u="none" dirty="0">
                <a:solidFill>
                  <a:srgbClr val="FF0000"/>
                </a:solidFill>
                <a:latin typeface="+mn-lt"/>
              </a:rPr>
              <a:t>matrix notation</a:t>
            </a:r>
            <a:r>
              <a:rPr lang="pt-PT" altLang="en-US" sz="2000" b="0" u="none" dirty="0">
                <a:latin typeface="+mn-lt"/>
              </a:rPr>
              <a:t>:</a:t>
            </a:r>
          </a:p>
          <a:p>
            <a:pPr algn="just" eaLnBrk="1" hangingPunct="1">
              <a:buClr>
                <a:schemeClr val="bg2"/>
              </a:buClr>
              <a:buFont typeface="Wingdings" panose="05000000000000000000" pitchFamily="2" charset="2"/>
              <a:buChar char="§"/>
              <a:defRPr/>
            </a:pPr>
            <a:endParaRPr lang="pt-PT" altLang="en-US" sz="2000" b="0" u="none" dirty="0">
              <a:latin typeface="+mn-lt"/>
            </a:endParaRPr>
          </a:p>
          <a:p>
            <a:pPr algn="just" eaLnBrk="1" hangingPunct="1">
              <a:buClr>
                <a:schemeClr val="bg2"/>
              </a:buClr>
              <a:buFont typeface="Wingdings" panose="05000000000000000000" pitchFamily="2" charset="2"/>
              <a:buChar char="§"/>
              <a:defRPr/>
            </a:pPr>
            <a:endParaRPr lang="pt-PT" altLang="en-US" sz="2000" b="0" u="none" dirty="0">
              <a:latin typeface="+mn-lt"/>
            </a:endParaRPr>
          </a:p>
          <a:p>
            <a:pPr algn="just" eaLnBrk="1" hangingPunct="1">
              <a:buClr>
                <a:schemeClr val="bg2"/>
              </a:buClr>
              <a:buFont typeface="Wingdings" panose="05000000000000000000" pitchFamily="2" charset="2"/>
              <a:buChar char="§"/>
              <a:defRPr/>
            </a:pPr>
            <a:endParaRPr lang="pt-PT" altLang="en-US" sz="2000" b="0" u="none" dirty="0">
              <a:latin typeface="+mn-lt"/>
            </a:endParaRPr>
          </a:p>
          <a:p>
            <a:pPr algn="just" eaLnBrk="1" hangingPunct="1">
              <a:buClr>
                <a:schemeClr val="bg2"/>
              </a:buClr>
              <a:buFont typeface="Wingdings" panose="05000000000000000000" pitchFamily="2" charset="2"/>
              <a:buChar char="§"/>
              <a:defRPr/>
            </a:pPr>
            <a:endParaRPr lang="pt-PT" altLang="en-US" sz="2000" b="0" u="none" dirty="0">
              <a:latin typeface="+mn-lt"/>
            </a:endParaRPr>
          </a:p>
          <a:p>
            <a:pPr marL="457200" lvl="1" indent="0" algn="just" eaLnBrk="1" hangingPunct="1">
              <a:buClr>
                <a:schemeClr val="bg2"/>
              </a:buClr>
              <a:buNone/>
              <a:defRPr/>
            </a:pPr>
            <a:r>
              <a:rPr lang="en-US" altLang="en-US" sz="1800" b="0" u="none" dirty="0">
                <a:latin typeface="+mn-lt"/>
              </a:rPr>
              <a:t>being </a:t>
            </a:r>
            <a:r>
              <a:rPr lang="en-US" altLang="en-US" sz="1800" b="0" u="none" dirty="0">
                <a:latin typeface="Symbol" panose="05050102010706020507" pitchFamily="18" charset="2"/>
              </a:rPr>
              <a:t>S</a:t>
            </a:r>
            <a:r>
              <a:rPr lang="en-US" altLang="en-US" sz="1800" b="0" u="none" dirty="0">
                <a:latin typeface="+mn-lt"/>
              </a:rPr>
              <a:t> the variance-covariance matrix</a:t>
            </a:r>
          </a:p>
          <a:p>
            <a:pPr lvl="1" algn="just" eaLnBrk="1" hangingPunct="1">
              <a:buClr>
                <a:schemeClr val="bg2"/>
              </a:buClr>
              <a:buFontTx/>
              <a:buChar char="-"/>
              <a:defRPr/>
            </a:pPr>
            <a:endParaRPr lang="pt-PT" altLang="en-US" sz="1800" b="0" u="none" dirty="0">
              <a:latin typeface="+mn-lt"/>
            </a:endParaRPr>
          </a:p>
          <a:p>
            <a:pPr lvl="1" algn="just" eaLnBrk="1" hangingPunct="1">
              <a:buClr>
                <a:schemeClr val="bg2"/>
              </a:buClr>
              <a:buFont typeface="Wingdings" panose="05000000000000000000" pitchFamily="2" charset="2"/>
              <a:buChar char="§"/>
              <a:defRPr/>
            </a:pPr>
            <a:endParaRPr lang="pt-PT" altLang="en-US" sz="1800" b="0" u="none" dirty="0">
              <a:latin typeface="+mn-lt"/>
            </a:endParaRPr>
          </a:p>
          <a:p>
            <a:pPr lvl="1" algn="just" eaLnBrk="1" hangingPunct="1">
              <a:buClr>
                <a:schemeClr val="bg2"/>
              </a:buClr>
              <a:buFont typeface="Wingdings" panose="05000000000000000000" pitchFamily="2" charset="2"/>
              <a:buChar char="§"/>
              <a:defRPr/>
            </a:pPr>
            <a:endParaRPr lang="pt-PT" altLang="en-US" sz="1800" b="0" u="none" dirty="0">
              <a:latin typeface="+mn-lt"/>
            </a:endParaRPr>
          </a:p>
          <a:p>
            <a:pPr marL="457200" lvl="1" indent="0" algn="just" eaLnBrk="1" hangingPunct="1">
              <a:buClr>
                <a:schemeClr val="bg2"/>
              </a:buClr>
              <a:buNone/>
              <a:defRPr/>
            </a:pPr>
            <a:r>
              <a:rPr lang="pt-PT" altLang="en-US" sz="1800" b="0" u="none" dirty="0">
                <a:latin typeface="+mn-lt"/>
              </a:rPr>
              <a:t>					   </a:t>
            </a:r>
            <a:r>
              <a:rPr lang="en-US" altLang="en-US" sz="1800" b="0" u="none" dirty="0">
                <a:latin typeface="+mn-lt"/>
              </a:rPr>
              <a:t>being</a:t>
            </a:r>
          </a:p>
        </p:txBody>
      </p:sp>
      <p:pic>
        <p:nvPicPr>
          <p:cNvPr id="3" name="Picture 2"/>
          <p:cNvPicPr>
            <a:picLocks noChangeAspect="1"/>
          </p:cNvPicPr>
          <p:nvPr/>
        </p:nvPicPr>
        <p:blipFill>
          <a:blip r:embed="rId2"/>
          <a:stretch>
            <a:fillRect/>
          </a:stretch>
        </p:blipFill>
        <p:spPr>
          <a:xfrm>
            <a:off x="1838790" y="2323140"/>
            <a:ext cx="4895540" cy="1159329"/>
          </a:xfrm>
          <a:prstGeom prst="rect">
            <a:avLst/>
          </a:prstGeom>
        </p:spPr>
      </p:pic>
      <p:pic>
        <p:nvPicPr>
          <p:cNvPr id="7" name="Picture 6"/>
          <p:cNvPicPr>
            <a:picLocks noChangeAspect="1"/>
          </p:cNvPicPr>
          <p:nvPr/>
        </p:nvPicPr>
        <p:blipFill>
          <a:blip r:embed="rId3"/>
          <a:stretch>
            <a:fillRect/>
          </a:stretch>
        </p:blipFill>
        <p:spPr>
          <a:xfrm>
            <a:off x="7221007" y="2743200"/>
            <a:ext cx="1528453" cy="43744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653703" y="2739021"/>
                <a:ext cx="604653" cy="523220"/>
              </a:xfrm>
              <a:prstGeom prst="rect">
                <a:avLst/>
              </a:prstGeom>
            </p:spPr>
            <p:txBody>
              <a:bodyPr wrap="none">
                <a:spAutoFit/>
              </a:bodyPr>
              <a:lstStyle/>
              <a:p>
                <a:pPr>
                  <a:buNone/>
                </a:pPr>
                <a14:m>
                  <m:oMathPara xmlns:m="http://schemas.openxmlformats.org/officeDocument/2006/math">
                    <m:oMathParaPr>
                      <m:jc m:val="centerGroup"/>
                    </m:oMathParaPr>
                    <m:oMath xmlns:m="http://schemas.openxmlformats.org/officeDocument/2006/math">
                      <m:r>
                        <a:rPr lang="pt-PT" altLang="en-US" b="0" i="0" u="none" smtClean="0">
                          <a:solidFill>
                            <a:schemeClr val="tx1"/>
                          </a:solidFill>
                          <a:latin typeface="Cambria Math" panose="02040503050406030204" pitchFamily="18" charset="0"/>
                          <a:ea typeface="Cambria Math" panose="02040503050406030204" pitchFamily="18" charset="0"/>
                        </a:rPr>
                        <m:t>↔</m:t>
                      </m:r>
                    </m:oMath>
                  </m:oMathPara>
                </a14:m>
                <a:endParaRPr lang="en-GB" b="0" u="none"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53703" y="2739021"/>
                <a:ext cx="604653" cy="523220"/>
              </a:xfrm>
              <a:prstGeom prst="rect">
                <a:avLst/>
              </a:prstGeom>
              <a:blipFill>
                <a:blip r:embed="rId4"/>
                <a:stretch>
                  <a:fillRect/>
                </a:stretch>
              </a:blipFill>
            </p:spPr>
            <p:txBody>
              <a:bodyPr/>
              <a:lstStyle/>
              <a:p>
                <a:r>
                  <a:rPr lang="pt-PT">
                    <a:noFill/>
                  </a:rPr>
                  <a:t> </a:t>
                </a:r>
              </a:p>
            </p:txBody>
          </p:sp>
        </mc:Fallback>
      </mc:AlternateContent>
      <p:pic>
        <p:nvPicPr>
          <p:cNvPr id="10" name="Picture 9"/>
          <p:cNvPicPr>
            <a:picLocks noChangeAspect="1"/>
          </p:cNvPicPr>
          <p:nvPr/>
        </p:nvPicPr>
        <p:blipFill>
          <a:blip r:embed="rId5"/>
          <a:stretch>
            <a:fillRect/>
          </a:stretch>
        </p:blipFill>
        <p:spPr>
          <a:xfrm>
            <a:off x="2792760" y="4557548"/>
            <a:ext cx="2674877" cy="1371600"/>
          </a:xfrm>
          <a:prstGeom prst="rect">
            <a:avLst/>
          </a:prstGeom>
        </p:spPr>
      </p:pic>
      <p:sp>
        <p:nvSpPr>
          <p:cNvPr id="11" name="Down Arrow 10"/>
          <p:cNvSpPr/>
          <p:nvPr/>
        </p:nvSpPr>
        <p:spPr>
          <a:xfrm>
            <a:off x="4423538" y="4114800"/>
            <a:ext cx="228600" cy="381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6"/>
          <a:stretch>
            <a:fillRect/>
          </a:stretch>
        </p:blipFill>
        <p:spPr>
          <a:xfrm>
            <a:off x="6636795" y="4725144"/>
            <a:ext cx="1372081" cy="379146"/>
          </a:xfrm>
          <a:prstGeom prst="rect">
            <a:avLst/>
          </a:prstGeom>
        </p:spPr>
      </p:pic>
      <p:sp>
        <p:nvSpPr>
          <p:cNvPr id="13"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390</a:t>
            </a:fld>
            <a:endParaRPr lang="en-US"/>
          </a:p>
        </p:txBody>
      </p:sp>
    </p:spTree>
    <p:extLst>
      <p:ext uri="{BB962C8B-B14F-4D97-AF65-F5344CB8AC3E}">
        <p14:creationId xmlns:p14="http://schemas.microsoft.com/office/powerpoint/2010/main" val="1958382024"/>
      </p:ext>
    </p:extLst>
  </p:cSld>
  <p:clrMapOvr>
    <a:masterClrMapping/>
  </p:clrMapOvr>
  <p:transition spd="slow">
    <p:pull dir="r"/>
  </p:transition>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76536" y="1599216"/>
            <a:ext cx="8712967" cy="464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9875" indent="-269875"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800" b="0" u="none" dirty="0">
                <a:solidFill>
                  <a:srgbClr val="FF0000"/>
                </a:solidFill>
                <a:latin typeface="+mn-lt"/>
              </a:rPr>
              <a:t>Matrix notation in monetary units</a:t>
            </a:r>
            <a:r>
              <a:rPr lang="pt-PT" altLang="en-US" sz="1800" b="0" u="none" dirty="0">
                <a:solidFill>
                  <a:srgbClr val="FF0000"/>
                </a:solidFill>
                <a:latin typeface="+mn-lt"/>
              </a:rPr>
              <a:t>:</a:t>
            </a:r>
          </a:p>
          <a:p>
            <a:pPr marL="2898775" lvl="6" indent="-269875"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600" b="0" u="none" dirty="0">
                <a:latin typeface="+mn-lt"/>
              </a:rPr>
              <a:t>being </a:t>
            </a:r>
            <a:r>
              <a:rPr lang="en-US" altLang="en-US" sz="1600" b="0" i="1" u="none" dirty="0">
                <a:latin typeface="+mn-lt"/>
              </a:rPr>
              <a:t>W</a:t>
            </a:r>
            <a:r>
              <a:rPr lang="en-US" altLang="en-US" sz="1600" b="0" u="none" dirty="0">
                <a:latin typeface="+mn-lt"/>
              </a:rPr>
              <a:t> the portfolio total market value</a:t>
            </a:r>
            <a:endParaRPr lang="en-US" altLang="en-US" sz="700" b="0" u="none" dirty="0">
              <a:latin typeface="+mn-lt"/>
            </a:endParaRPr>
          </a:p>
          <a:p>
            <a:pPr marL="269875" indent="-269875" algn="just" eaLnBrk="1" hangingPunct="1">
              <a:lnSpc>
                <a:spcPts val="2700"/>
              </a:lnSpc>
              <a:spcBef>
                <a:spcPts val="0"/>
              </a:spcBef>
              <a:spcAft>
                <a:spcPts val="0"/>
              </a:spcAft>
              <a:buClr>
                <a:schemeClr val="bg2"/>
              </a:buClr>
              <a:buFont typeface="Wingdings" panose="05000000000000000000" pitchFamily="2" charset="2"/>
              <a:buChar char="§"/>
              <a:defRPr/>
            </a:pPr>
            <a:r>
              <a:rPr lang="pt-PT" altLang="en-US" sz="1800" b="0" u="none" dirty="0">
                <a:latin typeface="+mn-lt"/>
              </a:rPr>
              <a:t>Portfolio </a:t>
            </a:r>
            <a:r>
              <a:rPr lang="en-US" altLang="en-US" sz="1800" b="0" u="none" dirty="0" err="1">
                <a:latin typeface="+mn-lt"/>
              </a:rPr>
              <a:t>VaR</a:t>
            </a:r>
            <a:r>
              <a:rPr lang="en-US" altLang="en-US" sz="1800" b="0" u="none" dirty="0">
                <a:latin typeface="+mn-lt"/>
              </a:rPr>
              <a:t> (being </a:t>
            </a:r>
            <a:r>
              <a:rPr lang="en-US" altLang="en-US" sz="1800" b="0" i="1" u="none" dirty="0">
                <a:latin typeface="Symbol" panose="05050102010706020507" pitchFamily="18" charset="2"/>
              </a:rPr>
              <a:t>a</a:t>
            </a:r>
            <a:r>
              <a:rPr lang="en-US" altLang="en-US" sz="1800" b="0" i="1" u="none" dirty="0">
                <a:latin typeface="+mn-lt"/>
              </a:rPr>
              <a:t> </a:t>
            </a:r>
            <a:r>
              <a:rPr lang="en-US" altLang="en-US" sz="1800" b="0" u="none" dirty="0">
                <a:latin typeface="+mn-lt"/>
              </a:rPr>
              <a:t>the </a:t>
            </a:r>
            <a:r>
              <a:rPr lang="en-US" sz="1800" b="0" u="none" dirty="0">
                <a:cs typeface="Times New Roman" pitchFamily="18" charset="0"/>
              </a:rPr>
              <a:t>N</a:t>
            </a:r>
            <a:r>
              <a:rPr lang="en-US" sz="1800" b="0" u="none" baseline="30000" dirty="0">
                <a:cs typeface="Times New Roman" pitchFamily="18" charset="0"/>
              </a:rPr>
              <a:t>-1</a:t>
            </a:r>
            <a:r>
              <a:rPr lang="pt-PT" altLang="en-US" sz="1800" b="0" u="none" dirty="0">
                <a:latin typeface="+mn-lt"/>
              </a:rPr>
              <a:t> for </a:t>
            </a:r>
            <a:r>
              <a:rPr lang="en-US" altLang="en-US" sz="1800" b="0" u="none" dirty="0">
                <a:latin typeface="+mn-lt"/>
              </a:rPr>
              <a:t>the confidence level</a:t>
            </a:r>
            <a:r>
              <a:rPr lang="pt-PT" altLang="en-US" sz="1800" b="0" u="none" dirty="0">
                <a:latin typeface="+mn-lt"/>
              </a:rPr>
              <a:t>):</a:t>
            </a:r>
          </a:p>
          <a:p>
            <a:pPr marL="269875" indent="-269875" algn="just" eaLnBrk="1" hangingPunct="1">
              <a:lnSpc>
                <a:spcPts val="2700"/>
              </a:lnSpc>
              <a:spcBef>
                <a:spcPts val="0"/>
              </a:spcBef>
              <a:spcAft>
                <a:spcPts val="0"/>
              </a:spcAft>
              <a:buClr>
                <a:schemeClr val="bg2"/>
              </a:buClr>
              <a:buFont typeface="Wingdings" panose="05000000000000000000" pitchFamily="2" charset="2"/>
              <a:buChar char="§"/>
              <a:defRPr/>
            </a:pPr>
            <a:endParaRPr lang="pt-PT" altLang="en-US" sz="1800" b="0" u="none" dirty="0">
              <a:latin typeface="+mn-lt"/>
            </a:endParaRPr>
          </a:p>
          <a:p>
            <a:pPr marL="269875" indent="-269875" algn="just" eaLnBrk="1" hangingPunct="1">
              <a:lnSpc>
                <a:spcPts val="2700"/>
              </a:lnSpc>
              <a:spcBef>
                <a:spcPts val="0"/>
              </a:spcBef>
              <a:spcAft>
                <a:spcPts val="0"/>
              </a:spcAft>
              <a:buClr>
                <a:schemeClr val="bg2"/>
              </a:buClr>
              <a:buFont typeface="Wingdings" panose="05000000000000000000" pitchFamily="2" charset="2"/>
              <a:buChar char="§"/>
              <a:defRPr/>
            </a:pPr>
            <a:endParaRPr lang="pt-PT" altLang="en-US" sz="1800" b="0" u="none" dirty="0">
              <a:latin typeface="+mn-lt"/>
            </a:endParaRPr>
          </a:p>
          <a:p>
            <a:pPr marL="269875" indent="-269875" algn="just" eaLnBrk="1" hangingPunct="1">
              <a:lnSpc>
                <a:spcPts val="2700"/>
              </a:lnSpc>
              <a:spcBef>
                <a:spcPts val="0"/>
              </a:spcBef>
              <a:spcAft>
                <a:spcPts val="0"/>
              </a:spcAft>
              <a:buClr>
                <a:schemeClr val="bg2"/>
              </a:buClr>
              <a:buFont typeface="Wingdings" panose="05000000000000000000" pitchFamily="2" charset="2"/>
              <a:buChar char="§"/>
              <a:defRPr/>
            </a:pPr>
            <a:r>
              <a:rPr lang="en-US" altLang="en-US" sz="1800" b="0" u="none" dirty="0">
                <a:latin typeface="+mn-lt"/>
              </a:rPr>
              <a:t>Obviously, </a:t>
            </a:r>
            <a:r>
              <a:rPr lang="en-US" altLang="en-US" sz="1800" b="0" u="none" dirty="0">
                <a:solidFill>
                  <a:srgbClr val="FF0000"/>
                </a:solidFill>
                <a:latin typeface="+mn-lt"/>
              </a:rPr>
              <a:t>the portfolio </a:t>
            </a:r>
            <a:r>
              <a:rPr lang="en-US" altLang="en-US" sz="1800" b="0" u="none" dirty="0" err="1">
                <a:solidFill>
                  <a:srgbClr val="FF0000"/>
                </a:solidFill>
                <a:latin typeface="+mn-lt"/>
              </a:rPr>
              <a:t>VaR</a:t>
            </a:r>
            <a:r>
              <a:rPr lang="en-US" altLang="en-US" sz="1800" b="0" u="none" dirty="0">
                <a:solidFill>
                  <a:srgbClr val="FF0000"/>
                </a:solidFill>
                <a:latin typeface="+mn-lt"/>
              </a:rPr>
              <a:t> can also be calculated straight from the volatility of the aggregate returns</a:t>
            </a:r>
            <a:r>
              <a:rPr lang="en-US" altLang="en-US" sz="1800" b="0" u="none" dirty="0">
                <a:latin typeface="+mn-lt"/>
              </a:rPr>
              <a:t>.</a:t>
            </a:r>
          </a:p>
          <a:p>
            <a:pPr marL="269875" indent="-269875" algn="just" eaLnBrk="1" hangingPunct="1">
              <a:lnSpc>
                <a:spcPts val="2700"/>
              </a:lnSpc>
              <a:spcBef>
                <a:spcPts val="0"/>
              </a:spcBef>
              <a:spcAft>
                <a:spcPts val="600"/>
              </a:spcAft>
              <a:buClr>
                <a:schemeClr val="bg2"/>
              </a:buClr>
              <a:buFont typeface="Wingdings" panose="05000000000000000000" pitchFamily="2" charset="2"/>
              <a:buChar char="§"/>
              <a:defRPr/>
            </a:pPr>
            <a:endParaRPr lang="en-US" altLang="en-US" sz="1800" b="0" u="none" dirty="0">
              <a:latin typeface="+mn-lt"/>
            </a:endParaRPr>
          </a:p>
          <a:p>
            <a:pPr marL="269875" indent="-269875"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800" b="0" u="none" dirty="0" err="1">
                <a:latin typeface="+mn-lt"/>
              </a:rPr>
              <a:t>VaR</a:t>
            </a:r>
            <a:r>
              <a:rPr lang="en-US" altLang="en-US" sz="1800" b="0" u="none" dirty="0">
                <a:latin typeface="+mn-lt"/>
              </a:rPr>
              <a:t> can be obtained just by computing the standard-deviation of portfolio returns.</a:t>
            </a:r>
          </a:p>
          <a:p>
            <a:pPr marL="269875" indent="-269875"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800" b="0" u="none" dirty="0">
                <a:solidFill>
                  <a:srgbClr val="FF0000"/>
                </a:solidFill>
                <a:latin typeface="+mn-lt"/>
              </a:rPr>
              <a:t>If all asset returns are independent, portfolio </a:t>
            </a:r>
            <a:r>
              <a:rPr lang="en-US" altLang="en-US" sz="1800" b="0" u="none" dirty="0" err="1">
                <a:solidFill>
                  <a:srgbClr val="FF0000"/>
                </a:solidFill>
                <a:latin typeface="+mn-lt"/>
              </a:rPr>
              <a:t>VaR</a:t>
            </a:r>
            <a:r>
              <a:rPr lang="en-US" altLang="en-US" sz="1800" b="0" u="none" dirty="0">
                <a:solidFill>
                  <a:srgbClr val="FF0000"/>
                </a:solidFill>
                <a:latin typeface="+mn-lt"/>
              </a:rPr>
              <a:t> is just the sum of all individual </a:t>
            </a:r>
            <a:r>
              <a:rPr lang="en-US" altLang="en-US" sz="1800" b="0" u="none" dirty="0" err="1">
                <a:solidFill>
                  <a:srgbClr val="FF0000"/>
                </a:solidFill>
                <a:latin typeface="+mn-lt"/>
              </a:rPr>
              <a:t>VaRs</a:t>
            </a:r>
            <a:r>
              <a:rPr lang="en-US" altLang="en-US" sz="1800" b="0" u="none" dirty="0" err="1">
                <a:latin typeface="+mn-lt"/>
              </a:rPr>
              <a:t>.</a:t>
            </a:r>
            <a:endParaRPr lang="en-US" altLang="en-US" sz="1800" b="0" u="none" dirty="0">
              <a:latin typeface="+mn-lt"/>
            </a:endParaRPr>
          </a:p>
          <a:p>
            <a:pPr marL="269875" indent="-269875"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800" b="0" u="none" dirty="0">
                <a:latin typeface="+mn-lt"/>
              </a:rPr>
              <a:t>Otherwise, the portfolio </a:t>
            </a:r>
            <a:r>
              <a:rPr lang="en-US" altLang="en-US" sz="1800" b="0" u="none" dirty="0" err="1">
                <a:latin typeface="+mn-lt"/>
              </a:rPr>
              <a:t>VaR</a:t>
            </a:r>
            <a:r>
              <a:rPr lang="en-US" altLang="en-US" sz="1800" b="0" u="none" dirty="0">
                <a:latin typeface="+mn-lt"/>
              </a:rPr>
              <a:t> must be lower than the sum of all individual </a:t>
            </a:r>
            <a:r>
              <a:rPr lang="en-US" altLang="en-US" sz="1800" b="0" u="none" dirty="0" err="1">
                <a:latin typeface="+mn-lt"/>
              </a:rPr>
              <a:t>VaRs.</a:t>
            </a:r>
            <a:endParaRPr lang="en-US" altLang="en-US" sz="1800" b="0" u="none" dirty="0">
              <a:latin typeface="+mn-lt"/>
            </a:endParaRPr>
          </a:p>
        </p:txBody>
      </p:sp>
      <p:pic>
        <p:nvPicPr>
          <p:cNvPr id="4" name="Picture 3"/>
          <p:cNvPicPr>
            <a:picLocks noChangeAspect="1"/>
          </p:cNvPicPr>
          <p:nvPr/>
        </p:nvPicPr>
        <p:blipFill>
          <a:blip r:embed="rId2"/>
          <a:stretch>
            <a:fillRect/>
          </a:stretch>
        </p:blipFill>
        <p:spPr>
          <a:xfrm>
            <a:off x="1107237" y="2008092"/>
            <a:ext cx="2477611" cy="456215"/>
          </a:xfrm>
          <a:prstGeom prst="rect">
            <a:avLst/>
          </a:prstGeom>
        </p:spPr>
      </p:pic>
      <p:pic>
        <p:nvPicPr>
          <p:cNvPr id="9" name="Picture 8"/>
          <p:cNvPicPr>
            <a:picLocks noChangeAspect="1"/>
          </p:cNvPicPr>
          <p:nvPr/>
        </p:nvPicPr>
        <p:blipFill>
          <a:blip r:embed="rId3"/>
          <a:stretch>
            <a:fillRect/>
          </a:stretch>
        </p:blipFill>
        <p:spPr>
          <a:xfrm>
            <a:off x="1208584" y="2921507"/>
            <a:ext cx="5410200" cy="435485"/>
          </a:xfrm>
          <a:prstGeom prst="rect">
            <a:avLst/>
          </a:prstGeom>
        </p:spPr>
      </p:pic>
      <p:sp>
        <p:nvSpPr>
          <p:cNvPr id="10" name="Down Arrow 9"/>
          <p:cNvSpPr/>
          <p:nvPr/>
        </p:nvSpPr>
        <p:spPr>
          <a:xfrm>
            <a:off x="5199353" y="3933056"/>
            <a:ext cx="4572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391</a:t>
            </a:fld>
            <a:endParaRPr lang="en-US"/>
          </a:p>
        </p:txBody>
      </p:sp>
    </p:spTree>
    <p:extLst>
      <p:ext uri="{BB962C8B-B14F-4D97-AF65-F5344CB8AC3E}">
        <p14:creationId xmlns:p14="http://schemas.microsoft.com/office/powerpoint/2010/main" val="2343288561"/>
      </p:ext>
    </p:extLst>
  </p:cSld>
  <p:clrMapOvr>
    <a:masterClrMapping/>
  </p:clrMapOvr>
  <p:transition spd="slow">
    <p:pull dir="r"/>
  </p:transition>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76536" y="1604823"/>
            <a:ext cx="8784976" cy="4704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800" b="0" u="none" dirty="0">
                <a:latin typeface="+mn-lt"/>
              </a:rPr>
              <a:t>Returning to the 2-assets example, the portfolio variance is:</a:t>
            </a:r>
          </a:p>
          <a:p>
            <a:pPr algn="just" eaLnBrk="1" hangingPunct="1">
              <a:lnSpc>
                <a:spcPts val="2700"/>
              </a:lnSpc>
              <a:spcBef>
                <a:spcPts val="0"/>
              </a:spcBef>
              <a:spcAft>
                <a:spcPts val="600"/>
              </a:spcAft>
              <a:buClr>
                <a:schemeClr val="bg2"/>
              </a:buClr>
              <a:buFont typeface="Wingdings" panose="05000000000000000000" pitchFamily="2" charset="2"/>
              <a:buChar char="§"/>
              <a:defRPr/>
            </a:pPr>
            <a:endParaRPr lang="en-US" altLang="en-US" sz="1800" b="0" u="none" dirty="0">
              <a:latin typeface="+mn-lt"/>
            </a:endParaRPr>
          </a:p>
          <a:p>
            <a:pPr algn="just" eaLnBrk="1" hangingPunct="1">
              <a:lnSpc>
                <a:spcPts val="2700"/>
              </a:lnSpc>
              <a:spcBef>
                <a:spcPts val="0"/>
              </a:spcBef>
              <a:spcAft>
                <a:spcPts val="600"/>
              </a:spcAft>
              <a:buClr>
                <a:schemeClr val="bg2"/>
              </a:buClr>
              <a:buFont typeface="Wingdings" panose="05000000000000000000" pitchFamily="2" charset="2"/>
              <a:buChar char="§"/>
              <a:defRPr/>
            </a:pPr>
            <a:endParaRPr lang="en-US" altLang="en-US" sz="1800" b="0" u="none" dirty="0">
              <a:latin typeface="+mn-lt"/>
            </a:endParaRPr>
          </a:p>
          <a:p>
            <a:pPr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800" b="0" u="none" dirty="0">
                <a:latin typeface="+mn-lt"/>
              </a:rPr>
              <a:t>Portfolio </a:t>
            </a:r>
            <a:r>
              <a:rPr lang="en-US" altLang="en-US" sz="1800" b="0" u="none" dirty="0" err="1">
                <a:latin typeface="+mn-lt"/>
              </a:rPr>
              <a:t>VaR</a:t>
            </a:r>
            <a:r>
              <a:rPr lang="en-US" altLang="en-US" sz="1800" b="0" u="none" dirty="0">
                <a:latin typeface="+mn-lt"/>
              </a:rPr>
              <a:t>:</a:t>
            </a:r>
          </a:p>
          <a:p>
            <a:pPr algn="just" eaLnBrk="1" hangingPunct="1">
              <a:lnSpc>
                <a:spcPts val="2700"/>
              </a:lnSpc>
              <a:spcBef>
                <a:spcPts val="0"/>
              </a:spcBef>
              <a:spcAft>
                <a:spcPts val="600"/>
              </a:spcAft>
              <a:buClr>
                <a:schemeClr val="bg2"/>
              </a:buClr>
              <a:buFont typeface="Wingdings" panose="05000000000000000000" pitchFamily="2" charset="2"/>
              <a:buChar char="§"/>
              <a:defRPr/>
            </a:pPr>
            <a:endParaRPr lang="en-US" altLang="en-US" sz="1800" b="0" u="none" dirty="0">
              <a:latin typeface="+mn-lt"/>
            </a:endParaRPr>
          </a:p>
          <a:p>
            <a:pPr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800" b="0" u="none" dirty="0">
                <a:latin typeface="Symbol" panose="05050102010706020507" pitchFamily="18" charset="2"/>
              </a:rPr>
              <a:t>r </a:t>
            </a:r>
            <a:r>
              <a:rPr lang="en-US" altLang="en-US" sz="1800" b="0" u="none" dirty="0">
                <a:latin typeface="+mn-lt"/>
              </a:rPr>
              <a:t>= 0 =&gt; </a:t>
            </a:r>
          </a:p>
          <a:p>
            <a:pPr algn="just" eaLnBrk="1" hangingPunct="1">
              <a:lnSpc>
                <a:spcPts val="2700"/>
              </a:lnSpc>
              <a:spcBef>
                <a:spcPts val="0"/>
              </a:spcBef>
              <a:spcAft>
                <a:spcPts val="600"/>
              </a:spcAft>
              <a:buClr>
                <a:schemeClr val="bg2"/>
              </a:buClr>
              <a:buFont typeface="Wingdings" panose="05000000000000000000" pitchFamily="2" charset="2"/>
              <a:buChar char="§"/>
              <a:defRPr/>
            </a:pPr>
            <a:endParaRPr lang="en-US" altLang="en-US" sz="1800" b="0" u="none" dirty="0">
              <a:latin typeface="+mn-lt"/>
            </a:endParaRPr>
          </a:p>
          <a:p>
            <a:pPr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800" b="0" u="none" dirty="0">
                <a:latin typeface="Symbol" panose="05050102010706020507" pitchFamily="18" charset="2"/>
              </a:rPr>
              <a:t>r </a:t>
            </a:r>
            <a:r>
              <a:rPr lang="en-US" altLang="en-US" sz="1800" b="0" u="none" dirty="0">
                <a:latin typeface="+mn-lt"/>
              </a:rPr>
              <a:t>= 1 =&gt; </a:t>
            </a:r>
          </a:p>
          <a:p>
            <a:pPr algn="just" eaLnBrk="1" hangingPunct="1">
              <a:lnSpc>
                <a:spcPts val="2700"/>
              </a:lnSpc>
              <a:spcBef>
                <a:spcPts val="0"/>
              </a:spcBef>
              <a:spcAft>
                <a:spcPts val="600"/>
              </a:spcAft>
              <a:buClr>
                <a:schemeClr val="bg2"/>
              </a:buClr>
              <a:buFont typeface="Wingdings" panose="05000000000000000000" pitchFamily="2" charset="2"/>
              <a:buChar char="§"/>
              <a:defRPr/>
            </a:pPr>
            <a:endParaRPr lang="en-US" altLang="en-US" sz="1800" b="0" u="none" dirty="0">
              <a:latin typeface="+mn-lt"/>
            </a:endParaRPr>
          </a:p>
          <a:p>
            <a:pPr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800" b="0" u="none" dirty="0">
                <a:solidFill>
                  <a:srgbClr val="FF0000"/>
                </a:solidFill>
                <a:latin typeface="+mn-lt"/>
              </a:rPr>
              <a:t>When the correlation between assets is perfect, the portfolio </a:t>
            </a:r>
            <a:r>
              <a:rPr lang="en-US" altLang="en-US" sz="1800" b="0" u="none" dirty="0" err="1">
                <a:solidFill>
                  <a:srgbClr val="FF0000"/>
                </a:solidFill>
                <a:latin typeface="+mn-lt"/>
              </a:rPr>
              <a:t>VaR</a:t>
            </a:r>
            <a:r>
              <a:rPr lang="en-US" altLang="en-US" sz="1800" b="0" u="none" dirty="0">
                <a:solidFill>
                  <a:srgbClr val="FF0000"/>
                </a:solidFill>
                <a:latin typeface="+mn-lt"/>
              </a:rPr>
              <a:t> is the sum of the individual asset </a:t>
            </a:r>
            <a:r>
              <a:rPr lang="en-US" altLang="en-US" sz="1800" b="0" u="none" dirty="0" err="1">
                <a:solidFill>
                  <a:srgbClr val="FF0000"/>
                </a:solidFill>
                <a:latin typeface="+mn-lt"/>
              </a:rPr>
              <a:t>VaRs.</a:t>
            </a:r>
            <a:endParaRPr lang="en-US" altLang="en-US" sz="1800" b="0" u="none" dirty="0">
              <a:latin typeface="+mn-lt"/>
            </a:endParaRPr>
          </a:p>
        </p:txBody>
      </p:sp>
      <p:sp>
        <p:nvSpPr>
          <p:cNvPr id="10" name="Down Arrow 9"/>
          <p:cNvSpPr/>
          <p:nvPr/>
        </p:nvSpPr>
        <p:spPr>
          <a:xfrm>
            <a:off x="5266012" y="1998061"/>
            <a:ext cx="2159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a:stretch>
            <a:fillRect/>
          </a:stretch>
        </p:blipFill>
        <p:spPr>
          <a:xfrm>
            <a:off x="1280592" y="2051207"/>
            <a:ext cx="3794773" cy="441689"/>
          </a:xfrm>
          <a:prstGeom prst="rect">
            <a:avLst/>
          </a:prstGeom>
        </p:spPr>
      </p:pic>
      <p:pic>
        <p:nvPicPr>
          <p:cNvPr id="3" name="Picture 2"/>
          <p:cNvPicPr>
            <a:picLocks noChangeAspect="1"/>
          </p:cNvPicPr>
          <p:nvPr/>
        </p:nvPicPr>
        <p:blipFill>
          <a:blip r:embed="rId3"/>
          <a:stretch>
            <a:fillRect/>
          </a:stretch>
        </p:blipFill>
        <p:spPr>
          <a:xfrm>
            <a:off x="2792760" y="2836882"/>
            <a:ext cx="5314851" cy="497431"/>
          </a:xfrm>
          <a:prstGeom prst="rect">
            <a:avLst/>
          </a:prstGeom>
        </p:spPr>
      </p:pic>
      <p:pic>
        <p:nvPicPr>
          <p:cNvPr id="5" name="Picture 4"/>
          <p:cNvPicPr>
            <a:picLocks noChangeAspect="1"/>
          </p:cNvPicPr>
          <p:nvPr/>
        </p:nvPicPr>
        <p:blipFill>
          <a:blip r:embed="rId4"/>
          <a:stretch>
            <a:fillRect/>
          </a:stretch>
        </p:blipFill>
        <p:spPr>
          <a:xfrm>
            <a:off x="2033297" y="3699021"/>
            <a:ext cx="5446991" cy="468058"/>
          </a:xfrm>
          <a:prstGeom prst="rect">
            <a:avLst/>
          </a:prstGeom>
        </p:spPr>
      </p:pic>
      <p:pic>
        <p:nvPicPr>
          <p:cNvPr id="7" name="Picture 6"/>
          <p:cNvPicPr>
            <a:picLocks noChangeAspect="1"/>
          </p:cNvPicPr>
          <p:nvPr/>
        </p:nvPicPr>
        <p:blipFill>
          <a:blip r:embed="rId5"/>
          <a:stretch>
            <a:fillRect/>
          </a:stretch>
        </p:blipFill>
        <p:spPr>
          <a:xfrm>
            <a:off x="1995159" y="4548812"/>
            <a:ext cx="6096000" cy="508860"/>
          </a:xfrm>
          <a:prstGeom prst="rect">
            <a:avLst/>
          </a:prstGeom>
        </p:spPr>
      </p:pic>
      <p:sp>
        <p:nvSpPr>
          <p:cNvPr id="11" name="Down Arrow 10"/>
          <p:cNvSpPr/>
          <p:nvPr/>
        </p:nvSpPr>
        <p:spPr>
          <a:xfrm>
            <a:off x="5169024" y="5069979"/>
            <a:ext cx="410916" cy="43462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392</a:t>
            </a:fld>
            <a:endParaRPr lang="en-US"/>
          </a:p>
        </p:txBody>
      </p:sp>
    </p:spTree>
    <p:extLst>
      <p:ext uri="{BB962C8B-B14F-4D97-AF65-F5344CB8AC3E}">
        <p14:creationId xmlns:p14="http://schemas.microsoft.com/office/powerpoint/2010/main" val="757445588"/>
      </p:ext>
    </p:extLst>
  </p:cSld>
  <p:clrMapOvr>
    <a:masterClrMapping/>
  </p:clrMapOvr>
  <p:transition spd="slow">
    <p:pull dir="r"/>
  </p:transition>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3"/>
          <p:cNvSpPr>
            <a:spLocks noChangeArrowheads="1"/>
          </p:cNvSpPr>
          <p:nvPr/>
        </p:nvSpPr>
        <p:spPr bwMode="auto">
          <a:xfrm>
            <a:off x="776536" y="1600200"/>
            <a:ext cx="8712968" cy="470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err="1">
                <a:latin typeface="+mn-lt"/>
              </a:rPr>
              <a:t>VaR</a:t>
            </a:r>
            <a:r>
              <a:rPr lang="en-US" altLang="en-US" sz="2000" b="0" u="none" dirty="0">
                <a:latin typeface="+mn-lt"/>
              </a:rPr>
              <a:t> is a large-scale risk measure, able to aggregate high volumes of data.</a:t>
            </a:r>
          </a:p>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However, when portfolios include a very large numbers of assets, it becomes difficult or even unnecessary to model all exposures individually as risk factors.</a:t>
            </a:r>
          </a:p>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When the number of assets (</a:t>
            </a:r>
            <a:r>
              <a:rPr lang="en-US" altLang="en-US" sz="2000" b="0" i="1" u="none" dirty="0">
                <a:latin typeface="+mn-lt"/>
              </a:rPr>
              <a:t>n</a:t>
            </a:r>
            <a:r>
              <a:rPr lang="en-US" altLang="en-US" sz="2000" b="0" u="none" dirty="0">
                <a:latin typeface="+mn-lt"/>
              </a:rPr>
              <a:t>) is not too large, the variance-covariance measure demands the estimated of a low number of parameters (n*(n+1)/2).</a:t>
            </a:r>
          </a:p>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However, the number of parameters to be estimated increases with the sum of the number of added assets:</a:t>
            </a:r>
          </a:p>
          <a:p>
            <a:pPr lvl="1" algn="just" eaLnBrk="1" hangingPunct="1">
              <a:buClr>
                <a:schemeClr val="bg2"/>
              </a:buClr>
              <a:buFont typeface="Wingdings" panose="05000000000000000000" pitchFamily="2" charset="2"/>
              <a:buChar char="§"/>
            </a:pPr>
            <a:r>
              <a:rPr lang="en-US" altLang="en-US" sz="2000" b="0" u="none" dirty="0">
                <a:latin typeface="+mn-lt"/>
              </a:rPr>
              <a:t>10 assets =&gt; 55 parameters to be estimated.</a:t>
            </a:r>
          </a:p>
          <a:p>
            <a:pPr lvl="1" algn="just" eaLnBrk="1" hangingPunct="1">
              <a:buClr>
                <a:schemeClr val="bg2"/>
              </a:buClr>
              <a:buFont typeface="Wingdings" panose="05000000000000000000" pitchFamily="2" charset="2"/>
              <a:buChar char="§"/>
            </a:pPr>
            <a:r>
              <a:rPr lang="en-US" altLang="en-US" sz="2000" b="0" u="none" dirty="0">
                <a:latin typeface="+mn-lt"/>
              </a:rPr>
              <a:t>20 assets =&gt; 210 parameters (55+11+12+13+…+20)</a:t>
            </a:r>
          </a:p>
        </p:txBody>
      </p:sp>
      <p:sp>
        <p:nvSpPr>
          <p:cNvPr id="5" name="Rectangle 2"/>
          <p:cNvSpPr txBox="1">
            <a:spLocks noChangeArrowheads="1"/>
          </p:cNvSpPr>
          <p:nvPr/>
        </p:nvSpPr>
        <p:spPr>
          <a:xfrm>
            <a:off x="776536" y="332656"/>
            <a:ext cx="8712968"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393</a:t>
            </a:fld>
            <a:endParaRPr lang="en-US"/>
          </a:p>
        </p:txBody>
      </p:sp>
    </p:spTree>
    <p:extLst>
      <p:ext uri="{BB962C8B-B14F-4D97-AF65-F5344CB8AC3E}">
        <p14:creationId xmlns:p14="http://schemas.microsoft.com/office/powerpoint/2010/main" val="3088327444"/>
      </p:ext>
    </p:extLst>
  </p:cSld>
  <p:clrMapOvr>
    <a:masterClrMapping/>
  </p:clrMapOvr>
  <p:transition spd="slow">
    <p:pull dir="r"/>
  </p:transition>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6576" y="2348880"/>
            <a:ext cx="5244830" cy="3940280"/>
          </a:xfrm>
          <a:prstGeom prst="rect">
            <a:avLst/>
          </a:prstGeom>
        </p:spPr>
      </p:pic>
      <p:sp>
        <p:nvSpPr>
          <p:cNvPr id="6" name="Text Box 6"/>
          <p:cNvSpPr txBox="1">
            <a:spLocks noChangeArrowheads="1"/>
          </p:cNvSpPr>
          <p:nvPr/>
        </p:nvSpPr>
        <p:spPr bwMode="auto">
          <a:xfrm>
            <a:off x="6381406" y="5988421"/>
            <a:ext cx="1643074"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a:solidFill>
                  <a:schemeClr val="tx1"/>
                </a:solidFill>
                <a:latin typeface="+mn-lt"/>
              </a:rPr>
              <a:t>Source: </a:t>
            </a:r>
            <a:r>
              <a:rPr lang="en-US" sz="1200" b="0" u="none" dirty="0" err="1">
                <a:solidFill>
                  <a:schemeClr val="tx1"/>
                </a:solidFill>
                <a:latin typeface="+mn-lt"/>
              </a:rPr>
              <a:t>Jorion</a:t>
            </a:r>
            <a:r>
              <a:rPr lang="en-US" sz="1200" b="0" u="none" dirty="0">
                <a:solidFill>
                  <a:schemeClr val="tx1"/>
                </a:solidFill>
                <a:latin typeface="+mn-lt"/>
              </a:rPr>
              <a:t> (2007)</a:t>
            </a:r>
          </a:p>
        </p:txBody>
      </p:sp>
      <p:sp>
        <p:nvSpPr>
          <p:cNvPr id="8" name="Rectangle 2"/>
          <p:cNvSpPr txBox="1">
            <a:spLocks noChangeArrowheads="1"/>
          </p:cNvSpPr>
          <p:nvPr/>
        </p:nvSpPr>
        <p:spPr>
          <a:xfrm>
            <a:off x="776536" y="332656"/>
            <a:ext cx="8712968"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9" name="Rectangle 3"/>
          <p:cNvSpPr>
            <a:spLocks noChangeArrowheads="1"/>
          </p:cNvSpPr>
          <p:nvPr/>
        </p:nvSpPr>
        <p:spPr bwMode="auto">
          <a:xfrm>
            <a:off x="776536" y="1600200"/>
            <a:ext cx="8712968" cy="398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The risk structure of a portfolio can be summarized by a set of common and idiosyncratic factors:</a:t>
            </a:r>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394</a:t>
            </a:fld>
            <a:endParaRPr lang="en-US"/>
          </a:p>
        </p:txBody>
      </p:sp>
    </p:spTree>
    <p:extLst>
      <p:ext uri="{BB962C8B-B14F-4D97-AF65-F5344CB8AC3E}">
        <p14:creationId xmlns:p14="http://schemas.microsoft.com/office/powerpoint/2010/main" val="854922560"/>
      </p:ext>
    </p:extLst>
  </p:cSld>
  <p:clrMapOvr>
    <a:masterClrMapping/>
  </p:clrMapOvr>
  <p:transition spd="slow">
    <p:pull dir="r"/>
  </p:transition>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3"/>
          <p:cNvSpPr>
            <a:spLocks noChangeArrowheads="1"/>
          </p:cNvSpPr>
          <p:nvPr/>
        </p:nvSpPr>
        <p:spPr bwMode="auto">
          <a:xfrm>
            <a:off x="776536" y="1628800"/>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The problem of having a too large number of assets in a portfolio may be simplified by using simpler structures for the covariance matrix, e.g.  assuming all pairs of assets have the same correlation coefficient (homogeneous correlations).</a:t>
            </a:r>
          </a:p>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endParaRPr lang="en-US" altLang="en-US" sz="2000" b="0" u="none" dirty="0">
              <a:latin typeface="+mn-lt"/>
            </a:endParaRPr>
          </a:p>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Another simple model is the </a:t>
            </a:r>
            <a:r>
              <a:rPr lang="en-US" altLang="en-US" sz="2000" b="0" u="none" dirty="0">
                <a:solidFill>
                  <a:srgbClr val="FF0000"/>
                </a:solidFill>
                <a:latin typeface="+mn-lt"/>
              </a:rPr>
              <a:t>diagonal model</a:t>
            </a:r>
            <a:r>
              <a:rPr lang="en-US" altLang="en-US" sz="2000" b="0" u="none" dirty="0">
                <a:latin typeface="+mn-lt"/>
              </a:rPr>
              <a:t>, proposed by Sharpe.</a:t>
            </a:r>
          </a:p>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endParaRPr lang="en-US" altLang="en-US" sz="2000" b="0" u="none" dirty="0">
              <a:latin typeface="+mn-lt"/>
            </a:endParaRPr>
          </a:p>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This model considers that the returns of stocks are determined by a common factor: the market return.</a:t>
            </a:r>
          </a:p>
        </p:txBody>
      </p:sp>
      <p:sp>
        <p:nvSpPr>
          <p:cNvPr id="5"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395</a:t>
            </a:fld>
            <a:endParaRPr lang="en-US"/>
          </a:p>
        </p:txBody>
      </p:sp>
    </p:spTree>
    <p:extLst>
      <p:ext uri="{BB962C8B-B14F-4D97-AF65-F5344CB8AC3E}">
        <p14:creationId xmlns:p14="http://schemas.microsoft.com/office/powerpoint/2010/main" val="3106713567"/>
      </p:ext>
    </p:extLst>
  </p:cSld>
  <p:clrMapOvr>
    <a:masterClrMapping/>
  </p:clrMapOvr>
  <p:transition spd="slow">
    <p:pull dir="r"/>
  </p:transition>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32232"/>
            <a:ext cx="8712968" cy="8382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err="1"/>
              <a:t>VaR</a:t>
            </a:r>
            <a:r>
              <a:rPr lang="en-US" altLang="en-US" dirty="0"/>
              <a:t> – Diagonal model</a:t>
            </a:r>
          </a:p>
        </p:txBody>
      </p:sp>
      <p:sp>
        <p:nvSpPr>
          <p:cNvPr id="7173" name="Rectangle 3"/>
          <p:cNvSpPr>
            <a:spLocks noChangeArrowheads="1"/>
          </p:cNvSpPr>
          <p:nvPr/>
        </p:nvSpPr>
        <p:spPr bwMode="auto">
          <a:xfrm>
            <a:off x="776536" y="1628800"/>
            <a:ext cx="871296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mn-lt"/>
              </a:rPr>
              <a:t>The stock return is thus determined by a market return (R</a:t>
            </a:r>
            <a:r>
              <a:rPr lang="en-US" altLang="en-US" sz="2000" b="0" u="none" baseline="-25000" dirty="0">
                <a:latin typeface="+mn-lt"/>
              </a:rPr>
              <a:t>m</a:t>
            </a:r>
            <a:r>
              <a:rPr lang="en-US" altLang="en-US" sz="2000" b="0" u="none" dirty="0">
                <a:latin typeface="+mn-lt"/>
              </a:rPr>
              <a:t>) and specific term </a:t>
            </a:r>
            <a:r>
              <a:rPr lang="el-GR" altLang="en-US" sz="2000" b="0" u="none" dirty="0">
                <a:latin typeface="+mn-lt"/>
              </a:rPr>
              <a:t>ε</a:t>
            </a:r>
            <a:r>
              <a:rPr lang="en-US" altLang="en-US" sz="2000" b="0" u="none" baseline="-25000" dirty="0" err="1">
                <a:latin typeface="+mn-lt"/>
              </a:rPr>
              <a:t>i</a:t>
            </a:r>
            <a:r>
              <a:rPr lang="en-US" altLang="en-US" sz="2000" b="0" u="none" dirty="0">
                <a:latin typeface="+mn-lt"/>
              </a:rPr>
              <a:t> not correlated with the market and other stocks</a:t>
            </a: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mn-lt"/>
              </a:rPr>
              <a:t>Assumptions:</a:t>
            </a:r>
          </a:p>
          <a:p>
            <a:pPr algn="just" eaLnBrk="1" hangingPunct="1">
              <a:lnSpc>
                <a:spcPts val="2700"/>
              </a:lnSpc>
              <a:spcBef>
                <a:spcPts val="600"/>
              </a:spcBef>
            </a:pPr>
            <a:endParaRPr lang="en-US" altLang="en-US" sz="2000" b="0" u="none" dirty="0">
              <a:latin typeface="+mn-lt"/>
            </a:endParaRPr>
          </a:p>
          <a:p>
            <a:pPr lvl="1" algn="just" eaLnBrk="1" hangingPunct="1">
              <a:lnSpc>
                <a:spcPts val="2700"/>
              </a:lnSpc>
              <a:spcBef>
                <a:spcPts val="600"/>
              </a:spcBef>
              <a:buClr>
                <a:schemeClr val="tx1"/>
              </a:buClr>
              <a:buFontTx/>
              <a:buChar char="-"/>
            </a:pPr>
            <a:r>
              <a:rPr lang="en-US" altLang="en-US" sz="2000" b="0" u="none" dirty="0">
                <a:solidFill>
                  <a:srgbClr val="FF0000"/>
                </a:solidFill>
                <a:latin typeface="+mn-lt"/>
              </a:rPr>
              <a:t>The errors are uncorrelated with the common factor</a:t>
            </a:r>
            <a:r>
              <a:rPr lang="en-US" altLang="en-US" sz="2000" b="0" u="none" dirty="0">
                <a:latin typeface="+mn-lt"/>
              </a:rPr>
              <a:t> and across each other.</a:t>
            </a:r>
          </a:p>
          <a:p>
            <a:pPr lvl="1" algn="just" eaLnBrk="1" hangingPunct="1">
              <a:lnSpc>
                <a:spcPts val="2700"/>
              </a:lnSpc>
              <a:spcBef>
                <a:spcPts val="600"/>
              </a:spcBef>
              <a:buClr>
                <a:schemeClr val="tx1"/>
              </a:buClr>
              <a:buFontTx/>
              <a:buChar char="-"/>
            </a:pPr>
            <a:r>
              <a:rPr lang="en-US" altLang="en-US" sz="2000" b="0" i="1" u="none" dirty="0">
                <a:latin typeface="Symbol" panose="05050102010706020507" pitchFamily="18" charset="2"/>
              </a:rPr>
              <a:t>b</a:t>
            </a:r>
            <a:r>
              <a:rPr lang="en-US" altLang="en-US" sz="2000" b="0" i="1" u="none" baseline="-25000" dirty="0">
                <a:latin typeface="+mn-lt"/>
              </a:rPr>
              <a:t>i </a:t>
            </a:r>
            <a:r>
              <a:rPr lang="en-US" altLang="en-US" sz="2000" b="0" i="1" u="none" dirty="0">
                <a:latin typeface="+mn-lt"/>
              </a:rPr>
              <a:t>= </a:t>
            </a:r>
            <a:r>
              <a:rPr lang="en-US" altLang="en-US" sz="2000" b="0" u="none" dirty="0">
                <a:latin typeface="+mn-lt"/>
              </a:rPr>
              <a:t>exposure to market or factor loading, being the </a:t>
            </a:r>
            <a:r>
              <a:rPr lang="en-US" altLang="en-US" sz="2000" b="0" u="none" dirty="0">
                <a:solidFill>
                  <a:srgbClr val="FF0000"/>
                </a:solidFill>
                <a:latin typeface="+mn-lt"/>
              </a:rPr>
              <a:t>systematic risk </a:t>
            </a:r>
            <a:r>
              <a:rPr lang="en-US" altLang="en-US" sz="2000" b="0" u="none" dirty="0">
                <a:latin typeface="+mn-lt"/>
              </a:rPr>
              <a:t>when the market return is represented by the stock market index.</a:t>
            </a:r>
            <a:endParaRPr lang="en-US" altLang="en-US" sz="2000" b="0" u="none" baseline="-25000" dirty="0">
              <a:latin typeface="+mn-lt"/>
            </a:endParaRPr>
          </a:p>
        </p:txBody>
      </p:sp>
      <p:pic>
        <p:nvPicPr>
          <p:cNvPr id="3" name="Picture 2"/>
          <p:cNvPicPr>
            <a:picLocks noChangeAspect="1"/>
          </p:cNvPicPr>
          <p:nvPr/>
        </p:nvPicPr>
        <p:blipFill>
          <a:blip r:embed="rId2"/>
          <a:stretch>
            <a:fillRect/>
          </a:stretch>
        </p:blipFill>
        <p:spPr>
          <a:xfrm>
            <a:off x="1447800" y="2362201"/>
            <a:ext cx="2629012" cy="512063"/>
          </a:xfrm>
          <a:prstGeom prst="rect">
            <a:avLst/>
          </a:prstGeom>
        </p:spPr>
      </p:pic>
      <p:pic>
        <p:nvPicPr>
          <p:cNvPr id="6" name="Picture 5"/>
          <p:cNvPicPr>
            <a:picLocks noChangeAspect="1"/>
          </p:cNvPicPr>
          <p:nvPr/>
        </p:nvPicPr>
        <p:blipFill>
          <a:blip r:embed="rId3"/>
          <a:stretch>
            <a:fillRect/>
          </a:stretch>
        </p:blipFill>
        <p:spPr>
          <a:xfrm>
            <a:off x="3581400" y="3276600"/>
            <a:ext cx="3993741" cy="381000"/>
          </a:xfrm>
          <a:prstGeom prst="rect">
            <a:avLst/>
          </a:prstGeom>
        </p:spPr>
      </p:pic>
      <p:sp>
        <p:nvSpPr>
          <p:cNvPr id="9" name="Down Arrow 8"/>
          <p:cNvSpPr/>
          <p:nvPr/>
        </p:nvSpPr>
        <p:spPr>
          <a:xfrm>
            <a:off x="5257800" y="3657601"/>
            <a:ext cx="228600" cy="31234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Oval 3"/>
          <p:cNvSpPr/>
          <p:nvPr/>
        </p:nvSpPr>
        <p:spPr>
          <a:xfrm>
            <a:off x="2667000" y="2307338"/>
            <a:ext cx="609600" cy="51206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Arrow Connector 7"/>
          <p:cNvCxnSpPr>
            <a:endCxn id="10" idx="1"/>
          </p:cNvCxnSpPr>
          <p:nvPr/>
        </p:nvCxnSpPr>
        <p:spPr>
          <a:xfrm flipV="1">
            <a:off x="3276600" y="2491890"/>
            <a:ext cx="914512" cy="110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191112" y="2322613"/>
            <a:ext cx="2209800" cy="338554"/>
          </a:xfrm>
          <a:prstGeom prst="rect">
            <a:avLst/>
          </a:prstGeom>
          <a:noFill/>
        </p:spPr>
        <p:txBody>
          <a:bodyPr wrap="square" rtlCol="0">
            <a:spAutoFit/>
          </a:bodyPr>
          <a:lstStyle/>
          <a:p>
            <a:pPr algn="l">
              <a:buNone/>
            </a:pPr>
            <a:r>
              <a:rPr lang="en-US" sz="1600" b="0" u="none" dirty="0">
                <a:solidFill>
                  <a:schemeClr val="tx1"/>
                </a:solidFill>
              </a:rPr>
              <a:t>General market risk</a:t>
            </a:r>
          </a:p>
        </p:txBody>
      </p:sp>
      <p:cxnSp>
        <p:nvCxnSpPr>
          <p:cNvPr id="12" name="Straight Arrow Connector 11"/>
          <p:cNvCxnSpPr/>
          <p:nvPr/>
        </p:nvCxnSpPr>
        <p:spPr>
          <a:xfrm>
            <a:off x="3810000" y="2743201"/>
            <a:ext cx="533400" cy="1310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267200" y="2743201"/>
            <a:ext cx="2362200" cy="338554"/>
          </a:xfrm>
          <a:prstGeom prst="rect">
            <a:avLst/>
          </a:prstGeom>
          <a:noFill/>
        </p:spPr>
        <p:txBody>
          <a:bodyPr wrap="square" rtlCol="0">
            <a:spAutoFit/>
          </a:bodyPr>
          <a:lstStyle/>
          <a:p>
            <a:pPr algn="l">
              <a:buNone/>
            </a:pPr>
            <a:r>
              <a:rPr lang="en-US" sz="1600" b="0" u="none" dirty="0">
                <a:solidFill>
                  <a:schemeClr val="tx1"/>
                </a:solidFill>
              </a:rPr>
              <a:t>Specific risk</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396</a:t>
            </a:fld>
            <a:endParaRPr lang="en-US"/>
          </a:p>
        </p:txBody>
      </p:sp>
    </p:spTree>
    <p:extLst>
      <p:ext uri="{BB962C8B-B14F-4D97-AF65-F5344CB8AC3E}">
        <p14:creationId xmlns:p14="http://schemas.microsoft.com/office/powerpoint/2010/main" val="3254328825"/>
      </p:ext>
    </p:extLst>
  </p:cSld>
  <p:clrMapOvr>
    <a:masterClrMapping/>
  </p:clrMapOvr>
  <p:transition spd="slow">
    <p:pull dir="r"/>
  </p:transition>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1437" y="314717"/>
            <a:ext cx="7772400" cy="8382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err="1"/>
              <a:t>VaR</a:t>
            </a:r>
            <a:r>
              <a:rPr lang="en-US" altLang="en-US" dirty="0"/>
              <a:t> </a:t>
            </a:r>
            <a:r>
              <a:rPr lang="en-US" altLang="en-US"/>
              <a:t>– Diagonal model</a:t>
            </a:r>
            <a:endParaRPr lang="en-US" altLang="en-US" dirty="0"/>
          </a:p>
        </p:txBody>
      </p:sp>
      <p:sp>
        <p:nvSpPr>
          <p:cNvPr id="7173" name="Rectangle 3"/>
          <p:cNvSpPr>
            <a:spLocks noChangeArrowheads="1"/>
          </p:cNvSpPr>
          <p:nvPr/>
        </p:nvSpPr>
        <p:spPr bwMode="auto">
          <a:xfrm>
            <a:off x="776536" y="1628801"/>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lnSpc>
                <a:spcPts val="2700"/>
              </a:lnSpc>
              <a:spcBef>
                <a:spcPts val="600"/>
              </a:spcBef>
              <a:buClr>
                <a:schemeClr val="bg2"/>
              </a:buClr>
              <a:buFont typeface="Wingdings" panose="05000000000000000000" pitchFamily="2" charset="2"/>
              <a:buChar char="§"/>
            </a:pPr>
            <a:r>
              <a:rPr lang="en-US" altLang="en-US" sz="2000" b="0" u="none" dirty="0">
                <a:solidFill>
                  <a:srgbClr val="FF0000"/>
                </a:solidFill>
                <a:latin typeface="+mn-lt"/>
              </a:rPr>
              <a:t>Variances</a:t>
            </a:r>
            <a:r>
              <a:rPr lang="en-US" altLang="en-US" sz="2000" b="0" u="none" dirty="0">
                <a:latin typeface="+mn-lt"/>
              </a:rPr>
              <a:t>:</a:t>
            </a: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r>
              <a:rPr lang="en-US" altLang="en-US" sz="2000" u="none" dirty="0">
                <a:solidFill>
                  <a:srgbClr val="FF0000"/>
                </a:solidFill>
                <a:latin typeface="+mn-lt"/>
              </a:rPr>
              <a:t>The variance of stock </a:t>
            </a:r>
            <a:r>
              <a:rPr lang="en-US" altLang="en-US" sz="2000" u="none" dirty="0" err="1">
                <a:solidFill>
                  <a:srgbClr val="FF0000"/>
                </a:solidFill>
                <a:latin typeface="+mn-lt"/>
              </a:rPr>
              <a:t>i</a:t>
            </a:r>
            <a:r>
              <a:rPr lang="en-US" altLang="en-US" sz="2000" u="none" dirty="0">
                <a:solidFill>
                  <a:srgbClr val="FF0000"/>
                </a:solidFill>
                <a:latin typeface="+mn-lt"/>
              </a:rPr>
              <a:t> can be decomposed into systematic and specific risk: </a:t>
            </a: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r>
              <a:rPr lang="en-US" altLang="en-US" sz="2000" b="0" u="none" dirty="0">
                <a:solidFill>
                  <a:srgbClr val="FF0000"/>
                </a:solidFill>
                <a:latin typeface="+mn-lt"/>
              </a:rPr>
              <a:t>Covariance between 2 assets </a:t>
            </a:r>
            <a:r>
              <a:rPr lang="en-US" altLang="en-US" sz="2000" b="0" u="none" dirty="0">
                <a:latin typeface="+mn-lt"/>
              </a:rPr>
              <a:t>(as the asset returns are only correlated to the market):</a:t>
            </a: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p:txBody>
      </p:sp>
      <p:pic>
        <p:nvPicPr>
          <p:cNvPr id="9" name="Picture 8"/>
          <p:cNvPicPr>
            <a:picLocks noChangeAspect="1"/>
          </p:cNvPicPr>
          <p:nvPr/>
        </p:nvPicPr>
        <p:blipFill>
          <a:blip r:embed="rId2"/>
          <a:stretch>
            <a:fillRect/>
          </a:stretch>
        </p:blipFill>
        <p:spPr>
          <a:xfrm>
            <a:off x="3158171" y="1768612"/>
            <a:ext cx="4291967" cy="345000"/>
          </a:xfrm>
          <a:prstGeom prst="rect">
            <a:avLst/>
          </a:prstGeom>
        </p:spPr>
      </p:pic>
      <p:pic>
        <p:nvPicPr>
          <p:cNvPr id="2" name="Picture 1"/>
          <p:cNvPicPr>
            <a:picLocks noChangeAspect="1"/>
          </p:cNvPicPr>
          <p:nvPr/>
        </p:nvPicPr>
        <p:blipFill>
          <a:blip r:embed="rId3"/>
          <a:stretch>
            <a:fillRect/>
          </a:stretch>
        </p:blipFill>
        <p:spPr>
          <a:xfrm>
            <a:off x="1535457" y="3311420"/>
            <a:ext cx="5817459" cy="764474"/>
          </a:xfrm>
          <a:prstGeom prst="rect">
            <a:avLst/>
          </a:prstGeom>
        </p:spPr>
      </p:pic>
      <p:cxnSp>
        <p:nvCxnSpPr>
          <p:cNvPr id="6" name="Straight Arrow Connector 5"/>
          <p:cNvCxnSpPr/>
          <p:nvPr/>
        </p:nvCxnSpPr>
        <p:spPr>
          <a:xfrm flipH="1">
            <a:off x="4088905" y="3200401"/>
            <a:ext cx="2376263" cy="5886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024260" y="3295784"/>
            <a:ext cx="3396950" cy="4932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4"/>
          <a:stretch>
            <a:fillRect/>
          </a:stretch>
        </p:blipFill>
        <p:spPr>
          <a:xfrm>
            <a:off x="2318517" y="5265257"/>
            <a:ext cx="5065767" cy="397388"/>
          </a:xfrm>
          <a:prstGeom prst="rect">
            <a:avLst/>
          </a:prstGeom>
        </p:spPr>
      </p:pic>
      <p:sp>
        <p:nvSpPr>
          <p:cNvPr id="10" name="Slide Number Placeholder 9"/>
          <p:cNvSpPr>
            <a:spLocks noGrp="1"/>
          </p:cNvSpPr>
          <p:nvPr>
            <p:ph type="sldNum" sz="quarter" idx="12"/>
          </p:nvPr>
        </p:nvSpPr>
        <p:spPr/>
        <p:txBody>
          <a:bodyPr/>
          <a:lstStyle/>
          <a:p>
            <a:pPr>
              <a:defRPr/>
            </a:pPr>
            <a:fld id="{ABCFD3F2-5642-45AA-A8CF-5FDB05EA0EA7}" type="slidenum">
              <a:rPr lang="en-US" smtClean="0"/>
              <a:pPr>
                <a:defRPr/>
              </a:pPr>
              <a:t>397</a:t>
            </a:fld>
            <a:endParaRPr lang="en-US"/>
          </a:p>
        </p:txBody>
      </p:sp>
    </p:spTree>
    <p:extLst>
      <p:ext uri="{BB962C8B-B14F-4D97-AF65-F5344CB8AC3E}">
        <p14:creationId xmlns:p14="http://schemas.microsoft.com/office/powerpoint/2010/main" val="1642499219"/>
      </p:ext>
    </p:extLst>
  </p:cSld>
  <p:clrMapOvr>
    <a:masterClrMapping/>
  </p:clrMapOvr>
  <p:transition spd="slow">
    <p:pull dir="r"/>
  </p:transition>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24267"/>
            <a:ext cx="8712968" cy="8382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err="1"/>
              <a:t>VaR</a:t>
            </a:r>
            <a:r>
              <a:rPr lang="en-US" altLang="en-US" dirty="0"/>
              <a:t> – Diagonal model</a:t>
            </a:r>
          </a:p>
        </p:txBody>
      </p:sp>
      <p:sp>
        <p:nvSpPr>
          <p:cNvPr id="7173" name="Rectangle 3"/>
          <p:cNvSpPr>
            <a:spLocks noChangeArrowheads="1"/>
          </p:cNvSpPr>
          <p:nvPr/>
        </p:nvSpPr>
        <p:spPr bwMode="auto">
          <a:xfrm>
            <a:off x="776536" y="1649655"/>
            <a:ext cx="8712968" cy="465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lnSpc>
                <a:spcPts val="2700"/>
              </a:lnSpc>
              <a:spcBef>
                <a:spcPts val="600"/>
              </a:spcBef>
              <a:buClr>
                <a:schemeClr val="bg2"/>
              </a:buClr>
              <a:buFont typeface="Wingdings" panose="05000000000000000000" pitchFamily="2" charset="2"/>
              <a:buChar char="§"/>
            </a:pPr>
            <a:r>
              <a:rPr lang="en-US" altLang="en-US" sz="2000" u="none" dirty="0">
                <a:solidFill>
                  <a:srgbClr val="FF0000"/>
                </a:solidFill>
                <a:latin typeface="+mn-lt"/>
              </a:rPr>
              <a:t>Variance-Covariance matrix:</a:t>
            </a: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mn-lt"/>
              </a:rPr>
              <a:t>Matrix notation:</a:t>
            </a: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r>
              <a:rPr lang="en-US" altLang="en-US" sz="2000" b="0" u="none" dirty="0">
                <a:solidFill>
                  <a:srgbClr val="FF0000"/>
                </a:solidFill>
                <a:latin typeface="+mn-lt"/>
              </a:rPr>
              <a:t>As matrix D is diagonal, the number of parameters is reduced from N x (N+1)/2 to 2N+1 (</a:t>
            </a:r>
            <a:r>
              <a:rPr lang="en-US" altLang="en-US" sz="2000" b="0" i="1" u="none" dirty="0">
                <a:solidFill>
                  <a:srgbClr val="FF0000"/>
                </a:solidFill>
                <a:latin typeface="+mn-lt"/>
              </a:rPr>
              <a:t>N</a:t>
            </a:r>
            <a:r>
              <a:rPr lang="en-US" altLang="en-US" sz="2000" b="0" u="none" dirty="0">
                <a:solidFill>
                  <a:srgbClr val="FF0000"/>
                </a:solidFill>
                <a:latin typeface="+mn-lt"/>
              </a:rPr>
              <a:t> for the betas, </a:t>
            </a:r>
            <a:r>
              <a:rPr lang="en-US" altLang="en-US" sz="2000" b="0" i="1" u="none" dirty="0">
                <a:solidFill>
                  <a:srgbClr val="FF0000"/>
                </a:solidFill>
                <a:latin typeface="+mn-lt"/>
              </a:rPr>
              <a:t>N </a:t>
            </a:r>
            <a:r>
              <a:rPr lang="en-US" altLang="en-US" sz="2000" b="0" u="none" dirty="0">
                <a:solidFill>
                  <a:srgbClr val="FF0000"/>
                </a:solidFill>
                <a:latin typeface="+mn-lt"/>
              </a:rPr>
              <a:t>for matrix D and 1 for </a:t>
            </a:r>
            <a:r>
              <a:rPr lang="en-US" altLang="en-US" sz="2000" b="0" u="none" dirty="0">
                <a:solidFill>
                  <a:srgbClr val="FF0000"/>
                </a:solidFill>
                <a:latin typeface="Symbol" panose="05050102010706020507" pitchFamily="18" charset="2"/>
              </a:rPr>
              <a:t>s</a:t>
            </a:r>
            <a:r>
              <a:rPr lang="en-US" altLang="en-US" sz="2000" b="0" u="none" baseline="30000" dirty="0">
                <a:solidFill>
                  <a:srgbClr val="FF0000"/>
                </a:solidFill>
                <a:latin typeface="+mn-lt"/>
              </a:rPr>
              <a:t>2</a:t>
            </a:r>
            <a:r>
              <a:rPr lang="en-US" altLang="en-US" sz="2000" b="0" u="none" dirty="0">
                <a:solidFill>
                  <a:srgbClr val="FF0000"/>
                </a:solidFill>
                <a:latin typeface="+mn-lt"/>
              </a:rPr>
              <a:t>).</a:t>
            </a:r>
            <a:endParaRPr lang="en-US" altLang="en-US" sz="2000" b="0" u="none" baseline="30000" dirty="0">
              <a:solidFill>
                <a:srgbClr val="FF0000"/>
              </a:solidFill>
              <a:latin typeface="+mn-lt"/>
            </a:endParaRPr>
          </a:p>
          <a:p>
            <a:pPr algn="just" eaLnBrk="1" hangingPunct="1">
              <a:buClr>
                <a:schemeClr val="bg2"/>
              </a:buClr>
              <a:buFont typeface="Wingdings" panose="05000000000000000000" pitchFamily="2" charset="2"/>
              <a:buChar char="§"/>
            </a:pPr>
            <a:endParaRPr lang="en-US" altLang="en-US" sz="2000" b="0" u="none" dirty="0">
              <a:latin typeface="+mn-lt"/>
            </a:endParaRPr>
          </a:p>
          <a:p>
            <a:pPr algn="just" eaLnBrk="1" hangingPunct="1">
              <a:buClr>
                <a:schemeClr val="bg2"/>
              </a:buClr>
              <a:buFont typeface="Wingdings" panose="05000000000000000000" pitchFamily="2" charset="2"/>
              <a:buChar char="§"/>
            </a:pPr>
            <a:endParaRPr lang="en-US" altLang="en-US" sz="2000" dirty="0"/>
          </a:p>
        </p:txBody>
      </p:sp>
      <p:pic>
        <p:nvPicPr>
          <p:cNvPr id="3" name="Picture 2"/>
          <p:cNvPicPr>
            <a:picLocks noChangeAspect="1"/>
          </p:cNvPicPr>
          <p:nvPr/>
        </p:nvPicPr>
        <p:blipFill>
          <a:blip r:embed="rId2"/>
          <a:stretch>
            <a:fillRect/>
          </a:stretch>
        </p:blipFill>
        <p:spPr>
          <a:xfrm>
            <a:off x="1208584" y="2204864"/>
            <a:ext cx="7822542" cy="1296144"/>
          </a:xfrm>
          <a:prstGeom prst="rect">
            <a:avLst/>
          </a:prstGeom>
        </p:spPr>
      </p:pic>
      <p:pic>
        <p:nvPicPr>
          <p:cNvPr id="4" name="Picture 3"/>
          <p:cNvPicPr>
            <a:picLocks noChangeAspect="1"/>
          </p:cNvPicPr>
          <p:nvPr/>
        </p:nvPicPr>
        <p:blipFill>
          <a:blip r:embed="rId3"/>
          <a:stretch>
            <a:fillRect/>
          </a:stretch>
        </p:blipFill>
        <p:spPr>
          <a:xfrm>
            <a:off x="3080792" y="3682652"/>
            <a:ext cx="2483225" cy="479719"/>
          </a:xfrm>
          <a:prstGeom prst="rect">
            <a:avLst/>
          </a:prstGeom>
        </p:spPr>
      </p:pic>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398</a:t>
            </a:fld>
            <a:endParaRPr lang="en-US"/>
          </a:p>
        </p:txBody>
      </p:sp>
    </p:spTree>
    <p:extLst>
      <p:ext uri="{BB962C8B-B14F-4D97-AF65-F5344CB8AC3E}">
        <p14:creationId xmlns:p14="http://schemas.microsoft.com/office/powerpoint/2010/main" val="504022862"/>
      </p:ext>
    </p:extLst>
  </p:cSld>
  <p:clrMapOvr>
    <a:masterClrMapping/>
  </p:clrMapOvr>
  <p:transition spd="slow">
    <p:pull dir="r"/>
  </p:transition>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76536" y="1628800"/>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algn="just" eaLnBrk="1" hangingPunct="1">
              <a:lnSpc>
                <a:spcPts val="2700"/>
              </a:lnSpc>
              <a:spcBef>
                <a:spcPts val="600"/>
              </a:spcBef>
              <a:buClr>
                <a:schemeClr val="bg2"/>
              </a:buClr>
              <a:buNone/>
            </a:pPr>
            <a:r>
              <a:rPr lang="en-US" altLang="en-US" sz="2000" u="none" dirty="0">
                <a:solidFill>
                  <a:srgbClr val="FF0000"/>
                </a:solidFill>
                <a:latin typeface="+mn-lt"/>
              </a:rPr>
              <a:t>Example:</a:t>
            </a: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r>
              <a:rPr lang="pt-PT" altLang="en-US" sz="2000" b="0" u="none" dirty="0">
                <a:latin typeface="+mn-lt"/>
              </a:rPr>
              <a:t>$ 1M </a:t>
            </a:r>
            <a:r>
              <a:rPr lang="pt-PT" altLang="en-US" sz="2000" b="0" u="none" dirty="0" err="1">
                <a:latin typeface="+mn-lt"/>
              </a:rPr>
              <a:t>Equal</a:t>
            </a:r>
            <a:r>
              <a:rPr lang="pt-PT" altLang="en-US" sz="2000" b="0" u="none" dirty="0">
                <a:latin typeface="+mn-lt"/>
              </a:rPr>
              <a:t> weight portfolio of the 10 largest caps of </a:t>
            </a:r>
            <a:r>
              <a:rPr lang="pt-PT" altLang="en-US" sz="2000" b="0" u="none" dirty="0" err="1">
                <a:latin typeface="+mn-lt"/>
              </a:rPr>
              <a:t>Nasdaq</a:t>
            </a:r>
            <a:r>
              <a:rPr lang="pt-PT" altLang="en-US" sz="2000" b="0" u="none" dirty="0">
                <a:latin typeface="+mn-lt"/>
              </a:rPr>
              <a:t> </a:t>
            </a:r>
            <a:r>
              <a:rPr lang="pt-PT" altLang="en-US" sz="2000" b="0" u="none" dirty="0" err="1">
                <a:latin typeface="+mn-lt"/>
              </a:rPr>
              <a:t>Index</a:t>
            </a:r>
            <a:endParaRPr lang="pt-PT"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endParaRPr lang="pt-PT"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mn-lt"/>
              </a:rPr>
              <a:t>Inputs for </a:t>
            </a:r>
            <a:r>
              <a:rPr lang="en-US" altLang="en-US" sz="2000" b="0" u="none" dirty="0" err="1">
                <a:latin typeface="+mn-lt"/>
              </a:rPr>
              <a:t>VaR</a:t>
            </a:r>
            <a:r>
              <a:rPr lang="en-US" altLang="en-US" sz="2000" b="0" u="none" dirty="0">
                <a:latin typeface="+mn-lt"/>
              </a:rPr>
              <a:t> modelling:</a:t>
            </a:r>
          </a:p>
          <a:p>
            <a:pPr lvl="1" algn="just" eaLnBrk="1" hangingPunct="1">
              <a:lnSpc>
                <a:spcPts val="2700"/>
              </a:lnSpc>
              <a:spcBef>
                <a:spcPts val="600"/>
              </a:spcBef>
              <a:buClr>
                <a:schemeClr val="bg2"/>
              </a:buClr>
              <a:buFont typeface="Wingdings" panose="05000000000000000000" pitchFamily="2" charset="2"/>
              <a:buChar char="§"/>
            </a:pPr>
            <a:r>
              <a:rPr lang="en-US" altLang="en-US" sz="1600" b="0" u="none" dirty="0">
                <a:latin typeface="+mn-lt"/>
              </a:rPr>
              <a:t>Individual stock returns</a:t>
            </a:r>
          </a:p>
          <a:p>
            <a:pPr lvl="1" algn="just" eaLnBrk="1" hangingPunct="1">
              <a:lnSpc>
                <a:spcPts val="2700"/>
              </a:lnSpc>
              <a:spcBef>
                <a:spcPts val="600"/>
              </a:spcBef>
              <a:buClr>
                <a:schemeClr val="bg2"/>
              </a:buClr>
              <a:buFont typeface="Wingdings" panose="05000000000000000000" pitchFamily="2" charset="2"/>
              <a:buChar char="§"/>
            </a:pPr>
            <a:r>
              <a:rPr lang="en-US" altLang="en-US" sz="1600" b="0" u="none" dirty="0">
                <a:latin typeface="+mn-lt"/>
              </a:rPr>
              <a:t>VCV matrix</a:t>
            </a:r>
          </a:p>
          <a:p>
            <a:pPr marL="457200" lvl="1" indent="0" algn="just" eaLnBrk="1" hangingPunct="1">
              <a:buNone/>
              <a:defRP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mn-lt"/>
              </a:rPr>
              <a:t>Parameters for </a:t>
            </a:r>
            <a:r>
              <a:rPr lang="en-US" altLang="en-US" sz="2000" b="0" u="none" dirty="0" err="1">
                <a:latin typeface="+mn-lt"/>
              </a:rPr>
              <a:t>VaR</a:t>
            </a:r>
            <a:r>
              <a:rPr lang="en-US" altLang="en-US" sz="2000" b="0" u="none" dirty="0">
                <a:latin typeface="+mn-lt"/>
              </a:rPr>
              <a:t> modelling:</a:t>
            </a:r>
          </a:p>
          <a:p>
            <a:pPr lvl="1" algn="just" eaLnBrk="1" hangingPunct="1">
              <a:lnSpc>
                <a:spcPts val="2700"/>
              </a:lnSpc>
              <a:spcBef>
                <a:spcPts val="600"/>
              </a:spcBef>
              <a:buClr>
                <a:schemeClr val="bg2"/>
              </a:buClr>
              <a:buFont typeface="Wingdings" panose="05000000000000000000" pitchFamily="2" charset="2"/>
              <a:buChar char="§"/>
            </a:pPr>
            <a:r>
              <a:rPr lang="en-US" altLang="en-US" sz="1600" b="0" u="none" dirty="0">
                <a:latin typeface="+mn-lt"/>
              </a:rPr>
              <a:t>Confidence level (95%)</a:t>
            </a:r>
          </a:p>
          <a:p>
            <a:pPr lvl="1" algn="just" eaLnBrk="1" hangingPunct="1">
              <a:lnSpc>
                <a:spcPts val="2700"/>
              </a:lnSpc>
              <a:spcBef>
                <a:spcPts val="600"/>
              </a:spcBef>
              <a:buClr>
                <a:schemeClr val="bg2"/>
              </a:buClr>
              <a:buFont typeface="Wingdings" panose="05000000000000000000" pitchFamily="2" charset="2"/>
              <a:buChar char="§"/>
            </a:pPr>
            <a:r>
              <a:rPr lang="en-US" altLang="en-US" sz="1600" b="0" u="none" dirty="0">
                <a:latin typeface="+mn-lt"/>
              </a:rPr>
              <a:t>Time horizon (1d)</a:t>
            </a:r>
          </a:p>
          <a:p>
            <a:pPr marL="0" indent="0" algn="just" eaLnBrk="1" hangingPunct="1">
              <a:buNone/>
              <a:defRPr/>
            </a:pPr>
            <a:endParaRPr lang="en-US" altLang="en-US" sz="2000" b="0" u="none" dirty="0">
              <a:latin typeface="+mn-lt"/>
            </a:endParaRPr>
          </a:p>
          <a:p>
            <a:pPr marL="0" indent="0" algn="just" eaLnBrk="1" hangingPunct="1">
              <a:buNone/>
              <a:defRPr/>
            </a:pPr>
            <a:endParaRPr lang="en-US" altLang="en-US" sz="2000" b="0" u="none" dirty="0">
              <a:latin typeface="+mn-lt"/>
            </a:endParaRPr>
          </a:p>
        </p:txBody>
      </p:sp>
      <p:sp>
        <p:nvSpPr>
          <p:cNvPr id="5" name="Rectangle 2"/>
          <p:cNvSpPr txBox="1">
            <a:spLocks noChangeArrowheads="1"/>
          </p:cNvSpPr>
          <p:nvPr/>
        </p:nvSpPr>
        <p:spPr bwMode="auto">
          <a:xfrm>
            <a:off x="776536" y="324267"/>
            <a:ext cx="8712968" cy="838200"/>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VaR – Diagonal model</a:t>
            </a:r>
            <a:endParaRPr kumimoji="0" lang="en-US" altLang="en-US" b="0" u="none" kern="0" dirty="0"/>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399</a:t>
            </a:fld>
            <a:endParaRPr lang="en-US"/>
          </a:p>
        </p:txBody>
      </p:sp>
    </p:spTree>
    <p:extLst>
      <p:ext uri="{BB962C8B-B14F-4D97-AF65-F5344CB8AC3E}">
        <p14:creationId xmlns:p14="http://schemas.microsoft.com/office/powerpoint/2010/main" val="2945904660"/>
      </p:ext>
    </p:extLst>
  </p:cSld>
  <p:clrMapOvr>
    <a:masterClrMapping/>
  </p:clrMapOvr>
  <p:transition spd="slow">
    <p:pull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ctrTitle"/>
          </p:nvPr>
        </p:nvSpPr>
        <p:spPr>
          <a:xfrm>
            <a:off x="762000" y="2459038"/>
            <a:ext cx="8763000" cy="641350"/>
          </a:xfrm>
          <a:noFill/>
        </p:spPr>
        <p:txBody>
          <a:bodyPr lIns="91440" tIns="45720" rIns="91440" bIns="45720">
            <a:spAutoFit/>
          </a:bodyPr>
          <a:lstStyle/>
          <a:p>
            <a:r>
              <a:rPr lang="en-US" sz="3600" b="1" dirty="0"/>
              <a:t>1.1.1.	Players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4</a:t>
            </a:fld>
            <a:endParaRPr lang="en-US" dirty="0"/>
          </a:p>
        </p:txBody>
      </p:sp>
    </p:spTree>
    <p:extLst>
      <p:ext uri="{BB962C8B-B14F-4D97-AF65-F5344CB8AC3E}">
        <p14:creationId xmlns:p14="http://schemas.microsoft.com/office/powerpoint/2010/main" val="2246546071"/>
      </p:ext>
    </p:extLst>
  </p:cSld>
  <p:clrMapOvr>
    <a:masterClrMapping/>
  </p:clrMapOvr>
  <p:transition spd="slow">
    <p:pull dir="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Financial Roles</a:t>
            </a:r>
          </a:p>
        </p:txBody>
      </p:sp>
      <p:sp>
        <p:nvSpPr>
          <p:cNvPr id="1620995" name="Rectangle 3"/>
          <p:cNvSpPr>
            <a:spLocks noGrp="1" noChangeArrowheads="1"/>
          </p:cNvSpPr>
          <p:nvPr>
            <p:ph type="body" idx="1"/>
          </p:nvPr>
        </p:nvSpPr>
        <p:spPr>
          <a:xfrm>
            <a:off x="776536" y="1628800"/>
            <a:ext cx="8712968" cy="4657700"/>
          </a:xfrm>
        </p:spPr>
        <p:txBody>
          <a:bodyPr/>
          <a:lstStyle/>
          <a:p>
            <a:pPr marL="400050" indent="-400050" algn="just">
              <a:lnSpc>
                <a:spcPts val="2700"/>
              </a:lnSpc>
              <a:spcBef>
                <a:spcPts val="600"/>
              </a:spcBef>
              <a:spcAft>
                <a:spcPts val="600"/>
              </a:spcAft>
              <a:buAutoNum type="romanLcParenBoth"/>
            </a:pPr>
            <a:r>
              <a:rPr lang="en-US" sz="1800" dirty="0">
                <a:solidFill>
                  <a:srgbClr val="FF0000"/>
                </a:solidFill>
              </a:rPr>
              <a:t>Liquidity Intermediation </a:t>
            </a:r>
            <a:r>
              <a:rPr lang="en-US" sz="1800" dirty="0"/>
              <a:t>– channeling savings to investment projects, by maturity transformation.</a:t>
            </a:r>
          </a:p>
          <a:p>
            <a:pPr marL="400050" indent="-400050" algn="just">
              <a:lnSpc>
                <a:spcPts val="2700"/>
              </a:lnSpc>
              <a:spcBef>
                <a:spcPts val="600"/>
              </a:spcBef>
              <a:spcAft>
                <a:spcPts val="600"/>
              </a:spcAft>
              <a:buAutoNum type="romanLcParenBoth"/>
            </a:pPr>
            <a:r>
              <a:rPr lang="en-US" sz="1800" dirty="0">
                <a:solidFill>
                  <a:srgbClr val="FF0000"/>
                </a:solidFill>
              </a:rPr>
              <a:t>Risk Intermediation </a:t>
            </a:r>
            <a:r>
              <a:rPr lang="en-US" sz="1800" dirty="0"/>
              <a:t>– risk taking (e.g. credit, interest rate, currency) and reselling to final investors/savers.</a:t>
            </a:r>
          </a:p>
          <a:p>
            <a:pPr marL="400050" indent="-400050" algn="just">
              <a:lnSpc>
                <a:spcPts val="2700"/>
              </a:lnSpc>
              <a:spcBef>
                <a:spcPts val="600"/>
              </a:spcBef>
              <a:spcAft>
                <a:spcPts val="600"/>
              </a:spcAft>
              <a:buAutoNum type="romanLcParenBoth"/>
            </a:pPr>
            <a:r>
              <a:rPr lang="en-US" sz="1800" dirty="0">
                <a:solidFill>
                  <a:srgbClr val="FF0000"/>
                </a:solidFill>
              </a:rPr>
              <a:t>Information Intermediation </a:t>
            </a:r>
            <a:r>
              <a:rPr lang="en-US" sz="1800" dirty="0"/>
              <a:t>– FIs are </a:t>
            </a:r>
            <a:r>
              <a:rPr lang="en-US" sz="1800" b="1" dirty="0"/>
              <a:t>delegated monitors (Diamond (1984)) </a:t>
            </a:r>
            <a:r>
              <a:rPr lang="en-US" sz="1800" dirty="0"/>
              <a:t>of economic agents, optimally processing the information available. FI average size allows the collection of information at a lower average cost (economies of scale).</a:t>
            </a:r>
          </a:p>
          <a:p>
            <a:pPr marL="400050" indent="-400050" algn="just">
              <a:lnSpc>
                <a:spcPts val="2700"/>
              </a:lnSpc>
              <a:spcBef>
                <a:spcPts val="600"/>
              </a:spcBef>
              <a:spcAft>
                <a:spcPts val="600"/>
              </a:spcAft>
              <a:buAutoNum type="romanLcParenBoth"/>
            </a:pPr>
            <a:r>
              <a:rPr lang="en-US" sz="1800" dirty="0">
                <a:solidFill>
                  <a:srgbClr val="FF0000"/>
                </a:solidFill>
              </a:rPr>
              <a:t>Transmission of monetary policy effects </a:t>
            </a:r>
            <a:r>
              <a:rPr lang="en-US" sz="1800" dirty="0"/>
              <a:t>– monetary aggregates are linked to macroeconomic variables (namely prices) and correspond to banks’ liabilities.</a:t>
            </a:r>
          </a:p>
          <a:p>
            <a:pPr marL="400050" indent="-400050" algn="just">
              <a:lnSpc>
                <a:spcPts val="2700"/>
              </a:lnSpc>
              <a:spcBef>
                <a:spcPts val="600"/>
              </a:spcBef>
              <a:spcAft>
                <a:spcPts val="600"/>
              </a:spcAft>
              <a:buAutoNum type="romanLcParenBoth"/>
            </a:pPr>
            <a:r>
              <a:rPr lang="en-US" sz="1800" dirty="0">
                <a:solidFill>
                  <a:srgbClr val="FF0000"/>
                </a:solidFill>
              </a:rPr>
              <a:t>Intergenerational wealth transfer</a:t>
            </a:r>
          </a:p>
          <a:p>
            <a:pPr marL="400050" indent="-400050" algn="just">
              <a:lnSpc>
                <a:spcPts val="2700"/>
              </a:lnSpc>
              <a:spcBef>
                <a:spcPts val="600"/>
              </a:spcBef>
              <a:spcAft>
                <a:spcPts val="600"/>
              </a:spcAft>
              <a:buAutoNum type="romanLcParenBoth"/>
            </a:pPr>
            <a:r>
              <a:rPr lang="en-US" sz="1800" dirty="0">
                <a:solidFill>
                  <a:srgbClr val="FF0000"/>
                </a:solidFill>
              </a:rPr>
              <a:t>Payment system</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40</a:t>
            </a:fld>
            <a:endParaRPr lang="en-US"/>
          </a:p>
        </p:txBody>
      </p:sp>
    </p:spTree>
    <p:extLst>
      <p:ext uri="{BB962C8B-B14F-4D97-AF65-F5344CB8AC3E}">
        <p14:creationId xmlns:p14="http://schemas.microsoft.com/office/powerpoint/2010/main" val="297201828"/>
      </p:ext>
    </p:extLst>
  </p:cSld>
  <p:clrMapOvr>
    <a:masterClrMapping/>
  </p:clrMapOvr>
  <p:transition spd="slow">
    <p:pull dir="r"/>
  </p:transition>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776536" y="324267"/>
            <a:ext cx="8712968" cy="838200"/>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VaR – Diagonal model</a:t>
            </a:r>
            <a:endParaRPr kumimoji="0" lang="en-US" altLang="en-US" b="0" u="none" kern="0" dirty="0"/>
          </a:p>
        </p:txBody>
      </p:sp>
      <p:pic>
        <p:nvPicPr>
          <p:cNvPr id="3" name="Picture 2"/>
          <p:cNvPicPr>
            <a:picLocks noChangeAspect="1"/>
          </p:cNvPicPr>
          <p:nvPr/>
        </p:nvPicPr>
        <p:blipFill>
          <a:blip r:embed="rId2"/>
          <a:stretch>
            <a:fillRect/>
          </a:stretch>
        </p:blipFill>
        <p:spPr>
          <a:xfrm>
            <a:off x="776536" y="1628800"/>
            <a:ext cx="8712968" cy="4081637"/>
          </a:xfrm>
          <a:prstGeom prst="rect">
            <a:avLst/>
          </a:prstGeom>
        </p:spPr>
      </p:pic>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400</a:t>
            </a:fld>
            <a:endParaRPr lang="en-US"/>
          </a:p>
        </p:txBody>
      </p:sp>
    </p:spTree>
    <p:extLst>
      <p:ext uri="{BB962C8B-B14F-4D97-AF65-F5344CB8AC3E}">
        <p14:creationId xmlns:p14="http://schemas.microsoft.com/office/powerpoint/2010/main" val="4049876042"/>
      </p:ext>
    </p:extLst>
  </p:cSld>
  <p:clrMapOvr>
    <a:masterClrMapping/>
  </p:clrMapOvr>
  <p:transition spd="slow">
    <p:pull dir="r"/>
  </p:transition>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3"/>
          <p:cNvSpPr>
            <a:spLocks noChangeArrowheads="1"/>
          </p:cNvSpPr>
          <p:nvPr/>
        </p:nvSpPr>
        <p:spPr bwMode="auto">
          <a:xfrm>
            <a:off x="812952" y="1628800"/>
            <a:ext cx="8676552"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solidFill>
                  <a:srgbClr val="FF0000"/>
                </a:solidFill>
                <a:latin typeface="Calibri" panose="020F0502020204030204" pitchFamily="34" charset="0"/>
                <a:cs typeface="Calibri" panose="020F0502020204030204" pitchFamily="34" charset="0"/>
              </a:rPr>
              <a:t>We can use this simplification to compute the risk of a portfolio </a:t>
            </a:r>
            <a:r>
              <a:rPr lang="en-US" altLang="en-US" sz="2000" b="0" i="1" u="none" dirty="0">
                <a:solidFill>
                  <a:srgbClr val="FF0000"/>
                </a:solidFill>
                <a:latin typeface="Calibri" panose="020F0502020204030204" pitchFamily="34" charset="0"/>
                <a:cs typeface="Calibri" panose="020F0502020204030204" pitchFamily="34" charset="0"/>
              </a:rPr>
              <a:t>p</a:t>
            </a:r>
            <a:r>
              <a:rPr lang="en-US" altLang="en-US" sz="2000" b="0" u="none" dirty="0">
                <a:solidFill>
                  <a:srgbClr val="FF0000"/>
                </a:solidFill>
                <a:latin typeface="Calibri" panose="020F0502020204030204" pitchFamily="34" charset="0"/>
                <a:cs typeface="Calibri" panose="020F0502020204030204" pitchFamily="34" charset="0"/>
              </a:rPr>
              <a:t>:</a:t>
            </a:r>
          </a:p>
          <a:p>
            <a:pPr marL="265113" indent="-265113" algn="just" eaLnBrk="1" hangingPunct="1">
              <a:lnSpc>
                <a:spcPts val="2700"/>
              </a:lnSpc>
              <a:spcBef>
                <a:spcPts val="600"/>
              </a:spcBef>
              <a:buClr>
                <a:schemeClr val="bg2"/>
              </a:buClr>
              <a:buFont typeface="Wingdings" panose="05000000000000000000" pitchFamily="2" charset="2"/>
              <a:buChar char="§"/>
            </a:pPr>
            <a:endParaRPr lang="en-US" altLang="en-US" sz="2000" dirty="0">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endParaRPr lang="en-US" altLang="en-US" sz="2000" dirty="0">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Calibri" panose="020F0502020204030204" pitchFamily="34" charset="0"/>
                <a:cs typeface="Calibri" panose="020F0502020204030204" pitchFamily="34" charset="0"/>
              </a:rPr>
              <a:t>From			       we get:</a:t>
            </a: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solidFill>
                <a:srgbClr val="FF0000"/>
              </a:solidFill>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solidFill>
                  <a:srgbClr val="FF0000"/>
                </a:solidFill>
                <a:latin typeface="Calibri" panose="020F0502020204030204" pitchFamily="34" charset="0"/>
                <a:cs typeface="Calibri" panose="020F0502020204030204" pitchFamily="34" charset="0"/>
              </a:rPr>
              <a:t>When N increases and the portfolio is adequately diversified, </a:t>
            </a:r>
            <a:r>
              <a:rPr lang="en-US" altLang="en-US" sz="2000" b="0" u="none" dirty="0">
                <a:latin typeface="Calibri" panose="020F0502020204030204" pitchFamily="34" charset="0"/>
                <a:cs typeface="Calibri" panose="020F0502020204030204" pitchFamily="34" charset="0"/>
              </a:rPr>
              <a:t>the last term of the previous equation tends to zero, as specific risk may be assumed as zero and </a:t>
            </a:r>
            <a:r>
              <a:rPr lang="en-US" altLang="en-US" sz="2000" b="0" u="none" dirty="0">
                <a:solidFill>
                  <a:srgbClr val="FF0000"/>
                </a:solidFill>
                <a:latin typeface="Calibri" panose="020F0502020204030204" pitchFamily="34" charset="0"/>
                <a:cs typeface="Calibri" panose="020F0502020204030204" pitchFamily="34" charset="0"/>
              </a:rPr>
              <a:t>the risk of the portfolio becomes dominated by the common factor.</a:t>
            </a:r>
          </a:p>
          <a:p>
            <a:pPr algn="just" eaLnBrk="1" hangingPunct="1">
              <a:lnSpc>
                <a:spcPts val="2700"/>
              </a:lnSpc>
              <a:spcBef>
                <a:spcPts val="600"/>
              </a:spcBef>
              <a:buClr>
                <a:schemeClr val="bg2"/>
              </a:buClr>
              <a:buFont typeface="Wingdings" panose="05000000000000000000" pitchFamily="2" charset="2"/>
              <a:buChar char="§"/>
            </a:pPr>
            <a:endParaRPr lang="en-US" altLang="en-US" sz="2000" dirty="0">
              <a:solidFill>
                <a:srgbClr val="FF0000"/>
              </a:solidFill>
              <a:latin typeface="Calibri" panose="020F0502020204030204" pitchFamily="34" charset="0"/>
              <a:cs typeface="Calibri" panose="020F0502020204030204" pitchFamily="34" charset="0"/>
            </a:endParaRPr>
          </a:p>
          <a:p>
            <a:pPr algn="just" eaLnBrk="1" hangingPunct="1">
              <a:lnSpc>
                <a:spcPts val="2700"/>
              </a:lnSpc>
              <a:spcBef>
                <a:spcPts val="600"/>
              </a:spcBef>
              <a:buClr>
                <a:schemeClr val="bg2"/>
              </a:buClr>
              <a:buFont typeface="Wingdings" panose="05000000000000000000" pitchFamily="2" charset="2"/>
              <a:buChar char="§"/>
            </a:pPr>
            <a:endParaRPr lang="en-US" altLang="en-US" sz="2000" dirty="0">
              <a:solidFill>
                <a:srgbClr val="FF0000"/>
              </a:solidFill>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solidFill>
                  <a:srgbClr val="FF0000"/>
                </a:solidFill>
                <a:latin typeface="Calibri" panose="020F0502020204030204" pitchFamily="34" charset="0"/>
                <a:cs typeface="Calibri" panose="020F0502020204030204" pitchFamily="34" charset="0"/>
              </a:rPr>
              <a:t>The portfolio risk will be proportional to the market index risk (beta mapping) =&gt; </a:t>
            </a:r>
            <a:r>
              <a:rPr lang="en-US" altLang="en-US" sz="2000" b="0" u="none" dirty="0">
                <a:latin typeface="Calibri" panose="020F0502020204030204" pitchFamily="34" charset="0"/>
                <a:cs typeface="Calibri" panose="020F0502020204030204" pitchFamily="34" charset="0"/>
              </a:rPr>
              <a:t>the beta model is just a particular case, a restriction, of the diagonal model.</a:t>
            </a:r>
          </a:p>
          <a:p>
            <a:pPr algn="just" eaLnBrk="1" hangingPunct="1">
              <a:lnSpc>
                <a:spcPts val="2700"/>
              </a:lnSpc>
              <a:spcBef>
                <a:spcPts val="600"/>
              </a:spcBef>
              <a:buClr>
                <a:schemeClr val="bg2"/>
              </a:buClr>
              <a:buFont typeface="Wingdings" panose="05000000000000000000" pitchFamily="2" charset="2"/>
              <a:buChar char="§"/>
            </a:pPr>
            <a:endParaRPr lang="en-US" altLang="en-US" sz="2000" dirty="0">
              <a:latin typeface="Calibri" panose="020F0502020204030204" pitchFamily="34" charset="0"/>
              <a:cs typeface="Calibri" panose="020F0502020204030204" pitchFamily="34" charset="0"/>
            </a:endParaRPr>
          </a:p>
          <a:p>
            <a:pPr algn="just" eaLnBrk="1" hangingPunct="1"/>
            <a:endParaRPr lang="en-US" altLang="en-US" sz="2000" dirty="0">
              <a:latin typeface="Calibri" panose="020F0502020204030204" pitchFamily="34" charset="0"/>
              <a:cs typeface="Calibri" panose="020F0502020204030204" pitchFamily="34" charset="0"/>
            </a:endParaRPr>
          </a:p>
          <a:p>
            <a:pPr marL="0" indent="0" algn="just" eaLnBrk="1" hangingPunct="1">
              <a:buNone/>
            </a:pPr>
            <a:endParaRPr lang="en-US" altLang="en-US" sz="20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1352600" y="2022251"/>
            <a:ext cx="1862372" cy="621841"/>
          </a:xfrm>
          <a:prstGeom prst="rect">
            <a:avLst/>
          </a:prstGeom>
        </p:spPr>
      </p:pic>
      <p:pic>
        <p:nvPicPr>
          <p:cNvPr id="6" name="Picture 5"/>
          <p:cNvPicPr>
            <a:picLocks noChangeAspect="1"/>
          </p:cNvPicPr>
          <p:nvPr/>
        </p:nvPicPr>
        <p:blipFill>
          <a:blip r:embed="rId3"/>
          <a:stretch>
            <a:fillRect/>
          </a:stretch>
        </p:blipFill>
        <p:spPr>
          <a:xfrm>
            <a:off x="1524000" y="3295590"/>
            <a:ext cx="6350305" cy="362011"/>
          </a:xfrm>
          <a:prstGeom prst="rect">
            <a:avLst/>
          </a:prstGeom>
        </p:spPr>
      </p:pic>
      <p:pic>
        <p:nvPicPr>
          <p:cNvPr id="10" name="Picture 9"/>
          <p:cNvPicPr>
            <a:picLocks noChangeAspect="1"/>
          </p:cNvPicPr>
          <p:nvPr/>
        </p:nvPicPr>
        <p:blipFill>
          <a:blip r:embed="rId4"/>
          <a:stretch>
            <a:fillRect/>
          </a:stretch>
        </p:blipFill>
        <p:spPr>
          <a:xfrm>
            <a:off x="1928664" y="2949387"/>
            <a:ext cx="1667198" cy="322076"/>
          </a:xfrm>
          <a:prstGeom prst="rect">
            <a:avLst/>
          </a:prstGeom>
        </p:spPr>
      </p:pic>
      <p:pic>
        <p:nvPicPr>
          <p:cNvPr id="8" name="Picture 7"/>
          <p:cNvPicPr>
            <a:picLocks noChangeAspect="1"/>
          </p:cNvPicPr>
          <p:nvPr/>
        </p:nvPicPr>
        <p:blipFill>
          <a:blip r:embed="rId5"/>
          <a:stretch>
            <a:fillRect/>
          </a:stretch>
        </p:blipFill>
        <p:spPr>
          <a:xfrm>
            <a:off x="3728864" y="5157192"/>
            <a:ext cx="3296475" cy="361162"/>
          </a:xfrm>
          <a:prstGeom prst="rect">
            <a:avLst/>
          </a:prstGeom>
        </p:spPr>
      </p:pic>
      <p:sp>
        <p:nvSpPr>
          <p:cNvPr id="9" name="Rectangle 2"/>
          <p:cNvSpPr txBox="1">
            <a:spLocks noChangeArrowheads="1"/>
          </p:cNvSpPr>
          <p:nvPr/>
        </p:nvSpPr>
        <p:spPr bwMode="auto">
          <a:xfrm>
            <a:off x="776536" y="324267"/>
            <a:ext cx="8712968" cy="838200"/>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err="1"/>
              <a:t>VaR</a:t>
            </a:r>
            <a:r>
              <a:rPr kumimoji="0" lang="en-US" altLang="en-US" b="0" u="none" kern="0" dirty="0"/>
              <a:t> – Beta model</a:t>
            </a:r>
          </a:p>
        </p:txBody>
      </p:sp>
      <p:cxnSp>
        <p:nvCxnSpPr>
          <p:cNvPr id="3" name="Straight Arrow Connector 2"/>
          <p:cNvCxnSpPr/>
          <p:nvPr/>
        </p:nvCxnSpPr>
        <p:spPr bwMode="auto">
          <a:xfrm>
            <a:off x="3595862" y="3110425"/>
            <a:ext cx="853082" cy="185165"/>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
        <p:nvSpPr>
          <p:cNvPr id="5" name="Down Arrow 4"/>
          <p:cNvSpPr/>
          <p:nvPr/>
        </p:nvSpPr>
        <p:spPr bwMode="auto">
          <a:xfrm>
            <a:off x="5241032" y="4725144"/>
            <a:ext cx="306240" cy="424129"/>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13" name="Down Arrow 12"/>
          <p:cNvSpPr/>
          <p:nvPr/>
        </p:nvSpPr>
        <p:spPr bwMode="auto">
          <a:xfrm>
            <a:off x="5247040" y="5489707"/>
            <a:ext cx="300232" cy="315557"/>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11" name="Slide Number Placeholder 10"/>
          <p:cNvSpPr>
            <a:spLocks noGrp="1"/>
          </p:cNvSpPr>
          <p:nvPr>
            <p:ph type="sldNum" sz="quarter" idx="12"/>
          </p:nvPr>
        </p:nvSpPr>
        <p:spPr/>
        <p:txBody>
          <a:bodyPr/>
          <a:lstStyle/>
          <a:p>
            <a:pPr>
              <a:defRPr/>
            </a:pPr>
            <a:fld id="{ABCFD3F2-5642-45AA-A8CF-5FDB05EA0EA7}" type="slidenum">
              <a:rPr lang="en-US" smtClean="0"/>
              <a:pPr>
                <a:defRPr/>
              </a:pPr>
              <a:t>401</a:t>
            </a:fld>
            <a:endParaRPr lang="en-US"/>
          </a:p>
        </p:txBody>
      </p:sp>
    </p:spTree>
    <p:extLst>
      <p:ext uri="{BB962C8B-B14F-4D97-AF65-F5344CB8AC3E}">
        <p14:creationId xmlns:p14="http://schemas.microsoft.com/office/powerpoint/2010/main" val="658856448"/>
      </p:ext>
    </p:extLst>
  </p:cSld>
  <p:clrMapOvr>
    <a:masterClrMapping/>
  </p:clrMapOvr>
  <p:transition spd="slow">
    <p:pull dir="r"/>
  </p:transition>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3"/>
          <p:cNvSpPr>
            <a:spLocks noChangeArrowheads="1"/>
          </p:cNvSpPr>
          <p:nvPr/>
        </p:nvSpPr>
        <p:spPr bwMode="auto">
          <a:xfrm>
            <a:off x="776536" y="1628800"/>
            <a:ext cx="871296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u="none" dirty="0">
                <a:solidFill>
                  <a:srgbClr val="FF0000"/>
                </a:solidFill>
                <a:latin typeface="Calibri" panose="020F0502020204030204" pitchFamily="34" charset="0"/>
                <a:cs typeface="Calibri" panose="020F0502020204030204" pitchFamily="34" charset="0"/>
              </a:rPr>
              <a:t>The </a:t>
            </a:r>
            <a:r>
              <a:rPr lang="en-US" altLang="en-US" sz="2000" u="none" dirty="0" err="1">
                <a:solidFill>
                  <a:srgbClr val="FF0000"/>
                </a:solidFill>
                <a:latin typeface="Calibri" panose="020F0502020204030204" pitchFamily="34" charset="0"/>
                <a:cs typeface="Calibri" panose="020F0502020204030204" pitchFamily="34" charset="0"/>
              </a:rPr>
              <a:t>VaR</a:t>
            </a:r>
            <a:r>
              <a:rPr lang="en-US" altLang="en-US" sz="2000" u="none" dirty="0">
                <a:solidFill>
                  <a:srgbClr val="FF0000"/>
                </a:solidFill>
                <a:latin typeface="Calibri" panose="020F0502020204030204" pitchFamily="34" charset="0"/>
                <a:cs typeface="Calibri" panose="020F0502020204030204" pitchFamily="34" charset="0"/>
              </a:rPr>
              <a:t> is lower as the specific risk is assumed to have been eliminated:</a:t>
            </a:r>
          </a:p>
          <a:p>
            <a:pPr marL="265113" indent="-265113" algn="just" eaLnBrk="1" hangingPunct="1">
              <a:lnSpc>
                <a:spcPts val="2700"/>
              </a:lnSpc>
              <a:spcBef>
                <a:spcPts val="600"/>
              </a:spcBef>
              <a:buClr>
                <a:schemeClr val="bg2"/>
              </a:buClr>
              <a:buFont typeface="Wingdings" panose="05000000000000000000" pitchFamily="2" charset="2"/>
              <a:buChar char="§"/>
            </a:pPr>
            <a:endParaRPr lang="en-US" altLang="en-US" sz="2000" u="none" dirty="0">
              <a:solidFill>
                <a:srgbClr val="FF0000"/>
              </a:solidFill>
              <a:latin typeface="Calibri" panose="020F0502020204030204" pitchFamily="34" charset="0"/>
              <a:cs typeface="Calibri" panose="020F0502020204030204" pitchFamily="34" charset="0"/>
            </a:endParaRPr>
          </a:p>
        </p:txBody>
      </p:sp>
      <p:sp>
        <p:nvSpPr>
          <p:cNvPr id="6" name="Rectangle 2"/>
          <p:cNvSpPr txBox="1">
            <a:spLocks noChangeArrowheads="1"/>
          </p:cNvSpPr>
          <p:nvPr/>
        </p:nvSpPr>
        <p:spPr bwMode="auto">
          <a:xfrm>
            <a:off x="776536" y="324267"/>
            <a:ext cx="8712968" cy="838200"/>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err="1"/>
              <a:t>VaR</a:t>
            </a:r>
            <a:r>
              <a:rPr kumimoji="0" lang="en-US" altLang="en-US" b="0" u="none" kern="0" dirty="0"/>
              <a:t> – Beta model</a:t>
            </a:r>
          </a:p>
        </p:txBody>
      </p:sp>
      <p:pic>
        <p:nvPicPr>
          <p:cNvPr id="3" name="Picture 2"/>
          <p:cNvPicPr>
            <a:picLocks noChangeAspect="1"/>
          </p:cNvPicPr>
          <p:nvPr/>
        </p:nvPicPr>
        <p:blipFill>
          <a:blip r:embed="rId2"/>
          <a:stretch>
            <a:fillRect/>
          </a:stretch>
        </p:blipFill>
        <p:spPr>
          <a:xfrm>
            <a:off x="776536" y="2132856"/>
            <a:ext cx="8756650" cy="4102100"/>
          </a:xfrm>
          <a:prstGeom prst="rect">
            <a:avLst/>
          </a:prstGeom>
        </p:spPr>
      </p:pic>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402</a:t>
            </a:fld>
            <a:endParaRPr lang="en-US"/>
          </a:p>
        </p:txBody>
      </p:sp>
    </p:spTree>
    <p:extLst>
      <p:ext uri="{BB962C8B-B14F-4D97-AF65-F5344CB8AC3E}">
        <p14:creationId xmlns:p14="http://schemas.microsoft.com/office/powerpoint/2010/main" val="41252900"/>
      </p:ext>
    </p:extLst>
  </p:cSld>
  <p:clrMapOvr>
    <a:masterClrMapping/>
  </p:clrMapOvr>
  <p:transition spd="slow">
    <p:pull dir="r"/>
  </p:transition>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21196"/>
            <a:ext cx="7772400" cy="8382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err="1"/>
              <a:t>VaR</a:t>
            </a:r>
            <a:r>
              <a:rPr lang="en-US" altLang="en-US" dirty="0"/>
              <a:t> – Factor model</a:t>
            </a:r>
          </a:p>
        </p:txBody>
      </p:sp>
      <p:sp>
        <p:nvSpPr>
          <p:cNvPr id="7173" name="Rectangle 3"/>
          <p:cNvSpPr>
            <a:spLocks noChangeArrowheads="1"/>
          </p:cNvSpPr>
          <p:nvPr/>
        </p:nvSpPr>
        <p:spPr bwMode="auto">
          <a:xfrm>
            <a:off x="755232" y="1628800"/>
            <a:ext cx="8734272"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u="none" dirty="0">
                <a:latin typeface="Calibri" panose="020F0502020204030204" pitchFamily="34" charset="0"/>
                <a:cs typeface="Calibri" panose="020F0502020204030204" pitchFamily="34" charset="0"/>
              </a:rPr>
              <a:t>If a one-factor model is not enough, the precision can be improved by using multiple (k) factors:</a:t>
            </a:r>
          </a:p>
          <a:p>
            <a:pPr marL="265113" indent="-265113" algn="just" eaLnBrk="1" hangingPunct="1">
              <a:lnSpc>
                <a:spcPts val="2700"/>
              </a:lnSpc>
              <a:spcBef>
                <a:spcPts val="600"/>
              </a:spcBef>
              <a:buClr>
                <a:schemeClr val="bg2"/>
              </a:buClr>
              <a:buFont typeface="Wingdings" panose="05000000000000000000" pitchFamily="2" charset="2"/>
              <a:buChar char="§"/>
            </a:pPr>
            <a:endParaRPr lang="en-US" altLang="en-US" sz="2000" u="none" dirty="0">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endParaRPr lang="en-US" altLang="en-US" sz="2000" u="none" dirty="0">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Calibri" panose="020F0502020204030204" pitchFamily="34" charset="0"/>
                <a:cs typeface="Calibri" panose="020F0502020204030204" pitchFamily="34" charset="0"/>
              </a:rPr>
              <a:t>In this case, equation			        becomes:</a:t>
            </a:r>
          </a:p>
        </p:txBody>
      </p:sp>
      <p:pic>
        <p:nvPicPr>
          <p:cNvPr id="2" name="Picture 1"/>
          <p:cNvPicPr>
            <a:picLocks noChangeAspect="1"/>
          </p:cNvPicPr>
          <p:nvPr/>
        </p:nvPicPr>
        <p:blipFill>
          <a:blip r:embed="rId2"/>
          <a:stretch>
            <a:fillRect/>
          </a:stretch>
        </p:blipFill>
        <p:spPr>
          <a:xfrm>
            <a:off x="1352600" y="2456241"/>
            <a:ext cx="4953000" cy="606078"/>
          </a:xfrm>
          <a:prstGeom prst="rect">
            <a:avLst/>
          </a:prstGeom>
        </p:spPr>
      </p:pic>
      <p:pic>
        <p:nvPicPr>
          <p:cNvPr id="3" name="Picture 2"/>
          <p:cNvPicPr>
            <a:picLocks noChangeAspect="1"/>
          </p:cNvPicPr>
          <p:nvPr/>
        </p:nvPicPr>
        <p:blipFill>
          <a:blip r:embed="rId3"/>
          <a:stretch>
            <a:fillRect/>
          </a:stretch>
        </p:blipFill>
        <p:spPr>
          <a:xfrm>
            <a:off x="3368824" y="3212976"/>
            <a:ext cx="2485256" cy="491669"/>
          </a:xfrm>
          <a:prstGeom prst="rect">
            <a:avLst/>
          </a:prstGeom>
        </p:spPr>
      </p:pic>
      <p:pic>
        <p:nvPicPr>
          <p:cNvPr id="5" name="Picture 4"/>
          <p:cNvPicPr>
            <a:picLocks noChangeAspect="1"/>
          </p:cNvPicPr>
          <p:nvPr/>
        </p:nvPicPr>
        <p:blipFill>
          <a:blip r:embed="rId4"/>
          <a:stretch>
            <a:fillRect/>
          </a:stretch>
        </p:blipFill>
        <p:spPr>
          <a:xfrm>
            <a:off x="1124243" y="3704645"/>
            <a:ext cx="5314507" cy="687375"/>
          </a:xfrm>
          <a:prstGeom prst="rect">
            <a:avLst/>
          </a:prstGeom>
        </p:spPr>
      </p:pic>
      <p:pic>
        <p:nvPicPr>
          <p:cNvPr id="6" name="Picture 5"/>
          <p:cNvPicPr>
            <a:picLocks noChangeAspect="1"/>
          </p:cNvPicPr>
          <p:nvPr/>
        </p:nvPicPr>
        <p:blipFill>
          <a:blip r:embed="rId5"/>
          <a:stretch>
            <a:fillRect/>
          </a:stretch>
        </p:blipFill>
        <p:spPr>
          <a:xfrm>
            <a:off x="3008784" y="4804271"/>
            <a:ext cx="4876498" cy="497250"/>
          </a:xfrm>
          <a:prstGeom prst="rect">
            <a:avLst/>
          </a:prstGeom>
        </p:spPr>
      </p:pic>
      <p:pic>
        <p:nvPicPr>
          <p:cNvPr id="10" name="Picture 9"/>
          <p:cNvPicPr>
            <a:picLocks noChangeAspect="1"/>
          </p:cNvPicPr>
          <p:nvPr/>
        </p:nvPicPr>
        <p:blipFill>
          <a:blip r:embed="rId6"/>
          <a:stretch>
            <a:fillRect/>
          </a:stretch>
        </p:blipFill>
        <p:spPr>
          <a:xfrm>
            <a:off x="3037944" y="5731632"/>
            <a:ext cx="5080902" cy="577688"/>
          </a:xfrm>
          <a:prstGeom prst="rect">
            <a:avLst/>
          </a:prstGeom>
        </p:spPr>
      </p:pic>
      <p:sp>
        <p:nvSpPr>
          <p:cNvPr id="4" name="Down Arrow 3"/>
          <p:cNvSpPr/>
          <p:nvPr/>
        </p:nvSpPr>
        <p:spPr bwMode="auto">
          <a:xfrm>
            <a:off x="5169024" y="4414670"/>
            <a:ext cx="360040" cy="347737"/>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8" name="Up-Down Arrow 7"/>
          <p:cNvSpPr/>
          <p:nvPr/>
        </p:nvSpPr>
        <p:spPr bwMode="auto">
          <a:xfrm>
            <a:off x="5241032" y="5301521"/>
            <a:ext cx="288032" cy="430111"/>
          </a:xfrm>
          <a:prstGeom prst="up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9" name="Slide Number Placeholder 8"/>
          <p:cNvSpPr>
            <a:spLocks noGrp="1"/>
          </p:cNvSpPr>
          <p:nvPr>
            <p:ph type="sldNum" sz="quarter" idx="12"/>
          </p:nvPr>
        </p:nvSpPr>
        <p:spPr/>
        <p:txBody>
          <a:bodyPr/>
          <a:lstStyle/>
          <a:p>
            <a:pPr>
              <a:defRPr/>
            </a:pPr>
            <a:fld id="{ABCFD3F2-5642-45AA-A8CF-5FDB05EA0EA7}" type="slidenum">
              <a:rPr lang="en-US" smtClean="0"/>
              <a:pPr>
                <a:defRPr/>
              </a:pPr>
              <a:t>403</a:t>
            </a:fld>
            <a:endParaRPr lang="en-US"/>
          </a:p>
        </p:txBody>
      </p:sp>
    </p:spTree>
    <p:extLst>
      <p:ext uri="{BB962C8B-B14F-4D97-AF65-F5344CB8AC3E}">
        <p14:creationId xmlns:p14="http://schemas.microsoft.com/office/powerpoint/2010/main" val="341734731"/>
      </p:ext>
    </p:extLst>
  </p:cSld>
  <p:clrMapOvr>
    <a:masterClrMapping/>
  </p:clrMapOvr>
  <p:transition spd="slow">
    <p:pull dir="r"/>
  </p:transition>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3"/>
          <p:cNvSpPr>
            <a:spLocks noChangeArrowheads="1"/>
          </p:cNvSpPr>
          <p:nvPr/>
        </p:nvSpPr>
        <p:spPr bwMode="auto">
          <a:xfrm>
            <a:off x="776536" y="1628800"/>
            <a:ext cx="864096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u="none" dirty="0">
                <a:latin typeface="Calibri" panose="020F0502020204030204" pitchFamily="34" charset="0"/>
                <a:cs typeface="Calibri" panose="020F0502020204030204" pitchFamily="34" charset="0"/>
              </a:rPr>
              <a:t>One of the key questions is how to choose the risk factors.</a:t>
            </a:r>
          </a:p>
          <a:p>
            <a:pPr marL="265113" indent="-265113" algn="just" eaLnBrk="1" hangingPunct="1">
              <a:lnSpc>
                <a:spcPts val="2700"/>
              </a:lnSpc>
              <a:spcBef>
                <a:spcPts val="600"/>
              </a:spcBef>
              <a:buClr>
                <a:schemeClr val="bg2"/>
              </a:buClr>
              <a:buFont typeface="Wingdings" panose="05000000000000000000" pitchFamily="2" charset="2"/>
              <a:buChar char="§"/>
            </a:pPr>
            <a:endParaRPr lang="en-US" altLang="en-US" sz="2000" u="none" dirty="0">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Calibri" panose="020F0502020204030204" pitchFamily="34" charset="0"/>
                <a:cs typeface="Calibri" panose="020F0502020204030204" pitchFamily="34" charset="0"/>
              </a:rPr>
              <a:t>A common methodology is to use factors that are expected to be relevant to explain asset returns, according to the literature and market practices, e.g. risk-free short term interest rates or measures for the slope of the yield curve.</a:t>
            </a:r>
          </a:p>
          <a:p>
            <a:pPr marL="265113" indent="-265113"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u="none" dirty="0">
                <a:latin typeface="Calibri" panose="020F0502020204030204" pitchFamily="34" charset="0"/>
                <a:cs typeface="Calibri" panose="020F0502020204030204" pitchFamily="34" charset="0"/>
              </a:rPr>
              <a:t>Factors in the </a:t>
            </a:r>
            <a:r>
              <a:rPr lang="en-US" altLang="en-US" sz="2000" u="none" dirty="0" err="1">
                <a:latin typeface="Calibri" panose="020F0502020204030204" pitchFamily="34" charset="0"/>
                <a:cs typeface="Calibri" panose="020F0502020204030204" pitchFamily="34" charset="0"/>
              </a:rPr>
              <a:t>Fama</a:t>
            </a:r>
            <a:r>
              <a:rPr lang="en-US" altLang="en-US" sz="2000" u="none" dirty="0">
                <a:latin typeface="Calibri" panose="020F0502020204030204" pitchFamily="34" charset="0"/>
                <a:cs typeface="Calibri" panose="020F0502020204030204" pitchFamily="34" charset="0"/>
              </a:rPr>
              <a:t>-French (1993) model:*</a:t>
            </a:r>
          </a:p>
          <a:p>
            <a:pPr marL="514350" indent="-514350" algn="just" eaLnBrk="1" hangingPunct="1">
              <a:buAutoNum type="romanLcParenBoth"/>
            </a:pPr>
            <a:r>
              <a:rPr lang="en-US" altLang="en-US" sz="2000" b="0" u="none" dirty="0">
                <a:latin typeface="Calibri" panose="020F0502020204030204" pitchFamily="34" charset="0"/>
                <a:cs typeface="Calibri" panose="020F0502020204030204" pitchFamily="34" charset="0"/>
              </a:rPr>
              <a:t>Difference between the market return and the risk-free rate (CAPM)</a:t>
            </a:r>
          </a:p>
          <a:p>
            <a:pPr marL="514350" indent="-514350" algn="just" eaLnBrk="1" hangingPunct="1">
              <a:buAutoNum type="romanLcParenBoth"/>
            </a:pPr>
            <a:r>
              <a:rPr lang="en-US" altLang="en-US" sz="2000" b="0" u="none" dirty="0">
                <a:latin typeface="Calibri" panose="020F0502020204030204" pitchFamily="34" charset="0"/>
                <a:cs typeface="Calibri" panose="020F0502020204030204" pitchFamily="34" charset="0"/>
              </a:rPr>
              <a:t>Small minus big capitalization</a:t>
            </a:r>
          </a:p>
          <a:p>
            <a:pPr marL="514350" indent="-514350" algn="just" eaLnBrk="1" hangingPunct="1">
              <a:buAutoNum type="romanLcParenBoth"/>
            </a:pPr>
            <a:r>
              <a:rPr lang="en-US" altLang="en-US" sz="2000" b="0" u="none" dirty="0">
                <a:latin typeface="Calibri" panose="020F0502020204030204" pitchFamily="34" charset="0"/>
                <a:cs typeface="Calibri" panose="020F0502020204030204" pitchFamily="34" charset="0"/>
              </a:rPr>
              <a:t>High minus low book-to-market ratio</a:t>
            </a:r>
          </a:p>
          <a:p>
            <a:pPr marL="0" indent="0" algn="just" eaLnBrk="1" hangingPunct="1">
              <a:buNone/>
            </a:pPr>
            <a:r>
              <a:rPr lang="en-US" altLang="en-US" sz="2000" b="0" u="none" dirty="0">
                <a:latin typeface="Calibri" panose="020F0502020204030204" pitchFamily="34" charset="0"/>
                <a:cs typeface="Calibri" panose="020F0502020204030204" pitchFamily="34" charset="0"/>
              </a:rPr>
              <a:t>*</a:t>
            </a:r>
            <a:r>
              <a:rPr lang="en-GB" altLang="en-US" sz="2000" b="0" u="none" dirty="0" err="1">
                <a:latin typeface="Calibri" panose="020F0502020204030204" pitchFamily="34" charset="0"/>
                <a:cs typeface="Calibri" panose="020F0502020204030204" pitchFamily="34" charset="0"/>
              </a:rPr>
              <a:t>Fama</a:t>
            </a:r>
            <a:r>
              <a:rPr lang="en-GB" altLang="en-US" sz="2000" b="0" u="none" dirty="0">
                <a:latin typeface="Calibri" panose="020F0502020204030204" pitchFamily="34" charset="0"/>
                <a:cs typeface="Calibri" panose="020F0502020204030204" pitchFamily="34" charset="0"/>
              </a:rPr>
              <a:t>, E. F. and French, K. R. (1993), "Common risk factors in the returns on stocks and bonds“, Journal of Financial Economics</a:t>
            </a:r>
            <a:r>
              <a:rPr lang="en-US" altLang="en-US" sz="2000" b="0" u="none" dirty="0">
                <a:latin typeface="Calibri" panose="020F0502020204030204" pitchFamily="34" charset="0"/>
                <a:cs typeface="Calibri" panose="020F0502020204030204" pitchFamily="34" charset="0"/>
              </a:rPr>
              <a:t>.</a:t>
            </a:r>
          </a:p>
        </p:txBody>
      </p:sp>
      <p:sp>
        <p:nvSpPr>
          <p:cNvPr id="5" name="Rectangle 2"/>
          <p:cNvSpPr txBox="1">
            <a:spLocks noChangeArrowheads="1"/>
          </p:cNvSpPr>
          <p:nvPr/>
        </p:nvSpPr>
        <p:spPr bwMode="auto">
          <a:xfrm>
            <a:off x="776536" y="321196"/>
            <a:ext cx="7772400" cy="838200"/>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VaR – Factor model</a:t>
            </a:r>
            <a:endParaRPr kumimoji="0" lang="en-US" altLang="en-US" b="0" u="none" kern="0" dirty="0"/>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404</a:t>
            </a:fld>
            <a:endParaRPr lang="en-US"/>
          </a:p>
        </p:txBody>
      </p:sp>
    </p:spTree>
    <p:extLst>
      <p:ext uri="{BB962C8B-B14F-4D97-AF65-F5344CB8AC3E}">
        <p14:creationId xmlns:p14="http://schemas.microsoft.com/office/powerpoint/2010/main" val="1674923429"/>
      </p:ext>
    </p:extLst>
  </p:cSld>
  <p:clrMapOvr>
    <a:masterClrMapping/>
  </p:clrMapOvr>
  <p:transition spd="slow">
    <p:pull dir="r"/>
  </p:transition>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2560" y="2204864"/>
            <a:ext cx="7756951" cy="2743200"/>
          </a:xfrm>
          <a:prstGeom prst="rect">
            <a:avLst/>
          </a:prstGeom>
        </p:spPr>
      </p:pic>
      <p:sp>
        <p:nvSpPr>
          <p:cNvPr id="5" name="Rectangle 2"/>
          <p:cNvSpPr txBox="1">
            <a:spLocks noChangeArrowheads="1"/>
          </p:cNvSpPr>
          <p:nvPr/>
        </p:nvSpPr>
        <p:spPr bwMode="auto">
          <a:xfrm>
            <a:off x="776536" y="321196"/>
            <a:ext cx="7772400" cy="838200"/>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VaR – Factor model</a:t>
            </a:r>
            <a:endParaRPr kumimoji="0" lang="en-US" altLang="en-US" b="0" u="none" kern="0" dirty="0"/>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405</a:t>
            </a:fld>
            <a:endParaRPr lang="en-US"/>
          </a:p>
        </p:txBody>
      </p:sp>
    </p:spTree>
    <p:extLst>
      <p:ext uri="{BB962C8B-B14F-4D97-AF65-F5344CB8AC3E}">
        <p14:creationId xmlns:p14="http://schemas.microsoft.com/office/powerpoint/2010/main" val="482855669"/>
      </p:ext>
    </p:extLst>
  </p:cSld>
  <p:clrMapOvr>
    <a:masterClrMapping/>
  </p:clrMapOvr>
  <p:transition spd="slow">
    <p:pull dir="r"/>
  </p:transition>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32656"/>
            <a:ext cx="8640960" cy="8382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err="1"/>
              <a:t>VaR</a:t>
            </a:r>
            <a:r>
              <a:rPr lang="en-US" altLang="en-US" dirty="0"/>
              <a:t> – Full model</a:t>
            </a:r>
          </a:p>
        </p:txBody>
      </p:sp>
      <p:sp>
        <p:nvSpPr>
          <p:cNvPr id="6" name="Rectangle 3"/>
          <p:cNvSpPr>
            <a:spLocks noChangeArrowheads="1"/>
          </p:cNvSpPr>
          <p:nvPr/>
        </p:nvSpPr>
        <p:spPr bwMode="auto">
          <a:xfrm>
            <a:off x="776536" y="1628800"/>
            <a:ext cx="8640960" cy="44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u="none" dirty="0">
                <a:latin typeface="Calibri" panose="020F0502020204030204" pitchFamily="34" charset="0"/>
                <a:cs typeface="Calibri" panose="020F0502020204030204" pitchFamily="34" charset="0"/>
              </a:rPr>
              <a:t>The portfolio </a:t>
            </a:r>
            <a:r>
              <a:rPr lang="en-US" altLang="en-US" sz="2000" u="none" dirty="0" err="1">
                <a:latin typeface="Calibri" panose="020F0502020204030204" pitchFamily="34" charset="0"/>
                <a:cs typeface="Calibri" panose="020F0502020204030204" pitchFamily="34" charset="0"/>
              </a:rPr>
              <a:t>VaR</a:t>
            </a:r>
            <a:r>
              <a:rPr lang="en-US" altLang="en-US" sz="2000" u="none" dirty="0">
                <a:latin typeface="Calibri" panose="020F0502020204030204" pitchFamily="34" charset="0"/>
                <a:cs typeface="Calibri" panose="020F0502020204030204" pitchFamily="34" charset="0"/>
              </a:rPr>
              <a:t> can be obtained straight from the distribution of the returns of the portfolio.</a:t>
            </a: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Calibri" panose="020F0502020204030204" pitchFamily="34" charset="0"/>
                <a:cs typeface="Calibri" panose="020F0502020204030204" pitchFamily="34" charset="0"/>
              </a:rPr>
              <a:t>If the individual asset returns follow a normal distribution, then the portfolio returns also follows normal distribution.</a:t>
            </a:r>
          </a:p>
          <a:p>
            <a:pPr marL="265113" indent="-265113"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err="1">
                <a:latin typeface="Calibri" panose="020F0502020204030204" pitchFamily="34" charset="0"/>
                <a:cs typeface="Calibri" panose="020F0502020204030204" pitchFamily="34" charset="0"/>
              </a:rPr>
              <a:t>VaR</a:t>
            </a:r>
            <a:r>
              <a:rPr lang="en-US" altLang="en-US" sz="2000" b="0" u="none" dirty="0">
                <a:latin typeface="Calibri" panose="020F0502020204030204" pitchFamily="34" charset="0"/>
                <a:cs typeface="Calibri" panose="020F0502020204030204" pitchFamily="34" charset="0"/>
              </a:rPr>
              <a:t> of a portfolio of stocks is measured by</a:t>
            </a:r>
          </a:p>
          <a:p>
            <a:pPr algn="just" eaLnBrk="1" hangingPunct="1">
              <a:defRPr/>
            </a:pPr>
            <a:endParaRPr lang="en-US" altLang="en-US" sz="2000" b="0" u="none" dirty="0">
              <a:latin typeface="Calibri" panose="020F0502020204030204" pitchFamily="34" charset="0"/>
              <a:cs typeface="Calibri" panose="020F0502020204030204" pitchFamily="34" charset="0"/>
            </a:endParaRPr>
          </a:p>
          <a:p>
            <a:pPr algn="just" eaLnBrk="1" hangingPunct="1">
              <a:defRPr/>
            </a:pPr>
            <a:endParaRPr lang="en-US" altLang="en-US" sz="2000" b="0" u="none" dirty="0">
              <a:latin typeface="Calibri" panose="020F0502020204030204" pitchFamily="34" charset="0"/>
              <a:cs typeface="Calibri" panose="020F0502020204030204" pitchFamily="34" charset="0"/>
            </a:endParaRPr>
          </a:p>
          <a:p>
            <a:pPr marL="0" indent="0" algn="just" eaLnBrk="1" hangingPunct="1">
              <a:buNone/>
              <a:defRPr/>
            </a:pPr>
            <a:r>
              <a:rPr lang="en-US" altLang="en-US" sz="2000" b="0" u="none" dirty="0">
                <a:latin typeface="Calibri" panose="020F0502020204030204" pitchFamily="34" charset="0"/>
                <a:cs typeface="Calibri" panose="020F0502020204030204" pitchFamily="34" charset="0"/>
              </a:rPr>
              <a:t>where Σ is the variance-covariance matrix and w the weight in each stock</a:t>
            </a:r>
          </a:p>
          <a:p>
            <a:pPr marL="0" indent="0" algn="just" eaLnBrk="1" hangingPunct="1">
              <a:buNone/>
              <a:defRPr/>
            </a:pPr>
            <a:endParaRPr lang="en-US" altLang="en-US" sz="2000" b="0" u="none"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1136576" y="4102952"/>
            <a:ext cx="4680520" cy="561887"/>
          </a:xfrm>
          <a:prstGeom prst="rect">
            <a:avLst/>
          </a:prstGeom>
        </p:spPr>
      </p:pic>
      <p:sp>
        <p:nvSpPr>
          <p:cNvPr id="2" name="Down Arrow 1"/>
          <p:cNvSpPr/>
          <p:nvPr/>
        </p:nvSpPr>
        <p:spPr bwMode="auto">
          <a:xfrm>
            <a:off x="4232920" y="3212976"/>
            <a:ext cx="288032" cy="43204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406</a:t>
            </a:fld>
            <a:endParaRPr lang="en-US"/>
          </a:p>
        </p:txBody>
      </p:sp>
    </p:spTree>
    <p:extLst>
      <p:ext uri="{BB962C8B-B14F-4D97-AF65-F5344CB8AC3E}">
        <p14:creationId xmlns:p14="http://schemas.microsoft.com/office/powerpoint/2010/main" val="3030836751"/>
      </p:ext>
    </p:extLst>
  </p:cSld>
  <p:clrMapOvr>
    <a:masterClrMapping/>
  </p:clrMapOvr>
  <p:transition spd="slow">
    <p:pull dir="r"/>
  </p:transition>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836533" y="1636285"/>
            <a:ext cx="4733312" cy="381000"/>
          </a:xfrm>
          <a:prstGeom prst="rect">
            <a:avLst/>
          </a:prstGeom>
        </p:spPr>
      </p:pic>
      <p:sp>
        <p:nvSpPr>
          <p:cNvPr id="11" name="Rectangle 2"/>
          <p:cNvSpPr txBox="1">
            <a:spLocks noChangeArrowheads="1"/>
          </p:cNvSpPr>
          <p:nvPr/>
        </p:nvSpPr>
        <p:spPr bwMode="auto">
          <a:xfrm>
            <a:off x="776536" y="332656"/>
            <a:ext cx="8640960" cy="838200"/>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VaR – Full model</a:t>
            </a:r>
            <a:endParaRPr kumimoji="0" lang="en-US" altLang="en-US" b="0" u="none" kern="0" dirty="0"/>
          </a:p>
        </p:txBody>
      </p:sp>
      <p:pic>
        <p:nvPicPr>
          <p:cNvPr id="2" name="Picture 1"/>
          <p:cNvPicPr>
            <a:picLocks noChangeAspect="1"/>
          </p:cNvPicPr>
          <p:nvPr/>
        </p:nvPicPr>
        <p:blipFill>
          <a:blip r:embed="rId3"/>
          <a:stretch>
            <a:fillRect/>
          </a:stretch>
        </p:blipFill>
        <p:spPr>
          <a:xfrm>
            <a:off x="704528" y="1647717"/>
            <a:ext cx="4064000" cy="2813050"/>
          </a:xfrm>
          <a:prstGeom prst="rect">
            <a:avLst/>
          </a:prstGeom>
        </p:spPr>
      </p:pic>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407</a:t>
            </a:fld>
            <a:endParaRPr lang="en-US"/>
          </a:p>
        </p:txBody>
      </p:sp>
    </p:spTree>
    <p:extLst>
      <p:ext uri="{BB962C8B-B14F-4D97-AF65-F5344CB8AC3E}">
        <p14:creationId xmlns:p14="http://schemas.microsoft.com/office/powerpoint/2010/main" val="1583826786"/>
      </p:ext>
    </p:extLst>
  </p:cSld>
  <p:clrMapOvr>
    <a:masterClrMapping/>
  </p:clrMapOvr>
  <p:transition spd="slow">
    <p:pull dir="r"/>
  </p:transition>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81000" y="332656"/>
            <a:ext cx="8636496" cy="100811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err="1"/>
              <a:t>VaR</a:t>
            </a:r>
            <a:r>
              <a:rPr lang="en-US" altLang="en-US" dirty="0"/>
              <a:t> for Stocks - Conclusions</a:t>
            </a:r>
          </a:p>
        </p:txBody>
      </p:sp>
      <p:sp>
        <p:nvSpPr>
          <p:cNvPr id="6" name="Rectangle 3"/>
          <p:cNvSpPr>
            <a:spLocks noChangeArrowheads="1"/>
          </p:cNvSpPr>
          <p:nvPr/>
        </p:nvSpPr>
        <p:spPr bwMode="auto">
          <a:xfrm>
            <a:off x="781000" y="3140968"/>
            <a:ext cx="8636496" cy="31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err="1">
                <a:solidFill>
                  <a:srgbClr val="FF0000"/>
                </a:solidFill>
                <a:latin typeface="Calibri" panose="020F0502020204030204" pitchFamily="34" charset="0"/>
                <a:cs typeface="Calibri" panose="020F0502020204030204" pitchFamily="34" charset="0"/>
              </a:rPr>
              <a:t>VaR</a:t>
            </a:r>
            <a:r>
              <a:rPr lang="en-US" altLang="en-US" sz="2000" b="0" u="none" dirty="0">
                <a:solidFill>
                  <a:srgbClr val="FF0000"/>
                </a:solidFill>
                <a:latin typeface="Calibri" panose="020F0502020204030204" pitchFamily="34" charset="0"/>
                <a:cs typeface="Calibri" panose="020F0502020204030204" pitchFamily="34" charset="0"/>
              </a:rPr>
              <a:t> is always given by the Portfolio Value x N() x </a:t>
            </a:r>
            <a:r>
              <a:rPr lang="en-US" altLang="en-US" sz="2000" b="0" u="none" dirty="0" err="1">
                <a:solidFill>
                  <a:srgbClr val="FF0000"/>
                </a:solidFill>
                <a:latin typeface="Symbol" panose="05050102010706020507" pitchFamily="18" charset="2"/>
                <a:cs typeface="Calibri" panose="020F0502020204030204" pitchFamily="34" charset="0"/>
              </a:rPr>
              <a:t>s</a:t>
            </a:r>
            <a:r>
              <a:rPr lang="en-US" altLang="en-US" sz="2000" b="0" u="none" baseline="-25000" dirty="0" err="1">
                <a:solidFill>
                  <a:srgbClr val="FF0000"/>
                </a:solidFill>
                <a:latin typeface="Calibri" panose="020F0502020204030204" pitchFamily="34" charset="0"/>
                <a:cs typeface="Calibri" panose="020F0502020204030204" pitchFamily="34" charset="0"/>
              </a:rPr>
              <a:t>p</a:t>
            </a:r>
            <a:r>
              <a:rPr lang="en-US" altLang="en-US" sz="2000" b="0" u="none" dirty="0">
                <a:solidFill>
                  <a:srgbClr val="FF0000"/>
                </a:solidFill>
                <a:latin typeface="Calibri" panose="020F0502020204030204" pitchFamily="34" charset="0"/>
                <a:cs typeface="Calibri" panose="020F0502020204030204" pitchFamily="34" charset="0"/>
              </a:rPr>
              <a:t> , being the latter the only parameter changing.</a:t>
            </a:r>
            <a:endParaRPr lang="en-US" altLang="en-US" sz="2000" b="0" u="none" baseline="-25000" dirty="0">
              <a:solidFill>
                <a:srgbClr val="FF0000"/>
              </a:solidFill>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Calibri" panose="020F0502020204030204" pitchFamily="34" charset="0"/>
                <a:cs typeface="Calibri" panose="020F0502020204030204" pitchFamily="34" charset="0"/>
              </a:rPr>
              <a:t>The undiversified model provides the highest </a:t>
            </a:r>
            <a:r>
              <a:rPr lang="en-US" altLang="en-US" sz="2000" b="0" u="none" dirty="0" err="1">
                <a:latin typeface="Calibri" panose="020F0502020204030204" pitchFamily="34" charset="0"/>
                <a:cs typeface="Calibri" panose="020F0502020204030204" pitchFamily="34" charset="0"/>
              </a:rPr>
              <a:t>VaR</a:t>
            </a:r>
            <a:r>
              <a:rPr lang="en-US" altLang="en-US" sz="2000" b="0" u="none" dirty="0">
                <a:latin typeface="Calibri" panose="020F0502020204030204" pitchFamily="34" charset="0"/>
                <a:cs typeface="Calibri" panose="020F0502020204030204" pitchFamily="34" charset="0"/>
              </a:rPr>
              <a:t>, as it doesn’t capture the diversification effect.</a:t>
            </a: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Calibri" panose="020F0502020204030204" pitchFamily="34" charset="0"/>
                <a:cs typeface="Calibri" panose="020F0502020204030204" pitchFamily="34" charset="0"/>
              </a:rPr>
              <a:t>The </a:t>
            </a:r>
            <a:r>
              <a:rPr lang="en-US" altLang="en-US" sz="2000" b="0" u="none" dirty="0" err="1">
                <a:latin typeface="Calibri" panose="020F0502020204030204" pitchFamily="34" charset="0"/>
                <a:cs typeface="Calibri" panose="020F0502020204030204" pitchFamily="34" charset="0"/>
              </a:rPr>
              <a:t>VaR</a:t>
            </a:r>
            <a:r>
              <a:rPr lang="en-US" altLang="en-US" sz="2000" b="0" u="none" dirty="0">
                <a:latin typeface="Calibri" panose="020F0502020204030204" pitchFamily="34" charset="0"/>
                <a:cs typeface="Calibri" panose="020F0502020204030204" pitchFamily="34" charset="0"/>
              </a:rPr>
              <a:t> with the diagonal model is the 2</a:t>
            </a:r>
            <a:r>
              <a:rPr lang="en-US" altLang="en-US" sz="2000" b="0" u="none" baseline="30000" dirty="0">
                <a:latin typeface="Calibri" panose="020F0502020204030204" pitchFamily="34" charset="0"/>
                <a:cs typeface="Calibri" panose="020F0502020204030204" pitchFamily="34" charset="0"/>
              </a:rPr>
              <a:t>nd</a:t>
            </a:r>
            <a:r>
              <a:rPr lang="en-US" altLang="en-US" sz="2000" b="0" u="none" dirty="0">
                <a:latin typeface="Calibri" panose="020F0502020204030204" pitchFamily="34" charset="0"/>
                <a:cs typeface="Calibri" panose="020F0502020204030204" pitchFamily="34" charset="0"/>
              </a:rPr>
              <a:t> highest, as it considers the specific and the systematic risk.</a:t>
            </a: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Calibri" panose="020F0502020204030204" pitchFamily="34" charset="0"/>
                <a:cs typeface="Calibri" panose="020F0502020204030204" pitchFamily="34" charset="0"/>
              </a:rPr>
              <a:t>The beta and factor models provides lower </a:t>
            </a:r>
            <a:r>
              <a:rPr lang="en-US" altLang="en-US" sz="2000" b="0" u="none" dirty="0" err="1">
                <a:latin typeface="Calibri" panose="020F0502020204030204" pitchFamily="34" charset="0"/>
                <a:cs typeface="Calibri" panose="020F0502020204030204" pitchFamily="34" charset="0"/>
              </a:rPr>
              <a:t>VaR</a:t>
            </a:r>
            <a:r>
              <a:rPr lang="en-US" altLang="en-US" sz="2000" b="0" u="none" dirty="0">
                <a:latin typeface="Calibri" panose="020F0502020204030204" pitchFamily="34" charset="0"/>
                <a:cs typeface="Calibri" panose="020F0502020204030204" pitchFamily="34" charset="0"/>
              </a:rPr>
              <a:t> values, as they ignore the specific risk.</a:t>
            </a:r>
          </a:p>
        </p:txBody>
      </p:sp>
      <p:pic>
        <p:nvPicPr>
          <p:cNvPr id="3" name="Picture 2"/>
          <p:cNvPicPr>
            <a:picLocks noChangeAspect="1"/>
          </p:cNvPicPr>
          <p:nvPr/>
        </p:nvPicPr>
        <p:blipFill>
          <a:blip r:embed="rId2"/>
          <a:stretch>
            <a:fillRect/>
          </a:stretch>
        </p:blipFill>
        <p:spPr>
          <a:xfrm>
            <a:off x="883171" y="1772816"/>
            <a:ext cx="6267450" cy="1143000"/>
          </a:xfrm>
          <a:prstGeom prst="rect">
            <a:avLst/>
          </a:prstGeom>
        </p:spPr>
      </p:pic>
      <p:sp>
        <p:nvSpPr>
          <p:cNvPr id="5" name="Slide Number Placeholder 4"/>
          <p:cNvSpPr>
            <a:spLocks noGrp="1"/>
          </p:cNvSpPr>
          <p:nvPr>
            <p:ph type="sldNum" sz="quarter" idx="12"/>
          </p:nvPr>
        </p:nvSpPr>
        <p:spPr/>
        <p:txBody>
          <a:bodyPr/>
          <a:lstStyle/>
          <a:p>
            <a:pPr>
              <a:defRPr/>
            </a:pPr>
            <a:fld id="{ABCFD3F2-5642-45AA-A8CF-5FDB05EA0EA7}" type="slidenum">
              <a:rPr lang="en-US" smtClean="0"/>
              <a:pPr>
                <a:defRPr/>
              </a:pPr>
              <a:t>408</a:t>
            </a:fld>
            <a:endParaRPr lang="en-US"/>
          </a:p>
        </p:txBody>
      </p:sp>
    </p:spTree>
    <p:extLst>
      <p:ext uri="{BB962C8B-B14F-4D97-AF65-F5344CB8AC3E}">
        <p14:creationId xmlns:p14="http://schemas.microsoft.com/office/powerpoint/2010/main" val="3377801933"/>
      </p:ext>
    </p:extLst>
  </p:cSld>
  <p:clrMapOvr>
    <a:masterClrMapping/>
  </p:clrMapOvr>
  <p:transition spd="slow">
    <p:pull dir="r"/>
  </p:transition>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536" y="1628800"/>
            <a:ext cx="8712968" cy="44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buClr>
                <a:schemeClr val="bg2"/>
              </a:buClr>
              <a:buFont typeface="Wingdings" panose="05000000000000000000" pitchFamily="2" charset="2"/>
              <a:buChar char="§"/>
            </a:pPr>
            <a:r>
              <a:rPr lang="en-US" altLang="en-US" sz="2200" b="0" u="none" dirty="0"/>
              <a:t>Theoretically we could use the same methodology as before =&gt; a </a:t>
            </a:r>
            <a:r>
              <a:rPr lang="en-US" altLang="en-US" sz="2200" b="0" u="none" dirty="0">
                <a:solidFill>
                  <a:srgbClr val="FF0000"/>
                </a:solidFill>
              </a:rPr>
              <a:t>bond </a:t>
            </a:r>
            <a:r>
              <a:rPr lang="en-US" altLang="en-US" sz="2200" b="0" u="none" dirty="0" err="1">
                <a:solidFill>
                  <a:srgbClr val="FF0000"/>
                </a:solidFill>
              </a:rPr>
              <a:t>VaR</a:t>
            </a:r>
            <a:r>
              <a:rPr lang="en-US" altLang="en-US" sz="2200" b="0" u="none" dirty="0">
                <a:solidFill>
                  <a:srgbClr val="FF0000"/>
                </a:solidFill>
              </a:rPr>
              <a:t> </a:t>
            </a:r>
            <a:r>
              <a:rPr lang="en-US" altLang="en-US" sz="2200" b="0" u="none" dirty="0"/>
              <a:t>would be given by </a:t>
            </a:r>
            <a:r>
              <a:rPr lang="en-US" altLang="en-US" sz="2400" b="0" i="1" u="none" dirty="0" err="1">
                <a:solidFill>
                  <a:srgbClr val="FF0000"/>
                </a:solidFill>
              </a:rPr>
              <a:t>VaR</a:t>
            </a:r>
            <a:r>
              <a:rPr lang="en-US" altLang="en-US" sz="2400" b="0" i="1" u="none" dirty="0">
                <a:solidFill>
                  <a:srgbClr val="FF0000"/>
                </a:solidFill>
              </a:rPr>
              <a:t>= -</a:t>
            </a:r>
            <a:r>
              <a:rPr lang="en-US" altLang="en-US" sz="2400" b="0" i="1" u="none" dirty="0" err="1">
                <a:solidFill>
                  <a:srgbClr val="FF0000"/>
                </a:solidFill>
              </a:rPr>
              <a:t>VZ</a:t>
            </a:r>
            <a:r>
              <a:rPr lang="en-US" altLang="en-US" sz="2400" b="0" i="1" u="none" baseline="-25000" dirty="0" err="1">
                <a:solidFill>
                  <a:srgbClr val="FF0000"/>
                </a:solidFill>
                <a:latin typeface="Symbol" panose="05050102010706020507" pitchFamily="18" charset="2"/>
              </a:rPr>
              <a:t>a</a:t>
            </a:r>
            <a:r>
              <a:rPr lang="en-US" altLang="en-US" sz="2400" b="0" i="1" u="none" baseline="-25000" dirty="0">
                <a:solidFill>
                  <a:srgbClr val="FF0000"/>
                </a:solidFill>
                <a:latin typeface="Symbol" panose="05050102010706020507" pitchFamily="18" charset="2"/>
              </a:rPr>
              <a:t> </a:t>
            </a:r>
            <a:r>
              <a:rPr lang="en-US" altLang="en-US" sz="2400" b="0" i="1" u="none" dirty="0">
                <a:solidFill>
                  <a:srgbClr val="FF0000"/>
                </a:solidFill>
                <a:latin typeface="Symbol" panose="05050102010706020507" pitchFamily="18" charset="2"/>
              </a:rPr>
              <a:t>s.</a:t>
            </a:r>
          </a:p>
          <a:p>
            <a:pPr marL="265113" indent="-265113" algn="just" eaLnBrk="1" hangingPunct="1">
              <a:lnSpc>
                <a:spcPts val="2700"/>
              </a:lnSpc>
              <a:spcBef>
                <a:spcPts val="0"/>
              </a:spcBef>
              <a:buClr>
                <a:schemeClr val="bg2"/>
              </a:buClr>
              <a:buFont typeface="Wingdings" panose="05000000000000000000" pitchFamily="2" charset="2"/>
              <a:buChar char="§"/>
            </a:pPr>
            <a:endParaRPr lang="en-US" altLang="en-US" sz="2400" b="0" i="1" u="none" dirty="0">
              <a:solidFill>
                <a:srgbClr val="FF0000"/>
              </a:solidFill>
              <a:latin typeface="Symbol" panose="05050102010706020507" pitchFamily="18" charset="2"/>
            </a:endParaRPr>
          </a:p>
          <a:p>
            <a:pPr marL="265113" indent="-265113" algn="just" eaLnBrk="1" hangingPunct="1">
              <a:lnSpc>
                <a:spcPts val="2700"/>
              </a:lnSpc>
              <a:spcBef>
                <a:spcPts val="0"/>
              </a:spcBef>
              <a:buClr>
                <a:schemeClr val="bg2"/>
              </a:buClr>
              <a:buFont typeface="Wingdings" panose="05000000000000000000" pitchFamily="2" charset="2"/>
              <a:buChar char="§"/>
            </a:pPr>
            <a:r>
              <a:rPr lang="en-US" altLang="en-US" sz="2200" b="0" u="none" dirty="0"/>
              <a:t>However, the volatility estimation for bond prices presents some difficulties:</a:t>
            </a:r>
          </a:p>
          <a:p>
            <a:pPr marL="665163" lvl="1" indent="-265113" algn="just" eaLnBrk="1" hangingPunct="1">
              <a:lnSpc>
                <a:spcPts val="2700"/>
              </a:lnSpc>
              <a:spcBef>
                <a:spcPts val="0"/>
              </a:spcBef>
              <a:buClr>
                <a:schemeClr val="bg2"/>
              </a:buClr>
              <a:buFont typeface="Wingdings" panose="05000000000000000000" pitchFamily="2" charset="2"/>
              <a:buChar char="§"/>
            </a:pPr>
            <a:r>
              <a:rPr lang="en-US" altLang="en-US" sz="1600" b="0" u="none" dirty="0"/>
              <a:t>Bonds converge to par (pull-to-par)</a:t>
            </a:r>
          </a:p>
          <a:p>
            <a:pPr marL="665163" lvl="1" indent="-265113" algn="just" eaLnBrk="1" hangingPunct="1">
              <a:lnSpc>
                <a:spcPts val="2700"/>
              </a:lnSpc>
              <a:spcBef>
                <a:spcPts val="0"/>
              </a:spcBef>
              <a:buClr>
                <a:schemeClr val="bg2"/>
              </a:buClr>
              <a:buFont typeface="Wingdings" panose="05000000000000000000" pitchFamily="2" charset="2"/>
              <a:buChar char="§"/>
            </a:pPr>
            <a:r>
              <a:rPr lang="en-US" altLang="en-US" sz="1600" b="0" u="none" dirty="0"/>
              <a:t>Maturity changes along time</a:t>
            </a:r>
          </a:p>
          <a:p>
            <a:pPr algn="just" eaLnBrk="1" hangingPunct="1">
              <a:lnSpc>
                <a:spcPts val="2800"/>
              </a:lnSpc>
              <a:spcBef>
                <a:spcPts val="600"/>
              </a:spcBef>
              <a:defRPr/>
            </a:pPr>
            <a:endParaRPr lang="pt-PT" altLang="en-US" sz="2000" b="0" u="none" dirty="0">
              <a:solidFill>
                <a:srgbClr val="FF0000"/>
              </a:solidFill>
            </a:endParaRPr>
          </a:p>
          <a:p>
            <a:pPr marL="265113" indent="-265113" algn="just" eaLnBrk="1" hangingPunct="1">
              <a:lnSpc>
                <a:spcPts val="2700"/>
              </a:lnSpc>
              <a:spcBef>
                <a:spcPts val="0"/>
              </a:spcBef>
              <a:buClr>
                <a:schemeClr val="bg2"/>
              </a:buClr>
              <a:buFont typeface="Wingdings" panose="05000000000000000000" pitchFamily="2" charset="2"/>
              <a:buChar char="§"/>
            </a:pPr>
            <a:r>
              <a:rPr lang="en-US" altLang="en-US" sz="2200" b="0" u="none" dirty="0"/>
              <a:t>The risk profile of bonds change when they get closer to maturity.</a:t>
            </a:r>
          </a:p>
          <a:p>
            <a:pPr algn="just" eaLnBrk="1" hangingPunct="1">
              <a:lnSpc>
                <a:spcPts val="2800"/>
              </a:lnSpc>
              <a:spcBef>
                <a:spcPts val="600"/>
              </a:spcBef>
              <a:defRPr/>
            </a:pPr>
            <a:endParaRPr lang="en-US" altLang="en-US" sz="2400" b="0" u="none" dirty="0"/>
          </a:p>
        </p:txBody>
      </p:sp>
      <p:sp>
        <p:nvSpPr>
          <p:cNvPr id="2" name="Down Arrow 1"/>
          <p:cNvSpPr/>
          <p:nvPr/>
        </p:nvSpPr>
        <p:spPr>
          <a:xfrm>
            <a:off x="5116768" y="4005064"/>
            <a:ext cx="3048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Down Arrow 6"/>
          <p:cNvSpPr/>
          <p:nvPr/>
        </p:nvSpPr>
        <p:spPr>
          <a:xfrm>
            <a:off x="5152256" y="5085184"/>
            <a:ext cx="3048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2"/>
          <p:cNvSpPr txBox="1">
            <a:spLocks noChangeArrowheads="1"/>
          </p:cNvSpPr>
          <p:nvPr/>
        </p:nvSpPr>
        <p:spPr bwMode="auto">
          <a:xfrm>
            <a:off x="781000" y="332656"/>
            <a:ext cx="8636496" cy="1008112"/>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err="1"/>
              <a:t>VaR</a:t>
            </a:r>
            <a:r>
              <a:rPr kumimoji="0" lang="en-US" altLang="en-US" b="0" u="none" kern="0" dirty="0"/>
              <a:t> for Bonds</a:t>
            </a:r>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409</a:t>
            </a:fld>
            <a:endParaRPr lang="en-US"/>
          </a:p>
        </p:txBody>
      </p:sp>
    </p:spTree>
    <p:extLst>
      <p:ext uri="{BB962C8B-B14F-4D97-AF65-F5344CB8AC3E}">
        <p14:creationId xmlns:p14="http://schemas.microsoft.com/office/powerpoint/2010/main" val="3090761131"/>
      </p:ext>
    </p:extLst>
  </p:cSld>
  <p:clrMapOvr>
    <a:masterClrMapping/>
  </p:clrMapOvr>
  <p:transition spd="slow">
    <p:pull dir="r"/>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Liquidity Intermediation</a:t>
            </a:r>
          </a:p>
        </p:txBody>
      </p:sp>
      <p:sp>
        <p:nvSpPr>
          <p:cNvPr id="1625091" name="Rectangle 3"/>
          <p:cNvSpPr>
            <a:spLocks noGrp="1" noChangeArrowheads="1"/>
          </p:cNvSpPr>
          <p:nvPr>
            <p:ph type="body" idx="1"/>
          </p:nvPr>
        </p:nvSpPr>
        <p:spPr>
          <a:xfrm>
            <a:off x="776536" y="1628799"/>
            <a:ext cx="8716714" cy="4694213"/>
          </a:xfrm>
        </p:spPr>
        <p:txBody>
          <a:bodyPr/>
          <a:lstStyle/>
          <a:p>
            <a:pPr algn="just">
              <a:lnSpc>
                <a:spcPts val="2700"/>
              </a:lnSpc>
              <a:spcBef>
                <a:spcPts val="600"/>
              </a:spcBef>
              <a:spcAft>
                <a:spcPts val="600"/>
              </a:spcAft>
            </a:pPr>
            <a:r>
              <a:rPr lang="en-US" sz="2000" dirty="0"/>
              <a:t>Assets - banks make long-term illiquid investments</a:t>
            </a:r>
          </a:p>
          <a:p>
            <a:pPr algn="just">
              <a:lnSpc>
                <a:spcPts val="2700"/>
              </a:lnSpc>
              <a:spcBef>
                <a:spcPts val="600"/>
              </a:spcBef>
              <a:spcAft>
                <a:spcPts val="600"/>
              </a:spcAft>
            </a:pPr>
            <a:r>
              <a:rPr lang="en-US" sz="2000" dirty="0"/>
              <a:t>Liabilities – banks issue short-term liabilities, demand deposit accounts and money-like short-term securities.</a:t>
            </a:r>
          </a:p>
          <a:p>
            <a:pPr algn="just">
              <a:lnSpc>
                <a:spcPts val="2700"/>
              </a:lnSpc>
              <a:spcBef>
                <a:spcPts val="600"/>
              </a:spcBef>
              <a:spcAft>
                <a:spcPts val="600"/>
              </a:spcAft>
            </a:pPr>
            <a:endParaRPr lang="en-US" sz="2000" dirty="0"/>
          </a:p>
          <a:p>
            <a:pPr>
              <a:lnSpc>
                <a:spcPts val="2700"/>
              </a:lnSpc>
              <a:spcBef>
                <a:spcPts val="600"/>
              </a:spcBef>
              <a:spcAft>
                <a:spcPts val="600"/>
              </a:spcAft>
            </a:pPr>
            <a:r>
              <a:rPr lang="en-US" sz="2000" b="1" dirty="0">
                <a:solidFill>
                  <a:srgbClr val="FF0000"/>
                </a:solidFill>
              </a:rPr>
              <a:t>Value is created in 2 ways</a:t>
            </a:r>
            <a:r>
              <a:rPr lang="en-US" sz="2000" dirty="0"/>
              <a:t>:</a:t>
            </a:r>
          </a:p>
          <a:p>
            <a:pPr marL="360363" indent="-360363" algn="just">
              <a:lnSpc>
                <a:spcPts val="2700"/>
              </a:lnSpc>
              <a:spcBef>
                <a:spcPts val="600"/>
              </a:spcBef>
              <a:spcAft>
                <a:spcPts val="600"/>
              </a:spcAft>
              <a:buAutoNum type="romanLcParenBoth"/>
            </a:pPr>
            <a:r>
              <a:rPr lang="en-US" sz="2000" u="sng" dirty="0"/>
              <a:t>Mutualize liquidity risks of individual investors and borrowers</a:t>
            </a:r>
            <a:r>
              <a:rPr lang="en-US" sz="2000" dirty="0"/>
              <a:t> - banks can manage liquidity reserves more efficiently than individual investors and borrowers on a standalone basis;</a:t>
            </a:r>
          </a:p>
          <a:p>
            <a:pPr marL="360363" indent="-360363" algn="just">
              <a:lnSpc>
                <a:spcPts val="2700"/>
              </a:lnSpc>
              <a:spcBef>
                <a:spcPts val="600"/>
              </a:spcBef>
              <a:spcAft>
                <a:spcPts val="600"/>
              </a:spcAft>
              <a:buAutoNum type="romanLcParenBoth"/>
            </a:pPr>
            <a:r>
              <a:rPr lang="en-US" sz="2000" u="sng" dirty="0"/>
              <a:t>Collect information and monitor borrowers</a:t>
            </a:r>
            <a:r>
              <a:rPr lang="en-US" sz="2000" dirty="0"/>
              <a:t> – banks can take more informed decisions. </a:t>
            </a:r>
            <a:endParaRPr lang="en-GB"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41</a:t>
            </a:fld>
            <a:endParaRPr lang="en-US"/>
          </a:p>
        </p:txBody>
      </p:sp>
      <p:sp>
        <p:nvSpPr>
          <p:cNvPr id="3" name="Down Arrow 2"/>
          <p:cNvSpPr/>
          <p:nvPr/>
        </p:nvSpPr>
        <p:spPr bwMode="auto">
          <a:xfrm>
            <a:off x="5097016" y="2708920"/>
            <a:ext cx="432048"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5" name="Down Arrow 4"/>
          <p:cNvSpPr/>
          <p:nvPr/>
        </p:nvSpPr>
        <p:spPr bwMode="auto">
          <a:xfrm>
            <a:off x="5241032" y="5661248"/>
            <a:ext cx="432048" cy="5897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587769874"/>
      </p:ext>
    </p:extLst>
  </p:cSld>
  <p:clrMapOvr>
    <a:masterClrMapping/>
  </p:clrMapOvr>
  <p:transition spd="slow">
    <p:pull dir="r"/>
  </p:transition>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81000" y="1628800"/>
            <a:ext cx="8780512" cy="465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buClr>
                <a:schemeClr val="bg2"/>
              </a:buClr>
              <a:buFont typeface="Wingdings" panose="05000000000000000000" pitchFamily="2" charset="2"/>
              <a:buChar char="§"/>
            </a:pPr>
            <a:r>
              <a:rPr lang="en-US" altLang="en-US" sz="2000" b="0" u="none" dirty="0"/>
              <a:t>It is not possible to use time-series of bond prices to calculate the </a:t>
            </a:r>
            <a:r>
              <a:rPr lang="en-US" altLang="en-US" sz="2000" b="0" u="none" dirty="0" err="1"/>
              <a:t>VaR</a:t>
            </a:r>
            <a:r>
              <a:rPr lang="en-US" altLang="en-US" sz="2000" b="0" u="none" dirty="0"/>
              <a:t> of a bond portfolio.</a:t>
            </a:r>
          </a:p>
          <a:p>
            <a:pPr marL="265113" indent="-265113" algn="just" eaLnBrk="1" hangingPunct="1">
              <a:lnSpc>
                <a:spcPts val="2700"/>
              </a:lnSpc>
              <a:spcBef>
                <a:spcPts val="0"/>
              </a:spcBef>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buClr>
                <a:schemeClr val="bg2"/>
              </a:buClr>
              <a:buFont typeface="Wingdings" panose="05000000000000000000" pitchFamily="2" charset="2"/>
              <a:buChar char="§"/>
            </a:pPr>
            <a:r>
              <a:rPr lang="en-US" altLang="en-US" sz="2000" b="0" u="none" dirty="0"/>
              <a:t>Bonds have to be mapped on yields according to their current profile (e.g. maturity).</a:t>
            </a:r>
          </a:p>
          <a:p>
            <a:pPr marL="265113" indent="-265113" algn="just" eaLnBrk="1" hangingPunct="1">
              <a:lnSpc>
                <a:spcPts val="2700"/>
              </a:lnSpc>
              <a:spcBef>
                <a:spcPts val="0"/>
              </a:spcBef>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buClr>
                <a:schemeClr val="bg2"/>
              </a:buClr>
              <a:buFont typeface="Wingdings" panose="05000000000000000000" pitchFamily="2" charset="2"/>
              <a:buChar char="§"/>
            </a:pPr>
            <a:r>
              <a:rPr lang="en-US" altLang="en-US" sz="2000" b="0" u="none" dirty="0"/>
              <a:t>Mapping the exposures to risk factors is the only solution when the characteristics of assets change over time.</a:t>
            </a:r>
          </a:p>
          <a:p>
            <a:pPr marL="265113" indent="-265113" algn="just" eaLnBrk="1" hangingPunct="1">
              <a:lnSpc>
                <a:spcPts val="2700"/>
              </a:lnSpc>
              <a:spcBef>
                <a:spcPts val="0"/>
              </a:spcBef>
              <a:buClr>
                <a:schemeClr val="bg2"/>
              </a:buClr>
              <a:buFont typeface="Wingdings" panose="05000000000000000000" pitchFamily="2" charset="2"/>
              <a:buChar char="§"/>
            </a:pPr>
            <a:r>
              <a:rPr lang="en-US" altLang="en-US" sz="2000" b="0" u="none" dirty="0">
                <a:solidFill>
                  <a:srgbClr val="FF0000"/>
                </a:solidFill>
              </a:rPr>
              <a:t>Mapping – process by which the values of the portfolio positions are replaced by exposures to risk factors.</a:t>
            </a:r>
          </a:p>
          <a:p>
            <a:pPr marL="265113" indent="-265113" algn="just" eaLnBrk="1" hangingPunct="1">
              <a:lnSpc>
                <a:spcPts val="2700"/>
              </a:lnSpc>
              <a:spcBef>
                <a:spcPts val="0"/>
              </a:spcBef>
              <a:buClr>
                <a:schemeClr val="bg2"/>
              </a:buClr>
              <a:buFont typeface="Wingdings" panose="05000000000000000000" pitchFamily="2" charset="2"/>
              <a:buChar char="§"/>
            </a:pPr>
            <a:r>
              <a:rPr lang="en-US" altLang="en-US" sz="2000" b="0" u="none" dirty="0"/>
              <a:t>Mapping should preserve the market value of the portfolio and ideally its risk. </a:t>
            </a:r>
          </a:p>
        </p:txBody>
      </p:sp>
      <p:sp>
        <p:nvSpPr>
          <p:cNvPr id="2" name="Down Arrow 1"/>
          <p:cNvSpPr/>
          <p:nvPr/>
        </p:nvSpPr>
        <p:spPr>
          <a:xfrm>
            <a:off x="4942656" y="1611660"/>
            <a:ext cx="457200" cy="52119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Down Arrow 5"/>
          <p:cNvSpPr/>
          <p:nvPr/>
        </p:nvSpPr>
        <p:spPr>
          <a:xfrm>
            <a:off x="4942656" y="2479272"/>
            <a:ext cx="4572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Down Arrow 6"/>
          <p:cNvSpPr/>
          <p:nvPr/>
        </p:nvSpPr>
        <p:spPr>
          <a:xfrm>
            <a:off x="4942656" y="3501008"/>
            <a:ext cx="4572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2"/>
          <p:cNvSpPr txBox="1">
            <a:spLocks noChangeArrowheads="1"/>
          </p:cNvSpPr>
          <p:nvPr/>
        </p:nvSpPr>
        <p:spPr bwMode="auto">
          <a:xfrm>
            <a:off x="803136" y="345536"/>
            <a:ext cx="8636496" cy="1008112"/>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err="1"/>
              <a:t>VaR</a:t>
            </a:r>
            <a:r>
              <a:rPr kumimoji="0" lang="en-US" altLang="en-US" b="0" u="none" kern="0" dirty="0"/>
              <a:t> for Bonds</a:t>
            </a:r>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410</a:t>
            </a:fld>
            <a:endParaRPr lang="en-US"/>
          </a:p>
        </p:txBody>
      </p:sp>
    </p:spTree>
    <p:extLst>
      <p:ext uri="{BB962C8B-B14F-4D97-AF65-F5344CB8AC3E}">
        <p14:creationId xmlns:p14="http://schemas.microsoft.com/office/powerpoint/2010/main" val="2447074838"/>
      </p:ext>
    </p:extLst>
  </p:cSld>
  <p:clrMapOvr>
    <a:masterClrMapping/>
  </p:clrMapOvr>
  <p:transition spd="slow">
    <p:pull dir="r"/>
  </p:transition>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803136" y="1628800"/>
            <a:ext cx="8636496"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Some </a:t>
            </a:r>
            <a:r>
              <a:rPr lang="en-US" altLang="en-US" sz="2000" b="0" u="none" dirty="0">
                <a:solidFill>
                  <a:srgbClr val="FF0000"/>
                </a:solidFill>
              </a:rPr>
              <a:t>simpliﬁcations are necessary</a:t>
            </a:r>
            <a:r>
              <a:rPr lang="en-US" altLang="en-US" sz="2000" b="0" u="none" dirty="0"/>
              <a:t>, having in mind that the yield curve can be explained by a limited number of factors.</a:t>
            </a: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The simplest approach is to assume that only parallel shifts in the yield curve occur.</a:t>
            </a: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In this case, </a:t>
            </a:r>
            <a:r>
              <a:rPr lang="en-US" altLang="en-US" sz="2000" b="0" u="none" dirty="0">
                <a:solidFill>
                  <a:srgbClr val="FF0000"/>
                </a:solidFill>
              </a:rPr>
              <a:t>only one market variable or factor would have to be known: the size of the parallel shift.</a:t>
            </a:r>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dirty="0"/>
              <a:t>The changes in the value of a bond portfolio can then be calculated using the modified duration relationship:</a:t>
            </a: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dirty="0"/>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dirty="0"/>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dirty="0">
                <a:solidFill>
                  <a:srgbClr val="FF0000"/>
                </a:solidFill>
              </a:rPr>
              <a:t>Volatility of bond prices:</a:t>
            </a:r>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dirty="0" err="1">
                <a:solidFill>
                  <a:srgbClr val="FF0000"/>
                </a:solidFill>
              </a:rPr>
              <a:t>VaR</a:t>
            </a:r>
            <a:r>
              <a:rPr lang="en-US" altLang="en-US" sz="2000" dirty="0">
                <a:solidFill>
                  <a:srgbClr val="FF0000"/>
                </a:solidFill>
              </a:rPr>
              <a:t> of bond prices:</a:t>
            </a:r>
            <a:endParaRPr lang="en-US" altLang="en-US" sz="2000" dirty="0"/>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dirty="0">
              <a:solidFill>
                <a:srgbClr val="FF0000"/>
              </a:solidFill>
            </a:endParaRP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dirty="0"/>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p>
        </p:txBody>
      </p:sp>
      <p:sp>
        <p:nvSpPr>
          <p:cNvPr id="2" name="Down Arrow 1"/>
          <p:cNvSpPr/>
          <p:nvPr/>
        </p:nvSpPr>
        <p:spPr>
          <a:xfrm>
            <a:off x="5105400" y="2348880"/>
            <a:ext cx="457200" cy="4383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Down Arrow 5"/>
          <p:cNvSpPr/>
          <p:nvPr/>
        </p:nvSpPr>
        <p:spPr>
          <a:xfrm>
            <a:off x="5105400" y="3062336"/>
            <a:ext cx="4572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2"/>
          <p:cNvSpPr txBox="1">
            <a:spLocks noChangeArrowheads="1"/>
          </p:cNvSpPr>
          <p:nvPr/>
        </p:nvSpPr>
        <p:spPr bwMode="auto">
          <a:xfrm>
            <a:off x="803136" y="345536"/>
            <a:ext cx="8636496" cy="1008112"/>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err="1"/>
              <a:t>VaR</a:t>
            </a:r>
            <a:r>
              <a:rPr kumimoji="0" lang="en-US" altLang="en-US" b="0" u="none" kern="0" dirty="0"/>
              <a:t> for Bonds</a:t>
            </a:r>
          </a:p>
        </p:txBody>
      </p:sp>
      <p:pic>
        <p:nvPicPr>
          <p:cNvPr id="9" name="Picture 8"/>
          <p:cNvPicPr>
            <a:picLocks noChangeAspect="1"/>
          </p:cNvPicPr>
          <p:nvPr/>
        </p:nvPicPr>
        <p:blipFill>
          <a:blip r:embed="rId3"/>
          <a:stretch>
            <a:fillRect/>
          </a:stretch>
        </p:blipFill>
        <p:spPr>
          <a:xfrm>
            <a:off x="6110321" y="4653136"/>
            <a:ext cx="2659103" cy="355652"/>
          </a:xfrm>
          <a:prstGeom prst="rect">
            <a:avLst/>
          </a:prstGeom>
        </p:spPr>
      </p:pic>
      <p:sp>
        <p:nvSpPr>
          <p:cNvPr id="10" name="Down Arrow 9"/>
          <p:cNvSpPr/>
          <p:nvPr/>
        </p:nvSpPr>
        <p:spPr>
          <a:xfrm>
            <a:off x="5121384" y="5008788"/>
            <a:ext cx="457200" cy="47666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4"/>
          <a:stretch>
            <a:fillRect/>
          </a:stretch>
        </p:blipFill>
        <p:spPr>
          <a:xfrm>
            <a:off x="4232920" y="5547894"/>
            <a:ext cx="2934293" cy="425420"/>
          </a:xfrm>
          <a:prstGeom prst="rect">
            <a:avLst/>
          </a:prstGeom>
        </p:spPr>
      </p:pic>
      <p:pic>
        <p:nvPicPr>
          <p:cNvPr id="12" name="Picture 11"/>
          <p:cNvPicPr>
            <a:picLocks noChangeAspect="1"/>
          </p:cNvPicPr>
          <p:nvPr/>
        </p:nvPicPr>
        <p:blipFill>
          <a:blip r:embed="rId5"/>
          <a:stretch>
            <a:fillRect/>
          </a:stretch>
        </p:blipFill>
        <p:spPr>
          <a:xfrm>
            <a:off x="4232920" y="6001215"/>
            <a:ext cx="3430487" cy="331914"/>
          </a:xfrm>
          <a:prstGeom prst="rect">
            <a:avLst/>
          </a:prstGeom>
        </p:spPr>
      </p:pic>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411</a:t>
            </a:fld>
            <a:endParaRPr lang="en-US"/>
          </a:p>
        </p:txBody>
      </p:sp>
    </p:spTree>
    <p:extLst>
      <p:ext uri="{BB962C8B-B14F-4D97-AF65-F5344CB8AC3E}">
        <p14:creationId xmlns:p14="http://schemas.microsoft.com/office/powerpoint/2010/main" val="1461307905"/>
      </p:ext>
    </p:extLst>
  </p:cSld>
  <p:clrMapOvr>
    <a:masterClrMapping/>
  </p:clrMapOvr>
  <p:transition spd="slow">
    <p:pull dir="r"/>
  </p:transitio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04528" y="1628800"/>
            <a:ext cx="8735104" cy="46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In practice, the risk structure is often simplified to a single factor.</a:t>
            </a: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solidFill>
                <a:srgbClr val="FF0000"/>
              </a:solidFill>
            </a:endParaRPr>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solidFill>
                  <a:srgbClr val="FF0000"/>
                </a:solidFill>
              </a:rPr>
              <a:t>Duration model </a:t>
            </a:r>
            <a:r>
              <a:rPr lang="en-US" altLang="en-US" sz="2000" b="0" u="none" dirty="0"/>
              <a:t>– assumes that the yield curve only faces parallel movements (upward or downward).</a:t>
            </a: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The volatility of yield changes is the same for all maturities, …</a:t>
            </a:r>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 even though the volatility of bond prices differs according to the modified duration.</a:t>
            </a: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solidFill>
                <a:srgbClr val="FF0000"/>
              </a:solidFill>
            </a:endParaRP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solidFill>
                <a:srgbClr val="FF0000"/>
              </a:solidFill>
            </a:endParaRPr>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solidFill>
                  <a:srgbClr val="FF0000"/>
                </a:solidFill>
              </a:rPr>
              <a:t>Problem:</a:t>
            </a:r>
            <a:r>
              <a:rPr lang="en-US" altLang="en-US" sz="2000" b="0" u="none" dirty="0"/>
              <a:t> Does this hold in reality?</a:t>
            </a:r>
            <a:endParaRPr lang="en-US" altLang="en-US" sz="2000" b="0" u="none" dirty="0">
              <a:solidFill>
                <a:srgbClr val="FF0000"/>
              </a:solidFill>
            </a:endParaRPr>
          </a:p>
        </p:txBody>
      </p:sp>
      <p:sp>
        <p:nvSpPr>
          <p:cNvPr id="6" name="Down Arrow 5"/>
          <p:cNvSpPr/>
          <p:nvPr/>
        </p:nvSpPr>
        <p:spPr>
          <a:xfrm>
            <a:off x="4933375" y="1916832"/>
            <a:ext cx="400625" cy="51169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Down Arrow 9"/>
          <p:cNvSpPr/>
          <p:nvPr/>
        </p:nvSpPr>
        <p:spPr>
          <a:xfrm>
            <a:off x="4933375" y="3009064"/>
            <a:ext cx="4572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Down Arrow 12"/>
          <p:cNvSpPr/>
          <p:nvPr/>
        </p:nvSpPr>
        <p:spPr>
          <a:xfrm>
            <a:off x="4933375" y="4509120"/>
            <a:ext cx="4572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2"/>
          <p:cNvSpPr txBox="1">
            <a:spLocks noChangeArrowheads="1"/>
          </p:cNvSpPr>
          <p:nvPr/>
        </p:nvSpPr>
        <p:spPr bwMode="auto">
          <a:xfrm>
            <a:off x="803136" y="345536"/>
            <a:ext cx="8636496" cy="1008112"/>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err="1"/>
              <a:t>VaR</a:t>
            </a:r>
            <a:r>
              <a:rPr kumimoji="0" lang="en-US" altLang="en-US" b="0" u="none" kern="0" dirty="0"/>
              <a:t> for Bonds</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412</a:t>
            </a:fld>
            <a:endParaRPr lang="en-US"/>
          </a:p>
        </p:txBody>
      </p:sp>
    </p:spTree>
    <p:extLst>
      <p:ext uri="{BB962C8B-B14F-4D97-AF65-F5344CB8AC3E}">
        <p14:creationId xmlns:p14="http://schemas.microsoft.com/office/powerpoint/2010/main" val="4185228924"/>
      </p:ext>
    </p:extLst>
  </p:cSld>
  <p:clrMapOvr>
    <a:masterClrMapping/>
  </p:clrMapOvr>
  <p:transition spd="slow">
    <p:pull dir="r"/>
  </p:transition>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803136" y="1628800"/>
            <a:ext cx="8636496"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With only parallel movements in the yield curve, the Yield </a:t>
            </a:r>
            <a:r>
              <a:rPr lang="en-US" altLang="en-US" sz="2000" b="0" u="none" dirty="0" err="1"/>
              <a:t>VaRs</a:t>
            </a:r>
            <a:r>
              <a:rPr lang="en-US" altLang="en-US" sz="2000" b="0" u="none" dirty="0"/>
              <a:t> (last column) should be equal for all.</a:t>
            </a:r>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According to the following table, they are actually similar, even though not equal, as longer maturities exhibit lower yields.</a:t>
            </a:r>
          </a:p>
        </p:txBody>
      </p:sp>
      <p:pic>
        <p:nvPicPr>
          <p:cNvPr id="11" name="Picture 10"/>
          <p:cNvPicPr>
            <a:picLocks noChangeAspect="1"/>
          </p:cNvPicPr>
          <p:nvPr/>
        </p:nvPicPr>
        <p:blipFill>
          <a:blip r:embed="rId3"/>
          <a:stretch>
            <a:fillRect/>
          </a:stretch>
        </p:blipFill>
        <p:spPr>
          <a:xfrm>
            <a:off x="1167879" y="3212976"/>
            <a:ext cx="5189210" cy="2946387"/>
          </a:xfrm>
          <a:prstGeom prst="rect">
            <a:avLst/>
          </a:prstGeom>
        </p:spPr>
      </p:pic>
      <p:sp>
        <p:nvSpPr>
          <p:cNvPr id="9" name="Text Box 6"/>
          <p:cNvSpPr txBox="1">
            <a:spLocks noChangeArrowheads="1"/>
          </p:cNvSpPr>
          <p:nvPr/>
        </p:nvSpPr>
        <p:spPr bwMode="auto">
          <a:xfrm>
            <a:off x="6825208" y="5805264"/>
            <a:ext cx="1643074"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a:solidFill>
                  <a:schemeClr val="tx1"/>
                </a:solidFill>
                <a:latin typeface="+mn-lt"/>
              </a:rPr>
              <a:t>Source: </a:t>
            </a:r>
            <a:r>
              <a:rPr lang="en-US" sz="1200" b="0" u="none" dirty="0" err="1">
                <a:solidFill>
                  <a:schemeClr val="tx1"/>
                </a:solidFill>
                <a:latin typeface="+mn-lt"/>
              </a:rPr>
              <a:t>Jorion</a:t>
            </a:r>
            <a:r>
              <a:rPr lang="en-US" sz="1200" b="0" u="none" dirty="0">
                <a:solidFill>
                  <a:schemeClr val="tx1"/>
                </a:solidFill>
                <a:latin typeface="+mn-lt"/>
              </a:rPr>
              <a:t> (2007)</a:t>
            </a:r>
          </a:p>
        </p:txBody>
      </p:sp>
      <p:sp>
        <p:nvSpPr>
          <p:cNvPr id="7" name="Rectangle 2"/>
          <p:cNvSpPr txBox="1">
            <a:spLocks noChangeArrowheads="1"/>
          </p:cNvSpPr>
          <p:nvPr/>
        </p:nvSpPr>
        <p:spPr bwMode="auto">
          <a:xfrm>
            <a:off x="803136" y="345536"/>
            <a:ext cx="8636496" cy="1008112"/>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err="1"/>
              <a:t>VaR</a:t>
            </a:r>
            <a:r>
              <a:rPr kumimoji="0" lang="en-US" altLang="en-US" b="0" u="none" kern="0" dirty="0"/>
              <a:t> for Bonds</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413</a:t>
            </a:fld>
            <a:endParaRPr lang="en-US"/>
          </a:p>
        </p:txBody>
      </p:sp>
    </p:spTree>
    <p:extLst>
      <p:ext uri="{BB962C8B-B14F-4D97-AF65-F5344CB8AC3E}">
        <p14:creationId xmlns:p14="http://schemas.microsoft.com/office/powerpoint/2010/main" val="2549266934"/>
      </p:ext>
    </p:extLst>
  </p:cSld>
  <p:clrMapOvr>
    <a:masterClrMapping/>
  </p:clrMapOvr>
  <p:transition spd="slow">
    <p:pull dir="r"/>
  </p:transition>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803136" y="1628800"/>
            <a:ext cx="8636496" cy="46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The same pattern can be found in correlations.</a:t>
            </a:r>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Actually, the yields exhibit high correlations, namely for close maturities, as for more distant maturities correlations decrease.</a:t>
            </a:r>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solidFill>
                  <a:srgbClr val="FF0000"/>
                </a:solidFill>
              </a:rPr>
              <a:t>Conclusion: </a:t>
            </a:r>
            <a:r>
              <a:rPr lang="en-US" altLang="en-US" sz="2000" b="0" u="none" dirty="0"/>
              <a:t>more than 1 factor seems to be necessary to explain the yield curve shifts and therefore to calculate the </a:t>
            </a:r>
            <a:r>
              <a:rPr lang="en-US" altLang="en-US" sz="2000" b="0" u="none" dirty="0" err="1"/>
              <a:t>VaR</a:t>
            </a:r>
            <a:r>
              <a:rPr lang="en-US" altLang="en-US" sz="2000" b="0" u="none" dirty="0"/>
              <a:t> of a bond portfolio.</a:t>
            </a:r>
          </a:p>
        </p:txBody>
      </p:sp>
      <p:sp>
        <p:nvSpPr>
          <p:cNvPr id="9" name="Text Box 6"/>
          <p:cNvSpPr txBox="1">
            <a:spLocks noChangeArrowheads="1"/>
          </p:cNvSpPr>
          <p:nvPr/>
        </p:nvSpPr>
        <p:spPr bwMode="auto">
          <a:xfrm>
            <a:off x="6079238" y="5918754"/>
            <a:ext cx="1643074"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a:solidFill>
                  <a:schemeClr val="tx1"/>
                </a:solidFill>
                <a:latin typeface="+mn-lt"/>
              </a:rPr>
              <a:t>Source: </a:t>
            </a:r>
            <a:r>
              <a:rPr lang="en-US" sz="1200" b="0" u="none" dirty="0" err="1">
                <a:solidFill>
                  <a:schemeClr val="tx1"/>
                </a:solidFill>
                <a:latin typeface="+mn-lt"/>
              </a:rPr>
              <a:t>Jorion</a:t>
            </a:r>
            <a:r>
              <a:rPr lang="en-US" sz="1200" b="0" u="none" dirty="0">
                <a:solidFill>
                  <a:schemeClr val="tx1"/>
                </a:solidFill>
                <a:latin typeface="+mn-lt"/>
              </a:rPr>
              <a:t> (2007)</a:t>
            </a:r>
          </a:p>
        </p:txBody>
      </p:sp>
      <p:pic>
        <p:nvPicPr>
          <p:cNvPr id="2" name="Picture 1"/>
          <p:cNvPicPr>
            <a:picLocks noChangeAspect="1"/>
          </p:cNvPicPr>
          <p:nvPr/>
        </p:nvPicPr>
        <p:blipFill>
          <a:blip r:embed="rId3"/>
          <a:stretch>
            <a:fillRect/>
          </a:stretch>
        </p:blipFill>
        <p:spPr>
          <a:xfrm>
            <a:off x="1280592" y="3511380"/>
            <a:ext cx="4724400" cy="2737020"/>
          </a:xfrm>
          <a:prstGeom prst="rect">
            <a:avLst/>
          </a:prstGeom>
        </p:spPr>
      </p:pic>
      <p:sp>
        <p:nvSpPr>
          <p:cNvPr id="7" name="Rectangle 2"/>
          <p:cNvSpPr txBox="1">
            <a:spLocks noChangeArrowheads="1"/>
          </p:cNvSpPr>
          <p:nvPr/>
        </p:nvSpPr>
        <p:spPr bwMode="auto">
          <a:xfrm>
            <a:off x="803136" y="345536"/>
            <a:ext cx="8636496" cy="1008112"/>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err="1"/>
              <a:t>VaR</a:t>
            </a:r>
            <a:r>
              <a:rPr kumimoji="0" lang="en-US" altLang="en-US" b="0" u="none" kern="0" dirty="0"/>
              <a:t> for Bonds</a:t>
            </a:r>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414</a:t>
            </a:fld>
            <a:endParaRPr lang="en-US"/>
          </a:p>
        </p:txBody>
      </p:sp>
    </p:spTree>
    <p:extLst>
      <p:ext uri="{BB962C8B-B14F-4D97-AF65-F5344CB8AC3E}">
        <p14:creationId xmlns:p14="http://schemas.microsoft.com/office/powerpoint/2010/main" val="2242903533"/>
      </p:ext>
    </p:extLst>
  </p:cSld>
  <p:clrMapOvr>
    <a:masterClrMapping/>
  </p:clrMapOvr>
  <p:transition spd="slow">
    <p:pull dir="r"/>
  </p:transition>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32656"/>
            <a:ext cx="8712968" cy="1115144"/>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t>Mapping</a:t>
            </a:r>
          </a:p>
        </p:txBody>
      </p:sp>
      <p:sp>
        <p:nvSpPr>
          <p:cNvPr id="5" name="Rectangle 3"/>
          <p:cNvSpPr>
            <a:spLocks noChangeArrowheads="1"/>
          </p:cNvSpPr>
          <p:nvPr/>
        </p:nvSpPr>
        <p:spPr bwMode="auto">
          <a:xfrm>
            <a:off x="776536" y="1586520"/>
            <a:ext cx="8712968" cy="466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Interest rate risk in bonds can be measured by a mapping system, using different factors that have to identified (or assumed):</a:t>
            </a: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p>
          <a:p>
            <a:pPr marL="447675" lvl="1" indent="-182563" algn="just" eaLnBrk="1" hangingPunct="1">
              <a:lnSpc>
                <a:spcPts val="2600"/>
              </a:lnSpc>
              <a:spcBef>
                <a:spcPts val="0"/>
              </a:spcBef>
              <a:buClr>
                <a:schemeClr val="bg2"/>
              </a:buClr>
              <a:buFont typeface="Wingdings" panose="05000000000000000000" pitchFamily="2" charset="2"/>
              <a:buChar char="§"/>
            </a:pPr>
            <a:r>
              <a:rPr lang="en-US" altLang="en-US" sz="1600" b="0" u="none" dirty="0"/>
              <a:t>The risk of a bond is analyzed such that </a:t>
            </a:r>
            <a:r>
              <a:rPr lang="en-US" altLang="en-US" sz="1600" b="0" u="none" dirty="0">
                <a:solidFill>
                  <a:srgbClr val="FF0000"/>
                </a:solidFill>
              </a:rPr>
              <a:t>a bond is a portfolio of zero coupon instruments</a:t>
            </a:r>
          </a:p>
          <a:p>
            <a:pPr marL="447675" lvl="1" indent="-182563" algn="just" eaLnBrk="1" hangingPunct="1">
              <a:lnSpc>
                <a:spcPts val="2600"/>
              </a:lnSpc>
              <a:spcBef>
                <a:spcPts val="0"/>
              </a:spcBef>
              <a:buClr>
                <a:schemeClr val="bg2"/>
              </a:buClr>
              <a:buFont typeface="Wingdings" panose="05000000000000000000" pitchFamily="2" charset="2"/>
              <a:buChar char="§"/>
            </a:pPr>
            <a:r>
              <a:rPr lang="en-US" altLang="en-US" sz="1600" b="0" u="none" dirty="0"/>
              <a:t>Volatility is computed from the combination of the risk of the several zero-coupons</a:t>
            </a: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dirty="0"/>
              <a:t>Mapping approaches:</a:t>
            </a:r>
          </a:p>
          <a:p>
            <a:pPr marL="804863" lvl="1" indent="-539750" algn="just" eaLnBrk="1" hangingPunct="1">
              <a:lnSpc>
                <a:spcPts val="2700"/>
              </a:lnSpc>
              <a:spcBef>
                <a:spcPts val="600"/>
              </a:spcBef>
              <a:spcAft>
                <a:spcPts val="0"/>
              </a:spcAft>
              <a:buAutoNum type="romanLcParenBoth"/>
              <a:defRPr/>
            </a:pPr>
            <a:r>
              <a:rPr lang="pt-PT" altLang="en-US" sz="1800" b="0" u="none" dirty="0">
                <a:solidFill>
                  <a:srgbClr val="FF0000"/>
                </a:solidFill>
              </a:rPr>
              <a:t>Cash-flow </a:t>
            </a:r>
            <a:r>
              <a:rPr lang="en-US" altLang="en-US" sz="1800" b="0" u="none" dirty="0">
                <a:solidFill>
                  <a:srgbClr val="FF0000"/>
                </a:solidFill>
              </a:rPr>
              <a:t>mapping - </a:t>
            </a:r>
            <a:r>
              <a:rPr lang="en-US" altLang="en-US" sz="1800" b="0" u="none" dirty="0"/>
              <a:t>bond risk is decomposed into</a:t>
            </a:r>
            <a:r>
              <a:rPr lang="pt-PT" altLang="en-US" sz="1800" b="0" u="none" dirty="0"/>
              <a:t> </a:t>
            </a:r>
            <a:r>
              <a:rPr lang="en-US" altLang="en-US" sz="1800" b="0" u="none" dirty="0"/>
              <a:t>the present value of each bond cash flow, that corresponds to the cash-flows of zero-coupons, being these cash-flows grouped into maturity buckets.</a:t>
            </a:r>
          </a:p>
          <a:p>
            <a:pPr marL="804863" lvl="1" indent="-539750" algn="just" eaLnBrk="1" hangingPunct="1">
              <a:lnSpc>
                <a:spcPts val="2700"/>
              </a:lnSpc>
              <a:spcBef>
                <a:spcPts val="600"/>
              </a:spcBef>
              <a:spcAft>
                <a:spcPts val="0"/>
              </a:spcAft>
              <a:buAutoNum type="romanLcParenBoth"/>
              <a:defRPr/>
            </a:pPr>
            <a:r>
              <a:rPr lang="en-US" altLang="en-US" sz="1800" b="0" u="none" dirty="0">
                <a:solidFill>
                  <a:srgbClr val="FF0000"/>
                </a:solidFill>
              </a:rPr>
              <a:t>Maturity (principal) mapping -</a:t>
            </a:r>
            <a:r>
              <a:rPr lang="en-US" altLang="en-US" sz="1800" b="0" u="none" dirty="0"/>
              <a:t> bond risk associated with bond maturity.</a:t>
            </a:r>
          </a:p>
          <a:p>
            <a:pPr marL="804863" lvl="1" indent="-539750" algn="just" eaLnBrk="1" hangingPunct="1">
              <a:lnSpc>
                <a:spcPts val="2700"/>
              </a:lnSpc>
              <a:spcBef>
                <a:spcPts val="600"/>
              </a:spcBef>
              <a:spcAft>
                <a:spcPts val="0"/>
              </a:spcAft>
              <a:buAutoNum type="romanLcParenBoth"/>
              <a:defRPr/>
            </a:pPr>
            <a:r>
              <a:rPr lang="en-US" altLang="en-US" sz="1800" b="0" u="none" dirty="0">
                <a:solidFill>
                  <a:srgbClr val="FF0000"/>
                </a:solidFill>
              </a:rPr>
              <a:t>Duration mapping - </a:t>
            </a:r>
            <a:r>
              <a:rPr lang="en-US" altLang="en-US" sz="1800" b="0" u="none" dirty="0"/>
              <a:t>bond</a:t>
            </a:r>
            <a:r>
              <a:rPr lang="pt-PT" altLang="en-US" sz="1800" b="0" u="none" dirty="0"/>
              <a:t> </a:t>
            </a:r>
            <a:r>
              <a:rPr lang="en-US" altLang="en-US" sz="1800" b="0" u="none" dirty="0"/>
              <a:t>risk is associated with zero coupon bond with equal duration.</a:t>
            </a:r>
            <a:endParaRPr lang="en-US" altLang="en-US" sz="1400" b="0" u="none" dirty="0"/>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415</a:t>
            </a:fld>
            <a:endParaRPr lang="en-US"/>
          </a:p>
        </p:txBody>
      </p:sp>
    </p:spTree>
    <p:extLst>
      <p:ext uri="{BB962C8B-B14F-4D97-AF65-F5344CB8AC3E}">
        <p14:creationId xmlns:p14="http://schemas.microsoft.com/office/powerpoint/2010/main" val="2200597547"/>
      </p:ext>
    </p:extLst>
  </p:cSld>
  <p:clrMapOvr>
    <a:masterClrMapping/>
  </p:clrMapOvr>
  <p:transition spd="slow">
    <p:pull dir="r"/>
  </p:transition>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536" y="1628800"/>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Choose as market variables the prices of zero-coupon bonds with standard maturities: 1m, 3m, 6m, 1y, 2y, 5y, 7y, 10y and 30y.</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To calculate </a:t>
            </a:r>
            <a:r>
              <a:rPr lang="en-US" altLang="en-US" sz="2000" b="0" u="none" dirty="0" err="1"/>
              <a:t>VaR</a:t>
            </a:r>
            <a:r>
              <a:rPr lang="en-US" altLang="en-US" sz="2000" b="0" u="none" dirty="0"/>
              <a:t>, the cash-ﬂows from instruments in the portfolio are mapped into cash-ﬂows occurring on the standard maturity dates.</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The relevant Σ matrix is estimated from the zero-coupon bond returns.</a:t>
            </a:r>
            <a:endParaRPr lang="pt-PT" altLang="en-US" sz="1800" b="0" u="none" dirty="0"/>
          </a:p>
        </p:txBody>
      </p:sp>
      <p:sp>
        <p:nvSpPr>
          <p:cNvPr id="6" name="Rectangle 2"/>
          <p:cNvSpPr txBox="1">
            <a:spLocks noChangeArrowheads="1"/>
          </p:cNvSpPr>
          <p:nvPr/>
        </p:nvSpPr>
        <p:spPr bwMode="auto">
          <a:xfrm>
            <a:off x="776536" y="332656"/>
            <a:ext cx="8712968" cy="1115144"/>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Mapping</a:t>
            </a:r>
            <a:endParaRPr kumimoji="0" lang="en-US" altLang="en-US" b="0" u="none" kern="0" dirty="0"/>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416</a:t>
            </a:fld>
            <a:endParaRPr lang="en-US"/>
          </a:p>
        </p:txBody>
      </p:sp>
    </p:spTree>
    <p:extLst>
      <p:ext uri="{BB962C8B-B14F-4D97-AF65-F5344CB8AC3E}">
        <p14:creationId xmlns:p14="http://schemas.microsoft.com/office/powerpoint/2010/main" val="802798973"/>
      </p:ext>
    </p:extLst>
  </p:cSld>
  <p:clrMapOvr>
    <a:masterClrMapping/>
  </p:clrMapOvr>
  <p:transition spd="slow">
    <p:pull dir="r"/>
  </p:transition>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536" y="1628800"/>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solidFill>
                  <a:srgbClr val="FF0000"/>
                </a:solidFill>
              </a:rPr>
              <a:t>Choose as market variables the prices of zero-coupon bonds with standard maturities: 1m, 3m, 6m, 1y, 2y, 5y, 7y, 10y and 30y.</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To calculate </a:t>
            </a:r>
            <a:r>
              <a:rPr lang="en-US" altLang="en-US" sz="2000" b="0" u="none" dirty="0" err="1"/>
              <a:t>VaR</a:t>
            </a:r>
            <a:r>
              <a:rPr lang="en-US" altLang="en-US" sz="2000" b="0" u="none" dirty="0"/>
              <a:t>, the cash-ﬂows from instruments in the portfolio are mapped into cash-ﬂows occurring on the standard maturity dates.</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The relevant Σ matrix is estimated from the zero-coupon bond returns.</a:t>
            </a:r>
            <a:endParaRPr lang="pt-PT" altLang="en-US" sz="18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dirty="0">
                <a:solidFill>
                  <a:srgbClr val="FF0000"/>
                </a:solidFill>
              </a:rPr>
              <a:t>Example:</a:t>
            </a:r>
            <a:r>
              <a:rPr lang="en-US" altLang="en-US" sz="2000" b="0" u="none" dirty="0">
                <a:solidFill>
                  <a:srgbClr val="FF0000"/>
                </a:solidFill>
              </a:rPr>
              <a:t> </a:t>
            </a:r>
            <a:r>
              <a:rPr lang="en-US" altLang="en-US" sz="2000" b="0" u="none" dirty="0"/>
              <a:t>$1M position in a Treasury bond with:</a:t>
            </a:r>
          </a:p>
          <a:p>
            <a:pPr algn="just" eaLnBrk="1" hangingPunct="1">
              <a:buFontTx/>
              <a:buChar char="-"/>
              <a:defRPr/>
            </a:pPr>
            <a:r>
              <a:rPr lang="en-US" altLang="en-US" sz="1800" b="0" u="none" dirty="0"/>
              <a:t>term to maturity = 1.2 years</a:t>
            </a:r>
          </a:p>
          <a:p>
            <a:pPr algn="just" eaLnBrk="1" hangingPunct="1">
              <a:buFontTx/>
              <a:buChar char="-"/>
              <a:defRPr/>
            </a:pPr>
            <a:r>
              <a:rPr lang="en-US" altLang="en-US" sz="1800" b="0" u="none" dirty="0"/>
              <a:t>coupon – 6% semiannually =&gt; coupons are paid in 0.2, 0.7 and 1.2 years (2.4, 8.4 and 14.4 months, respectively), and the principal is paid in 1.2 years too.</a:t>
            </a:r>
          </a:p>
          <a:p>
            <a:pPr algn="just" eaLnBrk="1" hangingPunct="1">
              <a:buFontTx/>
              <a:buChar char="-"/>
              <a:defRPr/>
            </a:pPr>
            <a:r>
              <a:rPr lang="en-US" altLang="en-US" sz="1800" b="0" u="none" dirty="0"/>
              <a:t>This bond is regarded as: $30,000 position in 0.2-year zero-coupon bond + $30,000 position in a 0.7-year zero-coupon bond + $1.03M position in a 1.2-year zero-coupon bond.</a:t>
            </a:r>
          </a:p>
        </p:txBody>
      </p:sp>
      <p:sp>
        <p:nvSpPr>
          <p:cNvPr id="6" name="Rectangle 2"/>
          <p:cNvSpPr txBox="1">
            <a:spLocks noChangeArrowheads="1"/>
          </p:cNvSpPr>
          <p:nvPr/>
        </p:nvSpPr>
        <p:spPr bwMode="auto">
          <a:xfrm>
            <a:off x="776536" y="332656"/>
            <a:ext cx="8712968" cy="1115144"/>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Mapping</a:t>
            </a:r>
            <a:endParaRPr kumimoji="0" lang="en-US" altLang="en-US" b="0" u="none" kern="0" dirty="0"/>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417</a:t>
            </a:fld>
            <a:endParaRPr lang="en-US"/>
          </a:p>
        </p:txBody>
      </p:sp>
    </p:spTree>
    <p:extLst>
      <p:ext uri="{BB962C8B-B14F-4D97-AF65-F5344CB8AC3E}">
        <p14:creationId xmlns:p14="http://schemas.microsoft.com/office/powerpoint/2010/main" val="1720871255"/>
      </p:ext>
    </p:extLst>
  </p:cSld>
  <p:clrMapOvr>
    <a:masterClrMapping/>
  </p:clrMapOvr>
  <p:transition spd="slow">
    <p:pull dir="r"/>
  </p:transition>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536" y="1628800"/>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lnSpc>
                <a:spcPts val="2700"/>
              </a:lnSpc>
              <a:spcBef>
                <a:spcPts val="0"/>
              </a:spcBef>
              <a:spcAft>
                <a:spcPts val="600"/>
              </a:spcAft>
              <a:buFontTx/>
              <a:buChar char="-"/>
              <a:defRPr/>
            </a:pPr>
            <a:r>
              <a:rPr lang="en-US" altLang="en-US" sz="2000" b="0" u="none" dirty="0"/>
              <a:t>The position in the 0.2-year bond is then replaced by an approximately equivalent position in 1-month and 3-month zero-coupon bonds;</a:t>
            </a:r>
          </a:p>
          <a:p>
            <a:pPr algn="just" eaLnBrk="1" hangingPunct="1">
              <a:lnSpc>
                <a:spcPts val="2700"/>
              </a:lnSpc>
              <a:spcBef>
                <a:spcPts val="0"/>
              </a:spcBef>
              <a:spcAft>
                <a:spcPts val="600"/>
              </a:spcAft>
              <a:buFontTx/>
              <a:buChar char="-"/>
              <a:defRPr/>
            </a:pPr>
            <a:r>
              <a:rPr lang="en-US" altLang="en-US" sz="2000" b="0" u="none" dirty="0"/>
              <a:t>The position in the 0.7-year bond is replaced by an approximately equivalent position in 6-month and 1-year zero-coupon bonds; and</a:t>
            </a:r>
          </a:p>
          <a:p>
            <a:pPr algn="just" eaLnBrk="1" hangingPunct="1">
              <a:lnSpc>
                <a:spcPts val="2700"/>
              </a:lnSpc>
              <a:spcBef>
                <a:spcPts val="0"/>
              </a:spcBef>
              <a:spcAft>
                <a:spcPts val="600"/>
              </a:spcAft>
              <a:buFontTx/>
              <a:buChar char="-"/>
              <a:defRPr/>
            </a:pPr>
            <a:r>
              <a:rPr lang="en-US" altLang="en-US" sz="2000" b="0" u="none" dirty="0"/>
              <a:t>The position in the 1.2-year bond is replaced by an approximately equivalent position in 1-year and 2-year zero-coupon bonds.</a:t>
            </a:r>
          </a:p>
          <a:p>
            <a:pPr algn="just" eaLnBrk="1" hangingPunct="1">
              <a:lnSpc>
                <a:spcPts val="2700"/>
              </a:lnSpc>
              <a:spcBef>
                <a:spcPts val="0"/>
              </a:spcBef>
              <a:spcAft>
                <a:spcPts val="600"/>
              </a:spcAft>
              <a:buFontTx/>
              <a:buChar char="-"/>
              <a:defRPr/>
            </a:pPr>
            <a:endParaRPr lang="en-US" altLang="en-US" sz="2000" b="0" u="none" dirty="0"/>
          </a:p>
          <a:p>
            <a:pPr algn="just" eaLnBrk="1" hangingPunct="1">
              <a:lnSpc>
                <a:spcPts val="2700"/>
              </a:lnSpc>
              <a:spcBef>
                <a:spcPts val="0"/>
              </a:spcBef>
              <a:spcAft>
                <a:spcPts val="600"/>
              </a:spcAft>
              <a:buFontTx/>
              <a:buChar char="-"/>
              <a:defRPr/>
            </a:pPr>
            <a:r>
              <a:rPr lang="en-US" altLang="en-US" sz="2000" b="0" u="none" dirty="0"/>
              <a:t>The position in the 1.2-year coupon-bearing bond is regarded as a position in zero-coupon bonds with maturities of 1m, 3m, 6m, 1y and 2y.</a:t>
            </a:r>
          </a:p>
        </p:txBody>
      </p:sp>
      <p:sp>
        <p:nvSpPr>
          <p:cNvPr id="3" name="Down Arrow 2"/>
          <p:cNvSpPr/>
          <p:nvPr/>
        </p:nvSpPr>
        <p:spPr>
          <a:xfrm>
            <a:off x="5241032" y="3861048"/>
            <a:ext cx="4572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2"/>
          <p:cNvSpPr txBox="1">
            <a:spLocks noChangeArrowheads="1"/>
          </p:cNvSpPr>
          <p:nvPr/>
        </p:nvSpPr>
        <p:spPr bwMode="auto">
          <a:xfrm>
            <a:off x="776536" y="332656"/>
            <a:ext cx="8712968" cy="1115144"/>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Mapping</a:t>
            </a:r>
            <a:endParaRPr kumimoji="0" lang="en-US" altLang="en-US" b="0" u="none" kern="0" dirty="0"/>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418</a:t>
            </a:fld>
            <a:endParaRPr lang="en-US"/>
          </a:p>
        </p:txBody>
      </p:sp>
    </p:spTree>
    <p:extLst>
      <p:ext uri="{BB962C8B-B14F-4D97-AF65-F5344CB8AC3E}">
        <p14:creationId xmlns:p14="http://schemas.microsoft.com/office/powerpoint/2010/main" val="1822506953"/>
      </p:ext>
    </p:extLst>
  </p:cSld>
  <p:clrMapOvr>
    <a:masterClrMapping/>
  </p:clrMapOvr>
  <p:transition spd="slow">
    <p:pull dir="r"/>
  </p:transition>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16404"/>
            <a:ext cx="8712968" cy="1128468"/>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t>ZC returns</a:t>
            </a:r>
          </a:p>
        </p:txBody>
      </p:sp>
      <p:sp>
        <p:nvSpPr>
          <p:cNvPr id="10" name="Rectangle 3"/>
          <p:cNvSpPr>
            <a:spLocks noChangeArrowheads="1"/>
          </p:cNvSpPr>
          <p:nvPr/>
        </p:nvSpPr>
        <p:spPr bwMode="auto">
          <a:xfrm>
            <a:off x="776536" y="1628800"/>
            <a:ext cx="864096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When measuring interest rate risk, zero-coupons are risk factors that represent different maturities:</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The price of the zero-coupon bond with simple compounding is:</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With continuous compounding, one gets:</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The return of the zero-coupon bond, measured as the holding yield between </a:t>
            </a:r>
            <a:r>
              <a:rPr lang="en-US" altLang="en-US" sz="2000" b="0" i="1" u="none" dirty="0"/>
              <a:t>t</a:t>
            </a:r>
            <a:r>
              <a:rPr lang="en-US" altLang="en-US" sz="2000" b="0" u="none" dirty="0"/>
              <a:t> and </a:t>
            </a:r>
            <a:r>
              <a:rPr lang="en-US" altLang="en-US" sz="2000" b="0" i="1" u="none" dirty="0"/>
              <a:t>t+1</a:t>
            </a:r>
            <a:r>
              <a:rPr lang="en-US" altLang="en-US" sz="2000" b="0" u="none" dirty="0"/>
              <a:t> is:</a:t>
            </a:r>
          </a:p>
          <a:p>
            <a:pPr marL="0" indent="0" algn="just" eaLnBrk="1" hangingPunct="1">
              <a:buNone/>
              <a:defRPr/>
            </a:pPr>
            <a:endParaRPr lang="en-US" altLang="en-US" sz="2000" b="0" u="none" dirty="0"/>
          </a:p>
        </p:txBody>
      </p:sp>
      <mc:AlternateContent xmlns:mc="http://schemas.openxmlformats.org/markup-compatibility/2006" xmlns:a14="http://schemas.microsoft.com/office/drawing/2010/main">
        <mc:Choice Requires="a14">
          <p:sp>
            <p:nvSpPr>
              <p:cNvPr id="6" name="TextBox 5"/>
              <p:cNvSpPr txBox="1"/>
              <p:nvPr/>
            </p:nvSpPr>
            <p:spPr>
              <a:xfrm>
                <a:off x="1208584" y="2870194"/>
                <a:ext cx="5541773" cy="630814"/>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en-GB" sz="2000" i="1" u="none" smtClean="0">
                              <a:latin typeface="Cambria Math" panose="02040503050406030204" pitchFamily="18" charset="0"/>
                            </a:rPr>
                          </m:ctrlPr>
                        </m:sSubPr>
                        <m:e>
                          <m:r>
                            <a:rPr lang="pt-PT" sz="2000" b="0" i="1" u="none">
                              <a:latin typeface="Cambria Math" panose="02040503050406030204" pitchFamily="18" charset="0"/>
                            </a:rPr>
                            <m:t>𝑃</m:t>
                          </m:r>
                        </m:e>
                        <m:sub>
                          <m:r>
                            <a:rPr lang="pt-PT" sz="2000" b="0" i="1" u="none">
                              <a:latin typeface="Cambria Math" panose="02040503050406030204" pitchFamily="18" charset="0"/>
                            </a:rPr>
                            <m:t>𝑍𝐶</m:t>
                          </m:r>
                          <m:r>
                            <a:rPr lang="pt-PT" sz="2000" b="0" i="1" u="none">
                              <a:latin typeface="Cambria Math" panose="02040503050406030204" pitchFamily="18" charset="0"/>
                            </a:rPr>
                            <m:t>,</m:t>
                          </m:r>
                          <m:r>
                            <a:rPr lang="pt-PT" sz="2000" b="0" i="1" u="none">
                              <a:latin typeface="Cambria Math" panose="02040503050406030204" pitchFamily="18" charset="0"/>
                            </a:rPr>
                            <m:t>𝑇</m:t>
                          </m:r>
                        </m:sub>
                      </m:sSub>
                      <m:r>
                        <a:rPr lang="pt-PT" sz="2000" b="0" i="1" u="none">
                          <a:latin typeface="Cambria Math" panose="02040503050406030204" pitchFamily="18" charset="0"/>
                        </a:rPr>
                        <m:t>=</m:t>
                      </m:r>
                      <m:f>
                        <m:fPr>
                          <m:ctrlPr>
                            <a:rPr lang="pt-PT" sz="2000" b="0" i="1" u="none">
                              <a:latin typeface="Cambria Math" panose="02040503050406030204" pitchFamily="18" charset="0"/>
                            </a:rPr>
                          </m:ctrlPr>
                        </m:fPr>
                        <m:num>
                          <m:r>
                            <a:rPr lang="pt-PT" sz="2000" b="0" i="1" u="none">
                              <a:latin typeface="Cambria Math" panose="02040503050406030204" pitchFamily="18" charset="0"/>
                            </a:rPr>
                            <m:t>100</m:t>
                          </m:r>
                        </m:num>
                        <m:den>
                          <m:sSup>
                            <m:sSupPr>
                              <m:ctrlPr>
                                <a:rPr lang="pt-PT" sz="2000" b="0" i="1" u="none">
                                  <a:latin typeface="Cambria Math" panose="02040503050406030204" pitchFamily="18" charset="0"/>
                                </a:rPr>
                              </m:ctrlPr>
                            </m:sSupPr>
                            <m:e>
                              <m:d>
                                <m:dPr>
                                  <m:ctrlPr>
                                    <a:rPr lang="pt-PT" sz="2000" i="1" u="none">
                                      <a:latin typeface="Cambria Math" panose="02040503050406030204" pitchFamily="18" charset="0"/>
                                    </a:rPr>
                                  </m:ctrlPr>
                                </m:dPr>
                                <m:e>
                                  <m:r>
                                    <a:rPr lang="pt-PT" sz="2000" i="1" u="none">
                                      <a:latin typeface="Cambria Math" panose="02040503050406030204" pitchFamily="18" charset="0"/>
                                    </a:rPr>
                                    <m:t>1+</m:t>
                                  </m:r>
                                  <m:r>
                                    <a:rPr lang="pt-PT" sz="2000" i="1" u="none">
                                      <a:latin typeface="Cambria Math" panose="02040503050406030204" pitchFamily="18" charset="0"/>
                                    </a:rPr>
                                    <m:t>𝑦</m:t>
                                  </m:r>
                                </m:e>
                              </m:d>
                            </m:e>
                            <m:sup>
                              <m:r>
                                <a:rPr lang="pt-PT" sz="2000" i="1" u="none">
                                  <a:latin typeface="Cambria Math" panose="02040503050406030204" pitchFamily="18" charset="0"/>
                                </a:rPr>
                                <m:t>𝑇</m:t>
                              </m:r>
                            </m:sup>
                          </m:sSup>
                        </m:den>
                      </m:f>
                      <m:r>
                        <a:rPr lang="pt-PT" sz="2000" b="0" u="none">
                          <a:latin typeface="Cambria Math" panose="02040503050406030204" pitchFamily="18" charset="0"/>
                        </a:rPr>
                        <m:t>,</m:t>
                      </m:r>
                      <m:r>
                        <m:rPr>
                          <m:sty m:val="p"/>
                        </m:rPr>
                        <a:rPr lang="pt-PT" sz="2000" b="0" u="none">
                          <a:latin typeface="Cambria Math" panose="02040503050406030204" pitchFamily="18" charset="0"/>
                        </a:rPr>
                        <m:t>where</m:t>
                      </m:r>
                      <m:r>
                        <a:rPr lang="pt-PT" sz="2000" b="0" u="none">
                          <a:latin typeface="Cambria Math" panose="02040503050406030204" pitchFamily="18" charset="0"/>
                        </a:rPr>
                        <m:t> </m:t>
                      </m:r>
                      <m:r>
                        <m:rPr>
                          <m:sty m:val="p"/>
                        </m:rPr>
                        <a:rPr lang="pt-PT" sz="2000" b="0" u="none">
                          <a:latin typeface="Cambria Math" panose="02040503050406030204" pitchFamily="18" charset="0"/>
                        </a:rPr>
                        <m:t>y</m:t>
                      </m:r>
                      <m:r>
                        <a:rPr lang="pt-PT" sz="2000" b="0" u="none">
                          <a:latin typeface="Cambria Math" panose="02040503050406030204" pitchFamily="18" charset="0"/>
                        </a:rPr>
                        <m:t> </m:t>
                      </m:r>
                      <m:r>
                        <m:rPr>
                          <m:sty m:val="p"/>
                        </m:rPr>
                        <a:rPr lang="pt-PT" sz="2000" b="0" u="none">
                          <a:latin typeface="Cambria Math" panose="02040503050406030204" pitchFamily="18" charset="0"/>
                        </a:rPr>
                        <m:t>is</m:t>
                      </m:r>
                      <m:r>
                        <a:rPr lang="pt-PT" sz="2000" b="0" u="none">
                          <a:latin typeface="Cambria Math" panose="02040503050406030204" pitchFamily="18" charset="0"/>
                        </a:rPr>
                        <m:t> </m:t>
                      </m:r>
                      <m:r>
                        <m:rPr>
                          <m:sty m:val="p"/>
                        </m:rPr>
                        <a:rPr lang="pt-PT" sz="2000" b="0" u="none">
                          <a:latin typeface="Cambria Math" panose="02040503050406030204" pitchFamily="18" charset="0"/>
                        </a:rPr>
                        <m:t>the</m:t>
                      </m:r>
                      <m:r>
                        <a:rPr lang="pt-PT" sz="2000" b="0" u="none">
                          <a:latin typeface="Cambria Math" panose="02040503050406030204" pitchFamily="18" charset="0"/>
                        </a:rPr>
                        <m:t> </m:t>
                      </m:r>
                      <m:r>
                        <m:rPr>
                          <m:sty m:val="p"/>
                        </m:rPr>
                        <a:rPr lang="pt-PT" sz="2000" b="0" u="none">
                          <a:latin typeface="Cambria Math" panose="02040503050406030204" pitchFamily="18" charset="0"/>
                        </a:rPr>
                        <m:t>relevant</m:t>
                      </m:r>
                      <m:r>
                        <a:rPr lang="pt-PT" sz="2000" b="0" u="none">
                          <a:latin typeface="Cambria Math" panose="02040503050406030204" pitchFamily="18" charset="0"/>
                        </a:rPr>
                        <m:t> </m:t>
                      </m:r>
                      <m:r>
                        <m:rPr>
                          <m:sty m:val="p"/>
                        </m:rPr>
                        <a:rPr lang="pt-PT" sz="2000" b="0" u="none">
                          <a:latin typeface="Cambria Math" panose="02040503050406030204" pitchFamily="18" charset="0"/>
                        </a:rPr>
                        <m:t>spot</m:t>
                      </m:r>
                      <m:r>
                        <a:rPr lang="pt-PT" sz="2000" b="0" u="none">
                          <a:latin typeface="Cambria Math" panose="02040503050406030204" pitchFamily="18" charset="0"/>
                        </a:rPr>
                        <m:t> </m:t>
                      </m:r>
                      <m:r>
                        <m:rPr>
                          <m:sty m:val="p"/>
                        </m:rPr>
                        <a:rPr lang="pt-PT" sz="2000" b="0" u="none">
                          <a:latin typeface="Cambria Math" panose="02040503050406030204" pitchFamily="18" charset="0"/>
                        </a:rPr>
                        <m:t>rate</m:t>
                      </m:r>
                    </m:oMath>
                  </m:oMathPara>
                </a14:m>
                <a:endParaRPr lang="pt-PT" sz="2000" b="0" u="none" dirty="0">
                  <a:ea typeface="Cambria Math" panose="020405030504060302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208584" y="2870194"/>
                <a:ext cx="5541773" cy="630814"/>
              </a:xfrm>
              <a:prstGeom prst="rect">
                <a:avLst/>
              </a:prstGeom>
              <a:blipFill>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202136" y="5301208"/>
                <a:ext cx="2231124" cy="504112"/>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en-GB" sz="2000" i="1" u="none">
                              <a:latin typeface="Cambria Math" panose="02040503050406030204" pitchFamily="18" charset="0"/>
                            </a:rPr>
                          </m:ctrlPr>
                        </m:sSubPr>
                        <m:e>
                          <m:r>
                            <a:rPr lang="pt-PT" sz="2000" b="0" i="1" u="none">
                              <a:latin typeface="Cambria Math" panose="02040503050406030204" pitchFamily="18" charset="0"/>
                            </a:rPr>
                            <m:t>𝑅</m:t>
                          </m:r>
                        </m:e>
                        <m:sub>
                          <m:r>
                            <a:rPr lang="pt-PT" sz="2000" b="0" i="1" u="none">
                              <a:latin typeface="Cambria Math" panose="02040503050406030204" pitchFamily="18" charset="0"/>
                            </a:rPr>
                            <m:t>𝑡</m:t>
                          </m:r>
                          <m:r>
                            <a:rPr lang="pt-PT" sz="2000" b="0" i="1" u="none">
                              <a:latin typeface="Cambria Math" panose="02040503050406030204" pitchFamily="18" charset="0"/>
                            </a:rPr>
                            <m:t>+1</m:t>
                          </m:r>
                        </m:sub>
                      </m:sSub>
                      <m:r>
                        <a:rPr lang="pt-PT" sz="2000" b="0" i="1" u="none">
                          <a:latin typeface="Cambria Math" panose="02040503050406030204" pitchFamily="18" charset="0"/>
                        </a:rPr>
                        <m:t>=</m:t>
                      </m:r>
                      <m:r>
                        <a:rPr lang="pt-PT" sz="2000" b="0" i="1" u="none">
                          <a:latin typeface="Cambria Math" panose="02040503050406030204" pitchFamily="18" charset="0"/>
                        </a:rPr>
                        <m:t>𝑙𝑛</m:t>
                      </m:r>
                      <m:d>
                        <m:dPr>
                          <m:ctrlPr>
                            <a:rPr lang="pt-PT" sz="2000" b="0" i="1" u="none">
                              <a:latin typeface="Cambria Math" panose="02040503050406030204" pitchFamily="18" charset="0"/>
                            </a:rPr>
                          </m:ctrlPr>
                        </m:dPr>
                        <m:e>
                          <m:f>
                            <m:fPr>
                              <m:type m:val="skw"/>
                              <m:ctrlPr>
                                <a:rPr lang="pt-PT" sz="2000" b="0" i="1" u="none">
                                  <a:latin typeface="Cambria Math" panose="02040503050406030204" pitchFamily="18" charset="0"/>
                                </a:rPr>
                              </m:ctrlPr>
                            </m:fPr>
                            <m:num>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𝑃</m:t>
                                  </m:r>
                                </m:e>
                                <m:sub>
                                  <m:r>
                                    <a:rPr lang="pt-PT" sz="2000" b="0" i="1" u="none">
                                      <a:latin typeface="Cambria Math" panose="02040503050406030204" pitchFamily="18" charset="0"/>
                                    </a:rPr>
                                    <m:t>𝑡</m:t>
                                  </m:r>
                                  <m:r>
                                    <a:rPr lang="pt-PT" sz="2000" b="0" i="1" u="none">
                                      <a:latin typeface="Cambria Math" panose="02040503050406030204" pitchFamily="18" charset="0"/>
                                    </a:rPr>
                                    <m:t>+1</m:t>
                                  </m:r>
                                </m:sub>
                              </m:sSub>
                            </m:num>
                            <m:den>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𝑃</m:t>
                                  </m:r>
                                </m:e>
                                <m:sub>
                                  <m:r>
                                    <a:rPr lang="pt-PT" sz="2000" b="0" i="1" u="none">
                                      <a:latin typeface="Cambria Math" panose="02040503050406030204" pitchFamily="18" charset="0"/>
                                    </a:rPr>
                                    <m:t>𝑡</m:t>
                                  </m:r>
                                </m:sub>
                              </m:sSub>
                            </m:den>
                          </m:f>
                        </m:e>
                      </m:d>
                    </m:oMath>
                  </m:oMathPara>
                </a14:m>
                <a:endParaRPr lang="pt-PT" sz="2000" b="0" u="none" dirty="0">
                  <a:ea typeface="Cambria Math" panose="020405030504060302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202136" y="5301208"/>
                <a:ext cx="2231124" cy="504112"/>
              </a:xfrm>
              <a:prstGeom prst="rect">
                <a:avLst/>
              </a:prstGeom>
              <a:blipFill>
                <a:blip r:embed="rId4"/>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750357" y="3592854"/>
                <a:ext cx="2189446" cy="327590"/>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en-GB" sz="2000" i="1" u="none">
                              <a:latin typeface="Cambria Math" panose="02040503050406030204" pitchFamily="18" charset="0"/>
                            </a:rPr>
                          </m:ctrlPr>
                        </m:sSubPr>
                        <m:e>
                          <m:r>
                            <a:rPr lang="pt-PT" sz="2000" b="0" i="1" u="none">
                              <a:latin typeface="Cambria Math" panose="02040503050406030204" pitchFamily="18" charset="0"/>
                            </a:rPr>
                            <m:t>𝑃</m:t>
                          </m:r>
                        </m:e>
                        <m:sub>
                          <m:r>
                            <a:rPr lang="pt-PT" sz="2000" b="0" i="1" u="none">
                              <a:latin typeface="Cambria Math" panose="02040503050406030204" pitchFamily="18" charset="0"/>
                            </a:rPr>
                            <m:t>𝑍𝐶</m:t>
                          </m:r>
                          <m:r>
                            <a:rPr lang="pt-PT" sz="2000" b="0" i="1" u="none">
                              <a:latin typeface="Cambria Math" panose="02040503050406030204" pitchFamily="18" charset="0"/>
                            </a:rPr>
                            <m:t>,</m:t>
                          </m:r>
                          <m:r>
                            <a:rPr lang="pt-PT" sz="2000" b="0" i="1" u="none">
                              <a:latin typeface="Cambria Math" panose="02040503050406030204" pitchFamily="18" charset="0"/>
                            </a:rPr>
                            <m:t>𝑇</m:t>
                          </m:r>
                        </m:sub>
                      </m:sSub>
                      <m:r>
                        <a:rPr lang="pt-PT" sz="2000" b="0" i="1" u="none">
                          <a:latin typeface="Cambria Math" panose="02040503050406030204" pitchFamily="18" charset="0"/>
                        </a:rPr>
                        <m:t>=</m:t>
                      </m:r>
                      <m:r>
                        <a:rPr lang="pt-PT" sz="2000" i="1" u="none">
                          <a:latin typeface="Cambria Math" panose="02040503050406030204" pitchFamily="18" charset="0"/>
                        </a:rPr>
                        <m:t>100</m:t>
                      </m:r>
                      <m:r>
                        <a:rPr lang="pt-PT" sz="2000" i="1" u="none">
                          <a:latin typeface="Cambria Math" panose="02040503050406030204" pitchFamily="18" charset="0"/>
                          <a:ea typeface="Cambria Math" panose="02040503050406030204" pitchFamily="18" charset="0"/>
                        </a:rPr>
                        <m:t>×</m:t>
                      </m:r>
                      <m:sSup>
                        <m:sSupPr>
                          <m:ctrlPr>
                            <a:rPr lang="pt-PT" sz="2000" i="1" u="none">
                              <a:latin typeface="Cambria Math" panose="02040503050406030204" pitchFamily="18" charset="0"/>
                              <a:ea typeface="Cambria Math" panose="02040503050406030204" pitchFamily="18" charset="0"/>
                            </a:rPr>
                          </m:ctrlPr>
                        </m:sSupPr>
                        <m:e>
                          <m:r>
                            <a:rPr lang="pt-PT" sz="2000" b="0" i="1" u="none">
                              <a:latin typeface="Cambria Math" panose="02040503050406030204" pitchFamily="18" charset="0"/>
                              <a:ea typeface="Cambria Math" panose="02040503050406030204" pitchFamily="18" charset="0"/>
                            </a:rPr>
                            <m:t>𝑒</m:t>
                          </m:r>
                        </m:e>
                        <m:sup>
                          <m:r>
                            <a:rPr lang="pt-PT" sz="2000" b="0" i="1" u="none">
                              <a:latin typeface="Cambria Math" panose="02040503050406030204" pitchFamily="18" charset="0"/>
                              <a:ea typeface="Cambria Math" panose="02040503050406030204" pitchFamily="18" charset="0"/>
                            </a:rPr>
                            <m:t>−</m:t>
                          </m:r>
                          <m:r>
                            <a:rPr lang="pt-PT" sz="2000" b="0" i="1" u="none">
                              <a:latin typeface="Cambria Math" panose="02040503050406030204" pitchFamily="18" charset="0"/>
                              <a:ea typeface="Cambria Math" panose="02040503050406030204" pitchFamily="18" charset="0"/>
                            </a:rPr>
                            <m:t>𝑦𝑇</m:t>
                          </m:r>
                        </m:sup>
                      </m:sSup>
                    </m:oMath>
                  </m:oMathPara>
                </a14:m>
                <a:endParaRPr lang="pt-PT" sz="2000" b="0" u="none" dirty="0">
                  <a:ea typeface="Cambria Math" panose="020405030504060302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750357" y="3592854"/>
                <a:ext cx="2189446" cy="327590"/>
              </a:xfrm>
              <a:prstGeom prst="rect">
                <a:avLst/>
              </a:prstGeom>
              <a:blipFill>
                <a:blip r:embed="rId5"/>
                <a:stretch>
                  <a:fillRect l="-3333" t="-1852" b="-12963"/>
                </a:stretch>
              </a:blipFill>
            </p:spPr>
            <p:txBody>
              <a:bodyPr/>
              <a:lstStyle/>
              <a:p>
                <a:r>
                  <a:rPr lang="pt-PT">
                    <a:noFill/>
                  </a:rPr>
                  <a:t> </a:t>
                </a:r>
              </a:p>
            </p:txBody>
          </p:sp>
        </mc:Fallback>
      </mc:AlternateContent>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419</a:t>
            </a:fld>
            <a:endParaRPr lang="en-US"/>
          </a:p>
        </p:txBody>
      </p:sp>
    </p:spTree>
    <p:extLst>
      <p:ext uri="{BB962C8B-B14F-4D97-AF65-F5344CB8AC3E}">
        <p14:creationId xmlns:p14="http://schemas.microsoft.com/office/powerpoint/2010/main" val="4142224481"/>
      </p:ext>
    </p:extLst>
  </p:cSld>
  <p:clrMapOvr>
    <a:masterClrMapping/>
  </p:clrMapOvr>
  <p:transition spd="slow">
    <p:pull dir="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Liquidity Intermediation</a:t>
            </a:r>
          </a:p>
        </p:txBody>
      </p:sp>
      <p:sp>
        <p:nvSpPr>
          <p:cNvPr id="1625091" name="Rectangle 3"/>
          <p:cNvSpPr>
            <a:spLocks noGrp="1" noChangeArrowheads="1"/>
          </p:cNvSpPr>
          <p:nvPr>
            <p:ph type="body" idx="1"/>
          </p:nvPr>
        </p:nvSpPr>
        <p:spPr>
          <a:xfrm>
            <a:off x="776536" y="1628799"/>
            <a:ext cx="8716714" cy="4694213"/>
          </a:xfrm>
        </p:spPr>
        <p:txBody>
          <a:bodyPr/>
          <a:lstStyle/>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GB" sz="2000" dirty="0"/>
              <a:t>Diamond and </a:t>
            </a:r>
            <a:r>
              <a:rPr lang="en-GB" sz="2000" dirty="0" err="1"/>
              <a:t>Dybvig</a:t>
            </a:r>
            <a:r>
              <a:rPr lang="en-GB" sz="2000" dirty="0"/>
              <a:t> (1983) - </a:t>
            </a:r>
            <a:r>
              <a:rPr lang="en-GB" sz="2000" dirty="0">
                <a:solidFill>
                  <a:srgbClr val="FF0000"/>
                </a:solidFill>
              </a:rPr>
              <a:t>a bank is essentially an ex-ante insurance contract providing liquidity to customers</a:t>
            </a:r>
            <a:r>
              <a:rPr lang="en-GB" sz="2000" dirty="0"/>
              <a:t>. </a:t>
            </a:r>
          </a:p>
          <a:p>
            <a:pPr lvl="1" algn="just">
              <a:lnSpc>
                <a:spcPts val="2700"/>
              </a:lnSpc>
              <a:spcBef>
                <a:spcPts val="600"/>
              </a:spcBef>
              <a:spcAft>
                <a:spcPts val="600"/>
              </a:spcAft>
            </a:pPr>
            <a:r>
              <a:rPr lang="en-GB" sz="1600" dirty="0">
                <a:solidFill>
                  <a:srgbClr val="FF0000"/>
                </a:solidFill>
              </a:rPr>
              <a:t>FI provide claims with higher liquidity than most securities issued by investors</a:t>
            </a:r>
            <a:r>
              <a:rPr lang="en-GB" sz="1600" dirty="0"/>
              <a:t>, e.g. deposits than can be immediately fully redeemed.</a:t>
            </a:r>
          </a:p>
          <a:p>
            <a:pPr algn="just">
              <a:lnSpc>
                <a:spcPts val="2700"/>
              </a:lnSpc>
              <a:spcBef>
                <a:spcPts val="600"/>
              </a:spcBef>
              <a:spcAft>
                <a:spcPts val="600"/>
              </a:spcAft>
            </a:pPr>
            <a:endParaRPr lang="en-GB" sz="2000" dirty="0"/>
          </a:p>
          <a:p>
            <a:pPr algn="just">
              <a:lnSpc>
                <a:spcPts val="2700"/>
              </a:lnSpc>
              <a:spcBef>
                <a:spcPts val="600"/>
              </a:spcBef>
              <a:spcAft>
                <a:spcPts val="600"/>
              </a:spcAft>
            </a:pPr>
            <a:r>
              <a:rPr lang="en-GB" sz="2000" dirty="0">
                <a:solidFill>
                  <a:srgbClr val="FF0000"/>
                </a:solidFill>
              </a:rPr>
              <a:t>But </a:t>
            </a:r>
            <a:r>
              <a:rPr lang="en-GB" sz="2000" b="1" dirty="0">
                <a:solidFill>
                  <a:srgbClr val="FF0000"/>
                </a:solidFill>
              </a:rPr>
              <a:t>liquidity is created at the cost of financial fragility</a:t>
            </a:r>
            <a:r>
              <a:rPr lang="en-GB" sz="2000" dirty="0"/>
              <a:t>, as </a:t>
            </a:r>
            <a:r>
              <a:rPr lang="en-GB" sz="2000" b="1" dirty="0"/>
              <a:t>banks hold less than 100% of deposits in reserves</a:t>
            </a:r>
            <a:r>
              <a:rPr lang="en-GB" sz="2000" dirty="0"/>
              <a:t> =&gt; risk of bank run =&gt; fire sales of assets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42</a:t>
            </a:fld>
            <a:endParaRPr lang="en-US"/>
          </a:p>
        </p:txBody>
      </p:sp>
      <p:sp>
        <p:nvSpPr>
          <p:cNvPr id="3" name="Down Arrow 2"/>
          <p:cNvSpPr/>
          <p:nvPr/>
        </p:nvSpPr>
        <p:spPr bwMode="auto">
          <a:xfrm>
            <a:off x="5025008" y="1916832"/>
            <a:ext cx="432048"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194980155"/>
      </p:ext>
    </p:extLst>
  </p:cSld>
  <p:clrMapOvr>
    <a:masterClrMapping/>
  </p:clrMapOvr>
  <p:transition spd="slow">
    <p:pull dir="r"/>
  </p:transition>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33400"/>
            <a:ext cx="8712968" cy="1114798"/>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r" eaLnBrk="1" hangingPunct="1">
              <a:defRPr/>
            </a:pPr>
            <a:r>
              <a:rPr lang="en-US" altLang="en-US" dirty="0"/>
              <a:t>Single coupon-paying bond example</a:t>
            </a:r>
          </a:p>
        </p:txBody>
      </p:sp>
      <p:sp>
        <p:nvSpPr>
          <p:cNvPr id="5" name="Rectangle 3"/>
          <p:cNvSpPr>
            <a:spLocks noChangeArrowheads="1"/>
          </p:cNvSpPr>
          <p:nvPr/>
        </p:nvSpPr>
        <p:spPr bwMode="auto">
          <a:xfrm>
            <a:off x="776536" y="1628800"/>
            <a:ext cx="8712968" cy="475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Compute the monthly </a:t>
            </a:r>
            <a:r>
              <a:rPr lang="en-US" altLang="en-US" sz="2000" b="0" u="none" dirty="0" err="1"/>
              <a:t>VaR</a:t>
            </a:r>
            <a:r>
              <a:rPr lang="en-US" altLang="en-US" sz="2000" b="0" u="none" dirty="0"/>
              <a:t> @ 95% for a 100,000€ notional investment in a 2y bond with a 2% annual coupon.</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The 2y coupon bond can be decomposed into 2 different bonds:</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600" b="0" u="none" dirty="0"/>
              <a:t>1y bond that pays 2% at maturity</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600" b="0" u="none" dirty="0"/>
              <a:t>2y bond that pays 102% at maturity</a:t>
            </a:r>
          </a:p>
        </p:txBody>
      </p:sp>
      <p:pic>
        <p:nvPicPr>
          <p:cNvPr id="2" name="Picture 1"/>
          <p:cNvPicPr>
            <a:picLocks noChangeAspect="1"/>
          </p:cNvPicPr>
          <p:nvPr/>
        </p:nvPicPr>
        <p:blipFill>
          <a:blip r:embed="rId3"/>
          <a:stretch>
            <a:fillRect/>
          </a:stretch>
        </p:blipFill>
        <p:spPr>
          <a:xfrm>
            <a:off x="1483348" y="2514601"/>
            <a:ext cx="2443504" cy="1162919"/>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4394067" y="2590801"/>
                <a:ext cx="3639009" cy="331950"/>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en-GB" sz="2000" i="1" u="none">
                              <a:latin typeface="Cambria Math" panose="02040503050406030204" pitchFamily="18" charset="0"/>
                            </a:rPr>
                          </m:ctrlPr>
                        </m:sSubPr>
                        <m:e>
                          <m:r>
                            <a:rPr lang="pt-PT" sz="2000" b="0" i="1" u="none">
                              <a:latin typeface="Cambria Math" panose="02040503050406030204" pitchFamily="18" charset="0"/>
                            </a:rPr>
                            <m:t>𝑃</m:t>
                          </m:r>
                        </m:e>
                        <m:sub>
                          <m:r>
                            <a:rPr lang="pt-PT" sz="2000" b="0" i="1" u="none">
                              <a:latin typeface="Cambria Math" panose="02040503050406030204" pitchFamily="18" charset="0"/>
                            </a:rPr>
                            <m:t>2</m:t>
                          </m:r>
                          <m:r>
                            <a:rPr lang="pt-PT" sz="2000" b="0" i="1" u="none">
                              <a:latin typeface="Cambria Math" panose="02040503050406030204" pitchFamily="18" charset="0"/>
                            </a:rPr>
                            <m:t>𝑦</m:t>
                          </m:r>
                          <m:r>
                            <a:rPr lang="pt-PT" sz="2000" b="0" i="1" u="none">
                              <a:latin typeface="Cambria Math" panose="02040503050406030204" pitchFamily="18" charset="0"/>
                            </a:rPr>
                            <m:t>,2%</m:t>
                          </m:r>
                        </m:sub>
                      </m:sSub>
                      <m:r>
                        <a:rPr lang="pt-PT" sz="2000" b="0" i="1" u="none">
                          <a:latin typeface="Cambria Math" panose="02040503050406030204" pitchFamily="18" charset="0"/>
                        </a:rPr>
                        <m:t>=2%</m:t>
                      </m:r>
                      <m:r>
                        <a:rPr lang="pt-PT" sz="2000" b="0" i="1" u="none">
                          <a:latin typeface="Cambria Math" panose="02040503050406030204" pitchFamily="18" charset="0"/>
                          <a:ea typeface="Cambria Math" panose="02040503050406030204" pitchFamily="18" charset="0"/>
                        </a:rPr>
                        <m:t>∙</m:t>
                      </m:r>
                      <m:sSub>
                        <m:sSubPr>
                          <m:ctrlPr>
                            <a:rPr lang="pt-PT" sz="2000" b="0" i="1" u="none">
                              <a:latin typeface="Cambria Math" panose="02040503050406030204" pitchFamily="18" charset="0"/>
                              <a:ea typeface="Cambria Math" panose="02040503050406030204" pitchFamily="18" charset="0"/>
                            </a:rPr>
                          </m:ctrlPr>
                        </m:sSubPr>
                        <m:e>
                          <m:r>
                            <a:rPr lang="pt-PT" sz="2000" b="0" i="1" u="none">
                              <a:latin typeface="Cambria Math" panose="02040503050406030204" pitchFamily="18" charset="0"/>
                              <a:ea typeface="Cambria Math" panose="02040503050406030204" pitchFamily="18" charset="0"/>
                            </a:rPr>
                            <m:t>𝐷𝐹</m:t>
                          </m:r>
                        </m:e>
                        <m:sub>
                          <m:r>
                            <a:rPr lang="pt-PT" sz="2000" b="0" i="1" u="none">
                              <a:latin typeface="Cambria Math" panose="02040503050406030204" pitchFamily="18" charset="0"/>
                              <a:ea typeface="Cambria Math" panose="02040503050406030204" pitchFamily="18" charset="0"/>
                            </a:rPr>
                            <m:t>1</m:t>
                          </m:r>
                        </m:sub>
                      </m:sSub>
                      <m:r>
                        <a:rPr lang="pt-PT" sz="2000" b="0" i="1" u="none">
                          <a:latin typeface="Cambria Math" panose="02040503050406030204" pitchFamily="18" charset="0"/>
                          <a:ea typeface="Cambria Math" panose="02040503050406030204" pitchFamily="18" charset="0"/>
                        </a:rPr>
                        <m:t>+102%∙</m:t>
                      </m:r>
                      <m:sSub>
                        <m:sSubPr>
                          <m:ctrlPr>
                            <a:rPr lang="pt-PT" sz="2000" b="0" i="1" u="none">
                              <a:latin typeface="Cambria Math" panose="02040503050406030204" pitchFamily="18" charset="0"/>
                              <a:ea typeface="Cambria Math" panose="02040503050406030204" pitchFamily="18" charset="0"/>
                            </a:rPr>
                          </m:ctrlPr>
                        </m:sSubPr>
                        <m:e>
                          <m:r>
                            <a:rPr lang="pt-PT" sz="2000" b="0" i="1" u="none">
                              <a:latin typeface="Cambria Math" panose="02040503050406030204" pitchFamily="18" charset="0"/>
                              <a:ea typeface="Cambria Math" panose="02040503050406030204" pitchFamily="18" charset="0"/>
                            </a:rPr>
                            <m:t>𝐷𝐹</m:t>
                          </m:r>
                        </m:e>
                        <m:sub>
                          <m:r>
                            <a:rPr lang="pt-PT" sz="2000" b="0" i="1" u="none">
                              <a:latin typeface="Cambria Math" panose="02040503050406030204" pitchFamily="18" charset="0"/>
                              <a:ea typeface="Cambria Math" panose="02040503050406030204" pitchFamily="18" charset="0"/>
                            </a:rPr>
                            <m:t>2</m:t>
                          </m:r>
                        </m:sub>
                      </m:sSub>
                    </m:oMath>
                  </m:oMathPara>
                </a14:m>
                <a:endParaRPr lang="pt-PT" sz="2000" b="0" u="none" dirty="0">
                  <a:ea typeface="Cambria Math" panose="020405030504060302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394067" y="2590801"/>
                <a:ext cx="3639009" cy="331950"/>
              </a:xfrm>
              <a:prstGeom prst="rect">
                <a:avLst/>
              </a:prstGeom>
              <a:blipFill>
                <a:blip r:embed="rId4"/>
                <a:stretch>
                  <a:fillRect l="-2010" b="-25926"/>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343400" y="2895600"/>
                <a:ext cx="4302748" cy="748603"/>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000" i="1" u="none">
                              <a:latin typeface="Cambria Math" panose="02040503050406030204" pitchFamily="18" charset="0"/>
                              <a:ea typeface="Cambria Math" panose="02040503050406030204" pitchFamily="18" charset="0"/>
                            </a:rPr>
                          </m:ctrlPr>
                        </m:sSubPr>
                        <m:e>
                          <m:r>
                            <a:rPr lang="pt-PT" sz="2000" i="1" u="none">
                              <a:latin typeface="Cambria Math" panose="02040503050406030204" pitchFamily="18" charset="0"/>
                              <a:ea typeface="Cambria Math" panose="02040503050406030204" pitchFamily="18" charset="0"/>
                            </a:rPr>
                            <m:t>𝐷𝐹</m:t>
                          </m:r>
                        </m:e>
                        <m:sub>
                          <m:r>
                            <a:rPr lang="pt-PT" sz="2000" b="0" i="1" u="none">
                              <a:latin typeface="Cambria Math" panose="02040503050406030204" pitchFamily="18" charset="0"/>
                              <a:ea typeface="Cambria Math" panose="02040503050406030204" pitchFamily="18" charset="0"/>
                            </a:rPr>
                            <m:t>𝑡</m:t>
                          </m:r>
                        </m:sub>
                      </m:sSub>
                      <m:r>
                        <a:rPr lang="pt-PT" sz="2000" b="0" i="1" u="none">
                          <a:latin typeface="Cambria Math" panose="02040503050406030204" pitchFamily="18" charset="0"/>
                        </a:rPr>
                        <m:t>=</m:t>
                      </m:r>
                      <m:sSup>
                        <m:sSupPr>
                          <m:ctrlPr>
                            <a:rPr lang="pt-PT" sz="2000" b="0" i="1" u="none">
                              <a:latin typeface="Cambria Math" panose="02040503050406030204" pitchFamily="18" charset="0"/>
                            </a:rPr>
                          </m:ctrlPr>
                        </m:sSupPr>
                        <m:e>
                          <m:d>
                            <m:dPr>
                              <m:ctrlPr>
                                <a:rPr lang="pt-PT" sz="2000" b="0" i="1" u="none">
                                  <a:latin typeface="Cambria Math" panose="02040503050406030204" pitchFamily="18" charset="0"/>
                                </a:rPr>
                              </m:ctrlPr>
                            </m:dPr>
                            <m:e>
                              <m:f>
                                <m:fPr>
                                  <m:ctrlPr>
                                    <a:rPr lang="pt-PT" sz="2000" b="0" i="1" u="none">
                                      <a:latin typeface="Cambria Math" panose="02040503050406030204" pitchFamily="18" charset="0"/>
                                    </a:rPr>
                                  </m:ctrlPr>
                                </m:fPr>
                                <m:num>
                                  <m:r>
                                    <a:rPr lang="pt-PT" sz="2000" b="0" i="1" u="none">
                                      <a:latin typeface="Cambria Math" panose="02040503050406030204" pitchFamily="18" charset="0"/>
                                    </a:rPr>
                                    <m:t>1</m:t>
                                  </m:r>
                                </m:num>
                                <m:den>
                                  <m:r>
                                    <a:rPr lang="pt-PT" sz="2000" b="0" i="1" u="none">
                                      <a:latin typeface="Cambria Math" panose="02040503050406030204" pitchFamily="18" charset="0"/>
                                    </a:rPr>
                                    <m:t>1+</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𝑠</m:t>
                                      </m:r>
                                    </m:e>
                                    <m:sub>
                                      <m:r>
                                        <a:rPr lang="pt-PT" sz="2000" b="0" i="1" u="none">
                                          <a:latin typeface="Cambria Math" panose="02040503050406030204" pitchFamily="18" charset="0"/>
                                        </a:rPr>
                                        <m:t>𝑡</m:t>
                                      </m:r>
                                    </m:sub>
                                  </m:sSub>
                                </m:den>
                              </m:f>
                            </m:e>
                          </m:d>
                        </m:e>
                        <m:sup>
                          <m:r>
                            <a:rPr lang="pt-PT" sz="2000" b="0" i="1" u="none">
                              <a:latin typeface="Cambria Math" panose="02040503050406030204" pitchFamily="18" charset="0"/>
                            </a:rPr>
                            <m:t>𝑡</m:t>
                          </m:r>
                        </m:sup>
                      </m:sSup>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𝑠</m:t>
                          </m:r>
                        </m:e>
                        <m:sub>
                          <m:r>
                            <a:rPr lang="pt-PT" sz="2000" b="0" i="1" u="none">
                              <a:latin typeface="Cambria Math" panose="02040503050406030204" pitchFamily="18" charset="0"/>
                            </a:rPr>
                            <m:t>𝑡</m:t>
                          </m:r>
                        </m:sub>
                      </m:sSub>
                      <m:r>
                        <a:rPr lang="pt-PT" sz="2000" b="0" i="1" u="none">
                          <a:latin typeface="Cambria Math" panose="02040503050406030204" pitchFamily="18" charset="0"/>
                        </a:rPr>
                        <m:t> </m:t>
                      </m:r>
                      <m:r>
                        <a:rPr lang="pt-PT" sz="2000" b="0" i="1" u="none">
                          <a:latin typeface="Cambria Math" panose="02040503050406030204" pitchFamily="18" charset="0"/>
                        </a:rPr>
                        <m:t>𝑖𝑠</m:t>
                      </m:r>
                      <m:r>
                        <a:rPr lang="pt-PT" sz="2000" b="0" i="1" u="none">
                          <a:latin typeface="Cambria Math" panose="02040503050406030204" pitchFamily="18" charset="0"/>
                        </a:rPr>
                        <m:t> </m:t>
                      </m:r>
                      <m:r>
                        <a:rPr lang="pt-PT" sz="2000" b="0" i="1" u="none">
                          <a:latin typeface="Cambria Math" panose="02040503050406030204" pitchFamily="18" charset="0"/>
                        </a:rPr>
                        <m:t>𝑡h𝑒</m:t>
                      </m:r>
                      <m:r>
                        <a:rPr lang="pt-PT" sz="2000" b="0" i="1" u="none">
                          <a:latin typeface="Cambria Math" panose="02040503050406030204" pitchFamily="18" charset="0"/>
                        </a:rPr>
                        <m:t> </m:t>
                      </m:r>
                      <m:r>
                        <a:rPr lang="pt-PT" sz="2000" b="0" i="1" u="none">
                          <a:latin typeface="Cambria Math" panose="02040503050406030204" pitchFamily="18" charset="0"/>
                        </a:rPr>
                        <m:t>𝑠𝑝𝑜𝑡</m:t>
                      </m:r>
                      <m:r>
                        <a:rPr lang="pt-PT" sz="2000" b="0" i="1" u="none">
                          <a:latin typeface="Cambria Math" panose="02040503050406030204" pitchFamily="18" charset="0"/>
                        </a:rPr>
                        <m:t> </m:t>
                      </m:r>
                      <m:r>
                        <a:rPr lang="pt-PT" sz="2000" b="0" i="1" u="none">
                          <a:latin typeface="Cambria Math" panose="02040503050406030204" pitchFamily="18" charset="0"/>
                        </a:rPr>
                        <m:t>𝑟𝑎𝑡𝑒</m:t>
                      </m:r>
                    </m:oMath>
                  </m:oMathPara>
                </a14:m>
                <a:endParaRPr lang="pt-PT" sz="2000" b="0" u="none" dirty="0">
                  <a:ea typeface="Cambria Math" panose="020405030504060302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343400" y="2895600"/>
                <a:ext cx="4302748" cy="748603"/>
              </a:xfrm>
              <a:prstGeom prst="rect">
                <a:avLst/>
              </a:prstGeom>
              <a:blipFill>
                <a:blip r:embed="rId5"/>
                <a:stretch>
                  <a:fillRect/>
                </a:stretch>
              </a:blipFill>
            </p:spPr>
            <p:txBody>
              <a:bodyPr/>
              <a:lstStyle/>
              <a:p>
                <a:r>
                  <a:rPr lang="pt-PT">
                    <a:noFill/>
                  </a:rPr>
                  <a:t> </a:t>
                </a:r>
              </a:p>
            </p:txBody>
          </p:sp>
        </mc:Fallback>
      </mc:AlternateContent>
      <p:cxnSp>
        <p:nvCxnSpPr>
          <p:cNvPr id="6" name="Elbow Connector 5"/>
          <p:cNvCxnSpPr/>
          <p:nvPr/>
        </p:nvCxnSpPr>
        <p:spPr>
          <a:xfrm>
            <a:off x="5562600" y="3677520"/>
            <a:ext cx="457200" cy="284881"/>
          </a:xfrm>
          <a:prstGeom prst="bent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172200" y="3677520"/>
            <a:ext cx="2250452" cy="584775"/>
          </a:xfrm>
          <a:prstGeom prst="rect">
            <a:avLst/>
          </a:prstGeom>
          <a:noFill/>
        </p:spPr>
        <p:txBody>
          <a:bodyPr wrap="square" rtlCol="0">
            <a:spAutoFit/>
          </a:bodyPr>
          <a:lstStyle/>
          <a:p>
            <a:pPr>
              <a:buNone/>
            </a:pPr>
            <a:r>
              <a:rPr lang="en-US" sz="1600" b="0" u="none" dirty="0">
                <a:latin typeface="+mn-lt"/>
              </a:rPr>
              <a:t>With discrete compounding</a:t>
            </a:r>
          </a:p>
        </p:txBody>
      </p:sp>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420</a:t>
            </a:fld>
            <a:endParaRPr lang="en-US"/>
          </a:p>
        </p:txBody>
      </p:sp>
    </p:spTree>
    <p:extLst>
      <p:ext uri="{BB962C8B-B14F-4D97-AF65-F5344CB8AC3E}">
        <p14:creationId xmlns:p14="http://schemas.microsoft.com/office/powerpoint/2010/main" val="1124676804"/>
      </p:ext>
    </p:extLst>
  </p:cSld>
  <p:clrMapOvr>
    <a:masterClrMapping/>
  </p:clrMapOvr>
  <p:transition spd="slow">
    <p:pull dir="r"/>
  </p:transition>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536" y="1628800"/>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algn="just" eaLnBrk="1" hangingPunct="1">
              <a:buNone/>
              <a:defRPr/>
            </a:pPr>
            <a:r>
              <a:rPr lang="en-US" altLang="en-US" sz="2000" u="none" dirty="0">
                <a:solidFill>
                  <a:srgbClr val="FF0000"/>
                </a:solidFill>
              </a:rPr>
              <a:t>CF mapping</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dirty="0"/>
              <a:t>Present values:</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600" dirty="0"/>
              <a:t>1</a:t>
            </a:r>
            <a:r>
              <a:rPr lang="en-US" altLang="en-US" sz="1600" baseline="30000" dirty="0"/>
              <a:t>st</a:t>
            </a:r>
            <a:r>
              <a:rPr lang="en-US" altLang="en-US" sz="1600" dirty="0"/>
              <a:t> cash-flow = 2 x 0,9991 = 1,998</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600" dirty="0"/>
              <a:t>2</a:t>
            </a:r>
            <a:r>
              <a:rPr lang="en-US" altLang="en-US" sz="1600" baseline="30000" dirty="0"/>
              <a:t>nd</a:t>
            </a:r>
            <a:r>
              <a:rPr lang="en-US" altLang="en-US" sz="1600" dirty="0"/>
              <a:t> cash-flow = 102 x 0,9951 = 101,495</a:t>
            </a:r>
          </a:p>
          <a:p>
            <a:pPr lvl="1" algn="just" eaLnBrk="1" hangingPunct="1">
              <a:defRPr/>
            </a:pPr>
            <a:endParaRPr lang="en-US" altLang="en-US" sz="2000"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dirty="0"/>
              <a:t>Bond Price:</a:t>
            </a:r>
          </a:p>
          <a:p>
            <a:pPr marL="0" indent="442913" algn="just" eaLnBrk="1" hangingPunct="1">
              <a:buNone/>
              <a:defRPr/>
            </a:pPr>
            <a:r>
              <a:rPr lang="en-US" altLang="en-US" sz="2000" b="0" u="none" dirty="0"/>
              <a:t>- Sum of NPF (cash-flows) = 1,998 + 101,495 = 103,49</a:t>
            </a:r>
          </a:p>
          <a:p>
            <a:pPr lvl="1" algn="just" eaLnBrk="1" hangingPunct="1">
              <a:defRPr/>
            </a:pPr>
            <a:endParaRPr lang="en-US" altLang="en-US" sz="2000" dirty="0"/>
          </a:p>
          <a:p>
            <a:pPr lvl="1" algn="just" eaLnBrk="1" hangingPunct="1">
              <a:defRPr/>
            </a:pPr>
            <a:endParaRPr lang="en-US" altLang="en-US" sz="2000"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dirty="0"/>
              <a:t>Weights:</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600" u="none" dirty="0"/>
              <a:t>1</a:t>
            </a:r>
            <a:r>
              <a:rPr lang="en-US" altLang="en-US" sz="1600" u="none" baseline="30000" dirty="0"/>
              <a:t>st</a:t>
            </a:r>
            <a:r>
              <a:rPr lang="en-US" altLang="en-US" sz="1600" u="none" dirty="0"/>
              <a:t> cash-flow = 1,998 / Price = 1,998 / 103,49 = 1,93%</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600" u="none" dirty="0"/>
              <a:t>2</a:t>
            </a:r>
            <a:r>
              <a:rPr lang="en-US" altLang="en-US" sz="1600" u="none" baseline="30000" dirty="0"/>
              <a:t>nd</a:t>
            </a:r>
            <a:r>
              <a:rPr lang="en-US" altLang="en-US" sz="1600" u="none" dirty="0"/>
              <a:t> cash-flow = 101,495 / Price = 101,495 / 103,49 =98,07%</a:t>
            </a:r>
          </a:p>
        </p:txBody>
      </p:sp>
      <p:sp>
        <p:nvSpPr>
          <p:cNvPr id="2" name="Down Arrow 1"/>
          <p:cNvSpPr/>
          <p:nvPr/>
        </p:nvSpPr>
        <p:spPr>
          <a:xfrm>
            <a:off x="5029200" y="3140968"/>
            <a:ext cx="3810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Down Arrow 8"/>
          <p:cNvSpPr/>
          <p:nvPr/>
        </p:nvSpPr>
        <p:spPr>
          <a:xfrm>
            <a:off x="5029200" y="4509120"/>
            <a:ext cx="381000" cy="5715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2"/>
          <p:cNvSpPr txBox="1">
            <a:spLocks noChangeArrowheads="1"/>
          </p:cNvSpPr>
          <p:nvPr/>
        </p:nvSpPr>
        <p:spPr bwMode="auto">
          <a:xfrm>
            <a:off x="776536" y="333400"/>
            <a:ext cx="8712968" cy="111479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sz="3800" b="0" u="none" kern="0" dirty="0"/>
              <a:t>Single bond example – Cash-flow Mapping</a:t>
            </a:r>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421</a:t>
            </a:fld>
            <a:endParaRPr lang="en-US"/>
          </a:p>
        </p:txBody>
      </p:sp>
    </p:spTree>
    <p:extLst>
      <p:ext uri="{BB962C8B-B14F-4D97-AF65-F5344CB8AC3E}">
        <p14:creationId xmlns:p14="http://schemas.microsoft.com/office/powerpoint/2010/main" val="2782598513"/>
      </p:ext>
    </p:extLst>
  </p:cSld>
  <p:clrMapOvr>
    <a:masterClrMapping/>
  </p:clrMapOvr>
  <p:transition spd="slow">
    <p:pull dir="r"/>
  </p:transition>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3"/>
              <p:cNvSpPr>
                <a:spLocks noChangeArrowheads="1"/>
              </p:cNvSpPr>
              <p:nvPr/>
            </p:nvSpPr>
            <p:spPr bwMode="auto">
              <a:xfrm>
                <a:off x="776536" y="1628800"/>
                <a:ext cx="8712968" cy="46805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The monthly variance of the portfolio composed by the 2 cash-flows is calculated from		, considering the variances and </a:t>
                </a:r>
                <a:r>
                  <a:rPr lang="en-US" altLang="en-US" sz="2000" b="0" u="none" dirty="0" err="1"/>
                  <a:t>covariances</a:t>
                </a:r>
                <a:r>
                  <a:rPr lang="en-US" altLang="en-US" sz="2000" b="0" u="none" dirty="0"/>
                  <a:t> of the 1y and 2y interest rates and the weights calculated in the previous slide:</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The variance-covariance matrix is given by:</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                   = 0,0012% =&gt; </a:t>
                </a:r>
                <a:r>
                  <a:rPr lang="en-US" altLang="en-US" sz="2000" b="0" u="none" dirty="0">
                    <a:solidFill>
                      <a:srgbClr val="FF0000"/>
                    </a:solidFill>
                  </a:rPr>
                  <a:t>Monthly or 20-day </a:t>
                </a:r>
                <a:r>
                  <a:rPr lang="en-US" altLang="en-US" sz="2000" b="0" u="none" dirty="0" err="1">
                    <a:solidFill>
                      <a:srgbClr val="FF0000"/>
                    </a:solidFill>
                  </a:rPr>
                  <a:t>VaR</a:t>
                </a:r>
                <a:r>
                  <a:rPr lang="en-US" altLang="en-US" sz="2000" b="0" u="none" dirty="0">
                    <a:solidFill>
                      <a:srgbClr val="FF0000"/>
                    </a:solidFill>
                  </a:rPr>
                  <a:t> @ 95% is just </a:t>
                </a:r>
                <a:r>
                  <a:rPr lang="en-US" altLang="en-US" sz="2000" b="0" i="1" u="none" dirty="0" err="1">
                    <a:solidFill>
                      <a:srgbClr val="FF0000"/>
                    </a:solidFill>
                  </a:rPr>
                  <a:t>VaR</a:t>
                </a:r>
                <a:r>
                  <a:rPr lang="en-US" altLang="en-US" sz="2000" b="0" i="1" u="none" dirty="0">
                    <a:solidFill>
                      <a:srgbClr val="FF0000"/>
                    </a:solidFill>
                  </a:rPr>
                  <a:t>= -</a:t>
                </a:r>
                <a:r>
                  <a:rPr lang="en-US" altLang="en-US" sz="2000" b="0" i="1" u="none" dirty="0" err="1">
                    <a:solidFill>
                      <a:srgbClr val="FF0000"/>
                    </a:solidFill>
                  </a:rPr>
                  <a:t>VZ</a:t>
                </a:r>
                <a:r>
                  <a:rPr lang="en-US" altLang="en-US" sz="2000" b="0" i="1" u="none" baseline="-25000" dirty="0" err="1">
                    <a:solidFill>
                      <a:srgbClr val="FF0000"/>
                    </a:solidFill>
                    <a:latin typeface="Symbol" panose="05050102010706020507" pitchFamily="18" charset="2"/>
                  </a:rPr>
                  <a:t>a</a:t>
                </a:r>
                <a:r>
                  <a:rPr lang="en-US" altLang="en-US" sz="2000" b="0" i="1" u="none" baseline="-25000" dirty="0">
                    <a:solidFill>
                      <a:srgbClr val="FF0000"/>
                    </a:solidFill>
                    <a:latin typeface="Symbol" panose="05050102010706020507" pitchFamily="18" charset="2"/>
                  </a:rPr>
                  <a:t> </a:t>
                </a:r>
                <a:r>
                  <a:rPr lang="en-US" altLang="en-US" sz="2000" b="0" i="1" u="none" dirty="0">
                    <a:solidFill>
                      <a:srgbClr val="FF0000"/>
                    </a:solidFill>
                    <a:latin typeface="Symbol" panose="05050102010706020507" pitchFamily="18" charset="2"/>
                  </a:rPr>
                  <a:t>s = </a:t>
                </a:r>
                <a14:m>
                  <m:oMath xmlns:m="http://schemas.openxmlformats.org/officeDocument/2006/math">
                    <m:r>
                      <a:rPr lang="pt-PT" sz="2000" b="0" i="1" u="none">
                        <a:solidFill>
                          <a:srgbClr val="FF0000"/>
                        </a:solidFill>
                        <a:latin typeface="Cambria Math" panose="02040503050406030204" pitchFamily="18" charset="0"/>
                      </a:rPr>
                      <m:t>−103493,53€∙</m:t>
                    </m:r>
                    <m:d>
                      <m:dPr>
                        <m:ctrlPr>
                          <a:rPr lang="pt-PT" sz="2000" b="0" i="1" u="none">
                            <a:solidFill>
                              <a:srgbClr val="FF0000"/>
                            </a:solidFill>
                            <a:latin typeface="Cambria Math" panose="02040503050406030204" pitchFamily="18" charset="0"/>
                            <a:ea typeface="Cambria Math" panose="02040503050406030204" pitchFamily="18" charset="0"/>
                          </a:rPr>
                        </m:ctrlPr>
                      </m:dPr>
                      <m:e>
                        <m:r>
                          <a:rPr lang="pt-PT" sz="2000" b="0" i="1" u="none">
                            <a:solidFill>
                              <a:srgbClr val="FF0000"/>
                            </a:solidFill>
                            <a:latin typeface="Cambria Math" panose="02040503050406030204" pitchFamily="18" charset="0"/>
                            <a:ea typeface="Cambria Math" panose="02040503050406030204" pitchFamily="18" charset="0"/>
                          </a:rPr>
                          <m:t>−1,64</m:t>
                        </m:r>
                      </m:e>
                    </m:d>
                    <m:r>
                      <a:rPr lang="pt-PT" sz="2000" b="0" i="1" u="none">
                        <a:solidFill>
                          <a:srgbClr val="FF0000"/>
                        </a:solidFill>
                        <a:latin typeface="Cambria Math" panose="02040503050406030204" pitchFamily="18" charset="0"/>
                        <a:ea typeface="Cambria Math" panose="02040503050406030204" pitchFamily="18" charset="0"/>
                      </a:rPr>
                      <m:t>∙0,34%</m:t>
                    </m:r>
                  </m:oMath>
                </a14:m>
                <a:r>
                  <a:rPr lang="pt-PT" sz="2000" b="0" u="none" dirty="0">
                    <a:solidFill>
                      <a:srgbClr val="FF0000"/>
                    </a:solidFill>
                    <a:ea typeface="Cambria Math" panose="02040503050406030204" pitchFamily="18" charset="0"/>
                  </a:rPr>
                  <a:t> = 586,37</a:t>
                </a:r>
              </a:p>
              <a:p>
                <a:pPr algn="just" eaLnBrk="1" hangingPunct="1">
                  <a:lnSpc>
                    <a:spcPts val="2800"/>
                  </a:lnSpc>
                  <a:spcBef>
                    <a:spcPts val="600"/>
                  </a:spcBef>
                  <a:spcAft>
                    <a:spcPts val="600"/>
                  </a:spcAft>
                  <a:defRPr/>
                </a:pPr>
                <a:endParaRPr lang="en-US" altLang="en-US" sz="2000" dirty="0"/>
              </a:p>
            </p:txBody>
          </p:sp>
        </mc:Choice>
        <mc:Fallback xmlns="">
          <p:sp>
            <p:nvSpPr>
              <p:cNvPr id="5" name="Rectangle 3"/>
              <p:cNvSpPr>
                <a:spLocks noRot="1" noChangeAspect="1" noMove="1" noResize="1" noEditPoints="1" noAdjustHandles="1" noChangeArrowheads="1" noChangeShapeType="1" noTextEdit="1"/>
              </p:cNvSpPr>
              <p:nvPr/>
            </p:nvSpPr>
            <p:spPr bwMode="auto">
              <a:xfrm>
                <a:off x="776536" y="1628800"/>
                <a:ext cx="8712968" cy="4680520"/>
              </a:xfrm>
              <a:prstGeom prst="rect">
                <a:avLst/>
              </a:prstGeom>
              <a:blipFill>
                <a:blip r:embed="rId3"/>
                <a:stretch>
                  <a:fillRect l="-629" t="-130" r="-69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noFill/>
                  </a:rPr>
                  <a:t> </a:t>
                </a:r>
              </a:p>
            </p:txBody>
          </p:sp>
        </mc:Fallback>
      </mc:AlternateContent>
      <p:pic>
        <p:nvPicPr>
          <p:cNvPr id="4" name="Picture 3"/>
          <p:cNvPicPr>
            <a:picLocks noChangeAspect="1"/>
          </p:cNvPicPr>
          <p:nvPr/>
        </p:nvPicPr>
        <p:blipFill rotWithShape="1">
          <a:blip r:embed="rId4"/>
          <a:srcRect l="31845" t="42708" r="55271" b="50000"/>
          <a:stretch/>
        </p:blipFill>
        <p:spPr>
          <a:xfrm>
            <a:off x="3023232" y="1947894"/>
            <a:ext cx="1284514" cy="408709"/>
          </a:xfrm>
          <a:prstGeom prst="rect">
            <a:avLst/>
          </a:prstGeom>
        </p:spPr>
      </p:pic>
      <p:pic>
        <p:nvPicPr>
          <p:cNvPr id="7" name="Picture 6"/>
          <p:cNvPicPr>
            <a:picLocks noChangeAspect="1"/>
          </p:cNvPicPr>
          <p:nvPr/>
        </p:nvPicPr>
        <p:blipFill>
          <a:blip r:embed="rId5"/>
          <a:stretch>
            <a:fillRect/>
          </a:stretch>
        </p:blipFill>
        <p:spPr>
          <a:xfrm>
            <a:off x="1912776" y="2675697"/>
            <a:ext cx="1110456" cy="1013461"/>
          </a:xfrm>
          <a:prstGeom prst="rect">
            <a:avLst/>
          </a:prstGeom>
        </p:spPr>
      </p:pic>
      <p:pic>
        <p:nvPicPr>
          <p:cNvPr id="9" name="Picture 8"/>
          <p:cNvPicPr>
            <a:picLocks noChangeAspect="1"/>
          </p:cNvPicPr>
          <p:nvPr/>
        </p:nvPicPr>
        <p:blipFill>
          <a:blip r:embed="rId6"/>
          <a:stretch>
            <a:fillRect/>
          </a:stretch>
        </p:blipFill>
        <p:spPr>
          <a:xfrm>
            <a:off x="6393160" y="3683363"/>
            <a:ext cx="2434017" cy="738151"/>
          </a:xfrm>
          <a:prstGeom prst="rect">
            <a:avLst/>
          </a:prstGeom>
        </p:spPr>
      </p:pic>
      <p:pic>
        <p:nvPicPr>
          <p:cNvPr id="12" name="Picture 11"/>
          <p:cNvPicPr>
            <a:picLocks noChangeAspect="1"/>
          </p:cNvPicPr>
          <p:nvPr/>
        </p:nvPicPr>
        <p:blipFill rotWithShape="1">
          <a:blip r:embed="rId4"/>
          <a:srcRect l="31845" t="42708" r="55271" b="50000"/>
          <a:stretch/>
        </p:blipFill>
        <p:spPr>
          <a:xfrm>
            <a:off x="992560" y="5157192"/>
            <a:ext cx="1284514" cy="408709"/>
          </a:xfrm>
          <a:prstGeom prst="rect">
            <a:avLst/>
          </a:prstGeom>
        </p:spPr>
      </p:pic>
      <p:sp>
        <p:nvSpPr>
          <p:cNvPr id="10" name="Rectangle 2"/>
          <p:cNvSpPr txBox="1">
            <a:spLocks noChangeArrowheads="1"/>
          </p:cNvSpPr>
          <p:nvPr/>
        </p:nvSpPr>
        <p:spPr bwMode="auto">
          <a:xfrm>
            <a:off x="776536" y="333400"/>
            <a:ext cx="8712968" cy="111479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sz="3800" b="0" u="none" kern="0" dirty="0"/>
              <a:t>Single bond example – Cash-flow Mapping</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422</a:t>
            </a:fld>
            <a:endParaRPr lang="en-US"/>
          </a:p>
        </p:txBody>
      </p:sp>
    </p:spTree>
    <p:extLst>
      <p:ext uri="{BB962C8B-B14F-4D97-AF65-F5344CB8AC3E}">
        <p14:creationId xmlns:p14="http://schemas.microsoft.com/office/powerpoint/2010/main" val="3952237824"/>
      </p:ext>
    </p:extLst>
  </p:cSld>
  <p:clrMapOvr>
    <a:masterClrMapping/>
  </p:clrMapOvr>
  <p:transition spd="slow">
    <p:pull dir="r"/>
  </p:transition>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3"/>
              <p:cNvSpPr>
                <a:spLocks noChangeArrowheads="1"/>
              </p:cNvSpPr>
              <p:nvPr/>
            </p:nvSpPr>
            <p:spPr bwMode="auto">
              <a:xfrm>
                <a:off x="776536" y="1628800"/>
                <a:ext cx="8640960" cy="46805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0"/>
                  </a:spcAft>
                  <a:buClr>
                    <a:schemeClr val="bg2"/>
                  </a:buClr>
                  <a:buFont typeface="Wingdings" panose="05000000000000000000" pitchFamily="2" charset="2"/>
                  <a:buChar char="§"/>
                </a:pPr>
                <a:r>
                  <a:rPr lang="en-US" altLang="en-US" sz="2000" b="0" u="none" dirty="0"/>
                  <a:t>The bond has 2y maturity and the risk of the 2y ZC is:</a:t>
                </a:r>
              </a:p>
              <a:p>
                <a:pPr marL="265113" indent="-265113" algn="just" eaLnBrk="1" hangingPunct="1">
                  <a:lnSpc>
                    <a:spcPts val="2700"/>
                  </a:lnSpc>
                  <a:spcBef>
                    <a:spcPts val="0"/>
                  </a:spcBef>
                  <a:spcAft>
                    <a:spcPts val="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0"/>
                  </a:spcAft>
                  <a:buClr>
                    <a:schemeClr val="bg2"/>
                  </a:buClr>
                  <a:buFont typeface="Wingdings" panose="05000000000000000000" pitchFamily="2" charset="2"/>
                  <a:buChar char="§"/>
                </a:pPr>
                <a:r>
                  <a:rPr lang="en-US" altLang="en-US" sz="2000" b="0" u="none" dirty="0"/>
                  <a:t>Monthly </a:t>
                </a:r>
                <a:r>
                  <a:rPr lang="en-US" altLang="en-US" sz="2000" b="0" u="none" dirty="0" err="1"/>
                  <a:t>VaR</a:t>
                </a:r>
                <a:r>
                  <a:rPr lang="en-US" altLang="en-US" sz="2000" b="0" u="none" dirty="0"/>
                  <a:t> @ 95% is just:</a:t>
                </a:r>
                <a:endParaRPr lang="en-US" altLang="en-US" sz="2000" b="0" u="none" dirty="0">
                  <a:solidFill>
                    <a:srgbClr val="FF0000"/>
                  </a:solidFill>
                </a:endParaRPr>
              </a:p>
              <a:p>
                <a:pPr marL="265113" indent="-265113" algn="just" eaLnBrk="1" hangingPunct="1">
                  <a:lnSpc>
                    <a:spcPts val="2700"/>
                  </a:lnSpc>
                  <a:spcBef>
                    <a:spcPts val="0"/>
                  </a:spcBef>
                  <a:spcAft>
                    <a:spcPts val="0"/>
                  </a:spcAft>
                  <a:buClr>
                    <a:schemeClr val="bg2"/>
                  </a:buClr>
                  <a:buFont typeface="Wingdings" panose="05000000000000000000" pitchFamily="2" charset="2"/>
                  <a:buChar char="§"/>
                </a:pPr>
                <a:endParaRPr lang="en-US" altLang="en-US" sz="2000" b="0" u="none" dirty="0">
                  <a:solidFill>
                    <a:srgbClr val="FF0000"/>
                  </a:solidFill>
                </a:endParaRPr>
              </a:p>
              <a:p>
                <a:pPr marL="265113" indent="-265113" algn="just" eaLnBrk="1" hangingPunct="1">
                  <a:lnSpc>
                    <a:spcPts val="2700"/>
                  </a:lnSpc>
                  <a:spcBef>
                    <a:spcPts val="0"/>
                  </a:spcBef>
                  <a:spcAft>
                    <a:spcPts val="0"/>
                  </a:spcAft>
                  <a:buClr>
                    <a:schemeClr val="bg2"/>
                  </a:buClr>
                  <a:buFont typeface="Wingdings" panose="05000000000000000000" pitchFamily="2" charset="2"/>
                  <a:buChar char="§"/>
                </a:pPr>
                <a:endParaRPr lang="en-US" altLang="en-US" sz="2000" b="0" u="none" dirty="0">
                  <a:solidFill>
                    <a:srgbClr val="FF0000"/>
                  </a:solidFill>
                </a:endParaRPr>
              </a:p>
              <a:p>
                <a:pPr marL="265113" indent="-265113" algn="just" eaLnBrk="1" hangingPunct="1">
                  <a:lnSpc>
                    <a:spcPts val="2700"/>
                  </a:lnSpc>
                  <a:spcBef>
                    <a:spcPts val="0"/>
                  </a:spcBef>
                  <a:spcAft>
                    <a:spcPts val="0"/>
                  </a:spcAft>
                  <a:buClr>
                    <a:schemeClr val="bg2"/>
                  </a:buClr>
                  <a:buFont typeface="Wingdings" panose="05000000000000000000" pitchFamily="2" charset="2"/>
                  <a:buChar char="§"/>
                </a:pPr>
                <a:endParaRPr lang="en-US" altLang="en-US" sz="2000" b="0" u="none" dirty="0">
                  <a:solidFill>
                    <a:srgbClr val="FF0000"/>
                  </a:solidFill>
                </a:endParaRPr>
              </a:p>
              <a:p>
                <a:pPr marL="265113" indent="-265113" algn="just" eaLnBrk="1" hangingPunct="1">
                  <a:lnSpc>
                    <a:spcPts val="2700"/>
                  </a:lnSpc>
                  <a:spcBef>
                    <a:spcPts val="0"/>
                  </a:spcBef>
                  <a:spcAft>
                    <a:spcPts val="0"/>
                  </a:spcAft>
                  <a:buClr>
                    <a:schemeClr val="bg2"/>
                  </a:buClr>
                  <a:buFont typeface="Wingdings" panose="05000000000000000000" pitchFamily="2" charset="2"/>
                  <a:buChar char="§"/>
                </a:pPr>
                <a:endParaRPr lang="en-US" altLang="en-US" sz="2000" b="0" u="none" dirty="0">
                  <a:solidFill>
                    <a:srgbClr val="FF0000"/>
                  </a:solidFill>
                </a:endParaRPr>
              </a:p>
              <a:p>
                <a:pPr marL="265113" indent="-265113" algn="just" eaLnBrk="1" hangingPunct="1">
                  <a:lnSpc>
                    <a:spcPts val="2700"/>
                  </a:lnSpc>
                  <a:spcBef>
                    <a:spcPts val="0"/>
                  </a:spcBef>
                  <a:spcAft>
                    <a:spcPts val="0"/>
                  </a:spcAft>
                  <a:buClr>
                    <a:schemeClr val="bg2"/>
                  </a:buClr>
                  <a:buFont typeface="Wingdings" panose="05000000000000000000" pitchFamily="2" charset="2"/>
                  <a:buChar char="§"/>
                </a:pPr>
                <a:endParaRPr lang="en-US" altLang="en-US" sz="2000" b="0" u="none" dirty="0">
                  <a:solidFill>
                    <a:srgbClr val="FF0000"/>
                  </a:solidFill>
                </a:endParaRPr>
              </a:p>
              <a:p>
                <a:pPr marL="265113" indent="-265113" algn="just" eaLnBrk="1" hangingPunct="1">
                  <a:lnSpc>
                    <a:spcPts val="2700"/>
                  </a:lnSpc>
                  <a:spcBef>
                    <a:spcPts val="600"/>
                  </a:spcBef>
                  <a:spcAft>
                    <a:spcPts val="0"/>
                  </a:spcAft>
                  <a:buClr>
                    <a:schemeClr val="bg2"/>
                  </a:buClr>
                  <a:buFont typeface="Wingdings" panose="05000000000000000000" pitchFamily="2" charset="2"/>
                  <a:buChar char="§"/>
                </a:pPr>
                <a:r>
                  <a:rPr lang="en-US" altLang="en-US" sz="2000" b="0" u="none" dirty="0">
                    <a:solidFill>
                      <a:srgbClr val="FF0000"/>
                    </a:solidFill>
                  </a:rPr>
                  <a:t>This </a:t>
                </a:r>
                <a:r>
                  <a:rPr lang="en-US" altLang="en-US" sz="2000" b="0" u="none" dirty="0" err="1">
                    <a:solidFill>
                      <a:srgbClr val="FF0000"/>
                    </a:solidFill>
                  </a:rPr>
                  <a:t>VaR</a:t>
                </a:r>
                <a:r>
                  <a:rPr lang="en-US" altLang="en-US" sz="2000" b="0" u="none" dirty="0">
                    <a:solidFill>
                      <a:srgbClr val="FF0000"/>
                    </a:solidFill>
                  </a:rPr>
                  <a:t> is higher than in cash-flow mapping, as in the latter the volatility is lower</a:t>
                </a:r>
                <a:r>
                  <a:rPr lang="en-US" altLang="en-US" sz="2000" b="0" u="none" dirty="0"/>
                  <a:t>, due to the lower volatility of the 1y vis-à-vis the 2y interest rate (as in maturity mapping only the maturity of the residual cash-flow is taken into account).</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0" indent="0" algn="just" eaLnBrk="1" hangingPunct="1">
                  <a:lnSpc>
                    <a:spcPts val="2700"/>
                  </a:lnSpc>
                  <a:spcBef>
                    <a:spcPts val="0"/>
                  </a:spcBef>
                  <a:spcAft>
                    <a:spcPts val="600"/>
                  </a:spcAft>
                  <a:buClr>
                    <a:schemeClr val="bg2"/>
                  </a:buClr>
                  <a:buNone/>
                </a:pPr>
                <a:r>
                  <a:rPr lang="en-US" altLang="en-US" sz="2000" b="0" u="none" dirty="0"/>
                  <a:t>                      </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                     = 0,0012% =&gt; Monthly or 20-day </a:t>
                </a:r>
                <a:r>
                  <a:rPr lang="en-US" altLang="en-US" sz="2000" b="0" u="none" dirty="0" err="1"/>
                  <a:t>VaR</a:t>
                </a:r>
                <a:r>
                  <a:rPr lang="en-US" altLang="en-US" sz="2000" b="0" u="none" dirty="0"/>
                  <a:t> @ 95% is just </a:t>
                </a:r>
                <a:r>
                  <a:rPr lang="en-US" altLang="en-US" sz="2000" b="0" i="1" u="none" dirty="0" err="1"/>
                  <a:t>VaR</a:t>
                </a:r>
                <a:r>
                  <a:rPr lang="en-US" altLang="en-US" sz="2000" b="0" i="1" u="none" dirty="0"/>
                  <a:t>= -</a:t>
                </a:r>
                <a:r>
                  <a:rPr lang="en-US" altLang="en-US" sz="2000" b="0" i="1" u="none" dirty="0" err="1"/>
                  <a:t>VZ</a:t>
                </a:r>
                <a:r>
                  <a:rPr lang="en-US" altLang="en-US" sz="2000" b="0" i="1" u="none" baseline="-25000" dirty="0" err="1">
                    <a:latin typeface="Symbol" panose="05050102010706020507" pitchFamily="18" charset="2"/>
                  </a:rPr>
                  <a:t>a</a:t>
                </a:r>
                <a:r>
                  <a:rPr lang="en-US" altLang="en-US" sz="2000" b="0" i="1" u="none" baseline="-25000" dirty="0">
                    <a:latin typeface="Symbol" panose="05050102010706020507" pitchFamily="18" charset="2"/>
                  </a:rPr>
                  <a:t> </a:t>
                </a:r>
                <a:r>
                  <a:rPr lang="en-US" altLang="en-US" sz="2000" b="0" i="1" u="none" dirty="0">
                    <a:latin typeface="Symbol" panose="05050102010706020507" pitchFamily="18" charset="2"/>
                  </a:rPr>
                  <a:t>s = </a:t>
                </a:r>
                <a14:m>
                  <m:oMath xmlns:m="http://schemas.openxmlformats.org/officeDocument/2006/math">
                    <m:r>
                      <a:rPr lang="pt-PT" sz="2000" b="0" i="1" u="none">
                        <a:latin typeface="Cambria Math" panose="02040503050406030204" pitchFamily="18" charset="0"/>
                      </a:rPr>
                      <m:t>−103493,53€∙</m:t>
                    </m:r>
                    <m:d>
                      <m:dPr>
                        <m:ctrlPr>
                          <a:rPr lang="pt-PT" sz="2000" b="0" i="1" u="none">
                            <a:latin typeface="Cambria Math" panose="02040503050406030204" pitchFamily="18" charset="0"/>
                            <a:ea typeface="Cambria Math" panose="02040503050406030204" pitchFamily="18" charset="0"/>
                          </a:rPr>
                        </m:ctrlPr>
                      </m:dPr>
                      <m:e>
                        <m:r>
                          <a:rPr lang="pt-PT" sz="2000" b="0" i="1" u="none">
                            <a:latin typeface="Cambria Math" panose="02040503050406030204" pitchFamily="18" charset="0"/>
                            <a:ea typeface="Cambria Math" panose="02040503050406030204" pitchFamily="18" charset="0"/>
                          </a:rPr>
                          <m:t>−1,64</m:t>
                        </m:r>
                      </m:e>
                    </m:d>
                    <m:r>
                      <a:rPr lang="pt-PT" sz="2000" b="0" i="1" u="none">
                        <a:latin typeface="Cambria Math" panose="02040503050406030204" pitchFamily="18" charset="0"/>
                        <a:ea typeface="Cambria Math" panose="02040503050406030204" pitchFamily="18" charset="0"/>
                      </a:rPr>
                      <m:t>∙0,34%</m:t>
                    </m:r>
                  </m:oMath>
                </a14:m>
                <a:r>
                  <a:rPr lang="pt-PT" sz="2000" b="0" u="none" dirty="0">
                    <a:ea typeface="Cambria Math" panose="02040503050406030204" pitchFamily="18" charset="0"/>
                  </a:rPr>
                  <a:t> = 594,02.</a:t>
                </a:r>
              </a:p>
              <a:p>
                <a:pPr algn="just" eaLnBrk="1" hangingPunct="1">
                  <a:lnSpc>
                    <a:spcPts val="2800"/>
                  </a:lnSpc>
                  <a:spcBef>
                    <a:spcPts val="600"/>
                  </a:spcBef>
                  <a:spcAft>
                    <a:spcPts val="600"/>
                  </a:spcAft>
                  <a:defRPr/>
                </a:pPr>
                <a:endParaRPr lang="en-US" altLang="en-US" sz="2000" b="0" u="none" dirty="0"/>
              </a:p>
            </p:txBody>
          </p:sp>
        </mc:Choice>
        <mc:Fallback xmlns="">
          <p:sp>
            <p:nvSpPr>
              <p:cNvPr id="5" name="Rectangle 3"/>
              <p:cNvSpPr>
                <a:spLocks noRot="1" noChangeAspect="1" noMove="1" noResize="1" noEditPoints="1" noAdjustHandles="1" noChangeArrowheads="1" noChangeShapeType="1" noTextEdit="1"/>
              </p:cNvSpPr>
              <p:nvPr/>
            </p:nvSpPr>
            <p:spPr bwMode="auto">
              <a:xfrm>
                <a:off x="776536" y="1628800"/>
                <a:ext cx="8640960" cy="4680520"/>
              </a:xfrm>
              <a:prstGeom prst="rect">
                <a:avLst/>
              </a:prstGeom>
              <a:blipFill>
                <a:blip r:embed="rId3"/>
                <a:stretch>
                  <a:fillRect l="-635" t="-130" r="-705" b="-602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noFill/>
                  </a:rPr>
                  <a:t> </a:t>
                </a:r>
              </a:p>
            </p:txBody>
          </p:sp>
        </mc:Fallback>
      </mc:AlternateContent>
      <p:sp>
        <p:nvSpPr>
          <p:cNvPr id="10" name="Rectangle 2"/>
          <p:cNvSpPr txBox="1">
            <a:spLocks noChangeArrowheads="1"/>
          </p:cNvSpPr>
          <p:nvPr/>
        </p:nvSpPr>
        <p:spPr bwMode="auto">
          <a:xfrm>
            <a:off x="776536" y="333400"/>
            <a:ext cx="8712968" cy="111479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sz="3800" b="0" u="none" kern="0" dirty="0"/>
              <a:t>Single bond example – Maturity Mapping</a:t>
            </a:r>
          </a:p>
        </p:txBody>
      </p:sp>
      <p:pic>
        <p:nvPicPr>
          <p:cNvPr id="20" name="Picture 19"/>
          <p:cNvPicPr>
            <a:picLocks noChangeAspect="1"/>
          </p:cNvPicPr>
          <p:nvPr/>
        </p:nvPicPr>
        <p:blipFill>
          <a:blip r:embed="rId4"/>
          <a:stretch>
            <a:fillRect/>
          </a:stretch>
        </p:blipFill>
        <p:spPr>
          <a:xfrm>
            <a:off x="6371010" y="4149080"/>
            <a:ext cx="2216150" cy="590550"/>
          </a:xfrm>
          <a:prstGeom prst="rect">
            <a:avLst/>
          </a:prstGeom>
        </p:spPr>
      </p:pic>
      <mc:AlternateContent xmlns:mc="http://schemas.openxmlformats.org/markup-compatibility/2006" xmlns:a14="http://schemas.microsoft.com/office/drawing/2010/main">
        <mc:Choice Requires="a14">
          <p:sp>
            <p:nvSpPr>
              <p:cNvPr id="22" name="TextBox 21"/>
              <p:cNvSpPr txBox="1"/>
              <p:nvPr/>
            </p:nvSpPr>
            <p:spPr>
              <a:xfrm>
                <a:off x="1251991" y="2111607"/>
                <a:ext cx="3262047" cy="398507"/>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400" b="0" i="1" u="none">
                              <a:latin typeface="Cambria Math" panose="02040503050406030204" pitchFamily="18" charset="0"/>
                            </a:rPr>
                          </m:ctrlPr>
                        </m:sSubPr>
                        <m:e>
                          <m:r>
                            <a:rPr lang="pt-PT" sz="2400" b="0" i="1" u="none">
                              <a:latin typeface="Cambria Math" panose="02040503050406030204" pitchFamily="18" charset="0"/>
                              <a:ea typeface="Cambria Math" panose="02040503050406030204" pitchFamily="18" charset="0"/>
                            </a:rPr>
                            <m:t>𝜎</m:t>
                          </m:r>
                        </m:e>
                        <m:sub>
                          <m:r>
                            <a:rPr lang="pt-PT" sz="2400" b="0" i="1" u="none">
                              <a:latin typeface="Cambria Math" panose="02040503050406030204" pitchFamily="18" charset="0"/>
                            </a:rPr>
                            <m:t>𝐵𝑜𝑛𝑑</m:t>
                          </m:r>
                        </m:sub>
                      </m:sSub>
                      <m:r>
                        <a:rPr lang="pt-PT" sz="2400" b="0" i="1" u="none">
                          <a:latin typeface="Cambria Math" panose="02040503050406030204" pitchFamily="18" charset="0"/>
                        </a:rPr>
                        <m:t>=</m:t>
                      </m:r>
                      <m:sSub>
                        <m:sSubPr>
                          <m:ctrlPr>
                            <a:rPr lang="pt-PT" sz="2400" i="1" u="none">
                              <a:latin typeface="Cambria Math" panose="02040503050406030204" pitchFamily="18" charset="0"/>
                            </a:rPr>
                          </m:ctrlPr>
                        </m:sSubPr>
                        <m:e>
                          <m:r>
                            <a:rPr lang="pt-PT" sz="2400" i="1" u="none">
                              <a:latin typeface="Cambria Math" panose="02040503050406030204" pitchFamily="18" charset="0"/>
                              <a:ea typeface="Cambria Math" panose="02040503050406030204" pitchFamily="18" charset="0"/>
                            </a:rPr>
                            <m:t>𝜎</m:t>
                          </m:r>
                        </m:e>
                        <m:sub>
                          <m:r>
                            <a:rPr lang="pt-PT" sz="2400" b="0" i="1" u="none">
                              <a:latin typeface="Cambria Math" panose="02040503050406030204" pitchFamily="18" charset="0"/>
                            </a:rPr>
                            <m:t>2</m:t>
                          </m:r>
                          <m:r>
                            <a:rPr lang="pt-PT" sz="2400" b="0" i="1" u="none">
                              <a:latin typeface="Cambria Math" panose="02040503050406030204" pitchFamily="18" charset="0"/>
                            </a:rPr>
                            <m:t>𝑦</m:t>
                          </m:r>
                          <m:r>
                            <a:rPr lang="pt-PT" sz="2400" b="0" i="1" u="none">
                              <a:latin typeface="Cambria Math" panose="02040503050406030204" pitchFamily="18" charset="0"/>
                            </a:rPr>
                            <m:t> </m:t>
                          </m:r>
                          <m:r>
                            <a:rPr lang="pt-PT" sz="2400" b="0" i="1" u="none">
                              <a:latin typeface="Cambria Math" panose="02040503050406030204" pitchFamily="18" charset="0"/>
                            </a:rPr>
                            <m:t>𝑍𝐶</m:t>
                          </m:r>
                        </m:sub>
                      </m:sSub>
                      <m:r>
                        <a:rPr lang="pt-PT" sz="2400" b="0" i="1" u="none">
                          <a:latin typeface="Cambria Math" panose="02040503050406030204" pitchFamily="18" charset="0"/>
                        </a:rPr>
                        <m:t>=0,35%</m:t>
                      </m:r>
                    </m:oMath>
                  </m:oMathPara>
                </a14:m>
                <a:endParaRPr lang="pt-PT" sz="2400" b="0" i="1" u="none" dirty="0">
                  <a:ea typeface="Cambria Math" panose="02040503050406030204" pitchFamily="18"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251991" y="2111607"/>
                <a:ext cx="3262047" cy="398507"/>
              </a:xfrm>
              <a:prstGeom prst="rect">
                <a:avLst/>
              </a:prstGeom>
              <a:blipFill>
                <a:blip r:embed="rId5"/>
                <a:stretch>
                  <a:fillRect l="-1682" r="-1121" b="-22727"/>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026961" y="3092825"/>
                <a:ext cx="6974153" cy="307777"/>
              </a:xfrm>
              <a:prstGeom prst="rect">
                <a:avLst/>
              </a:prstGeom>
              <a:noFill/>
            </p:spPr>
            <p:txBody>
              <a:bodyPr wrap="none" lIns="0" tIns="0" rIns="0" bIns="0" rtlCol="0">
                <a:spAutoFit/>
              </a:bodyPr>
              <a:lstStyle/>
              <a:p>
                <a:pPr>
                  <a:buNone/>
                </a:pPr>
                <a14:m>
                  <m:oMath xmlns:m="http://schemas.openxmlformats.org/officeDocument/2006/math">
                    <m:r>
                      <a:rPr lang="pt-PT" sz="2000" i="1" u="none">
                        <a:latin typeface="Cambria Math" panose="02040503050406030204" pitchFamily="18" charset="0"/>
                      </a:rPr>
                      <m:t>2</m:t>
                    </m:r>
                    <m:r>
                      <a:rPr lang="pt-PT" sz="2000" b="0" i="1" u="none">
                        <a:latin typeface="Cambria Math" panose="02040503050406030204" pitchFamily="18" charset="0"/>
                      </a:rPr>
                      <m:t>0</m:t>
                    </m:r>
                    <m:r>
                      <a:rPr lang="pt-PT" sz="2000" b="0" i="1" u="none">
                        <a:latin typeface="Cambria Math" panose="02040503050406030204" pitchFamily="18" charset="0"/>
                      </a:rPr>
                      <m:t>𝑑</m:t>
                    </m:r>
                    <m:r>
                      <a:rPr lang="pt-PT" sz="2000" b="0" i="1" u="none">
                        <a:latin typeface="Cambria Math" panose="02040503050406030204" pitchFamily="18" charset="0"/>
                      </a:rPr>
                      <m:t> </m:t>
                    </m:r>
                    <m:r>
                      <a:rPr lang="pt-PT" sz="2000" b="0" i="1" u="none">
                        <a:latin typeface="Cambria Math" panose="02040503050406030204" pitchFamily="18" charset="0"/>
                      </a:rPr>
                      <m:t>𝑉𝑎𝑅</m:t>
                    </m:r>
                    <m:r>
                      <a:rPr lang="pt-PT" sz="2000" b="0" i="1" u="none">
                        <a:latin typeface="Cambria Math" panose="02040503050406030204" pitchFamily="18" charset="0"/>
                      </a:rPr>
                      <m:t> @ 95%=−103493,53€∙</m:t>
                    </m:r>
                    <m:d>
                      <m:dPr>
                        <m:ctrlPr>
                          <a:rPr lang="pt-PT" sz="2000" b="0" i="1" u="none">
                            <a:latin typeface="Cambria Math" panose="02040503050406030204" pitchFamily="18" charset="0"/>
                            <a:ea typeface="Cambria Math" panose="02040503050406030204" pitchFamily="18" charset="0"/>
                          </a:rPr>
                        </m:ctrlPr>
                      </m:dPr>
                      <m:e>
                        <m:r>
                          <a:rPr lang="pt-PT" sz="2000" b="0" i="1" u="none">
                            <a:latin typeface="Cambria Math" panose="02040503050406030204" pitchFamily="18" charset="0"/>
                            <a:ea typeface="Cambria Math" panose="02040503050406030204" pitchFamily="18" charset="0"/>
                          </a:rPr>
                          <m:t>−1,64</m:t>
                        </m:r>
                      </m:e>
                    </m:d>
                    <m:r>
                      <a:rPr lang="pt-PT" sz="2000" b="0" i="1" u="none">
                        <a:latin typeface="Cambria Math" panose="02040503050406030204" pitchFamily="18" charset="0"/>
                        <a:ea typeface="Cambria Math" panose="02040503050406030204" pitchFamily="18" charset="0"/>
                      </a:rPr>
                      <m:t>∙0,35%</m:t>
                    </m:r>
                  </m:oMath>
                </a14:m>
                <a:r>
                  <a:rPr lang="pt-PT" sz="2000" b="0" u="none" dirty="0">
                    <a:ea typeface="Cambria Math" panose="02040503050406030204" pitchFamily="18" charset="0"/>
                  </a:rPr>
                  <a:t> = 594,02 </a:t>
                </a:r>
              </a:p>
            </p:txBody>
          </p:sp>
        </mc:Choice>
        <mc:Fallback xmlns="">
          <p:sp>
            <p:nvSpPr>
              <p:cNvPr id="23" name="TextBox 22"/>
              <p:cNvSpPr txBox="1">
                <a:spLocks noRot="1" noChangeAspect="1" noMove="1" noResize="1" noEditPoints="1" noAdjustHandles="1" noChangeArrowheads="1" noChangeShapeType="1" noTextEdit="1"/>
              </p:cNvSpPr>
              <p:nvPr/>
            </p:nvSpPr>
            <p:spPr>
              <a:xfrm>
                <a:off x="1026961" y="3092825"/>
                <a:ext cx="6974153" cy="307777"/>
              </a:xfrm>
              <a:prstGeom prst="rect">
                <a:avLst/>
              </a:prstGeom>
              <a:blipFill>
                <a:blip r:embed="rId6"/>
                <a:stretch>
                  <a:fillRect t="-25490" b="-49020"/>
                </a:stretch>
              </a:blipFill>
            </p:spPr>
            <p:txBody>
              <a:bodyPr/>
              <a:lstStyle/>
              <a:p>
                <a:r>
                  <a:rPr lang="pt-PT">
                    <a:noFill/>
                  </a:rPr>
                  <a:t> </a:t>
                </a:r>
              </a:p>
            </p:txBody>
          </p:sp>
        </mc:Fallback>
      </mc:AlternateContent>
      <p:pic>
        <p:nvPicPr>
          <p:cNvPr id="21" name="Picture 20"/>
          <p:cNvPicPr>
            <a:picLocks noChangeAspect="1"/>
          </p:cNvPicPr>
          <p:nvPr/>
        </p:nvPicPr>
        <p:blipFill>
          <a:blip r:embed="rId7"/>
          <a:stretch>
            <a:fillRect/>
          </a:stretch>
        </p:blipFill>
        <p:spPr>
          <a:xfrm>
            <a:off x="1216968" y="3495803"/>
            <a:ext cx="7594600" cy="1327150"/>
          </a:xfrm>
          <a:prstGeom prst="rect">
            <a:avLst/>
          </a:prstGeom>
        </p:spPr>
      </p:pic>
      <p:sp>
        <p:nvSpPr>
          <p:cNvPr id="24" name="Slide Number Placeholder 23"/>
          <p:cNvSpPr>
            <a:spLocks noGrp="1"/>
          </p:cNvSpPr>
          <p:nvPr>
            <p:ph type="sldNum" sz="quarter" idx="12"/>
          </p:nvPr>
        </p:nvSpPr>
        <p:spPr/>
        <p:txBody>
          <a:bodyPr/>
          <a:lstStyle/>
          <a:p>
            <a:pPr>
              <a:defRPr/>
            </a:pPr>
            <a:fld id="{ABCFD3F2-5642-45AA-A8CF-5FDB05EA0EA7}" type="slidenum">
              <a:rPr lang="en-US" smtClean="0"/>
              <a:pPr>
                <a:defRPr/>
              </a:pPr>
              <a:t>423</a:t>
            </a:fld>
            <a:endParaRPr lang="en-US"/>
          </a:p>
        </p:txBody>
      </p:sp>
    </p:spTree>
    <p:extLst>
      <p:ext uri="{BB962C8B-B14F-4D97-AF65-F5344CB8AC3E}">
        <p14:creationId xmlns:p14="http://schemas.microsoft.com/office/powerpoint/2010/main" val="3186051113"/>
      </p:ext>
    </p:extLst>
  </p:cSld>
  <p:clrMapOvr>
    <a:masterClrMapping/>
  </p:clrMapOvr>
  <p:transition spd="slow">
    <p:pull dir="r"/>
  </p:transition>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536" y="1628799"/>
            <a:ext cx="8712968" cy="468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The bond has MD=1,98 (D is similar to MD, as interest rates are very low).</a:t>
            </a:r>
          </a:p>
          <a:p>
            <a:pPr marL="265113" indent="-265113"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As MD is between 2 vertices (1y and 2y interest rates), the portfolio volatility (in this case the portfolio corresponds to the 2 cash-flows paid by the asset) may be calculated as a linear combination of the volatilities of interest rates in the 2 adjacent vertices (1y and 2y):</a:t>
            </a:r>
          </a:p>
          <a:p>
            <a:pPr marL="265113" indent="-265113" algn="just" eaLnBrk="1" hangingPunct="1">
              <a:lnSpc>
                <a:spcPts val="2700"/>
              </a:lnSpc>
              <a:spcBef>
                <a:spcPts val="60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60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60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Obviously, the exercise can be done by using MD – in that case it would be MD mapping, even though in this example the results would be similar, as interest rates are very low.</a:t>
            </a:r>
          </a:p>
          <a:p>
            <a:pPr algn="just" eaLnBrk="1" hangingPunct="1">
              <a:lnSpc>
                <a:spcPts val="2700"/>
              </a:lnSpc>
              <a:spcBef>
                <a:spcPts val="600"/>
              </a:spcBef>
              <a:spcAft>
                <a:spcPts val="600"/>
              </a:spcAft>
              <a:defRPr/>
            </a:pPr>
            <a:endParaRPr lang="en-US" altLang="en-US" sz="2000" b="0" u="none" dirty="0">
              <a:latin typeface="+mn-lt"/>
            </a:endParaRPr>
          </a:p>
        </p:txBody>
      </p:sp>
      <mc:AlternateContent xmlns:mc="http://schemas.openxmlformats.org/markup-compatibility/2006" xmlns:a14="http://schemas.microsoft.com/office/drawing/2010/main">
        <mc:Choice Requires="a14">
          <p:sp>
            <p:nvSpPr>
              <p:cNvPr id="10" name="TextBox 9"/>
              <p:cNvSpPr txBox="1"/>
              <p:nvPr/>
            </p:nvSpPr>
            <p:spPr>
              <a:xfrm>
                <a:off x="4304928" y="3140968"/>
                <a:ext cx="5062732" cy="528222"/>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1600" b="0" i="1" u="none">
                              <a:latin typeface="Cambria Math" panose="02040503050406030204" pitchFamily="18" charset="0"/>
                            </a:rPr>
                          </m:ctrlPr>
                        </m:sSubPr>
                        <m:e>
                          <m:r>
                            <a:rPr lang="pt-PT" sz="1600" b="0" i="1" u="none">
                              <a:latin typeface="Cambria Math" panose="02040503050406030204" pitchFamily="18" charset="0"/>
                              <a:ea typeface="Cambria Math" panose="02040503050406030204" pitchFamily="18" charset="0"/>
                            </a:rPr>
                            <m:t>𝜎</m:t>
                          </m:r>
                        </m:e>
                        <m:sub>
                          <m:r>
                            <a:rPr lang="pt-PT" sz="1600" b="0" i="1" u="none">
                              <a:latin typeface="Cambria Math" panose="02040503050406030204" pitchFamily="18" charset="0"/>
                            </a:rPr>
                            <m:t>𝐵𝑜𝑛𝑑</m:t>
                          </m:r>
                        </m:sub>
                      </m:sSub>
                      <m:r>
                        <a:rPr lang="pt-PT" sz="1600" b="0" i="1" u="none">
                          <a:latin typeface="Cambria Math" panose="02040503050406030204" pitchFamily="18" charset="0"/>
                        </a:rPr>
                        <m:t>=</m:t>
                      </m:r>
                      <m:f>
                        <m:fPr>
                          <m:ctrlPr>
                            <a:rPr lang="pt-PT" sz="1600" b="0" i="1" u="none">
                              <a:latin typeface="Cambria Math" panose="02040503050406030204" pitchFamily="18" charset="0"/>
                            </a:rPr>
                          </m:ctrlPr>
                        </m:fPr>
                        <m:num>
                          <m:sSub>
                            <m:sSubPr>
                              <m:ctrlPr>
                                <a:rPr lang="pt-PT" sz="1600" i="1" u="none">
                                  <a:latin typeface="Cambria Math" panose="02040503050406030204" pitchFamily="18" charset="0"/>
                                </a:rPr>
                              </m:ctrlPr>
                            </m:sSubPr>
                            <m:e>
                              <m:r>
                                <a:rPr lang="pt-PT" sz="1600" i="1" u="none">
                                  <a:latin typeface="Cambria Math" panose="02040503050406030204" pitchFamily="18" charset="0"/>
                                  <a:ea typeface="Cambria Math" panose="02040503050406030204" pitchFamily="18" charset="0"/>
                                </a:rPr>
                                <m:t>𝜎</m:t>
                              </m:r>
                            </m:e>
                            <m:sub>
                              <m:r>
                                <a:rPr lang="pt-PT" sz="1600" i="1" u="none">
                                  <a:latin typeface="Cambria Math" panose="02040503050406030204" pitchFamily="18" charset="0"/>
                                </a:rPr>
                                <m:t>1</m:t>
                              </m:r>
                              <m:r>
                                <a:rPr lang="pt-PT" sz="1600" i="1" u="none">
                                  <a:latin typeface="Cambria Math" panose="02040503050406030204" pitchFamily="18" charset="0"/>
                                </a:rPr>
                                <m:t>𝑦</m:t>
                              </m:r>
                              <m:r>
                                <a:rPr lang="pt-PT" sz="1600" i="1" u="none">
                                  <a:latin typeface="Cambria Math" panose="02040503050406030204" pitchFamily="18" charset="0"/>
                                </a:rPr>
                                <m:t> </m:t>
                              </m:r>
                              <m:r>
                                <a:rPr lang="pt-PT" sz="1600" i="1" u="none">
                                  <a:latin typeface="Cambria Math" panose="02040503050406030204" pitchFamily="18" charset="0"/>
                                </a:rPr>
                                <m:t>𝑍𝐶</m:t>
                              </m:r>
                            </m:sub>
                          </m:sSub>
                        </m:num>
                        <m:den>
                          <m:r>
                            <a:rPr lang="pt-PT" sz="1600" b="0" i="1" u="none">
                              <a:latin typeface="Cambria Math" panose="02040503050406030204" pitchFamily="18" charset="0"/>
                            </a:rPr>
                            <m:t>(2−1)</m:t>
                          </m:r>
                        </m:den>
                      </m:f>
                      <m:r>
                        <a:rPr lang="pt-PT" sz="1600" b="0" i="1" u="none">
                          <a:latin typeface="Cambria Math" panose="02040503050406030204" pitchFamily="18" charset="0"/>
                        </a:rPr>
                        <m:t>+</m:t>
                      </m:r>
                      <m:f>
                        <m:fPr>
                          <m:ctrlPr>
                            <a:rPr lang="pt-PT" sz="1600" b="0" i="1" u="none">
                              <a:latin typeface="Cambria Math" panose="02040503050406030204" pitchFamily="18" charset="0"/>
                            </a:rPr>
                          </m:ctrlPr>
                        </m:fPr>
                        <m:num>
                          <m:d>
                            <m:dPr>
                              <m:ctrlPr>
                                <a:rPr lang="pt-PT" sz="1600" i="1" u="none">
                                  <a:latin typeface="Cambria Math" panose="02040503050406030204" pitchFamily="18" charset="0"/>
                                </a:rPr>
                              </m:ctrlPr>
                            </m:dPr>
                            <m:e>
                              <m:r>
                                <a:rPr lang="pt-PT" sz="1600" i="1" u="none">
                                  <a:latin typeface="Cambria Math" panose="02040503050406030204" pitchFamily="18" charset="0"/>
                                </a:rPr>
                                <m:t>1,98−1</m:t>
                              </m:r>
                            </m:e>
                          </m:d>
                          <m:r>
                            <a:rPr lang="pt-PT" sz="1600" i="1" u="none">
                              <a:latin typeface="Cambria Math" panose="02040503050406030204" pitchFamily="18" charset="0"/>
                              <a:ea typeface="Cambria Math" panose="02040503050406030204" pitchFamily="18" charset="0"/>
                            </a:rPr>
                            <m:t>∙(</m:t>
                          </m:r>
                          <m:sSub>
                            <m:sSubPr>
                              <m:ctrlPr>
                                <a:rPr lang="pt-PT" sz="1600" i="1" u="none">
                                  <a:latin typeface="Cambria Math" panose="02040503050406030204" pitchFamily="18" charset="0"/>
                                </a:rPr>
                              </m:ctrlPr>
                            </m:sSubPr>
                            <m:e>
                              <m:r>
                                <a:rPr lang="pt-PT" sz="1600" i="1" u="none">
                                  <a:latin typeface="Cambria Math" panose="02040503050406030204" pitchFamily="18" charset="0"/>
                                  <a:ea typeface="Cambria Math" panose="02040503050406030204" pitchFamily="18" charset="0"/>
                                </a:rPr>
                                <m:t>𝜎</m:t>
                              </m:r>
                            </m:e>
                            <m:sub>
                              <m:r>
                                <a:rPr lang="pt-PT" sz="1600" i="1" u="none">
                                  <a:latin typeface="Cambria Math" panose="02040503050406030204" pitchFamily="18" charset="0"/>
                                  <a:ea typeface="Cambria Math" panose="02040503050406030204" pitchFamily="18" charset="0"/>
                                </a:rPr>
                                <m:t>2</m:t>
                              </m:r>
                              <m:r>
                                <a:rPr lang="pt-PT" sz="1600" i="1" u="none">
                                  <a:latin typeface="Cambria Math" panose="02040503050406030204" pitchFamily="18" charset="0"/>
                                </a:rPr>
                                <m:t>𝑦</m:t>
                              </m:r>
                              <m:r>
                                <a:rPr lang="pt-PT" sz="1600" i="1" u="none">
                                  <a:latin typeface="Cambria Math" panose="02040503050406030204" pitchFamily="18" charset="0"/>
                                </a:rPr>
                                <m:t> </m:t>
                              </m:r>
                              <m:r>
                                <a:rPr lang="pt-PT" sz="1600" i="1" u="none">
                                  <a:latin typeface="Cambria Math" panose="02040503050406030204" pitchFamily="18" charset="0"/>
                                </a:rPr>
                                <m:t>𝑍𝐶</m:t>
                              </m:r>
                            </m:sub>
                          </m:sSub>
                          <m:r>
                            <a:rPr lang="pt-PT" sz="1600" i="1" u="none">
                              <a:latin typeface="Cambria Math" panose="02040503050406030204" pitchFamily="18" charset="0"/>
                            </a:rPr>
                            <m:t>−</m:t>
                          </m:r>
                          <m:sSub>
                            <m:sSubPr>
                              <m:ctrlPr>
                                <a:rPr lang="pt-PT" sz="1600" i="1" u="none">
                                  <a:latin typeface="Cambria Math" panose="02040503050406030204" pitchFamily="18" charset="0"/>
                                </a:rPr>
                              </m:ctrlPr>
                            </m:sSubPr>
                            <m:e>
                              <m:r>
                                <a:rPr lang="pt-PT" sz="1600" i="1" u="none">
                                  <a:latin typeface="Cambria Math" panose="02040503050406030204" pitchFamily="18" charset="0"/>
                                  <a:ea typeface="Cambria Math" panose="02040503050406030204" pitchFamily="18" charset="0"/>
                                </a:rPr>
                                <m:t>𝜎</m:t>
                              </m:r>
                            </m:e>
                            <m:sub>
                              <m:r>
                                <a:rPr lang="pt-PT" sz="1600" i="1" u="none">
                                  <a:latin typeface="Cambria Math" panose="02040503050406030204" pitchFamily="18" charset="0"/>
                                </a:rPr>
                                <m:t>1</m:t>
                              </m:r>
                              <m:r>
                                <a:rPr lang="pt-PT" sz="1600" i="1" u="none">
                                  <a:latin typeface="Cambria Math" panose="02040503050406030204" pitchFamily="18" charset="0"/>
                                </a:rPr>
                                <m:t>𝑦</m:t>
                              </m:r>
                              <m:r>
                                <a:rPr lang="pt-PT" sz="1600" i="1" u="none">
                                  <a:latin typeface="Cambria Math" panose="02040503050406030204" pitchFamily="18" charset="0"/>
                                </a:rPr>
                                <m:t> </m:t>
                              </m:r>
                              <m:r>
                                <a:rPr lang="pt-PT" sz="1600" i="1" u="none">
                                  <a:latin typeface="Cambria Math" panose="02040503050406030204" pitchFamily="18" charset="0"/>
                                </a:rPr>
                                <m:t>𝑍𝐶</m:t>
                              </m:r>
                            </m:sub>
                          </m:sSub>
                          <m:r>
                            <a:rPr lang="pt-PT" sz="1600" i="1" u="none">
                              <a:latin typeface="Cambria Math" panose="02040503050406030204" pitchFamily="18" charset="0"/>
                            </a:rPr>
                            <m:t>)</m:t>
                          </m:r>
                        </m:num>
                        <m:den>
                          <m:r>
                            <a:rPr lang="pt-PT" sz="1600" b="0" i="1" u="none">
                              <a:latin typeface="Cambria Math" panose="02040503050406030204" pitchFamily="18" charset="0"/>
                            </a:rPr>
                            <m:t>(2−1)</m:t>
                          </m:r>
                        </m:den>
                      </m:f>
                      <m:r>
                        <a:rPr lang="pt-PT" sz="1600" b="0" i="1" u="none">
                          <a:latin typeface="Cambria Math" panose="02040503050406030204" pitchFamily="18" charset="0"/>
                        </a:rPr>
                        <m:t>=0,34%</m:t>
                      </m:r>
                    </m:oMath>
                  </m:oMathPara>
                </a14:m>
                <a:endParaRPr lang="pt-PT" sz="1600" b="0" u="none" dirty="0">
                  <a:ea typeface="Cambria Math"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304928" y="3140968"/>
                <a:ext cx="5062732" cy="528222"/>
              </a:xfrm>
              <a:prstGeom prst="rect">
                <a:avLst/>
              </a:prstGeom>
              <a:blipFill>
                <a:blip r:embed="rId3"/>
                <a:stretch>
                  <a:fillRect/>
                </a:stretch>
              </a:blipFill>
            </p:spPr>
            <p:txBody>
              <a:bodyPr/>
              <a:lstStyle/>
              <a:p>
                <a:r>
                  <a:rPr lang="pt-PT">
                    <a:noFill/>
                  </a:rPr>
                  <a:t> </a:t>
                </a:r>
              </a:p>
            </p:txBody>
          </p:sp>
        </mc:Fallback>
      </mc:AlternateContent>
      <p:sp>
        <p:nvSpPr>
          <p:cNvPr id="6" name="Rectangle 2"/>
          <p:cNvSpPr txBox="1">
            <a:spLocks noChangeArrowheads="1"/>
          </p:cNvSpPr>
          <p:nvPr/>
        </p:nvSpPr>
        <p:spPr bwMode="auto">
          <a:xfrm>
            <a:off x="776536" y="333400"/>
            <a:ext cx="8712968" cy="111479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sz="3800" b="0" u="none" kern="0" dirty="0"/>
              <a:t>Single bond example – Duration Mapping</a:t>
            </a:r>
          </a:p>
        </p:txBody>
      </p:sp>
      <p:pic>
        <p:nvPicPr>
          <p:cNvPr id="2" name="Picture 1"/>
          <p:cNvPicPr>
            <a:picLocks noChangeAspect="1"/>
          </p:cNvPicPr>
          <p:nvPr/>
        </p:nvPicPr>
        <p:blipFill>
          <a:blip r:embed="rId4"/>
          <a:stretch>
            <a:fillRect/>
          </a:stretch>
        </p:blipFill>
        <p:spPr>
          <a:xfrm>
            <a:off x="1136576" y="3849791"/>
            <a:ext cx="8458200" cy="1327150"/>
          </a:xfrm>
          <a:prstGeom prst="rect">
            <a:avLst/>
          </a:prstGeom>
        </p:spPr>
      </p:pic>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424</a:t>
            </a:fld>
            <a:endParaRPr lang="en-US"/>
          </a:p>
        </p:txBody>
      </p:sp>
    </p:spTree>
    <p:extLst>
      <p:ext uri="{BB962C8B-B14F-4D97-AF65-F5344CB8AC3E}">
        <p14:creationId xmlns:p14="http://schemas.microsoft.com/office/powerpoint/2010/main" val="3596673380"/>
      </p:ext>
    </p:extLst>
  </p:cSld>
  <p:clrMapOvr>
    <a:masterClrMapping/>
  </p:clrMapOvr>
  <p:transition spd="slow">
    <p:pull dir="r"/>
  </p:transition>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536" y="1628800"/>
            <a:ext cx="8712968"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600"/>
              </a:spcBef>
              <a:spcAft>
                <a:spcPts val="600"/>
              </a:spcAft>
              <a:buClr>
                <a:schemeClr val="bg2"/>
              </a:buClr>
              <a:buFont typeface="Wingdings" panose="05000000000000000000" pitchFamily="2" charset="2"/>
              <a:buChar char="§"/>
            </a:pPr>
            <a:r>
              <a:rPr lang="pt-PT" altLang="en-US" sz="2000" b="0" u="none" dirty="0">
                <a:latin typeface="+mn-lt"/>
              </a:rPr>
              <a:t>Compute </a:t>
            </a:r>
            <a:r>
              <a:rPr lang="en-US" altLang="en-US" sz="2000" b="0" u="none" dirty="0">
                <a:latin typeface="+mn-lt"/>
              </a:rPr>
              <a:t>the monthly </a:t>
            </a:r>
            <a:r>
              <a:rPr lang="en-US" altLang="en-US" sz="2000" b="0" u="none" dirty="0" err="1">
                <a:latin typeface="+mn-lt"/>
              </a:rPr>
              <a:t>VaR</a:t>
            </a:r>
            <a:r>
              <a:rPr lang="en-US" altLang="en-US" sz="2000" b="0" u="none" dirty="0">
                <a:latin typeface="+mn-lt"/>
              </a:rPr>
              <a:t> @ 95% for a portfolio of bonds = previous investment + 250,000€ notional investment in a 4y bond with 1% </a:t>
            </a:r>
            <a:r>
              <a:rPr lang="pt-PT" altLang="en-US" sz="2000" b="0" u="none" dirty="0">
                <a:latin typeface="+mn-lt"/>
              </a:rPr>
              <a:t>coupon:</a:t>
            </a:r>
          </a:p>
        </p:txBody>
      </p:sp>
      <p:pic>
        <p:nvPicPr>
          <p:cNvPr id="3" name="Picture 2"/>
          <p:cNvPicPr>
            <a:picLocks noChangeAspect="1"/>
          </p:cNvPicPr>
          <p:nvPr/>
        </p:nvPicPr>
        <p:blipFill>
          <a:blip r:embed="rId3"/>
          <a:stretch>
            <a:fillRect/>
          </a:stretch>
        </p:blipFill>
        <p:spPr>
          <a:xfrm>
            <a:off x="1246820" y="2708920"/>
            <a:ext cx="7772400" cy="1094047"/>
          </a:xfrm>
          <a:prstGeom prst="rect">
            <a:avLst/>
          </a:prstGeom>
        </p:spPr>
      </p:pic>
      <p:sp>
        <p:nvSpPr>
          <p:cNvPr id="6" name="Rectangle 2"/>
          <p:cNvSpPr txBox="1">
            <a:spLocks noChangeArrowheads="1"/>
          </p:cNvSpPr>
          <p:nvPr/>
        </p:nvSpPr>
        <p:spPr bwMode="auto">
          <a:xfrm>
            <a:off x="776536" y="333400"/>
            <a:ext cx="8712968" cy="111479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a:t>Portfolio of Bonds</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425</a:t>
            </a:fld>
            <a:endParaRPr lang="en-US"/>
          </a:p>
        </p:txBody>
      </p:sp>
    </p:spTree>
    <p:extLst>
      <p:ext uri="{BB962C8B-B14F-4D97-AF65-F5344CB8AC3E}">
        <p14:creationId xmlns:p14="http://schemas.microsoft.com/office/powerpoint/2010/main" val="26112307"/>
      </p:ext>
    </p:extLst>
  </p:cSld>
  <p:clrMapOvr>
    <a:masterClrMapping/>
  </p:clrMapOvr>
  <p:transition spd="slow">
    <p:pull dir="r"/>
  </p:transition>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21727" y="305922"/>
            <a:ext cx="8803273" cy="1322878"/>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just" eaLnBrk="1" hangingPunct="1">
              <a:defRPr/>
            </a:pPr>
            <a:r>
              <a:rPr lang="en-US" altLang="en-US" sz="4000" dirty="0"/>
              <a:t>Portfolio of Bonds– Cash-flow mapping</a:t>
            </a:r>
          </a:p>
        </p:txBody>
      </p:sp>
      <p:sp>
        <p:nvSpPr>
          <p:cNvPr id="9" name="Rectangle 3"/>
          <p:cNvSpPr>
            <a:spLocks noChangeArrowheads="1"/>
          </p:cNvSpPr>
          <p:nvPr/>
        </p:nvSpPr>
        <p:spPr bwMode="auto">
          <a:xfrm>
            <a:off x="776536" y="1628800"/>
            <a:ext cx="8748464" cy="44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600"/>
              </a:spcBef>
              <a:spcAft>
                <a:spcPts val="600"/>
              </a:spcAft>
              <a:buClr>
                <a:schemeClr val="bg2"/>
              </a:buClr>
              <a:buFont typeface="Wingdings" panose="05000000000000000000" pitchFamily="2" charset="2"/>
              <a:buChar char="§"/>
            </a:pPr>
            <a:r>
              <a:rPr lang="pt-PT" altLang="en-US" sz="2000" b="0" u="none" dirty="0">
                <a:latin typeface="+mn-lt"/>
              </a:rPr>
              <a:t>C</a:t>
            </a:r>
            <a:r>
              <a:rPr lang="en-US" altLang="en-US" sz="2000" b="0" u="none" dirty="0" err="1">
                <a:latin typeface="+mn-lt"/>
              </a:rPr>
              <a:t>alculated</a:t>
            </a:r>
            <a:r>
              <a:rPr lang="en-US" altLang="en-US" sz="2000" b="0" u="none" dirty="0">
                <a:latin typeface="+mn-lt"/>
              </a:rPr>
              <a:t> just like for a single asset, from the corresponding weights for all cash-flows and their variance-covariance matrix:</a:t>
            </a:r>
          </a:p>
        </p:txBody>
      </p:sp>
      <mc:AlternateContent xmlns:mc="http://schemas.openxmlformats.org/markup-compatibility/2006" xmlns:a14="http://schemas.microsoft.com/office/drawing/2010/main">
        <mc:Choice Requires="a14">
          <p:sp>
            <p:nvSpPr>
              <p:cNvPr id="10" name="TextBox 9"/>
              <p:cNvSpPr txBox="1"/>
              <p:nvPr/>
            </p:nvSpPr>
            <p:spPr>
              <a:xfrm>
                <a:off x="1304967" y="5787069"/>
                <a:ext cx="3900170" cy="375809"/>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2000" b="0" i="1" u="none">
                          <a:latin typeface="Cambria Math" panose="02040503050406030204" pitchFamily="18" charset="0"/>
                        </a:rPr>
                        <m:t>𝑀𝑜𝑛𝑡h𝑙𝑦</m:t>
                      </m:r>
                      <m:r>
                        <a:rPr lang="pt-PT" sz="2000" b="0" i="1" u="none">
                          <a:latin typeface="Cambria Math" panose="02040503050406030204" pitchFamily="18" charset="0"/>
                        </a:rPr>
                        <m:t> </m:t>
                      </m:r>
                      <m:sSub>
                        <m:sSubPr>
                          <m:ctrlPr>
                            <a:rPr lang="pt-PT" sz="2000" b="0" i="1" u="none">
                              <a:latin typeface="Cambria Math" panose="02040503050406030204" pitchFamily="18" charset="0"/>
                            </a:rPr>
                          </m:ctrlPr>
                        </m:sSubPr>
                        <m:e>
                          <m:r>
                            <a:rPr lang="pt-PT" sz="2000" b="0" i="1" u="none">
                              <a:latin typeface="Cambria Math" panose="02040503050406030204" pitchFamily="18" charset="0"/>
                              <a:ea typeface="Cambria Math" panose="02040503050406030204" pitchFamily="18" charset="0"/>
                            </a:rPr>
                            <m:t>𝜎</m:t>
                          </m:r>
                        </m:e>
                        <m:sub>
                          <m:r>
                            <a:rPr lang="pt-PT" sz="2000" b="0" i="1" u="none">
                              <a:latin typeface="Cambria Math" panose="02040503050406030204" pitchFamily="18" charset="0"/>
                            </a:rPr>
                            <m:t>𝑝</m:t>
                          </m:r>
                        </m:sub>
                      </m:sSub>
                      <m:r>
                        <a:rPr lang="pt-PT" sz="2000" b="0" i="1" u="none">
                          <a:latin typeface="Cambria Math" panose="02040503050406030204" pitchFamily="18" charset="0"/>
                        </a:rPr>
                        <m:t>=</m:t>
                      </m:r>
                      <m:rad>
                        <m:radPr>
                          <m:degHide m:val="on"/>
                          <m:ctrlPr>
                            <a:rPr lang="pt-PT" sz="2000" b="0" i="1" u="none">
                              <a:latin typeface="Cambria Math" panose="02040503050406030204" pitchFamily="18" charset="0"/>
                            </a:rPr>
                          </m:ctrlPr>
                        </m:radPr>
                        <m:deg/>
                        <m:e>
                          <m:sSup>
                            <m:sSupPr>
                              <m:ctrlPr>
                                <a:rPr lang="pt-PT" sz="2000" i="1" u="none">
                                  <a:latin typeface="Cambria Math" panose="02040503050406030204" pitchFamily="18" charset="0"/>
                                </a:rPr>
                              </m:ctrlPr>
                            </m:sSupPr>
                            <m:e>
                              <m:r>
                                <a:rPr lang="pt-PT" sz="2000" i="1" u="none">
                                  <a:latin typeface="Cambria Math" panose="02040503050406030204" pitchFamily="18" charset="0"/>
                                </a:rPr>
                                <m:t>𝑤</m:t>
                              </m:r>
                            </m:e>
                            <m:sup>
                              <m:r>
                                <a:rPr lang="pt-PT" sz="2000" i="1" u="none">
                                  <a:latin typeface="Cambria Math" panose="02040503050406030204" pitchFamily="18" charset="0"/>
                                </a:rPr>
                                <m:t>′</m:t>
                              </m:r>
                            </m:sup>
                          </m:sSup>
                          <m:r>
                            <a:rPr lang="pt-PT" sz="2000" i="1" u="none">
                              <a:latin typeface="Cambria Math" panose="02040503050406030204" pitchFamily="18" charset="0"/>
                              <a:ea typeface="Cambria Math" panose="02040503050406030204" pitchFamily="18" charset="0"/>
                            </a:rPr>
                            <m:t>∙</m:t>
                          </m:r>
                          <m:r>
                            <a:rPr lang="el-GR" sz="2000" i="1" u="none">
                              <a:latin typeface="Cambria Math" panose="02040503050406030204" pitchFamily="18" charset="0"/>
                              <a:ea typeface="Cambria Math" panose="02040503050406030204" pitchFamily="18" charset="0"/>
                            </a:rPr>
                            <m:t>𝛴</m:t>
                          </m:r>
                          <m:r>
                            <a:rPr lang="el-GR" sz="2000" i="1" u="none">
                              <a:latin typeface="Cambria Math" panose="02040503050406030204" pitchFamily="18" charset="0"/>
                              <a:ea typeface="Cambria Math" panose="02040503050406030204" pitchFamily="18" charset="0"/>
                            </a:rPr>
                            <m:t>∙</m:t>
                          </m:r>
                          <m:r>
                            <a:rPr lang="pt-PT" sz="2000" i="1" u="none">
                              <a:latin typeface="Cambria Math" panose="02040503050406030204" pitchFamily="18" charset="0"/>
                              <a:ea typeface="Cambria Math" panose="02040503050406030204" pitchFamily="18" charset="0"/>
                            </a:rPr>
                            <m:t>𝑤</m:t>
                          </m:r>
                        </m:e>
                      </m:rad>
                      <m:r>
                        <a:rPr lang="pt-PT" sz="2000" b="0" i="1" u="none">
                          <a:latin typeface="Cambria Math" panose="02040503050406030204" pitchFamily="18" charset="0"/>
                          <a:ea typeface="Cambria Math" panose="02040503050406030204" pitchFamily="18" charset="0"/>
                        </a:rPr>
                        <m:t>=0,62%</m:t>
                      </m:r>
                    </m:oMath>
                  </m:oMathPara>
                </a14:m>
                <a:endParaRPr lang="pt-PT" sz="2000" b="0" i="1" u="none" dirty="0">
                  <a:ea typeface="Cambria Math"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304967" y="5787069"/>
                <a:ext cx="3900170" cy="375809"/>
              </a:xfrm>
              <a:prstGeom prst="rect">
                <a:avLst/>
              </a:prstGeom>
              <a:blipFill>
                <a:blip r:embed="rId3"/>
                <a:stretch>
                  <a:fillRect l="-2969" r="-469" b="-22581"/>
                </a:stretch>
              </a:blipFill>
            </p:spPr>
            <p:txBody>
              <a:bodyPr/>
              <a:lstStyle/>
              <a:p>
                <a:r>
                  <a:rPr lang="pt-PT">
                    <a:noFill/>
                  </a:rPr>
                  <a:t> </a:t>
                </a:r>
              </a:p>
            </p:txBody>
          </p:sp>
        </mc:Fallback>
      </mc:AlternateContent>
      <p:pic>
        <p:nvPicPr>
          <p:cNvPr id="2" name="Picture 1"/>
          <p:cNvPicPr>
            <a:picLocks noChangeAspect="1"/>
          </p:cNvPicPr>
          <p:nvPr/>
        </p:nvPicPr>
        <p:blipFill>
          <a:blip r:embed="rId4"/>
          <a:stretch>
            <a:fillRect/>
          </a:stretch>
        </p:blipFill>
        <p:spPr>
          <a:xfrm>
            <a:off x="1099197" y="2410971"/>
            <a:ext cx="8103142" cy="1936374"/>
          </a:xfrm>
          <a:prstGeom prst="rect">
            <a:avLst/>
          </a:prstGeom>
        </p:spPr>
      </p:pic>
      <p:cxnSp>
        <p:nvCxnSpPr>
          <p:cNvPr id="5" name="Straight Arrow Connector 4"/>
          <p:cNvCxnSpPr/>
          <p:nvPr/>
        </p:nvCxnSpPr>
        <p:spPr>
          <a:xfrm flipV="1">
            <a:off x="5700978" y="5430323"/>
            <a:ext cx="731130" cy="3596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586143" y="4522383"/>
            <a:ext cx="2938857" cy="1815882"/>
          </a:xfrm>
          <a:prstGeom prst="rect">
            <a:avLst/>
          </a:prstGeom>
          <a:noFill/>
        </p:spPr>
        <p:txBody>
          <a:bodyPr wrap="square" rtlCol="0">
            <a:spAutoFit/>
          </a:bodyPr>
          <a:lstStyle/>
          <a:p>
            <a:pPr algn="just">
              <a:buNone/>
            </a:pPr>
            <a:r>
              <a:rPr lang="en-US" sz="1600" b="0" u="none" dirty="0">
                <a:solidFill>
                  <a:schemeClr val="tx1"/>
                </a:solidFill>
                <a:latin typeface="+mn-lt"/>
              </a:rPr>
              <a:t>Higher than with the single asset (0,35%), as the 2</a:t>
            </a:r>
            <a:r>
              <a:rPr lang="en-US" sz="1600" b="0" u="none" baseline="30000" dirty="0">
                <a:solidFill>
                  <a:schemeClr val="tx1"/>
                </a:solidFill>
                <a:latin typeface="+mn-lt"/>
              </a:rPr>
              <a:t>nd</a:t>
            </a:r>
            <a:r>
              <a:rPr lang="en-US" sz="1600" b="0" u="none" dirty="0">
                <a:solidFill>
                  <a:schemeClr val="tx1"/>
                </a:solidFill>
                <a:latin typeface="+mn-lt"/>
              </a:rPr>
              <a:t> asset is more volatile, due to the higher volatility of the 4y interest rate and the higher weight of that cash-flow in the portfolio (around 70%).</a:t>
            </a:r>
          </a:p>
        </p:txBody>
      </p:sp>
      <p:pic>
        <p:nvPicPr>
          <p:cNvPr id="15" name="Picture 14"/>
          <p:cNvPicPr>
            <a:picLocks noChangeAspect="1"/>
          </p:cNvPicPr>
          <p:nvPr/>
        </p:nvPicPr>
        <p:blipFill>
          <a:blip r:embed="rId5"/>
          <a:stretch>
            <a:fillRect/>
          </a:stretch>
        </p:blipFill>
        <p:spPr>
          <a:xfrm>
            <a:off x="1099197" y="4278613"/>
            <a:ext cx="4447746" cy="1364910"/>
          </a:xfrm>
          <a:prstGeom prst="rect">
            <a:avLst/>
          </a:prstGeom>
        </p:spPr>
      </p:pic>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426</a:t>
            </a:fld>
            <a:endParaRPr lang="en-US"/>
          </a:p>
        </p:txBody>
      </p:sp>
    </p:spTree>
    <p:extLst>
      <p:ext uri="{BB962C8B-B14F-4D97-AF65-F5344CB8AC3E}">
        <p14:creationId xmlns:p14="http://schemas.microsoft.com/office/powerpoint/2010/main" val="1058573097"/>
      </p:ext>
    </p:extLst>
  </p:cSld>
  <p:clrMapOvr>
    <a:masterClrMapping/>
  </p:clrMapOvr>
  <p:transition spd="slow">
    <p:pull dir="r"/>
  </p:transition>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721727" y="1628800"/>
            <a:ext cx="8695769"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algn="l" eaLnBrk="1" hangingPunct="1">
              <a:buNone/>
              <a:defRPr/>
            </a:pPr>
            <a:r>
              <a:rPr lang="pt-PT" altLang="en-US" sz="2000" u="none" dirty="0">
                <a:solidFill>
                  <a:srgbClr val="FF0000"/>
                </a:solidFill>
                <a:latin typeface="+mn-lt"/>
              </a:rPr>
              <a:t>1-month portfolio </a:t>
            </a:r>
            <a:r>
              <a:rPr lang="pt-PT" altLang="en-US" sz="2000" u="none" dirty="0" err="1">
                <a:solidFill>
                  <a:srgbClr val="FF0000"/>
                </a:solidFill>
                <a:latin typeface="+mn-lt"/>
              </a:rPr>
              <a:t>VaR</a:t>
            </a:r>
            <a:r>
              <a:rPr lang="pt-PT" altLang="en-US" sz="2000" u="none" dirty="0">
                <a:solidFill>
                  <a:srgbClr val="FF0000"/>
                </a:solidFill>
                <a:latin typeface="+mn-lt"/>
              </a:rPr>
              <a:t>:</a:t>
            </a: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algn="just" eaLnBrk="1" hangingPunct="1">
              <a:buNone/>
              <a:defRPr/>
            </a:pPr>
            <a:endParaRPr lang="en-US" altLang="en-US" sz="2000" b="0" u="none" dirty="0">
              <a:latin typeface="+mn-lt"/>
            </a:endParaRPr>
          </a:p>
          <a:p>
            <a:pPr marL="0" indent="0" algn="just" eaLnBrk="1" hangingPunct="1">
              <a:buNone/>
              <a:defRPr/>
            </a:pPr>
            <a:r>
              <a:rPr lang="en-US" altLang="en-US" sz="2000" b="0" u="none" dirty="0">
                <a:solidFill>
                  <a:srgbClr val="FF0000"/>
                </a:solidFill>
                <a:latin typeface="+mn-lt"/>
              </a:rPr>
              <a:t>Diversified vs Undiversified </a:t>
            </a:r>
            <a:r>
              <a:rPr lang="en-US" altLang="en-US" sz="2000" b="0" u="none" dirty="0" err="1">
                <a:solidFill>
                  <a:srgbClr val="FF0000"/>
                </a:solidFill>
                <a:latin typeface="+mn-lt"/>
              </a:rPr>
              <a:t>VaR</a:t>
            </a:r>
            <a:r>
              <a:rPr lang="en-US" altLang="en-US" sz="2000" b="0" u="none" dirty="0">
                <a:solidFill>
                  <a:srgbClr val="FF0000"/>
                </a:solidFill>
                <a:latin typeface="+mn-lt"/>
              </a:rPr>
              <a:t> (as the sum of the individual </a:t>
            </a:r>
            <a:r>
              <a:rPr lang="en-US" altLang="en-US" sz="2000" b="0" u="none" dirty="0" err="1">
                <a:solidFill>
                  <a:srgbClr val="FF0000"/>
                </a:solidFill>
                <a:latin typeface="+mn-lt"/>
              </a:rPr>
              <a:t>VaR</a:t>
            </a:r>
            <a:r>
              <a:rPr lang="en-US" altLang="en-US" sz="2000" b="0" u="none" dirty="0">
                <a:solidFill>
                  <a:srgbClr val="FF0000"/>
                </a:solidFill>
                <a:latin typeface="+mn-lt"/>
              </a:rPr>
              <a:t> of both assets):</a:t>
            </a: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p:txBody>
      </p:sp>
      <p:pic>
        <p:nvPicPr>
          <p:cNvPr id="4" name="Picture 3"/>
          <p:cNvPicPr>
            <a:picLocks noChangeAspect="1"/>
          </p:cNvPicPr>
          <p:nvPr/>
        </p:nvPicPr>
        <p:blipFill>
          <a:blip r:embed="rId3"/>
          <a:stretch>
            <a:fillRect/>
          </a:stretch>
        </p:blipFill>
        <p:spPr>
          <a:xfrm>
            <a:off x="1239034" y="4495800"/>
            <a:ext cx="3713966" cy="1222334"/>
          </a:xfrm>
          <a:prstGeom prst="rect">
            <a:avLst/>
          </a:prstGeom>
        </p:spPr>
      </p:pic>
      <p:pic>
        <p:nvPicPr>
          <p:cNvPr id="5" name="Picture 4"/>
          <p:cNvPicPr>
            <a:picLocks noChangeAspect="1"/>
          </p:cNvPicPr>
          <p:nvPr/>
        </p:nvPicPr>
        <p:blipFill>
          <a:blip r:embed="rId4"/>
          <a:stretch>
            <a:fillRect/>
          </a:stretch>
        </p:blipFill>
        <p:spPr>
          <a:xfrm>
            <a:off x="5351059" y="4492702"/>
            <a:ext cx="3483379" cy="568605"/>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1067832" y="2553812"/>
                <a:ext cx="5681492" cy="397866"/>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2400" b="0" i="1" u="none">
                          <a:latin typeface="Cambria Math" panose="02040503050406030204" pitchFamily="18" charset="0"/>
                        </a:rPr>
                        <m:t>20</m:t>
                      </m:r>
                      <m:r>
                        <a:rPr lang="pt-PT" sz="2400" b="0" i="1" u="none">
                          <a:latin typeface="Cambria Math" panose="02040503050406030204" pitchFamily="18" charset="0"/>
                        </a:rPr>
                        <m:t>𝑑</m:t>
                      </m:r>
                      <m:r>
                        <a:rPr lang="pt-PT" sz="2400" b="0" i="1" u="none">
                          <a:latin typeface="Cambria Math" panose="02040503050406030204" pitchFamily="18" charset="0"/>
                        </a:rPr>
                        <m:t> </m:t>
                      </m:r>
                      <m:r>
                        <a:rPr lang="pt-PT" sz="2400" b="0" i="1" u="none">
                          <a:latin typeface="Cambria Math" panose="02040503050406030204" pitchFamily="18" charset="0"/>
                        </a:rPr>
                        <m:t>𝑉𝑎𝑅</m:t>
                      </m:r>
                      <m:r>
                        <a:rPr lang="pt-PT" sz="2400" b="0" i="1" u="none">
                          <a:latin typeface="Cambria Math" panose="02040503050406030204" pitchFamily="18" charset="0"/>
                        </a:rPr>
                        <m:t> @ 95%=−</m:t>
                      </m:r>
                      <m:r>
                        <a:rPr lang="pt-PT" sz="2400" b="0" i="1" u="none">
                          <a:latin typeface="Cambria Math" panose="02040503050406030204" pitchFamily="18" charset="0"/>
                        </a:rPr>
                        <m:t>𝑉</m:t>
                      </m:r>
                      <m:r>
                        <a:rPr lang="pt-PT" sz="2400" b="0" i="1" u="none">
                          <a:latin typeface="Cambria Math" panose="02040503050406030204" pitchFamily="18" charset="0"/>
                          <a:ea typeface="Cambria Math" panose="02040503050406030204" pitchFamily="18" charset="0"/>
                        </a:rPr>
                        <m:t>∙</m:t>
                      </m:r>
                      <m:sSub>
                        <m:sSubPr>
                          <m:ctrlPr>
                            <a:rPr lang="pt-PT" sz="2400" b="0" i="1" u="none">
                              <a:latin typeface="Cambria Math" panose="02040503050406030204" pitchFamily="18" charset="0"/>
                              <a:ea typeface="Cambria Math" panose="02040503050406030204" pitchFamily="18" charset="0"/>
                            </a:rPr>
                          </m:ctrlPr>
                        </m:sSubPr>
                        <m:e>
                          <m:r>
                            <a:rPr lang="pt-PT" sz="2400" b="0" i="1" u="none">
                              <a:latin typeface="Cambria Math" panose="02040503050406030204" pitchFamily="18" charset="0"/>
                              <a:ea typeface="Cambria Math" panose="02040503050406030204" pitchFamily="18" charset="0"/>
                            </a:rPr>
                            <m:t>𝑧</m:t>
                          </m:r>
                        </m:e>
                        <m:sub>
                          <m:r>
                            <a:rPr lang="pt-PT" sz="2400" b="0" i="1" u="none">
                              <a:latin typeface="Cambria Math" panose="02040503050406030204" pitchFamily="18" charset="0"/>
                              <a:ea typeface="Cambria Math" panose="02040503050406030204" pitchFamily="18" charset="0"/>
                            </a:rPr>
                            <m:t>0,05</m:t>
                          </m:r>
                        </m:sub>
                      </m:sSub>
                      <m:r>
                        <a:rPr lang="pt-PT" sz="2400" b="0" i="1" u="none">
                          <a:latin typeface="Cambria Math" panose="02040503050406030204" pitchFamily="18" charset="0"/>
                          <a:ea typeface="Cambria Math" panose="02040503050406030204" pitchFamily="18" charset="0"/>
                        </a:rPr>
                        <m:t>∙</m:t>
                      </m:r>
                      <m:r>
                        <a:rPr lang="pt-PT" sz="2400" b="0" i="1" u="none">
                          <a:latin typeface="Cambria Math" panose="02040503050406030204" pitchFamily="18" charset="0"/>
                          <a:ea typeface="Cambria Math" panose="02040503050406030204" pitchFamily="18" charset="0"/>
                        </a:rPr>
                        <m:t>𝑀𝑜𝑛𝑡h𝑙𝑦</m:t>
                      </m:r>
                      <m:r>
                        <a:rPr lang="pt-PT" sz="2400" b="0" i="1" u="none">
                          <a:latin typeface="Cambria Math" panose="02040503050406030204" pitchFamily="18" charset="0"/>
                          <a:ea typeface="Cambria Math" panose="02040503050406030204" pitchFamily="18" charset="0"/>
                        </a:rPr>
                        <m:t> </m:t>
                      </m:r>
                      <m:sSub>
                        <m:sSubPr>
                          <m:ctrlPr>
                            <a:rPr lang="pt-PT" sz="2400" b="0" i="1" u="none">
                              <a:latin typeface="Cambria Math" panose="02040503050406030204" pitchFamily="18" charset="0"/>
                              <a:ea typeface="Cambria Math" panose="02040503050406030204" pitchFamily="18" charset="0"/>
                            </a:rPr>
                          </m:ctrlPr>
                        </m:sSubPr>
                        <m:e>
                          <m:r>
                            <a:rPr lang="pt-PT" sz="2400" b="0" i="1" u="none">
                              <a:latin typeface="Cambria Math" panose="02040503050406030204" pitchFamily="18" charset="0"/>
                              <a:ea typeface="Cambria Math" panose="02040503050406030204" pitchFamily="18" charset="0"/>
                            </a:rPr>
                            <m:t>𝜎</m:t>
                          </m:r>
                        </m:e>
                        <m:sub>
                          <m:r>
                            <a:rPr lang="pt-PT" sz="2400" b="0" i="1" u="none">
                              <a:latin typeface="Cambria Math" panose="02040503050406030204" pitchFamily="18" charset="0"/>
                              <a:ea typeface="Cambria Math" panose="02040503050406030204" pitchFamily="18" charset="0"/>
                            </a:rPr>
                            <m:t>𝑝</m:t>
                          </m:r>
                        </m:sub>
                      </m:sSub>
                    </m:oMath>
                  </m:oMathPara>
                </a14:m>
                <a:endParaRPr lang="pt-PT" sz="2400" b="0" u="none" dirty="0">
                  <a:ea typeface="Cambria Math"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067832" y="2553812"/>
                <a:ext cx="5681492" cy="397866"/>
              </a:xfrm>
              <a:prstGeom prst="rect">
                <a:avLst/>
              </a:prstGeom>
              <a:blipFill>
                <a:blip r:embed="rId5"/>
                <a:stretch>
                  <a:fillRect l="-1395" b="-26154"/>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955391" y="2952084"/>
                <a:ext cx="7087581" cy="369332"/>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2400" b="0" i="1" u="none">
                          <a:latin typeface="Cambria Math" panose="02040503050406030204" pitchFamily="18" charset="0"/>
                        </a:rPr>
                        <m:t>20</m:t>
                      </m:r>
                      <m:r>
                        <a:rPr lang="pt-PT" sz="2400" b="0" i="1" u="none">
                          <a:latin typeface="Cambria Math" panose="02040503050406030204" pitchFamily="18" charset="0"/>
                        </a:rPr>
                        <m:t>𝑑</m:t>
                      </m:r>
                      <m:r>
                        <a:rPr lang="pt-PT" sz="2400" b="0" i="1" u="none">
                          <a:latin typeface="Cambria Math" panose="02040503050406030204" pitchFamily="18" charset="0"/>
                        </a:rPr>
                        <m:t> </m:t>
                      </m:r>
                      <m:r>
                        <a:rPr lang="pt-PT" sz="2400" b="0" i="1" u="none">
                          <a:latin typeface="Cambria Math" panose="02040503050406030204" pitchFamily="18" charset="0"/>
                        </a:rPr>
                        <m:t>𝑉𝑎𝑅</m:t>
                      </m:r>
                      <m:r>
                        <a:rPr lang="pt-PT" sz="2400" b="0" i="1" u="none">
                          <a:latin typeface="Cambria Math" panose="02040503050406030204" pitchFamily="18" charset="0"/>
                        </a:rPr>
                        <m:t> @ 95%=−352907,35€∙</m:t>
                      </m:r>
                      <m:d>
                        <m:dPr>
                          <m:ctrlPr>
                            <a:rPr lang="pt-PT" sz="2400" b="0" i="1" u="none">
                              <a:latin typeface="Cambria Math" panose="02040503050406030204" pitchFamily="18" charset="0"/>
                              <a:ea typeface="Cambria Math" panose="02040503050406030204" pitchFamily="18" charset="0"/>
                            </a:rPr>
                          </m:ctrlPr>
                        </m:dPr>
                        <m:e>
                          <m:r>
                            <a:rPr lang="pt-PT" sz="2400" b="0" i="1" u="none">
                              <a:latin typeface="Cambria Math" panose="02040503050406030204" pitchFamily="18" charset="0"/>
                              <a:ea typeface="Cambria Math" panose="02040503050406030204" pitchFamily="18" charset="0"/>
                            </a:rPr>
                            <m:t>−1,64</m:t>
                          </m:r>
                        </m:e>
                      </m:d>
                      <m:r>
                        <a:rPr lang="pt-PT" sz="2400" b="0" i="1" u="none">
                          <a:latin typeface="Cambria Math" panose="02040503050406030204" pitchFamily="18" charset="0"/>
                          <a:ea typeface="Cambria Math" panose="02040503050406030204" pitchFamily="18" charset="0"/>
                        </a:rPr>
                        <m:t>∙0,62%</m:t>
                      </m:r>
                    </m:oMath>
                  </m:oMathPara>
                </a14:m>
                <a:endParaRPr lang="pt-PT" sz="2400" b="0" u="none" dirty="0">
                  <a:ea typeface="Cambria Math" panose="020405030504060302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55391" y="2952084"/>
                <a:ext cx="7087581" cy="369332"/>
              </a:xfrm>
              <a:prstGeom prst="rect">
                <a:avLst/>
              </a:prstGeom>
              <a:blipFill>
                <a:blip r:embed="rId6"/>
                <a:stretch>
                  <a:fillRect b="-18033"/>
                </a:stretch>
              </a:blipFill>
            </p:spPr>
            <p:txBody>
              <a:bodyPr/>
              <a:lstStyle/>
              <a:p>
                <a:r>
                  <a:rPr lang="pt-PT">
                    <a:noFill/>
                  </a:rPr>
                  <a:t> </a:t>
                </a:r>
              </a:p>
            </p:txBody>
          </p:sp>
        </mc:Fallback>
      </mc:AlternateContent>
      <p:sp>
        <p:nvSpPr>
          <p:cNvPr id="12" name="Rectangle 2"/>
          <p:cNvSpPr txBox="1">
            <a:spLocks noChangeArrowheads="1"/>
          </p:cNvSpPr>
          <p:nvPr/>
        </p:nvSpPr>
        <p:spPr bwMode="auto">
          <a:xfrm>
            <a:off x="721727" y="305922"/>
            <a:ext cx="8803273" cy="132287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lgn="just" eaLnBrk="1" hangingPunct="1">
              <a:buClrTx/>
              <a:buFontTx/>
              <a:buNone/>
              <a:defRPr/>
            </a:pPr>
            <a:r>
              <a:rPr kumimoji="0" lang="en-US" altLang="en-US" sz="4000" b="0" u="none" kern="0" dirty="0"/>
              <a:t>Portfolio of Bonds– Cash-flow mapping</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427</a:t>
            </a:fld>
            <a:endParaRPr lang="en-US"/>
          </a:p>
        </p:txBody>
      </p:sp>
    </p:spTree>
    <p:extLst>
      <p:ext uri="{BB962C8B-B14F-4D97-AF65-F5344CB8AC3E}">
        <p14:creationId xmlns:p14="http://schemas.microsoft.com/office/powerpoint/2010/main" val="1688611442"/>
      </p:ext>
    </p:extLst>
  </p:cSld>
  <p:clrMapOvr>
    <a:masterClrMapping/>
  </p:clrMapOvr>
  <p:transition spd="slow">
    <p:pull dir="r"/>
  </p:transition>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21728" y="1628800"/>
            <a:ext cx="8672530" cy="472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Being the residual maturity of the portfolio = 3,41y, the volatility of the portfolio may be calculated by linear interpolation from the volatility of the nearest vertices (3y and 4y):</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Monthly </a:t>
            </a:r>
            <a:r>
              <a:rPr lang="en-US" altLang="en-US" sz="2000" b="0" u="none" dirty="0" err="1">
                <a:latin typeface="+mn-lt"/>
              </a:rPr>
              <a:t>VaR</a:t>
            </a:r>
            <a:r>
              <a:rPr lang="en-US" altLang="en-US" sz="2000" b="0" u="none" dirty="0">
                <a:latin typeface="+mn-lt"/>
              </a:rPr>
              <a:t> @ 95% is just:</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0" indent="0" algn="just" eaLnBrk="1" hangingPunct="1">
              <a:lnSpc>
                <a:spcPts val="2700"/>
              </a:lnSpc>
              <a:spcBef>
                <a:spcPts val="0"/>
              </a:spcBef>
              <a:spcAft>
                <a:spcPts val="600"/>
              </a:spcAft>
              <a:buClr>
                <a:schemeClr val="bg2"/>
              </a:buClr>
              <a:buNone/>
            </a:pPr>
            <a:r>
              <a:rPr lang="en-US" altLang="en-US" sz="2000" b="0" u="none" dirty="0">
                <a:latin typeface="+mn-lt"/>
              </a:rPr>
              <a:t>Higher than the </a:t>
            </a:r>
            <a:r>
              <a:rPr lang="en-US" altLang="en-US" sz="2000" b="0" u="none" dirty="0" err="1">
                <a:latin typeface="+mn-lt"/>
              </a:rPr>
              <a:t>VaR</a:t>
            </a:r>
            <a:r>
              <a:rPr lang="en-US" altLang="en-US" sz="2000" b="0" u="none" dirty="0">
                <a:latin typeface="+mn-lt"/>
              </a:rPr>
              <a:t> with the Cash-flow mapping, as it provided a higher weight to the 4y yield, which is more volatile.</a:t>
            </a:r>
          </a:p>
        </p:txBody>
      </p:sp>
      <mc:AlternateContent xmlns:mc="http://schemas.openxmlformats.org/markup-compatibility/2006" xmlns:a14="http://schemas.microsoft.com/office/drawing/2010/main">
        <mc:Choice Requires="a14">
          <p:sp>
            <p:nvSpPr>
              <p:cNvPr id="6" name="TextBox 5"/>
              <p:cNvSpPr txBox="1"/>
              <p:nvPr/>
            </p:nvSpPr>
            <p:spPr>
              <a:xfrm>
                <a:off x="1981252" y="3669881"/>
                <a:ext cx="6284221" cy="276999"/>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1800" i="1" u="none" smtClean="0">
                          <a:latin typeface="Cambria Math" panose="02040503050406030204" pitchFamily="18" charset="0"/>
                        </a:rPr>
                        <m:t>2</m:t>
                      </m:r>
                      <m:r>
                        <a:rPr lang="pt-PT" sz="1800" b="0" i="1" u="none">
                          <a:latin typeface="Cambria Math" panose="02040503050406030204" pitchFamily="18" charset="0"/>
                        </a:rPr>
                        <m:t>0</m:t>
                      </m:r>
                      <m:r>
                        <a:rPr lang="pt-PT" sz="1800" b="0" i="1" u="none">
                          <a:latin typeface="Cambria Math" panose="02040503050406030204" pitchFamily="18" charset="0"/>
                        </a:rPr>
                        <m:t>𝑑</m:t>
                      </m:r>
                      <m:r>
                        <a:rPr lang="pt-PT" sz="1800" b="0" i="1" u="none">
                          <a:latin typeface="Cambria Math" panose="02040503050406030204" pitchFamily="18" charset="0"/>
                        </a:rPr>
                        <m:t> </m:t>
                      </m:r>
                      <m:r>
                        <a:rPr lang="pt-PT" sz="1800" b="0" i="1" u="none">
                          <a:latin typeface="Cambria Math" panose="02040503050406030204" pitchFamily="18" charset="0"/>
                        </a:rPr>
                        <m:t>𝑉𝑎𝑅</m:t>
                      </m:r>
                      <m:r>
                        <a:rPr lang="pt-PT" sz="1800" b="0" i="1" u="none">
                          <a:latin typeface="Cambria Math" panose="02040503050406030204" pitchFamily="18" charset="0"/>
                        </a:rPr>
                        <m:t> @ 95%=−352907,35€∙</m:t>
                      </m:r>
                      <m:d>
                        <m:dPr>
                          <m:ctrlPr>
                            <a:rPr lang="pt-PT" sz="1800" b="0" i="1" u="none">
                              <a:latin typeface="Cambria Math" panose="02040503050406030204" pitchFamily="18" charset="0"/>
                              <a:ea typeface="Cambria Math" panose="02040503050406030204" pitchFamily="18" charset="0"/>
                            </a:rPr>
                          </m:ctrlPr>
                        </m:dPr>
                        <m:e>
                          <m:r>
                            <a:rPr lang="pt-PT" sz="1800" b="0" i="1" u="none">
                              <a:latin typeface="Cambria Math" panose="02040503050406030204" pitchFamily="18" charset="0"/>
                              <a:ea typeface="Cambria Math" panose="02040503050406030204" pitchFamily="18" charset="0"/>
                            </a:rPr>
                            <m:t>−1,64</m:t>
                          </m:r>
                        </m:e>
                      </m:d>
                      <m:r>
                        <a:rPr lang="pt-PT" sz="1800" b="0" i="1" u="none">
                          <a:latin typeface="Cambria Math" panose="02040503050406030204" pitchFamily="18" charset="0"/>
                          <a:ea typeface="Cambria Math" panose="02040503050406030204" pitchFamily="18" charset="0"/>
                        </a:rPr>
                        <m:t>∙0,64%</m:t>
                      </m:r>
                      <m:r>
                        <a:rPr lang="pt-PT" sz="1800" b="0" i="1" u="none" smtClean="0">
                          <a:latin typeface="Cambria Math" panose="02040503050406030204" pitchFamily="18" charset="0"/>
                          <a:ea typeface="Cambria Math" panose="02040503050406030204" pitchFamily="18" charset="0"/>
                        </a:rPr>
                        <m:t>=3726,37</m:t>
                      </m:r>
                    </m:oMath>
                  </m:oMathPara>
                </a14:m>
                <a:endParaRPr lang="pt-PT" sz="1800" b="0" u="none" dirty="0">
                  <a:ea typeface="Cambria Math" panose="020405030504060302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981252" y="3669881"/>
                <a:ext cx="6284221" cy="276999"/>
              </a:xfrm>
              <a:prstGeom prst="rect">
                <a:avLst/>
              </a:prstGeom>
              <a:blipFill>
                <a:blip r:embed="rId3"/>
                <a:stretch>
                  <a:fillRect l="-776" b="-20000"/>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458927" y="2348880"/>
                <a:ext cx="5825376" cy="574388"/>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1800" b="0" i="1" u="none">
                              <a:latin typeface="Cambria Math" panose="02040503050406030204" pitchFamily="18" charset="0"/>
                            </a:rPr>
                          </m:ctrlPr>
                        </m:sSubPr>
                        <m:e>
                          <m:r>
                            <a:rPr lang="pt-PT" sz="1800" b="0" i="1" u="none">
                              <a:latin typeface="Cambria Math" panose="02040503050406030204" pitchFamily="18" charset="0"/>
                              <a:ea typeface="Cambria Math" panose="02040503050406030204" pitchFamily="18" charset="0"/>
                            </a:rPr>
                            <m:t>𝜎</m:t>
                          </m:r>
                        </m:e>
                        <m:sub>
                          <m:r>
                            <a:rPr lang="pt-PT" sz="1800" b="0" i="1" u="none">
                              <a:latin typeface="Cambria Math" panose="02040503050406030204" pitchFamily="18" charset="0"/>
                            </a:rPr>
                            <m:t>𝑃𝑜𝑟𝑡𝑓𝑜𝑙𝑖𝑜</m:t>
                          </m:r>
                        </m:sub>
                      </m:sSub>
                      <m:r>
                        <a:rPr lang="pt-PT" sz="1800" b="0" i="1" u="none">
                          <a:latin typeface="Cambria Math" panose="02040503050406030204" pitchFamily="18" charset="0"/>
                        </a:rPr>
                        <m:t>=</m:t>
                      </m:r>
                      <m:f>
                        <m:fPr>
                          <m:ctrlPr>
                            <a:rPr lang="pt-PT" sz="1800" b="0" i="1" u="none">
                              <a:latin typeface="Cambria Math" panose="02040503050406030204" pitchFamily="18" charset="0"/>
                            </a:rPr>
                          </m:ctrlPr>
                        </m:fPr>
                        <m:num>
                          <m:sSub>
                            <m:sSubPr>
                              <m:ctrlPr>
                                <a:rPr lang="pt-PT" sz="1800" i="1" u="none">
                                  <a:latin typeface="Cambria Math" panose="02040503050406030204" pitchFamily="18" charset="0"/>
                                </a:rPr>
                              </m:ctrlPr>
                            </m:sSubPr>
                            <m:e>
                              <m:r>
                                <a:rPr lang="pt-PT" sz="1800" i="1" u="none">
                                  <a:latin typeface="Cambria Math" panose="02040503050406030204" pitchFamily="18" charset="0"/>
                                  <a:ea typeface="Cambria Math" panose="02040503050406030204" pitchFamily="18" charset="0"/>
                                </a:rPr>
                                <m:t>𝜎</m:t>
                              </m:r>
                            </m:e>
                            <m:sub>
                              <m:r>
                                <a:rPr lang="pt-PT" sz="1800" i="1" u="none">
                                  <a:latin typeface="Cambria Math" panose="02040503050406030204" pitchFamily="18" charset="0"/>
                                </a:rPr>
                                <m:t>3</m:t>
                              </m:r>
                              <m:r>
                                <a:rPr lang="pt-PT" sz="1800" i="1" u="none">
                                  <a:latin typeface="Cambria Math" panose="02040503050406030204" pitchFamily="18" charset="0"/>
                                </a:rPr>
                                <m:t>𝑦</m:t>
                              </m:r>
                              <m:r>
                                <a:rPr lang="pt-PT" sz="1800" i="1" u="none">
                                  <a:latin typeface="Cambria Math" panose="02040503050406030204" pitchFamily="18" charset="0"/>
                                </a:rPr>
                                <m:t> </m:t>
                              </m:r>
                              <m:r>
                                <a:rPr lang="pt-PT" sz="1800" i="1" u="none">
                                  <a:latin typeface="Cambria Math" panose="02040503050406030204" pitchFamily="18" charset="0"/>
                                </a:rPr>
                                <m:t>𝑍𝐶</m:t>
                              </m:r>
                            </m:sub>
                          </m:sSub>
                        </m:num>
                        <m:den>
                          <m:d>
                            <m:dPr>
                              <m:ctrlPr>
                                <a:rPr lang="pt-PT" sz="1800" b="0" i="1" u="none">
                                  <a:latin typeface="Cambria Math" panose="02040503050406030204" pitchFamily="18" charset="0"/>
                                </a:rPr>
                              </m:ctrlPr>
                            </m:dPr>
                            <m:e>
                              <m:r>
                                <a:rPr lang="pt-PT" sz="1800" b="0" i="1" u="none">
                                  <a:latin typeface="Cambria Math" panose="02040503050406030204" pitchFamily="18" charset="0"/>
                                </a:rPr>
                                <m:t>4−3</m:t>
                              </m:r>
                            </m:e>
                          </m:d>
                        </m:den>
                      </m:f>
                      <m:d>
                        <m:dPr>
                          <m:ctrlPr>
                            <a:rPr lang="pt-PT" sz="1800" b="0" i="1" u="none">
                              <a:latin typeface="Cambria Math" panose="02040503050406030204" pitchFamily="18" charset="0"/>
                            </a:rPr>
                          </m:ctrlPr>
                        </m:dPr>
                        <m:e>
                          <m:r>
                            <a:rPr lang="pt-PT" sz="1800" b="0" i="1" u="none">
                              <a:latin typeface="Cambria Math" panose="02040503050406030204" pitchFamily="18" charset="0"/>
                            </a:rPr>
                            <m:t>3,41−3</m:t>
                          </m:r>
                        </m:e>
                      </m:d>
                      <m:r>
                        <a:rPr lang="pt-PT" sz="1800" i="1" u="none">
                          <a:latin typeface="Cambria Math" panose="02040503050406030204" pitchFamily="18" charset="0"/>
                          <a:ea typeface="Cambria Math" panose="02040503050406030204" pitchFamily="18" charset="0"/>
                        </a:rPr>
                        <m:t>∙</m:t>
                      </m:r>
                      <m:f>
                        <m:fPr>
                          <m:ctrlPr>
                            <a:rPr lang="pt-PT" sz="1800" i="1" u="none">
                              <a:latin typeface="Cambria Math" panose="02040503050406030204" pitchFamily="18" charset="0"/>
                              <a:ea typeface="Cambria Math" panose="02040503050406030204" pitchFamily="18" charset="0"/>
                            </a:rPr>
                          </m:ctrlPr>
                        </m:fPr>
                        <m:num>
                          <m:r>
                            <a:rPr lang="pt-PT" sz="1800" i="1" u="none">
                              <a:latin typeface="Cambria Math" panose="02040503050406030204" pitchFamily="18" charset="0"/>
                              <a:ea typeface="Cambria Math" panose="02040503050406030204" pitchFamily="18" charset="0"/>
                            </a:rPr>
                            <m:t>(</m:t>
                          </m:r>
                          <m:sSub>
                            <m:sSubPr>
                              <m:ctrlPr>
                                <a:rPr lang="pt-PT" sz="1800" i="1" u="none">
                                  <a:latin typeface="Cambria Math" panose="02040503050406030204" pitchFamily="18" charset="0"/>
                                </a:rPr>
                              </m:ctrlPr>
                            </m:sSubPr>
                            <m:e>
                              <m:r>
                                <a:rPr lang="pt-PT" sz="1800" i="1" u="none">
                                  <a:latin typeface="Cambria Math" panose="02040503050406030204" pitchFamily="18" charset="0"/>
                                  <a:ea typeface="Cambria Math" panose="02040503050406030204" pitchFamily="18" charset="0"/>
                                </a:rPr>
                                <m:t>𝜎</m:t>
                              </m:r>
                            </m:e>
                            <m:sub>
                              <m:r>
                                <a:rPr lang="pt-PT" sz="1800" i="1" u="none">
                                  <a:latin typeface="Cambria Math" panose="02040503050406030204" pitchFamily="18" charset="0"/>
                                  <a:ea typeface="Cambria Math" panose="02040503050406030204" pitchFamily="18" charset="0"/>
                                </a:rPr>
                                <m:t>4</m:t>
                              </m:r>
                              <m:r>
                                <a:rPr lang="pt-PT" sz="1800" i="1" u="none">
                                  <a:latin typeface="Cambria Math" panose="02040503050406030204" pitchFamily="18" charset="0"/>
                                </a:rPr>
                                <m:t>𝑦</m:t>
                              </m:r>
                              <m:r>
                                <a:rPr lang="pt-PT" sz="1800" i="1" u="none">
                                  <a:latin typeface="Cambria Math" panose="02040503050406030204" pitchFamily="18" charset="0"/>
                                </a:rPr>
                                <m:t> </m:t>
                              </m:r>
                              <m:r>
                                <a:rPr lang="pt-PT" sz="1800" i="1" u="none">
                                  <a:latin typeface="Cambria Math" panose="02040503050406030204" pitchFamily="18" charset="0"/>
                                </a:rPr>
                                <m:t>𝑍𝐶</m:t>
                              </m:r>
                            </m:sub>
                          </m:sSub>
                          <m:r>
                            <a:rPr lang="pt-PT" sz="1800" i="1" u="none">
                              <a:latin typeface="Cambria Math" panose="02040503050406030204" pitchFamily="18" charset="0"/>
                            </a:rPr>
                            <m:t>−</m:t>
                          </m:r>
                          <m:sSub>
                            <m:sSubPr>
                              <m:ctrlPr>
                                <a:rPr lang="pt-PT" sz="1800" i="1" u="none">
                                  <a:latin typeface="Cambria Math" panose="02040503050406030204" pitchFamily="18" charset="0"/>
                                </a:rPr>
                              </m:ctrlPr>
                            </m:sSubPr>
                            <m:e>
                              <m:r>
                                <a:rPr lang="pt-PT" sz="1800" i="1" u="none">
                                  <a:latin typeface="Cambria Math" panose="02040503050406030204" pitchFamily="18" charset="0"/>
                                  <a:ea typeface="Cambria Math" panose="02040503050406030204" pitchFamily="18" charset="0"/>
                                </a:rPr>
                                <m:t>𝜎</m:t>
                              </m:r>
                            </m:e>
                            <m:sub>
                              <m:r>
                                <a:rPr lang="pt-PT" sz="1800" i="1" u="none">
                                  <a:latin typeface="Cambria Math" panose="02040503050406030204" pitchFamily="18" charset="0"/>
                                </a:rPr>
                                <m:t>3</m:t>
                              </m:r>
                              <m:r>
                                <a:rPr lang="pt-PT" sz="1800" i="1" u="none">
                                  <a:latin typeface="Cambria Math" panose="02040503050406030204" pitchFamily="18" charset="0"/>
                                </a:rPr>
                                <m:t>𝑦</m:t>
                              </m:r>
                              <m:r>
                                <a:rPr lang="pt-PT" sz="1800" i="1" u="none">
                                  <a:latin typeface="Cambria Math" panose="02040503050406030204" pitchFamily="18" charset="0"/>
                                </a:rPr>
                                <m:t> </m:t>
                              </m:r>
                              <m:r>
                                <a:rPr lang="pt-PT" sz="1800" i="1" u="none">
                                  <a:latin typeface="Cambria Math" panose="02040503050406030204" pitchFamily="18" charset="0"/>
                                </a:rPr>
                                <m:t>𝑍𝐶</m:t>
                              </m:r>
                            </m:sub>
                          </m:sSub>
                          <m:r>
                            <a:rPr lang="pt-PT" sz="1800" i="1" u="none">
                              <a:latin typeface="Cambria Math" panose="02040503050406030204" pitchFamily="18" charset="0"/>
                            </a:rPr>
                            <m:t>)</m:t>
                          </m:r>
                        </m:num>
                        <m:den>
                          <m:d>
                            <m:dPr>
                              <m:ctrlPr>
                                <a:rPr lang="pt-PT" sz="1800" i="1" u="none">
                                  <a:latin typeface="Cambria Math" panose="02040503050406030204" pitchFamily="18" charset="0"/>
                                </a:rPr>
                              </m:ctrlPr>
                            </m:dPr>
                            <m:e>
                              <m:r>
                                <a:rPr lang="pt-PT" sz="1800" i="1" u="none">
                                  <a:latin typeface="Cambria Math" panose="02040503050406030204" pitchFamily="18" charset="0"/>
                                </a:rPr>
                                <m:t>4−3</m:t>
                              </m:r>
                            </m:e>
                          </m:d>
                        </m:den>
                      </m:f>
                      <m:r>
                        <a:rPr lang="pt-PT" sz="1800" b="0" i="1" u="none">
                          <a:latin typeface="Cambria Math" panose="02040503050406030204" pitchFamily="18" charset="0"/>
                        </a:rPr>
                        <m:t>=0,64%</m:t>
                      </m:r>
                    </m:oMath>
                  </m:oMathPara>
                </a14:m>
                <a:endParaRPr lang="pt-PT" sz="1800" b="0" u="none" dirty="0">
                  <a:ea typeface="Cambria Math"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458927" y="2348880"/>
                <a:ext cx="5825376" cy="574388"/>
              </a:xfrm>
              <a:prstGeom prst="rect">
                <a:avLst/>
              </a:prstGeom>
              <a:blipFill>
                <a:blip r:embed="rId4"/>
                <a:stretch>
                  <a:fillRect/>
                </a:stretch>
              </a:blipFill>
            </p:spPr>
            <p:txBody>
              <a:bodyPr/>
              <a:lstStyle/>
              <a:p>
                <a:r>
                  <a:rPr lang="pt-PT">
                    <a:noFill/>
                  </a:rPr>
                  <a:t> </a:t>
                </a:r>
              </a:p>
            </p:txBody>
          </p:sp>
        </mc:Fallback>
      </mc:AlternateContent>
      <p:sp>
        <p:nvSpPr>
          <p:cNvPr id="7" name="Rectangle 2"/>
          <p:cNvSpPr txBox="1">
            <a:spLocks noChangeArrowheads="1"/>
          </p:cNvSpPr>
          <p:nvPr/>
        </p:nvSpPr>
        <p:spPr bwMode="auto">
          <a:xfrm>
            <a:off x="721727" y="305922"/>
            <a:ext cx="8803273" cy="132287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lgn="just" eaLnBrk="1" hangingPunct="1">
              <a:buClrTx/>
              <a:buFontTx/>
              <a:buNone/>
              <a:defRPr/>
            </a:pPr>
            <a:r>
              <a:rPr kumimoji="0" lang="en-US" altLang="en-US" sz="4000" b="0" u="none" kern="0" dirty="0"/>
              <a:t>Portfolio of Bonds– Maturity mapping</a:t>
            </a:r>
          </a:p>
        </p:txBody>
      </p:sp>
      <p:sp>
        <p:nvSpPr>
          <p:cNvPr id="2" name="Down Arrow 1"/>
          <p:cNvSpPr/>
          <p:nvPr/>
        </p:nvSpPr>
        <p:spPr bwMode="auto">
          <a:xfrm>
            <a:off x="4979346" y="4001767"/>
            <a:ext cx="28803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428</a:t>
            </a:fld>
            <a:endParaRPr lang="en-US"/>
          </a:p>
        </p:txBody>
      </p:sp>
    </p:spTree>
    <p:extLst>
      <p:ext uri="{BB962C8B-B14F-4D97-AF65-F5344CB8AC3E}">
        <p14:creationId xmlns:p14="http://schemas.microsoft.com/office/powerpoint/2010/main" val="1478243223"/>
      </p:ext>
    </p:extLst>
  </p:cSld>
  <p:clrMapOvr>
    <a:masterClrMapping/>
  </p:clrMapOvr>
  <p:transition spd="slow">
    <p:pull dir="r"/>
  </p:transition>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01924"/>
            <a:ext cx="8712968" cy="966836"/>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sz="4000" dirty="0"/>
              <a:t>Portfolio of Bonds– Duration mapping</a:t>
            </a:r>
          </a:p>
        </p:txBody>
      </p:sp>
      <p:sp>
        <p:nvSpPr>
          <p:cNvPr id="5" name="Rectangle 3"/>
          <p:cNvSpPr>
            <a:spLocks noChangeArrowheads="1"/>
          </p:cNvSpPr>
          <p:nvPr/>
        </p:nvSpPr>
        <p:spPr bwMode="auto">
          <a:xfrm>
            <a:off x="776536" y="1628800"/>
            <a:ext cx="864096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In the same vein, as the portfolio duration = 3,37, the volatility of the portfolio may be calculated by linear interpolation from the volatility of the nearest vertices (3y and 4y):</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Monthly </a:t>
            </a:r>
            <a:r>
              <a:rPr lang="en-US" altLang="en-US" sz="2000" b="0" u="none" dirty="0" err="1">
                <a:latin typeface="+mn-lt"/>
              </a:rPr>
              <a:t>VaR</a:t>
            </a:r>
            <a:r>
              <a:rPr lang="en-US" altLang="en-US" sz="2000" b="0" u="none" dirty="0">
                <a:latin typeface="+mn-lt"/>
              </a:rPr>
              <a:t> @ 95%:</a:t>
            </a:r>
          </a:p>
        </p:txBody>
      </p:sp>
      <mc:AlternateContent xmlns:mc="http://schemas.openxmlformats.org/markup-compatibility/2006" xmlns:a14="http://schemas.microsoft.com/office/drawing/2010/main">
        <mc:Choice Requires="a14">
          <p:sp>
            <p:nvSpPr>
              <p:cNvPr id="6" name="TextBox 5"/>
              <p:cNvSpPr txBox="1"/>
              <p:nvPr/>
            </p:nvSpPr>
            <p:spPr>
              <a:xfrm>
                <a:off x="916546" y="4625868"/>
                <a:ext cx="6653553" cy="307777"/>
              </a:xfrm>
              <a:prstGeom prst="rect">
                <a:avLst/>
              </a:prstGeom>
              <a:noFill/>
            </p:spPr>
            <p:txBody>
              <a:bodyPr wrap="none" lIns="0" tIns="0" rIns="0" bIns="0" rtlCol="0">
                <a:spAutoFit/>
              </a:bodyPr>
              <a:lstStyle/>
              <a:p>
                <a:pPr>
                  <a:buNone/>
                </a:pPr>
                <a14:m>
                  <m:oMath xmlns:m="http://schemas.openxmlformats.org/officeDocument/2006/math">
                    <m:r>
                      <a:rPr lang="pt-PT" sz="2000" i="1" u="none">
                        <a:latin typeface="Cambria Math" panose="02040503050406030204" pitchFamily="18" charset="0"/>
                      </a:rPr>
                      <m:t>2</m:t>
                    </m:r>
                    <m:r>
                      <a:rPr lang="pt-PT" sz="2000" b="0" i="1" u="none">
                        <a:latin typeface="Cambria Math" panose="02040503050406030204" pitchFamily="18" charset="0"/>
                      </a:rPr>
                      <m:t>0</m:t>
                    </m:r>
                    <m:r>
                      <a:rPr lang="pt-PT" sz="2000" b="0" i="1" u="none">
                        <a:latin typeface="Cambria Math" panose="02040503050406030204" pitchFamily="18" charset="0"/>
                      </a:rPr>
                      <m:t>𝑑</m:t>
                    </m:r>
                    <m:r>
                      <a:rPr lang="pt-PT" sz="2000" b="0" i="1" u="none">
                        <a:latin typeface="Cambria Math" panose="02040503050406030204" pitchFamily="18" charset="0"/>
                      </a:rPr>
                      <m:t> </m:t>
                    </m:r>
                    <m:r>
                      <a:rPr lang="pt-PT" sz="2000" b="0" i="1" u="none">
                        <a:latin typeface="Cambria Math" panose="02040503050406030204" pitchFamily="18" charset="0"/>
                      </a:rPr>
                      <m:t>𝑉𝑎𝑅</m:t>
                    </m:r>
                    <m:r>
                      <a:rPr lang="pt-PT" sz="2000" b="0" i="1" u="none">
                        <a:latin typeface="Cambria Math" panose="02040503050406030204" pitchFamily="18" charset="0"/>
                      </a:rPr>
                      <m:t> @ 95%=−352907,35€∙</m:t>
                    </m:r>
                    <m:d>
                      <m:dPr>
                        <m:ctrlPr>
                          <a:rPr lang="pt-PT" sz="2000" b="0" i="1" u="none">
                            <a:latin typeface="Cambria Math" panose="02040503050406030204" pitchFamily="18" charset="0"/>
                            <a:ea typeface="Cambria Math" panose="02040503050406030204" pitchFamily="18" charset="0"/>
                          </a:rPr>
                        </m:ctrlPr>
                      </m:dPr>
                      <m:e>
                        <m:r>
                          <a:rPr lang="pt-PT" sz="2000" b="0" i="1" u="none">
                            <a:latin typeface="Cambria Math" panose="02040503050406030204" pitchFamily="18" charset="0"/>
                            <a:ea typeface="Cambria Math" panose="02040503050406030204" pitchFamily="18" charset="0"/>
                          </a:rPr>
                          <m:t>−1,64</m:t>
                        </m:r>
                      </m:e>
                    </m:d>
                    <m:r>
                      <a:rPr lang="pt-PT" sz="2000" b="0" i="1" u="none">
                        <a:latin typeface="Cambria Math" panose="02040503050406030204" pitchFamily="18" charset="0"/>
                        <a:ea typeface="Cambria Math" panose="02040503050406030204" pitchFamily="18" charset="0"/>
                      </a:rPr>
                      <m:t>∙0,63%</m:t>
                    </m:r>
                  </m:oMath>
                </a14:m>
                <a:r>
                  <a:rPr lang="pt-PT" sz="2000" b="0" u="none" dirty="0">
                    <a:ea typeface="Cambria Math" panose="02040503050406030204" pitchFamily="18" charset="0"/>
                  </a:rPr>
                  <a:t>=3673,33</a:t>
                </a:r>
              </a:p>
            </p:txBody>
          </p:sp>
        </mc:Choice>
        <mc:Fallback xmlns="">
          <p:sp>
            <p:nvSpPr>
              <p:cNvPr id="6" name="TextBox 5"/>
              <p:cNvSpPr txBox="1">
                <a:spLocks noRot="1" noChangeAspect="1" noMove="1" noResize="1" noEditPoints="1" noAdjustHandles="1" noChangeArrowheads="1" noChangeShapeType="1" noTextEdit="1"/>
              </p:cNvSpPr>
              <p:nvPr/>
            </p:nvSpPr>
            <p:spPr>
              <a:xfrm>
                <a:off x="916546" y="4625868"/>
                <a:ext cx="6653553" cy="307777"/>
              </a:xfrm>
              <a:prstGeom prst="rect">
                <a:avLst/>
              </a:prstGeom>
              <a:blipFill>
                <a:blip r:embed="rId3"/>
                <a:stretch>
                  <a:fillRect l="-916" t="-26000" r="-1923" b="-50000"/>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373401" y="2908755"/>
                <a:ext cx="6736781" cy="649217"/>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000" b="0" i="1" u="none">
                              <a:latin typeface="Cambria Math" panose="02040503050406030204" pitchFamily="18" charset="0"/>
                            </a:rPr>
                          </m:ctrlPr>
                        </m:sSubPr>
                        <m:e>
                          <m:r>
                            <a:rPr lang="pt-PT" sz="2000" b="0" i="1" u="none">
                              <a:latin typeface="Cambria Math" panose="02040503050406030204" pitchFamily="18" charset="0"/>
                              <a:ea typeface="Cambria Math" panose="02040503050406030204" pitchFamily="18" charset="0"/>
                            </a:rPr>
                            <m:t>𝜎</m:t>
                          </m:r>
                        </m:e>
                        <m:sub>
                          <m:r>
                            <a:rPr lang="pt-PT" sz="2000" b="0" i="1" u="none">
                              <a:latin typeface="Cambria Math" panose="02040503050406030204" pitchFamily="18" charset="0"/>
                            </a:rPr>
                            <m:t>𝑃𝑜𝑟𝑡𝑓𝑜𝑙𝑖𝑜</m:t>
                          </m:r>
                        </m:sub>
                      </m:sSub>
                      <m:r>
                        <a:rPr lang="pt-PT" sz="2000" b="0" i="1" u="none">
                          <a:latin typeface="Cambria Math" panose="02040503050406030204" pitchFamily="18" charset="0"/>
                        </a:rPr>
                        <m:t>=</m:t>
                      </m:r>
                      <m:f>
                        <m:fPr>
                          <m:ctrlPr>
                            <a:rPr lang="pt-PT" sz="2000" b="0" i="1" u="none">
                              <a:latin typeface="Cambria Math" panose="02040503050406030204" pitchFamily="18" charset="0"/>
                            </a:rPr>
                          </m:ctrlPr>
                        </m:fPr>
                        <m:num>
                          <m:sSub>
                            <m:sSubPr>
                              <m:ctrlPr>
                                <a:rPr lang="pt-PT" sz="2000" i="1" u="none">
                                  <a:latin typeface="Cambria Math" panose="02040503050406030204" pitchFamily="18" charset="0"/>
                                </a:rPr>
                              </m:ctrlPr>
                            </m:sSubPr>
                            <m:e>
                              <m:r>
                                <a:rPr lang="pt-PT" sz="2000" i="1" u="none">
                                  <a:latin typeface="Cambria Math" panose="02040503050406030204" pitchFamily="18" charset="0"/>
                                  <a:ea typeface="Cambria Math" panose="02040503050406030204" pitchFamily="18" charset="0"/>
                                </a:rPr>
                                <m:t>𝜎</m:t>
                              </m:r>
                            </m:e>
                            <m:sub>
                              <m:r>
                                <a:rPr lang="pt-PT" sz="2000" i="1" u="none">
                                  <a:latin typeface="Cambria Math" panose="02040503050406030204" pitchFamily="18" charset="0"/>
                                </a:rPr>
                                <m:t>3</m:t>
                              </m:r>
                              <m:r>
                                <a:rPr lang="pt-PT" sz="2000" i="1" u="none">
                                  <a:latin typeface="Cambria Math" panose="02040503050406030204" pitchFamily="18" charset="0"/>
                                </a:rPr>
                                <m:t>𝑦</m:t>
                              </m:r>
                              <m:r>
                                <a:rPr lang="pt-PT" sz="2000" i="1" u="none">
                                  <a:latin typeface="Cambria Math" panose="02040503050406030204" pitchFamily="18" charset="0"/>
                                </a:rPr>
                                <m:t> </m:t>
                              </m:r>
                              <m:r>
                                <a:rPr lang="pt-PT" sz="2000" i="1" u="none">
                                  <a:latin typeface="Cambria Math" panose="02040503050406030204" pitchFamily="18" charset="0"/>
                                </a:rPr>
                                <m:t>𝑍𝐶</m:t>
                              </m:r>
                            </m:sub>
                          </m:sSub>
                        </m:num>
                        <m:den>
                          <m:d>
                            <m:dPr>
                              <m:ctrlPr>
                                <a:rPr lang="pt-PT" sz="2000" b="0" i="1" u="none">
                                  <a:latin typeface="Cambria Math" panose="02040503050406030204" pitchFamily="18" charset="0"/>
                                </a:rPr>
                              </m:ctrlPr>
                            </m:dPr>
                            <m:e>
                              <m:r>
                                <a:rPr lang="pt-PT" sz="2000" b="0" i="1" u="none">
                                  <a:latin typeface="Cambria Math" panose="02040503050406030204" pitchFamily="18" charset="0"/>
                                </a:rPr>
                                <m:t>4−3</m:t>
                              </m:r>
                            </m:e>
                          </m:d>
                        </m:den>
                      </m:f>
                      <m:r>
                        <a:rPr lang="pt-PT" sz="2000" b="0" i="1" u="none">
                          <a:latin typeface="Cambria Math" panose="02040503050406030204" pitchFamily="18" charset="0"/>
                        </a:rPr>
                        <m:t>+</m:t>
                      </m:r>
                      <m:d>
                        <m:dPr>
                          <m:ctrlPr>
                            <a:rPr lang="pt-PT" sz="2000" b="0" i="1" u="none">
                              <a:latin typeface="Cambria Math" panose="02040503050406030204" pitchFamily="18" charset="0"/>
                            </a:rPr>
                          </m:ctrlPr>
                        </m:dPr>
                        <m:e>
                          <m:r>
                            <a:rPr lang="pt-PT" sz="2000" b="0" i="1" u="none">
                              <a:latin typeface="Cambria Math" panose="02040503050406030204" pitchFamily="18" charset="0"/>
                            </a:rPr>
                            <m:t>3,37−3</m:t>
                          </m:r>
                        </m:e>
                      </m:d>
                      <m:r>
                        <a:rPr lang="pt-PT" sz="2000" i="1" u="none">
                          <a:latin typeface="Cambria Math" panose="02040503050406030204" pitchFamily="18" charset="0"/>
                          <a:ea typeface="Cambria Math" panose="02040503050406030204" pitchFamily="18" charset="0"/>
                        </a:rPr>
                        <m:t>∙</m:t>
                      </m:r>
                      <m:f>
                        <m:fPr>
                          <m:ctrlPr>
                            <a:rPr lang="pt-PT" sz="2000" i="1" u="none">
                              <a:latin typeface="Cambria Math" panose="02040503050406030204" pitchFamily="18" charset="0"/>
                              <a:ea typeface="Cambria Math" panose="02040503050406030204" pitchFamily="18" charset="0"/>
                            </a:rPr>
                          </m:ctrlPr>
                        </m:fPr>
                        <m:num>
                          <m:r>
                            <a:rPr lang="pt-PT" sz="2000" i="1" u="none">
                              <a:latin typeface="Cambria Math" panose="02040503050406030204" pitchFamily="18" charset="0"/>
                              <a:ea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ea typeface="Cambria Math" panose="02040503050406030204" pitchFamily="18" charset="0"/>
                                </a:rPr>
                                <m:t>𝜎</m:t>
                              </m:r>
                            </m:e>
                            <m:sub>
                              <m:r>
                                <a:rPr lang="pt-PT" sz="2000" i="1" u="none">
                                  <a:latin typeface="Cambria Math" panose="02040503050406030204" pitchFamily="18" charset="0"/>
                                  <a:ea typeface="Cambria Math" panose="02040503050406030204" pitchFamily="18" charset="0"/>
                                </a:rPr>
                                <m:t>4</m:t>
                              </m:r>
                              <m:r>
                                <a:rPr lang="pt-PT" sz="2000" i="1" u="none">
                                  <a:latin typeface="Cambria Math" panose="02040503050406030204" pitchFamily="18" charset="0"/>
                                </a:rPr>
                                <m:t>𝑦</m:t>
                              </m:r>
                              <m:r>
                                <a:rPr lang="pt-PT" sz="2000" i="1" u="none">
                                  <a:latin typeface="Cambria Math" panose="02040503050406030204" pitchFamily="18" charset="0"/>
                                </a:rPr>
                                <m:t> </m:t>
                              </m:r>
                              <m:r>
                                <a:rPr lang="pt-PT" sz="2000" i="1" u="none">
                                  <a:latin typeface="Cambria Math" panose="02040503050406030204" pitchFamily="18" charset="0"/>
                                </a:rPr>
                                <m:t>𝑍𝐶</m:t>
                              </m:r>
                            </m:sub>
                          </m:sSub>
                          <m:r>
                            <a:rPr lang="pt-PT" sz="2000" i="1" u="none">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ea typeface="Cambria Math" panose="02040503050406030204" pitchFamily="18" charset="0"/>
                                </a:rPr>
                                <m:t>𝜎</m:t>
                              </m:r>
                            </m:e>
                            <m:sub>
                              <m:r>
                                <a:rPr lang="pt-PT" sz="2000" i="1" u="none">
                                  <a:latin typeface="Cambria Math" panose="02040503050406030204" pitchFamily="18" charset="0"/>
                                </a:rPr>
                                <m:t>3</m:t>
                              </m:r>
                              <m:r>
                                <a:rPr lang="pt-PT" sz="2000" i="1" u="none">
                                  <a:latin typeface="Cambria Math" panose="02040503050406030204" pitchFamily="18" charset="0"/>
                                </a:rPr>
                                <m:t>𝑦</m:t>
                              </m:r>
                              <m:r>
                                <a:rPr lang="pt-PT" sz="2000" i="1" u="none">
                                  <a:latin typeface="Cambria Math" panose="02040503050406030204" pitchFamily="18" charset="0"/>
                                </a:rPr>
                                <m:t> </m:t>
                              </m:r>
                              <m:r>
                                <a:rPr lang="pt-PT" sz="2000" i="1" u="none">
                                  <a:latin typeface="Cambria Math" panose="02040503050406030204" pitchFamily="18" charset="0"/>
                                </a:rPr>
                                <m:t>𝑍𝐶</m:t>
                              </m:r>
                            </m:sub>
                          </m:sSub>
                          <m:r>
                            <a:rPr lang="pt-PT" sz="2000" i="1" u="none">
                              <a:latin typeface="Cambria Math" panose="02040503050406030204" pitchFamily="18" charset="0"/>
                            </a:rPr>
                            <m:t>)</m:t>
                          </m:r>
                        </m:num>
                        <m:den>
                          <m:r>
                            <a:rPr lang="pt-PT" sz="2000" i="1" u="none">
                              <a:latin typeface="Cambria Math" panose="02040503050406030204" pitchFamily="18" charset="0"/>
                              <a:ea typeface="Cambria Math" panose="02040503050406030204" pitchFamily="18" charset="0"/>
                            </a:rPr>
                            <m:t>(</m:t>
                          </m:r>
                          <m:r>
                            <a:rPr lang="pt-PT" sz="2000" i="1" u="none">
                              <a:latin typeface="Cambria Math" panose="02040503050406030204" pitchFamily="18" charset="0"/>
                            </a:rPr>
                            <m:t>4−3)</m:t>
                          </m:r>
                        </m:den>
                      </m:f>
                      <m:r>
                        <a:rPr lang="pt-PT" sz="2000" b="0" i="1" u="none">
                          <a:latin typeface="Cambria Math" panose="02040503050406030204" pitchFamily="18" charset="0"/>
                        </a:rPr>
                        <m:t>=0,63%</m:t>
                      </m:r>
                    </m:oMath>
                  </m:oMathPara>
                </a14:m>
                <a:endParaRPr lang="pt-PT" sz="2000" b="0" u="none" dirty="0">
                  <a:ea typeface="Cambria Math"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373401" y="2908755"/>
                <a:ext cx="6736781" cy="649217"/>
              </a:xfrm>
              <a:prstGeom prst="rect">
                <a:avLst/>
              </a:prstGeom>
              <a:blipFill>
                <a:blip r:embed="rId4"/>
                <a:stretch>
                  <a:fillRect/>
                </a:stretch>
              </a:blipFill>
            </p:spPr>
            <p:txBody>
              <a:bodyPr/>
              <a:lstStyle/>
              <a:p>
                <a:r>
                  <a:rPr lang="pt-PT">
                    <a:noFill/>
                  </a:rPr>
                  <a:t> </a:t>
                </a:r>
              </a:p>
            </p:txBody>
          </p:sp>
        </mc:Fallback>
      </mc:AlternateContent>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429</a:t>
            </a:fld>
            <a:endParaRPr lang="en-US"/>
          </a:p>
        </p:txBody>
      </p:sp>
    </p:spTree>
    <p:extLst>
      <p:ext uri="{BB962C8B-B14F-4D97-AF65-F5344CB8AC3E}">
        <p14:creationId xmlns:p14="http://schemas.microsoft.com/office/powerpoint/2010/main" val="1418241227"/>
      </p:ext>
    </p:extLst>
  </p:cSld>
  <p:clrMapOvr>
    <a:masterClrMapping/>
  </p:clrMapOvr>
  <p:transition spd="slow">
    <p:pull dir="r"/>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Liquidity Intermediation</a:t>
            </a:r>
          </a:p>
        </p:txBody>
      </p:sp>
      <p:sp>
        <p:nvSpPr>
          <p:cNvPr id="1625091" name="Rectangle 3"/>
          <p:cNvSpPr>
            <a:spLocks noGrp="1" noChangeArrowheads="1"/>
          </p:cNvSpPr>
          <p:nvPr>
            <p:ph type="body" idx="1"/>
          </p:nvPr>
        </p:nvSpPr>
        <p:spPr>
          <a:xfrm>
            <a:off x="764504" y="1628799"/>
            <a:ext cx="8716714" cy="4694213"/>
          </a:xfrm>
        </p:spPr>
        <p:txBody>
          <a:bodyPr/>
          <a:lstStyle/>
          <a:p>
            <a:pPr algn="just">
              <a:lnSpc>
                <a:spcPts val="2700"/>
              </a:lnSpc>
              <a:spcBef>
                <a:spcPts val="600"/>
              </a:spcBef>
              <a:spcAft>
                <a:spcPts val="600"/>
              </a:spcAft>
            </a:pPr>
            <a:r>
              <a:rPr lang="en-US" sz="2000" b="1" dirty="0"/>
              <a:t>Regulators can require banks to hold a higher fraction of reserves </a:t>
            </a:r>
            <a:r>
              <a:rPr lang="en-US" sz="2000" dirty="0"/>
              <a:t>or can limit their short-term liabilities by raising the required fraction of equity capital and long-term debt. </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This provides a ‘bigger cushion’ to absorb losses and postpone the moment when the bank must engage in fire sales, but </a:t>
            </a:r>
            <a:r>
              <a:rPr lang="en-US" sz="2000" b="1" dirty="0"/>
              <a:t>it doesn’t completely eliminate the risk of a run. </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b="1" dirty="0"/>
              <a:t>Only a narrow bank with 100% reserves could perfectly avoid a run</a:t>
            </a:r>
            <a:r>
              <a:rPr lang="en-US" sz="2000" dirty="0"/>
              <a:t>, but this solution would force all liquidity transformation to migrate outside the regulated banking sector and would make almost impossible to get profits.</a:t>
            </a:r>
            <a:endParaRPr lang="en-GB"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43</a:t>
            </a:fld>
            <a:endParaRPr lang="en-US" dirty="0"/>
          </a:p>
        </p:txBody>
      </p:sp>
      <p:sp>
        <p:nvSpPr>
          <p:cNvPr id="4" name="Down Arrow 3"/>
          <p:cNvSpPr/>
          <p:nvPr/>
        </p:nvSpPr>
        <p:spPr bwMode="auto">
          <a:xfrm>
            <a:off x="5313040" y="2564904"/>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dirty="0">
              <a:ln>
                <a:noFill/>
              </a:ln>
              <a:solidFill>
                <a:srgbClr val="000099"/>
              </a:solidFill>
              <a:effectLst/>
              <a:latin typeface="Times New Roman" pitchFamily="18" charset="0"/>
            </a:endParaRPr>
          </a:p>
        </p:txBody>
      </p:sp>
      <p:sp>
        <p:nvSpPr>
          <p:cNvPr id="7" name="Down Arrow 6"/>
          <p:cNvSpPr/>
          <p:nvPr/>
        </p:nvSpPr>
        <p:spPr bwMode="auto">
          <a:xfrm>
            <a:off x="5313040" y="4119922"/>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dirty="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048948278"/>
      </p:ext>
    </p:extLst>
  </p:cSld>
  <p:clrMapOvr>
    <a:masterClrMapping/>
  </p:clrMapOvr>
  <p:transition spd="slow">
    <p:pull dir="r"/>
  </p:transition>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32655"/>
            <a:ext cx="8712968" cy="1082825"/>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sz="3600" dirty="0"/>
              <a:t>Portfolio of Bonds:</a:t>
            </a:r>
            <a:br>
              <a:rPr lang="en-US" altLang="en-US" sz="3600" dirty="0"/>
            </a:br>
            <a:r>
              <a:rPr lang="en-US" altLang="en-US" sz="3600" dirty="0"/>
              <a:t>Duration mapping general approach</a:t>
            </a:r>
          </a:p>
        </p:txBody>
      </p:sp>
      <p:sp>
        <p:nvSpPr>
          <p:cNvPr id="5" name="Rectangle 3"/>
          <p:cNvSpPr>
            <a:spLocks noChangeArrowheads="1"/>
          </p:cNvSpPr>
          <p:nvPr/>
        </p:nvSpPr>
        <p:spPr bwMode="auto">
          <a:xfrm>
            <a:off x="776536" y="1628800"/>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An alternative approach to linear interpolations is duration matching.</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Assuming that the duration (or the MD) is between 2 knots </a:t>
            </a:r>
            <a:r>
              <a:rPr lang="en-US" altLang="en-US" sz="2000" b="0" i="1" u="none" dirty="0">
                <a:latin typeface="+mn-lt"/>
              </a:rPr>
              <a:t>D</a:t>
            </a:r>
            <a:r>
              <a:rPr lang="en-US" altLang="en-US" sz="2000" b="0" i="1" u="none" baseline="-25000" dirty="0">
                <a:latin typeface="+mn-lt"/>
              </a:rPr>
              <a:t>1</a:t>
            </a:r>
            <a:r>
              <a:rPr lang="en-US" altLang="en-US" sz="2000" b="0" u="none" dirty="0">
                <a:latin typeface="+mn-lt"/>
              </a:rPr>
              <a:t> and </a:t>
            </a:r>
            <a:r>
              <a:rPr lang="en-US" altLang="en-US" sz="2000" b="0" i="1" u="none" dirty="0">
                <a:latin typeface="+mn-lt"/>
              </a:rPr>
              <a:t>D</a:t>
            </a:r>
            <a:r>
              <a:rPr lang="en-US" altLang="en-US" sz="2000" b="0" i="1" u="none" baseline="-25000" dirty="0">
                <a:latin typeface="+mn-lt"/>
              </a:rPr>
              <a:t>2</a:t>
            </a:r>
            <a:r>
              <a:rPr lang="en-US" altLang="en-US" sz="2000" b="0" u="none" dirty="0">
                <a:latin typeface="+mn-lt"/>
              </a:rPr>
              <a:t> and </a:t>
            </a:r>
            <a:r>
              <a:rPr lang="en-US" altLang="en-US" sz="2000" b="0" i="1" u="none" dirty="0">
                <a:latin typeface="+mn-lt"/>
              </a:rPr>
              <a:t>x</a:t>
            </a:r>
            <a:r>
              <a:rPr lang="en-US" altLang="en-US" sz="2000" b="0" u="none" dirty="0">
                <a:latin typeface="+mn-lt"/>
              </a:rPr>
              <a:t> is the weight of the first knot, the portfolio duration D</a:t>
            </a:r>
            <a:r>
              <a:rPr lang="en-US" altLang="en-US" sz="2000" b="0" u="none" baseline="-25000" dirty="0">
                <a:latin typeface="+mn-lt"/>
              </a:rPr>
              <a:t>P</a:t>
            </a:r>
            <a:r>
              <a:rPr lang="en-US" altLang="en-US" sz="2000" b="0" u="none" dirty="0">
                <a:latin typeface="+mn-lt"/>
              </a:rPr>
              <a:t> will be matched if</a:t>
            </a:r>
          </a:p>
          <a:p>
            <a:pPr marL="0" indent="0" algn="just" eaLnBrk="1" hangingPunct="1">
              <a:lnSpc>
                <a:spcPts val="2800"/>
              </a:lnSpc>
              <a:spcBef>
                <a:spcPts val="600"/>
              </a:spcBef>
              <a:buNone/>
              <a:defRPr/>
            </a:pPr>
            <a:r>
              <a:rPr lang="en-US" altLang="en-US" sz="2000" b="0" u="none" dirty="0">
                <a:latin typeface="+mn-lt"/>
              </a:rPr>
              <a:t>				or</a:t>
            </a:r>
          </a:p>
          <a:p>
            <a:pPr algn="just" eaLnBrk="1" hangingPunct="1">
              <a:lnSpc>
                <a:spcPts val="2800"/>
              </a:lnSpc>
              <a:spcBef>
                <a:spcPts val="600"/>
              </a:spcBef>
              <a:defRP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However, this approach may not create a portfolio with the same risk as the original portfolio.</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Variance matching:</a:t>
            </a:r>
          </a:p>
        </p:txBody>
      </p:sp>
      <p:sp>
        <p:nvSpPr>
          <p:cNvPr id="3" name="Down Arrow 2"/>
          <p:cNvSpPr/>
          <p:nvPr/>
        </p:nvSpPr>
        <p:spPr>
          <a:xfrm>
            <a:off x="4980620" y="4358132"/>
            <a:ext cx="304800" cy="4474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a:stretch>
            <a:fillRect/>
          </a:stretch>
        </p:blipFill>
        <p:spPr>
          <a:xfrm>
            <a:off x="3848169" y="4941168"/>
            <a:ext cx="4622959" cy="378023"/>
          </a:xfrm>
          <a:prstGeom prst="rect">
            <a:avLst/>
          </a:prstGeom>
        </p:spPr>
      </p:pic>
      <p:pic>
        <p:nvPicPr>
          <p:cNvPr id="2" name="Picture 1"/>
          <p:cNvPicPr>
            <a:picLocks noChangeAspect="1"/>
          </p:cNvPicPr>
          <p:nvPr/>
        </p:nvPicPr>
        <p:blipFill>
          <a:blip r:embed="rId4"/>
          <a:stretch>
            <a:fillRect/>
          </a:stretch>
        </p:blipFill>
        <p:spPr>
          <a:xfrm>
            <a:off x="1136576" y="2964231"/>
            <a:ext cx="2730949" cy="455929"/>
          </a:xfrm>
          <a:prstGeom prst="rect">
            <a:avLst/>
          </a:prstGeom>
        </p:spPr>
      </p:pic>
      <p:pic>
        <p:nvPicPr>
          <p:cNvPr id="13" name="Picture 12"/>
          <p:cNvPicPr>
            <a:picLocks noChangeAspect="1"/>
          </p:cNvPicPr>
          <p:nvPr/>
        </p:nvPicPr>
        <p:blipFill>
          <a:blip r:embed="rId5"/>
          <a:stretch>
            <a:fillRect/>
          </a:stretch>
        </p:blipFill>
        <p:spPr>
          <a:xfrm>
            <a:off x="5457056" y="2997592"/>
            <a:ext cx="3241588" cy="389205"/>
          </a:xfrm>
          <a:prstGeom prst="rect">
            <a:avLst/>
          </a:prstGeom>
        </p:spPr>
      </p:pic>
      <p:sp>
        <p:nvSpPr>
          <p:cNvPr id="16" name="Down Arrow 15"/>
          <p:cNvSpPr/>
          <p:nvPr/>
        </p:nvSpPr>
        <p:spPr>
          <a:xfrm>
            <a:off x="4953000" y="5648556"/>
            <a:ext cx="304800" cy="4474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pPr>
              <a:defRPr/>
            </a:pPr>
            <a:fld id="{ABCFD3F2-5642-45AA-A8CF-5FDB05EA0EA7}" type="slidenum">
              <a:rPr lang="en-US" smtClean="0"/>
              <a:pPr>
                <a:defRPr/>
              </a:pPr>
              <a:t>430</a:t>
            </a:fld>
            <a:endParaRPr lang="en-US"/>
          </a:p>
        </p:txBody>
      </p:sp>
    </p:spTree>
    <p:extLst>
      <p:ext uri="{BB962C8B-B14F-4D97-AF65-F5344CB8AC3E}">
        <p14:creationId xmlns:p14="http://schemas.microsoft.com/office/powerpoint/2010/main" val="3988604735"/>
      </p:ext>
    </p:extLst>
  </p:cSld>
  <p:clrMapOvr>
    <a:masterClrMapping/>
  </p:clrMapOvr>
  <p:transition spd="slow">
    <p:pull dir="r"/>
  </p:transition>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536" y="1628800"/>
            <a:ext cx="864096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lnSpc>
                <a:spcPts val="2800"/>
              </a:lnSpc>
              <a:spcBef>
                <a:spcPts val="600"/>
              </a:spcBef>
              <a:defRPr/>
            </a:pPr>
            <a:endParaRPr lang="en-US" altLang="en-US" sz="2400" dirty="0"/>
          </a:p>
          <a:p>
            <a:pPr algn="just" eaLnBrk="1" hangingPunct="1">
              <a:lnSpc>
                <a:spcPts val="2800"/>
              </a:lnSpc>
              <a:spcBef>
                <a:spcPts val="600"/>
              </a:spcBef>
              <a:defRPr/>
            </a:pPr>
            <a:endParaRPr lang="en-US" altLang="en-US" sz="2400"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From the previous equation, </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i="1"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i="1" u="none" dirty="0">
                <a:latin typeface="+mn-lt"/>
              </a:rPr>
              <a:t>x</a:t>
            </a:r>
            <a:r>
              <a:rPr lang="en-US" altLang="en-US" sz="2000" b="0" u="none" dirty="0">
                <a:latin typeface="+mn-lt"/>
              </a:rPr>
              <a:t> will be the solution to the following:</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Being a second order equation, it will provide 2 solutions and the one to be chosen must be that between 0 and 1.</a:t>
            </a:r>
          </a:p>
        </p:txBody>
      </p:sp>
      <p:sp>
        <p:nvSpPr>
          <p:cNvPr id="3" name="Down Arrow 2"/>
          <p:cNvSpPr/>
          <p:nvPr/>
        </p:nvSpPr>
        <p:spPr>
          <a:xfrm>
            <a:off x="4980620" y="1772816"/>
            <a:ext cx="304800" cy="4474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1064568" y="3773146"/>
            <a:ext cx="6767155" cy="391827"/>
          </a:xfrm>
          <a:prstGeom prst="rect">
            <a:avLst/>
          </a:prstGeom>
        </p:spPr>
      </p:pic>
      <p:sp>
        <p:nvSpPr>
          <p:cNvPr id="7" name="Rectangle 2"/>
          <p:cNvSpPr txBox="1">
            <a:spLocks noChangeArrowheads="1"/>
          </p:cNvSpPr>
          <p:nvPr/>
        </p:nvSpPr>
        <p:spPr bwMode="auto">
          <a:xfrm>
            <a:off x="776536" y="332655"/>
            <a:ext cx="8712968" cy="1082825"/>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sz="3600" b="0" u="none" kern="0" dirty="0"/>
              <a:t>Portfolio of Bonds:</a:t>
            </a:r>
            <a:br>
              <a:rPr kumimoji="0" lang="en-US" altLang="en-US" sz="3600" b="0" u="none" kern="0" dirty="0"/>
            </a:br>
            <a:r>
              <a:rPr kumimoji="0" lang="en-US" altLang="en-US" sz="3600" b="0" u="none" kern="0" dirty="0"/>
              <a:t>Duration mapping general approach</a:t>
            </a:r>
          </a:p>
        </p:txBody>
      </p:sp>
      <p:pic>
        <p:nvPicPr>
          <p:cNvPr id="9" name="Picture 8"/>
          <p:cNvPicPr>
            <a:picLocks noChangeAspect="1"/>
          </p:cNvPicPr>
          <p:nvPr/>
        </p:nvPicPr>
        <p:blipFill>
          <a:blip r:embed="rId4"/>
          <a:stretch>
            <a:fillRect/>
          </a:stretch>
        </p:blipFill>
        <p:spPr>
          <a:xfrm>
            <a:off x="4232920" y="2473987"/>
            <a:ext cx="4622959" cy="378023"/>
          </a:xfrm>
          <a:prstGeom prst="rect">
            <a:avLst/>
          </a:prstGeom>
        </p:spPr>
      </p:pic>
      <p:sp>
        <p:nvSpPr>
          <p:cNvPr id="10" name="Down Arrow 9"/>
          <p:cNvSpPr/>
          <p:nvPr/>
        </p:nvSpPr>
        <p:spPr>
          <a:xfrm>
            <a:off x="4944616" y="2926862"/>
            <a:ext cx="304800" cy="4474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431</a:t>
            </a:fld>
            <a:endParaRPr lang="en-US"/>
          </a:p>
        </p:txBody>
      </p:sp>
    </p:spTree>
    <p:extLst>
      <p:ext uri="{BB962C8B-B14F-4D97-AF65-F5344CB8AC3E}">
        <p14:creationId xmlns:p14="http://schemas.microsoft.com/office/powerpoint/2010/main" val="2034198493"/>
      </p:ext>
    </p:extLst>
  </p:cSld>
  <p:clrMapOvr>
    <a:masterClrMapping/>
  </p:clrMapOvr>
  <p:transition spd="slow">
    <p:pull dir="r"/>
  </p:transition>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42900"/>
            <a:ext cx="8640960" cy="1069876"/>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t>Conclusions</a:t>
            </a:r>
          </a:p>
        </p:txBody>
      </p:sp>
      <p:sp>
        <p:nvSpPr>
          <p:cNvPr id="9" name="Rectangle 3"/>
          <p:cNvSpPr>
            <a:spLocks noChangeArrowheads="1"/>
          </p:cNvSpPr>
          <p:nvPr/>
        </p:nvSpPr>
        <p:spPr bwMode="auto">
          <a:xfrm>
            <a:off x="776536" y="1628800"/>
            <a:ext cx="864096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solidFill>
                  <a:srgbClr val="FF0000"/>
                </a:solidFill>
                <a:latin typeface="+mn-lt"/>
              </a:rPr>
              <a:t>ZC’s are the relevant risk factors for estimating IR risk.</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solidFill>
                  <a:srgbClr val="FF0000"/>
                </a:solidFill>
                <a:latin typeface="+mn-lt"/>
              </a:rPr>
              <a:t>3 methods to estimate volatility:</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latin typeface="+mn-lt"/>
              </a:rPr>
              <a:t>Cash-flow mapping</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latin typeface="+mn-lt"/>
              </a:rPr>
              <a:t>Maturity mapping</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latin typeface="+mn-lt"/>
              </a:rPr>
              <a:t>Duration mapping</a:t>
            </a:r>
          </a:p>
          <a:p>
            <a:pPr algn="just" eaLnBrk="1" hangingPunct="1">
              <a:defRP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Knowing your exposure to the different risk factors is key for hedging IR risk.</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solidFill>
                  <a:srgbClr val="FF0000"/>
                </a:solidFill>
                <a:latin typeface="+mn-lt"/>
              </a:rPr>
              <a:t>For very large portfolios</a:t>
            </a:r>
            <a:r>
              <a:rPr lang="en-US" altLang="en-US" sz="2000" b="0" u="none" dirty="0">
                <a:latin typeface="+mn-lt"/>
              </a:rPr>
              <a:t>, with exposures to cash-flows being paid in many different maturities, one may assume that the yields in several maturities are almost perfectly correlated and their volatilities are similar, in order to avoid too much information on the yield curve.</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432</a:t>
            </a:fld>
            <a:endParaRPr lang="en-US"/>
          </a:p>
        </p:txBody>
      </p:sp>
    </p:spTree>
    <p:extLst>
      <p:ext uri="{BB962C8B-B14F-4D97-AF65-F5344CB8AC3E}">
        <p14:creationId xmlns:p14="http://schemas.microsoft.com/office/powerpoint/2010/main" val="2327920621"/>
      </p:ext>
    </p:extLst>
  </p:cSld>
  <p:clrMapOvr>
    <a:masterClrMapping/>
  </p:clrMapOvr>
  <p:transition spd="slow">
    <p:pull dir="r"/>
  </p:transition>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87420" y="332656"/>
            <a:ext cx="8702083" cy="1152128"/>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t>Bucketing</a:t>
            </a:r>
          </a:p>
        </p:txBody>
      </p:sp>
      <p:sp>
        <p:nvSpPr>
          <p:cNvPr id="5" name="Rectangle 3"/>
          <p:cNvSpPr>
            <a:spLocks noChangeArrowheads="1"/>
          </p:cNvSpPr>
          <p:nvPr/>
        </p:nvSpPr>
        <p:spPr bwMode="auto">
          <a:xfrm>
            <a:off x="776536" y="1628800"/>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Previously</a:t>
            </a:r>
            <a:r>
              <a:rPr lang="pt-PT" altLang="en-US" sz="2000" b="0" u="none" dirty="0">
                <a:latin typeface="+mn-lt"/>
              </a:rPr>
              <a:t>, each cash flow was set in each standard maturity for which a discount factor, standard </a:t>
            </a:r>
            <a:r>
              <a:rPr lang="en-US" altLang="en-US" sz="2000" b="0" u="none" dirty="0">
                <a:latin typeface="+mn-lt"/>
              </a:rPr>
              <a:t>deviation</a:t>
            </a:r>
            <a:r>
              <a:rPr lang="pt-PT" altLang="en-US" sz="2000" b="0" u="none" dirty="0">
                <a:latin typeface="+mn-lt"/>
              </a:rPr>
              <a:t> </a:t>
            </a:r>
            <a:r>
              <a:rPr lang="en-US" altLang="en-US" sz="2000" b="0" u="none" dirty="0">
                <a:latin typeface="+mn-lt"/>
              </a:rPr>
              <a:t>and</a:t>
            </a:r>
            <a:r>
              <a:rPr lang="pt-PT" altLang="en-US" sz="2000" b="0" u="none" dirty="0">
                <a:latin typeface="+mn-lt"/>
              </a:rPr>
              <a:t> </a:t>
            </a:r>
            <a:r>
              <a:rPr lang="en-US" altLang="en-US" sz="2000" b="0" u="none" dirty="0">
                <a:latin typeface="+mn-lt"/>
              </a:rPr>
              <a:t>correlation</a:t>
            </a:r>
            <a:r>
              <a:rPr lang="pt-PT" altLang="en-US" sz="2000" b="0" u="none" dirty="0">
                <a:latin typeface="+mn-lt"/>
              </a:rPr>
              <a:t> </a:t>
            </a:r>
            <a:r>
              <a:rPr lang="en-US" altLang="en-US" sz="2000" b="0" u="none" dirty="0">
                <a:latin typeface="+mn-lt"/>
              </a:rPr>
              <a:t>were available</a:t>
            </a:r>
            <a:r>
              <a:rPr lang="pt-PT" altLang="en-US" sz="2000" b="0" u="none" dirty="0">
                <a:latin typeface="+mn-lt"/>
              </a:rPr>
              <a:t>.</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But </a:t>
            </a:r>
            <a:r>
              <a:rPr lang="en-US" altLang="en-US" sz="2000" b="0" u="none" dirty="0">
                <a:solidFill>
                  <a:srgbClr val="FF0000"/>
                </a:solidFill>
                <a:latin typeface="+mn-lt"/>
              </a:rPr>
              <a:t>in practice, a bond portfolio will comprise a large number of payment dates and it is impossible to estimate such a huge number of parameters.</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solidFill>
                  <a:srgbClr val="FF0000"/>
                </a:solidFill>
                <a:latin typeface="+mn-lt"/>
              </a:rPr>
              <a:t>Therefore, one may consider a set of maturities (buckets) in which the cash flows will be allocated such that the bucket exposure replicates the original investment risk</a:t>
            </a:r>
            <a:r>
              <a:rPr lang="en-US" altLang="en-US" sz="2000" b="0" u="none" dirty="0">
                <a:latin typeface="+mn-lt"/>
              </a:rPr>
              <a:t>.</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The risk buckets usually include 1M, 3M, 6M, 1Y, 2Y, 3Y, 4Y, 5Y, 6Y, 7Y, 8Y, 9Y, 10Y, 15Y, 20Y, 25Y, 30Y.</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433</a:t>
            </a:fld>
            <a:endParaRPr lang="en-US"/>
          </a:p>
        </p:txBody>
      </p:sp>
    </p:spTree>
    <p:extLst>
      <p:ext uri="{BB962C8B-B14F-4D97-AF65-F5344CB8AC3E}">
        <p14:creationId xmlns:p14="http://schemas.microsoft.com/office/powerpoint/2010/main" val="1783279392"/>
      </p:ext>
    </p:extLst>
  </p:cSld>
  <p:clrMapOvr>
    <a:masterClrMapping/>
  </p:clrMapOvr>
  <p:transition spd="slow">
    <p:pull dir="r"/>
  </p:transition>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535" y="1608738"/>
            <a:ext cx="8712967" cy="470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Criteria for the allocation of cash flow to set the buckets:</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539750" lvl="1" indent="-269875" algn="just" eaLnBrk="1" hangingPunct="1">
              <a:buFontTx/>
              <a:buChar char="-"/>
              <a:defRPr/>
            </a:pPr>
            <a:r>
              <a:rPr lang="en-US" altLang="en-US" sz="2000" b="0" u="none" dirty="0">
                <a:latin typeface="+mn-lt"/>
              </a:rPr>
              <a:t>Cash-flow: bucket allocation according to the </a:t>
            </a:r>
            <a:r>
              <a:rPr lang="en-US" altLang="en-US" sz="2000" dirty="0">
                <a:latin typeface="+mn-lt"/>
              </a:rPr>
              <a:t>duration or maturity of the several cash-flows </a:t>
            </a:r>
            <a:r>
              <a:rPr lang="en-US" altLang="en-US" sz="2000" b="0" u="none" dirty="0">
                <a:latin typeface="+mn-lt"/>
              </a:rPr>
              <a:t>(as we’re dealing with cash-flows that correspond to zero-coupon bonds, the maturity and the duration are the same). </a:t>
            </a:r>
          </a:p>
          <a:p>
            <a:pPr marL="539750" lvl="1" indent="-269875" algn="just" eaLnBrk="1" hangingPunct="1">
              <a:buFontTx/>
              <a:buChar char="-"/>
              <a:defRPr/>
            </a:pPr>
            <a:r>
              <a:rPr lang="en-US" altLang="en-US" sz="2000" b="0" u="none" dirty="0">
                <a:latin typeface="+mn-lt"/>
              </a:rPr>
              <a:t>Duration: bucket allocation according to the </a:t>
            </a:r>
            <a:r>
              <a:rPr lang="en-US" altLang="en-US" sz="2000" dirty="0">
                <a:latin typeface="+mn-lt"/>
              </a:rPr>
              <a:t>duration or maturity of risk factors</a:t>
            </a:r>
            <a:r>
              <a:rPr lang="en-US" altLang="en-US" sz="2000" b="0" u="none" dirty="0">
                <a:latin typeface="+mn-lt"/>
              </a:rPr>
              <a:t>.</a:t>
            </a:r>
          </a:p>
          <a:p>
            <a:pPr lvl="1" algn="just" eaLnBrk="1" hangingPunct="1">
              <a:defRP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This allocation must be done for each cash-flow in the </a:t>
            </a:r>
            <a:r>
              <a:rPr lang="pt-PT" altLang="en-US" sz="2000" b="0" u="none" dirty="0">
                <a:latin typeface="+mn-lt"/>
              </a:rPr>
              <a:t>portfolio.</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pt-PT"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Finally, the sum of the </a:t>
            </a:r>
            <a:r>
              <a:rPr lang="pt-PT" altLang="en-US" sz="2000" b="0" u="none" dirty="0">
                <a:latin typeface="+mn-lt"/>
              </a:rPr>
              <a:t>total cash flow allocated to </a:t>
            </a:r>
            <a:r>
              <a:rPr lang="en-US" altLang="en-US" sz="2000" b="0" u="none" dirty="0">
                <a:latin typeface="+mn-lt"/>
              </a:rPr>
              <a:t>each bucket is computed </a:t>
            </a:r>
            <a:r>
              <a:rPr lang="pt-PT" altLang="en-US" sz="2000" b="0" u="none" dirty="0">
                <a:latin typeface="+mn-lt"/>
              </a:rPr>
              <a:t>to obtain the distribution of the portfolio cash flows by the buckets that better replicate the original portfolio.</a:t>
            </a:r>
          </a:p>
        </p:txBody>
      </p:sp>
      <p:sp>
        <p:nvSpPr>
          <p:cNvPr id="6" name="Rectangle 2"/>
          <p:cNvSpPr txBox="1">
            <a:spLocks noChangeArrowheads="1"/>
          </p:cNvSpPr>
          <p:nvPr/>
        </p:nvSpPr>
        <p:spPr bwMode="auto">
          <a:xfrm>
            <a:off x="787420" y="332656"/>
            <a:ext cx="8702083" cy="115212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Bucketing</a:t>
            </a:r>
            <a:endParaRPr kumimoji="0" lang="en-US" altLang="en-US" b="0" u="none" kern="0" dirty="0"/>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434</a:t>
            </a:fld>
            <a:endParaRPr lang="en-US"/>
          </a:p>
        </p:txBody>
      </p:sp>
    </p:spTree>
    <p:extLst>
      <p:ext uri="{BB962C8B-B14F-4D97-AF65-F5344CB8AC3E}">
        <p14:creationId xmlns:p14="http://schemas.microsoft.com/office/powerpoint/2010/main" val="1098801659"/>
      </p:ext>
    </p:extLst>
  </p:cSld>
  <p:clrMapOvr>
    <a:masterClrMapping/>
  </p:clrMapOvr>
  <p:transition spd="slow">
    <p:pull dir="r"/>
  </p:transition>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87489" y="1641481"/>
            <a:ext cx="8702014" cy="466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20d </a:t>
            </a:r>
            <a:r>
              <a:rPr lang="en-US" altLang="en-US" sz="2000" b="0" u="none" dirty="0" err="1"/>
              <a:t>VaR</a:t>
            </a:r>
            <a:r>
              <a:rPr lang="en-US" altLang="en-US" sz="2000" b="0" u="none" dirty="0"/>
              <a:t> @ 95% for the following portfolio (both bonds with annual coupons):</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a</a:t>
            </a:r>
          </a:p>
          <a:p>
            <a:pPr algn="just" eaLnBrk="1" hangingPunct="1">
              <a:lnSpc>
                <a:spcPts val="2900"/>
              </a:lnSpc>
              <a:spcBef>
                <a:spcPts val="600"/>
              </a:spcBef>
              <a:spcAft>
                <a:spcPts val="600"/>
              </a:spcAft>
              <a:defRPr/>
            </a:pPr>
            <a:endParaRPr lang="en-US" altLang="en-US" sz="2400" dirty="0"/>
          </a:p>
          <a:p>
            <a:pPr algn="just" eaLnBrk="1" hangingPunct="1">
              <a:lnSpc>
                <a:spcPts val="2900"/>
              </a:lnSpc>
              <a:spcBef>
                <a:spcPts val="600"/>
              </a:spcBef>
              <a:spcAft>
                <a:spcPts val="600"/>
              </a:spcAft>
              <a:defRPr/>
            </a:pPr>
            <a:endParaRPr lang="en-US" altLang="en-US" sz="2400" dirty="0"/>
          </a:p>
          <a:p>
            <a:pPr algn="just" eaLnBrk="1" hangingPunct="1">
              <a:lnSpc>
                <a:spcPts val="2900"/>
              </a:lnSpc>
              <a:spcBef>
                <a:spcPts val="600"/>
              </a:spcBef>
              <a:spcAft>
                <a:spcPts val="600"/>
              </a:spcAft>
              <a:defRPr/>
            </a:pPr>
            <a:endParaRPr lang="en-US" altLang="en-US" sz="2400" dirty="0"/>
          </a:p>
          <a:p>
            <a:pPr marL="0" indent="0" algn="just" eaLnBrk="1" hangingPunct="1">
              <a:buNone/>
              <a:defRPr/>
            </a:pPr>
            <a:endParaRPr lang="pt-PT" altLang="en-US" sz="2400" dirty="0"/>
          </a:p>
          <a:p>
            <a:pPr algn="just" eaLnBrk="1" hangingPunct="1">
              <a:defRPr/>
            </a:pPr>
            <a:endParaRPr lang="pt-PT" altLang="en-US" sz="2400" dirty="0"/>
          </a:p>
          <a:p>
            <a:pPr algn="just" eaLnBrk="1" hangingPunct="1">
              <a:defRPr/>
            </a:pPr>
            <a:endParaRPr lang="pt-PT" altLang="en-US" sz="2400" dirty="0"/>
          </a:p>
          <a:p>
            <a:pPr marL="0" indent="0" algn="just" eaLnBrk="1" hangingPunct="1">
              <a:buNone/>
              <a:defRPr/>
            </a:pPr>
            <a:endParaRPr lang="pt-PT" altLang="en-US" sz="2400" dirty="0"/>
          </a:p>
        </p:txBody>
      </p:sp>
      <p:graphicFrame>
        <p:nvGraphicFramePr>
          <p:cNvPr id="12" name="Table 11"/>
          <p:cNvGraphicFramePr>
            <a:graphicFrameLocks noGrp="1"/>
          </p:cNvGraphicFramePr>
          <p:nvPr/>
        </p:nvGraphicFramePr>
        <p:xfrm>
          <a:off x="1208584" y="2636912"/>
          <a:ext cx="6553200" cy="1371600"/>
        </p:xfrm>
        <a:graphic>
          <a:graphicData uri="http://schemas.openxmlformats.org/drawingml/2006/table">
            <a:tbl>
              <a:tblPr/>
              <a:tblGrid>
                <a:gridCol w="784423">
                  <a:extLst>
                    <a:ext uri="{9D8B030D-6E8A-4147-A177-3AD203B41FA5}">
                      <a16:colId xmlns:a16="http://schemas.microsoft.com/office/drawing/2014/main" val="20000"/>
                    </a:ext>
                  </a:extLst>
                </a:gridCol>
                <a:gridCol w="784423">
                  <a:extLst>
                    <a:ext uri="{9D8B030D-6E8A-4147-A177-3AD203B41FA5}">
                      <a16:colId xmlns:a16="http://schemas.microsoft.com/office/drawing/2014/main" val="20001"/>
                    </a:ext>
                  </a:extLst>
                </a:gridCol>
                <a:gridCol w="784423">
                  <a:extLst>
                    <a:ext uri="{9D8B030D-6E8A-4147-A177-3AD203B41FA5}">
                      <a16:colId xmlns:a16="http://schemas.microsoft.com/office/drawing/2014/main" val="20002"/>
                    </a:ext>
                  </a:extLst>
                </a:gridCol>
                <a:gridCol w="784423">
                  <a:extLst>
                    <a:ext uri="{9D8B030D-6E8A-4147-A177-3AD203B41FA5}">
                      <a16:colId xmlns:a16="http://schemas.microsoft.com/office/drawing/2014/main" val="20003"/>
                    </a:ext>
                  </a:extLst>
                </a:gridCol>
                <a:gridCol w="1143950">
                  <a:extLst>
                    <a:ext uri="{9D8B030D-6E8A-4147-A177-3AD203B41FA5}">
                      <a16:colId xmlns:a16="http://schemas.microsoft.com/office/drawing/2014/main" val="20004"/>
                    </a:ext>
                  </a:extLst>
                </a:gridCol>
                <a:gridCol w="1143950">
                  <a:extLst>
                    <a:ext uri="{9D8B030D-6E8A-4147-A177-3AD203B41FA5}">
                      <a16:colId xmlns:a16="http://schemas.microsoft.com/office/drawing/2014/main" val="20005"/>
                    </a:ext>
                  </a:extLst>
                </a:gridCol>
                <a:gridCol w="1127608">
                  <a:extLst>
                    <a:ext uri="{9D8B030D-6E8A-4147-A177-3AD203B41FA5}">
                      <a16:colId xmlns:a16="http://schemas.microsoft.com/office/drawing/2014/main" val="20006"/>
                    </a:ext>
                  </a:extLst>
                </a:gridCol>
              </a:tblGrid>
              <a:tr h="320777">
                <a:tc>
                  <a:txBody>
                    <a:bodyPr/>
                    <a:lstStyle/>
                    <a:p>
                      <a:pPr algn="l" fontAlgn="b"/>
                      <a:r>
                        <a:rPr lang="en-GB" sz="1600" b="0"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Maturity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Coupon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Price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Mac Duration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Notional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Market value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5023">
                <a:tc>
                  <a:txBody>
                    <a:bodyPr/>
                    <a:lstStyle/>
                    <a:p>
                      <a:pPr algn="l" fontAlgn="b"/>
                      <a:r>
                        <a:rPr lang="en-GB" sz="1600" b="0" i="0" u="none" strike="noStrike" dirty="0">
                          <a:solidFill>
                            <a:srgbClr val="000000"/>
                          </a:solidFill>
                          <a:effectLst/>
                          <a:latin typeface="Calibri" panose="020F0502020204030204" pitchFamily="34" charset="0"/>
                        </a:rPr>
                        <a:t>Bond</a:t>
                      </a:r>
                      <a:r>
                        <a:rPr lang="en-GB" sz="1600" b="0" i="0" u="none" strike="noStrike" baseline="-25000" dirty="0">
                          <a:solidFill>
                            <a:srgbClr val="000000"/>
                          </a:solidFill>
                          <a:effectLst/>
                          <a:latin typeface="Calibri" panose="020F0502020204030204" pitchFamily="34" charset="0"/>
                        </a:rPr>
                        <a:t>1</a:t>
                      </a:r>
                      <a:endParaRPr lang="en-GB" sz="16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2,25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2,00%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105,29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2,19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panose="020F0502020204030204" pitchFamily="34" charset="0"/>
                        </a:rPr>
                        <a:t>100 000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panose="020F0502020204030204" pitchFamily="34" charset="0"/>
                        </a:rPr>
                        <a:t>105 290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5023">
                <a:tc>
                  <a:txBody>
                    <a:bodyPr/>
                    <a:lstStyle/>
                    <a:p>
                      <a:pPr algn="l" fontAlgn="b"/>
                      <a:r>
                        <a:rPr lang="en-GB" sz="1600" b="0" i="0" u="none" strike="noStrike">
                          <a:solidFill>
                            <a:srgbClr val="000000"/>
                          </a:solidFill>
                          <a:effectLst/>
                          <a:latin typeface="Calibri" panose="020F0502020204030204" pitchFamily="34" charset="0"/>
                        </a:rPr>
                        <a:t>Bond</a:t>
                      </a:r>
                      <a:r>
                        <a:rPr lang="en-GB" sz="1600" b="0" i="0" u="none" strike="noStrike" baseline="-25000">
                          <a:solidFill>
                            <a:srgbClr val="000000"/>
                          </a:solidFill>
                          <a:effectLst/>
                          <a:latin typeface="Calibri" panose="020F0502020204030204" pitchFamily="34" charset="0"/>
                        </a:rPr>
                        <a:t>2</a:t>
                      </a:r>
                      <a:endParaRPr lang="en-GB" sz="16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4,6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1,00%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100,65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4,50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panose="020F0502020204030204" pitchFamily="34" charset="0"/>
                        </a:rPr>
                        <a:t>250 000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panose="020F0502020204030204" pitchFamily="34" charset="0"/>
                        </a:rPr>
                        <a:t>251 623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0777">
                <a:tc>
                  <a:txBody>
                    <a:bodyPr/>
                    <a:lstStyle/>
                    <a:p>
                      <a:pPr algn="l" fontAlgn="b"/>
                      <a:r>
                        <a:rPr lang="en-GB" sz="1600" b="0" i="0" u="none" strike="noStrike">
                          <a:solidFill>
                            <a:srgbClr val="000000"/>
                          </a:solidFill>
                          <a:effectLst/>
                          <a:latin typeface="Calibri" panose="020F0502020204030204" pitchFamily="34" charset="0"/>
                        </a:rPr>
                        <a:t>Portfolio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3,91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3,82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panose="020F0502020204030204" pitchFamily="34" charset="0"/>
                        </a:rPr>
                        <a:t>350 000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panose="020F0502020204030204" pitchFamily="34" charset="0"/>
                        </a:rPr>
                        <a:t>356 914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Rectangle 2"/>
          <p:cNvSpPr txBox="1">
            <a:spLocks noChangeArrowheads="1"/>
          </p:cNvSpPr>
          <p:nvPr/>
        </p:nvSpPr>
        <p:spPr bwMode="auto">
          <a:xfrm>
            <a:off x="787420" y="332656"/>
            <a:ext cx="8702083" cy="115212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Bucketing</a:t>
            </a:r>
            <a:endParaRPr kumimoji="0" lang="en-US" altLang="en-US" b="0" u="none" kern="0" dirty="0"/>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435</a:t>
            </a:fld>
            <a:endParaRPr lang="en-US"/>
          </a:p>
        </p:txBody>
      </p:sp>
    </p:spTree>
    <p:extLst>
      <p:ext uri="{BB962C8B-B14F-4D97-AF65-F5344CB8AC3E}">
        <p14:creationId xmlns:p14="http://schemas.microsoft.com/office/powerpoint/2010/main" val="2112104482"/>
      </p:ext>
    </p:extLst>
  </p:cSld>
  <p:clrMapOvr>
    <a:masterClrMapping/>
  </p:clrMapOvr>
  <p:transition spd="slow">
    <p:pull dir="r"/>
  </p:transition>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auto">
          <a:xfrm>
            <a:off x="787420" y="1628800"/>
            <a:ext cx="8630076"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We will have to do the stripping of the coupons of both bonds:</a:t>
            </a:r>
          </a:p>
        </p:txBody>
      </p:sp>
      <p:sp>
        <p:nvSpPr>
          <p:cNvPr id="5" name="Rectangle 3"/>
          <p:cNvSpPr>
            <a:spLocks noChangeArrowheads="1"/>
          </p:cNvSpPr>
          <p:nvPr/>
        </p:nvSpPr>
        <p:spPr bwMode="auto">
          <a:xfrm>
            <a:off x="1066800" y="10668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p:txBody>
      </p:sp>
      <p:graphicFrame>
        <p:nvGraphicFramePr>
          <p:cNvPr id="18" name="Table 17"/>
          <p:cNvGraphicFramePr>
            <a:graphicFrameLocks noGrp="1"/>
          </p:cNvGraphicFramePr>
          <p:nvPr/>
        </p:nvGraphicFramePr>
        <p:xfrm>
          <a:off x="1314856" y="2757130"/>
          <a:ext cx="7276288" cy="3124198"/>
        </p:xfrm>
        <a:graphic>
          <a:graphicData uri="http://schemas.openxmlformats.org/drawingml/2006/table">
            <a:tbl>
              <a:tblPr/>
              <a:tblGrid>
                <a:gridCol w="767609">
                  <a:extLst>
                    <a:ext uri="{9D8B030D-6E8A-4147-A177-3AD203B41FA5}">
                      <a16:colId xmlns:a16="http://schemas.microsoft.com/office/drawing/2014/main" val="20000"/>
                    </a:ext>
                  </a:extLst>
                </a:gridCol>
                <a:gridCol w="1279347">
                  <a:extLst>
                    <a:ext uri="{9D8B030D-6E8A-4147-A177-3AD203B41FA5}">
                      <a16:colId xmlns:a16="http://schemas.microsoft.com/office/drawing/2014/main" val="20001"/>
                    </a:ext>
                  </a:extLst>
                </a:gridCol>
                <a:gridCol w="1055461">
                  <a:extLst>
                    <a:ext uri="{9D8B030D-6E8A-4147-A177-3AD203B41FA5}">
                      <a16:colId xmlns:a16="http://schemas.microsoft.com/office/drawing/2014/main" val="20002"/>
                    </a:ext>
                  </a:extLst>
                </a:gridCol>
                <a:gridCol w="1023477">
                  <a:extLst>
                    <a:ext uri="{9D8B030D-6E8A-4147-A177-3AD203B41FA5}">
                      <a16:colId xmlns:a16="http://schemas.microsoft.com/office/drawing/2014/main" val="20003"/>
                    </a:ext>
                  </a:extLst>
                </a:gridCol>
                <a:gridCol w="847567">
                  <a:extLst>
                    <a:ext uri="{9D8B030D-6E8A-4147-A177-3AD203B41FA5}">
                      <a16:colId xmlns:a16="http://schemas.microsoft.com/office/drawing/2014/main" val="20004"/>
                    </a:ext>
                  </a:extLst>
                </a:gridCol>
                <a:gridCol w="767609">
                  <a:extLst>
                    <a:ext uri="{9D8B030D-6E8A-4147-A177-3AD203B41FA5}">
                      <a16:colId xmlns:a16="http://schemas.microsoft.com/office/drawing/2014/main" val="20005"/>
                    </a:ext>
                  </a:extLst>
                </a:gridCol>
                <a:gridCol w="767609">
                  <a:extLst>
                    <a:ext uri="{9D8B030D-6E8A-4147-A177-3AD203B41FA5}">
                      <a16:colId xmlns:a16="http://schemas.microsoft.com/office/drawing/2014/main" val="20006"/>
                    </a:ext>
                  </a:extLst>
                </a:gridCol>
                <a:gridCol w="767609">
                  <a:extLst>
                    <a:ext uri="{9D8B030D-6E8A-4147-A177-3AD203B41FA5}">
                      <a16:colId xmlns:a16="http://schemas.microsoft.com/office/drawing/2014/main" val="20007"/>
                    </a:ext>
                  </a:extLst>
                </a:gridCol>
              </a:tblGrid>
              <a:tr h="288649">
                <a:tc>
                  <a:txBody>
                    <a:bodyPr/>
                    <a:lstStyle/>
                    <a:p>
                      <a:pPr algn="ctr" fontAlgn="b"/>
                      <a:r>
                        <a:rPr lang="en-GB" sz="1400" b="0" i="0" u="none" strike="noStrike" dirty="0">
                          <a:solidFill>
                            <a:srgbClr val="000000"/>
                          </a:solidFill>
                          <a:effectLst/>
                          <a:latin typeface="Calibri" panose="020F0502020204030204" pitchFamily="34" charset="0"/>
                        </a:rPr>
                        <a:t>T</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Spot rate</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DF</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CF</a:t>
                      </a:r>
                      <a:r>
                        <a:rPr lang="en-GB" sz="1400" b="0" i="0" u="none" strike="noStrike" baseline="-25000">
                          <a:solidFill>
                            <a:srgbClr val="000000"/>
                          </a:solidFill>
                          <a:effectLst/>
                          <a:latin typeface="Calibri" panose="020F0502020204030204" pitchFamily="34" charset="0"/>
                        </a:rPr>
                        <a:t>1</a:t>
                      </a:r>
                      <a:endParaRPr lang="en-GB" sz="14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CF</a:t>
                      </a:r>
                      <a:r>
                        <a:rPr lang="en-GB" sz="1400" b="0" i="0" u="none" strike="noStrike" baseline="-25000">
                          <a:solidFill>
                            <a:srgbClr val="000000"/>
                          </a:solidFill>
                          <a:effectLst/>
                          <a:latin typeface="Calibri" panose="020F0502020204030204" pitchFamily="34" charset="0"/>
                        </a:rPr>
                        <a:t>2</a:t>
                      </a:r>
                      <a:endParaRPr lang="en-GB" sz="14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Total CF</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PV</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w</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54690">
                <a:tc>
                  <a:txBody>
                    <a:bodyPr/>
                    <a:lstStyle/>
                    <a:p>
                      <a:pPr algn="ctr" fontAlgn="b"/>
                      <a:r>
                        <a:rPr lang="en-GB" sz="1400" b="0" i="0" u="none" strike="noStrike">
                          <a:solidFill>
                            <a:srgbClr val="000000"/>
                          </a:solidFill>
                          <a:effectLst/>
                          <a:latin typeface="Calibri" panose="020F0502020204030204" pitchFamily="34" charset="0"/>
                        </a:rPr>
                        <a:t>0,25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0,08%</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0,9998</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0,56%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4690">
                <a:tc>
                  <a:txBody>
                    <a:bodyPr/>
                    <a:lstStyle/>
                    <a:p>
                      <a:pPr algn="ctr" fontAlgn="b"/>
                      <a:r>
                        <a:rPr lang="en-GB" sz="1400" b="0" i="0" u="none" strike="noStrike">
                          <a:solidFill>
                            <a:srgbClr val="000000"/>
                          </a:solidFill>
                          <a:effectLst/>
                          <a:latin typeface="Calibri" panose="020F0502020204030204" pitchFamily="34" charset="0"/>
                        </a:rPr>
                        <a:t>0,6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0,07%</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0,9996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2 499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0,70%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4690">
                <a:tc>
                  <a:txBody>
                    <a:bodyPr/>
                    <a:lstStyle/>
                    <a:p>
                      <a:pPr algn="ctr" fontAlgn="b"/>
                      <a:r>
                        <a:rPr lang="en-GB" sz="1400" b="0" i="0" u="none" strike="noStrike">
                          <a:solidFill>
                            <a:srgbClr val="000000"/>
                          </a:solidFill>
                          <a:effectLst/>
                          <a:latin typeface="Calibri" panose="020F0502020204030204" pitchFamily="34" charset="0"/>
                        </a:rPr>
                        <a:t>1,25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0,13%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0,9983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1 997</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0,56%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4690">
                <a:tc>
                  <a:txBody>
                    <a:bodyPr/>
                    <a:lstStyle/>
                    <a:p>
                      <a:pPr algn="ctr" fontAlgn="b"/>
                      <a:r>
                        <a:rPr lang="en-GB" sz="1400" b="0" i="0" u="none" strike="noStrike">
                          <a:solidFill>
                            <a:srgbClr val="000000"/>
                          </a:solidFill>
                          <a:effectLst/>
                          <a:latin typeface="Calibri" panose="020F0502020204030204" pitchFamily="34" charset="0"/>
                        </a:rPr>
                        <a:t>1,6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0,19%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0,9970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2 493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0,70%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4690">
                <a:tc>
                  <a:txBody>
                    <a:bodyPr/>
                    <a:lstStyle/>
                    <a:p>
                      <a:pPr algn="ctr" fontAlgn="b"/>
                      <a:r>
                        <a:rPr lang="en-GB" sz="1400" b="0" i="0" u="none" strike="noStrike">
                          <a:solidFill>
                            <a:srgbClr val="000000"/>
                          </a:solidFill>
                          <a:effectLst/>
                          <a:latin typeface="Calibri" panose="020F0502020204030204" pitchFamily="34" charset="0"/>
                        </a:rPr>
                        <a:t>2,25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0,31%</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0,9931</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102 000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102 000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101 294</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dirty="0">
                          <a:solidFill>
                            <a:srgbClr val="000000"/>
                          </a:solidFill>
                          <a:effectLst/>
                          <a:latin typeface="Calibri" panose="020F0502020204030204" pitchFamily="34" charset="0"/>
                        </a:rPr>
                        <a:t>28,38%</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4690">
                <a:tc>
                  <a:txBody>
                    <a:bodyPr/>
                    <a:lstStyle/>
                    <a:p>
                      <a:pPr algn="ctr" fontAlgn="b"/>
                      <a:r>
                        <a:rPr lang="en-GB" sz="1400" b="0" i="0" u="none" strike="noStrike">
                          <a:solidFill>
                            <a:srgbClr val="000000"/>
                          </a:solidFill>
                          <a:effectLst/>
                          <a:latin typeface="Calibri" panose="020F0502020204030204" pitchFamily="34" charset="0"/>
                        </a:rPr>
                        <a:t>2,6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0,39%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0,9898</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2 475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dirty="0">
                          <a:solidFill>
                            <a:srgbClr val="000000"/>
                          </a:solidFill>
                          <a:effectLst/>
                          <a:latin typeface="Calibri" panose="020F0502020204030204" pitchFamily="34" charset="0"/>
                        </a:rPr>
                        <a:t>0,69%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4690">
                <a:tc>
                  <a:txBody>
                    <a:bodyPr/>
                    <a:lstStyle/>
                    <a:p>
                      <a:pPr algn="ctr" fontAlgn="b"/>
                      <a:r>
                        <a:rPr lang="en-GB" sz="1400" b="0" i="0" u="none" strike="noStrike">
                          <a:solidFill>
                            <a:srgbClr val="000000"/>
                          </a:solidFill>
                          <a:effectLst/>
                          <a:latin typeface="Calibri" panose="020F0502020204030204" pitchFamily="34" charset="0"/>
                        </a:rPr>
                        <a:t>3,25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0,56%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0,9819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4690">
                <a:tc>
                  <a:txBody>
                    <a:bodyPr/>
                    <a:lstStyle/>
                    <a:p>
                      <a:pPr algn="ctr" fontAlgn="b"/>
                      <a:r>
                        <a:rPr lang="en-GB" sz="1400" b="0" i="0" u="none" strike="noStrike">
                          <a:solidFill>
                            <a:srgbClr val="000000"/>
                          </a:solidFill>
                          <a:effectLst/>
                          <a:latin typeface="Calibri" panose="020F0502020204030204" pitchFamily="34" charset="0"/>
                        </a:rPr>
                        <a:t>3,6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0,66%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0,9765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2 441</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0,68%</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649">
                <a:tc>
                  <a:txBody>
                    <a:bodyPr/>
                    <a:lstStyle/>
                    <a:p>
                      <a:pPr algn="ctr" fontAlgn="b"/>
                      <a:r>
                        <a:rPr lang="en-GB" sz="1400" b="0" i="0" u="none" strike="noStrike">
                          <a:solidFill>
                            <a:srgbClr val="000000"/>
                          </a:solidFill>
                          <a:effectLst/>
                          <a:latin typeface="Calibri" panose="020F0502020204030204" pitchFamily="34" charset="0"/>
                        </a:rPr>
                        <a:t>4,25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0,85%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0,9647</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dirty="0">
                          <a:solidFill>
                            <a:srgbClr val="000000"/>
                          </a:solidFill>
                          <a:effectLst/>
                          <a:latin typeface="Calibri" panose="020F0502020204030204" pitchFamily="34" charset="0"/>
                        </a:rPr>
                        <a:t>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54690">
                <a:tc>
                  <a:txBody>
                    <a:bodyPr/>
                    <a:lstStyle/>
                    <a:p>
                      <a:pPr algn="ctr" fontAlgn="b"/>
                      <a:r>
                        <a:rPr lang="en-GB" sz="1400" b="0" i="0" u="none" strike="noStrike">
                          <a:solidFill>
                            <a:srgbClr val="000000"/>
                          </a:solidFill>
                          <a:effectLst/>
                          <a:latin typeface="Calibri" panose="020F0502020204030204" pitchFamily="34" charset="0"/>
                        </a:rPr>
                        <a:t>4,6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0,9573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252 500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252 500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241 716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dirty="0">
                          <a:solidFill>
                            <a:srgbClr val="000000"/>
                          </a:solidFill>
                          <a:effectLst/>
                          <a:latin typeface="Calibri" panose="020F0502020204030204" pitchFamily="34" charset="0"/>
                        </a:rPr>
                        <a:t>67,72%</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54690">
                <a:tc>
                  <a:txBody>
                    <a:bodyPr/>
                    <a:lstStyle/>
                    <a:p>
                      <a:pPr algn="ctr" fontAlgn="b"/>
                      <a:r>
                        <a:rPr lang="en-GB" sz="1400" b="1" i="0" u="none" strike="noStrike">
                          <a:solidFill>
                            <a:srgbClr val="000000"/>
                          </a:solidFill>
                          <a:effectLst/>
                          <a:latin typeface="Calibri" panose="020F0502020204030204" pitchFamily="34" charset="0"/>
                        </a:rPr>
                        <a:t>Total</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400" b="1"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400" b="1"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Calibri" panose="020F0502020204030204" pitchFamily="34" charset="0"/>
                        </a:rPr>
                        <a:t>106 000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Calibri" panose="020F0502020204030204" pitchFamily="34" charset="0"/>
                        </a:rPr>
                        <a:t>262 500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Calibri" panose="020F0502020204030204" pitchFamily="34" charset="0"/>
                        </a:rPr>
                        <a:t>368 500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Calibri" panose="020F0502020204030204" pitchFamily="34" charset="0"/>
                        </a:rPr>
                        <a:t>356 914</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400" b="1" i="0" u="none" strike="noStrike" dirty="0">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7" name="Rectangle 2"/>
          <p:cNvSpPr txBox="1">
            <a:spLocks noChangeArrowheads="1"/>
          </p:cNvSpPr>
          <p:nvPr/>
        </p:nvSpPr>
        <p:spPr bwMode="auto">
          <a:xfrm>
            <a:off x="787420" y="332656"/>
            <a:ext cx="8702083" cy="115212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a:t>Cash-flow Mapping</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436</a:t>
            </a:fld>
            <a:endParaRPr lang="en-US"/>
          </a:p>
        </p:txBody>
      </p:sp>
    </p:spTree>
    <p:extLst>
      <p:ext uri="{BB962C8B-B14F-4D97-AF65-F5344CB8AC3E}">
        <p14:creationId xmlns:p14="http://schemas.microsoft.com/office/powerpoint/2010/main" val="441544638"/>
      </p:ext>
    </p:extLst>
  </p:cSld>
  <p:clrMapOvr>
    <a:masterClrMapping/>
  </p:clrMapOvr>
  <p:transition spd="slow">
    <p:pull dir="r"/>
  </p:transition>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auto">
          <a:xfrm>
            <a:off x="776535" y="1628800"/>
            <a:ext cx="8712967"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pt-PT" altLang="en-US" sz="2000" b="0" u="none" dirty="0">
                <a:latin typeface="+mn-lt"/>
              </a:rPr>
              <a:t>To </a:t>
            </a:r>
            <a:r>
              <a:rPr lang="en-US" altLang="en-US" sz="2000" b="0" u="none" dirty="0">
                <a:latin typeface="+mn-lt"/>
              </a:rPr>
              <a:t>calculate</a:t>
            </a:r>
            <a:r>
              <a:rPr lang="pt-PT" altLang="en-US" sz="2000" b="0" u="none" dirty="0">
                <a:latin typeface="+mn-lt"/>
              </a:rPr>
              <a:t> </a:t>
            </a:r>
            <a:r>
              <a:rPr lang="el-GR" altLang="en-US" sz="2000" b="0" i="1" u="none" dirty="0">
                <a:latin typeface="+mn-lt"/>
              </a:rPr>
              <a:t>σ</a:t>
            </a:r>
            <a:r>
              <a:rPr lang="pt-PT" altLang="en-US" sz="2000" b="0" i="1" u="none" baseline="-25000" dirty="0">
                <a:latin typeface="+mn-lt"/>
              </a:rPr>
              <a:t>p</a:t>
            </a:r>
            <a:r>
              <a:rPr lang="pt-PT" altLang="en-US" sz="2000" b="0" u="none" dirty="0">
                <a:latin typeface="+mn-lt"/>
              </a:rPr>
              <a:t> </a:t>
            </a:r>
            <a:r>
              <a:rPr lang="en-US" altLang="en-US" sz="2000" b="0" u="none" dirty="0">
                <a:latin typeface="+mn-lt"/>
              </a:rPr>
              <a:t>and the </a:t>
            </a:r>
            <a:r>
              <a:rPr lang="en-US" altLang="en-US" sz="2000" b="0" u="none" dirty="0" err="1">
                <a:latin typeface="+mn-lt"/>
              </a:rPr>
              <a:t>VaR</a:t>
            </a:r>
            <a:r>
              <a:rPr lang="pt-PT" altLang="en-US" sz="2000" b="0" u="none" dirty="0">
                <a:latin typeface="+mn-lt"/>
              </a:rPr>
              <a:t>, </a:t>
            </a:r>
            <a:r>
              <a:rPr lang="en-US" altLang="en-US" sz="2000" b="0" u="none" dirty="0">
                <a:latin typeface="+mn-lt"/>
              </a:rPr>
              <a:t>the bucketing approach involves using the VCV matrix only for the risk factors aggregated</a:t>
            </a:r>
            <a:r>
              <a:rPr lang="pt-PT" altLang="en-US" sz="2000" b="0" u="none" dirty="0">
                <a:latin typeface="+mn-lt"/>
              </a:rPr>
              <a:t> </a:t>
            </a:r>
            <a:r>
              <a:rPr lang="en-US" altLang="en-US" sz="2000" b="0" u="none" dirty="0">
                <a:latin typeface="+mn-lt"/>
              </a:rPr>
              <a:t>by maturity or duration.</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pt-PT" altLang="en-US" sz="2000" b="0" u="none" dirty="0">
                <a:latin typeface="+mn-lt"/>
              </a:rPr>
              <a:t>To </a:t>
            </a:r>
            <a:r>
              <a:rPr lang="en-US" altLang="en-US" sz="2000" b="0" u="none" dirty="0">
                <a:latin typeface="+mn-lt"/>
              </a:rPr>
              <a:t>estimate </a:t>
            </a:r>
            <a:r>
              <a:rPr lang="en-US" altLang="en-US" sz="2000" b="0" u="none" dirty="0" err="1">
                <a:latin typeface="+mn-lt"/>
              </a:rPr>
              <a:t>σ</a:t>
            </a:r>
            <a:r>
              <a:rPr lang="en-US" altLang="en-US" sz="2000" b="0" u="none" baseline="-25000" dirty="0" err="1">
                <a:latin typeface="+mn-lt"/>
              </a:rPr>
              <a:t>p</a:t>
            </a:r>
            <a:r>
              <a:rPr lang="en-US" altLang="en-US" sz="2000" b="0" u="none" dirty="0">
                <a:latin typeface="+mn-lt"/>
              </a:rPr>
              <a:t> we need:</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latin typeface="+mn-lt"/>
              </a:rPr>
              <a:t>To estimate spot rates for </a:t>
            </a:r>
            <a:r>
              <a:rPr lang="en-US" altLang="en-US" sz="1800" b="0" i="1" u="none" dirty="0">
                <a:latin typeface="+mn-lt"/>
              </a:rPr>
              <a:t>non-standard</a:t>
            </a:r>
            <a:r>
              <a:rPr lang="en-US" altLang="en-US" sz="1800" b="0" u="none" dirty="0">
                <a:latin typeface="+mn-lt"/>
              </a:rPr>
              <a:t> maturities (done by linear interpolations of spot rates for standard maturities which are assumed as given)</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latin typeface="+mn-lt"/>
              </a:rPr>
              <a:t>To estimate a 10x10  Σ matrix (as we have 10 different maturities considering all bond cash-flows)</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1800" b="0" u="none" dirty="0">
              <a:latin typeface="+mn-lt"/>
            </a:endParaRPr>
          </a:p>
          <a:p>
            <a:pPr marL="269875" lvl="1" indent="-269875"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t>The problem increases when we add bonds to our </a:t>
            </a:r>
            <a:r>
              <a:rPr lang="pt-PT" altLang="en-US" sz="1800" b="0" u="none" dirty="0"/>
              <a:t>portfolio.</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1800" b="0" u="none" dirty="0">
              <a:latin typeface="+mn-lt"/>
            </a:endParaRPr>
          </a:p>
          <a:p>
            <a:pPr marL="0" indent="0" eaLnBrk="1" hangingPunct="1">
              <a:buNone/>
              <a:defRPr/>
            </a:pPr>
            <a:endParaRPr lang="pt-PT" altLang="en-US" sz="2000" b="0" u="none" dirty="0">
              <a:latin typeface="+mn-lt"/>
            </a:endParaRPr>
          </a:p>
          <a:p>
            <a:pPr eaLnBrk="1" hangingPunct="1">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p:txBody>
      </p:sp>
      <p:sp>
        <p:nvSpPr>
          <p:cNvPr id="5" name="Rectangle 3"/>
          <p:cNvSpPr>
            <a:spLocks noChangeArrowheads="1"/>
          </p:cNvSpPr>
          <p:nvPr/>
        </p:nvSpPr>
        <p:spPr bwMode="auto">
          <a:xfrm>
            <a:off x="1066800" y="10668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p:txBody>
      </p:sp>
      <p:sp>
        <p:nvSpPr>
          <p:cNvPr id="6" name="Rectangle 2"/>
          <p:cNvSpPr txBox="1">
            <a:spLocks noChangeArrowheads="1"/>
          </p:cNvSpPr>
          <p:nvPr/>
        </p:nvSpPr>
        <p:spPr bwMode="auto">
          <a:xfrm>
            <a:off x="787420" y="332656"/>
            <a:ext cx="8702083" cy="115212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a:t>Cash-flow Mapping</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437</a:t>
            </a:fld>
            <a:endParaRPr lang="en-US"/>
          </a:p>
        </p:txBody>
      </p:sp>
    </p:spTree>
    <p:extLst>
      <p:ext uri="{BB962C8B-B14F-4D97-AF65-F5344CB8AC3E}">
        <p14:creationId xmlns:p14="http://schemas.microsoft.com/office/powerpoint/2010/main" val="3865742068"/>
      </p:ext>
    </p:extLst>
  </p:cSld>
  <p:clrMapOvr>
    <a:masterClrMapping/>
  </p:clrMapOvr>
  <p:transition spd="slow">
    <p:pull dir="r"/>
  </p:transition>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auto">
          <a:xfrm>
            <a:off x="787419" y="1628800"/>
            <a:ext cx="8702083"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algn="just" eaLnBrk="1" hangingPunct="1">
              <a:buNone/>
              <a:defRPr/>
            </a:pPr>
            <a:r>
              <a:rPr lang="en-GB" sz="2000" u="none" dirty="0" err="1">
                <a:solidFill>
                  <a:srgbClr val="FF0000"/>
                </a:solidFill>
                <a:latin typeface="+mn-lt"/>
              </a:rPr>
              <a:t>Var-CoVar</a:t>
            </a:r>
            <a:r>
              <a:rPr lang="en-GB" sz="2000" u="none" dirty="0">
                <a:solidFill>
                  <a:srgbClr val="FF0000"/>
                </a:solidFill>
                <a:latin typeface="+mn-lt"/>
              </a:rPr>
              <a:t> Matrix for the daily returns of zero-coupons:</a:t>
            </a:r>
            <a:endParaRPr lang="pt-PT" altLang="en-US" sz="2000" u="none" dirty="0">
              <a:solidFill>
                <a:srgbClr val="FF0000"/>
              </a:solidFill>
              <a:latin typeface="+mn-lt"/>
            </a:endParaRPr>
          </a:p>
          <a:p>
            <a:pPr eaLnBrk="1" hangingPunct="1">
              <a:defRPr/>
            </a:pPr>
            <a:endParaRPr lang="pt-PT" altLang="en-US" sz="2800" dirty="0"/>
          </a:p>
          <a:p>
            <a:pPr marL="0" indent="0" eaLnBrk="1" hangingPunct="1">
              <a:buNone/>
              <a:defRPr/>
            </a:pPr>
            <a:endParaRPr lang="pt-PT" altLang="en-US" sz="2800" dirty="0"/>
          </a:p>
          <a:p>
            <a:pPr marL="0" indent="0" eaLnBrk="1" hangingPunct="1">
              <a:buNone/>
              <a:defRPr/>
            </a:pPr>
            <a:endParaRPr lang="pt-PT" altLang="en-US" sz="2800" dirty="0"/>
          </a:p>
          <a:p>
            <a:pPr marL="0" indent="0" eaLnBrk="1" hangingPunct="1">
              <a:buNone/>
              <a:defRPr/>
            </a:pPr>
            <a:endParaRPr lang="pt-PT" altLang="en-US" sz="28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p:txBody>
      </p:sp>
      <p:sp>
        <p:nvSpPr>
          <p:cNvPr id="5" name="Rectangle 3"/>
          <p:cNvSpPr>
            <a:spLocks noChangeArrowheads="1"/>
          </p:cNvSpPr>
          <p:nvPr/>
        </p:nvSpPr>
        <p:spPr bwMode="auto">
          <a:xfrm>
            <a:off x="1066800" y="10668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p:txBody>
      </p:sp>
      <p:graphicFrame>
        <p:nvGraphicFramePr>
          <p:cNvPr id="4" name="Table 3"/>
          <p:cNvGraphicFramePr>
            <a:graphicFrameLocks noGrp="1"/>
          </p:cNvGraphicFramePr>
          <p:nvPr/>
        </p:nvGraphicFramePr>
        <p:xfrm>
          <a:off x="1066799" y="2547837"/>
          <a:ext cx="8001000" cy="2024162"/>
        </p:xfrm>
        <a:graphic>
          <a:graphicData uri="http://schemas.openxmlformats.org/drawingml/2006/table">
            <a:tbl>
              <a:tblPr/>
              <a:tblGrid>
                <a:gridCol w="543977">
                  <a:extLst>
                    <a:ext uri="{9D8B030D-6E8A-4147-A177-3AD203B41FA5}">
                      <a16:colId xmlns:a16="http://schemas.microsoft.com/office/drawing/2014/main" val="20000"/>
                    </a:ext>
                  </a:extLst>
                </a:gridCol>
                <a:gridCol w="827299">
                  <a:extLst>
                    <a:ext uri="{9D8B030D-6E8A-4147-A177-3AD203B41FA5}">
                      <a16:colId xmlns:a16="http://schemas.microsoft.com/office/drawing/2014/main" val="20001"/>
                    </a:ext>
                  </a:extLst>
                </a:gridCol>
                <a:gridCol w="736636">
                  <a:extLst>
                    <a:ext uri="{9D8B030D-6E8A-4147-A177-3AD203B41FA5}">
                      <a16:colId xmlns:a16="http://schemas.microsoft.com/office/drawing/2014/main" val="20002"/>
                    </a:ext>
                  </a:extLst>
                </a:gridCol>
                <a:gridCol w="736636">
                  <a:extLst>
                    <a:ext uri="{9D8B030D-6E8A-4147-A177-3AD203B41FA5}">
                      <a16:colId xmlns:a16="http://schemas.microsoft.com/office/drawing/2014/main" val="20003"/>
                    </a:ext>
                  </a:extLst>
                </a:gridCol>
                <a:gridCol w="736636">
                  <a:extLst>
                    <a:ext uri="{9D8B030D-6E8A-4147-A177-3AD203B41FA5}">
                      <a16:colId xmlns:a16="http://schemas.microsoft.com/office/drawing/2014/main" val="20004"/>
                    </a:ext>
                  </a:extLst>
                </a:gridCol>
                <a:gridCol w="736636">
                  <a:extLst>
                    <a:ext uri="{9D8B030D-6E8A-4147-A177-3AD203B41FA5}">
                      <a16:colId xmlns:a16="http://schemas.microsoft.com/office/drawing/2014/main" val="20005"/>
                    </a:ext>
                  </a:extLst>
                </a:gridCol>
                <a:gridCol w="736636">
                  <a:extLst>
                    <a:ext uri="{9D8B030D-6E8A-4147-A177-3AD203B41FA5}">
                      <a16:colId xmlns:a16="http://schemas.microsoft.com/office/drawing/2014/main" val="20006"/>
                    </a:ext>
                  </a:extLst>
                </a:gridCol>
                <a:gridCol w="736636">
                  <a:extLst>
                    <a:ext uri="{9D8B030D-6E8A-4147-A177-3AD203B41FA5}">
                      <a16:colId xmlns:a16="http://schemas.microsoft.com/office/drawing/2014/main" val="20007"/>
                    </a:ext>
                  </a:extLst>
                </a:gridCol>
                <a:gridCol w="736636">
                  <a:extLst>
                    <a:ext uri="{9D8B030D-6E8A-4147-A177-3AD203B41FA5}">
                      <a16:colId xmlns:a16="http://schemas.microsoft.com/office/drawing/2014/main" val="20008"/>
                    </a:ext>
                  </a:extLst>
                </a:gridCol>
                <a:gridCol w="736636">
                  <a:extLst>
                    <a:ext uri="{9D8B030D-6E8A-4147-A177-3AD203B41FA5}">
                      <a16:colId xmlns:a16="http://schemas.microsoft.com/office/drawing/2014/main" val="20009"/>
                    </a:ext>
                  </a:extLst>
                </a:gridCol>
                <a:gridCol w="736636">
                  <a:extLst>
                    <a:ext uri="{9D8B030D-6E8A-4147-A177-3AD203B41FA5}">
                      <a16:colId xmlns:a16="http://schemas.microsoft.com/office/drawing/2014/main" val="20010"/>
                    </a:ext>
                  </a:extLst>
                </a:gridCol>
              </a:tblGrid>
              <a:tr h="206052">
                <a:tc>
                  <a:txBody>
                    <a:bodyPr/>
                    <a:lstStyle/>
                    <a:p>
                      <a:pPr algn="ctr" fontAlgn="b"/>
                      <a:r>
                        <a:rPr lang="el-GR" sz="1000" b="0" i="0" u="none" strike="noStrike">
                          <a:solidFill>
                            <a:srgbClr val="000000"/>
                          </a:solidFill>
                          <a:effectLst/>
                          <a:latin typeface="Calibri" panose="020F0502020204030204" pitchFamily="34" charset="0"/>
                        </a:rPr>
                        <a:t>Σ</a:t>
                      </a:r>
                      <a:r>
                        <a:rPr lang="en-GB" sz="1000" b="0" i="0" u="none" strike="noStrike" baseline="-25000">
                          <a:solidFill>
                            <a:srgbClr val="000000"/>
                          </a:solidFill>
                          <a:effectLst/>
                          <a:latin typeface="Calibri" panose="020F0502020204030204" pitchFamily="34" charset="0"/>
                        </a:rPr>
                        <a:t>daily</a:t>
                      </a:r>
                      <a:endParaRPr lang="en-GB"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0,25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1,25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1,6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2,25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2,6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3,25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3,6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4,25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4,6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1811">
                <a:tc>
                  <a:txBody>
                    <a:bodyPr/>
                    <a:lstStyle/>
                    <a:p>
                      <a:pPr algn="r" fontAlgn="b"/>
                      <a:r>
                        <a:rPr lang="en-GB" sz="1000" b="0" i="0" u="none" strike="noStrike">
                          <a:solidFill>
                            <a:srgbClr val="000000"/>
                          </a:solidFill>
                          <a:effectLst/>
                          <a:latin typeface="Calibri" panose="020F0502020204030204" pitchFamily="34" charset="0"/>
                        </a:rPr>
                        <a:t>0,25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0,000000009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181811">
                <a:tc>
                  <a:txBody>
                    <a:bodyPr/>
                    <a:lstStyle/>
                    <a:p>
                      <a:pPr algn="r" fontAlgn="b"/>
                      <a:r>
                        <a:rPr lang="en-GB" sz="1000" b="0" i="0" u="none" strike="noStrike">
                          <a:solidFill>
                            <a:srgbClr val="000000"/>
                          </a:solidFill>
                          <a:effectLst/>
                          <a:latin typeface="Calibri" panose="020F0502020204030204" pitchFamily="34" charset="0"/>
                        </a:rPr>
                        <a:t>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0,000000041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0,000000052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0,000000072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0,000000082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0,000000099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0,000000107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0,000000120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0,000000126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81811">
                <a:tc>
                  <a:txBody>
                    <a:bodyPr/>
                    <a:lstStyle/>
                    <a:p>
                      <a:pPr algn="r" fontAlgn="b"/>
                      <a:r>
                        <a:rPr lang="en-GB" sz="1000" b="0" i="0" u="none" strike="noStrike">
                          <a:solidFill>
                            <a:srgbClr val="000000"/>
                          </a:solidFill>
                          <a:effectLst/>
                          <a:latin typeface="Calibri" panose="020F0502020204030204" pitchFamily="34" charset="0"/>
                        </a:rPr>
                        <a:t>1,25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0,000000009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0,000000041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0,000000146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0,000000206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0,000000322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0,000000373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0,000000462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0,000000503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0,000000570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0,000000601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181811">
                <a:tc>
                  <a:txBody>
                    <a:bodyPr/>
                    <a:lstStyle/>
                    <a:p>
                      <a:pPr algn="r" fontAlgn="b"/>
                      <a:r>
                        <a:rPr lang="en-GB" sz="1000" b="0" i="0" u="none" strike="noStrike">
                          <a:solidFill>
                            <a:srgbClr val="000000"/>
                          </a:solidFill>
                          <a:effectLst/>
                          <a:latin typeface="Calibri" panose="020F0502020204030204" pitchFamily="34" charset="0"/>
                        </a:rPr>
                        <a:t>1,6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0,000000052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0,000000206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0,000000298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0,000000479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0,000000559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0,000000700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0,000000763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0,000000869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0,000000918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181811">
                <a:tc>
                  <a:txBody>
                    <a:bodyPr/>
                    <a:lstStyle/>
                    <a:p>
                      <a:pPr algn="r" fontAlgn="b"/>
                      <a:r>
                        <a:rPr lang="en-GB" sz="1000" b="0" i="0" u="none" strike="noStrike">
                          <a:solidFill>
                            <a:srgbClr val="000000"/>
                          </a:solidFill>
                          <a:effectLst/>
                          <a:latin typeface="Calibri" panose="020F0502020204030204" pitchFamily="34" charset="0"/>
                        </a:rPr>
                        <a:t>2,25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0,000000072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0,000000322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0,000000479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0,000000793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0,000000936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0,000001190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0,000001304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0,000001498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0,000001587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181811">
                <a:tc>
                  <a:txBody>
                    <a:bodyPr/>
                    <a:lstStyle/>
                    <a:p>
                      <a:pPr algn="r" fontAlgn="b"/>
                      <a:r>
                        <a:rPr lang="en-GB" sz="1000" b="0" i="0" u="none" strike="noStrike">
                          <a:solidFill>
                            <a:srgbClr val="000000"/>
                          </a:solidFill>
                          <a:effectLst/>
                          <a:latin typeface="Calibri" panose="020F0502020204030204" pitchFamily="34" charset="0"/>
                        </a:rPr>
                        <a:t>2,6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0,000000082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0,000000373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0,000000559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0,000000936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0,000001113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0,000001427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0,000001569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0,000001813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0,000001925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181811">
                <a:tc>
                  <a:txBody>
                    <a:bodyPr/>
                    <a:lstStyle/>
                    <a:p>
                      <a:pPr algn="r" fontAlgn="b"/>
                      <a:r>
                        <a:rPr lang="en-GB" sz="1000" b="0" i="0" u="none" strike="noStrike">
                          <a:solidFill>
                            <a:srgbClr val="000000"/>
                          </a:solidFill>
                          <a:effectLst/>
                          <a:latin typeface="Calibri" panose="020F0502020204030204" pitchFamily="34" charset="0"/>
                        </a:rPr>
                        <a:t>3,25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0,000000099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0,000000462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0,000000700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0,000001190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0,000001427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0,000001856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0,000002054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0,000002397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0,000002556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181811">
                <a:tc>
                  <a:txBody>
                    <a:bodyPr/>
                    <a:lstStyle/>
                    <a:p>
                      <a:pPr algn="r" fontAlgn="b"/>
                      <a:r>
                        <a:rPr lang="en-GB" sz="1000" b="0" i="0" u="none" strike="noStrike">
                          <a:solidFill>
                            <a:srgbClr val="000000"/>
                          </a:solidFill>
                          <a:effectLst/>
                          <a:latin typeface="Calibri" panose="020F0502020204030204" pitchFamily="34" charset="0"/>
                        </a:rPr>
                        <a:t>3,6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0,000000107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0,000000503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0,000000763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0,000001304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0,000001569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0,000002054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0,000002280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0,000002675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0,000002859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181811">
                <a:tc>
                  <a:txBody>
                    <a:bodyPr/>
                    <a:lstStyle/>
                    <a:p>
                      <a:pPr algn="r" fontAlgn="b"/>
                      <a:r>
                        <a:rPr lang="en-GB" sz="1000" b="0" i="0" u="none" strike="noStrike">
                          <a:solidFill>
                            <a:srgbClr val="000000"/>
                          </a:solidFill>
                          <a:effectLst/>
                          <a:latin typeface="Calibri" panose="020F0502020204030204" pitchFamily="34" charset="0"/>
                        </a:rPr>
                        <a:t>4,25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0,000000120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0,000000570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0,000000869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0,000001498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0,000001813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0,000002397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0,000002675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0,000003167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0,000003400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181811">
                <a:tc>
                  <a:txBody>
                    <a:bodyPr/>
                    <a:lstStyle/>
                    <a:p>
                      <a:pPr algn="r" fontAlgn="b"/>
                      <a:r>
                        <a:rPr lang="en-GB" sz="1000" b="0" i="0" u="none" strike="noStrike">
                          <a:solidFill>
                            <a:srgbClr val="000000"/>
                          </a:solidFill>
                          <a:effectLst/>
                          <a:latin typeface="Calibri" panose="020F0502020204030204" pitchFamily="34" charset="0"/>
                        </a:rPr>
                        <a:t>4,6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0,000000126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0,000000601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0,000000918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0,000001587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0,000001925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0,000002556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0,000002859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0,000003400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dirty="0">
                          <a:solidFill>
                            <a:srgbClr val="000000"/>
                          </a:solidFill>
                          <a:effectLst/>
                          <a:latin typeface="Calibri" panose="020F0502020204030204" pitchFamily="34" charset="0"/>
                        </a:rPr>
                        <a:t>0,000003660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bl>
          </a:graphicData>
        </a:graphic>
      </p:graphicFrame>
      <p:sp>
        <p:nvSpPr>
          <p:cNvPr id="7" name="Rectangle 2"/>
          <p:cNvSpPr txBox="1">
            <a:spLocks noChangeArrowheads="1"/>
          </p:cNvSpPr>
          <p:nvPr/>
        </p:nvSpPr>
        <p:spPr bwMode="auto">
          <a:xfrm>
            <a:off x="787420" y="332656"/>
            <a:ext cx="8702083" cy="115212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a:t>Cash-flow Mapping</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438</a:t>
            </a:fld>
            <a:endParaRPr lang="en-US"/>
          </a:p>
        </p:txBody>
      </p:sp>
    </p:spTree>
    <p:extLst>
      <p:ext uri="{BB962C8B-B14F-4D97-AF65-F5344CB8AC3E}">
        <p14:creationId xmlns:p14="http://schemas.microsoft.com/office/powerpoint/2010/main" val="3012968848"/>
      </p:ext>
    </p:extLst>
  </p:cSld>
  <p:clrMapOvr>
    <a:masterClrMapping/>
  </p:clrMapOvr>
  <p:transition spd="slow">
    <p:pull dir="r"/>
  </p:transition>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auto">
          <a:xfrm>
            <a:off x="732387" y="1628800"/>
            <a:ext cx="870208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algn="just" eaLnBrk="1" hangingPunct="1">
              <a:buNone/>
              <a:defRPr/>
            </a:pPr>
            <a:r>
              <a:rPr lang="en-GB" sz="2000" u="none" dirty="0" err="1">
                <a:solidFill>
                  <a:srgbClr val="FF0000"/>
                </a:solidFill>
                <a:latin typeface="+mn-lt"/>
              </a:rPr>
              <a:t>Var-CoVar</a:t>
            </a:r>
            <a:r>
              <a:rPr lang="en-GB" sz="2000" u="none" dirty="0">
                <a:solidFill>
                  <a:srgbClr val="FF0000"/>
                </a:solidFill>
                <a:latin typeface="+mn-lt"/>
              </a:rPr>
              <a:t> Matrix for the monthly returns of zero-coupons:</a:t>
            </a:r>
            <a:endParaRPr lang="pt-PT" altLang="en-US" sz="2000" u="none" dirty="0">
              <a:solidFill>
                <a:srgbClr val="FF0000"/>
              </a:solidFill>
              <a:latin typeface="+mn-lt"/>
            </a:endParaRPr>
          </a:p>
          <a:p>
            <a:pPr eaLnBrk="1" hangingPunct="1">
              <a:defRPr/>
            </a:pPr>
            <a:endParaRPr lang="pt-PT" altLang="en-US" sz="2000" u="none" dirty="0">
              <a:latin typeface="+mn-lt"/>
            </a:endParaRPr>
          </a:p>
          <a:p>
            <a:pPr marL="0" indent="0" eaLnBrk="1" hangingPunct="1">
              <a:buNone/>
              <a:defRPr/>
            </a:pPr>
            <a:endParaRPr lang="pt-PT" altLang="en-US" sz="2800" u="none" dirty="0"/>
          </a:p>
          <a:p>
            <a:pPr marL="0" indent="0" eaLnBrk="1" hangingPunct="1">
              <a:buNone/>
              <a:defRPr/>
            </a:pPr>
            <a:endParaRPr lang="pt-PT" altLang="en-US" sz="2800" u="none" dirty="0"/>
          </a:p>
          <a:p>
            <a:pPr marL="0" indent="0" eaLnBrk="1" hangingPunct="1">
              <a:buNone/>
              <a:defRPr/>
            </a:pPr>
            <a:endParaRPr lang="pt-PT" altLang="en-US" sz="2800" u="none" dirty="0"/>
          </a:p>
          <a:p>
            <a:pPr marL="0" indent="0" eaLnBrk="1" hangingPunct="1">
              <a:buNone/>
              <a:defRPr/>
            </a:pPr>
            <a:endParaRPr lang="pt-PT" altLang="en-US" sz="2400" u="none" dirty="0"/>
          </a:p>
          <a:p>
            <a:pPr marL="0" indent="0" eaLnBrk="1" hangingPunct="1">
              <a:buNone/>
              <a:defRPr/>
            </a:pPr>
            <a:endParaRPr lang="pt-PT" altLang="en-US" sz="2400" u="none" dirty="0"/>
          </a:p>
          <a:p>
            <a:pPr marL="0" indent="0" eaLnBrk="1" hangingPunct="1">
              <a:buNone/>
              <a:defRPr/>
            </a:pPr>
            <a:endParaRPr lang="pt-PT" altLang="en-US" sz="2400" u="none" dirty="0"/>
          </a:p>
          <a:p>
            <a:pPr marL="0" indent="0" eaLnBrk="1" hangingPunct="1">
              <a:buNone/>
              <a:defRPr/>
            </a:pPr>
            <a:endParaRPr lang="pt-PT" altLang="en-US" sz="2400" u="none" dirty="0"/>
          </a:p>
          <a:p>
            <a:pPr marL="0" indent="0" eaLnBrk="1" hangingPunct="1">
              <a:buNone/>
              <a:defRPr/>
            </a:pPr>
            <a:endParaRPr lang="pt-PT" altLang="en-US" sz="2400" u="none" dirty="0"/>
          </a:p>
          <a:p>
            <a:pPr marL="0" indent="0" eaLnBrk="1" hangingPunct="1">
              <a:buNone/>
              <a:defRPr/>
            </a:pPr>
            <a:endParaRPr lang="pt-PT" altLang="en-US" sz="2400" u="none" dirty="0"/>
          </a:p>
          <a:p>
            <a:pPr marL="0" indent="0" eaLnBrk="1" hangingPunct="1">
              <a:buNone/>
              <a:defRPr/>
            </a:pPr>
            <a:endParaRPr lang="pt-PT" altLang="en-US" sz="2400" dirty="0"/>
          </a:p>
        </p:txBody>
      </p:sp>
      <p:sp>
        <p:nvSpPr>
          <p:cNvPr id="5" name="Rectangle 3"/>
          <p:cNvSpPr>
            <a:spLocks noChangeArrowheads="1"/>
          </p:cNvSpPr>
          <p:nvPr/>
        </p:nvSpPr>
        <p:spPr bwMode="auto">
          <a:xfrm>
            <a:off x="1066800" y="10668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p:txBody>
      </p:sp>
      <mc:AlternateContent xmlns:mc="http://schemas.openxmlformats.org/markup-compatibility/2006" xmlns:a14="http://schemas.microsoft.com/office/drawing/2010/main">
        <mc:Choice Requires="a14">
          <p:sp>
            <p:nvSpPr>
              <p:cNvPr id="9" name="TextBox 8"/>
              <p:cNvSpPr txBox="1"/>
              <p:nvPr/>
            </p:nvSpPr>
            <p:spPr>
              <a:xfrm>
                <a:off x="2860392" y="3435114"/>
                <a:ext cx="4899162" cy="441788"/>
              </a:xfrm>
              <a:prstGeom prst="rect">
                <a:avLst/>
              </a:prstGeom>
              <a:noFill/>
            </p:spPr>
            <p:txBody>
              <a:bodyPr wrap="none" lIns="0" tIns="0" rIns="0" bIns="0" rtlCol="0">
                <a:spAutoFit/>
              </a:bodyPr>
              <a:lstStyle/>
              <a:p>
                <a14:m>
                  <m:oMath xmlns:m="http://schemas.openxmlformats.org/officeDocument/2006/math">
                    <m:r>
                      <a:rPr lang="pt-PT" sz="2400" b="0" i="1">
                        <a:latin typeface="Cambria Math" panose="02040503050406030204" pitchFamily="18" charset="0"/>
                      </a:rPr>
                      <m:t>𝑀𝑜𝑛𝑡h𝑙𝑦</m:t>
                    </m:r>
                    <m:r>
                      <a:rPr lang="pt-PT" sz="2400" b="0" i="1">
                        <a:latin typeface="Cambria Math" panose="02040503050406030204" pitchFamily="18" charset="0"/>
                      </a:rPr>
                      <m:t> </m:t>
                    </m:r>
                    <m:sSub>
                      <m:sSubPr>
                        <m:ctrlPr>
                          <a:rPr lang="pt-PT" sz="2400" b="0" i="1">
                            <a:latin typeface="Cambria Math" panose="02040503050406030204" pitchFamily="18" charset="0"/>
                          </a:rPr>
                        </m:ctrlPr>
                      </m:sSubPr>
                      <m:e>
                        <m:r>
                          <a:rPr lang="pt-PT" sz="2400" b="0" i="1">
                            <a:latin typeface="Cambria Math" panose="02040503050406030204" pitchFamily="18" charset="0"/>
                            <a:ea typeface="Cambria Math" panose="02040503050406030204" pitchFamily="18" charset="0"/>
                          </a:rPr>
                          <m:t>𝜎</m:t>
                        </m:r>
                      </m:e>
                      <m:sub>
                        <m:r>
                          <a:rPr lang="pt-PT" sz="2400" b="0" i="1">
                            <a:latin typeface="Cambria Math" panose="02040503050406030204" pitchFamily="18" charset="0"/>
                          </a:rPr>
                          <m:t>𝑝</m:t>
                        </m:r>
                      </m:sub>
                    </m:sSub>
                    <m:r>
                      <a:rPr lang="pt-PT" sz="2400" b="0" i="1">
                        <a:latin typeface="Cambria Math" panose="02040503050406030204" pitchFamily="18" charset="0"/>
                      </a:rPr>
                      <m:t>=</m:t>
                    </m:r>
                    <m:rad>
                      <m:radPr>
                        <m:degHide m:val="on"/>
                        <m:ctrlPr>
                          <a:rPr lang="pt-PT" sz="2400" b="0" i="1">
                            <a:latin typeface="Cambria Math" panose="02040503050406030204" pitchFamily="18" charset="0"/>
                          </a:rPr>
                        </m:ctrlPr>
                      </m:radPr>
                      <m:deg/>
                      <m:e>
                        <m:sSup>
                          <m:sSupPr>
                            <m:ctrlPr>
                              <a:rPr lang="pt-PT" sz="2400" i="1">
                                <a:latin typeface="Cambria Math" panose="02040503050406030204" pitchFamily="18" charset="0"/>
                              </a:rPr>
                            </m:ctrlPr>
                          </m:sSupPr>
                          <m:e>
                            <m:r>
                              <a:rPr lang="pt-PT" sz="2400" i="1">
                                <a:latin typeface="Cambria Math" panose="02040503050406030204" pitchFamily="18" charset="0"/>
                              </a:rPr>
                              <m:t>𝑤</m:t>
                            </m:r>
                          </m:e>
                          <m:sup>
                            <m:r>
                              <a:rPr lang="pt-PT" sz="2400" i="1">
                                <a:latin typeface="Cambria Math" panose="02040503050406030204" pitchFamily="18" charset="0"/>
                              </a:rPr>
                              <m:t>′</m:t>
                            </m:r>
                          </m:sup>
                        </m:sSup>
                        <m:r>
                          <a:rPr lang="pt-PT" sz="2400" i="1">
                            <a:latin typeface="Cambria Math" panose="02040503050406030204" pitchFamily="18" charset="0"/>
                            <a:ea typeface="Cambria Math" panose="02040503050406030204" pitchFamily="18" charset="0"/>
                          </a:rPr>
                          <m:t>∙</m:t>
                        </m:r>
                        <m:r>
                          <m:rPr>
                            <m:sty m:val="p"/>
                          </m:rPr>
                          <a:rPr lang="el-GR" sz="2400" i="1">
                            <a:latin typeface="Cambria Math" panose="02040503050406030204" pitchFamily="18" charset="0"/>
                            <a:ea typeface="Cambria Math" panose="02040503050406030204" pitchFamily="18" charset="0"/>
                          </a:rPr>
                          <m:t>Σ</m:t>
                        </m:r>
                        <m:r>
                          <a:rPr lang="el-GR" sz="2400" i="1">
                            <a:latin typeface="Cambria Math" panose="02040503050406030204" pitchFamily="18" charset="0"/>
                            <a:ea typeface="Cambria Math" panose="02040503050406030204" pitchFamily="18" charset="0"/>
                          </a:rPr>
                          <m:t>∙</m:t>
                        </m:r>
                        <m:r>
                          <a:rPr lang="pt-PT" sz="2400" i="1">
                            <a:latin typeface="Cambria Math" panose="02040503050406030204" pitchFamily="18" charset="0"/>
                            <a:ea typeface="Cambria Math" panose="02040503050406030204" pitchFamily="18" charset="0"/>
                          </a:rPr>
                          <m:t>𝑤</m:t>
                        </m:r>
                      </m:e>
                    </m:rad>
                    <m:r>
                      <a:rPr lang="pt-PT" sz="2400" b="0" i="1">
                        <a:latin typeface="Cambria Math" panose="02040503050406030204" pitchFamily="18" charset="0"/>
                        <a:ea typeface="Cambria Math" panose="02040503050406030204" pitchFamily="18" charset="0"/>
                      </a:rPr>
                      <m:t>=0,70%</m:t>
                    </m:r>
                  </m:oMath>
                </a14:m>
                <a:endParaRPr lang="pt-PT" sz="2400" b="0" dirty="0">
                  <a:ea typeface="Cambria Math" panose="020405030504060302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860392" y="3435114"/>
                <a:ext cx="4899162" cy="441788"/>
              </a:xfrm>
              <a:prstGeom prst="rect">
                <a:avLst/>
              </a:prstGeom>
              <a:blipFill>
                <a:blip r:embed="rId2"/>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276350" y="5172706"/>
                <a:ext cx="7562850" cy="1136530"/>
              </a:xfrm>
              <a:prstGeom prst="rect">
                <a:avLst/>
              </a:prstGeom>
              <a:noFill/>
            </p:spPr>
            <p:txBody>
              <a:bodyPr wrap="square" lIns="0" tIns="0" rIns="0" bIns="0" rtlCol="0">
                <a:spAutoFit/>
              </a:bodyPr>
              <a:lstStyle/>
              <a:p>
                <a:pPr>
                  <a:buNone/>
                </a:pPr>
                <a14:m>
                  <m:oMath xmlns:m="http://schemas.openxmlformats.org/officeDocument/2006/math">
                    <m:r>
                      <a:rPr lang="pt-PT" sz="2400" b="0" i="1" u="none">
                        <a:latin typeface="Cambria Math" panose="02040503050406030204" pitchFamily="18" charset="0"/>
                      </a:rPr>
                      <m:t>20</m:t>
                    </m:r>
                    <m:r>
                      <a:rPr lang="pt-PT" sz="2400" b="0" i="1" u="none">
                        <a:latin typeface="Cambria Math" panose="02040503050406030204" pitchFamily="18" charset="0"/>
                      </a:rPr>
                      <m:t>𝑑</m:t>
                    </m:r>
                    <m:r>
                      <a:rPr lang="pt-PT" sz="2400" b="0" i="1" u="none">
                        <a:latin typeface="Cambria Math" panose="02040503050406030204" pitchFamily="18" charset="0"/>
                      </a:rPr>
                      <m:t> </m:t>
                    </m:r>
                    <m:r>
                      <a:rPr lang="pt-PT" sz="2400" b="0" i="1" u="none">
                        <a:latin typeface="Cambria Math" panose="02040503050406030204" pitchFamily="18" charset="0"/>
                      </a:rPr>
                      <m:t>𝑉𝑎𝑅</m:t>
                    </m:r>
                    <m:r>
                      <a:rPr lang="pt-PT" sz="2400" b="0" i="1" u="none">
                        <a:latin typeface="Cambria Math" panose="02040503050406030204" pitchFamily="18" charset="0"/>
                      </a:rPr>
                      <m:t> @ 95%=−</m:t>
                    </m:r>
                    <m:r>
                      <a:rPr lang="pt-PT" sz="2400" b="0" i="1" u="none">
                        <a:latin typeface="Cambria Math" panose="02040503050406030204" pitchFamily="18" charset="0"/>
                      </a:rPr>
                      <m:t>𝑉</m:t>
                    </m:r>
                    <m:r>
                      <a:rPr lang="pt-PT" sz="2400" b="0" i="1" u="none">
                        <a:latin typeface="Cambria Math" panose="02040503050406030204" pitchFamily="18" charset="0"/>
                        <a:ea typeface="Cambria Math" panose="02040503050406030204" pitchFamily="18" charset="0"/>
                      </a:rPr>
                      <m:t>∙</m:t>
                    </m:r>
                    <m:sSub>
                      <m:sSubPr>
                        <m:ctrlPr>
                          <a:rPr lang="pt-PT" sz="2400" b="0" i="1" u="none">
                            <a:latin typeface="Cambria Math" panose="02040503050406030204" pitchFamily="18" charset="0"/>
                            <a:ea typeface="Cambria Math" panose="02040503050406030204" pitchFamily="18" charset="0"/>
                          </a:rPr>
                        </m:ctrlPr>
                      </m:sSubPr>
                      <m:e>
                        <m:r>
                          <a:rPr lang="pt-PT" sz="2400" b="0" i="1" u="none">
                            <a:latin typeface="Cambria Math" panose="02040503050406030204" pitchFamily="18" charset="0"/>
                            <a:ea typeface="Cambria Math" panose="02040503050406030204" pitchFamily="18" charset="0"/>
                          </a:rPr>
                          <m:t>𝑧</m:t>
                        </m:r>
                      </m:e>
                      <m:sub>
                        <m:r>
                          <a:rPr lang="pt-PT" sz="2400" b="0" i="1" u="none">
                            <a:latin typeface="Cambria Math" panose="02040503050406030204" pitchFamily="18" charset="0"/>
                            <a:ea typeface="Cambria Math" panose="02040503050406030204" pitchFamily="18" charset="0"/>
                          </a:rPr>
                          <m:t>0,05</m:t>
                        </m:r>
                      </m:sub>
                    </m:sSub>
                    <m:r>
                      <a:rPr lang="pt-PT" sz="2400" b="0" i="1" u="none">
                        <a:latin typeface="Cambria Math" panose="02040503050406030204" pitchFamily="18" charset="0"/>
                        <a:ea typeface="Cambria Math" panose="02040503050406030204" pitchFamily="18" charset="0"/>
                      </a:rPr>
                      <m:t>∙</m:t>
                    </m:r>
                    <m:r>
                      <a:rPr lang="pt-PT" sz="2400" b="0" i="1" u="none">
                        <a:latin typeface="Cambria Math" panose="02040503050406030204" pitchFamily="18" charset="0"/>
                        <a:ea typeface="Cambria Math" panose="02040503050406030204" pitchFamily="18" charset="0"/>
                      </a:rPr>
                      <m:t>𝑀𝑜𝑛𝑡h𝑙𝑦</m:t>
                    </m:r>
                    <m:r>
                      <a:rPr lang="pt-PT" sz="2400" b="0" i="1" u="none">
                        <a:latin typeface="Cambria Math" panose="02040503050406030204" pitchFamily="18" charset="0"/>
                        <a:ea typeface="Cambria Math" panose="02040503050406030204" pitchFamily="18" charset="0"/>
                      </a:rPr>
                      <m:t> </m:t>
                    </m:r>
                    <m:sSub>
                      <m:sSubPr>
                        <m:ctrlPr>
                          <a:rPr lang="pt-PT" sz="2400" b="0" i="1" u="none">
                            <a:latin typeface="Cambria Math" panose="02040503050406030204" pitchFamily="18" charset="0"/>
                            <a:ea typeface="Cambria Math" panose="02040503050406030204" pitchFamily="18" charset="0"/>
                          </a:rPr>
                        </m:ctrlPr>
                      </m:sSubPr>
                      <m:e>
                        <m:r>
                          <a:rPr lang="pt-PT" sz="2400" b="0" i="1" u="none">
                            <a:latin typeface="Cambria Math" panose="02040503050406030204" pitchFamily="18" charset="0"/>
                            <a:ea typeface="Cambria Math" panose="02040503050406030204" pitchFamily="18" charset="0"/>
                          </a:rPr>
                          <m:t>𝜎</m:t>
                        </m:r>
                      </m:e>
                      <m:sub>
                        <m:r>
                          <a:rPr lang="pt-PT" sz="2400" b="0" i="1" u="none">
                            <a:latin typeface="Cambria Math" panose="02040503050406030204" pitchFamily="18" charset="0"/>
                            <a:ea typeface="Cambria Math" panose="02040503050406030204" pitchFamily="18" charset="0"/>
                          </a:rPr>
                          <m:t>𝑝</m:t>
                        </m:r>
                      </m:sub>
                    </m:sSub>
                  </m:oMath>
                </a14:m>
                <a:r>
                  <a:rPr lang="pt-PT" sz="2400" b="0" u="none" dirty="0">
                    <a:ea typeface="Cambria Math" panose="02040503050406030204" pitchFamily="18" charset="0"/>
                  </a:rPr>
                  <a:t> </a:t>
                </a:r>
              </a:p>
              <a:p>
                <a:pPr>
                  <a:buNone/>
                </a:pPr>
                <a:r>
                  <a:rPr lang="pt-PT" sz="2400" b="0" u="none" dirty="0">
                    <a:latin typeface="Cambria Math" panose="02040503050406030204" pitchFamily="18" charset="0"/>
                    <a:ea typeface="Cambria Math" panose="02040503050406030204" pitchFamily="18" charset="0"/>
                  </a:rPr>
                  <a:t>			= -356.914</a:t>
                </a:r>
                <a14:m>
                  <m:oMath xmlns:m="http://schemas.openxmlformats.org/officeDocument/2006/math">
                    <m:r>
                      <a:rPr lang="pt-PT" sz="2400" b="0" u="none">
                        <a:latin typeface="Cambria Math" panose="02040503050406030204" pitchFamily="18" charset="0"/>
                        <a:ea typeface="Cambria Math" panose="02040503050406030204" pitchFamily="18" charset="0"/>
                      </a:rPr>
                      <m:t> </m:t>
                    </m:r>
                    <m:r>
                      <a:rPr lang="pt-PT" sz="2400" i="1" u="none">
                        <a:latin typeface="Cambria Math" panose="02040503050406030204" pitchFamily="18" charset="0"/>
                        <a:ea typeface="Cambria Math" panose="02040503050406030204" pitchFamily="18" charset="0"/>
                      </a:rPr>
                      <m:t>∙</m:t>
                    </m:r>
                    <m:r>
                      <a:rPr lang="pt-PT" sz="2400" b="0" i="1" u="none">
                        <a:latin typeface="Cambria Math" panose="02040503050406030204" pitchFamily="18" charset="0"/>
                        <a:ea typeface="Cambria Math" panose="02040503050406030204" pitchFamily="18" charset="0"/>
                      </a:rPr>
                      <m:t> </m:t>
                    </m:r>
                  </m:oMath>
                </a14:m>
                <a:r>
                  <a:rPr lang="pt-PT" sz="2400" b="0" u="none" dirty="0">
                    <a:latin typeface="Cambria Math" panose="02040503050406030204" pitchFamily="18" charset="0"/>
                    <a:ea typeface="Cambria Math" panose="02040503050406030204" pitchFamily="18" charset="0"/>
                  </a:rPr>
                  <a:t>(-1,65) </a:t>
                </a:r>
                <a14:m>
                  <m:oMath xmlns:m="http://schemas.openxmlformats.org/officeDocument/2006/math">
                    <m:r>
                      <a:rPr lang="pt-PT" sz="2400" i="1" u="none">
                        <a:latin typeface="Cambria Math" panose="02040503050406030204" pitchFamily="18" charset="0"/>
                        <a:ea typeface="Cambria Math" panose="02040503050406030204" pitchFamily="18" charset="0"/>
                      </a:rPr>
                      <m:t>∙</m:t>
                    </m:r>
                  </m:oMath>
                </a14:m>
                <a:r>
                  <a:rPr lang="pt-PT" sz="2400" b="0" u="none" dirty="0">
                    <a:latin typeface="Cambria Math" panose="02040503050406030204" pitchFamily="18" charset="0"/>
                    <a:ea typeface="Cambria Math" panose="02040503050406030204" pitchFamily="18" charset="0"/>
                  </a:rPr>
                  <a:t>0,6963% = 			       = 4087,56</a:t>
                </a:r>
              </a:p>
            </p:txBody>
          </p:sp>
        </mc:Choice>
        <mc:Fallback xmlns="">
          <p:sp>
            <p:nvSpPr>
              <p:cNvPr id="10" name="TextBox 9"/>
              <p:cNvSpPr txBox="1">
                <a:spLocks noRot="1" noChangeAspect="1" noMove="1" noResize="1" noEditPoints="1" noAdjustHandles="1" noChangeArrowheads="1" noChangeShapeType="1" noTextEdit="1"/>
              </p:cNvSpPr>
              <p:nvPr/>
            </p:nvSpPr>
            <p:spPr>
              <a:xfrm>
                <a:off x="1276350" y="5172706"/>
                <a:ext cx="7562850" cy="1136530"/>
              </a:xfrm>
              <a:prstGeom prst="rect">
                <a:avLst/>
              </a:prstGeom>
              <a:blipFill>
                <a:blip r:embed="rId3"/>
                <a:stretch>
                  <a:fillRect b="-15054"/>
                </a:stretch>
              </a:blipFill>
            </p:spPr>
            <p:txBody>
              <a:bodyPr/>
              <a:lstStyle/>
              <a:p>
                <a:r>
                  <a:rPr lang="pt-PT">
                    <a:noFill/>
                  </a:rPr>
                  <a:t> </a:t>
                </a:r>
              </a:p>
            </p:txBody>
          </p:sp>
        </mc:Fallback>
      </mc:AlternateContent>
      <p:graphicFrame>
        <p:nvGraphicFramePr>
          <p:cNvPr id="3" name="Table 2"/>
          <p:cNvGraphicFramePr>
            <a:graphicFrameLocks noGrp="1"/>
          </p:cNvGraphicFramePr>
          <p:nvPr/>
        </p:nvGraphicFramePr>
        <p:xfrm>
          <a:off x="1276350" y="2139310"/>
          <a:ext cx="7353300" cy="2098040"/>
        </p:xfrm>
        <a:graphic>
          <a:graphicData uri="http://schemas.openxmlformats.org/drawingml/2006/table">
            <a:tbl>
              <a:tblPr/>
              <a:tblGrid>
                <a:gridCol w="609600">
                  <a:extLst>
                    <a:ext uri="{9D8B030D-6E8A-4147-A177-3AD203B41FA5}">
                      <a16:colId xmlns:a16="http://schemas.microsoft.com/office/drawing/2014/main" val="20000"/>
                    </a:ext>
                  </a:extLst>
                </a:gridCol>
                <a:gridCol w="8509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711200">
                  <a:extLst>
                    <a:ext uri="{9D8B030D-6E8A-4147-A177-3AD203B41FA5}">
                      <a16:colId xmlns:a16="http://schemas.microsoft.com/office/drawing/2014/main" val="20003"/>
                    </a:ext>
                  </a:extLst>
                </a:gridCol>
                <a:gridCol w="647700">
                  <a:extLst>
                    <a:ext uri="{9D8B030D-6E8A-4147-A177-3AD203B41FA5}">
                      <a16:colId xmlns:a16="http://schemas.microsoft.com/office/drawing/2014/main" val="20004"/>
                    </a:ext>
                  </a:extLst>
                </a:gridCol>
                <a:gridCol w="647700">
                  <a:extLst>
                    <a:ext uri="{9D8B030D-6E8A-4147-A177-3AD203B41FA5}">
                      <a16:colId xmlns:a16="http://schemas.microsoft.com/office/drawing/2014/main" val="20005"/>
                    </a:ext>
                  </a:extLst>
                </a:gridCol>
                <a:gridCol w="647700">
                  <a:extLst>
                    <a:ext uri="{9D8B030D-6E8A-4147-A177-3AD203B41FA5}">
                      <a16:colId xmlns:a16="http://schemas.microsoft.com/office/drawing/2014/main" val="20006"/>
                    </a:ext>
                  </a:extLst>
                </a:gridCol>
                <a:gridCol w="647700">
                  <a:extLst>
                    <a:ext uri="{9D8B030D-6E8A-4147-A177-3AD203B41FA5}">
                      <a16:colId xmlns:a16="http://schemas.microsoft.com/office/drawing/2014/main" val="20007"/>
                    </a:ext>
                  </a:extLst>
                </a:gridCol>
                <a:gridCol w="647700">
                  <a:extLst>
                    <a:ext uri="{9D8B030D-6E8A-4147-A177-3AD203B41FA5}">
                      <a16:colId xmlns:a16="http://schemas.microsoft.com/office/drawing/2014/main" val="20008"/>
                    </a:ext>
                  </a:extLst>
                </a:gridCol>
                <a:gridCol w="647700">
                  <a:extLst>
                    <a:ext uri="{9D8B030D-6E8A-4147-A177-3AD203B41FA5}">
                      <a16:colId xmlns:a16="http://schemas.microsoft.com/office/drawing/2014/main" val="20009"/>
                    </a:ext>
                  </a:extLst>
                </a:gridCol>
                <a:gridCol w="647700">
                  <a:extLst>
                    <a:ext uri="{9D8B030D-6E8A-4147-A177-3AD203B41FA5}">
                      <a16:colId xmlns:a16="http://schemas.microsoft.com/office/drawing/2014/main" val="20010"/>
                    </a:ext>
                  </a:extLst>
                </a:gridCol>
              </a:tblGrid>
              <a:tr h="110976">
                <a:tc>
                  <a:txBody>
                    <a:bodyPr/>
                    <a:lstStyle/>
                    <a:p>
                      <a:pPr algn="ctr" fontAlgn="b"/>
                      <a:r>
                        <a:rPr lang="el-GR" sz="1100" b="0" i="0" u="none" strike="noStrike" dirty="0">
                          <a:solidFill>
                            <a:srgbClr val="000000"/>
                          </a:solidFill>
                          <a:effectLst/>
                          <a:latin typeface="Calibri" panose="020F0502020204030204" pitchFamily="34" charset="0"/>
                        </a:rPr>
                        <a:t>Σ</a:t>
                      </a:r>
                      <a:r>
                        <a:rPr lang="en-GB" sz="1100" b="0" i="0" u="none" strike="noStrike" baseline="-25000" dirty="0">
                          <a:solidFill>
                            <a:srgbClr val="000000"/>
                          </a:solidFill>
                          <a:effectLst/>
                          <a:latin typeface="Calibri" panose="020F0502020204030204" pitchFamily="34" charset="0"/>
                        </a:rPr>
                        <a:t>monthly</a:t>
                      </a:r>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0,25</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0,6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1,25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1,6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2,25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2,6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3,25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3,6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4,25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4,6</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90500">
                <a:tc>
                  <a:txBody>
                    <a:bodyPr/>
                    <a:lstStyle/>
                    <a:p>
                      <a:pPr algn="ctr" fontAlgn="b"/>
                      <a:r>
                        <a:rPr lang="en-GB" sz="1100" b="0" i="0" u="none" strike="noStrike">
                          <a:solidFill>
                            <a:srgbClr val="000000"/>
                          </a:solidFill>
                          <a:effectLst/>
                          <a:latin typeface="Calibri" panose="020F0502020204030204" pitchFamily="34" charset="0"/>
                        </a:rPr>
                        <a:t>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0,0000001</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0,0000002</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0,0000002</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10001"/>
                  </a:ext>
                </a:extLst>
              </a:tr>
              <a:tr h="190500">
                <a:tc>
                  <a:txBody>
                    <a:bodyPr/>
                    <a:lstStyle/>
                    <a:p>
                      <a:pPr algn="ctr" fontAlgn="b"/>
                      <a:r>
                        <a:rPr lang="en-GB" sz="1100" b="0" i="0" u="none" strike="noStrike">
                          <a:solidFill>
                            <a:srgbClr val="000000"/>
                          </a:solidFill>
                          <a:effectLst/>
                          <a:latin typeface="Calibri" panose="020F0502020204030204" pitchFamily="34" charset="0"/>
                        </a:rPr>
                        <a:t>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0,0000001</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0,0000008</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0,0000010</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0,0000014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0,0000016</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0,0000020</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0,0000021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0,0000024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0,0000025</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2"/>
                  </a:ext>
                </a:extLst>
              </a:tr>
              <a:tr h="190500">
                <a:tc>
                  <a:txBody>
                    <a:bodyPr/>
                    <a:lstStyle/>
                    <a:p>
                      <a:pPr algn="ctr" fontAlgn="b"/>
                      <a:r>
                        <a:rPr lang="en-GB" sz="1100" b="0" i="0" u="none" strike="noStrike">
                          <a:solidFill>
                            <a:srgbClr val="000000"/>
                          </a:solidFill>
                          <a:effectLst/>
                          <a:latin typeface="Calibri" panose="020F0502020204030204" pitchFamily="34" charset="0"/>
                        </a:rPr>
                        <a:t>1,25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0,0000002</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0,0000008</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0,0000029</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0,0000041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0,0000064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0,0000075</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0,0000092</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0,0000101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0,0000114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0,0000120</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3"/>
                  </a:ext>
                </a:extLst>
              </a:tr>
              <a:tr h="190500">
                <a:tc>
                  <a:txBody>
                    <a:bodyPr/>
                    <a:lstStyle/>
                    <a:p>
                      <a:pPr algn="ctr" fontAlgn="b"/>
                      <a:r>
                        <a:rPr lang="en-GB" sz="1100" b="0" i="0" u="none" strike="noStrike">
                          <a:solidFill>
                            <a:srgbClr val="000000"/>
                          </a:solidFill>
                          <a:effectLst/>
                          <a:latin typeface="Calibri" panose="020F050202020403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0,0000002</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0,0000010</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0,0000041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0,0000060</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0,0000096</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0,0000112</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0,0000140</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dirty="0">
                          <a:solidFill>
                            <a:srgbClr val="000000"/>
                          </a:solidFill>
                          <a:effectLst/>
                          <a:latin typeface="Calibri" panose="020F0502020204030204" pitchFamily="34" charset="0"/>
                        </a:rPr>
                        <a:t>0,0000153</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0,0000174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0,0000184</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4"/>
                  </a:ext>
                </a:extLst>
              </a:tr>
              <a:tr h="190500">
                <a:tc>
                  <a:txBody>
                    <a:bodyPr/>
                    <a:lstStyle/>
                    <a:p>
                      <a:pPr algn="ctr" fontAlgn="b"/>
                      <a:r>
                        <a:rPr lang="en-GB" sz="1100" b="0" i="0" u="none" strike="noStrike">
                          <a:solidFill>
                            <a:srgbClr val="000000"/>
                          </a:solidFill>
                          <a:effectLst/>
                          <a:latin typeface="Calibri" panose="020F0502020204030204" pitchFamily="34" charset="0"/>
                        </a:rPr>
                        <a:t>2,25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0,0000014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0,0000064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0,0000096</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0,0000159</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0,0000187</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0,0000238</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0,0000261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0,0000300</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0,0000317</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5"/>
                  </a:ext>
                </a:extLst>
              </a:tr>
              <a:tr h="190500">
                <a:tc>
                  <a:txBody>
                    <a:bodyPr/>
                    <a:lstStyle/>
                    <a:p>
                      <a:pPr algn="ctr" fontAlgn="b"/>
                      <a:r>
                        <a:rPr lang="en-GB" sz="1100" b="0" i="0" u="none" strike="noStrike">
                          <a:solidFill>
                            <a:srgbClr val="000000"/>
                          </a:solidFill>
                          <a:effectLst/>
                          <a:latin typeface="Calibri" panose="020F0502020204030204" pitchFamily="34" charset="0"/>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0,0000016</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0,0000075</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0,0000112</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0,0000187</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0,0000223</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0,0000285</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0,0000314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0,0000363</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0,0000385</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6"/>
                  </a:ext>
                </a:extLst>
              </a:tr>
              <a:tr h="190500">
                <a:tc>
                  <a:txBody>
                    <a:bodyPr/>
                    <a:lstStyle/>
                    <a:p>
                      <a:pPr algn="ctr" fontAlgn="b"/>
                      <a:r>
                        <a:rPr lang="en-GB" sz="1100" b="0" i="0" u="none" strike="noStrike">
                          <a:solidFill>
                            <a:srgbClr val="000000"/>
                          </a:solidFill>
                          <a:effectLst/>
                          <a:latin typeface="Calibri" panose="020F0502020204030204" pitchFamily="34" charset="0"/>
                        </a:rPr>
                        <a:t>3,25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0,0000020</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0,0000092</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0,0000140</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0,0000238</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0,0000285</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0,0000371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0,0000411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0,0000479</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0,0000511</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7"/>
                  </a:ext>
                </a:extLst>
              </a:tr>
              <a:tr h="190500">
                <a:tc>
                  <a:txBody>
                    <a:bodyPr/>
                    <a:lstStyle/>
                    <a:p>
                      <a:pPr algn="ctr" fontAlgn="b"/>
                      <a:r>
                        <a:rPr lang="en-GB" sz="1100" b="0" i="0" u="none" strike="noStrike">
                          <a:solidFill>
                            <a:srgbClr val="000000"/>
                          </a:solidFill>
                          <a:effectLst/>
                          <a:latin typeface="Calibri" panose="020F050202020403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0,0000021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0,0000101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0,0000153</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0,0000261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0,0000314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0,0000411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0,0000456</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0,0000535</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0,0000572</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8"/>
                  </a:ext>
                </a:extLst>
              </a:tr>
              <a:tr h="215900">
                <a:tc>
                  <a:txBody>
                    <a:bodyPr/>
                    <a:lstStyle/>
                    <a:p>
                      <a:pPr algn="ctr" fontAlgn="b"/>
                      <a:r>
                        <a:rPr lang="en-GB" sz="1100" b="0" i="0" u="none" strike="noStrike">
                          <a:solidFill>
                            <a:srgbClr val="000000"/>
                          </a:solidFill>
                          <a:effectLst/>
                          <a:latin typeface="Calibri" panose="020F0502020204030204" pitchFamily="34" charset="0"/>
                        </a:rPr>
                        <a:t>4,25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0,0000024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0,0000114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0,0000174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0,0000300</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0,0000363</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0,0000479</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0,0000535</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0,0000633</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0,0000680</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9"/>
                  </a:ext>
                </a:extLst>
              </a:tr>
              <a:tr h="190500">
                <a:tc>
                  <a:txBody>
                    <a:bodyPr/>
                    <a:lstStyle/>
                    <a:p>
                      <a:pPr algn="ctr" fontAlgn="b"/>
                      <a:r>
                        <a:rPr lang="en-GB" sz="1100" b="0" i="0" u="none" strike="noStrike">
                          <a:solidFill>
                            <a:srgbClr val="000000"/>
                          </a:solidFill>
                          <a:effectLst/>
                          <a:latin typeface="Calibri" panose="020F0502020204030204" pitchFamily="34" charset="0"/>
                        </a:rPr>
                        <a:t>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0,0000025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0,0000120</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0,0000184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0,0000317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0,0000385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dirty="0">
                          <a:solidFill>
                            <a:srgbClr val="000000"/>
                          </a:solidFill>
                          <a:effectLst/>
                          <a:latin typeface="Calibri" panose="020F0502020204030204" pitchFamily="34" charset="0"/>
                        </a:rPr>
                        <a:t>0,0000511</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0,0000572</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0,0000680</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dirty="0">
                          <a:solidFill>
                            <a:srgbClr val="000000"/>
                          </a:solidFill>
                          <a:effectLst/>
                          <a:latin typeface="Calibri" panose="020F0502020204030204" pitchFamily="34" charset="0"/>
                        </a:rPr>
                        <a:t>0,0000732</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bl>
          </a:graphicData>
        </a:graphic>
      </p:graphicFrame>
      <mc:AlternateContent xmlns:mc="http://schemas.openxmlformats.org/markup-compatibility/2006" xmlns:a14="http://schemas.microsoft.com/office/drawing/2010/main">
        <mc:Choice Requires="a14">
          <p:sp>
            <p:nvSpPr>
              <p:cNvPr id="12" name="TextBox 11"/>
              <p:cNvSpPr txBox="1"/>
              <p:nvPr/>
            </p:nvSpPr>
            <p:spPr>
              <a:xfrm>
                <a:off x="2400861" y="4688798"/>
                <a:ext cx="5008166" cy="451086"/>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2400" b="0" i="1" u="none">
                          <a:latin typeface="Cambria Math" panose="02040503050406030204" pitchFamily="18" charset="0"/>
                        </a:rPr>
                        <m:t>𝑀𝑜𝑛𝑡h𝑙𝑦</m:t>
                      </m:r>
                      <m:r>
                        <a:rPr lang="pt-PT" sz="2400" b="0" i="1" u="none">
                          <a:latin typeface="Cambria Math" panose="02040503050406030204" pitchFamily="18" charset="0"/>
                        </a:rPr>
                        <m:t> </m:t>
                      </m:r>
                      <m:sSub>
                        <m:sSubPr>
                          <m:ctrlPr>
                            <a:rPr lang="pt-PT" sz="2400" b="0" i="1" u="none">
                              <a:latin typeface="Cambria Math" panose="02040503050406030204" pitchFamily="18" charset="0"/>
                            </a:rPr>
                          </m:ctrlPr>
                        </m:sSubPr>
                        <m:e>
                          <m:r>
                            <a:rPr lang="pt-PT" sz="2400" b="0" i="1" u="none">
                              <a:latin typeface="Cambria Math" panose="02040503050406030204" pitchFamily="18" charset="0"/>
                              <a:ea typeface="Cambria Math" panose="02040503050406030204" pitchFamily="18" charset="0"/>
                            </a:rPr>
                            <m:t>𝜎</m:t>
                          </m:r>
                        </m:e>
                        <m:sub>
                          <m:r>
                            <a:rPr lang="pt-PT" sz="2400" b="0" i="1" u="none">
                              <a:latin typeface="Cambria Math" panose="02040503050406030204" pitchFamily="18" charset="0"/>
                            </a:rPr>
                            <m:t>𝑝</m:t>
                          </m:r>
                        </m:sub>
                      </m:sSub>
                      <m:r>
                        <a:rPr lang="pt-PT" sz="2400" b="0" i="1" u="none">
                          <a:latin typeface="Cambria Math" panose="02040503050406030204" pitchFamily="18" charset="0"/>
                        </a:rPr>
                        <m:t>=</m:t>
                      </m:r>
                      <m:rad>
                        <m:radPr>
                          <m:degHide m:val="on"/>
                          <m:ctrlPr>
                            <a:rPr lang="pt-PT" sz="2400" b="0" i="1" u="none">
                              <a:latin typeface="Cambria Math" panose="02040503050406030204" pitchFamily="18" charset="0"/>
                            </a:rPr>
                          </m:ctrlPr>
                        </m:radPr>
                        <m:deg/>
                        <m:e>
                          <m:sSup>
                            <m:sSupPr>
                              <m:ctrlPr>
                                <a:rPr lang="pt-PT" sz="2400" i="1" u="none">
                                  <a:latin typeface="Cambria Math" panose="02040503050406030204" pitchFamily="18" charset="0"/>
                                </a:rPr>
                              </m:ctrlPr>
                            </m:sSupPr>
                            <m:e>
                              <m:r>
                                <a:rPr lang="pt-PT" sz="2400" i="1" u="none">
                                  <a:latin typeface="Cambria Math" panose="02040503050406030204" pitchFamily="18" charset="0"/>
                                </a:rPr>
                                <m:t>𝑤</m:t>
                              </m:r>
                            </m:e>
                            <m:sup>
                              <m:r>
                                <a:rPr lang="pt-PT" sz="2400" i="1" u="none">
                                  <a:latin typeface="Cambria Math" panose="02040503050406030204" pitchFamily="18" charset="0"/>
                                </a:rPr>
                                <m:t>′</m:t>
                              </m:r>
                            </m:sup>
                          </m:sSup>
                          <m:r>
                            <a:rPr lang="pt-PT" sz="2400" i="1" u="none">
                              <a:latin typeface="Cambria Math" panose="02040503050406030204" pitchFamily="18" charset="0"/>
                              <a:ea typeface="Cambria Math" panose="02040503050406030204" pitchFamily="18" charset="0"/>
                            </a:rPr>
                            <m:t>∙</m:t>
                          </m:r>
                          <m:r>
                            <m:rPr>
                              <m:sty m:val="p"/>
                            </m:rPr>
                            <a:rPr lang="el-GR" sz="2400" i="1" u="none">
                              <a:latin typeface="Cambria Math" panose="02040503050406030204" pitchFamily="18" charset="0"/>
                              <a:ea typeface="Cambria Math" panose="02040503050406030204" pitchFamily="18" charset="0"/>
                            </a:rPr>
                            <m:t>Σ</m:t>
                          </m:r>
                          <m:r>
                            <a:rPr lang="el-GR" sz="2400" i="1" u="none">
                              <a:latin typeface="Cambria Math" panose="02040503050406030204" pitchFamily="18" charset="0"/>
                              <a:ea typeface="Cambria Math" panose="02040503050406030204" pitchFamily="18" charset="0"/>
                            </a:rPr>
                            <m:t>∙</m:t>
                          </m:r>
                          <m:r>
                            <a:rPr lang="pt-PT" sz="2400" i="1" u="none">
                              <a:latin typeface="Cambria Math" panose="02040503050406030204" pitchFamily="18" charset="0"/>
                              <a:ea typeface="Cambria Math" panose="02040503050406030204" pitchFamily="18" charset="0"/>
                            </a:rPr>
                            <m:t>𝑤</m:t>
                          </m:r>
                        </m:e>
                      </m:rad>
                      <m:r>
                        <a:rPr lang="pt-PT" sz="2400" b="0" i="1" u="none">
                          <a:latin typeface="Cambria Math" panose="02040503050406030204" pitchFamily="18" charset="0"/>
                          <a:ea typeface="Cambria Math" panose="02040503050406030204" pitchFamily="18" charset="0"/>
                        </a:rPr>
                        <m:t>=0,6963%</m:t>
                      </m:r>
                    </m:oMath>
                  </m:oMathPara>
                </a14:m>
                <a:endParaRPr lang="pt-PT" sz="2400" b="0" u="none" dirty="0">
                  <a:ea typeface="Cambria Math" panose="020405030504060302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400861" y="4688798"/>
                <a:ext cx="5008166" cy="451086"/>
              </a:xfrm>
              <a:prstGeom prst="rect">
                <a:avLst/>
              </a:prstGeom>
              <a:blipFill>
                <a:blip r:embed="rId4"/>
                <a:stretch>
                  <a:fillRect/>
                </a:stretch>
              </a:blipFill>
            </p:spPr>
            <p:txBody>
              <a:bodyPr/>
              <a:lstStyle/>
              <a:p>
                <a:r>
                  <a:rPr lang="pt-PT">
                    <a:noFill/>
                  </a:rPr>
                  <a:t> </a:t>
                </a:r>
              </a:p>
            </p:txBody>
          </p:sp>
        </mc:Fallback>
      </mc:AlternateContent>
      <p:sp>
        <p:nvSpPr>
          <p:cNvPr id="4" name="Down Arrow 3"/>
          <p:cNvSpPr/>
          <p:nvPr/>
        </p:nvSpPr>
        <p:spPr>
          <a:xfrm>
            <a:off x="4726458" y="4218262"/>
            <a:ext cx="356972" cy="53125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2"/>
          <p:cNvSpPr txBox="1">
            <a:spLocks noChangeArrowheads="1"/>
          </p:cNvSpPr>
          <p:nvPr/>
        </p:nvSpPr>
        <p:spPr bwMode="auto">
          <a:xfrm>
            <a:off x="732388" y="243424"/>
            <a:ext cx="8702083" cy="115212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a:t>Cash-flow Mapping</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439</a:t>
            </a:fld>
            <a:endParaRPr lang="en-US"/>
          </a:p>
        </p:txBody>
      </p:sp>
    </p:spTree>
    <p:extLst>
      <p:ext uri="{BB962C8B-B14F-4D97-AF65-F5344CB8AC3E}">
        <p14:creationId xmlns:p14="http://schemas.microsoft.com/office/powerpoint/2010/main" val="2646282317"/>
      </p:ext>
    </p:extLst>
  </p:cSld>
  <p:clrMapOvr>
    <a:masterClrMapping/>
  </p:clrMapOvr>
  <p:transition spd="slow">
    <p:pull dir="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Liquidity Intermediation</a:t>
            </a:r>
          </a:p>
        </p:txBody>
      </p:sp>
      <p:sp>
        <p:nvSpPr>
          <p:cNvPr id="1625091" name="Rectangle 3"/>
          <p:cNvSpPr>
            <a:spLocks noGrp="1" noChangeArrowheads="1"/>
          </p:cNvSpPr>
          <p:nvPr>
            <p:ph type="body" idx="1"/>
          </p:nvPr>
        </p:nvSpPr>
        <p:spPr>
          <a:xfrm>
            <a:off x="764504" y="1628799"/>
            <a:ext cx="8716714" cy="4694213"/>
          </a:xfrm>
        </p:spPr>
        <p:txBody>
          <a:bodyPr/>
          <a:lstStyle/>
          <a:p>
            <a:pPr algn="just">
              <a:lnSpc>
                <a:spcPts val="2700"/>
              </a:lnSpc>
              <a:spcBef>
                <a:spcPts val="600"/>
              </a:spcBef>
              <a:spcAft>
                <a:spcPts val="600"/>
              </a:spcAft>
            </a:pPr>
            <a:r>
              <a:rPr lang="en-US" sz="2000" dirty="0">
                <a:solidFill>
                  <a:srgbClr val="FF0000"/>
                </a:solidFill>
              </a:rPr>
              <a:t>A usual solution is the implementation of Deposit Insurances, </a:t>
            </a:r>
            <a:r>
              <a:rPr lang="en-US" sz="2000" dirty="0"/>
              <a:t>with a limit set to avoid moral hazard (informed economic agents taking more risk, while being aware of a bank’s difficulties), but high enough to disincentive most people to withdraw their balances.</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Additionally, </a:t>
            </a:r>
            <a:r>
              <a:rPr lang="en-US" sz="2000" dirty="0">
                <a:solidFill>
                  <a:srgbClr val="FF0000"/>
                </a:solidFill>
              </a:rPr>
              <a:t>the implementation of the Lender of Last Resort role avoids a solvent institution to turn illiquid, </a:t>
            </a:r>
            <a:r>
              <a:rPr lang="en-US" sz="2000" dirty="0"/>
              <a:t>as the interbank market is usually unable to resolve the issue under dire circumstances.</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solidFill>
                  <a:srgbClr val="FF0000"/>
                </a:solidFill>
              </a:rPr>
              <a:t>Walter Bagehot’s (1873) rule: central bank must lend without limit to solvent banks</a:t>
            </a:r>
            <a:r>
              <a:rPr lang="en-US" sz="2000" dirty="0"/>
              <a:t>, against good collateral (valued at pre-crisis levels), and at penalty rates (i.e. higher than those prevailing under </a:t>
            </a:r>
            <a:r>
              <a:rPr lang="pt-PT" sz="2000" dirty="0"/>
              <a:t>normal </a:t>
            </a:r>
            <a:r>
              <a:rPr lang="en-US" sz="2000" dirty="0"/>
              <a:t>market conditions</a:t>
            </a:r>
            <a:r>
              <a:rPr lang="pt-PT" sz="2000" dirty="0"/>
              <a:t>).</a:t>
            </a:r>
            <a:endParaRPr lang="en-US" sz="2000" dirty="0"/>
          </a:p>
          <a:p>
            <a:pPr algn="just">
              <a:lnSpc>
                <a:spcPts val="2700"/>
              </a:lnSpc>
              <a:spcBef>
                <a:spcPts val="600"/>
              </a:spcBef>
              <a:spcAft>
                <a:spcPts val="600"/>
              </a:spcAft>
            </a:pPr>
            <a:endParaRPr lang="en-GB"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44</a:t>
            </a:fld>
            <a:endParaRPr lang="en-US" dirty="0"/>
          </a:p>
        </p:txBody>
      </p:sp>
      <p:cxnSp>
        <p:nvCxnSpPr>
          <p:cNvPr id="5" name="Straight Arrow Connector 4"/>
          <p:cNvCxnSpPr/>
          <p:nvPr/>
        </p:nvCxnSpPr>
        <p:spPr bwMode="auto">
          <a:xfrm>
            <a:off x="2360712" y="4725144"/>
            <a:ext cx="0" cy="720080"/>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665732868"/>
      </p:ext>
    </p:extLst>
  </p:cSld>
  <p:clrMapOvr>
    <a:masterClrMapping/>
  </p:clrMapOvr>
  <p:transition spd="slow">
    <p:pull dir="r"/>
  </p:transition>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44376" y="314763"/>
            <a:ext cx="8673120" cy="1092426"/>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t>Duration Bucketing</a:t>
            </a:r>
          </a:p>
        </p:txBody>
      </p:sp>
      <mc:AlternateContent xmlns:mc="http://schemas.openxmlformats.org/markup-compatibility/2006" xmlns:a14="http://schemas.microsoft.com/office/drawing/2010/main">
        <mc:Choice Requires="a14">
          <p:sp>
            <p:nvSpPr>
              <p:cNvPr id="5" name="Rectangle 3"/>
              <p:cNvSpPr>
                <a:spLocks noChangeArrowheads="1"/>
              </p:cNvSpPr>
              <p:nvPr/>
            </p:nvSpPr>
            <p:spPr bwMode="auto">
              <a:xfrm>
                <a:off x="776536" y="1628800"/>
                <a:ext cx="8640960" cy="46805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solidFill>
                      <a:srgbClr val="FF0000"/>
                    </a:solidFill>
                    <a:latin typeface="+mn-lt"/>
                  </a:rPr>
                  <a:t>Each cash flow must be allocated between the standard buckets, but this time considering duration (or maturity) buckets and their weights</a:t>
                </a:r>
                <a:r>
                  <a:rPr lang="en-US" altLang="en-US" sz="2000" b="0" u="none" dirty="0">
                    <a:latin typeface="+mn-lt"/>
                  </a:rPr>
                  <a:t>.</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The number of maturities will now be lower, as we are working with a fixed set of maturities, regardless the maturities of the different cash-flows.</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Assuming that the duration of the allocation is the same as the original one:</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0" indent="269875" algn="just" eaLnBrk="1" hangingPunct="1">
                  <a:lnSpc>
                    <a:spcPts val="2500"/>
                  </a:lnSpc>
                  <a:spcBef>
                    <a:spcPts val="0"/>
                  </a:spcBef>
                  <a:spcAft>
                    <a:spcPts val="0"/>
                  </a:spcAft>
                  <a:buClr>
                    <a:schemeClr val="bg2"/>
                  </a:buClr>
                  <a:buNone/>
                </a:pPr>
                <a:endParaRPr lang="en-US" altLang="en-US" sz="1800" b="0" u="none" dirty="0">
                  <a:latin typeface="+mn-lt"/>
                </a:endParaRPr>
              </a:p>
              <a:p>
                <a:pPr marL="0" indent="269875" algn="just" eaLnBrk="1" hangingPunct="1">
                  <a:lnSpc>
                    <a:spcPts val="2500"/>
                  </a:lnSpc>
                  <a:spcBef>
                    <a:spcPts val="0"/>
                  </a:spcBef>
                  <a:spcAft>
                    <a:spcPts val="0"/>
                  </a:spcAft>
                  <a:buClr>
                    <a:schemeClr val="bg2"/>
                  </a:buClr>
                  <a:buNone/>
                </a:pPr>
                <a:r>
                  <a:rPr lang="en-US" altLang="en-US" sz="1800" b="0" u="none" dirty="0">
                    <a:latin typeface="+mn-lt"/>
                  </a:rPr>
                  <a:t>where</a:t>
                </a:r>
              </a:p>
              <a:p>
                <a:pPr marL="269875" indent="0" algn="just" eaLnBrk="1" hangingPunct="1">
                  <a:lnSpc>
                    <a:spcPts val="2500"/>
                  </a:lnSpc>
                  <a:spcBef>
                    <a:spcPts val="0"/>
                  </a:spcBef>
                  <a:spcAft>
                    <a:spcPts val="0"/>
                  </a:spcAft>
                  <a:buClr>
                    <a:schemeClr val="bg2"/>
                  </a:buClr>
                  <a:buNone/>
                </a:pPr>
                <a14:m>
                  <m:oMath xmlns:m="http://schemas.openxmlformats.org/officeDocument/2006/math">
                    <m:sSub>
                      <m:sSubPr>
                        <m:ctrlPr>
                          <a:rPr lang="pt-PT" sz="1800" i="1" u="none">
                            <a:latin typeface="Cambria Math" panose="02040503050406030204" pitchFamily="18" charset="0"/>
                          </a:rPr>
                        </m:ctrlPr>
                      </m:sSubPr>
                      <m:e>
                        <m:r>
                          <a:rPr lang="pt-PT" sz="1800" b="0" i="1" u="none">
                            <a:latin typeface="Cambria Math" panose="02040503050406030204" pitchFamily="18" charset="0"/>
                          </a:rPr>
                          <m:t>𝐷</m:t>
                        </m:r>
                      </m:e>
                      <m:sub>
                        <m:r>
                          <a:rPr lang="pt-PT" sz="1800" b="0" i="1" u="none">
                            <a:latin typeface="Cambria Math" panose="02040503050406030204" pitchFamily="18" charset="0"/>
                          </a:rPr>
                          <m:t>𝐿</m:t>
                        </m:r>
                      </m:sub>
                    </m:sSub>
                  </m:oMath>
                </a14:m>
                <a:r>
                  <a:rPr lang="en-US" altLang="en-US" sz="1800" b="0" u="none" dirty="0">
                    <a:latin typeface="+mn-lt"/>
                  </a:rPr>
                  <a:t>= duration of the bucket with the lower maturity</a:t>
                </a:r>
              </a:p>
              <a:p>
                <a:pPr marL="269875" indent="0" algn="just" eaLnBrk="1" hangingPunct="1">
                  <a:lnSpc>
                    <a:spcPts val="2500"/>
                  </a:lnSpc>
                  <a:spcBef>
                    <a:spcPts val="0"/>
                  </a:spcBef>
                  <a:spcAft>
                    <a:spcPts val="0"/>
                  </a:spcAft>
                  <a:buClr>
                    <a:schemeClr val="bg2"/>
                  </a:buClr>
                  <a:buNone/>
                </a:pPr>
                <a14:m>
                  <m:oMath xmlns:m="http://schemas.openxmlformats.org/officeDocument/2006/math">
                    <m:sSub>
                      <m:sSubPr>
                        <m:ctrlPr>
                          <a:rPr lang="pt-PT" sz="1800" i="1" u="none">
                            <a:latin typeface="Cambria Math" panose="02040503050406030204" pitchFamily="18" charset="0"/>
                          </a:rPr>
                        </m:ctrlPr>
                      </m:sSubPr>
                      <m:e>
                        <m:r>
                          <a:rPr lang="pt-PT" sz="1800" b="0" i="1" u="none">
                            <a:latin typeface="Cambria Math" panose="02040503050406030204" pitchFamily="18" charset="0"/>
                          </a:rPr>
                          <m:t>𝐷</m:t>
                        </m:r>
                      </m:e>
                      <m:sub>
                        <m:r>
                          <a:rPr lang="pt-PT" sz="1800" b="0" i="1" u="none" smtClean="0">
                            <a:latin typeface="Cambria Math" panose="02040503050406030204" pitchFamily="18" charset="0"/>
                          </a:rPr>
                          <m:t>𝐻</m:t>
                        </m:r>
                      </m:sub>
                    </m:sSub>
                  </m:oMath>
                </a14:m>
                <a:r>
                  <a:rPr lang="en-US" altLang="en-US" sz="1800" b="0" u="none" dirty="0">
                    <a:latin typeface="+mn-lt"/>
                  </a:rPr>
                  <a:t>= duration of the bucket with the higher maturity</a:t>
                </a:r>
              </a:p>
              <a:p>
                <a:pPr marL="269875" indent="0" algn="just" eaLnBrk="1" hangingPunct="1">
                  <a:lnSpc>
                    <a:spcPts val="2500"/>
                  </a:lnSpc>
                  <a:spcBef>
                    <a:spcPts val="0"/>
                  </a:spcBef>
                  <a:spcAft>
                    <a:spcPts val="0"/>
                  </a:spcAft>
                  <a:buClr>
                    <a:schemeClr val="bg2"/>
                  </a:buClr>
                  <a:buNone/>
                </a:pPr>
                <a14:m>
                  <m:oMath xmlns:m="http://schemas.openxmlformats.org/officeDocument/2006/math">
                    <m:sSub>
                      <m:sSubPr>
                        <m:ctrlPr>
                          <a:rPr lang="pt-PT" sz="1800" i="1" u="none">
                            <a:latin typeface="Cambria Math" panose="02040503050406030204" pitchFamily="18" charset="0"/>
                          </a:rPr>
                        </m:ctrlPr>
                      </m:sSubPr>
                      <m:e>
                        <m:r>
                          <a:rPr lang="pt-PT" sz="1800" b="0" i="1" u="none">
                            <a:latin typeface="Cambria Math" panose="02040503050406030204" pitchFamily="18" charset="0"/>
                          </a:rPr>
                          <m:t>𝐷</m:t>
                        </m:r>
                      </m:e>
                      <m:sub>
                        <m:r>
                          <a:rPr lang="pt-PT" sz="1800" b="0" i="1" u="none">
                            <a:latin typeface="Cambria Math" panose="02040503050406030204" pitchFamily="18" charset="0"/>
                          </a:rPr>
                          <m:t>𝐻</m:t>
                        </m:r>
                      </m:sub>
                    </m:sSub>
                  </m:oMath>
                </a14:m>
                <a:r>
                  <a:rPr lang="en-US" altLang="en-US" sz="1800" b="0" u="none" dirty="0">
                    <a:latin typeface="+mn-lt"/>
                  </a:rPr>
                  <a:t>= duration of the cash-flow to allocate</a:t>
                </a:r>
              </a:p>
              <a:p>
                <a:pPr marL="269875" indent="0" algn="just" eaLnBrk="1" hangingPunct="1">
                  <a:lnSpc>
                    <a:spcPts val="2500"/>
                  </a:lnSpc>
                  <a:spcBef>
                    <a:spcPts val="0"/>
                  </a:spcBef>
                  <a:spcAft>
                    <a:spcPts val="0"/>
                  </a:spcAft>
                  <a:buClr>
                    <a:schemeClr val="bg2"/>
                  </a:buClr>
                  <a:buNone/>
                </a:pPr>
                <a14:m>
                  <m:oMath xmlns:m="http://schemas.openxmlformats.org/officeDocument/2006/math">
                    <m:sSub>
                      <m:sSubPr>
                        <m:ctrlPr>
                          <a:rPr lang="pt-PT" sz="1800" i="1" u="none">
                            <a:latin typeface="Cambria Math" panose="02040503050406030204" pitchFamily="18" charset="0"/>
                          </a:rPr>
                        </m:ctrlPr>
                      </m:sSubPr>
                      <m:e>
                        <m:r>
                          <a:rPr lang="pt-PT" sz="1800" b="0" i="1" u="none" smtClean="0">
                            <a:latin typeface="Cambria Math" panose="02040503050406030204" pitchFamily="18" charset="0"/>
                          </a:rPr>
                          <m:t>𝑤</m:t>
                        </m:r>
                      </m:e>
                      <m:sub>
                        <m:r>
                          <a:rPr lang="pt-PT" sz="1800" b="0" i="1" u="none">
                            <a:latin typeface="Cambria Math" panose="02040503050406030204" pitchFamily="18" charset="0"/>
                          </a:rPr>
                          <m:t>𝐿</m:t>
                        </m:r>
                      </m:sub>
                    </m:sSub>
                  </m:oMath>
                </a14:m>
                <a:r>
                  <a:rPr lang="en-US" altLang="en-US" sz="1800" b="0" u="none" dirty="0">
                    <a:latin typeface="+mn-lt"/>
                  </a:rPr>
                  <a:t>= weight of the bucket with the lower maturity</a:t>
                </a:r>
              </a:p>
              <a:p>
                <a:pPr marL="269875" indent="0" algn="just" eaLnBrk="1" hangingPunct="1">
                  <a:lnSpc>
                    <a:spcPts val="2500"/>
                  </a:lnSpc>
                  <a:spcBef>
                    <a:spcPts val="0"/>
                  </a:spcBef>
                  <a:spcAft>
                    <a:spcPts val="0"/>
                  </a:spcAft>
                  <a:buClr>
                    <a:schemeClr val="bg2"/>
                  </a:buClr>
                  <a:buNone/>
                </a:pPr>
                <a14:m>
                  <m:oMath xmlns:m="http://schemas.openxmlformats.org/officeDocument/2006/math">
                    <m:sSub>
                      <m:sSubPr>
                        <m:ctrlPr>
                          <a:rPr lang="pt-PT" sz="1800" i="1" u="none">
                            <a:latin typeface="Cambria Math" panose="02040503050406030204" pitchFamily="18" charset="0"/>
                          </a:rPr>
                        </m:ctrlPr>
                      </m:sSubPr>
                      <m:e>
                        <m:r>
                          <a:rPr lang="pt-PT" sz="1800" b="0" i="1" u="none">
                            <a:latin typeface="Cambria Math" panose="02040503050406030204" pitchFamily="18" charset="0"/>
                          </a:rPr>
                          <m:t>𝑤</m:t>
                        </m:r>
                      </m:e>
                      <m:sub>
                        <m:r>
                          <a:rPr lang="pt-PT" sz="1800" b="0" i="1" u="none" smtClean="0">
                            <a:latin typeface="Cambria Math" panose="02040503050406030204" pitchFamily="18" charset="0"/>
                          </a:rPr>
                          <m:t>𝐻</m:t>
                        </m:r>
                      </m:sub>
                    </m:sSub>
                  </m:oMath>
                </a14:m>
                <a:r>
                  <a:rPr lang="en-US" altLang="en-US" sz="1800" b="0" u="none" dirty="0">
                    <a:latin typeface="+mn-lt"/>
                  </a:rPr>
                  <a:t>= weight of the bucket with the lower maturity (1-</a:t>
                </a:r>
                <a14:m>
                  <m:oMath xmlns:m="http://schemas.openxmlformats.org/officeDocument/2006/math">
                    <m:sSub>
                      <m:sSubPr>
                        <m:ctrlPr>
                          <a:rPr lang="pt-PT" sz="1800" i="1" u="none">
                            <a:latin typeface="Cambria Math" panose="02040503050406030204" pitchFamily="18" charset="0"/>
                          </a:rPr>
                        </m:ctrlPr>
                      </m:sSubPr>
                      <m:e>
                        <m:r>
                          <a:rPr lang="pt-PT" sz="1800" b="0" i="1" u="none">
                            <a:latin typeface="Cambria Math" panose="02040503050406030204" pitchFamily="18" charset="0"/>
                          </a:rPr>
                          <m:t>𝑤</m:t>
                        </m:r>
                      </m:e>
                      <m:sub>
                        <m:r>
                          <a:rPr lang="pt-PT" sz="1800" b="0" i="1" u="none">
                            <a:latin typeface="Cambria Math" panose="02040503050406030204" pitchFamily="18" charset="0"/>
                          </a:rPr>
                          <m:t>𝐿</m:t>
                        </m:r>
                      </m:sub>
                    </m:sSub>
                  </m:oMath>
                </a14:m>
                <a:r>
                  <a:rPr lang="en-US" altLang="en-US" sz="1800" b="0" u="none" dirty="0">
                    <a:latin typeface="+mn-lt"/>
                  </a:rPr>
                  <a:t>)</a:t>
                </a:r>
                <a:endParaRPr lang="en-US" altLang="en-US" sz="1800" dirty="0">
                  <a:latin typeface="+mn-lt"/>
                </a:endParaRPr>
              </a:p>
            </p:txBody>
          </p:sp>
        </mc:Choice>
        <mc:Fallback xmlns="">
          <p:sp>
            <p:nvSpPr>
              <p:cNvPr id="5" name="Rectangle 3"/>
              <p:cNvSpPr>
                <a:spLocks noRot="1" noChangeAspect="1" noMove="1" noResize="1" noEditPoints="1" noAdjustHandles="1" noChangeArrowheads="1" noChangeShapeType="1" noTextEdit="1"/>
              </p:cNvSpPr>
              <p:nvPr/>
            </p:nvSpPr>
            <p:spPr bwMode="auto">
              <a:xfrm>
                <a:off x="776536" y="1628800"/>
                <a:ext cx="8640960" cy="4680520"/>
              </a:xfrm>
              <a:prstGeom prst="rect">
                <a:avLst/>
              </a:prstGeom>
              <a:blipFill>
                <a:blip r:embed="rId2"/>
                <a:stretch>
                  <a:fillRect l="-635" t="-391" r="-705" b="-14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800400" y="3665402"/>
                <a:ext cx="3096603" cy="332399"/>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000" b="0" i="1" u="none" smtClean="0">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sSub>
                        <m:sSubPr>
                          <m:ctrlPr>
                            <a:rPr lang="pt-PT" sz="200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𝐿</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𝐻</m:t>
                              </m:r>
                            </m:sub>
                          </m:sSub>
                          <m:r>
                            <a:rPr lang="pt-PT" sz="2000" b="0" i="1" u="none">
                              <a:latin typeface="Cambria Math" panose="02040503050406030204" pitchFamily="18" charset="0"/>
                            </a:rPr>
                            <m:t>𝐷</m:t>
                          </m:r>
                        </m:e>
                        <m:sub>
                          <m:r>
                            <a:rPr lang="pt-PT" sz="2000" b="0" i="1" u="none">
                              <a:latin typeface="Cambria Math" panose="02040503050406030204" pitchFamily="18" charset="0"/>
                            </a:rPr>
                            <m:t>𝐻</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𝑐𝑓</m:t>
                          </m:r>
                        </m:sub>
                      </m:sSub>
                    </m:oMath>
                  </m:oMathPara>
                </a14:m>
                <a:endParaRPr lang="en-GB" sz="2000" u="none" dirty="0"/>
              </a:p>
            </p:txBody>
          </p:sp>
        </mc:Choice>
        <mc:Fallback xmlns="">
          <p:sp>
            <p:nvSpPr>
              <p:cNvPr id="7" name="TextBox 6"/>
              <p:cNvSpPr txBox="1">
                <a:spLocks noRot="1" noChangeAspect="1" noMove="1" noResize="1" noEditPoints="1" noAdjustHandles="1" noChangeArrowheads="1" noChangeShapeType="1" noTextEdit="1"/>
              </p:cNvSpPr>
              <p:nvPr/>
            </p:nvSpPr>
            <p:spPr>
              <a:xfrm>
                <a:off x="800400" y="3665402"/>
                <a:ext cx="3096603" cy="332399"/>
              </a:xfrm>
              <a:prstGeom prst="rect">
                <a:avLst/>
              </a:prstGeom>
              <a:blipFill>
                <a:blip r:embed="rId3"/>
                <a:stretch>
                  <a:fillRect b="-25455"/>
                </a:stretch>
              </a:blipFill>
            </p:spPr>
            <p:txBody>
              <a:bodyPr/>
              <a:lstStyle/>
              <a:p>
                <a:r>
                  <a:rPr lang="pt-PT">
                    <a:noFill/>
                  </a:rPr>
                  <a:t> </a:t>
                </a:r>
              </a:p>
            </p:txBody>
          </p:sp>
        </mc:Fallback>
      </mc:AlternateContent>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440</a:t>
            </a:fld>
            <a:endParaRPr lang="en-US"/>
          </a:p>
        </p:txBody>
      </p:sp>
    </p:spTree>
    <p:extLst>
      <p:ext uri="{BB962C8B-B14F-4D97-AF65-F5344CB8AC3E}">
        <p14:creationId xmlns:p14="http://schemas.microsoft.com/office/powerpoint/2010/main" val="657580458"/>
      </p:ext>
    </p:extLst>
  </p:cSld>
  <p:clrMapOvr>
    <a:masterClrMapping/>
  </p:clrMapOvr>
  <p:transition spd="slow">
    <p:pull dir="r"/>
  </p:transition>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066800" y="10414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p:txBody>
      </p:sp>
      <p:sp>
        <p:nvSpPr>
          <p:cNvPr id="10" name="Rectangle 3"/>
          <p:cNvSpPr>
            <a:spLocks noChangeArrowheads="1"/>
          </p:cNvSpPr>
          <p:nvPr/>
        </p:nvSpPr>
        <p:spPr bwMode="auto">
          <a:xfrm>
            <a:off x="1066799" y="2003801"/>
            <a:ext cx="2743200" cy="45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r>
              <a:rPr lang="pt-PT" altLang="en-US" sz="2400" b="0" u="none" dirty="0"/>
              <a:t>CF1 2000€ in 1.25y</a:t>
            </a:r>
            <a:endParaRPr lang="pt-PT" altLang="en-US" sz="2400" b="0" u="none" baseline="-25000" dirty="0"/>
          </a:p>
          <a:p>
            <a:pPr eaLnBrk="1" hangingPunct="1">
              <a:defRPr/>
            </a:pPr>
            <a:endParaRPr lang="pt-PT" altLang="en-US" sz="2400" b="0" u="none" dirty="0"/>
          </a:p>
          <a:p>
            <a:pPr eaLnBrk="1" hangingPunct="1">
              <a:defRPr/>
            </a:pPr>
            <a:endParaRPr lang="pt-PT" altLang="en-US" sz="2400" b="0" u="none" dirty="0"/>
          </a:p>
          <a:p>
            <a:pPr eaLnBrk="1" hangingPunct="1">
              <a:defRPr/>
            </a:pPr>
            <a:endParaRPr lang="pt-PT" altLang="en-US" sz="2400" b="0" u="none" dirty="0"/>
          </a:p>
          <a:p>
            <a:pPr marL="0" indent="0" eaLnBrk="1" hangingPunct="1">
              <a:buNone/>
              <a:defRPr/>
            </a:pPr>
            <a:endParaRPr lang="pt-PT" altLang="en-US" sz="2400" b="0" u="none" dirty="0"/>
          </a:p>
          <a:p>
            <a:pPr marL="0" indent="0" eaLnBrk="1" hangingPunct="1">
              <a:buNone/>
              <a:defRPr/>
            </a:pPr>
            <a:endParaRPr lang="pt-PT" altLang="en-US" sz="2400" b="0" u="none" dirty="0"/>
          </a:p>
          <a:p>
            <a:pPr marL="0" indent="0" eaLnBrk="1" hangingPunct="1">
              <a:buNone/>
              <a:defRPr/>
            </a:pPr>
            <a:endParaRPr lang="pt-PT" altLang="en-US" sz="2400" b="0" u="none" dirty="0"/>
          </a:p>
          <a:p>
            <a:pPr marL="0" indent="0" eaLnBrk="1" hangingPunct="1">
              <a:buNone/>
              <a:defRPr/>
            </a:pPr>
            <a:endParaRPr lang="pt-PT" altLang="en-US" sz="2400" b="0" u="none" dirty="0"/>
          </a:p>
          <a:p>
            <a:pPr marL="0" indent="0" eaLnBrk="1" hangingPunct="1">
              <a:buNone/>
              <a:defRPr/>
            </a:pPr>
            <a:endParaRPr lang="pt-PT" altLang="en-US" sz="2400" b="0" u="none" dirty="0"/>
          </a:p>
        </p:txBody>
      </p:sp>
      <mc:AlternateContent xmlns:mc="http://schemas.openxmlformats.org/markup-compatibility/2006" xmlns:a14="http://schemas.microsoft.com/office/drawing/2010/main">
        <mc:Choice Requires="a14">
          <p:sp>
            <p:nvSpPr>
              <p:cNvPr id="11" name="TextBox 10"/>
              <p:cNvSpPr txBox="1"/>
              <p:nvPr/>
            </p:nvSpPr>
            <p:spPr>
              <a:xfrm>
                <a:off x="922944" y="2521594"/>
                <a:ext cx="3096603" cy="332399"/>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000" b="0" i="1" u="none" smtClean="0">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sSub>
                        <m:sSubPr>
                          <m:ctrlPr>
                            <a:rPr lang="pt-PT" sz="200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𝐿</m:t>
                          </m:r>
                        </m:sub>
                      </m:sSub>
                      <m:r>
                        <a:rPr lang="pt-PT" sz="2000" b="0" i="1" u="none">
                          <a:latin typeface="Cambria Math" panose="02040503050406030204" pitchFamily="18" charset="0"/>
                        </a:rPr>
                        <m:t>+</m:t>
                      </m:r>
                      <m:d>
                        <m:dPr>
                          <m:ctrlPr>
                            <a:rPr lang="pt-PT" sz="2000" b="0" i="1" u="none">
                              <a:latin typeface="Cambria Math" panose="02040503050406030204" pitchFamily="18" charset="0"/>
                            </a:rPr>
                          </m:ctrlPr>
                        </m:dPr>
                        <m:e>
                          <m:r>
                            <a:rPr lang="pt-PT" sz="2000" b="0" i="1" u="none">
                              <a:latin typeface="Cambria Math" panose="02040503050406030204" pitchFamily="18" charset="0"/>
                            </a:rPr>
                            <m:t>1−</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𝑤</m:t>
                              </m:r>
                            </m:e>
                            <m:sub>
                              <m:r>
                                <a:rPr lang="pt-PT" sz="2000" b="1" i="1" u="none" smtClean="0">
                                  <a:latin typeface="Cambria Math" panose="02040503050406030204" pitchFamily="18" charset="0"/>
                                </a:rPr>
                                <m:t>𝑳</m:t>
                              </m:r>
                            </m:sub>
                          </m:sSub>
                        </m:e>
                      </m:d>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𝐻</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𝑐𝑓</m:t>
                          </m:r>
                        </m:sub>
                      </m:sSub>
                    </m:oMath>
                  </m:oMathPara>
                </a14:m>
                <a:endParaRPr lang="en-GB" sz="2000" u="none" dirty="0"/>
              </a:p>
            </p:txBody>
          </p:sp>
        </mc:Choice>
        <mc:Fallback xmlns="">
          <p:sp>
            <p:nvSpPr>
              <p:cNvPr id="11" name="TextBox 10"/>
              <p:cNvSpPr txBox="1">
                <a:spLocks noRot="1" noChangeAspect="1" noMove="1" noResize="1" noEditPoints="1" noAdjustHandles="1" noChangeArrowheads="1" noChangeShapeType="1" noTextEdit="1"/>
              </p:cNvSpPr>
              <p:nvPr/>
            </p:nvSpPr>
            <p:spPr>
              <a:xfrm>
                <a:off x="922944" y="2521594"/>
                <a:ext cx="3096603" cy="332399"/>
              </a:xfrm>
              <a:prstGeom prst="rect">
                <a:avLst/>
              </a:prstGeom>
              <a:blipFill>
                <a:blip r:embed="rId2"/>
                <a:stretch>
                  <a:fillRect b="-27778"/>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744376" y="2977865"/>
                <a:ext cx="3673881" cy="307777"/>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000" b="0" i="1" u="none" smtClean="0">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r>
                        <a:rPr lang="pt-PT" sz="2000" i="1" u="none">
                          <a:latin typeface="Cambria Math" panose="02040503050406030204" pitchFamily="18" charset="0"/>
                          <a:ea typeface="Cambria Math" panose="02040503050406030204" pitchFamily="18" charset="0"/>
                        </a:rPr>
                        <m:t>∙</m:t>
                      </m:r>
                      <m:r>
                        <a:rPr lang="pt-PT" sz="2000" b="0" i="1" u="none">
                          <a:latin typeface="Cambria Math" panose="02040503050406030204" pitchFamily="18" charset="0"/>
                          <a:ea typeface="Cambria Math" panose="02040503050406030204" pitchFamily="18" charset="0"/>
                        </a:rPr>
                        <m:t>1</m:t>
                      </m:r>
                      <m:r>
                        <a:rPr lang="pt-PT" sz="2000" b="0" i="1" u="none">
                          <a:latin typeface="Cambria Math" panose="02040503050406030204" pitchFamily="18" charset="0"/>
                        </a:rPr>
                        <m:t>+</m:t>
                      </m:r>
                      <m:d>
                        <m:dPr>
                          <m:ctrlPr>
                            <a:rPr lang="pt-PT" sz="2000" b="0" i="1" u="none">
                              <a:latin typeface="Cambria Math" panose="02040503050406030204" pitchFamily="18" charset="0"/>
                            </a:rPr>
                          </m:ctrlPr>
                        </m:dPr>
                        <m:e>
                          <m:r>
                            <a:rPr lang="pt-PT" sz="2000" b="0" i="1" u="none">
                              <a:latin typeface="Cambria Math" panose="02040503050406030204" pitchFamily="18" charset="0"/>
                            </a:rPr>
                            <m:t>1−</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𝑤</m:t>
                              </m:r>
                            </m:e>
                            <m:sub>
                              <m:r>
                                <a:rPr lang="pt-PT" sz="2000" b="1" i="1" u="none" smtClean="0">
                                  <a:latin typeface="Cambria Math" panose="02040503050406030204" pitchFamily="18" charset="0"/>
                                </a:rPr>
                                <m:t>𝑳</m:t>
                              </m:r>
                            </m:sub>
                          </m:sSub>
                        </m:e>
                      </m:d>
                      <m:r>
                        <a:rPr lang="pt-PT" sz="2000" b="0" i="1" u="none">
                          <a:latin typeface="Cambria Math" panose="02040503050406030204" pitchFamily="18" charset="0"/>
                          <a:ea typeface="Cambria Math" panose="02040503050406030204" pitchFamily="18" charset="0"/>
                        </a:rPr>
                        <m:t>∙2</m:t>
                      </m:r>
                      <m:r>
                        <a:rPr lang="pt-PT" sz="2000" b="0" i="1" u="none">
                          <a:latin typeface="Cambria Math" panose="02040503050406030204" pitchFamily="18" charset="0"/>
                        </a:rPr>
                        <m:t>=1.25</m:t>
                      </m:r>
                    </m:oMath>
                  </m:oMathPara>
                </a14:m>
                <a:endParaRPr lang="en-GB" sz="2000" u="none" dirty="0"/>
              </a:p>
            </p:txBody>
          </p:sp>
        </mc:Choice>
        <mc:Fallback xmlns="">
          <p:sp>
            <p:nvSpPr>
              <p:cNvPr id="12" name="TextBox 11"/>
              <p:cNvSpPr txBox="1">
                <a:spLocks noRot="1" noChangeAspect="1" noMove="1" noResize="1" noEditPoints="1" noAdjustHandles="1" noChangeArrowheads="1" noChangeShapeType="1" noTextEdit="1"/>
              </p:cNvSpPr>
              <p:nvPr/>
            </p:nvSpPr>
            <p:spPr>
              <a:xfrm>
                <a:off x="744376" y="2977865"/>
                <a:ext cx="3673881" cy="307777"/>
              </a:xfrm>
              <a:prstGeom prst="rect">
                <a:avLst/>
              </a:prstGeom>
              <a:blipFill>
                <a:blip r:embed="rId3"/>
                <a:stretch>
                  <a:fillRect b="-17647"/>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32368" y="3392929"/>
                <a:ext cx="3673881" cy="331950"/>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a:latin typeface="Cambria Math" panose="02040503050406030204" pitchFamily="18" charset="0"/>
                            </a:rPr>
                            <m:t>𝑏𝑢𝑐𝑘𝑒𝑡</m:t>
                          </m:r>
                          <m:r>
                            <a:rPr lang="pt-PT" sz="2000" b="0" i="1" u="none">
                              <a:latin typeface="Cambria Math" panose="02040503050406030204" pitchFamily="18" charset="0"/>
                            </a:rPr>
                            <m:t> 1</m:t>
                          </m:r>
                          <m:r>
                            <a:rPr lang="pt-PT" sz="2000" b="0" i="1" u="none">
                              <a:latin typeface="Cambria Math" panose="02040503050406030204" pitchFamily="18" charset="0"/>
                            </a:rPr>
                            <m:t>𝑦</m:t>
                          </m:r>
                        </m:sub>
                      </m:sSub>
                      <m:r>
                        <a:rPr lang="pt-PT" sz="2000" b="0" i="1" u="none">
                          <a:latin typeface="Cambria Math" panose="02040503050406030204" pitchFamily="18" charset="0"/>
                        </a:rPr>
                        <m:t>=75%</m:t>
                      </m:r>
                    </m:oMath>
                  </m:oMathPara>
                </a14:m>
                <a:endParaRPr lang="en-GB" sz="2000" u="none" dirty="0"/>
              </a:p>
            </p:txBody>
          </p:sp>
        </mc:Choice>
        <mc:Fallback xmlns="">
          <p:sp>
            <p:nvSpPr>
              <p:cNvPr id="13" name="TextBox 12"/>
              <p:cNvSpPr txBox="1">
                <a:spLocks noRot="1" noChangeAspect="1" noMove="1" noResize="1" noEditPoints="1" noAdjustHandles="1" noChangeArrowheads="1" noChangeShapeType="1" noTextEdit="1"/>
              </p:cNvSpPr>
              <p:nvPr/>
            </p:nvSpPr>
            <p:spPr>
              <a:xfrm>
                <a:off x="832368" y="3392929"/>
                <a:ext cx="3673881" cy="331950"/>
              </a:xfrm>
              <a:prstGeom prst="rect">
                <a:avLst/>
              </a:prstGeom>
              <a:blipFill>
                <a:blip r:embed="rId4"/>
                <a:stretch>
                  <a:fillRect b="-25926"/>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582605" y="3770930"/>
                <a:ext cx="3673881" cy="331950"/>
              </a:xfrm>
              <a:prstGeom prst="rect">
                <a:avLst/>
              </a:prstGeom>
              <a:noFill/>
            </p:spPr>
            <p:txBody>
              <a:bodyPr wrap="square" lIns="0" tIns="0" rIns="0" bIns="0" rtlCol="0">
                <a:spAutoFit/>
              </a:bodyPr>
              <a:lstStyle/>
              <a:p>
                <a:pPr lvl="1">
                  <a:buNone/>
                </a:pPr>
                <a14:m>
                  <m:oMathPara xmlns:m="http://schemas.openxmlformats.org/officeDocument/2006/math">
                    <m:oMathParaPr>
                      <m:jc m:val="centerGroup"/>
                    </m:oMathParaPr>
                    <m:oMath xmlns:m="http://schemas.openxmlformats.org/officeDocument/2006/math">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a:latin typeface="Cambria Math" panose="02040503050406030204" pitchFamily="18" charset="0"/>
                            </a:rPr>
                            <m:t>𝑏𝑢𝑐𝑘𝑒𝑡</m:t>
                          </m:r>
                          <m:r>
                            <a:rPr lang="pt-PT" sz="2000" b="0" i="1" u="none">
                              <a:latin typeface="Cambria Math" panose="02040503050406030204" pitchFamily="18" charset="0"/>
                            </a:rPr>
                            <m:t> 2</m:t>
                          </m:r>
                          <m:r>
                            <a:rPr lang="pt-PT" sz="2000" b="0" i="1" u="none">
                              <a:latin typeface="Cambria Math" panose="02040503050406030204" pitchFamily="18" charset="0"/>
                            </a:rPr>
                            <m:t>𝑦</m:t>
                          </m:r>
                        </m:sub>
                      </m:sSub>
                      <m:r>
                        <a:rPr lang="pt-PT" sz="2000" b="0" i="1" u="none">
                          <a:latin typeface="Cambria Math" panose="02040503050406030204" pitchFamily="18" charset="0"/>
                        </a:rPr>
                        <m:t>=25%</m:t>
                      </m:r>
                    </m:oMath>
                  </m:oMathPara>
                </a14:m>
                <a:endParaRPr lang="en-GB" sz="2000" u="none" dirty="0"/>
              </a:p>
            </p:txBody>
          </p:sp>
        </mc:Choice>
        <mc:Fallback xmlns="">
          <p:sp>
            <p:nvSpPr>
              <p:cNvPr id="14" name="TextBox 13"/>
              <p:cNvSpPr txBox="1">
                <a:spLocks noRot="1" noChangeAspect="1" noMove="1" noResize="1" noEditPoints="1" noAdjustHandles="1" noChangeArrowheads="1" noChangeShapeType="1" noTextEdit="1"/>
              </p:cNvSpPr>
              <p:nvPr/>
            </p:nvSpPr>
            <p:spPr>
              <a:xfrm>
                <a:off x="582605" y="3770930"/>
                <a:ext cx="3673881" cy="331950"/>
              </a:xfrm>
              <a:prstGeom prst="rect">
                <a:avLst/>
              </a:prstGeom>
              <a:blipFill>
                <a:blip r:embed="rId5"/>
                <a:stretch>
                  <a:fillRect b="-25926"/>
                </a:stretch>
              </a:blipFill>
            </p:spPr>
            <p:txBody>
              <a:bodyPr/>
              <a:lstStyle/>
              <a:p>
                <a:r>
                  <a:rPr lang="pt-PT">
                    <a:noFill/>
                  </a:rPr>
                  <a:t> </a:t>
                </a:r>
              </a:p>
            </p:txBody>
          </p:sp>
        </mc:Fallback>
      </mc:AlternateContent>
      <p:sp>
        <p:nvSpPr>
          <p:cNvPr id="15" name="Rectangle 3"/>
          <p:cNvSpPr>
            <a:spLocks noChangeArrowheads="1"/>
          </p:cNvSpPr>
          <p:nvPr/>
        </p:nvSpPr>
        <p:spPr bwMode="auto">
          <a:xfrm>
            <a:off x="5745068" y="4235411"/>
            <a:ext cx="3048520" cy="45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r>
              <a:rPr lang="pt-PT" altLang="en-US" sz="2400" dirty="0"/>
              <a:t>CF1 102000€ in 2.25y</a:t>
            </a:r>
            <a:endParaRPr lang="pt-PT" altLang="en-US" sz="2400" baseline="-25000" dirty="0"/>
          </a:p>
        </p:txBody>
      </p:sp>
      <mc:AlternateContent xmlns:mc="http://schemas.openxmlformats.org/markup-compatibility/2006" xmlns:a14="http://schemas.microsoft.com/office/drawing/2010/main">
        <mc:Choice Requires="a14">
          <p:sp>
            <p:nvSpPr>
              <p:cNvPr id="19" name="TextBox 18"/>
              <p:cNvSpPr txBox="1"/>
              <p:nvPr/>
            </p:nvSpPr>
            <p:spPr>
              <a:xfrm>
                <a:off x="5247782" y="5107748"/>
                <a:ext cx="3924068" cy="331950"/>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a:latin typeface="Cambria Math" panose="02040503050406030204" pitchFamily="18" charset="0"/>
                            </a:rPr>
                            <m:t>𝑏𝑢𝑐𝑘𝑒𝑡</m:t>
                          </m:r>
                          <m:r>
                            <a:rPr lang="pt-PT" sz="2000" b="0" i="1" u="none">
                              <a:latin typeface="Cambria Math" panose="02040503050406030204" pitchFamily="18" charset="0"/>
                            </a:rPr>
                            <m:t> 3</m:t>
                          </m:r>
                          <m:r>
                            <a:rPr lang="pt-PT" sz="2000" b="0" i="1" u="none">
                              <a:latin typeface="Cambria Math" panose="02040503050406030204" pitchFamily="18" charset="0"/>
                            </a:rPr>
                            <m:t>𝑦</m:t>
                          </m:r>
                        </m:sub>
                      </m:sSub>
                      <m:r>
                        <a:rPr lang="pt-PT" sz="2000" b="0" i="1" u="none">
                          <a:latin typeface="Cambria Math" panose="02040503050406030204" pitchFamily="18" charset="0"/>
                        </a:rPr>
                        <m:t>=1 −</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𝑤</m:t>
                          </m:r>
                        </m:e>
                        <m:sub>
                          <m:r>
                            <a:rPr lang="pt-PT" sz="2000" i="1" u="none">
                              <a:latin typeface="Cambria Math" panose="02040503050406030204" pitchFamily="18" charset="0"/>
                            </a:rPr>
                            <m:t>𝑏𝑢𝑐𝑘𝑒𝑡</m:t>
                          </m:r>
                          <m:r>
                            <a:rPr lang="pt-PT" sz="2000" i="1" u="none">
                              <a:latin typeface="Cambria Math" panose="02040503050406030204" pitchFamily="18" charset="0"/>
                            </a:rPr>
                            <m:t> 2</m:t>
                          </m:r>
                          <m:r>
                            <a:rPr lang="pt-PT" sz="2000" i="1" u="none">
                              <a:latin typeface="Cambria Math" panose="02040503050406030204" pitchFamily="18" charset="0"/>
                            </a:rPr>
                            <m:t>𝑦</m:t>
                          </m:r>
                        </m:sub>
                      </m:sSub>
                      <m:r>
                        <a:rPr lang="pt-PT" sz="2000" b="0" i="1" u="none">
                          <a:latin typeface="Cambria Math" panose="02040503050406030204" pitchFamily="18" charset="0"/>
                        </a:rPr>
                        <m:t>=25%</m:t>
                      </m:r>
                    </m:oMath>
                  </m:oMathPara>
                </a14:m>
                <a:endParaRPr lang="en-GB" sz="2000" u="none" dirty="0"/>
              </a:p>
            </p:txBody>
          </p:sp>
        </mc:Choice>
        <mc:Fallback xmlns="">
          <p:sp>
            <p:nvSpPr>
              <p:cNvPr id="19" name="TextBox 18"/>
              <p:cNvSpPr txBox="1">
                <a:spLocks noRot="1" noChangeAspect="1" noMove="1" noResize="1" noEditPoints="1" noAdjustHandles="1" noChangeArrowheads="1" noChangeShapeType="1" noTextEdit="1"/>
              </p:cNvSpPr>
              <p:nvPr/>
            </p:nvSpPr>
            <p:spPr>
              <a:xfrm>
                <a:off x="5247782" y="5107748"/>
                <a:ext cx="3924068" cy="331950"/>
              </a:xfrm>
              <a:prstGeom prst="rect">
                <a:avLst/>
              </a:prstGeom>
              <a:blipFill>
                <a:blip r:embed="rId6"/>
                <a:stretch>
                  <a:fillRect l="-1398" r="-466" b="-25926"/>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5523855" y="2105821"/>
                <a:ext cx="3096603" cy="332399"/>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000" b="0" i="1" u="none" smtClean="0">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sSub>
                        <m:sSubPr>
                          <m:ctrlPr>
                            <a:rPr lang="pt-PT" sz="200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𝐿</m:t>
                          </m:r>
                        </m:sub>
                      </m:sSub>
                      <m:r>
                        <a:rPr lang="pt-PT" sz="2000" b="0" i="1" u="none">
                          <a:latin typeface="Cambria Math" panose="02040503050406030204" pitchFamily="18" charset="0"/>
                        </a:rPr>
                        <m:t>+</m:t>
                      </m:r>
                      <m:d>
                        <m:dPr>
                          <m:ctrlPr>
                            <a:rPr lang="pt-PT" sz="2000" b="0" i="1" u="none">
                              <a:latin typeface="Cambria Math" panose="02040503050406030204" pitchFamily="18" charset="0"/>
                            </a:rPr>
                          </m:ctrlPr>
                        </m:dPr>
                        <m:e>
                          <m:r>
                            <a:rPr lang="pt-PT" sz="2000" b="0" i="1" u="none">
                              <a:latin typeface="Cambria Math" panose="02040503050406030204" pitchFamily="18" charset="0"/>
                            </a:rPr>
                            <m:t>1−</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𝑤</m:t>
                              </m:r>
                            </m:e>
                            <m:sub>
                              <m:r>
                                <a:rPr lang="pt-PT" sz="2000" b="1" i="1" u="none" smtClean="0">
                                  <a:latin typeface="Cambria Math" panose="02040503050406030204" pitchFamily="18" charset="0"/>
                                </a:rPr>
                                <m:t>𝑳</m:t>
                              </m:r>
                            </m:sub>
                          </m:sSub>
                        </m:e>
                      </m:d>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𝐻</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𝑐𝑓</m:t>
                          </m:r>
                        </m:sub>
                      </m:sSub>
                    </m:oMath>
                  </m:oMathPara>
                </a14:m>
                <a:endParaRPr lang="en-GB" sz="2000" u="none" dirty="0"/>
              </a:p>
            </p:txBody>
          </p:sp>
        </mc:Choice>
        <mc:Fallback xmlns="">
          <p:sp>
            <p:nvSpPr>
              <p:cNvPr id="23" name="TextBox 22"/>
              <p:cNvSpPr txBox="1">
                <a:spLocks noRot="1" noChangeAspect="1" noMove="1" noResize="1" noEditPoints="1" noAdjustHandles="1" noChangeArrowheads="1" noChangeShapeType="1" noTextEdit="1"/>
              </p:cNvSpPr>
              <p:nvPr/>
            </p:nvSpPr>
            <p:spPr>
              <a:xfrm>
                <a:off x="5523855" y="2105821"/>
                <a:ext cx="3096603" cy="332399"/>
              </a:xfrm>
              <a:prstGeom prst="rect">
                <a:avLst/>
              </a:prstGeom>
              <a:blipFill>
                <a:blip r:embed="rId7"/>
                <a:stretch>
                  <a:fillRect b="-25455"/>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472831" y="2563701"/>
                <a:ext cx="3387389" cy="332399"/>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2000" b="0" i="1" u="none" smtClean="0">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sSub>
                        <m:sSubPr>
                          <m:ctrlPr>
                            <a:rPr lang="pt-PT" sz="200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𝐿</m:t>
                          </m:r>
                        </m:sub>
                      </m:sSub>
                      <m:r>
                        <a:rPr lang="pt-PT" sz="2000" b="0" i="1" u="none">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𝐷</m:t>
                          </m:r>
                        </m:e>
                        <m:sub>
                          <m:r>
                            <a:rPr lang="pt-PT" sz="2000" i="1" u="none">
                              <a:latin typeface="Cambria Math" panose="02040503050406030204" pitchFamily="18" charset="0"/>
                            </a:rPr>
                            <m:t>𝐻</m:t>
                          </m:r>
                        </m:sub>
                      </m:sSub>
                      <m:r>
                        <a:rPr lang="pt-PT" sz="2000" i="1" u="none">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𝑤</m:t>
                          </m:r>
                        </m:e>
                        <m:sub>
                          <m:r>
                            <a:rPr lang="pt-PT" sz="2000" b="1" i="1" u="none" smtClean="0">
                              <a:latin typeface="Cambria Math" panose="02040503050406030204" pitchFamily="18" charset="0"/>
                            </a:rPr>
                            <m:t>𝑳</m:t>
                          </m:r>
                        </m:sub>
                      </m:sSub>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𝐻</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𝑐𝑓</m:t>
                          </m:r>
                        </m:sub>
                      </m:sSub>
                    </m:oMath>
                  </m:oMathPara>
                </a14:m>
                <a:endParaRPr lang="en-GB" sz="2000" u="none" dirty="0"/>
              </a:p>
            </p:txBody>
          </p:sp>
        </mc:Choice>
        <mc:Fallback xmlns="">
          <p:sp>
            <p:nvSpPr>
              <p:cNvPr id="24" name="TextBox 23"/>
              <p:cNvSpPr txBox="1">
                <a:spLocks noRot="1" noChangeAspect="1" noMove="1" noResize="1" noEditPoints="1" noAdjustHandles="1" noChangeArrowheads="1" noChangeShapeType="1" noTextEdit="1"/>
              </p:cNvSpPr>
              <p:nvPr/>
            </p:nvSpPr>
            <p:spPr>
              <a:xfrm>
                <a:off x="5472831" y="2563701"/>
                <a:ext cx="3387389" cy="332399"/>
              </a:xfrm>
              <a:prstGeom prst="rect">
                <a:avLst/>
              </a:prstGeom>
              <a:blipFill>
                <a:blip r:embed="rId8"/>
                <a:stretch>
                  <a:fillRect b="-27778"/>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5457056" y="2897264"/>
                <a:ext cx="3402977" cy="332399"/>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2000" b="0" i="1" u="none" smtClean="0">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sSub>
                        <m:sSubPr>
                          <m:ctrlPr>
                            <a:rPr lang="pt-PT" sz="200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𝐿</m:t>
                          </m:r>
                        </m:sub>
                      </m:sSub>
                      <m:r>
                        <a:rPr lang="pt-PT" sz="2000" b="0" i="1" u="none" smtClean="0">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𝑤</m:t>
                          </m:r>
                        </m:e>
                        <m:sub>
                          <m:r>
                            <a:rPr lang="pt-PT" sz="2000" b="1" i="1" u="none" smtClean="0">
                              <a:latin typeface="Cambria Math" panose="02040503050406030204" pitchFamily="18" charset="0"/>
                            </a:rPr>
                            <m:t>𝑳</m:t>
                          </m:r>
                        </m:sub>
                      </m:sSub>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𝐻</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𝑐𝑓</m:t>
                          </m:r>
                        </m:sub>
                      </m:sSub>
                      <m:r>
                        <a:rPr lang="pt-PT" sz="2000" i="1" u="none">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𝐷</m:t>
                          </m:r>
                        </m:e>
                        <m:sub>
                          <m:r>
                            <a:rPr lang="pt-PT" sz="2000" i="1" u="none">
                              <a:latin typeface="Cambria Math" panose="02040503050406030204" pitchFamily="18" charset="0"/>
                            </a:rPr>
                            <m:t>𝐻</m:t>
                          </m:r>
                        </m:sub>
                      </m:sSub>
                    </m:oMath>
                  </m:oMathPara>
                </a14:m>
                <a:endParaRPr lang="en-GB" sz="2000" u="none" dirty="0"/>
              </a:p>
            </p:txBody>
          </p:sp>
        </mc:Choice>
        <mc:Fallback xmlns="">
          <p:sp>
            <p:nvSpPr>
              <p:cNvPr id="25" name="TextBox 24"/>
              <p:cNvSpPr txBox="1">
                <a:spLocks noRot="1" noChangeAspect="1" noMove="1" noResize="1" noEditPoints="1" noAdjustHandles="1" noChangeArrowheads="1" noChangeShapeType="1" noTextEdit="1"/>
              </p:cNvSpPr>
              <p:nvPr/>
            </p:nvSpPr>
            <p:spPr>
              <a:xfrm>
                <a:off x="5457056" y="2897264"/>
                <a:ext cx="3402977" cy="332399"/>
              </a:xfrm>
              <a:prstGeom prst="rect">
                <a:avLst/>
              </a:prstGeom>
              <a:blipFill>
                <a:blip r:embed="rId9"/>
                <a:stretch>
                  <a:fillRect b="-25455"/>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5498075" y="3257244"/>
                <a:ext cx="3425206" cy="332399"/>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2000" b="0" i="1" u="none" smtClean="0">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sSub>
                        <m:sSubPr>
                          <m:ctrlPr>
                            <a:rPr lang="pt-PT" sz="2000" i="1" u="none">
                              <a:latin typeface="Cambria Math" panose="02040503050406030204" pitchFamily="18" charset="0"/>
                            </a:rPr>
                          </m:ctrlPr>
                        </m:sSubPr>
                        <m:e>
                          <m:r>
                            <a:rPr lang="pt-PT" sz="2000" b="0" i="1" u="none">
                              <a:latin typeface="Cambria Math" panose="02040503050406030204" pitchFamily="18" charset="0"/>
                            </a:rPr>
                            <m:t>(</m:t>
                          </m:r>
                          <m:r>
                            <a:rPr lang="pt-PT" sz="2000" b="0" i="1" u="none">
                              <a:latin typeface="Cambria Math" panose="02040503050406030204" pitchFamily="18" charset="0"/>
                            </a:rPr>
                            <m:t>𝐷</m:t>
                          </m:r>
                        </m:e>
                        <m:sub>
                          <m:r>
                            <a:rPr lang="pt-PT" sz="2000" b="0" i="1" u="none">
                              <a:latin typeface="Cambria Math" panose="02040503050406030204" pitchFamily="18" charset="0"/>
                            </a:rPr>
                            <m:t>𝐿</m:t>
                          </m:r>
                        </m:sub>
                      </m:sSub>
                      <m:r>
                        <a:rPr lang="pt-PT" sz="200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𝐻</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𝑐𝑓</m:t>
                          </m:r>
                        </m:sub>
                      </m:sSub>
                      <m:r>
                        <a:rPr lang="pt-PT" sz="2000" i="1" u="none">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𝐷</m:t>
                          </m:r>
                        </m:e>
                        <m:sub>
                          <m:r>
                            <a:rPr lang="pt-PT" sz="2000" i="1" u="none">
                              <a:latin typeface="Cambria Math" panose="02040503050406030204" pitchFamily="18" charset="0"/>
                            </a:rPr>
                            <m:t>𝐻</m:t>
                          </m:r>
                        </m:sub>
                      </m:sSub>
                    </m:oMath>
                  </m:oMathPara>
                </a14:m>
                <a:endParaRPr lang="en-GB" sz="2000" u="none" dirty="0"/>
              </a:p>
            </p:txBody>
          </p:sp>
        </mc:Choice>
        <mc:Fallback xmlns="">
          <p:sp>
            <p:nvSpPr>
              <p:cNvPr id="26" name="TextBox 25"/>
              <p:cNvSpPr txBox="1">
                <a:spLocks noRot="1" noChangeAspect="1" noMove="1" noResize="1" noEditPoints="1" noAdjustHandles="1" noChangeArrowheads="1" noChangeShapeType="1" noTextEdit="1"/>
              </p:cNvSpPr>
              <p:nvPr/>
            </p:nvSpPr>
            <p:spPr>
              <a:xfrm>
                <a:off x="5498075" y="3257244"/>
                <a:ext cx="3425206" cy="332399"/>
              </a:xfrm>
              <a:prstGeom prst="rect">
                <a:avLst/>
              </a:prstGeom>
              <a:blipFill>
                <a:blip r:embed="rId10"/>
                <a:stretch>
                  <a:fillRect b="-25455"/>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5618747" y="3597438"/>
                <a:ext cx="3301162" cy="332399"/>
              </a:xfrm>
              <a:prstGeom prst="rect">
                <a:avLst/>
              </a:prstGeom>
              <a:noFill/>
            </p:spPr>
            <p:txBody>
              <a:bodyPr wrap="square" lIns="0" tIns="0" rIns="0" bIns="0" rtlCol="0">
                <a:spAutoFit/>
              </a:bodyPr>
              <a:lstStyle/>
              <a:p>
                <a:pPr>
                  <a:buNone/>
                </a:pPr>
                <a14:m>
                  <m:oMath xmlns:m="http://schemas.openxmlformats.org/officeDocument/2006/math">
                    <m:r>
                      <a:rPr lang="pt-PT" sz="2000" b="0" i="1" u="none" smtClean="0">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m:t>
                        </m:r>
                        <m:r>
                          <a:rPr lang="pt-PT" sz="2000" b="0" i="1" u="none">
                            <a:latin typeface="Cambria Math" panose="02040503050406030204" pitchFamily="18" charset="0"/>
                          </a:rPr>
                          <m:t>𝐷</m:t>
                        </m:r>
                      </m:e>
                      <m:sub>
                        <m:r>
                          <a:rPr lang="pt-PT" sz="2000" b="0" i="1" u="none">
                            <a:latin typeface="Cambria Math" panose="02040503050406030204" pitchFamily="18" charset="0"/>
                          </a:rPr>
                          <m:t>𝑐𝑓</m:t>
                        </m:r>
                      </m:sub>
                    </m:sSub>
                    <m:r>
                      <a:rPr lang="pt-PT" sz="2000" i="1" u="none">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𝐷</m:t>
                        </m:r>
                      </m:e>
                      <m:sub>
                        <m:r>
                          <a:rPr lang="pt-PT" sz="2000" i="1" u="none">
                            <a:latin typeface="Cambria Math" panose="02040503050406030204" pitchFamily="18" charset="0"/>
                          </a:rPr>
                          <m:t>𝐻</m:t>
                        </m:r>
                      </m:sub>
                    </m:sSub>
                    <m:r>
                      <a:rPr lang="pt-PT" sz="2000" b="0" i="1" u="none">
                        <a:latin typeface="Cambria Math" panose="02040503050406030204" pitchFamily="18" charset="0"/>
                      </a:rPr>
                      <m:t>)</m:t>
                    </m:r>
                  </m:oMath>
                </a14:m>
                <a:r>
                  <a:rPr lang="en-GB" sz="2000" u="none" dirty="0"/>
                  <a:t>/</a:t>
                </a:r>
                <a14:m>
                  <m:oMath xmlns:m="http://schemas.openxmlformats.org/officeDocument/2006/math">
                    <m:sSub>
                      <m:sSubPr>
                        <m:ctrlPr>
                          <a:rPr lang="pt-PT" sz="2000" i="1" u="none">
                            <a:latin typeface="Cambria Math" panose="02040503050406030204" pitchFamily="18" charset="0"/>
                          </a:rPr>
                        </m:ctrlPr>
                      </m:sSubPr>
                      <m:e>
                        <m:r>
                          <a:rPr lang="pt-PT" sz="2000" i="1" u="none">
                            <a:latin typeface="Cambria Math" panose="02040503050406030204" pitchFamily="18" charset="0"/>
                          </a:rPr>
                          <m:t>(</m:t>
                        </m:r>
                        <m:r>
                          <a:rPr lang="pt-PT" sz="2000" i="1" u="none">
                            <a:latin typeface="Cambria Math" panose="02040503050406030204" pitchFamily="18" charset="0"/>
                          </a:rPr>
                          <m:t>𝐷</m:t>
                        </m:r>
                      </m:e>
                      <m:sub>
                        <m:r>
                          <a:rPr lang="pt-PT" sz="2000" i="1" u="none">
                            <a:latin typeface="Cambria Math" panose="02040503050406030204" pitchFamily="18" charset="0"/>
                          </a:rPr>
                          <m:t>𝐿</m:t>
                        </m:r>
                      </m:sub>
                    </m:sSub>
                    <m:r>
                      <a:rPr lang="pt-PT" sz="2000" i="1" u="none">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𝐷</m:t>
                        </m:r>
                      </m:e>
                      <m:sub>
                        <m:r>
                          <a:rPr lang="pt-PT" sz="2000" i="1" u="none">
                            <a:latin typeface="Cambria Math" panose="02040503050406030204" pitchFamily="18" charset="0"/>
                          </a:rPr>
                          <m:t>𝐻</m:t>
                        </m:r>
                      </m:sub>
                    </m:sSub>
                    <m:r>
                      <a:rPr lang="pt-PT" sz="2000" i="1" u="none">
                        <a:latin typeface="Cambria Math" panose="02040503050406030204" pitchFamily="18" charset="0"/>
                      </a:rPr>
                      <m:t>)</m:t>
                    </m:r>
                  </m:oMath>
                </a14:m>
                <a:endParaRPr lang="en-GB" sz="2000" u="none" dirty="0"/>
              </a:p>
            </p:txBody>
          </p:sp>
        </mc:Choice>
        <mc:Fallback xmlns="">
          <p:sp>
            <p:nvSpPr>
              <p:cNvPr id="27" name="TextBox 26"/>
              <p:cNvSpPr txBox="1">
                <a:spLocks noRot="1" noChangeAspect="1" noMove="1" noResize="1" noEditPoints="1" noAdjustHandles="1" noChangeArrowheads="1" noChangeShapeType="1" noTextEdit="1"/>
              </p:cNvSpPr>
              <p:nvPr/>
            </p:nvSpPr>
            <p:spPr>
              <a:xfrm>
                <a:off x="5618747" y="3597438"/>
                <a:ext cx="3301162" cy="332399"/>
              </a:xfrm>
              <a:prstGeom prst="rect">
                <a:avLst/>
              </a:prstGeom>
              <a:blipFill>
                <a:blip r:embed="rId11"/>
                <a:stretch>
                  <a:fillRect t="-23636" r="-1294" b="-38182"/>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916704" y="4690668"/>
                <a:ext cx="3096603" cy="639727"/>
              </a:xfrm>
              <a:prstGeom prst="rect">
                <a:avLst/>
              </a:prstGeom>
              <a:noFill/>
            </p:spPr>
            <p:txBody>
              <a:bodyPr wrap="square" lIns="0" tIns="0" rIns="0" bIns="0" rtlCol="0">
                <a:spAutoFit/>
              </a:bodyPr>
              <a:lstStyle/>
              <a:p>
                <a:pPr>
                  <a:buNone/>
                </a:pPr>
                <a14:m>
                  <m:oMath xmlns:m="http://schemas.openxmlformats.org/officeDocument/2006/math">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a:latin typeface="Cambria Math" panose="02040503050406030204" pitchFamily="18" charset="0"/>
                          </a:rPr>
                          <m:t>𝑏𝑢𝑐𝑘𝑒𝑡</m:t>
                        </m:r>
                        <m:r>
                          <a:rPr lang="pt-PT" sz="2000" b="0" i="1" u="none">
                            <a:latin typeface="Cambria Math" panose="02040503050406030204" pitchFamily="18" charset="0"/>
                          </a:rPr>
                          <m:t> 2</m:t>
                        </m:r>
                        <m:r>
                          <a:rPr lang="pt-PT" sz="2000" b="0" i="1" u="none">
                            <a:latin typeface="Cambria Math" panose="02040503050406030204" pitchFamily="18" charset="0"/>
                          </a:rPr>
                          <m:t>𝑦</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m:t>
                        </m:r>
                        <m:r>
                          <a:rPr lang="pt-PT" sz="2000" b="0" i="1" u="none">
                            <a:latin typeface="Cambria Math" panose="02040503050406030204" pitchFamily="18" charset="0"/>
                          </a:rPr>
                          <m:t>𝐷</m:t>
                        </m:r>
                      </m:e>
                      <m:sub>
                        <m:r>
                          <a:rPr lang="pt-PT" sz="2000" b="0" i="1" u="none">
                            <a:latin typeface="Cambria Math" panose="02040503050406030204" pitchFamily="18" charset="0"/>
                          </a:rPr>
                          <m:t>2.25</m:t>
                        </m:r>
                      </m:sub>
                    </m:sSub>
                    <m:r>
                      <a:rPr lang="pt-PT" sz="2000" i="1" u="none">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𝐷</m:t>
                        </m:r>
                      </m:e>
                      <m:sub>
                        <m:r>
                          <a:rPr lang="pt-PT" sz="2000" b="0" i="1" u="none">
                            <a:latin typeface="Cambria Math" panose="02040503050406030204" pitchFamily="18" charset="0"/>
                          </a:rPr>
                          <m:t>3</m:t>
                        </m:r>
                      </m:sub>
                    </m:sSub>
                    <m:r>
                      <a:rPr lang="pt-PT" sz="2000" b="0" i="1" u="none">
                        <a:latin typeface="Cambria Math" panose="02040503050406030204" pitchFamily="18" charset="0"/>
                      </a:rPr>
                      <m:t>)</m:t>
                    </m:r>
                  </m:oMath>
                </a14:m>
                <a:r>
                  <a:rPr lang="en-GB" sz="2000" u="none" dirty="0"/>
                  <a:t>/</a:t>
                </a:r>
                <a14:m>
                  <m:oMath xmlns:m="http://schemas.openxmlformats.org/officeDocument/2006/math">
                    <m:sSub>
                      <m:sSubPr>
                        <m:ctrlPr>
                          <a:rPr lang="pt-PT" sz="2000" i="1" u="none">
                            <a:latin typeface="Cambria Math" panose="02040503050406030204" pitchFamily="18" charset="0"/>
                          </a:rPr>
                        </m:ctrlPr>
                      </m:sSubPr>
                      <m:e>
                        <m:r>
                          <a:rPr lang="pt-PT" sz="2000" i="1" u="none">
                            <a:latin typeface="Cambria Math" panose="02040503050406030204" pitchFamily="18" charset="0"/>
                          </a:rPr>
                          <m:t>(</m:t>
                        </m:r>
                        <m:r>
                          <a:rPr lang="pt-PT" sz="2000" i="1" u="none">
                            <a:latin typeface="Cambria Math" panose="02040503050406030204" pitchFamily="18" charset="0"/>
                          </a:rPr>
                          <m:t>𝐷</m:t>
                        </m:r>
                      </m:e>
                      <m:sub>
                        <m:r>
                          <a:rPr lang="pt-PT" sz="2000" b="0" i="1" u="none">
                            <a:latin typeface="Cambria Math" panose="02040503050406030204" pitchFamily="18" charset="0"/>
                          </a:rPr>
                          <m:t>2</m:t>
                        </m:r>
                      </m:sub>
                    </m:sSub>
                    <m:r>
                      <a:rPr lang="pt-PT" sz="2000" i="1" u="none">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𝐷</m:t>
                        </m:r>
                      </m:e>
                      <m:sub>
                        <m:r>
                          <a:rPr lang="pt-PT" sz="2000" b="0" i="1" u="none">
                            <a:latin typeface="Cambria Math" panose="02040503050406030204" pitchFamily="18" charset="0"/>
                          </a:rPr>
                          <m:t>3</m:t>
                        </m:r>
                      </m:sub>
                    </m:sSub>
                    <m:r>
                      <a:rPr lang="pt-PT" sz="2000" i="1" u="none">
                        <a:latin typeface="Cambria Math" panose="02040503050406030204" pitchFamily="18" charset="0"/>
                      </a:rPr>
                      <m:t>)</m:t>
                    </m:r>
                  </m:oMath>
                </a14:m>
                <a:endParaRPr lang="en-GB" sz="2000" u="none" dirty="0"/>
              </a:p>
            </p:txBody>
          </p:sp>
        </mc:Choice>
        <mc:Fallback xmlns="">
          <p:sp>
            <p:nvSpPr>
              <p:cNvPr id="28" name="TextBox 27"/>
              <p:cNvSpPr txBox="1">
                <a:spLocks noRot="1" noChangeAspect="1" noMove="1" noResize="1" noEditPoints="1" noAdjustHandles="1" noChangeArrowheads="1" noChangeShapeType="1" noTextEdit="1"/>
              </p:cNvSpPr>
              <p:nvPr/>
            </p:nvSpPr>
            <p:spPr>
              <a:xfrm>
                <a:off x="916704" y="4690668"/>
                <a:ext cx="3096603" cy="639727"/>
              </a:xfrm>
              <a:prstGeom prst="rect">
                <a:avLst/>
              </a:prstGeom>
              <a:blipFill>
                <a:blip r:embed="rId12"/>
                <a:stretch>
                  <a:fillRect b="-23810"/>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247249" y="4707996"/>
                <a:ext cx="4170247" cy="331950"/>
              </a:xfrm>
              <a:prstGeom prst="rect">
                <a:avLst/>
              </a:prstGeom>
              <a:noFill/>
            </p:spPr>
            <p:txBody>
              <a:bodyPr wrap="square" lIns="0" tIns="0" rIns="0" bIns="0" rtlCol="0">
                <a:spAutoFit/>
              </a:bodyPr>
              <a:lstStyle/>
              <a:p>
                <a:pPr>
                  <a:buNone/>
                </a:pPr>
                <a14:m>
                  <m:oMath xmlns:m="http://schemas.openxmlformats.org/officeDocument/2006/math">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i="1" u="none">
                            <a:latin typeface="Cambria Math" panose="02040503050406030204" pitchFamily="18" charset="0"/>
                          </a:rPr>
                          <m:t>𝑏𝑢𝑐𝑘𝑒𝑡</m:t>
                        </m:r>
                        <m:r>
                          <a:rPr lang="pt-PT" sz="2000" i="1" u="none">
                            <a:latin typeface="Cambria Math" panose="02040503050406030204" pitchFamily="18" charset="0"/>
                          </a:rPr>
                          <m:t> 2</m:t>
                        </m:r>
                        <m:r>
                          <a:rPr lang="pt-PT" sz="2000" i="1" u="none">
                            <a:latin typeface="Cambria Math" panose="02040503050406030204" pitchFamily="18" charset="0"/>
                          </a:rPr>
                          <m:t>𝑦</m:t>
                        </m:r>
                      </m:sub>
                    </m:sSub>
                    <m:r>
                      <a:rPr lang="pt-PT" sz="2000" b="0" i="1" u="none">
                        <a:latin typeface="Cambria Math" panose="02040503050406030204" pitchFamily="18" charset="0"/>
                      </a:rPr>
                      <m:t>=(2.25</m:t>
                    </m:r>
                    <m:r>
                      <a:rPr lang="pt-PT" sz="2000" i="1" u="none">
                        <a:latin typeface="Cambria Math" panose="02040503050406030204" pitchFamily="18" charset="0"/>
                      </a:rPr>
                      <m:t>−</m:t>
                    </m:r>
                    <m:r>
                      <a:rPr lang="pt-PT" sz="2000" b="0" i="1" u="none">
                        <a:latin typeface="Cambria Math" panose="02040503050406030204" pitchFamily="18" charset="0"/>
                      </a:rPr>
                      <m:t>3)</m:t>
                    </m:r>
                  </m:oMath>
                </a14:m>
                <a:r>
                  <a:rPr lang="en-GB" sz="2000" u="none" dirty="0"/>
                  <a:t>/ (</a:t>
                </a:r>
                <a14:m>
                  <m:oMath xmlns:m="http://schemas.openxmlformats.org/officeDocument/2006/math">
                    <m:r>
                      <a:rPr lang="pt-PT" sz="2000" b="0" i="1" u="none">
                        <a:latin typeface="Cambria Math" panose="02040503050406030204" pitchFamily="18" charset="0"/>
                      </a:rPr>
                      <m:t>2</m:t>
                    </m:r>
                    <m:r>
                      <a:rPr lang="pt-PT" sz="2000" i="1" u="none">
                        <a:latin typeface="Cambria Math" panose="02040503050406030204" pitchFamily="18" charset="0"/>
                      </a:rPr>
                      <m:t>−3</m:t>
                    </m:r>
                    <m:r>
                      <a:rPr lang="pt-PT" sz="2000" b="0" i="1" u="none">
                        <a:latin typeface="Cambria Math" panose="02040503050406030204" pitchFamily="18" charset="0"/>
                      </a:rPr>
                      <m:t>)</m:t>
                    </m:r>
                  </m:oMath>
                </a14:m>
                <a:r>
                  <a:rPr lang="en-GB" sz="2000" u="none" dirty="0"/>
                  <a:t>=</a:t>
                </a:r>
                <a:r>
                  <a:rPr lang="en-GB" sz="2000" b="0" u="none" dirty="0"/>
                  <a:t>75%</a:t>
                </a:r>
              </a:p>
            </p:txBody>
          </p:sp>
        </mc:Choice>
        <mc:Fallback xmlns="">
          <p:sp>
            <p:nvSpPr>
              <p:cNvPr id="29" name="TextBox 28"/>
              <p:cNvSpPr txBox="1">
                <a:spLocks noRot="1" noChangeAspect="1" noMove="1" noResize="1" noEditPoints="1" noAdjustHandles="1" noChangeArrowheads="1" noChangeShapeType="1" noTextEdit="1"/>
              </p:cNvSpPr>
              <p:nvPr/>
            </p:nvSpPr>
            <p:spPr>
              <a:xfrm>
                <a:off x="5247249" y="4707996"/>
                <a:ext cx="4170247" cy="331950"/>
              </a:xfrm>
              <a:prstGeom prst="rect">
                <a:avLst/>
              </a:prstGeom>
              <a:blipFill>
                <a:blip r:embed="rId13"/>
                <a:stretch>
                  <a:fillRect l="-439" t="-23636" r="-2485" b="-38182"/>
                </a:stretch>
              </a:blipFill>
            </p:spPr>
            <p:txBody>
              <a:bodyPr/>
              <a:lstStyle/>
              <a:p>
                <a:r>
                  <a:rPr lang="pt-PT">
                    <a:noFill/>
                  </a:rPr>
                  <a:t> </a:t>
                </a:r>
              </a:p>
            </p:txBody>
          </p:sp>
        </mc:Fallback>
      </mc:AlternateContent>
      <p:sp>
        <p:nvSpPr>
          <p:cNvPr id="30" name="Rectangle 3"/>
          <p:cNvSpPr>
            <a:spLocks noChangeArrowheads="1"/>
          </p:cNvSpPr>
          <p:nvPr/>
        </p:nvSpPr>
        <p:spPr bwMode="auto">
          <a:xfrm>
            <a:off x="1063238" y="1548692"/>
            <a:ext cx="2743200" cy="45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r>
              <a:rPr lang="pt-PT" altLang="en-US" sz="2400" dirty="0" err="1"/>
              <a:t>Example</a:t>
            </a: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p:txBody>
      </p:sp>
      <p:sp>
        <p:nvSpPr>
          <p:cNvPr id="32" name="Rectangle 3"/>
          <p:cNvSpPr>
            <a:spLocks noChangeArrowheads="1"/>
          </p:cNvSpPr>
          <p:nvPr/>
        </p:nvSpPr>
        <p:spPr bwMode="auto">
          <a:xfrm>
            <a:off x="5783991" y="1560565"/>
            <a:ext cx="2743200" cy="45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r>
              <a:rPr lang="pt-PT" altLang="en-US" sz="2400" dirty="0" err="1"/>
              <a:t>Generalization</a:t>
            </a: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p:txBody>
      </p:sp>
      <p:sp>
        <p:nvSpPr>
          <p:cNvPr id="2" name="Down Arrow 1"/>
          <p:cNvSpPr/>
          <p:nvPr/>
        </p:nvSpPr>
        <p:spPr bwMode="auto">
          <a:xfrm>
            <a:off x="7210678" y="3902033"/>
            <a:ext cx="334610" cy="370130"/>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31" name="Rectangle 2"/>
          <p:cNvSpPr txBox="1">
            <a:spLocks noChangeArrowheads="1"/>
          </p:cNvSpPr>
          <p:nvPr/>
        </p:nvSpPr>
        <p:spPr bwMode="auto">
          <a:xfrm>
            <a:off x="744376" y="314763"/>
            <a:ext cx="8673120" cy="109242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a:t>Duration Bucketing</a:t>
            </a:r>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441</a:t>
            </a:fld>
            <a:endParaRPr lang="en-US"/>
          </a:p>
        </p:txBody>
      </p:sp>
    </p:spTree>
    <p:extLst>
      <p:ext uri="{BB962C8B-B14F-4D97-AF65-F5344CB8AC3E}">
        <p14:creationId xmlns:p14="http://schemas.microsoft.com/office/powerpoint/2010/main" val="3476684368"/>
      </p:ext>
    </p:extLst>
  </p:cSld>
  <p:clrMapOvr>
    <a:masterClrMapping/>
  </p:clrMapOvr>
  <p:transition spd="slow">
    <p:pull dir="r"/>
  </p:transition>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744376" y="314763"/>
            <a:ext cx="8673120" cy="109242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a:t>Duration Bucketing</a:t>
            </a:r>
          </a:p>
        </p:txBody>
      </p:sp>
      <p:pic>
        <p:nvPicPr>
          <p:cNvPr id="3" name="Picture 2"/>
          <p:cNvPicPr>
            <a:picLocks noChangeAspect="1"/>
          </p:cNvPicPr>
          <p:nvPr/>
        </p:nvPicPr>
        <p:blipFill>
          <a:blip r:embed="rId2"/>
          <a:stretch>
            <a:fillRect/>
          </a:stretch>
        </p:blipFill>
        <p:spPr>
          <a:xfrm>
            <a:off x="1136576" y="2372035"/>
            <a:ext cx="7429500" cy="3194050"/>
          </a:xfrm>
          <a:prstGeom prst="rect">
            <a:avLst/>
          </a:prstGeom>
        </p:spPr>
      </p:pic>
      <p:sp>
        <p:nvSpPr>
          <p:cNvPr id="10" name="Rectangle 3"/>
          <p:cNvSpPr>
            <a:spLocks noChangeArrowheads="1"/>
          </p:cNvSpPr>
          <p:nvPr/>
        </p:nvSpPr>
        <p:spPr bwMode="auto">
          <a:xfrm>
            <a:off x="776536" y="1628800"/>
            <a:ext cx="864096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Calculation of buckets’ weights:</a:t>
            </a:r>
            <a:endParaRPr lang="en-US" altLang="en-US" sz="2000" dirty="0">
              <a:latin typeface="+mn-lt"/>
            </a:endParaRPr>
          </a:p>
          <a:p>
            <a:pPr algn="just" eaLnBrk="1" hangingPunct="1">
              <a:defRPr/>
            </a:pPr>
            <a:endParaRPr lang="en-US" altLang="en-US" sz="2000" dirty="0">
              <a:latin typeface="+mn-lt"/>
            </a:endParaRPr>
          </a:p>
          <a:p>
            <a:pPr algn="just" eaLnBrk="1" hangingPunct="1">
              <a:defRPr/>
            </a:pPr>
            <a:endParaRPr lang="en-US" altLang="en-US" sz="2000" dirty="0">
              <a:latin typeface="+mn-lt"/>
            </a:endParaRPr>
          </a:p>
        </p:txBody>
      </p:sp>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442</a:t>
            </a:fld>
            <a:endParaRPr lang="en-US"/>
          </a:p>
        </p:txBody>
      </p:sp>
    </p:spTree>
    <p:extLst>
      <p:ext uri="{BB962C8B-B14F-4D97-AF65-F5344CB8AC3E}">
        <p14:creationId xmlns:p14="http://schemas.microsoft.com/office/powerpoint/2010/main" val="745290418"/>
      </p:ext>
    </p:extLst>
  </p:cSld>
  <p:clrMapOvr>
    <a:masterClrMapping/>
  </p:clrMapOvr>
  <p:transition spd="slow">
    <p:pull dir="r"/>
  </p:transition>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066800" y="10414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p:txBody>
      </p:sp>
      <mc:AlternateContent xmlns:mc="http://schemas.openxmlformats.org/markup-compatibility/2006" xmlns:a14="http://schemas.microsoft.com/office/drawing/2010/main">
        <mc:Choice Requires="a14">
          <p:sp>
            <p:nvSpPr>
              <p:cNvPr id="17" name="TextBox 16"/>
              <p:cNvSpPr txBox="1"/>
              <p:nvPr/>
            </p:nvSpPr>
            <p:spPr>
              <a:xfrm>
                <a:off x="5851120" y="4249580"/>
                <a:ext cx="3673881" cy="246221"/>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1600" b="0" i="1">
                          <a:latin typeface="Cambria Math" panose="02040503050406030204" pitchFamily="18" charset="0"/>
                        </a:rPr>
                        <m:t>75%</m:t>
                      </m:r>
                      <m:r>
                        <a:rPr lang="pt-PT" sz="1600" i="1">
                          <a:latin typeface="Cambria Math" panose="02040503050406030204" pitchFamily="18" charset="0"/>
                          <a:ea typeface="Cambria Math" panose="02040503050406030204" pitchFamily="18" charset="0"/>
                        </a:rPr>
                        <m:t>∙</m:t>
                      </m:r>
                      <m:r>
                        <a:rPr lang="pt-PT" sz="1600" b="0" i="1">
                          <a:latin typeface="Cambria Math" panose="02040503050406030204" pitchFamily="18" charset="0"/>
                          <a:ea typeface="Cambria Math" panose="02040503050406030204" pitchFamily="18" charset="0"/>
                        </a:rPr>
                        <m:t>2000 =1500</m:t>
                      </m:r>
                    </m:oMath>
                  </m:oMathPara>
                </a14:m>
                <a:endParaRPr lang="en-GB" sz="1600" dirty="0"/>
              </a:p>
            </p:txBody>
          </p:sp>
        </mc:Choice>
        <mc:Fallback xmlns="">
          <p:sp>
            <p:nvSpPr>
              <p:cNvPr id="17" name="TextBox 16"/>
              <p:cNvSpPr txBox="1">
                <a:spLocks noRot="1" noChangeAspect="1" noMove="1" noResize="1" noEditPoints="1" noAdjustHandles="1" noChangeArrowheads="1" noChangeShapeType="1" noTextEdit="1"/>
              </p:cNvSpPr>
              <p:nvPr/>
            </p:nvSpPr>
            <p:spPr>
              <a:xfrm>
                <a:off x="5851120" y="4249580"/>
                <a:ext cx="3673881" cy="246221"/>
              </a:xfrm>
              <a:prstGeom prst="rect">
                <a:avLst/>
              </a:prstGeom>
              <a:blipFill>
                <a:blip r:embed="rId2"/>
                <a:stretch>
                  <a:fillRect b="-14634"/>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6095656" y="4509413"/>
                <a:ext cx="3429344" cy="246221"/>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1600" b="0" i="1">
                          <a:latin typeface="Cambria Math" panose="02040503050406030204" pitchFamily="18" charset="0"/>
                        </a:rPr>
                        <m:t>25%</m:t>
                      </m:r>
                      <m:r>
                        <a:rPr lang="pt-PT" sz="1600" i="1">
                          <a:latin typeface="Cambria Math" panose="02040503050406030204" pitchFamily="18" charset="0"/>
                          <a:ea typeface="Cambria Math" panose="02040503050406030204" pitchFamily="18" charset="0"/>
                        </a:rPr>
                        <m:t>∙</m:t>
                      </m:r>
                      <m:r>
                        <a:rPr lang="pt-PT" sz="1600" b="0" i="1">
                          <a:latin typeface="Cambria Math" panose="02040503050406030204" pitchFamily="18" charset="0"/>
                          <a:ea typeface="Cambria Math" panose="02040503050406030204" pitchFamily="18" charset="0"/>
                        </a:rPr>
                        <m:t>2000 +75%∙102000 =77000</m:t>
                      </m:r>
                    </m:oMath>
                  </m:oMathPara>
                </a14:m>
                <a:endParaRPr lang="en-GB" sz="1600" dirty="0"/>
              </a:p>
            </p:txBody>
          </p:sp>
        </mc:Choice>
        <mc:Fallback xmlns="">
          <p:sp>
            <p:nvSpPr>
              <p:cNvPr id="20" name="TextBox 19"/>
              <p:cNvSpPr txBox="1">
                <a:spLocks noRot="1" noChangeAspect="1" noMove="1" noResize="1" noEditPoints="1" noAdjustHandles="1" noChangeArrowheads="1" noChangeShapeType="1" noTextEdit="1"/>
              </p:cNvSpPr>
              <p:nvPr/>
            </p:nvSpPr>
            <p:spPr>
              <a:xfrm>
                <a:off x="6095656" y="4509413"/>
                <a:ext cx="3429344" cy="246221"/>
              </a:xfrm>
              <a:prstGeom prst="rect">
                <a:avLst/>
              </a:prstGeom>
              <a:blipFill>
                <a:blip r:embed="rId3"/>
                <a:stretch>
                  <a:fillRect l="-2487" r="-533" b="-17500"/>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5851988" y="4817190"/>
                <a:ext cx="3830466" cy="246221"/>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1600" b="0" i="1">
                          <a:latin typeface="Cambria Math" panose="02040503050406030204" pitchFamily="18" charset="0"/>
                        </a:rPr>
                        <m:t>25</m:t>
                      </m:r>
                      <m:r>
                        <a:rPr lang="pt-PT" sz="1600" b="0" i="1">
                          <a:latin typeface="Cambria Math" panose="02040503050406030204" pitchFamily="18" charset="0"/>
                          <a:ea typeface="Cambria Math" panose="02040503050406030204" pitchFamily="18" charset="0"/>
                        </a:rPr>
                        <m:t>%</m:t>
                      </m:r>
                      <m:r>
                        <a:rPr lang="pt-PT" sz="1600" i="1">
                          <a:latin typeface="Cambria Math" panose="02040503050406030204" pitchFamily="18" charset="0"/>
                          <a:ea typeface="Cambria Math" panose="02040503050406030204" pitchFamily="18" charset="0"/>
                        </a:rPr>
                        <m:t>∙</m:t>
                      </m:r>
                      <m:r>
                        <a:rPr lang="pt-PT" sz="1600" b="0" i="1">
                          <a:latin typeface="Cambria Math" panose="02040503050406030204" pitchFamily="18" charset="0"/>
                          <a:ea typeface="Cambria Math" panose="02040503050406030204" pitchFamily="18" charset="0"/>
                        </a:rPr>
                        <m:t>10</m:t>
                      </m:r>
                      <m:r>
                        <a:rPr lang="pt-PT" sz="1600" i="1">
                          <a:latin typeface="Cambria Math" panose="02040503050406030204" pitchFamily="18" charset="0"/>
                          <a:ea typeface="Cambria Math" panose="02040503050406030204" pitchFamily="18" charset="0"/>
                        </a:rPr>
                        <m:t>2000</m:t>
                      </m:r>
                      <m:r>
                        <a:rPr lang="pt-PT" sz="1600" b="0" i="1">
                          <a:latin typeface="Cambria Math" panose="02040503050406030204" pitchFamily="18" charset="0"/>
                          <a:ea typeface="Cambria Math" panose="02040503050406030204" pitchFamily="18" charset="0"/>
                        </a:rPr>
                        <m:t>=25500</m:t>
                      </m:r>
                    </m:oMath>
                  </m:oMathPara>
                </a14:m>
                <a:endParaRPr lang="en-GB" sz="1600" dirty="0"/>
              </a:p>
            </p:txBody>
          </p:sp>
        </mc:Choice>
        <mc:Fallback xmlns="">
          <p:sp>
            <p:nvSpPr>
              <p:cNvPr id="21" name="TextBox 20"/>
              <p:cNvSpPr txBox="1">
                <a:spLocks noRot="1" noChangeAspect="1" noMove="1" noResize="1" noEditPoints="1" noAdjustHandles="1" noChangeArrowheads="1" noChangeShapeType="1" noTextEdit="1"/>
              </p:cNvSpPr>
              <p:nvPr/>
            </p:nvSpPr>
            <p:spPr>
              <a:xfrm>
                <a:off x="5851988" y="4817190"/>
                <a:ext cx="3830466" cy="246221"/>
              </a:xfrm>
              <a:prstGeom prst="rect">
                <a:avLst/>
              </a:prstGeom>
              <a:blipFill>
                <a:blip r:embed="rId4"/>
                <a:stretch>
                  <a:fillRect b="-14634"/>
                </a:stretch>
              </a:blipFill>
            </p:spPr>
            <p:txBody>
              <a:bodyPr/>
              <a:lstStyle/>
              <a:p>
                <a:r>
                  <a:rPr lang="pt-PT">
                    <a:noFill/>
                  </a:rPr>
                  <a:t> </a:t>
                </a:r>
              </a:p>
            </p:txBody>
          </p:sp>
        </mc:Fallback>
      </mc:AlternateContent>
      <p:pic>
        <p:nvPicPr>
          <p:cNvPr id="2" name="Picture 1"/>
          <p:cNvPicPr>
            <a:picLocks noChangeAspect="1"/>
          </p:cNvPicPr>
          <p:nvPr/>
        </p:nvPicPr>
        <p:blipFill>
          <a:blip r:embed="rId5"/>
          <a:stretch>
            <a:fillRect/>
          </a:stretch>
        </p:blipFill>
        <p:spPr>
          <a:xfrm>
            <a:off x="1066800" y="3276600"/>
            <a:ext cx="4503507" cy="2743200"/>
          </a:xfrm>
          <a:prstGeom prst="rect">
            <a:avLst/>
          </a:prstGeom>
        </p:spPr>
      </p:pic>
      <mc:AlternateContent xmlns:mc="http://schemas.openxmlformats.org/markup-compatibility/2006" xmlns:a14="http://schemas.microsoft.com/office/drawing/2010/main">
        <mc:Choice Requires="a14">
          <p:sp>
            <p:nvSpPr>
              <p:cNvPr id="22" name="TextBox 21"/>
              <p:cNvSpPr txBox="1"/>
              <p:nvPr/>
            </p:nvSpPr>
            <p:spPr>
              <a:xfrm>
                <a:off x="5649164" y="3704785"/>
                <a:ext cx="3673881" cy="246221"/>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1600" i="1">
                          <a:latin typeface="Cambria Math" panose="02040503050406030204" pitchFamily="18" charset="0"/>
                        </a:rPr>
                        <m:t>1</m:t>
                      </m:r>
                      <m:r>
                        <a:rPr lang="pt-PT" sz="1600" b="0" i="1">
                          <a:latin typeface="Cambria Math" panose="02040503050406030204" pitchFamily="18" charset="0"/>
                        </a:rPr>
                        <m:t>00%</m:t>
                      </m:r>
                      <m:r>
                        <a:rPr lang="pt-PT" sz="1600" i="1">
                          <a:latin typeface="Cambria Math" panose="02040503050406030204" pitchFamily="18" charset="0"/>
                          <a:ea typeface="Cambria Math" panose="02040503050406030204" pitchFamily="18" charset="0"/>
                        </a:rPr>
                        <m:t>∙</m:t>
                      </m:r>
                      <m:r>
                        <a:rPr lang="pt-PT" sz="1600" b="0" i="1">
                          <a:latin typeface="Cambria Math" panose="02040503050406030204" pitchFamily="18" charset="0"/>
                          <a:ea typeface="Cambria Math" panose="02040503050406030204" pitchFamily="18" charset="0"/>
                        </a:rPr>
                        <m:t>2000 =2000</m:t>
                      </m:r>
                    </m:oMath>
                  </m:oMathPara>
                </a14:m>
                <a:endParaRPr lang="en-GB" sz="1600" dirty="0"/>
              </a:p>
            </p:txBody>
          </p:sp>
        </mc:Choice>
        <mc:Fallback xmlns="">
          <p:sp>
            <p:nvSpPr>
              <p:cNvPr id="22" name="TextBox 21"/>
              <p:cNvSpPr txBox="1">
                <a:spLocks noRot="1" noChangeAspect="1" noMove="1" noResize="1" noEditPoints="1" noAdjustHandles="1" noChangeArrowheads="1" noChangeShapeType="1" noTextEdit="1"/>
              </p:cNvSpPr>
              <p:nvPr/>
            </p:nvSpPr>
            <p:spPr>
              <a:xfrm>
                <a:off x="5649164" y="3704785"/>
                <a:ext cx="3673881" cy="246221"/>
              </a:xfrm>
              <a:prstGeom prst="rect">
                <a:avLst/>
              </a:prstGeom>
              <a:blipFill>
                <a:blip r:embed="rId6"/>
                <a:stretch>
                  <a:fillRect b="-15000"/>
                </a:stretch>
              </a:blipFill>
            </p:spPr>
            <p:txBody>
              <a:bodyPr/>
              <a:lstStyle/>
              <a:p>
                <a:r>
                  <a:rPr lang="pt-PT">
                    <a:noFill/>
                  </a:rPr>
                  <a:t> </a:t>
                </a:r>
              </a:p>
            </p:txBody>
          </p:sp>
        </mc:Fallback>
      </mc:AlternateContent>
      <p:cxnSp>
        <p:nvCxnSpPr>
          <p:cNvPr id="4" name="Straight Arrow Connector 3"/>
          <p:cNvCxnSpPr/>
          <p:nvPr/>
        </p:nvCxnSpPr>
        <p:spPr>
          <a:xfrm>
            <a:off x="5639144" y="3810000"/>
            <a:ext cx="4568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638800" y="4940299"/>
            <a:ext cx="4568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638800" y="4343400"/>
            <a:ext cx="4568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638800" y="4648200"/>
            <a:ext cx="4568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Rectangle 2"/>
          <p:cNvSpPr txBox="1">
            <a:spLocks noChangeArrowheads="1"/>
          </p:cNvSpPr>
          <p:nvPr/>
        </p:nvSpPr>
        <p:spPr bwMode="auto">
          <a:xfrm>
            <a:off x="744376" y="314763"/>
            <a:ext cx="8673120" cy="109242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a:t>Duration Bucketing</a:t>
            </a:r>
          </a:p>
        </p:txBody>
      </p:sp>
      <p:sp>
        <p:nvSpPr>
          <p:cNvPr id="18" name="Rectangle 3"/>
          <p:cNvSpPr>
            <a:spLocks noChangeArrowheads="1"/>
          </p:cNvSpPr>
          <p:nvPr/>
        </p:nvSpPr>
        <p:spPr bwMode="auto">
          <a:xfrm>
            <a:off x="760897" y="1705763"/>
            <a:ext cx="864096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Calculation of buckets’ amounts for Bond 1:</a:t>
            </a:r>
            <a:endParaRPr lang="en-US" altLang="en-US" sz="2000" dirty="0">
              <a:latin typeface="+mn-lt"/>
            </a:endParaRPr>
          </a:p>
          <a:p>
            <a:pPr algn="just" eaLnBrk="1" hangingPunct="1">
              <a:defRPr/>
            </a:pPr>
            <a:endParaRPr lang="en-US" altLang="en-US" sz="2000" dirty="0">
              <a:latin typeface="+mn-lt"/>
            </a:endParaRPr>
          </a:p>
          <a:p>
            <a:pPr algn="just" eaLnBrk="1" hangingPunct="1">
              <a:defRPr/>
            </a:pPr>
            <a:endParaRPr lang="en-US" altLang="en-US" sz="2000" dirty="0">
              <a:latin typeface="+mn-lt"/>
            </a:endParaRPr>
          </a:p>
        </p:txBody>
      </p:sp>
      <p:sp>
        <p:nvSpPr>
          <p:cNvPr id="6" name="Slide Number Placeholder 5"/>
          <p:cNvSpPr>
            <a:spLocks noGrp="1"/>
          </p:cNvSpPr>
          <p:nvPr>
            <p:ph type="sldNum" sz="quarter" idx="12"/>
          </p:nvPr>
        </p:nvSpPr>
        <p:spPr/>
        <p:txBody>
          <a:bodyPr/>
          <a:lstStyle/>
          <a:p>
            <a:pPr>
              <a:defRPr/>
            </a:pPr>
            <a:fld id="{ABCFD3F2-5642-45AA-A8CF-5FDB05EA0EA7}" type="slidenum">
              <a:rPr lang="en-US" smtClean="0"/>
              <a:pPr>
                <a:defRPr/>
              </a:pPr>
              <a:t>443</a:t>
            </a:fld>
            <a:endParaRPr lang="en-US"/>
          </a:p>
        </p:txBody>
      </p:sp>
    </p:spTree>
    <p:extLst>
      <p:ext uri="{BB962C8B-B14F-4D97-AF65-F5344CB8AC3E}">
        <p14:creationId xmlns:p14="http://schemas.microsoft.com/office/powerpoint/2010/main" val="2096339964"/>
      </p:ext>
    </p:extLst>
  </p:cSld>
  <p:clrMapOvr>
    <a:masterClrMapping/>
  </p:clrMapOvr>
  <p:transition spd="slow">
    <p:pull dir="r"/>
  </p:transition>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6096" y="2158015"/>
            <a:ext cx="7633808" cy="2514600"/>
          </a:xfrm>
          <a:prstGeom prst="rect">
            <a:avLst/>
          </a:prstGeom>
        </p:spPr>
      </p:pic>
      <p:cxnSp>
        <p:nvCxnSpPr>
          <p:cNvPr id="4" name="Straight Arrow Connector 3"/>
          <p:cNvCxnSpPr/>
          <p:nvPr/>
        </p:nvCxnSpPr>
        <p:spPr>
          <a:xfrm flipH="1">
            <a:off x="7401272" y="4653136"/>
            <a:ext cx="855662" cy="685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376936" y="5445224"/>
            <a:ext cx="4648200" cy="369332"/>
          </a:xfrm>
          <a:prstGeom prst="rect">
            <a:avLst/>
          </a:prstGeom>
          <a:noFill/>
        </p:spPr>
        <p:txBody>
          <a:bodyPr wrap="square" rtlCol="0">
            <a:spAutoFit/>
          </a:bodyPr>
          <a:lstStyle/>
          <a:p>
            <a:pPr>
              <a:buNone/>
            </a:pPr>
            <a:r>
              <a:rPr lang="en-US" sz="1800" b="0" u="none" dirty="0">
                <a:solidFill>
                  <a:schemeClr val="tx1"/>
                </a:solidFill>
              </a:rPr>
              <a:t>weights to be used in the </a:t>
            </a:r>
            <a:r>
              <a:rPr lang="en-US" sz="1800" b="0" u="none" dirty="0" err="1">
                <a:solidFill>
                  <a:schemeClr val="tx1"/>
                </a:solidFill>
              </a:rPr>
              <a:t>VaR</a:t>
            </a:r>
            <a:r>
              <a:rPr lang="en-US" sz="1800" b="0" u="none" dirty="0">
                <a:solidFill>
                  <a:schemeClr val="tx1"/>
                </a:solidFill>
              </a:rPr>
              <a:t> computation</a:t>
            </a:r>
          </a:p>
        </p:txBody>
      </p:sp>
      <p:sp>
        <p:nvSpPr>
          <p:cNvPr id="8" name="Rectangle 3"/>
          <p:cNvSpPr>
            <a:spLocks noChangeArrowheads="1"/>
          </p:cNvSpPr>
          <p:nvPr/>
        </p:nvSpPr>
        <p:spPr bwMode="auto">
          <a:xfrm>
            <a:off x="776536" y="1628800"/>
            <a:ext cx="864096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Calculation of buckets’ amounts for the total portfolio:</a:t>
            </a:r>
            <a:endParaRPr lang="en-US" altLang="en-US" sz="2000" dirty="0">
              <a:latin typeface="+mn-lt"/>
            </a:endParaRPr>
          </a:p>
        </p:txBody>
      </p:sp>
      <p:sp>
        <p:nvSpPr>
          <p:cNvPr id="10" name="Rectangle 2"/>
          <p:cNvSpPr txBox="1">
            <a:spLocks noChangeArrowheads="1"/>
          </p:cNvSpPr>
          <p:nvPr/>
        </p:nvSpPr>
        <p:spPr bwMode="auto">
          <a:xfrm>
            <a:off x="744376" y="314763"/>
            <a:ext cx="8673120" cy="109242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a:t>Duration Bucketing</a:t>
            </a:r>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444</a:t>
            </a:fld>
            <a:endParaRPr lang="en-US"/>
          </a:p>
        </p:txBody>
      </p:sp>
    </p:spTree>
    <p:extLst>
      <p:ext uri="{BB962C8B-B14F-4D97-AF65-F5344CB8AC3E}">
        <p14:creationId xmlns:p14="http://schemas.microsoft.com/office/powerpoint/2010/main" val="383234835"/>
      </p:ext>
    </p:extLst>
  </p:cSld>
  <p:clrMapOvr>
    <a:masterClrMapping/>
  </p:clrMapOvr>
  <p:transition spd="slow">
    <p:pull dir="r"/>
  </p:transition>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744376" y="1637595"/>
            <a:ext cx="8673120" cy="78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To estimate </a:t>
            </a:r>
            <a:r>
              <a:rPr lang="en-US" altLang="en-US" sz="2000" b="0" u="none" dirty="0" err="1"/>
              <a:t>σ</a:t>
            </a:r>
            <a:r>
              <a:rPr lang="en-US" altLang="en-US" sz="2000" b="0" u="none" baseline="-25000" dirty="0" err="1"/>
              <a:t>p</a:t>
            </a:r>
            <a:r>
              <a:rPr lang="en-US" altLang="en-US" sz="2000" b="0" u="none" dirty="0"/>
              <a:t> </a:t>
            </a:r>
            <a:r>
              <a:rPr lang="en-US" altLang="en-US" sz="2000" b="0" u="none" dirty="0">
                <a:latin typeface="+mn-lt"/>
              </a:rPr>
              <a:t>we need to estimate the </a:t>
            </a:r>
            <a:r>
              <a:rPr lang="en-US" altLang="en-US" sz="2000" b="0" u="none" dirty="0" err="1"/>
              <a:t>Var-Covar</a:t>
            </a:r>
            <a:r>
              <a:rPr lang="en-US" altLang="en-US" sz="2000" b="0" u="none" dirty="0"/>
              <a:t> </a:t>
            </a:r>
            <a:r>
              <a:rPr lang="en-US" altLang="en-US" sz="2000" b="0" u="none" dirty="0">
                <a:latin typeface="+mn-lt"/>
              </a:rPr>
              <a:t>matrix for the relevant risk (duration/maturity) buckets:</a:t>
            </a:r>
          </a:p>
        </p:txBody>
      </p:sp>
      <p:graphicFrame>
        <p:nvGraphicFramePr>
          <p:cNvPr id="3" name="Table 2"/>
          <p:cNvGraphicFramePr>
            <a:graphicFrameLocks noGrp="1"/>
          </p:cNvGraphicFramePr>
          <p:nvPr/>
        </p:nvGraphicFramePr>
        <p:xfrm>
          <a:off x="1064568" y="2708920"/>
          <a:ext cx="5659170" cy="2456229"/>
        </p:xfrm>
        <a:graphic>
          <a:graphicData uri="http://schemas.openxmlformats.org/drawingml/2006/table">
            <a:tbl>
              <a:tblPr/>
              <a:tblGrid>
                <a:gridCol w="711100">
                  <a:extLst>
                    <a:ext uri="{9D8B030D-6E8A-4147-A177-3AD203B41FA5}">
                      <a16:colId xmlns:a16="http://schemas.microsoft.com/office/drawing/2014/main" val="20000"/>
                    </a:ext>
                  </a:extLst>
                </a:gridCol>
                <a:gridCol w="696285">
                  <a:extLst>
                    <a:ext uri="{9D8B030D-6E8A-4147-A177-3AD203B41FA5}">
                      <a16:colId xmlns:a16="http://schemas.microsoft.com/office/drawing/2014/main" val="20001"/>
                    </a:ext>
                  </a:extLst>
                </a:gridCol>
                <a:gridCol w="696285">
                  <a:extLst>
                    <a:ext uri="{9D8B030D-6E8A-4147-A177-3AD203B41FA5}">
                      <a16:colId xmlns:a16="http://schemas.microsoft.com/office/drawing/2014/main" val="20002"/>
                    </a:ext>
                  </a:extLst>
                </a:gridCol>
                <a:gridCol w="711100">
                  <a:extLst>
                    <a:ext uri="{9D8B030D-6E8A-4147-A177-3AD203B41FA5}">
                      <a16:colId xmlns:a16="http://schemas.microsoft.com/office/drawing/2014/main" val="20003"/>
                    </a:ext>
                  </a:extLst>
                </a:gridCol>
                <a:gridCol w="711100">
                  <a:extLst>
                    <a:ext uri="{9D8B030D-6E8A-4147-A177-3AD203B41FA5}">
                      <a16:colId xmlns:a16="http://schemas.microsoft.com/office/drawing/2014/main" val="20004"/>
                    </a:ext>
                  </a:extLst>
                </a:gridCol>
                <a:gridCol w="711100">
                  <a:extLst>
                    <a:ext uri="{9D8B030D-6E8A-4147-A177-3AD203B41FA5}">
                      <a16:colId xmlns:a16="http://schemas.microsoft.com/office/drawing/2014/main" val="20005"/>
                    </a:ext>
                  </a:extLst>
                </a:gridCol>
                <a:gridCol w="711100">
                  <a:extLst>
                    <a:ext uri="{9D8B030D-6E8A-4147-A177-3AD203B41FA5}">
                      <a16:colId xmlns:a16="http://schemas.microsoft.com/office/drawing/2014/main" val="20006"/>
                    </a:ext>
                  </a:extLst>
                </a:gridCol>
                <a:gridCol w="711100">
                  <a:extLst>
                    <a:ext uri="{9D8B030D-6E8A-4147-A177-3AD203B41FA5}">
                      <a16:colId xmlns:a16="http://schemas.microsoft.com/office/drawing/2014/main" val="20007"/>
                    </a:ext>
                  </a:extLst>
                </a:gridCol>
              </a:tblGrid>
              <a:tr h="195528">
                <a:tc>
                  <a:txBody>
                    <a:bodyPr/>
                    <a:lstStyle/>
                    <a:p>
                      <a:pPr algn="ctr" fontAlgn="ctr"/>
                      <a:r>
                        <a:rPr lang="el-GR" sz="1400" b="0" i="0" u="none" strike="noStrike" dirty="0">
                          <a:solidFill>
                            <a:srgbClr val="000000"/>
                          </a:solidFill>
                          <a:effectLst/>
                          <a:latin typeface="Calibri" panose="020F0502020204030204" pitchFamily="34" charset="0"/>
                        </a:rPr>
                        <a:t>Σ</a:t>
                      </a:r>
                      <a:r>
                        <a:rPr lang="en-GB" sz="1400" b="0" i="0" u="none" strike="noStrike" baseline="-25000" dirty="0">
                          <a:solidFill>
                            <a:srgbClr val="000000"/>
                          </a:solidFill>
                          <a:effectLst/>
                          <a:latin typeface="Calibri" panose="020F0502020204030204" pitchFamily="34" charset="0"/>
                        </a:rPr>
                        <a:t>monthly</a:t>
                      </a:r>
                      <a:endParaRPr lang="en-GB" sz="14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0,25</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3</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5</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0702">
                <a:tc>
                  <a:txBody>
                    <a:bodyPr/>
                    <a:lstStyle/>
                    <a:p>
                      <a:pPr algn="ctr" fontAlgn="b"/>
                      <a:r>
                        <a:rPr lang="en-GB" sz="1400" b="0" i="0" u="none" strike="noStrike">
                          <a:solidFill>
                            <a:srgbClr val="000000"/>
                          </a:solidFill>
                          <a:effectLst/>
                          <a:latin typeface="Calibri" panose="020F0502020204030204" pitchFamily="34" charset="0"/>
                        </a:rPr>
                        <a:t>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300702">
                <a:tc>
                  <a:txBody>
                    <a:bodyPr/>
                    <a:lstStyle/>
                    <a:p>
                      <a:pPr algn="ctr" fontAlgn="b"/>
                      <a:r>
                        <a:rPr lang="en-GB" sz="1400" b="0" i="0" u="none" strike="noStrike">
                          <a:solidFill>
                            <a:srgbClr val="000000"/>
                          </a:solidFill>
                          <a:effectLst/>
                          <a:latin typeface="Calibri" panose="020F0502020204030204" pitchFamily="34" charset="0"/>
                        </a:rPr>
                        <a:t>0,50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0,000001</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0,000001</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0,000001</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0,000002</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0,000002</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300702">
                <a:tc>
                  <a:txBody>
                    <a:bodyPr/>
                    <a:lstStyle/>
                    <a:p>
                      <a:pPr algn="ctr" fontAlgn="b"/>
                      <a:r>
                        <a:rPr lang="en-GB" sz="1400" b="0" i="0" u="none" strike="noStrike">
                          <a:solidFill>
                            <a:srgbClr val="000000"/>
                          </a:solidFill>
                          <a:effectLst/>
                          <a:latin typeface="Calibri" panose="020F050202020403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0,000001</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0,000002</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0,000004</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0,000006</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0,000008</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0,000009</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438657">
                <a:tc>
                  <a:txBody>
                    <a:bodyPr/>
                    <a:lstStyle/>
                    <a:p>
                      <a:pPr algn="ctr" fontAlgn="b"/>
                      <a:r>
                        <a:rPr lang="en-GB" sz="1400" b="0" i="0" u="none" strike="noStrike">
                          <a:solidFill>
                            <a:srgbClr val="000000"/>
                          </a:solidFill>
                          <a:effectLst/>
                          <a:latin typeface="Calibri" panose="020F0502020204030204" pitchFamily="34" charset="0"/>
                        </a:rPr>
                        <a:t>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0,000001</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0,000004</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0,000012</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0,000019</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0,000025</a:t>
                      </a:r>
                    </a:p>
                  </a:txBody>
                  <a:tcPr marL="0" marR="0" marT="0" marB="0" anchor="b">
                    <a:lnL>
                      <a:noFill/>
                    </a:lnL>
                    <a:lnR>
                      <a:noFill/>
                    </a:lnR>
                    <a:lnT>
                      <a:noFill/>
                    </a:lnT>
                    <a:lnB>
                      <a:noFill/>
                    </a:lnB>
                  </a:tcPr>
                </a:tc>
                <a:tc>
                  <a:txBody>
                    <a:bodyPr/>
                    <a:lstStyle/>
                    <a:p>
                      <a:pPr algn="r" fontAlgn="b"/>
                      <a:r>
                        <a:rPr lang="en-GB" sz="1400" b="0" i="0" u="none" strike="noStrike" dirty="0">
                          <a:solidFill>
                            <a:srgbClr val="000000"/>
                          </a:solidFill>
                          <a:effectLst/>
                          <a:latin typeface="Calibri" panose="020F0502020204030204" pitchFamily="34" charset="0"/>
                        </a:rPr>
                        <a:t>0,000029</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300702">
                <a:tc>
                  <a:txBody>
                    <a:bodyPr/>
                    <a:lstStyle/>
                    <a:p>
                      <a:pPr algn="ctr" fontAlgn="b"/>
                      <a:r>
                        <a:rPr lang="en-GB" sz="1400" b="0" i="0" u="none" strike="noStrike">
                          <a:solidFill>
                            <a:srgbClr val="000000"/>
                          </a:solidFill>
                          <a:effectLst/>
                          <a:latin typeface="Calibri" panose="020F0502020204030204" pitchFamily="34" charset="0"/>
                        </a:rPr>
                        <a:t>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0,000001</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0,000006</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0,000019</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0,000032</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0,000042</a:t>
                      </a:r>
                    </a:p>
                  </a:txBody>
                  <a:tcPr marL="0" marR="0" marT="0" marB="0" anchor="b">
                    <a:lnL>
                      <a:noFill/>
                    </a:lnL>
                    <a:lnR>
                      <a:noFill/>
                    </a:lnR>
                    <a:lnT>
                      <a:noFill/>
                    </a:lnT>
                    <a:lnB>
                      <a:noFill/>
                    </a:lnB>
                  </a:tcPr>
                </a:tc>
                <a:tc>
                  <a:txBody>
                    <a:bodyPr/>
                    <a:lstStyle/>
                    <a:p>
                      <a:pPr algn="r" fontAlgn="b"/>
                      <a:r>
                        <a:rPr lang="en-GB" sz="1400" b="0" i="0" u="none" strike="noStrike" dirty="0">
                          <a:solidFill>
                            <a:srgbClr val="000000"/>
                          </a:solidFill>
                          <a:effectLst/>
                          <a:latin typeface="Calibri" panose="020F0502020204030204" pitchFamily="34" charset="0"/>
                        </a:rPr>
                        <a:t>0,000050</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300702">
                <a:tc>
                  <a:txBody>
                    <a:bodyPr/>
                    <a:lstStyle/>
                    <a:p>
                      <a:pPr algn="ctr" fontAlgn="b"/>
                      <a:r>
                        <a:rPr lang="en-GB" sz="1400" b="0" i="0" u="none" strike="noStrike">
                          <a:solidFill>
                            <a:srgbClr val="000000"/>
                          </a:solidFill>
                          <a:effectLst/>
                          <a:latin typeface="Calibri" panose="020F0502020204030204" pitchFamily="34" charset="0"/>
                        </a:rPr>
                        <a:t>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0,000002</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0,000008</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0,000025</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0,000042</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0,000057</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0,000069</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300702">
                <a:tc>
                  <a:txBody>
                    <a:bodyPr/>
                    <a:lstStyle/>
                    <a:p>
                      <a:pPr algn="ctr" fontAlgn="b"/>
                      <a:r>
                        <a:rPr lang="en-GB" sz="1400" b="0" i="0" u="none" strike="noStrike">
                          <a:solidFill>
                            <a:srgbClr val="000000"/>
                          </a:solidFill>
                          <a:effectLst/>
                          <a:latin typeface="Calibri" panose="020F0502020204030204" pitchFamily="34" charset="0"/>
                        </a:rPr>
                        <a:t>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0,000002</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0,000009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0,000029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0,000050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dirty="0">
                          <a:solidFill>
                            <a:srgbClr val="000000"/>
                          </a:solidFill>
                          <a:effectLst/>
                          <a:latin typeface="Calibri" panose="020F0502020204030204" pitchFamily="34" charset="0"/>
                        </a:rPr>
                        <a:t>0,000069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dirty="0">
                          <a:solidFill>
                            <a:srgbClr val="000000"/>
                          </a:solidFill>
                          <a:effectLst/>
                          <a:latin typeface="Calibri" panose="020F0502020204030204" pitchFamily="34" charset="0"/>
                        </a:rPr>
                        <a:t>0,000086</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6" name="Rectangle 2"/>
          <p:cNvSpPr txBox="1">
            <a:spLocks noChangeArrowheads="1"/>
          </p:cNvSpPr>
          <p:nvPr/>
        </p:nvSpPr>
        <p:spPr bwMode="auto">
          <a:xfrm>
            <a:off x="744376" y="314763"/>
            <a:ext cx="8673120" cy="109242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a:t>Duration Bucketing</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445</a:t>
            </a:fld>
            <a:endParaRPr lang="en-US"/>
          </a:p>
        </p:txBody>
      </p:sp>
    </p:spTree>
    <p:extLst>
      <p:ext uri="{BB962C8B-B14F-4D97-AF65-F5344CB8AC3E}">
        <p14:creationId xmlns:p14="http://schemas.microsoft.com/office/powerpoint/2010/main" val="2927818936"/>
      </p:ext>
    </p:extLst>
  </p:cSld>
  <p:clrMapOvr>
    <a:masterClrMapping/>
  </p:clrMapOvr>
  <p:transition spd="slow">
    <p:pull dir="r"/>
  </p:transition>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p:cNvSpPr txBox="1"/>
              <p:nvPr/>
            </p:nvSpPr>
            <p:spPr>
              <a:xfrm>
                <a:off x="1015973" y="2465479"/>
                <a:ext cx="3900170" cy="375809"/>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r>
                        <m:rPr>
                          <m:sty m:val="p"/>
                        </m:rPr>
                        <a:rPr lang="pt-PT" sz="2000" b="0" i="0" u="none">
                          <a:latin typeface="Cambria Math" panose="02040503050406030204" pitchFamily="18" charset="0"/>
                        </a:rPr>
                        <m:t>Monthly</m:t>
                      </m:r>
                      <m:r>
                        <a:rPr lang="pt-PT" sz="2000" b="0" i="1" u="none">
                          <a:latin typeface="Cambria Math" panose="02040503050406030204" pitchFamily="18" charset="0"/>
                        </a:rPr>
                        <m:t> </m:t>
                      </m:r>
                      <m:sSub>
                        <m:sSubPr>
                          <m:ctrlPr>
                            <a:rPr lang="pt-PT" sz="2000" b="0" i="1" u="none">
                              <a:latin typeface="Cambria Math" panose="02040503050406030204" pitchFamily="18" charset="0"/>
                            </a:rPr>
                          </m:ctrlPr>
                        </m:sSubPr>
                        <m:e>
                          <m:r>
                            <a:rPr lang="pt-PT" sz="2000" b="0" i="1" u="none">
                              <a:latin typeface="Cambria Math" panose="02040503050406030204" pitchFamily="18" charset="0"/>
                              <a:ea typeface="Cambria Math" panose="02040503050406030204" pitchFamily="18" charset="0"/>
                            </a:rPr>
                            <m:t>𝜎</m:t>
                          </m:r>
                        </m:e>
                        <m:sub>
                          <m:r>
                            <a:rPr lang="pt-PT" sz="2000" b="0" i="1" u="none">
                              <a:latin typeface="Cambria Math" panose="02040503050406030204" pitchFamily="18" charset="0"/>
                            </a:rPr>
                            <m:t>𝑝</m:t>
                          </m:r>
                        </m:sub>
                      </m:sSub>
                      <m:r>
                        <a:rPr lang="pt-PT" sz="2000" b="0" i="1" u="none">
                          <a:latin typeface="Cambria Math" panose="02040503050406030204" pitchFamily="18" charset="0"/>
                        </a:rPr>
                        <m:t>=</m:t>
                      </m:r>
                      <m:rad>
                        <m:radPr>
                          <m:degHide m:val="on"/>
                          <m:ctrlPr>
                            <a:rPr lang="pt-PT" sz="2000" b="0" i="1" u="none">
                              <a:latin typeface="Cambria Math" panose="02040503050406030204" pitchFamily="18" charset="0"/>
                            </a:rPr>
                          </m:ctrlPr>
                        </m:radPr>
                        <m:deg/>
                        <m:e>
                          <m:sSup>
                            <m:sSupPr>
                              <m:ctrlPr>
                                <a:rPr lang="pt-PT" sz="2000" i="1" u="none">
                                  <a:latin typeface="Cambria Math" panose="02040503050406030204" pitchFamily="18" charset="0"/>
                                </a:rPr>
                              </m:ctrlPr>
                            </m:sSupPr>
                            <m:e>
                              <m:r>
                                <a:rPr lang="pt-PT" sz="2000" i="1" u="none">
                                  <a:latin typeface="Cambria Math" panose="02040503050406030204" pitchFamily="18" charset="0"/>
                                </a:rPr>
                                <m:t>𝑤</m:t>
                              </m:r>
                            </m:e>
                            <m:sup>
                              <m:r>
                                <a:rPr lang="pt-PT" sz="2000" i="1" u="none">
                                  <a:latin typeface="Cambria Math" panose="02040503050406030204" pitchFamily="18" charset="0"/>
                                </a:rPr>
                                <m:t>′</m:t>
                              </m:r>
                            </m:sup>
                          </m:sSup>
                          <m:r>
                            <a:rPr lang="pt-PT" sz="2000" i="1" u="none">
                              <a:latin typeface="Cambria Math" panose="02040503050406030204" pitchFamily="18" charset="0"/>
                              <a:ea typeface="Cambria Math" panose="02040503050406030204" pitchFamily="18" charset="0"/>
                            </a:rPr>
                            <m:t>∙</m:t>
                          </m:r>
                          <m:r>
                            <m:rPr>
                              <m:sty m:val="p"/>
                            </m:rPr>
                            <a:rPr lang="el-GR" sz="2000" i="1" u="none">
                              <a:latin typeface="Cambria Math" panose="02040503050406030204" pitchFamily="18" charset="0"/>
                              <a:ea typeface="Cambria Math" panose="02040503050406030204" pitchFamily="18" charset="0"/>
                            </a:rPr>
                            <m:t>Σ</m:t>
                          </m:r>
                          <m:r>
                            <a:rPr lang="el-GR" sz="2000" i="1" u="none">
                              <a:latin typeface="Cambria Math" panose="02040503050406030204" pitchFamily="18" charset="0"/>
                              <a:ea typeface="Cambria Math" panose="02040503050406030204" pitchFamily="18" charset="0"/>
                            </a:rPr>
                            <m:t>∙</m:t>
                          </m:r>
                          <m:r>
                            <a:rPr lang="pt-PT" sz="2000" i="1" u="none">
                              <a:latin typeface="Cambria Math" panose="02040503050406030204" pitchFamily="18" charset="0"/>
                              <a:ea typeface="Cambria Math" panose="02040503050406030204" pitchFamily="18" charset="0"/>
                            </a:rPr>
                            <m:t>𝑤</m:t>
                          </m:r>
                        </m:e>
                      </m:rad>
                      <m:r>
                        <a:rPr lang="pt-PT" sz="2000" b="0" i="1" u="none">
                          <a:latin typeface="Cambria Math" panose="02040503050406030204" pitchFamily="18" charset="0"/>
                          <a:ea typeface="Cambria Math" panose="02040503050406030204" pitchFamily="18" charset="0"/>
                        </a:rPr>
                        <m:t>=0,70%</m:t>
                      </m:r>
                    </m:oMath>
                  </m:oMathPara>
                </a14:m>
                <a:endParaRPr lang="pt-PT" sz="2000" b="0" u="none" dirty="0">
                  <a:ea typeface="Cambria Math"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015973" y="2465479"/>
                <a:ext cx="3900170" cy="375809"/>
              </a:xfrm>
              <a:prstGeom prst="rect">
                <a:avLst/>
              </a:prstGeom>
              <a:blipFill>
                <a:blip r:embed="rId2"/>
                <a:stretch>
                  <a:fillRect l="-1878" b="-22581"/>
                </a:stretch>
              </a:blipFill>
            </p:spPr>
            <p:txBody>
              <a:bodyPr/>
              <a:lstStyle/>
              <a:p>
                <a:r>
                  <a:rPr lang="pt-PT">
                    <a:noFill/>
                  </a:rPr>
                  <a:t> </a:t>
                </a:r>
              </a:p>
            </p:txBody>
          </p:sp>
        </mc:Fallback>
      </mc:AlternateContent>
      <p:sp>
        <p:nvSpPr>
          <p:cNvPr id="12" name="Rectangle 3"/>
          <p:cNvSpPr>
            <a:spLocks noChangeArrowheads="1"/>
          </p:cNvSpPr>
          <p:nvPr/>
        </p:nvSpPr>
        <p:spPr bwMode="auto">
          <a:xfrm>
            <a:off x="744376" y="1628800"/>
            <a:ext cx="8673120" cy="469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From the weights and the </a:t>
            </a:r>
            <a:r>
              <a:rPr lang="en-US" altLang="en-US" sz="2000" b="0" u="none" dirty="0" err="1">
                <a:latin typeface="+mn-lt"/>
              </a:rPr>
              <a:t>Var-Covar</a:t>
            </a:r>
            <a:r>
              <a:rPr lang="en-US" altLang="en-US" sz="2000" b="0" u="none" dirty="0">
                <a:latin typeface="+mn-lt"/>
              </a:rPr>
              <a:t> matrix for the risk factors, we may calculate the monthly </a:t>
            </a:r>
            <a:r>
              <a:rPr lang="en-US" altLang="en-US" sz="2000" b="0" u="none" dirty="0" err="1">
                <a:latin typeface="+mn-lt"/>
              </a:rPr>
              <a:t>VaR</a:t>
            </a:r>
            <a:r>
              <a:rPr lang="en-US" altLang="en-US" sz="2000" b="0" u="none" dirty="0">
                <a:latin typeface="+mn-lt"/>
              </a:rPr>
              <a:t>:</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solidFill>
                <a:srgbClr val="FF0000"/>
              </a:solidFill>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solidFill>
                <a:srgbClr val="FF0000"/>
              </a:solidFill>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solidFill>
                <a:srgbClr val="FF0000"/>
              </a:solidFill>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solidFill>
                <a:srgbClr val="FF0000"/>
              </a:solidFill>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solidFill>
                  <a:srgbClr val="FF0000"/>
                </a:solidFill>
                <a:latin typeface="+mn-lt"/>
              </a:rPr>
              <a:t>Conclusion:</a:t>
            </a:r>
            <a:r>
              <a:rPr lang="en-US" altLang="en-US" sz="2000" b="0" u="none" dirty="0">
                <a:latin typeface="+mn-lt"/>
              </a:rPr>
              <a:t> </a:t>
            </a:r>
            <a:r>
              <a:rPr lang="en-US" altLang="en-US" sz="2000" b="0" u="none" dirty="0">
                <a:solidFill>
                  <a:srgbClr val="FF0000"/>
                </a:solidFill>
                <a:latin typeface="+mn-lt"/>
              </a:rPr>
              <a:t>the </a:t>
            </a:r>
            <a:r>
              <a:rPr lang="en-US" altLang="en-US" sz="2000" b="0" u="none" dirty="0" err="1">
                <a:solidFill>
                  <a:srgbClr val="FF0000"/>
                </a:solidFill>
                <a:latin typeface="+mn-lt"/>
              </a:rPr>
              <a:t>VaR</a:t>
            </a:r>
            <a:r>
              <a:rPr lang="en-US" altLang="en-US" sz="2000" b="0" u="none" dirty="0">
                <a:solidFill>
                  <a:srgbClr val="FF0000"/>
                </a:solidFill>
                <a:latin typeface="+mn-lt"/>
              </a:rPr>
              <a:t> obtained from duration bucketing is very similar to the one with cash-flow bucketing</a:t>
            </a:r>
            <a:r>
              <a:rPr lang="en-US" altLang="en-US" sz="2000" b="0" u="none" dirty="0">
                <a:latin typeface="+mn-lt"/>
              </a:rPr>
              <a:t>, as the slope of the yield curve is very low =&gt; the interest rates used to discount cash-flows according to their effective maturity and to the maturities chosen as risk factors are very similar.</a:t>
            </a:r>
            <a:endParaRPr lang="en-US" altLang="en-US" sz="1800" b="0" u="none" dirty="0">
              <a:latin typeface="+mn-lt"/>
            </a:endParaRPr>
          </a:p>
        </p:txBody>
      </p:sp>
      <mc:AlternateContent xmlns:mc="http://schemas.openxmlformats.org/markup-compatibility/2006" xmlns:a14="http://schemas.microsoft.com/office/drawing/2010/main">
        <mc:Choice Requires="a14">
          <p:sp>
            <p:nvSpPr>
              <p:cNvPr id="9" name="TextBox 8"/>
              <p:cNvSpPr txBox="1"/>
              <p:nvPr/>
            </p:nvSpPr>
            <p:spPr>
              <a:xfrm>
                <a:off x="1062558" y="3038753"/>
                <a:ext cx="7562850" cy="639214"/>
              </a:xfrm>
              <a:prstGeom prst="rect">
                <a:avLst/>
              </a:prstGeom>
              <a:noFill/>
            </p:spPr>
            <p:txBody>
              <a:bodyPr wrap="square" lIns="0" tIns="0" rIns="0" bIns="0" rtlCol="0">
                <a:spAutoFit/>
              </a:bodyPr>
              <a:lstStyle/>
              <a:p>
                <a:pPr algn="l">
                  <a:buNone/>
                </a:pPr>
                <a14:m>
                  <m:oMath xmlns:m="http://schemas.openxmlformats.org/officeDocument/2006/math">
                    <m:r>
                      <a:rPr lang="pt-PT" sz="2000" b="0" i="1" u="none">
                        <a:latin typeface="Cambria Math" panose="02040503050406030204" pitchFamily="18" charset="0"/>
                      </a:rPr>
                      <m:t>20</m:t>
                    </m:r>
                    <m:r>
                      <a:rPr lang="pt-PT" sz="2000" b="0" i="1" u="none">
                        <a:latin typeface="Cambria Math" panose="02040503050406030204" pitchFamily="18" charset="0"/>
                      </a:rPr>
                      <m:t>𝑑</m:t>
                    </m:r>
                    <m:r>
                      <a:rPr lang="pt-PT" sz="2000" b="0" i="1" u="none">
                        <a:latin typeface="Cambria Math" panose="02040503050406030204" pitchFamily="18" charset="0"/>
                      </a:rPr>
                      <m:t> </m:t>
                    </m:r>
                    <m:r>
                      <a:rPr lang="pt-PT" sz="2000" b="0" i="1" u="none">
                        <a:latin typeface="Cambria Math" panose="02040503050406030204" pitchFamily="18" charset="0"/>
                      </a:rPr>
                      <m:t>𝑉𝑎𝑅</m:t>
                    </m:r>
                    <m:r>
                      <a:rPr lang="pt-PT" sz="2000" b="0" i="1" u="none">
                        <a:latin typeface="Cambria Math" panose="02040503050406030204" pitchFamily="18" charset="0"/>
                      </a:rPr>
                      <m:t> @ 95%=−</m:t>
                    </m:r>
                    <m:r>
                      <a:rPr lang="pt-PT" sz="2000" b="0" i="1" u="none">
                        <a:latin typeface="Cambria Math" panose="02040503050406030204" pitchFamily="18" charset="0"/>
                      </a:rPr>
                      <m:t>𝑉</m:t>
                    </m:r>
                    <m:r>
                      <a:rPr lang="pt-PT" sz="2000" b="0" i="1" u="none">
                        <a:latin typeface="Cambria Math" panose="02040503050406030204" pitchFamily="18" charset="0"/>
                        <a:ea typeface="Cambria Math" panose="02040503050406030204" pitchFamily="18" charset="0"/>
                      </a:rPr>
                      <m:t>∙</m:t>
                    </m:r>
                    <m:sSub>
                      <m:sSubPr>
                        <m:ctrlPr>
                          <a:rPr lang="pt-PT" sz="2000" b="0" i="1" u="none">
                            <a:latin typeface="Cambria Math" panose="02040503050406030204" pitchFamily="18" charset="0"/>
                            <a:ea typeface="Cambria Math" panose="02040503050406030204" pitchFamily="18" charset="0"/>
                          </a:rPr>
                        </m:ctrlPr>
                      </m:sSubPr>
                      <m:e>
                        <m:r>
                          <a:rPr lang="pt-PT" sz="2000" b="0" i="1" u="none">
                            <a:latin typeface="Cambria Math" panose="02040503050406030204" pitchFamily="18" charset="0"/>
                            <a:ea typeface="Cambria Math" panose="02040503050406030204" pitchFamily="18" charset="0"/>
                          </a:rPr>
                          <m:t>𝑧</m:t>
                        </m:r>
                      </m:e>
                      <m:sub>
                        <m:r>
                          <a:rPr lang="pt-PT" sz="2000" b="0" i="1" u="none">
                            <a:latin typeface="Cambria Math" panose="02040503050406030204" pitchFamily="18" charset="0"/>
                            <a:ea typeface="Cambria Math" panose="02040503050406030204" pitchFamily="18" charset="0"/>
                          </a:rPr>
                          <m:t>0,05</m:t>
                        </m:r>
                      </m:sub>
                    </m:sSub>
                    <m:r>
                      <a:rPr lang="pt-PT" sz="2000" b="0" i="1" u="none">
                        <a:latin typeface="Cambria Math" panose="02040503050406030204" pitchFamily="18" charset="0"/>
                        <a:ea typeface="Cambria Math" panose="02040503050406030204" pitchFamily="18" charset="0"/>
                      </a:rPr>
                      <m:t>∙</m:t>
                    </m:r>
                    <m:r>
                      <m:rPr>
                        <m:sty m:val="p"/>
                      </m:rPr>
                      <a:rPr lang="pt-PT" sz="2000" b="0" i="0" u="none">
                        <a:latin typeface="Cambria Math" panose="02040503050406030204" pitchFamily="18" charset="0"/>
                        <a:ea typeface="Cambria Math" panose="02040503050406030204" pitchFamily="18" charset="0"/>
                      </a:rPr>
                      <m:t>Monthly</m:t>
                    </m:r>
                    <m:r>
                      <a:rPr lang="pt-PT" sz="2000" b="0" i="0" u="none">
                        <a:latin typeface="Cambria Math" panose="02040503050406030204" pitchFamily="18" charset="0"/>
                        <a:ea typeface="Cambria Math" panose="02040503050406030204" pitchFamily="18" charset="0"/>
                      </a:rPr>
                      <m:t> </m:t>
                    </m:r>
                    <m:sSub>
                      <m:sSubPr>
                        <m:ctrlPr>
                          <a:rPr lang="pt-PT" sz="2000" b="0" i="1" u="none">
                            <a:latin typeface="Cambria Math" panose="02040503050406030204" pitchFamily="18" charset="0"/>
                            <a:ea typeface="Cambria Math" panose="02040503050406030204" pitchFamily="18" charset="0"/>
                          </a:rPr>
                        </m:ctrlPr>
                      </m:sSubPr>
                      <m:e>
                        <m:r>
                          <a:rPr lang="pt-PT" sz="2000" b="0" i="1" u="none">
                            <a:latin typeface="Cambria Math" panose="02040503050406030204" pitchFamily="18" charset="0"/>
                            <a:ea typeface="Cambria Math" panose="02040503050406030204" pitchFamily="18" charset="0"/>
                          </a:rPr>
                          <m:t>𝜎</m:t>
                        </m:r>
                      </m:e>
                      <m:sub>
                        <m:r>
                          <a:rPr lang="pt-PT" sz="2000" b="0" i="1" u="none">
                            <a:latin typeface="Cambria Math" panose="02040503050406030204" pitchFamily="18" charset="0"/>
                            <a:ea typeface="Cambria Math" panose="02040503050406030204" pitchFamily="18" charset="0"/>
                          </a:rPr>
                          <m:t>𝑝</m:t>
                        </m:r>
                      </m:sub>
                    </m:sSub>
                  </m:oMath>
                </a14:m>
                <a:r>
                  <a:rPr lang="pt-PT" sz="2000" b="0" u="none" dirty="0">
                    <a:ea typeface="Cambria Math" panose="02040503050406030204" pitchFamily="18" charset="0"/>
                  </a:rPr>
                  <a:t> </a:t>
                </a:r>
              </a:p>
              <a:p>
                <a:pPr algn="l">
                  <a:buNone/>
                </a:pPr>
                <a:r>
                  <a:rPr lang="pt-PT" sz="2000" b="0" u="none" dirty="0">
                    <a:latin typeface="Cambria Math" panose="02040503050406030204" pitchFamily="18" charset="0"/>
                    <a:ea typeface="Cambria Math" panose="02040503050406030204" pitchFamily="18" charset="0"/>
                  </a:rPr>
                  <a:t>= -356.913</a:t>
                </a:r>
                <a14:m>
                  <m:oMath xmlns:m="http://schemas.openxmlformats.org/officeDocument/2006/math">
                    <m:r>
                      <a:rPr lang="pt-PT" sz="2000" b="0" u="none">
                        <a:latin typeface="Cambria Math" panose="02040503050406030204" pitchFamily="18" charset="0"/>
                        <a:ea typeface="Cambria Math" panose="02040503050406030204" pitchFamily="18" charset="0"/>
                      </a:rPr>
                      <m:t> </m:t>
                    </m:r>
                    <m:r>
                      <a:rPr lang="pt-PT" sz="2000" i="1" u="none">
                        <a:latin typeface="Cambria Math" panose="02040503050406030204" pitchFamily="18" charset="0"/>
                        <a:ea typeface="Cambria Math" panose="02040503050406030204" pitchFamily="18" charset="0"/>
                      </a:rPr>
                      <m:t>∙</m:t>
                    </m:r>
                    <m:r>
                      <a:rPr lang="pt-PT" sz="2000" b="0" i="1" u="none">
                        <a:latin typeface="Cambria Math" panose="02040503050406030204" pitchFamily="18" charset="0"/>
                        <a:ea typeface="Cambria Math" panose="02040503050406030204" pitchFamily="18" charset="0"/>
                      </a:rPr>
                      <m:t> </m:t>
                    </m:r>
                  </m:oMath>
                </a14:m>
                <a:r>
                  <a:rPr lang="pt-PT" sz="2000" b="0" u="none" dirty="0">
                    <a:latin typeface="Cambria Math" panose="02040503050406030204" pitchFamily="18" charset="0"/>
                    <a:ea typeface="Cambria Math" panose="02040503050406030204" pitchFamily="18" charset="0"/>
                  </a:rPr>
                  <a:t>(-1,65) </a:t>
                </a:r>
                <a14:m>
                  <m:oMath xmlns:m="http://schemas.openxmlformats.org/officeDocument/2006/math">
                    <m:r>
                      <a:rPr lang="pt-PT" sz="2000" i="1" u="none">
                        <a:latin typeface="Cambria Math" panose="02040503050406030204" pitchFamily="18" charset="0"/>
                        <a:ea typeface="Cambria Math" panose="02040503050406030204" pitchFamily="18" charset="0"/>
                      </a:rPr>
                      <m:t>∙</m:t>
                    </m:r>
                  </m:oMath>
                </a14:m>
                <a:r>
                  <a:rPr lang="pt-PT" sz="2000" b="0" u="none" dirty="0">
                    <a:latin typeface="Cambria Math" panose="02040503050406030204" pitchFamily="18" charset="0"/>
                    <a:ea typeface="Cambria Math" panose="02040503050406030204" pitchFamily="18" charset="0"/>
                  </a:rPr>
                  <a:t>0,6962% = 4087,33</a:t>
                </a:r>
              </a:p>
            </p:txBody>
          </p:sp>
        </mc:Choice>
        <mc:Fallback xmlns="">
          <p:sp>
            <p:nvSpPr>
              <p:cNvPr id="9" name="TextBox 8"/>
              <p:cNvSpPr txBox="1">
                <a:spLocks noRot="1" noChangeAspect="1" noMove="1" noResize="1" noEditPoints="1" noAdjustHandles="1" noChangeArrowheads="1" noChangeShapeType="1" noTextEdit="1"/>
              </p:cNvSpPr>
              <p:nvPr/>
            </p:nvSpPr>
            <p:spPr>
              <a:xfrm>
                <a:off x="1062558" y="3038753"/>
                <a:ext cx="7562850" cy="639214"/>
              </a:xfrm>
              <a:prstGeom prst="rect">
                <a:avLst/>
              </a:prstGeom>
              <a:blipFill>
                <a:blip r:embed="rId3"/>
                <a:stretch>
                  <a:fillRect l="-2015" b="-22857"/>
                </a:stretch>
              </a:blipFill>
            </p:spPr>
            <p:txBody>
              <a:bodyPr/>
              <a:lstStyle/>
              <a:p>
                <a:r>
                  <a:rPr lang="pt-PT">
                    <a:noFill/>
                  </a:rPr>
                  <a:t> </a:t>
                </a:r>
              </a:p>
            </p:txBody>
          </p:sp>
        </mc:Fallback>
      </mc:AlternateContent>
      <p:sp>
        <p:nvSpPr>
          <p:cNvPr id="7" name="Rectangle 2"/>
          <p:cNvSpPr txBox="1">
            <a:spLocks noChangeArrowheads="1"/>
          </p:cNvSpPr>
          <p:nvPr/>
        </p:nvSpPr>
        <p:spPr bwMode="auto">
          <a:xfrm>
            <a:off x="763158" y="126858"/>
            <a:ext cx="8673120" cy="109242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a:t>Duration Bucketing</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446</a:t>
            </a:fld>
            <a:endParaRPr lang="en-US"/>
          </a:p>
        </p:txBody>
      </p:sp>
    </p:spTree>
    <p:extLst>
      <p:ext uri="{BB962C8B-B14F-4D97-AF65-F5344CB8AC3E}">
        <p14:creationId xmlns:p14="http://schemas.microsoft.com/office/powerpoint/2010/main" val="3512833643"/>
      </p:ext>
    </p:extLst>
  </p:cSld>
  <p:clrMapOvr>
    <a:masterClrMapping/>
  </p:clrMapOvr>
  <p:transition spd="slow">
    <p:pull dir="r"/>
  </p:transition>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69730" y="320080"/>
            <a:ext cx="8647765" cy="1092696"/>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t>FRN</a:t>
            </a:r>
          </a:p>
        </p:txBody>
      </p:sp>
      <p:sp>
        <p:nvSpPr>
          <p:cNvPr id="9" name="Rectangle 3"/>
          <p:cNvSpPr>
            <a:spLocks noChangeArrowheads="1"/>
          </p:cNvSpPr>
          <p:nvPr/>
        </p:nvSpPr>
        <p:spPr bwMode="auto">
          <a:xfrm>
            <a:off x="781000" y="1628800"/>
            <a:ext cx="8636496"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The price of a FRN is given by the sum of the present value of:</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latin typeface="+mn-lt"/>
              </a:rPr>
              <a:t>Next coupon (C, set at the previous coupon payment date)</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latin typeface="+mn-lt"/>
              </a:rPr>
              <a:t>Bond price in the next coupon payment date (time t), which will be the redemption value.</a:t>
            </a:r>
          </a:p>
          <a:p>
            <a:pPr lvl="1" algn="just" eaLnBrk="1" hangingPunct="1">
              <a:lnSpc>
                <a:spcPts val="2800"/>
              </a:lnSpc>
              <a:spcBef>
                <a:spcPts val="600"/>
              </a:spcBef>
              <a:defRPr/>
            </a:pPr>
            <a:endParaRPr lang="en-US" altLang="en-US" sz="2000" b="0" u="none" dirty="0">
              <a:latin typeface="+mn-lt"/>
            </a:endParaRPr>
          </a:p>
          <a:p>
            <a:pPr lvl="1" algn="just" eaLnBrk="1" hangingPunct="1">
              <a:lnSpc>
                <a:spcPts val="2800"/>
              </a:lnSpc>
              <a:spcBef>
                <a:spcPts val="600"/>
              </a:spcBef>
              <a:defRP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The </a:t>
            </a:r>
            <a:r>
              <a:rPr lang="en-US" altLang="en-US" sz="2000" b="0" u="none" dirty="0" err="1">
                <a:latin typeface="+mn-lt"/>
              </a:rPr>
              <a:t>VaR</a:t>
            </a:r>
            <a:r>
              <a:rPr lang="en-US" altLang="en-US" sz="2000" b="0" u="none" dirty="0">
                <a:latin typeface="+mn-lt"/>
              </a:rPr>
              <a:t> for a FRN can be calculated as for a fixed rate bond with:</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latin typeface="+mn-lt"/>
              </a:rPr>
              <a:t>Maturity in the next coupon date</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latin typeface="+mn-lt"/>
              </a:rPr>
              <a:t>Duration equal to maturity</a:t>
            </a:r>
          </a:p>
        </p:txBody>
      </p:sp>
      <p:sp>
        <p:nvSpPr>
          <p:cNvPr id="2" name="Down Arrow 1"/>
          <p:cNvSpPr/>
          <p:nvPr/>
        </p:nvSpPr>
        <p:spPr>
          <a:xfrm>
            <a:off x="4724400" y="2895600"/>
            <a:ext cx="533400" cy="838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447</a:t>
            </a:fld>
            <a:endParaRPr lang="en-US"/>
          </a:p>
        </p:txBody>
      </p:sp>
    </p:spTree>
    <p:extLst>
      <p:ext uri="{BB962C8B-B14F-4D97-AF65-F5344CB8AC3E}">
        <p14:creationId xmlns:p14="http://schemas.microsoft.com/office/powerpoint/2010/main" val="1993498162"/>
      </p:ext>
    </p:extLst>
  </p:cSld>
  <p:clrMapOvr>
    <a:masterClrMapping/>
  </p:clrMapOvr>
  <p:transition spd="slow">
    <p:pull dir="r"/>
  </p:transition>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769729" y="1628800"/>
            <a:ext cx="8647765"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algn="just" eaLnBrk="1" hangingPunct="1">
              <a:buNone/>
              <a:defRPr/>
            </a:pPr>
            <a:r>
              <a:rPr lang="en-US" altLang="en-US" sz="2000" dirty="0">
                <a:solidFill>
                  <a:srgbClr val="FF0000"/>
                </a:solidFill>
              </a:rPr>
              <a:t>Example:</a:t>
            </a:r>
          </a:p>
          <a:p>
            <a:pPr marL="0" indent="0" algn="just" eaLnBrk="1" hangingPunct="1">
              <a:buNone/>
              <a:defRPr/>
            </a:pPr>
            <a:endParaRPr lang="en-US" altLang="en-US" sz="2000" dirty="0">
              <a:solidFill>
                <a:srgbClr val="FF0000"/>
              </a:solidFill>
            </a:endParaRPr>
          </a:p>
          <a:p>
            <a:pPr algn="just" eaLnBrk="1" hangingPunct="1">
              <a:lnSpc>
                <a:spcPts val="2700"/>
              </a:lnSpc>
              <a:spcBef>
                <a:spcPts val="600"/>
              </a:spcBef>
              <a:spcAft>
                <a:spcPts val="600"/>
              </a:spcAft>
              <a:buFontTx/>
              <a:buChar char="-"/>
              <a:defRPr/>
            </a:pPr>
            <a:r>
              <a:rPr lang="en-US" altLang="en-US" sz="2000" b="0" u="none" dirty="0">
                <a:latin typeface="+mn-lt"/>
              </a:rPr>
              <a:t>Nominal value of the exposure = 10 M€. </a:t>
            </a:r>
          </a:p>
          <a:p>
            <a:pPr algn="just" eaLnBrk="1" hangingPunct="1">
              <a:lnSpc>
                <a:spcPts val="2700"/>
              </a:lnSpc>
              <a:spcBef>
                <a:spcPts val="600"/>
              </a:spcBef>
              <a:spcAft>
                <a:spcPts val="600"/>
              </a:spcAft>
              <a:buFontTx/>
              <a:buChar char="-"/>
              <a:defRPr/>
            </a:pPr>
            <a:r>
              <a:rPr lang="en-US" altLang="en-US" sz="2000" b="0" u="none" dirty="0">
                <a:latin typeface="+mn-lt"/>
              </a:rPr>
              <a:t>Coupon rate = 2.5% (yearly)</a:t>
            </a:r>
          </a:p>
          <a:p>
            <a:pPr algn="just" eaLnBrk="1" hangingPunct="1">
              <a:lnSpc>
                <a:spcPts val="2700"/>
              </a:lnSpc>
              <a:spcBef>
                <a:spcPts val="600"/>
              </a:spcBef>
              <a:spcAft>
                <a:spcPts val="600"/>
              </a:spcAft>
              <a:buFontTx/>
              <a:buChar char="-"/>
              <a:defRPr/>
            </a:pPr>
            <a:r>
              <a:rPr lang="en-US" altLang="en-US" sz="2000" b="0" u="none" dirty="0">
                <a:latin typeface="+mn-lt"/>
              </a:rPr>
              <a:t>Coupon payments – each semester</a:t>
            </a:r>
          </a:p>
          <a:p>
            <a:pPr algn="just" eaLnBrk="1" hangingPunct="1">
              <a:lnSpc>
                <a:spcPts val="2700"/>
              </a:lnSpc>
              <a:spcBef>
                <a:spcPts val="600"/>
              </a:spcBef>
              <a:spcAft>
                <a:spcPts val="600"/>
              </a:spcAft>
              <a:buFontTx/>
              <a:buChar char="-"/>
              <a:defRPr/>
            </a:pPr>
            <a:r>
              <a:rPr lang="en-US" altLang="en-US" sz="2000" b="0" u="none" dirty="0">
                <a:latin typeface="+mn-lt"/>
              </a:rPr>
              <a:t>Next coupon payment – in 4 months</a:t>
            </a:r>
          </a:p>
          <a:p>
            <a:pPr algn="just" eaLnBrk="1" hangingPunct="1">
              <a:lnSpc>
                <a:spcPts val="2700"/>
              </a:lnSpc>
              <a:spcBef>
                <a:spcPts val="600"/>
              </a:spcBef>
              <a:spcAft>
                <a:spcPts val="600"/>
              </a:spcAft>
              <a:buFontTx/>
              <a:buChar char="-"/>
              <a:defRPr/>
            </a:pPr>
            <a:r>
              <a:rPr lang="en-US" altLang="en-US" sz="2000" b="0" u="none" dirty="0">
                <a:latin typeface="+mn-lt"/>
              </a:rPr>
              <a:t>Current 4-month spot rate = 3%.</a:t>
            </a:r>
          </a:p>
          <a:p>
            <a:pPr algn="just" eaLnBrk="1" hangingPunct="1">
              <a:lnSpc>
                <a:spcPts val="2700"/>
              </a:lnSpc>
              <a:spcBef>
                <a:spcPts val="600"/>
              </a:spcBef>
              <a:spcAft>
                <a:spcPts val="600"/>
              </a:spcAft>
              <a:buFontTx/>
              <a:buChar char="-"/>
              <a:defRPr/>
            </a:pPr>
            <a:r>
              <a:rPr lang="en-US" altLang="en-US" sz="2000" b="0" u="none" dirty="0">
                <a:latin typeface="+mn-lt"/>
              </a:rPr>
              <a:t>Price:</a:t>
            </a:r>
          </a:p>
          <a:p>
            <a:pPr algn="just" eaLnBrk="1" hangingPunct="1">
              <a:lnSpc>
                <a:spcPts val="2700"/>
              </a:lnSpc>
              <a:spcBef>
                <a:spcPts val="600"/>
              </a:spcBef>
              <a:spcAft>
                <a:spcPts val="600"/>
              </a:spcAft>
              <a:buFontTx/>
              <a:buChar char="-"/>
              <a:defRPr/>
            </a:pPr>
            <a:r>
              <a:rPr lang="en-US" altLang="en-US" sz="2000" b="0" u="none" dirty="0">
                <a:latin typeface="+mn-lt"/>
              </a:rPr>
              <a:t>Market value of Portfolio = €10,024,752</a:t>
            </a:r>
          </a:p>
          <a:p>
            <a:pPr algn="just" eaLnBrk="1" hangingPunct="1">
              <a:lnSpc>
                <a:spcPts val="2700"/>
              </a:lnSpc>
              <a:spcBef>
                <a:spcPts val="600"/>
              </a:spcBef>
              <a:spcAft>
                <a:spcPts val="600"/>
              </a:spcAft>
              <a:buFontTx/>
              <a:buChar char="-"/>
              <a:defRPr/>
            </a:pPr>
            <a:r>
              <a:rPr lang="en-US" altLang="en-US" sz="2000" b="0" u="none" dirty="0">
                <a:latin typeface="+mn-lt"/>
              </a:rPr>
              <a:t>Maturity and duration of the portfolio = 0.33(3) years</a:t>
            </a:r>
          </a:p>
        </p:txBody>
      </p:sp>
      <p:pic>
        <p:nvPicPr>
          <p:cNvPr id="2" name="Picture 1"/>
          <p:cNvPicPr>
            <a:picLocks noChangeAspect="1"/>
          </p:cNvPicPr>
          <p:nvPr/>
        </p:nvPicPr>
        <p:blipFill rotWithShape="1">
          <a:blip r:embed="rId2"/>
          <a:srcRect l="30833" t="52963" r="37084" b="37408"/>
          <a:stretch/>
        </p:blipFill>
        <p:spPr>
          <a:xfrm>
            <a:off x="1928664" y="4797152"/>
            <a:ext cx="3733800" cy="630382"/>
          </a:xfrm>
          <a:prstGeom prst="rect">
            <a:avLst/>
          </a:prstGeom>
        </p:spPr>
      </p:pic>
      <p:sp>
        <p:nvSpPr>
          <p:cNvPr id="7" name="Rectangle 2"/>
          <p:cNvSpPr txBox="1">
            <a:spLocks noChangeArrowheads="1"/>
          </p:cNvSpPr>
          <p:nvPr/>
        </p:nvSpPr>
        <p:spPr bwMode="auto">
          <a:xfrm>
            <a:off x="769730" y="320080"/>
            <a:ext cx="8647765" cy="109269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FRN</a:t>
            </a:r>
            <a:endParaRPr kumimoji="0" lang="en-US" altLang="en-US" b="0" u="none" kern="0" dirty="0"/>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448</a:t>
            </a:fld>
            <a:endParaRPr lang="en-US"/>
          </a:p>
        </p:txBody>
      </p:sp>
    </p:spTree>
    <p:extLst>
      <p:ext uri="{BB962C8B-B14F-4D97-AF65-F5344CB8AC3E}">
        <p14:creationId xmlns:p14="http://schemas.microsoft.com/office/powerpoint/2010/main" val="1846093694"/>
      </p:ext>
    </p:extLst>
  </p:cSld>
  <p:clrMapOvr>
    <a:masterClrMapping/>
  </p:clrMapOvr>
  <p:transition spd="slow">
    <p:pull dir="r"/>
  </p:transition>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769729" y="1628800"/>
            <a:ext cx="8647765"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lnSpc>
                <a:spcPts val="2700"/>
              </a:lnSpc>
              <a:spcBef>
                <a:spcPts val="600"/>
              </a:spcBef>
              <a:spcAft>
                <a:spcPts val="600"/>
              </a:spcAft>
              <a:buFontTx/>
              <a:buChar char="-"/>
              <a:defRPr/>
            </a:pPr>
            <a:r>
              <a:rPr lang="en-US" altLang="en-US" sz="2000" b="0" u="none" dirty="0">
                <a:latin typeface="+mn-lt"/>
              </a:rPr>
              <a:t>Market value of Portfolio = €10,024,752</a:t>
            </a:r>
          </a:p>
          <a:p>
            <a:pPr algn="just" eaLnBrk="1" hangingPunct="1">
              <a:lnSpc>
                <a:spcPts val="2700"/>
              </a:lnSpc>
              <a:spcBef>
                <a:spcPts val="600"/>
              </a:spcBef>
              <a:spcAft>
                <a:spcPts val="600"/>
              </a:spcAft>
              <a:buFontTx/>
              <a:buChar char="-"/>
              <a:defRPr/>
            </a:pPr>
            <a:r>
              <a:rPr lang="en-US" altLang="en-US" sz="2000" b="0" u="none" dirty="0">
                <a:latin typeface="+mn-lt"/>
              </a:rPr>
              <a:t>Maturity and duration of the portfolio = 0.33(3) years</a:t>
            </a:r>
          </a:p>
          <a:p>
            <a:pPr algn="just" eaLnBrk="1" hangingPunct="1">
              <a:lnSpc>
                <a:spcPts val="2700"/>
              </a:lnSpc>
              <a:spcBef>
                <a:spcPts val="600"/>
              </a:spcBef>
              <a:spcAft>
                <a:spcPts val="600"/>
              </a:spcAft>
              <a:buFontTx/>
              <a:buChar char="-"/>
              <a:defRPr/>
            </a:pPr>
            <a:r>
              <a:rPr lang="en-US" altLang="en-US" sz="2000" b="0" u="none" dirty="0"/>
              <a:t>As there is no available information for variances and </a:t>
            </a:r>
            <a:r>
              <a:rPr lang="en-US" altLang="en-US" sz="2000" b="0" u="none" dirty="0" err="1"/>
              <a:t>covariances</a:t>
            </a:r>
            <a:r>
              <a:rPr lang="en-US" altLang="en-US" sz="2000" b="0" u="none" dirty="0"/>
              <a:t> of 0.33(3) years, we need to allocate cash flows to the 3m and 6m buckets.</a:t>
            </a:r>
          </a:p>
          <a:p>
            <a:pPr algn="just" eaLnBrk="1" hangingPunct="1">
              <a:lnSpc>
                <a:spcPts val="2700"/>
              </a:lnSpc>
              <a:spcBef>
                <a:spcPts val="600"/>
              </a:spcBef>
              <a:spcAft>
                <a:spcPts val="600"/>
              </a:spcAft>
              <a:buFontTx/>
              <a:buChar char="-"/>
              <a:defRPr/>
            </a:pPr>
            <a:r>
              <a:rPr lang="pt-PT" altLang="en-US" sz="2000" b="0" u="none" dirty="0" err="1"/>
              <a:t>Using</a:t>
            </a:r>
            <a:r>
              <a:rPr lang="pt-PT" altLang="en-US" sz="2000" b="0" u="none" dirty="0"/>
              <a:t> </a:t>
            </a:r>
            <a:r>
              <a:rPr lang="pt-PT" altLang="en-US" sz="2000" b="0" u="none" dirty="0" err="1"/>
              <a:t>the</a:t>
            </a:r>
            <a:r>
              <a:rPr lang="pt-PT" altLang="en-US" sz="2000" b="0" u="none" dirty="0"/>
              <a:t> </a:t>
            </a:r>
            <a:r>
              <a:rPr lang="pt-PT" altLang="en-US" sz="2000" b="0" u="none" dirty="0" err="1"/>
              <a:t>duration</a:t>
            </a:r>
            <a:r>
              <a:rPr lang="pt-PT" altLang="en-US" sz="2000" b="0" u="none" dirty="0"/>
              <a:t> </a:t>
            </a:r>
            <a:r>
              <a:rPr lang="pt-PT" altLang="en-US" sz="2000" b="0" u="none" dirty="0" err="1"/>
              <a:t>bucketing</a:t>
            </a:r>
            <a:r>
              <a:rPr lang="pt-PT" altLang="en-US" sz="2000" b="0" u="none" dirty="0"/>
              <a:t> </a:t>
            </a:r>
            <a:r>
              <a:rPr lang="pt-PT" altLang="en-US" sz="2000" b="0" u="none" dirty="0" err="1"/>
              <a:t>criterium</a:t>
            </a:r>
            <a:r>
              <a:rPr lang="pt-PT" altLang="en-US" sz="2000" b="0" u="none" dirty="0"/>
              <a:t>:</a:t>
            </a:r>
          </a:p>
          <a:p>
            <a:pPr algn="just" eaLnBrk="1" hangingPunct="1">
              <a:lnSpc>
                <a:spcPts val="2700"/>
              </a:lnSpc>
              <a:spcBef>
                <a:spcPts val="600"/>
              </a:spcBef>
              <a:spcAft>
                <a:spcPts val="600"/>
              </a:spcAft>
              <a:buFontTx/>
              <a:buChar char="-"/>
              <a:defRPr/>
            </a:pPr>
            <a:endParaRPr lang="en-US" altLang="en-US" sz="2000" b="0" u="none" dirty="0">
              <a:latin typeface="+mn-lt"/>
            </a:endParaRPr>
          </a:p>
        </p:txBody>
      </p:sp>
      <p:sp>
        <p:nvSpPr>
          <p:cNvPr id="7" name="Rectangle 2"/>
          <p:cNvSpPr txBox="1">
            <a:spLocks noChangeArrowheads="1"/>
          </p:cNvSpPr>
          <p:nvPr/>
        </p:nvSpPr>
        <p:spPr bwMode="auto">
          <a:xfrm>
            <a:off x="769730" y="320080"/>
            <a:ext cx="8647765" cy="109269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FRN</a:t>
            </a:r>
            <a:endParaRPr kumimoji="0" lang="en-US" altLang="en-US" b="0" u="none" kern="0" dirty="0"/>
          </a:p>
        </p:txBody>
      </p:sp>
      <mc:AlternateContent xmlns:mc="http://schemas.openxmlformats.org/markup-compatibility/2006" xmlns:a14="http://schemas.microsoft.com/office/drawing/2010/main">
        <mc:Choice Requires="a14">
          <p:sp>
            <p:nvSpPr>
              <p:cNvPr id="5" name="TextBox 4"/>
              <p:cNvSpPr txBox="1"/>
              <p:nvPr/>
            </p:nvSpPr>
            <p:spPr>
              <a:xfrm>
                <a:off x="1208584" y="3935707"/>
                <a:ext cx="3096603" cy="332399"/>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000" b="0" i="1" u="none" smtClean="0">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sSub>
                        <m:sSubPr>
                          <m:ctrlPr>
                            <a:rPr lang="pt-PT" sz="200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𝐿</m:t>
                          </m:r>
                        </m:sub>
                      </m:sSub>
                      <m:r>
                        <a:rPr lang="pt-PT" sz="2000" b="0" i="1" u="none">
                          <a:latin typeface="Cambria Math" panose="02040503050406030204" pitchFamily="18" charset="0"/>
                        </a:rPr>
                        <m:t>+</m:t>
                      </m:r>
                      <m:d>
                        <m:dPr>
                          <m:ctrlPr>
                            <a:rPr lang="pt-PT" sz="2000" b="0" i="1" u="none">
                              <a:latin typeface="Cambria Math" panose="02040503050406030204" pitchFamily="18" charset="0"/>
                            </a:rPr>
                          </m:ctrlPr>
                        </m:dPr>
                        <m:e>
                          <m:r>
                            <a:rPr lang="pt-PT" sz="2000" b="0" i="1" u="none">
                              <a:latin typeface="Cambria Math" panose="02040503050406030204" pitchFamily="18" charset="0"/>
                            </a:rPr>
                            <m:t>1−</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𝑤</m:t>
                              </m:r>
                            </m:e>
                            <m:sub>
                              <m:r>
                                <a:rPr lang="pt-PT" sz="2000" b="1" i="1" u="none" smtClean="0">
                                  <a:latin typeface="Cambria Math" panose="02040503050406030204" pitchFamily="18" charset="0"/>
                                </a:rPr>
                                <m:t>𝑳</m:t>
                              </m:r>
                            </m:sub>
                          </m:sSub>
                        </m:e>
                      </m:d>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𝐻</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𝑐𝑓</m:t>
                          </m:r>
                        </m:sub>
                      </m:sSub>
                    </m:oMath>
                  </m:oMathPara>
                </a14:m>
                <a:endParaRPr lang="en-GB" sz="2000" u="none" dirty="0"/>
              </a:p>
            </p:txBody>
          </p:sp>
        </mc:Choice>
        <mc:Fallback xmlns="">
          <p:sp>
            <p:nvSpPr>
              <p:cNvPr id="5" name="TextBox 4"/>
              <p:cNvSpPr txBox="1">
                <a:spLocks noRot="1" noChangeAspect="1" noMove="1" noResize="1" noEditPoints="1" noAdjustHandles="1" noChangeArrowheads="1" noChangeShapeType="1" noTextEdit="1"/>
              </p:cNvSpPr>
              <p:nvPr/>
            </p:nvSpPr>
            <p:spPr>
              <a:xfrm>
                <a:off x="1208584" y="3935707"/>
                <a:ext cx="3096603" cy="332399"/>
              </a:xfrm>
              <a:prstGeom prst="rect">
                <a:avLst/>
              </a:prstGeom>
              <a:blipFill>
                <a:blip r:embed="rId2"/>
                <a:stretch>
                  <a:fillRect b="-27778"/>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280592" y="4330241"/>
                <a:ext cx="3673881" cy="307777"/>
              </a:xfrm>
              <a:prstGeom prst="rect">
                <a:avLst/>
              </a:prstGeom>
              <a:noFill/>
            </p:spPr>
            <p:txBody>
              <a:bodyPr wrap="square" lIns="0" tIns="0" rIns="0" bIns="0" rtlCol="0">
                <a:spAutoFit/>
              </a:bodyPr>
              <a:lstStyle/>
              <a:p>
                <a:pPr>
                  <a:buNone/>
                </a:pPr>
                <a14:m>
                  <m:oMathPara xmlns:m="http://schemas.openxmlformats.org/officeDocument/2006/math">
                    <m:oMathParaPr>
                      <m:jc m:val="left"/>
                    </m:oMathParaPr>
                    <m:oMath xmlns:m="http://schemas.openxmlformats.org/officeDocument/2006/math">
                      <m:sSub>
                        <m:sSubPr>
                          <m:ctrlPr>
                            <a:rPr lang="pt-PT" sz="2000" b="0" i="1" u="none" smtClean="0">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r>
                        <a:rPr lang="pt-PT" sz="2000" i="1" u="none">
                          <a:latin typeface="Cambria Math" panose="02040503050406030204" pitchFamily="18" charset="0"/>
                          <a:ea typeface="Cambria Math" panose="02040503050406030204" pitchFamily="18" charset="0"/>
                        </a:rPr>
                        <m:t>∙</m:t>
                      </m:r>
                      <m:r>
                        <a:rPr lang="pt-PT" sz="2000" b="0" i="1" u="none">
                          <a:latin typeface="Cambria Math" panose="02040503050406030204" pitchFamily="18" charset="0"/>
                          <a:ea typeface="Cambria Math" panose="02040503050406030204" pitchFamily="18" charset="0"/>
                        </a:rPr>
                        <m:t>0.25</m:t>
                      </m:r>
                      <m:r>
                        <a:rPr lang="pt-PT" sz="2000" b="0" i="1" u="none">
                          <a:latin typeface="Cambria Math" panose="02040503050406030204" pitchFamily="18" charset="0"/>
                        </a:rPr>
                        <m:t>+</m:t>
                      </m:r>
                      <m:d>
                        <m:dPr>
                          <m:ctrlPr>
                            <a:rPr lang="pt-PT" sz="2000" b="0" i="1" u="none">
                              <a:latin typeface="Cambria Math" panose="02040503050406030204" pitchFamily="18" charset="0"/>
                            </a:rPr>
                          </m:ctrlPr>
                        </m:dPr>
                        <m:e>
                          <m:r>
                            <a:rPr lang="pt-PT" sz="2000" b="0" i="1" u="none">
                              <a:latin typeface="Cambria Math" panose="02040503050406030204" pitchFamily="18" charset="0"/>
                            </a:rPr>
                            <m:t>1−</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𝑤</m:t>
                              </m:r>
                            </m:e>
                            <m:sub>
                              <m:r>
                                <a:rPr lang="pt-PT" sz="2000" b="1" i="1" u="none" smtClean="0">
                                  <a:latin typeface="Cambria Math" panose="02040503050406030204" pitchFamily="18" charset="0"/>
                                </a:rPr>
                                <m:t>𝑳</m:t>
                              </m:r>
                            </m:sub>
                          </m:sSub>
                        </m:e>
                      </m:d>
                      <m:r>
                        <a:rPr lang="pt-PT" sz="2000" b="0" i="1" u="none">
                          <a:latin typeface="Cambria Math" panose="02040503050406030204" pitchFamily="18" charset="0"/>
                          <a:ea typeface="Cambria Math" panose="02040503050406030204" pitchFamily="18" charset="0"/>
                        </a:rPr>
                        <m:t>∙0.5</m:t>
                      </m:r>
                      <m:r>
                        <a:rPr lang="pt-PT" sz="2000" b="0" i="1" u="none">
                          <a:latin typeface="Cambria Math" panose="02040503050406030204" pitchFamily="18" charset="0"/>
                        </a:rPr>
                        <m:t>=0.33</m:t>
                      </m:r>
                    </m:oMath>
                  </m:oMathPara>
                </a14:m>
                <a:endParaRPr lang="en-GB" sz="2000" u="none" dirty="0"/>
              </a:p>
            </p:txBody>
          </p:sp>
        </mc:Choice>
        <mc:Fallback xmlns="">
          <p:sp>
            <p:nvSpPr>
              <p:cNvPr id="6" name="TextBox 5"/>
              <p:cNvSpPr txBox="1">
                <a:spLocks noRot="1" noChangeAspect="1" noMove="1" noResize="1" noEditPoints="1" noAdjustHandles="1" noChangeArrowheads="1" noChangeShapeType="1" noTextEdit="1"/>
              </p:cNvSpPr>
              <p:nvPr/>
            </p:nvSpPr>
            <p:spPr>
              <a:xfrm>
                <a:off x="1280592" y="4330241"/>
                <a:ext cx="3673881" cy="307777"/>
              </a:xfrm>
              <a:prstGeom prst="rect">
                <a:avLst/>
              </a:prstGeom>
              <a:blipFill>
                <a:blip r:embed="rId3"/>
                <a:stretch>
                  <a:fillRect l="-1658" b="-17647"/>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208584" y="4670085"/>
                <a:ext cx="2448363" cy="424283"/>
              </a:xfrm>
              <a:prstGeom prst="rect">
                <a:avLst/>
              </a:prstGeom>
            </p:spPr>
            <p:txBody>
              <a:bodyPr wrap="none">
                <a:spAutoFit/>
              </a:bodyPr>
              <a:lstStyle/>
              <a:p>
                <a:pPr algn="just">
                  <a:buNone/>
                </a:pPr>
                <a14:m>
                  <m:oMathPara xmlns:m="http://schemas.openxmlformats.org/officeDocument/2006/math">
                    <m:oMathParaPr>
                      <m:jc m:val="left"/>
                    </m:oMathParaPr>
                    <m:oMath xmlns:m="http://schemas.openxmlformats.org/officeDocument/2006/math">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a:latin typeface="Cambria Math" panose="02040503050406030204" pitchFamily="18" charset="0"/>
                            </a:rPr>
                            <m:t>𝑏𝑢𝑐𝑘𝑒𝑡</m:t>
                          </m:r>
                          <m:r>
                            <a:rPr lang="pt-PT" sz="2000" b="0" i="1" u="none">
                              <a:latin typeface="Cambria Math" panose="02040503050406030204" pitchFamily="18" charset="0"/>
                            </a:rPr>
                            <m:t> 0.25</m:t>
                          </m:r>
                          <m:r>
                            <a:rPr lang="pt-PT" sz="2000" b="0" i="1" u="none">
                              <a:latin typeface="Cambria Math" panose="02040503050406030204" pitchFamily="18" charset="0"/>
                            </a:rPr>
                            <m:t>𝑦</m:t>
                          </m:r>
                        </m:sub>
                      </m:sSub>
                      <m:r>
                        <a:rPr lang="pt-PT" sz="2000" b="0" i="1" u="none">
                          <a:latin typeface="Cambria Math" panose="02040503050406030204" pitchFamily="18" charset="0"/>
                        </a:rPr>
                        <m:t>=67%</m:t>
                      </m:r>
                    </m:oMath>
                  </m:oMathPara>
                </a14:m>
                <a:endParaRPr lang="en-GB" sz="2000" u="none" dirty="0"/>
              </a:p>
            </p:txBody>
          </p:sp>
        </mc:Choice>
        <mc:Fallback xmlns="">
          <p:sp>
            <p:nvSpPr>
              <p:cNvPr id="3" name="Rectangle 2"/>
              <p:cNvSpPr>
                <a:spLocks noRot="1" noChangeAspect="1" noMove="1" noResize="1" noEditPoints="1" noAdjustHandles="1" noChangeArrowheads="1" noChangeShapeType="1" noTextEdit="1"/>
              </p:cNvSpPr>
              <p:nvPr/>
            </p:nvSpPr>
            <p:spPr>
              <a:xfrm>
                <a:off x="1208584" y="4670085"/>
                <a:ext cx="2448363" cy="424283"/>
              </a:xfrm>
              <a:prstGeom prst="rect">
                <a:avLst/>
              </a:prstGeom>
              <a:blipFill>
                <a:blip r:embed="rId4"/>
                <a:stretch>
                  <a:fillRect b="-5714"/>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280592" y="5112440"/>
                <a:ext cx="3673881" cy="331950"/>
              </a:xfrm>
              <a:prstGeom prst="rect">
                <a:avLst/>
              </a:prstGeom>
              <a:noFill/>
            </p:spPr>
            <p:txBody>
              <a:bodyPr wrap="square" lIns="0" tIns="0" rIns="0" bIns="0" rtlCol="0">
                <a:spAutoFit/>
              </a:bodyPr>
              <a:lstStyle/>
              <a:p>
                <a:pPr>
                  <a:buNone/>
                </a:pPr>
                <a14:m>
                  <m:oMathPara xmlns:m="http://schemas.openxmlformats.org/officeDocument/2006/math">
                    <m:oMathParaPr>
                      <m:jc m:val="left"/>
                    </m:oMathParaPr>
                    <m:oMath xmlns:m="http://schemas.openxmlformats.org/officeDocument/2006/math">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a:latin typeface="Cambria Math" panose="02040503050406030204" pitchFamily="18" charset="0"/>
                            </a:rPr>
                            <m:t>𝑏𝑢𝑐𝑘𝑒𝑡</m:t>
                          </m:r>
                          <m:r>
                            <a:rPr lang="pt-PT" sz="2000" b="0" i="1" u="none">
                              <a:latin typeface="Cambria Math" panose="02040503050406030204" pitchFamily="18" charset="0"/>
                            </a:rPr>
                            <m:t> 0.5</m:t>
                          </m:r>
                          <m:r>
                            <a:rPr lang="pt-PT" sz="2000" b="0" i="1" u="none">
                              <a:latin typeface="Cambria Math" panose="02040503050406030204" pitchFamily="18" charset="0"/>
                            </a:rPr>
                            <m:t>𝑦</m:t>
                          </m:r>
                        </m:sub>
                      </m:sSub>
                      <m:r>
                        <a:rPr lang="pt-PT" sz="2000" b="0" i="1" u="none">
                          <a:latin typeface="Cambria Math" panose="02040503050406030204" pitchFamily="18" charset="0"/>
                        </a:rPr>
                        <m:t>=33%</m:t>
                      </m:r>
                    </m:oMath>
                  </m:oMathPara>
                </a14:m>
                <a:endParaRPr lang="en-GB" sz="2000" u="none" dirty="0"/>
              </a:p>
            </p:txBody>
          </p:sp>
        </mc:Choice>
        <mc:Fallback xmlns="">
          <p:sp>
            <p:nvSpPr>
              <p:cNvPr id="8" name="TextBox 7"/>
              <p:cNvSpPr txBox="1">
                <a:spLocks noRot="1" noChangeAspect="1" noMove="1" noResize="1" noEditPoints="1" noAdjustHandles="1" noChangeArrowheads="1" noChangeShapeType="1" noTextEdit="1"/>
              </p:cNvSpPr>
              <p:nvPr/>
            </p:nvSpPr>
            <p:spPr>
              <a:xfrm>
                <a:off x="1280592" y="5112440"/>
                <a:ext cx="3673881" cy="331950"/>
              </a:xfrm>
              <a:prstGeom prst="rect">
                <a:avLst/>
              </a:prstGeom>
              <a:blipFill>
                <a:blip r:embed="rId5"/>
                <a:stretch>
                  <a:fillRect l="-1658" b="-25926"/>
                </a:stretch>
              </a:blipFill>
            </p:spPr>
            <p:txBody>
              <a:bodyPr/>
              <a:lstStyle/>
              <a:p>
                <a:r>
                  <a:rPr lang="pt-PT">
                    <a:noFill/>
                  </a:rPr>
                  <a:t> </a:t>
                </a:r>
              </a:p>
            </p:txBody>
          </p:sp>
        </mc:Fallback>
      </mc:AlternateContent>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449</a:t>
            </a:fld>
            <a:endParaRPr lang="en-US"/>
          </a:p>
        </p:txBody>
      </p:sp>
    </p:spTree>
    <p:extLst>
      <p:ext uri="{BB962C8B-B14F-4D97-AF65-F5344CB8AC3E}">
        <p14:creationId xmlns:p14="http://schemas.microsoft.com/office/powerpoint/2010/main" val="3386007520"/>
      </p:ext>
    </p:extLst>
  </p:cSld>
  <p:clrMapOvr>
    <a:masterClrMapping/>
  </p:clrMapOvr>
  <p:transition spd="slow">
    <p:pull dir="r"/>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Liquidity Intermediation</a:t>
            </a:r>
          </a:p>
        </p:txBody>
      </p:sp>
      <p:sp>
        <p:nvSpPr>
          <p:cNvPr id="1625091" name="Rectangle 3"/>
          <p:cNvSpPr>
            <a:spLocks noGrp="1" noChangeArrowheads="1"/>
          </p:cNvSpPr>
          <p:nvPr>
            <p:ph type="body" idx="1"/>
          </p:nvPr>
        </p:nvSpPr>
        <p:spPr>
          <a:xfrm>
            <a:off x="776536" y="1628799"/>
            <a:ext cx="8716714" cy="1584177"/>
          </a:xfrm>
        </p:spPr>
        <p:txBody>
          <a:bodyPr/>
          <a:lstStyle/>
          <a:p>
            <a:pPr algn="just">
              <a:lnSpc>
                <a:spcPts val="2700"/>
              </a:lnSpc>
              <a:spcBef>
                <a:spcPts val="600"/>
              </a:spcBef>
              <a:spcAft>
                <a:spcPts val="600"/>
              </a:spcAft>
            </a:pPr>
            <a:r>
              <a:rPr lang="en-US" sz="2000" dirty="0"/>
              <a:t>Banks charge a spread in the liquidity intermediation provided, due to its costs and the risk of loans.</a:t>
            </a:r>
          </a:p>
          <a:p>
            <a:pPr algn="just">
              <a:lnSpc>
                <a:spcPts val="2700"/>
              </a:lnSpc>
              <a:spcBef>
                <a:spcPts val="600"/>
              </a:spcBef>
              <a:spcAft>
                <a:spcPts val="600"/>
              </a:spcAft>
            </a:pPr>
            <a:r>
              <a:rPr lang="en-US" sz="2000" dirty="0">
                <a:solidFill>
                  <a:srgbClr val="FF0000"/>
                </a:solidFill>
              </a:rPr>
              <a:t>Due to adverse selection risk, banks may decide to stop granting loans for too high interest rates, making the loan supply curve discontinuous.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45</a:t>
            </a:fld>
            <a:endParaRPr lang="en-US"/>
          </a:p>
        </p:txBody>
      </p:sp>
      <p:pic>
        <p:nvPicPr>
          <p:cNvPr id="3" name="Picture 2"/>
          <p:cNvPicPr>
            <a:picLocks noChangeAspect="1"/>
          </p:cNvPicPr>
          <p:nvPr/>
        </p:nvPicPr>
        <p:blipFill>
          <a:blip r:embed="rId2"/>
          <a:stretch>
            <a:fillRect/>
          </a:stretch>
        </p:blipFill>
        <p:spPr>
          <a:xfrm>
            <a:off x="1208584" y="3346301"/>
            <a:ext cx="2952327" cy="2819003"/>
          </a:xfrm>
          <a:prstGeom prst="rect">
            <a:avLst/>
          </a:prstGeom>
        </p:spPr>
      </p:pic>
      <p:pic>
        <p:nvPicPr>
          <p:cNvPr id="4" name="Picture 3"/>
          <p:cNvPicPr>
            <a:picLocks noChangeAspect="1"/>
          </p:cNvPicPr>
          <p:nvPr/>
        </p:nvPicPr>
        <p:blipFill>
          <a:blip r:embed="rId3"/>
          <a:stretch>
            <a:fillRect/>
          </a:stretch>
        </p:blipFill>
        <p:spPr>
          <a:xfrm>
            <a:off x="5025008" y="3348077"/>
            <a:ext cx="4373381" cy="1953131"/>
          </a:xfrm>
          <a:prstGeom prst="rect">
            <a:avLst/>
          </a:prstGeom>
        </p:spPr>
      </p:pic>
      <p:sp>
        <p:nvSpPr>
          <p:cNvPr id="7" name="Rectangle 3"/>
          <p:cNvSpPr txBox="1">
            <a:spLocks noChangeArrowheads="1"/>
          </p:cNvSpPr>
          <p:nvPr/>
        </p:nvSpPr>
        <p:spPr bwMode="auto">
          <a:xfrm>
            <a:off x="4232920" y="5949280"/>
            <a:ext cx="5184576" cy="39702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lang="pt-PT" sz="1200" b="0" u="none" dirty="0" err="1"/>
              <a:t>Source</a:t>
            </a:r>
            <a:r>
              <a:rPr lang="pt-PT" sz="1200" b="0" u="none" dirty="0"/>
              <a:t>: </a:t>
            </a:r>
            <a:r>
              <a:rPr lang="pt-PT" sz="1200" b="0" u="none" dirty="0" err="1"/>
              <a:t>Heffernan</a:t>
            </a:r>
            <a:r>
              <a:rPr lang="pt-PT" sz="1200" b="0" u="none" dirty="0"/>
              <a:t>, </a:t>
            </a:r>
            <a:r>
              <a:rPr lang="pt-PT" sz="1200" b="0" u="none" dirty="0" err="1"/>
              <a:t>Shelagh</a:t>
            </a:r>
            <a:r>
              <a:rPr lang="pt-PT" sz="1200" b="0" u="none" dirty="0"/>
              <a:t> (2005), “</a:t>
            </a:r>
            <a:r>
              <a:rPr lang="pt-PT" sz="1200" b="0" u="none" dirty="0" err="1"/>
              <a:t>Modern</a:t>
            </a:r>
            <a:r>
              <a:rPr lang="pt-PT" sz="1200" b="0" u="none" dirty="0"/>
              <a:t> </a:t>
            </a:r>
            <a:r>
              <a:rPr lang="pt-PT" sz="1200" b="0" u="none" dirty="0" err="1"/>
              <a:t>Banking</a:t>
            </a:r>
            <a:r>
              <a:rPr lang="pt-PT" sz="1200" b="0" u="none" dirty="0"/>
              <a:t>”, </a:t>
            </a:r>
            <a:r>
              <a:rPr lang="pt-PT" sz="1200" b="0" u="none" dirty="0" err="1"/>
              <a:t>Wiley</a:t>
            </a:r>
            <a:r>
              <a:rPr lang="pt-PT" sz="1200" b="0" u="none" dirty="0"/>
              <a:t>.</a:t>
            </a:r>
          </a:p>
        </p:txBody>
      </p:sp>
    </p:spTree>
    <p:extLst>
      <p:ext uri="{BB962C8B-B14F-4D97-AF65-F5344CB8AC3E}">
        <p14:creationId xmlns:p14="http://schemas.microsoft.com/office/powerpoint/2010/main" val="2775333635"/>
      </p:ext>
    </p:extLst>
  </p:cSld>
  <p:clrMapOvr>
    <a:masterClrMapping/>
  </p:clrMapOvr>
  <p:transition spd="slow">
    <p:pull dir="r"/>
  </p:transition>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1066800" y="10668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endParaRPr lang="pt-PT" altLang="en-US" sz="2400" dirty="0"/>
          </a:p>
        </p:txBody>
      </p:sp>
      <p:graphicFrame>
        <p:nvGraphicFramePr>
          <p:cNvPr id="4" name="Table 3"/>
          <p:cNvGraphicFramePr>
            <a:graphicFrameLocks noGrp="1"/>
          </p:cNvGraphicFramePr>
          <p:nvPr/>
        </p:nvGraphicFramePr>
        <p:xfrm>
          <a:off x="931887" y="4365104"/>
          <a:ext cx="4285032" cy="1003905"/>
        </p:xfrm>
        <a:graphic>
          <a:graphicData uri="http://schemas.openxmlformats.org/drawingml/2006/table">
            <a:tbl>
              <a:tblPr/>
              <a:tblGrid>
                <a:gridCol w="1783973">
                  <a:extLst>
                    <a:ext uri="{9D8B030D-6E8A-4147-A177-3AD203B41FA5}">
                      <a16:colId xmlns:a16="http://schemas.microsoft.com/office/drawing/2014/main" val="20000"/>
                    </a:ext>
                  </a:extLst>
                </a:gridCol>
                <a:gridCol w="1154335">
                  <a:extLst>
                    <a:ext uri="{9D8B030D-6E8A-4147-A177-3AD203B41FA5}">
                      <a16:colId xmlns:a16="http://schemas.microsoft.com/office/drawing/2014/main" val="20001"/>
                    </a:ext>
                  </a:extLst>
                </a:gridCol>
                <a:gridCol w="1346724">
                  <a:extLst>
                    <a:ext uri="{9D8B030D-6E8A-4147-A177-3AD203B41FA5}">
                      <a16:colId xmlns:a16="http://schemas.microsoft.com/office/drawing/2014/main" val="20002"/>
                    </a:ext>
                  </a:extLst>
                </a:gridCol>
              </a:tblGrid>
              <a:tr h="334635">
                <a:tc>
                  <a:txBody>
                    <a:bodyPr/>
                    <a:lstStyle/>
                    <a:p>
                      <a:pPr algn="ctr" fontAlgn="b"/>
                      <a:r>
                        <a:rPr lang="en-GB" sz="1600" b="0" i="0" u="none" strike="noStrike" dirty="0">
                          <a:solidFill>
                            <a:srgbClr val="000000"/>
                          </a:solidFill>
                          <a:effectLst/>
                          <a:latin typeface="Calibri" panose="020F0502020204030204" pitchFamily="34" charset="0"/>
                        </a:rPr>
                        <a:t>Bucket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4635">
                <a:tc>
                  <a:txBody>
                    <a:bodyPr/>
                    <a:lstStyle/>
                    <a:p>
                      <a:pPr algn="ctr" fontAlgn="b"/>
                      <a:r>
                        <a:rPr lang="en-GB" sz="1600" b="0" i="0" u="none" strike="noStrike">
                          <a:solidFill>
                            <a:srgbClr val="000000"/>
                          </a:solidFill>
                          <a:effectLst/>
                          <a:latin typeface="Calibri" panose="020F0502020204030204" pitchFamily="34" charset="0"/>
                        </a:rPr>
                        <a:t>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panose="020F0502020204030204" pitchFamily="34" charset="0"/>
                        </a:rPr>
                        <a:t>0,00000012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panose="020F0502020204030204" pitchFamily="34" charset="0"/>
                        </a:rPr>
                        <a:t>0,00000010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4635">
                <a:tc>
                  <a:txBody>
                    <a:bodyPr/>
                    <a:lstStyle/>
                    <a:p>
                      <a:pPr algn="ctr" fontAlgn="b"/>
                      <a:r>
                        <a:rPr lang="en-GB" sz="1600" b="0" i="0" u="none" strike="noStrike" dirty="0">
                          <a:solidFill>
                            <a:srgbClr val="000000"/>
                          </a:solidFill>
                          <a:effectLst/>
                          <a:latin typeface="Calibri" panose="020F0502020204030204" pitchFamily="34" charset="0"/>
                        </a:rPr>
                        <a:t>0,50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panose="020F0502020204030204" pitchFamily="34" charset="0"/>
                        </a:rPr>
                        <a:t>0,00000010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panose="020F0502020204030204" pitchFamily="34" charset="0"/>
                        </a:rPr>
                        <a:t>0,00000025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4" name="Rectangle 3"/>
          <p:cNvSpPr>
            <a:spLocks noChangeArrowheads="1"/>
          </p:cNvSpPr>
          <p:nvPr/>
        </p:nvSpPr>
        <p:spPr bwMode="auto">
          <a:xfrm>
            <a:off x="848544" y="3717032"/>
            <a:ext cx="8492048" cy="44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algn="just" eaLnBrk="1" hangingPunct="1">
              <a:buNone/>
              <a:defRPr/>
            </a:pPr>
            <a:r>
              <a:rPr lang="en-US" altLang="en-US" sz="2000" b="0" u="none" dirty="0">
                <a:solidFill>
                  <a:srgbClr val="FF0000"/>
                </a:solidFill>
                <a:latin typeface="+mn-lt"/>
              </a:rPr>
              <a:t>Variance-Covariance Matrix of the daily returns of the risk factors (3m and 6m):</a:t>
            </a:r>
            <a:endParaRPr lang="en-US" altLang="en-US" sz="2000" b="0" u="none" dirty="0">
              <a:latin typeface="+mn-lt"/>
            </a:endParaRPr>
          </a:p>
        </p:txBody>
      </p:sp>
      <p:sp>
        <p:nvSpPr>
          <p:cNvPr id="15" name="Rectangle 3"/>
          <p:cNvSpPr>
            <a:spLocks noChangeArrowheads="1"/>
          </p:cNvSpPr>
          <p:nvPr/>
        </p:nvSpPr>
        <p:spPr bwMode="auto">
          <a:xfrm>
            <a:off x="704528" y="1668267"/>
            <a:ext cx="1497177" cy="43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r>
              <a:rPr lang="pt-PT" altLang="en-US" sz="2000" b="0" u="none" dirty="0" err="1">
                <a:solidFill>
                  <a:srgbClr val="FF0000"/>
                </a:solidFill>
                <a:latin typeface="+mn-lt"/>
              </a:rPr>
              <a:t>Key</a:t>
            </a:r>
            <a:r>
              <a:rPr lang="pt-PT" altLang="en-US" sz="2000" b="0" u="none" dirty="0">
                <a:solidFill>
                  <a:srgbClr val="FF0000"/>
                </a:solidFill>
                <a:latin typeface="+mn-lt"/>
              </a:rPr>
              <a:t> data:</a:t>
            </a:r>
            <a:endParaRPr lang="pt-PT" altLang="en-US" sz="2000" b="0" u="none" dirty="0">
              <a:latin typeface="+mn-lt"/>
            </a:endParaRPr>
          </a:p>
          <a:p>
            <a:pPr marL="0" indent="0" eaLnBrk="1" hangingPunct="1">
              <a:buNone/>
              <a:defRPr/>
            </a:pPr>
            <a:endParaRPr lang="pt-PT" altLang="en-US" sz="2000" b="0" u="none" dirty="0">
              <a:latin typeface="+mn-lt"/>
            </a:endParaRPr>
          </a:p>
        </p:txBody>
      </p:sp>
      <p:pic>
        <p:nvPicPr>
          <p:cNvPr id="2" name="Picture 1"/>
          <p:cNvPicPr>
            <a:picLocks noChangeAspect="1"/>
          </p:cNvPicPr>
          <p:nvPr/>
        </p:nvPicPr>
        <p:blipFill>
          <a:blip r:embed="rId2"/>
          <a:stretch>
            <a:fillRect/>
          </a:stretch>
        </p:blipFill>
        <p:spPr>
          <a:xfrm>
            <a:off x="1022350" y="2328864"/>
            <a:ext cx="5683086" cy="1083367"/>
          </a:xfrm>
          <a:prstGeom prst="rect">
            <a:avLst/>
          </a:prstGeom>
        </p:spPr>
      </p:pic>
      <p:sp>
        <p:nvSpPr>
          <p:cNvPr id="10" name="Rectangle 2"/>
          <p:cNvSpPr txBox="1">
            <a:spLocks noChangeArrowheads="1"/>
          </p:cNvSpPr>
          <p:nvPr/>
        </p:nvSpPr>
        <p:spPr bwMode="auto">
          <a:xfrm>
            <a:off x="769731" y="260648"/>
            <a:ext cx="8647765" cy="109269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FRN</a:t>
            </a:r>
            <a:endParaRPr kumimoji="0" lang="en-US" altLang="en-US" b="0" u="none" kern="0" dirty="0"/>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450</a:t>
            </a:fld>
            <a:endParaRPr lang="en-US"/>
          </a:p>
        </p:txBody>
      </p:sp>
    </p:spTree>
    <p:extLst>
      <p:ext uri="{BB962C8B-B14F-4D97-AF65-F5344CB8AC3E}">
        <p14:creationId xmlns:p14="http://schemas.microsoft.com/office/powerpoint/2010/main" val="2374868304"/>
      </p:ext>
    </p:extLst>
  </p:cSld>
  <p:clrMapOvr>
    <a:masterClrMapping/>
  </p:clrMapOvr>
  <p:transition spd="slow">
    <p:pull dir="r"/>
  </p:transition>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1066800" y="10668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endParaRPr lang="pt-PT" altLang="en-US" sz="2400" dirty="0"/>
          </a:p>
        </p:txBody>
      </p:sp>
      <p:sp>
        <p:nvSpPr>
          <p:cNvPr id="10" name="Rectangle 3"/>
          <p:cNvSpPr>
            <a:spLocks noChangeArrowheads="1"/>
          </p:cNvSpPr>
          <p:nvPr/>
        </p:nvSpPr>
        <p:spPr bwMode="auto">
          <a:xfrm>
            <a:off x="752998" y="1604759"/>
            <a:ext cx="7772400" cy="43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FRN risk is just:</a:t>
            </a:r>
            <a:endParaRPr lang="en-US" altLang="en-US" sz="2000" dirty="0">
              <a:latin typeface="+mn-lt"/>
            </a:endParaRPr>
          </a:p>
        </p:txBody>
      </p:sp>
      <mc:AlternateContent xmlns:mc="http://schemas.openxmlformats.org/markup-compatibility/2006" xmlns:a14="http://schemas.microsoft.com/office/drawing/2010/main">
        <mc:Choice Requires="a14">
          <p:sp>
            <p:nvSpPr>
              <p:cNvPr id="11" name="TextBox 10"/>
              <p:cNvSpPr txBox="1"/>
              <p:nvPr/>
            </p:nvSpPr>
            <p:spPr>
              <a:xfrm>
                <a:off x="1066800" y="2376017"/>
                <a:ext cx="3860288" cy="375809"/>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r>
                        <m:rPr>
                          <m:sty m:val="p"/>
                        </m:rPr>
                        <a:rPr lang="pt-PT" sz="2000" b="0" i="0" u="none" smtClean="0">
                          <a:solidFill>
                            <a:schemeClr val="tx1"/>
                          </a:solidFill>
                          <a:latin typeface="Cambria Math" panose="02040503050406030204" pitchFamily="18" charset="0"/>
                        </a:rPr>
                        <m:t>Monthly</m:t>
                      </m:r>
                      <m:r>
                        <a:rPr lang="pt-PT" sz="2000" b="0" i="0" u="none" smtClean="0">
                          <a:solidFill>
                            <a:schemeClr val="tx1"/>
                          </a:solidFill>
                          <a:latin typeface="Cambria Math" panose="02040503050406030204" pitchFamily="18" charset="0"/>
                        </a:rPr>
                        <m:t> </m:t>
                      </m:r>
                      <m:sSub>
                        <m:sSubPr>
                          <m:ctrlPr>
                            <a:rPr lang="pt-PT" sz="2000" b="0" i="1" u="none">
                              <a:solidFill>
                                <a:schemeClr val="tx1"/>
                              </a:solidFill>
                              <a:latin typeface="Cambria Math" panose="02040503050406030204" pitchFamily="18" charset="0"/>
                            </a:rPr>
                          </m:ctrlPr>
                        </m:sSubPr>
                        <m:e>
                          <m:r>
                            <a:rPr lang="pt-PT" sz="2000" b="0" i="1" u="none">
                              <a:solidFill>
                                <a:schemeClr val="tx1"/>
                              </a:solidFill>
                              <a:latin typeface="Cambria Math" panose="02040503050406030204" pitchFamily="18" charset="0"/>
                              <a:ea typeface="Cambria Math" panose="02040503050406030204" pitchFamily="18" charset="0"/>
                            </a:rPr>
                            <m:t>𝜎</m:t>
                          </m:r>
                        </m:e>
                        <m:sub>
                          <m:r>
                            <a:rPr lang="pt-PT" sz="2000" b="0" i="1" u="none">
                              <a:solidFill>
                                <a:schemeClr val="tx1"/>
                              </a:solidFill>
                              <a:latin typeface="Cambria Math" panose="02040503050406030204" pitchFamily="18" charset="0"/>
                            </a:rPr>
                            <m:t>𝑝</m:t>
                          </m:r>
                        </m:sub>
                      </m:sSub>
                      <m:r>
                        <a:rPr lang="pt-PT" sz="2000" b="0" i="1" u="none">
                          <a:solidFill>
                            <a:schemeClr val="tx1"/>
                          </a:solidFill>
                          <a:latin typeface="Cambria Math" panose="02040503050406030204" pitchFamily="18" charset="0"/>
                        </a:rPr>
                        <m:t>=</m:t>
                      </m:r>
                      <m:rad>
                        <m:radPr>
                          <m:degHide m:val="on"/>
                          <m:ctrlPr>
                            <a:rPr lang="pt-PT" sz="2000" b="0" i="1" u="none">
                              <a:solidFill>
                                <a:schemeClr val="tx1"/>
                              </a:solidFill>
                              <a:latin typeface="Cambria Math" panose="02040503050406030204" pitchFamily="18" charset="0"/>
                            </a:rPr>
                          </m:ctrlPr>
                        </m:radPr>
                        <m:deg/>
                        <m:e>
                          <m:sSup>
                            <m:sSupPr>
                              <m:ctrlPr>
                                <a:rPr lang="pt-PT" sz="2000" i="1" u="none">
                                  <a:solidFill>
                                    <a:schemeClr val="tx1"/>
                                  </a:solidFill>
                                  <a:latin typeface="Cambria Math" panose="02040503050406030204" pitchFamily="18" charset="0"/>
                                </a:rPr>
                              </m:ctrlPr>
                            </m:sSupPr>
                            <m:e>
                              <m:r>
                                <a:rPr lang="pt-PT" sz="2000" i="1" u="none">
                                  <a:solidFill>
                                    <a:schemeClr val="tx1"/>
                                  </a:solidFill>
                                  <a:latin typeface="Cambria Math" panose="02040503050406030204" pitchFamily="18" charset="0"/>
                                </a:rPr>
                                <m:t>𝑤</m:t>
                              </m:r>
                            </m:e>
                            <m:sup>
                              <m:r>
                                <a:rPr lang="pt-PT" sz="2000" i="1" u="none">
                                  <a:solidFill>
                                    <a:schemeClr val="tx1"/>
                                  </a:solidFill>
                                  <a:latin typeface="Cambria Math" panose="02040503050406030204" pitchFamily="18" charset="0"/>
                                </a:rPr>
                                <m:t>′</m:t>
                              </m:r>
                            </m:sup>
                          </m:sSup>
                          <m:r>
                            <a:rPr lang="pt-PT" sz="2000" i="1" u="none">
                              <a:solidFill>
                                <a:schemeClr val="tx1"/>
                              </a:solidFill>
                              <a:latin typeface="Cambria Math" panose="02040503050406030204" pitchFamily="18" charset="0"/>
                              <a:ea typeface="Cambria Math" panose="02040503050406030204" pitchFamily="18" charset="0"/>
                            </a:rPr>
                            <m:t>∙</m:t>
                          </m:r>
                          <m:r>
                            <a:rPr lang="el-GR" sz="2000" i="1" u="none">
                              <a:solidFill>
                                <a:schemeClr val="tx1"/>
                              </a:solidFill>
                              <a:latin typeface="Cambria Math" panose="02040503050406030204" pitchFamily="18" charset="0"/>
                              <a:ea typeface="Cambria Math" panose="02040503050406030204" pitchFamily="18" charset="0"/>
                            </a:rPr>
                            <m:t>𝛴</m:t>
                          </m:r>
                          <m:r>
                            <a:rPr lang="el-GR" sz="2000" i="1" u="none">
                              <a:solidFill>
                                <a:schemeClr val="tx1"/>
                              </a:solidFill>
                              <a:latin typeface="Cambria Math" panose="02040503050406030204" pitchFamily="18" charset="0"/>
                              <a:ea typeface="Cambria Math" panose="02040503050406030204" pitchFamily="18" charset="0"/>
                            </a:rPr>
                            <m:t>∙</m:t>
                          </m:r>
                          <m:r>
                            <a:rPr lang="pt-PT" sz="2000" i="1" u="none">
                              <a:solidFill>
                                <a:schemeClr val="tx1"/>
                              </a:solidFill>
                              <a:latin typeface="Cambria Math" panose="02040503050406030204" pitchFamily="18" charset="0"/>
                              <a:ea typeface="Cambria Math" panose="02040503050406030204" pitchFamily="18" charset="0"/>
                            </a:rPr>
                            <m:t>𝑤</m:t>
                          </m:r>
                        </m:e>
                      </m:rad>
                      <m:r>
                        <a:rPr lang="pt-PT" sz="2000" b="0" i="1" u="none">
                          <a:solidFill>
                            <a:schemeClr val="tx1"/>
                          </a:solidFill>
                          <a:latin typeface="Cambria Math" panose="02040503050406030204" pitchFamily="18" charset="0"/>
                          <a:ea typeface="Cambria Math" panose="02040503050406030204" pitchFamily="18" charset="0"/>
                        </a:rPr>
                        <m:t>=0,04%</m:t>
                      </m:r>
                    </m:oMath>
                  </m:oMathPara>
                </a14:m>
                <a:endParaRPr lang="pt-PT" sz="2000" b="0" i="1" u="none" dirty="0">
                  <a:solidFill>
                    <a:schemeClr val="tx1"/>
                  </a:solidFill>
                  <a:ea typeface="Cambria Math" panose="020405030504060302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066800" y="2376017"/>
                <a:ext cx="3860288" cy="375809"/>
              </a:xfrm>
              <a:prstGeom prst="rect">
                <a:avLst/>
              </a:prstGeom>
              <a:blipFill>
                <a:blip r:embed="rId2"/>
                <a:stretch>
                  <a:fillRect l="-2686" r="-316" b="-22951"/>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920552" y="3133269"/>
                <a:ext cx="8496944" cy="301814"/>
              </a:xfrm>
              <a:prstGeom prst="rect">
                <a:avLst/>
              </a:prstGeom>
              <a:noFill/>
            </p:spPr>
            <p:txBody>
              <a:bodyPr wrap="square" lIns="0" tIns="0" rIns="0" bIns="0" rtlCol="0">
                <a:spAutoFit/>
              </a:bodyPr>
              <a:lstStyle/>
              <a:p>
                <a:pPr algn="l">
                  <a:buNone/>
                </a:pPr>
                <a14:m>
                  <m:oMath xmlns:m="http://schemas.openxmlformats.org/officeDocument/2006/math">
                    <m:r>
                      <a:rPr lang="pt-PT" sz="1800" b="0" i="1" u="none" smtClean="0">
                        <a:solidFill>
                          <a:schemeClr val="tx1"/>
                        </a:solidFill>
                        <a:latin typeface="Cambria Math" panose="02040503050406030204" pitchFamily="18" charset="0"/>
                      </a:rPr>
                      <m:t>20</m:t>
                    </m:r>
                    <m:r>
                      <a:rPr lang="pt-PT" sz="1800" b="0" i="1" u="none" smtClean="0">
                        <a:solidFill>
                          <a:schemeClr val="tx1"/>
                        </a:solidFill>
                        <a:latin typeface="Cambria Math" panose="02040503050406030204" pitchFamily="18" charset="0"/>
                      </a:rPr>
                      <m:t>𝑑</m:t>
                    </m:r>
                    <m:r>
                      <a:rPr lang="pt-PT" sz="1800" b="0" i="1" u="none" smtClean="0">
                        <a:solidFill>
                          <a:schemeClr val="tx1"/>
                        </a:solidFill>
                        <a:latin typeface="Cambria Math" panose="02040503050406030204" pitchFamily="18" charset="0"/>
                      </a:rPr>
                      <m:t> </m:t>
                    </m:r>
                    <m:r>
                      <a:rPr lang="pt-PT" sz="1800" b="0" i="1" u="none" smtClean="0">
                        <a:solidFill>
                          <a:schemeClr val="tx1"/>
                        </a:solidFill>
                        <a:latin typeface="Cambria Math" panose="02040503050406030204" pitchFamily="18" charset="0"/>
                      </a:rPr>
                      <m:t>𝑉𝑎𝑅</m:t>
                    </m:r>
                    <m:r>
                      <a:rPr lang="pt-PT" sz="1800" b="0" i="1" u="none" smtClean="0">
                        <a:solidFill>
                          <a:schemeClr val="tx1"/>
                        </a:solidFill>
                        <a:latin typeface="Cambria Math" panose="02040503050406030204" pitchFamily="18" charset="0"/>
                      </a:rPr>
                      <m:t> @ 95%=−</m:t>
                    </m:r>
                    <m:r>
                      <a:rPr lang="pt-PT" sz="1800" b="0" i="1" u="none" smtClean="0">
                        <a:solidFill>
                          <a:schemeClr val="tx1"/>
                        </a:solidFill>
                        <a:latin typeface="Cambria Math" panose="02040503050406030204" pitchFamily="18" charset="0"/>
                      </a:rPr>
                      <m:t>𝑉</m:t>
                    </m:r>
                    <m:r>
                      <a:rPr lang="pt-PT" sz="1800" b="0" i="1" u="none">
                        <a:solidFill>
                          <a:schemeClr val="tx1"/>
                        </a:solidFill>
                        <a:latin typeface="Cambria Math" panose="02040503050406030204" pitchFamily="18" charset="0"/>
                        <a:ea typeface="Cambria Math" panose="02040503050406030204" pitchFamily="18" charset="0"/>
                      </a:rPr>
                      <m:t>∙</m:t>
                    </m:r>
                    <m:sSub>
                      <m:sSubPr>
                        <m:ctrlPr>
                          <a:rPr lang="pt-PT" sz="1800" b="0" i="1" u="none">
                            <a:solidFill>
                              <a:schemeClr val="tx1"/>
                            </a:solidFill>
                            <a:latin typeface="Cambria Math" panose="02040503050406030204" pitchFamily="18" charset="0"/>
                            <a:ea typeface="Cambria Math" panose="02040503050406030204" pitchFamily="18" charset="0"/>
                          </a:rPr>
                        </m:ctrlPr>
                      </m:sSubPr>
                      <m:e>
                        <m:r>
                          <a:rPr lang="pt-PT" sz="1800" b="0" i="1" u="none">
                            <a:solidFill>
                              <a:schemeClr val="tx1"/>
                            </a:solidFill>
                            <a:latin typeface="Cambria Math" panose="02040503050406030204" pitchFamily="18" charset="0"/>
                            <a:ea typeface="Cambria Math" panose="02040503050406030204" pitchFamily="18" charset="0"/>
                          </a:rPr>
                          <m:t>𝑧</m:t>
                        </m:r>
                      </m:e>
                      <m:sub>
                        <m:r>
                          <a:rPr lang="pt-PT" sz="1800" b="0" i="1" u="none">
                            <a:solidFill>
                              <a:schemeClr val="tx1"/>
                            </a:solidFill>
                            <a:latin typeface="Cambria Math" panose="02040503050406030204" pitchFamily="18" charset="0"/>
                            <a:ea typeface="Cambria Math" panose="02040503050406030204" pitchFamily="18" charset="0"/>
                          </a:rPr>
                          <m:t>0,05</m:t>
                        </m:r>
                      </m:sub>
                    </m:sSub>
                    <m:r>
                      <a:rPr lang="pt-PT" sz="1800" b="0" i="1" u="none">
                        <a:solidFill>
                          <a:schemeClr val="tx1"/>
                        </a:solidFill>
                        <a:latin typeface="Cambria Math" panose="02040503050406030204" pitchFamily="18" charset="0"/>
                        <a:ea typeface="Cambria Math" panose="02040503050406030204" pitchFamily="18" charset="0"/>
                      </a:rPr>
                      <m:t>∙</m:t>
                    </m:r>
                    <m:r>
                      <a:rPr lang="pt-PT" sz="1800" b="0" i="1" u="none">
                        <a:solidFill>
                          <a:schemeClr val="tx1"/>
                        </a:solidFill>
                        <a:latin typeface="Cambria Math" panose="02040503050406030204" pitchFamily="18" charset="0"/>
                        <a:ea typeface="Cambria Math" panose="02040503050406030204" pitchFamily="18" charset="0"/>
                      </a:rPr>
                      <m:t>𝑀𝑜𝑛𝑡h𝑙𝑦</m:t>
                    </m:r>
                    <m:r>
                      <a:rPr lang="pt-PT" sz="1800" b="0" i="1" u="none">
                        <a:solidFill>
                          <a:schemeClr val="tx1"/>
                        </a:solidFill>
                        <a:latin typeface="Cambria Math" panose="02040503050406030204" pitchFamily="18" charset="0"/>
                        <a:ea typeface="Cambria Math" panose="02040503050406030204" pitchFamily="18" charset="0"/>
                      </a:rPr>
                      <m:t> </m:t>
                    </m:r>
                    <m:sSub>
                      <m:sSubPr>
                        <m:ctrlPr>
                          <a:rPr lang="pt-PT" sz="1800" b="0" i="1" u="none">
                            <a:solidFill>
                              <a:schemeClr val="tx1"/>
                            </a:solidFill>
                            <a:latin typeface="Cambria Math" panose="02040503050406030204" pitchFamily="18" charset="0"/>
                            <a:ea typeface="Cambria Math" panose="02040503050406030204" pitchFamily="18" charset="0"/>
                          </a:rPr>
                        </m:ctrlPr>
                      </m:sSubPr>
                      <m:e>
                        <m:r>
                          <a:rPr lang="pt-PT" sz="1800" b="0" i="1" u="none">
                            <a:solidFill>
                              <a:schemeClr val="tx1"/>
                            </a:solidFill>
                            <a:latin typeface="Cambria Math" panose="02040503050406030204" pitchFamily="18" charset="0"/>
                            <a:ea typeface="Cambria Math" panose="02040503050406030204" pitchFamily="18" charset="0"/>
                          </a:rPr>
                          <m:t>𝜎</m:t>
                        </m:r>
                      </m:e>
                      <m:sub>
                        <m:r>
                          <a:rPr lang="pt-PT" sz="1800" b="0" i="1" u="none">
                            <a:solidFill>
                              <a:schemeClr val="tx1"/>
                            </a:solidFill>
                            <a:latin typeface="Cambria Math" panose="02040503050406030204" pitchFamily="18" charset="0"/>
                            <a:ea typeface="Cambria Math" panose="02040503050406030204" pitchFamily="18" charset="0"/>
                          </a:rPr>
                          <m:t>𝑝</m:t>
                        </m:r>
                      </m:sub>
                    </m:sSub>
                  </m:oMath>
                </a14:m>
                <a:r>
                  <a:rPr lang="pt-PT" sz="1800" b="0" u="none" dirty="0">
                    <a:solidFill>
                      <a:schemeClr val="tx1"/>
                    </a:solidFill>
                    <a:latin typeface="+mn-lt"/>
                    <a:ea typeface="Cambria Math" panose="02040503050406030204" pitchFamily="18" charset="0"/>
                  </a:rPr>
                  <a:t> = </a:t>
                </a:r>
                <a14:m>
                  <m:oMath xmlns:m="http://schemas.openxmlformats.org/officeDocument/2006/math">
                    <m:r>
                      <a:rPr lang="pt-PT" sz="1800" b="0" i="1" u="none">
                        <a:latin typeface="Cambria Math" panose="02040503050406030204" pitchFamily="18" charset="0"/>
                      </a:rPr>
                      <m:t>− </m:t>
                    </m:r>
                  </m:oMath>
                </a14:m>
                <a:r>
                  <a:rPr lang="en-GB" sz="1800" b="0" u="none" dirty="0">
                    <a:solidFill>
                      <a:srgbClr val="000000"/>
                    </a:solidFill>
                    <a:latin typeface="+mn-lt"/>
                  </a:rPr>
                  <a:t>10 024 752,48</a:t>
                </a:r>
                <a:r>
                  <a:rPr lang="pt-PT" sz="1800" b="0" u="none" dirty="0">
                    <a:latin typeface="+mn-lt"/>
                    <a:ea typeface="Cambria Math" panose="02040503050406030204" pitchFamily="18" charset="0"/>
                  </a:rPr>
                  <a:t> </a:t>
                </a:r>
                <a14:m>
                  <m:oMath xmlns:m="http://schemas.openxmlformats.org/officeDocument/2006/math">
                    <m:r>
                      <a:rPr lang="pt-PT" sz="1800" b="0" i="1" u="none">
                        <a:latin typeface="Cambria Math" panose="02040503050406030204" pitchFamily="18" charset="0"/>
                        <a:ea typeface="Cambria Math" panose="02040503050406030204" pitchFamily="18" charset="0"/>
                      </a:rPr>
                      <m:t>∙</m:t>
                    </m:r>
                  </m:oMath>
                </a14:m>
                <a:r>
                  <a:rPr lang="en-GB" sz="1800" b="0" u="none" dirty="0">
                    <a:solidFill>
                      <a:srgbClr val="000000"/>
                    </a:solidFill>
                    <a:latin typeface="+mn-lt"/>
                  </a:rPr>
                  <a:t> (</a:t>
                </a:r>
                <a14:m>
                  <m:oMath xmlns:m="http://schemas.openxmlformats.org/officeDocument/2006/math">
                    <m:r>
                      <a:rPr lang="pt-PT" sz="1800" b="0" i="1" u="none">
                        <a:latin typeface="Cambria Math" panose="02040503050406030204" pitchFamily="18" charset="0"/>
                      </a:rPr>
                      <m:t>− </m:t>
                    </m:r>
                  </m:oMath>
                </a14:m>
                <a:r>
                  <a:rPr lang="en-GB" sz="1800" b="0" u="none" dirty="0">
                    <a:solidFill>
                      <a:srgbClr val="000000"/>
                    </a:solidFill>
                    <a:latin typeface="+mn-lt"/>
                  </a:rPr>
                  <a:t>1,65)</a:t>
                </a:r>
                <a:r>
                  <a:rPr lang="pt-PT" sz="1800" b="0" u="none" dirty="0">
                    <a:latin typeface="+mn-lt"/>
                    <a:ea typeface="Cambria Math" panose="02040503050406030204" pitchFamily="18" charset="0"/>
                  </a:rPr>
                  <a:t> </a:t>
                </a:r>
                <a14:m>
                  <m:oMath xmlns:m="http://schemas.openxmlformats.org/officeDocument/2006/math">
                    <m:r>
                      <a:rPr lang="pt-PT" sz="1800" b="0" i="1" u="none">
                        <a:latin typeface="Cambria Math" panose="02040503050406030204" pitchFamily="18" charset="0"/>
                        <a:ea typeface="Cambria Math" panose="02040503050406030204" pitchFamily="18" charset="0"/>
                      </a:rPr>
                      <m:t>∙</m:t>
                    </m:r>
                  </m:oMath>
                </a14:m>
                <a:r>
                  <a:rPr lang="en-GB" sz="1800" b="0" u="none" dirty="0">
                    <a:solidFill>
                      <a:srgbClr val="000000"/>
                    </a:solidFill>
                    <a:latin typeface="+mn-lt"/>
                  </a:rPr>
                  <a:t> 0,04% = 5 873</a:t>
                </a:r>
                <a:endParaRPr lang="pt-PT" sz="1800" b="0" u="none" dirty="0">
                  <a:latin typeface="+mn-lt"/>
                  <a:ea typeface="Cambria Math" panose="020405030504060302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920552" y="3133269"/>
                <a:ext cx="8496944" cy="301814"/>
              </a:xfrm>
              <a:prstGeom prst="rect">
                <a:avLst/>
              </a:prstGeom>
              <a:blipFill>
                <a:blip r:embed="rId3"/>
                <a:stretch>
                  <a:fillRect l="-1004" t="-26531" r="-215" b="-38776"/>
                </a:stretch>
              </a:blipFill>
            </p:spPr>
            <p:txBody>
              <a:bodyPr/>
              <a:lstStyle/>
              <a:p>
                <a:r>
                  <a:rPr lang="pt-PT">
                    <a:noFill/>
                  </a:rPr>
                  <a:t> </a:t>
                </a:r>
              </a:p>
            </p:txBody>
          </p:sp>
        </mc:Fallback>
      </mc:AlternateContent>
      <p:sp>
        <p:nvSpPr>
          <p:cNvPr id="8" name="Rectangle 2"/>
          <p:cNvSpPr txBox="1">
            <a:spLocks noChangeArrowheads="1"/>
          </p:cNvSpPr>
          <p:nvPr/>
        </p:nvSpPr>
        <p:spPr bwMode="auto">
          <a:xfrm>
            <a:off x="776709" y="303915"/>
            <a:ext cx="8647765" cy="109269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a:t>FRN</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451</a:t>
            </a:fld>
            <a:endParaRPr lang="en-US"/>
          </a:p>
        </p:txBody>
      </p:sp>
    </p:spTree>
    <p:extLst>
      <p:ext uri="{BB962C8B-B14F-4D97-AF65-F5344CB8AC3E}">
        <p14:creationId xmlns:p14="http://schemas.microsoft.com/office/powerpoint/2010/main" val="3838993298"/>
      </p:ext>
    </p:extLst>
  </p:cSld>
  <p:clrMapOvr>
    <a:masterClrMapping/>
  </p:clrMapOvr>
  <p:transition spd="slow">
    <p:pull dir="r"/>
  </p:transition>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2424975"/>
            <a:ext cx="8466137" cy="707886"/>
          </a:xfrm>
          <a:noFill/>
        </p:spPr>
        <p:txBody>
          <a:bodyPr lIns="91440" tIns="45720" rIns="91440" bIns="45720">
            <a:spAutoFit/>
          </a:bodyPr>
          <a:lstStyle/>
          <a:p>
            <a:pPr algn="just">
              <a:spcBef>
                <a:spcPts val="0"/>
              </a:spcBef>
              <a:spcAft>
                <a:spcPts val="0"/>
              </a:spcAft>
              <a:buNone/>
            </a:pPr>
            <a:r>
              <a:rPr lang="en-US" sz="4000" b="1" dirty="0"/>
              <a:t>2.4. </a:t>
            </a:r>
            <a:r>
              <a:rPr lang="en-US" sz="4000" b="1" dirty="0">
                <a:cs typeface="Times New Roman" pitchFamily="18" charset="0"/>
              </a:rPr>
              <a:t>Liquidity Risk</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452</a:t>
            </a:fld>
            <a:endParaRPr lang="en-US"/>
          </a:p>
        </p:txBody>
      </p:sp>
    </p:spTree>
    <p:extLst>
      <p:ext uri="{BB962C8B-B14F-4D97-AF65-F5344CB8AC3E}">
        <p14:creationId xmlns:p14="http://schemas.microsoft.com/office/powerpoint/2010/main" val="21331325"/>
      </p:ext>
    </p:extLst>
  </p:cSld>
  <p:clrMapOvr>
    <a:masterClrMapping/>
  </p:clrMapOvr>
  <p:transition spd="slow">
    <p:pull dir="r"/>
  </p:transition>
</p:sld>
</file>

<file path=ppt/slides/slide4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Main concepts</a:t>
            </a:r>
          </a:p>
        </p:txBody>
      </p:sp>
      <p:sp>
        <p:nvSpPr>
          <p:cNvPr id="125955" name="Rectangle 3"/>
          <p:cNvSpPr>
            <a:spLocks noGrp="1" noChangeArrowheads="1"/>
          </p:cNvSpPr>
          <p:nvPr>
            <p:ph type="body" idx="1"/>
          </p:nvPr>
        </p:nvSpPr>
        <p:spPr>
          <a:xfrm>
            <a:off x="762000" y="1628800"/>
            <a:ext cx="8731250" cy="4694213"/>
          </a:xfrm>
        </p:spPr>
        <p:txBody>
          <a:bodyPr/>
          <a:lstStyle/>
          <a:p>
            <a:pPr marL="266700" lvl="3" indent="-266700" algn="just">
              <a:lnSpc>
                <a:spcPts val="2700"/>
              </a:lnSpc>
              <a:spcBef>
                <a:spcPts val="600"/>
              </a:spcBef>
              <a:spcAft>
                <a:spcPts val="600"/>
              </a:spcAft>
              <a:buFont typeface="Monotype Sorts" pitchFamily="2" charset="2"/>
              <a:buChar char="n"/>
            </a:pPr>
            <a:r>
              <a:rPr lang="en-US" sz="1800" dirty="0">
                <a:solidFill>
                  <a:srgbClr val="FF0000"/>
                </a:solidFill>
                <a:cs typeface="Times New Roman" pitchFamily="18" charset="0"/>
              </a:rPr>
              <a:t>Definition: the risk of losing the ability to have enough cash to keep operating smoothly, while the bank is solvent. Sometimes, it is also referred to as rollover risk.</a:t>
            </a:r>
          </a:p>
          <a:p>
            <a:pPr marL="266700" lvl="3" indent="-266700" algn="just">
              <a:lnSpc>
                <a:spcPts val="2700"/>
              </a:lnSpc>
              <a:spcBef>
                <a:spcPts val="600"/>
              </a:spcBef>
              <a:spcAft>
                <a:spcPts val="600"/>
              </a:spcAft>
              <a:buFont typeface="Monotype Sorts" pitchFamily="2" charset="2"/>
              <a:buChar char="n"/>
            </a:pPr>
            <a:r>
              <a:rPr lang="en-US" sz="1800" dirty="0">
                <a:cs typeface="Times New Roman" pitchFamily="18" charset="0"/>
              </a:rPr>
              <a:t>Illiquidity means that banks cannot get cash by selling assets at reasonable prices.</a:t>
            </a:r>
          </a:p>
          <a:p>
            <a:pPr marL="266700" lvl="3" indent="-266700" algn="just">
              <a:lnSpc>
                <a:spcPts val="2700"/>
              </a:lnSpc>
              <a:spcBef>
                <a:spcPts val="600"/>
              </a:spcBef>
              <a:spcAft>
                <a:spcPts val="600"/>
              </a:spcAft>
              <a:buFont typeface="Monotype Sorts" pitchFamily="2" charset="2"/>
              <a:buChar char="n"/>
            </a:pPr>
            <a:r>
              <a:rPr lang="en-US" sz="1800" dirty="0">
                <a:cs typeface="Times New Roman" pitchFamily="18" charset="0"/>
              </a:rPr>
              <a:t>Being solvent, i.e. complying with capital requirements, and preserving eligible collateral to offer, a bank is not expected to face liquidity problems, as it keeps the ability to raise cash from the central bank.</a:t>
            </a:r>
          </a:p>
          <a:p>
            <a:pPr marL="266700" lvl="3" indent="-266700" algn="just">
              <a:lnSpc>
                <a:spcPts val="2700"/>
              </a:lnSpc>
              <a:spcBef>
                <a:spcPts val="600"/>
              </a:spcBef>
              <a:spcAft>
                <a:spcPts val="600"/>
              </a:spcAft>
              <a:buFont typeface="Monotype Sorts" pitchFamily="2" charset="2"/>
              <a:buChar char="n"/>
            </a:pPr>
            <a:r>
              <a:rPr lang="en-US" sz="1800" dirty="0">
                <a:cs typeface="Times New Roman" pitchFamily="18" charset="0"/>
              </a:rPr>
              <a:t>Conversely, fire sales of assets may lead to losses, impacting on the solvency and therefore triggering additional liquidity problems.</a:t>
            </a:r>
          </a:p>
          <a:p>
            <a:pPr marL="266700" lvl="3" indent="-266700" algn="just">
              <a:lnSpc>
                <a:spcPts val="2700"/>
              </a:lnSpc>
              <a:spcBef>
                <a:spcPts val="600"/>
              </a:spcBef>
              <a:spcAft>
                <a:spcPts val="600"/>
              </a:spcAft>
              <a:buFont typeface="Monotype Sorts" pitchFamily="2" charset="2"/>
              <a:buChar char="n"/>
            </a:pPr>
            <a:r>
              <a:rPr lang="en-US" sz="1800" dirty="0">
                <a:cs typeface="Times New Roman" pitchFamily="18" charset="0"/>
              </a:rPr>
              <a:t>Liquidity problems may be provoked by exogenous market events, e.g. lower risk-appetite or by endogenous factors, due to mismatches between assets and liabilities.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453</a:t>
            </a:fld>
            <a:endParaRPr lang="en-US"/>
          </a:p>
        </p:txBody>
      </p:sp>
    </p:spTree>
    <p:extLst>
      <p:ext uri="{BB962C8B-B14F-4D97-AF65-F5344CB8AC3E}">
        <p14:creationId xmlns:p14="http://schemas.microsoft.com/office/powerpoint/2010/main" val="3490389485"/>
      </p:ext>
    </p:extLst>
  </p:cSld>
  <p:clrMapOvr>
    <a:masterClrMapping/>
  </p:clrMapOvr>
  <p:transition spd="slow">
    <p:pull dir="r"/>
  </p:transition>
</p:sld>
</file>

<file path=ppt/slides/slide4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Sources of Liquidity Risk</a:t>
            </a:r>
          </a:p>
        </p:txBody>
      </p:sp>
      <p:sp>
        <p:nvSpPr>
          <p:cNvPr id="125955" name="Rectangle 3"/>
          <p:cNvSpPr>
            <a:spLocks noGrp="1" noChangeArrowheads="1"/>
          </p:cNvSpPr>
          <p:nvPr>
            <p:ph type="body" idx="1"/>
          </p:nvPr>
        </p:nvSpPr>
        <p:spPr>
          <a:xfrm>
            <a:off x="762000" y="1628800"/>
            <a:ext cx="8731250" cy="4694213"/>
          </a:xfrm>
        </p:spPr>
        <p:txBody>
          <a:bodyPr/>
          <a:lstStyle/>
          <a:p>
            <a:pPr marL="266700" lvl="3" indent="-266700" algn="just">
              <a:lnSpc>
                <a:spcPts val="2700"/>
              </a:lnSpc>
              <a:spcBef>
                <a:spcPts val="600"/>
              </a:spcBef>
              <a:spcAft>
                <a:spcPts val="600"/>
              </a:spcAft>
              <a:buFont typeface="Monotype Sorts" pitchFamily="2" charset="2"/>
              <a:buChar char="n"/>
            </a:pPr>
            <a:r>
              <a:rPr lang="en-US" dirty="0">
                <a:solidFill>
                  <a:srgbClr val="FF0000"/>
                </a:solidFill>
                <a:cs typeface="Times New Roman" pitchFamily="18" charset="0"/>
              </a:rPr>
              <a:t>Liquidity risk stems from:</a:t>
            </a:r>
          </a:p>
          <a:p>
            <a:pPr marL="268288" lvl="3" indent="-268288" algn="just">
              <a:lnSpc>
                <a:spcPts val="2700"/>
              </a:lnSpc>
              <a:spcBef>
                <a:spcPts val="600"/>
              </a:spcBef>
              <a:spcAft>
                <a:spcPts val="600"/>
              </a:spcAft>
              <a:buFontTx/>
              <a:buAutoNum type="romanLcParenBoth"/>
            </a:pPr>
            <a:r>
              <a:rPr lang="en-US" dirty="0">
                <a:solidFill>
                  <a:srgbClr val="FF0000"/>
                </a:solidFill>
                <a:cs typeface="Times New Roman" pitchFamily="18" charset="0"/>
              </a:rPr>
              <a:t>asset side - </a:t>
            </a:r>
            <a:r>
              <a:rPr lang="en-US" dirty="0">
                <a:cs typeface="Times New Roman" pitchFamily="18" charset="0"/>
              </a:rPr>
              <a:t>off-balance sheet loan commitments (e.g. credit cards, current accounts, overdraft facilities) allow customers to withdraw money from the bank.</a:t>
            </a:r>
          </a:p>
          <a:p>
            <a:pPr marL="268288" lvl="3" indent="-268288" algn="just">
              <a:lnSpc>
                <a:spcPts val="2700"/>
              </a:lnSpc>
              <a:spcBef>
                <a:spcPts val="600"/>
              </a:spcBef>
              <a:spcAft>
                <a:spcPts val="600"/>
              </a:spcAft>
              <a:buAutoNum type="romanLcParenBoth"/>
            </a:pPr>
            <a:r>
              <a:rPr lang="en-US" dirty="0">
                <a:solidFill>
                  <a:srgbClr val="FF0000"/>
                </a:solidFill>
                <a:cs typeface="Times New Roman" pitchFamily="18" charset="0"/>
              </a:rPr>
              <a:t>liability side - </a:t>
            </a:r>
            <a:r>
              <a:rPr lang="en-US" dirty="0">
                <a:cs typeface="Times New Roman" pitchFamily="18" charset="0"/>
              </a:rPr>
              <a:t>the very high percentage of short-term liabilities, matched by a very low percentage of liquid assets (more relevant).</a:t>
            </a:r>
          </a:p>
          <a:p>
            <a:pPr marL="266700" lvl="3" indent="-266700" algn="just">
              <a:lnSpc>
                <a:spcPts val="2700"/>
              </a:lnSpc>
              <a:spcBef>
                <a:spcPts val="600"/>
              </a:spcBef>
              <a:spcAft>
                <a:spcPts val="600"/>
              </a:spcAft>
              <a:buFont typeface="Monotype Sorts" pitchFamily="2" charset="2"/>
              <a:buChar char="n"/>
            </a:pPr>
            <a:r>
              <a:rPr lang="en-US" dirty="0">
                <a:cs typeface="Times New Roman" pitchFamily="18" charset="0"/>
              </a:rPr>
              <a:t>In the US, deposits represent 75% of liabilities.</a:t>
            </a:r>
          </a:p>
          <a:p>
            <a:pPr marL="266700" lvl="3" indent="-266700" algn="just">
              <a:lnSpc>
                <a:spcPts val="2700"/>
              </a:lnSpc>
              <a:spcBef>
                <a:spcPts val="600"/>
              </a:spcBef>
              <a:spcAft>
                <a:spcPts val="600"/>
              </a:spcAft>
              <a:buFont typeface="Monotype Sorts" pitchFamily="2" charset="2"/>
              <a:buChar char="n"/>
            </a:pP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454</a:t>
            </a:fld>
            <a:endParaRPr lang="en-US"/>
          </a:p>
        </p:txBody>
      </p:sp>
      <p:pic>
        <p:nvPicPr>
          <p:cNvPr id="3" name="Picture 2"/>
          <p:cNvPicPr>
            <a:picLocks noChangeAspect="1"/>
          </p:cNvPicPr>
          <p:nvPr/>
        </p:nvPicPr>
        <p:blipFill>
          <a:blip r:embed="rId2"/>
          <a:stretch>
            <a:fillRect/>
          </a:stretch>
        </p:blipFill>
        <p:spPr>
          <a:xfrm>
            <a:off x="1113593" y="4263671"/>
            <a:ext cx="7295791" cy="1772901"/>
          </a:xfrm>
          <a:prstGeom prst="rect">
            <a:avLst/>
          </a:prstGeom>
        </p:spPr>
      </p:pic>
      <p:sp>
        <p:nvSpPr>
          <p:cNvPr id="7" name="Text Box 5"/>
          <p:cNvSpPr txBox="1">
            <a:spLocks noChangeArrowheads="1"/>
          </p:cNvSpPr>
          <p:nvPr/>
        </p:nvSpPr>
        <p:spPr bwMode="auto">
          <a:xfrm>
            <a:off x="1064567" y="6063099"/>
            <a:ext cx="8263583" cy="246221"/>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a:solidFill>
                  <a:schemeClr val="tx1"/>
                </a:solidFill>
              </a:rPr>
              <a:t>Source: Saunders, Anthony and Marcia </a:t>
            </a:r>
            <a:r>
              <a:rPr lang="en-US" sz="1000" b="0" u="none" dirty="0" err="1">
                <a:solidFill>
                  <a:schemeClr val="tx1"/>
                </a:solidFill>
              </a:rPr>
              <a:t>Millon</a:t>
            </a:r>
            <a:r>
              <a:rPr lang="en-US" sz="1000" b="0" u="none" dirty="0">
                <a:solidFill>
                  <a:schemeClr val="tx1"/>
                </a:solidFill>
              </a:rPr>
              <a:t> Cornett (2008), “Financial Institutions Management – A Risk Management Approach”, McGraw-Hill.</a:t>
            </a:r>
          </a:p>
        </p:txBody>
      </p:sp>
    </p:spTree>
    <p:extLst>
      <p:ext uri="{BB962C8B-B14F-4D97-AF65-F5344CB8AC3E}">
        <p14:creationId xmlns:p14="http://schemas.microsoft.com/office/powerpoint/2010/main" val="3620798003"/>
      </p:ext>
    </p:extLst>
  </p:cSld>
  <p:clrMapOvr>
    <a:masterClrMapping/>
  </p:clrMapOvr>
  <p:transition spd="slow">
    <p:pull dir="r"/>
  </p:transition>
</p:sld>
</file>

<file path=ppt/slides/slide4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Sources of Liquidity Risk</a:t>
            </a:r>
          </a:p>
        </p:txBody>
      </p:sp>
      <p:sp>
        <p:nvSpPr>
          <p:cNvPr id="125955" name="Rectangle 3"/>
          <p:cNvSpPr>
            <a:spLocks noGrp="1" noChangeArrowheads="1"/>
          </p:cNvSpPr>
          <p:nvPr>
            <p:ph type="body" idx="1"/>
          </p:nvPr>
        </p:nvSpPr>
        <p:spPr>
          <a:xfrm>
            <a:off x="762000" y="1628800"/>
            <a:ext cx="8731250" cy="4694213"/>
          </a:xfrm>
        </p:spPr>
        <p:txBody>
          <a:bodyPr/>
          <a:lstStyle/>
          <a:p>
            <a:pPr marL="266700" lvl="3" indent="-266700" algn="just">
              <a:lnSpc>
                <a:spcPts val="2700"/>
              </a:lnSpc>
              <a:spcBef>
                <a:spcPts val="600"/>
              </a:spcBef>
              <a:spcAft>
                <a:spcPts val="600"/>
              </a:spcAft>
              <a:buFont typeface="Monotype Sorts" pitchFamily="2" charset="2"/>
              <a:buChar char="n"/>
            </a:pPr>
            <a:r>
              <a:rPr lang="en-US" dirty="0">
                <a:solidFill>
                  <a:srgbClr val="FF0000"/>
                </a:solidFill>
                <a:cs typeface="Times New Roman" pitchFamily="18" charset="0"/>
              </a:rPr>
              <a:t>A significant part of short-term liabilities corresponds to core or stable deposits</a:t>
            </a:r>
            <a:r>
              <a:rPr lang="en-US" dirty="0">
                <a:cs typeface="Times New Roman" pitchFamily="18" charset="0"/>
              </a:rPr>
              <a:t>.</a:t>
            </a:r>
          </a:p>
          <a:p>
            <a:pPr marL="266700" lvl="3" indent="-266700" algn="just">
              <a:lnSpc>
                <a:spcPts val="2700"/>
              </a:lnSpc>
              <a:spcBef>
                <a:spcPts val="600"/>
              </a:spcBef>
              <a:spcAft>
                <a:spcPts val="600"/>
              </a:spcAft>
              <a:buFont typeface="Monotype Sorts" pitchFamily="2" charset="2"/>
              <a:buChar char="n"/>
            </a:pPr>
            <a:endParaRPr lang="en-US" dirty="0">
              <a:cs typeface="Times New Roman" pitchFamily="18" charset="0"/>
            </a:endParaRPr>
          </a:p>
          <a:p>
            <a:pPr marL="266700" lvl="3" indent="-266700" algn="just">
              <a:lnSpc>
                <a:spcPts val="2700"/>
              </a:lnSpc>
              <a:spcBef>
                <a:spcPts val="600"/>
              </a:spcBef>
              <a:spcAft>
                <a:spcPts val="600"/>
              </a:spcAft>
              <a:buFont typeface="Monotype Sorts" pitchFamily="2" charset="2"/>
              <a:buChar char="n"/>
            </a:pPr>
            <a:r>
              <a:rPr lang="en-US" dirty="0">
                <a:cs typeface="Times New Roman" pitchFamily="18" charset="0"/>
              </a:rPr>
              <a:t>Banks are able to estimate the probability distribution of net deposits drain, unless something very unexpected occurs – bank runs:</a:t>
            </a:r>
          </a:p>
          <a:p>
            <a:pPr marL="266700" lvl="3" indent="-266700" algn="just">
              <a:lnSpc>
                <a:spcPts val="2700"/>
              </a:lnSpc>
              <a:spcBef>
                <a:spcPts val="600"/>
              </a:spcBef>
              <a:spcAft>
                <a:spcPts val="600"/>
              </a:spcAft>
              <a:buFont typeface="Monotype Sorts" pitchFamily="2" charset="2"/>
              <a:buChar char="n"/>
            </a:pP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455</a:t>
            </a:fld>
            <a:endParaRPr lang="en-US"/>
          </a:p>
        </p:txBody>
      </p:sp>
      <p:sp>
        <p:nvSpPr>
          <p:cNvPr id="7" name="Text Box 5"/>
          <p:cNvSpPr txBox="1">
            <a:spLocks noChangeArrowheads="1"/>
          </p:cNvSpPr>
          <p:nvPr/>
        </p:nvSpPr>
        <p:spPr bwMode="auto">
          <a:xfrm>
            <a:off x="6163708" y="5733256"/>
            <a:ext cx="3329542" cy="576064"/>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a:solidFill>
                  <a:schemeClr val="tx1"/>
                </a:solidFill>
              </a:rPr>
              <a:t>Source: Saunders, Anthony and Marcia </a:t>
            </a:r>
            <a:r>
              <a:rPr lang="en-US" sz="1000" b="0" u="none" dirty="0" err="1">
                <a:solidFill>
                  <a:schemeClr val="tx1"/>
                </a:solidFill>
              </a:rPr>
              <a:t>Millon</a:t>
            </a:r>
            <a:r>
              <a:rPr lang="en-US" sz="1000" b="0" u="none" dirty="0">
                <a:solidFill>
                  <a:schemeClr val="tx1"/>
                </a:solidFill>
              </a:rPr>
              <a:t> Cornett (2008), “Financial Institutions Management – A Risk Management Approach”, McGraw-Hill.</a:t>
            </a:r>
          </a:p>
        </p:txBody>
      </p:sp>
      <p:sp>
        <p:nvSpPr>
          <p:cNvPr id="4" name="Down Arrow 3"/>
          <p:cNvSpPr/>
          <p:nvPr/>
        </p:nvSpPr>
        <p:spPr bwMode="auto">
          <a:xfrm>
            <a:off x="5097016" y="2060848"/>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pic>
        <p:nvPicPr>
          <p:cNvPr id="5" name="Picture 4"/>
          <p:cNvPicPr>
            <a:picLocks noChangeAspect="1"/>
          </p:cNvPicPr>
          <p:nvPr/>
        </p:nvPicPr>
        <p:blipFill>
          <a:blip r:embed="rId2"/>
          <a:stretch>
            <a:fillRect/>
          </a:stretch>
        </p:blipFill>
        <p:spPr>
          <a:xfrm>
            <a:off x="1064568" y="3573016"/>
            <a:ext cx="5099140" cy="2736305"/>
          </a:xfrm>
          <a:prstGeom prst="rect">
            <a:avLst/>
          </a:prstGeom>
        </p:spPr>
      </p:pic>
    </p:spTree>
    <p:extLst>
      <p:ext uri="{BB962C8B-B14F-4D97-AF65-F5344CB8AC3E}">
        <p14:creationId xmlns:p14="http://schemas.microsoft.com/office/powerpoint/2010/main" val="849883911"/>
      </p:ext>
    </p:extLst>
  </p:cSld>
  <p:clrMapOvr>
    <a:masterClrMapping/>
  </p:clrMapOvr>
  <p:transition spd="slow">
    <p:pull dir="r"/>
  </p:transition>
</p:sld>
</file>

<file path=ppt/slides/slide4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Main Metrics</a:t>
            </a:r>
          </a:p>
        </p:txBody>
      </p:sp>
      <p:sp>
        <p:nvSpPr>
          <p:cNvPr id="125955" name="Rectangle 3"/>
          <p:cNvSpPr>
            <a:spLocks noGrp="1" noChangeArrowheads="1"/>
          </p:cNvSpPr>
          <p:nvPr>
            <p:ph type="body" idx="1"/>
          </p:nvPr>
        </p:nvSpPr>
        <p:spPr>
          <a:xfrm>
            <a:off x="762000" y="1628800"/>
            <a:ext cx="8731250" cy="4694213"/>
          </a:xfrm>
        </p:spPr>
        <p:txBody>
          <a:bodyPr/>
          <a:lstStyle/>
          <a:p>
            <a:pPr marL="266700" lvl="3" indent="-266700" algn="just">
              <a:lnSpc>
                <a:spcPts val="2700"/>
              </a:lnSpc>
              <a:spcBef>
                <a:spcPts val="600"/>
              </a:spcBef>
              <a:spcAft>
                <a:spcPts val="600"/>
              </a:spcAft>
              <a:buFont typeface="Monotype Sorts" pitchFamily="2" charset="2"/>
              <a:buChar char="n"/>
            </a:pPr>
            <a:r>
              <a:rPr lang="en-US" sz="2000" dirty="0">
                <a:solidFill>
                  <a:srgbClr val="FF0000"/>
                </a:solidFill>
                <a:cs typeface="Times New Roman" pitchFamily="18" charset="0"/>
              </a:rPr>
              <a:t>Liquidity gaps </a:t>
            </a:r>
            <a:r>
              <a:rPr lang="en-US" dirty="0">
                <a:solidFill>
                  <a:srgbClr val="FF0000"/>
                </a:solidFill>
                <a:cs typeface="Times New Roman" pitchFamily="18" charset="0"/>
              </a:rPr>
              <a:t>(or maturity laddering method)</a:t>
            </a:r>
            <a:endParaRPr lang="en-US" sz="2000" dirty="0">
              <a:solidFill>
                <a:srgbClr val="FF0000"/>
              </a:solidFill>
              <a:cs typeface="Times New Roman" pitchFamily="18" charset="0"/>
            </a:endParaRPr>
          </a:p>
          <a:p>
            <a:pPr marL="266700" lvl="3" indent="-266700" algn="just">
              <a:lnSpc>
                <a:spcPts val="2700"/>
              </a:lnSpc>
              <a:spcBef>
                <a:spcPts val="600"/>
              </a:spcBef>
              <a:spcAft>
                <a:spcPts val="600"/>
              </a:spcAft>
              <a:buFont typeface="Monotype Sorts" pitchFamily="2" charset="2"/>
              <a:buChar char="n"/>
            </a:pPr>
            <a:endParaRPr lang="en-US" sz="2000" dirty="0">
              <a:solidFill>
                <a:srgbClr val="FF0000"/>
              </a:solidFill>
              <a:cs typeface="Times New Roman" pitchFamily="18" charset="0"/>
            </a:endParaRPr>
          </a:p>
          <a:p>
            <a:pPr marL="266700" lvl="3" indent="-266700" algn="just">
              <a:lnSpc>
                <a:spcPts val="2700"/>
              </a:lnSpc>
              <a:spcBef>
                <a:spcPts val="600"/>
              </a:spcBef>
              <a:spcAft>
                <a:spcPts val="600"/>
              </a:spcAft>
              <a:buFont typeface="Monotype Sorts" pitchFamily="2" charset="2"/>
              <a:buChar char="n"/>
            </a:pPr>
            <a:r>
              <a:rPr lang="en-US" sz="2000" dirty="0">
                <a:solidFill>
                  <a:srgbClr val="FF0000"/>
                </a:solidFill>
                <a:cs typeface="Times New Roman" pitchFamily="18" charset="0"/>
              </a:rPr>
              <a:t>Eligible collaterals in liquidity operations with the Central Bank</a:t>
            </a:r>
          </a:p>
          <a:p>
            <a:pPr marL="266700" lvl="3" indent="-266700" algn="just">
              <a:lnSpc>
                <a:spcPts val="2700"/>
              </a:lnSpc>
              <a:spcBef>
                <a:spcPts val="600"/>
              </a:spcBef>
              <a:spcAft>
                <a:spcPts val="600"/>
              </a:spcAft>
              <a:buFont typeface="Monotype Sorts" pitchFamily="2" charset="2"/>
              <a:buChar char="n"/>
            </a:pPr>
            <a:endParaRPr lang="en-US" dirty="0">
              <a:cs typeface="Times New Roman" pitchFamily="18" charset="0"/>
            </a:endParaRPr>
          </a:p>
          <a:p>
            <a:pPr marL="266700" lvl="3" indent="-266700" algn="just">
              <a:lnSpc>
                <a:spcPts val="2700"/>
              </a:lnSpc>
              <a:spcBef>
                <a:spcPts val="600"/>
              </a:spcBef>
              <a:spcAft>
                <a:spcPts val="600"/>
              </a:spcAft>
              <a:buFont typeface="Monotype Sorts" pitchFamily="2" charset="2"/>
              <a:buChar char="n"/>
            </a:pPr>
            <a:r>
              <a:rPr lang="en-US" sz="2000" dirty="0">
                <a:solidFill>
                  <a:srgbClr val="FF0000"/>
                </a:solidFill>
                <a:cs typeface="Times New Roman" pitchFamily="18" charset="0"/>
              </a:rPr>
              <a:t>Regulatory liquidity ratios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456</a:t>
            </a:fld>
            <a:endParaRPr lang="en-US"/>
          </a:p>
        </p:txBody>
      </p:sp>
    </p:spTree>
    <p:extLst>
      <p:ext uri="{BB962C8B-B14F-4D97-AF65-F5344CB8AC3E}">
        <p14:creationId xmlns:p14="http://schemas.microsoft.com/office/powerpoint/2010/main" val="2752034533"/>
      </p:ext>
    </p:extLst>
  </p:cSld>
  <p:clrMapOvr>
    <a:masterClrMapping/>
  </p:clrMapOvr>
  <p:transition spd="slow">
    <p:pull dir="r"/>
  </p:transition>
</p:sld>
</file>

<file path=ppt/slides/slide4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Liquidity Gaps</a:t>
            </a:r>
          </a:p>
        </p:txBody>
      </p:sp>
      <p:sp>
        <p:nvSpPr>
          <p:cNvPr id="125955" name="Rectangle 3"/>
          <p:cNvSpPr>
            <a:spLocks noGrp="1" noChangeArrowheads="1"/>
          </p:cNvSpPr>
          <p:nvPr>
            <p:ph type="body" idx="1"/>
          </p:nvPr>
        </p:nvSpPr>
        <p:spPr>
          <a:xfrm>
            <a:off x="776536" y="1628800"/>
            <a:ext cx="8640960" cy="4704928"/>
          </a:xfrm>
        </p:spPr>
        <p:txBody>
          <a:bodyPr/>
          <a:lstStyle/>
          <a:p>
            <a:pPr marL="266700" lvl="3" indent="-266700" algn="just">
              <a:lnSpc>
                <a:spcPts val="2700"/>
              </a:lnSpc>
              <a:spcBef>
                <a:spcPts val="600"/>
              </a:spcBef>
              <a:spcAft>
                <a:spcPts val="600"/>
              </a:spcAft>
              <a:buFont typeface="Monotype Sorts" pitchFamily="2" charset="2"/>
              <a:buChar char="n"/>
            </a:pPr>
            <a:r>
              <a:rPr lang="en-US" dirty="0">
                <a:solidFill>
                  <a:srgbClr val="FF0000"/>
                </a:solidFill>
                <a:cs typeface="Times New Roman" pitchFamily="18" charset="0"/>
              </a:rPr>
              <a:t>Definition: </a:t>
            </a:r>
            <a:r>
              <a:rPr lang="en-US" dirty="0">
                <a:cs typeface="Arial" charset="0"/>
              </a:rPr>
              <a:t>differences between assets and liabilities generating liquidity flows (payments or receivables) in different maturity buckets (usually up to 1y).</a:t>
            </a:r>
          </a:p>
          <a:p>
            <a:pPr marL="0" lvl="3" indent="0" algn="just">
              <a:lnSpc>
                <a:spcPts val="2700"/>
              </a:lnSpc>
              <a:spcBef>
                <a:spcPts val="600"/>
              </a:spcBef>
              <a:spcAft>
                <a:spcPts val="600"/>
              </a:spcAft>
              <a:buNone/>
            </a:pPr>
            <a:endParaRPr lang="en-US" dirty="0">
              <a:solidFill>
                <a:srgbClr val="FF0000"/>
              </a:solidFill>
              <a:cs typeface="Times New Roman" pitchFamily="18" charset="0"/>
            </a:endParaRPr>
          </a:p>
          <a:p>
            <a:pPr marL="266700" lvl="3" indent="-266700" algn="just">
              <a:lnSpc>
                <a:spcPts val="2700"/>
              </a:lnSpc>
              <a:spcBef>
                <a:spcPts val="600"/>
              </a:spcBef>
              <a:spcAft>
                <a:spcPts val="600"/>
              </a:spcAft>
              <a:buFont typeface="Monotype Sorts" pitchFamily="2" charset="2"/>
              <a:buChar char="n"/>
            </a:pPr>
            <a:r>
              <a:rPr lang="en-US" dirty="0">
                <a:cs typeface="Times New Roman" pitchFamily="18" charset="0"/>
              </a:rPr>
              <a:t>Main indicator under normal market conditions</a:t>
            </a:r>
          </a:p>
          <a:p>
            <a:pPr marL="266700" lvl="3" indent="-266700" algn="just">
              <a:lnSpc>
                <a:spcPts val="2700"/>
              </a:lnSpc>
              <a:spcBef>
                <a:spcPts val="600"/>
              </a:spcBef>
              <a:spcAft>
                <a:spcPts val="600"/>
              </a:spcAft>
              <a:buFont typeface="Monotype Sorts" pitchFamily="2" charset="2"/>
              <a:buChar char="n"/>
            </a:pPr>
            <a:endParaRPr lang="en-US" dirty="0">
              <a:solidFill>
                <a:srgbClr val="FF0000"/>
              </a:solidFill>
              <a:cs typeface="Times New Roman" pitchFamily="18" charset="0"/>
            </a:endParaRPr>
          </a:p>
          <a:p>
            <a:pPr marL="266700" indent="-266700" algn="just">
              <a:lnSpc>
                <a:spcPts val="2700"/>
              </a:lnSpc>
              <a:spcBef>
                <a:spcPts val="600"/>
              </a:spcBef>
              <a:spcAft>
                <a:spcPts val="600"/>
              </a:spcAft>
            </a:pPr>
            <a:r>
              <a:rPr lang="en-US" sz="2000" b="1" dirty="0">
                <a:solidFill>
                  <a:srgbClr val="FF0000"/>
                </a:solidFill>
                <a:cs typeface="Times New Roman" pitchFamily="18" charset="0"/>
              </a:rPr>
              <a:t>As in interest rate risk, these gaps may be static or dynamic.</a:t>
            </a:r>
            <a:endParaRPr lang="en-US" sz="2000" b="1" dirty="0">
              <a:solidFill>
                <a:srgbClr val="FF0000"/>
              </a:solidFill>
              <a:cs typeface="Arial"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457</a:t>
            </a:fld>
            <a:endParaRPr lang="en-US"/>
          </a:p>
        </p:txBody>
      </p:sp>
    </p:spTree>
    <p:extLst>
      <p:ext uri="{BB962C8B-B14F-4D97-AF65-F5344CB8AC3E}">
        <p14:creationId xmlns:p14="http://schemas.microsoft.com/office/powerpoint/2010/main" val="3921536400"/>
      </p:ext>
    </p:extLst>
  </p:cSld>
  <p:clrMapOvr>
    <a:masterClrMapping/>
  </p:clrMapOvr>
  <p:transition spd="slow">
    <p:pull dir="r"/>
  </p:transition>
</p:sld>
</file>

<file path=ppt/slides/slide4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Liquidity Gaps</a:t>
            </a:r>
          </a:p>
        </p:txBody>
      </p:sp>
      <p:sp>
        <p:nvSpPr>
          <p:cNvPr id="125955" name="Rectangle 3"/>
          <p:cNvSpPr>
            <a:spLocks noGrp="1" noChangeArrowheads="1"/>
          </p:cNvSpPr>
          <p:nvPr>
            <p:ph type="body" idx="1"/>
          </p:nvPr>
        </p:nvSpPr>
        <p:spPr>
          <a:xfrm>
            <a:off x="776536" y="1628800"/>
            <a:ext cx="8640960" cy="4704928"/>
          </a:xfrm>
        </p:spPr>
        <p:txBody>
          <a:bodyPr/>
          <a:lstStyle/>
          <a:p>
            <a:pPr marL="266700" indent="-266700" algn="just">
              <a:lnSpc>
                <a:spcPts val="2700"/>
              </a:lnSpc>
              <a:spcBef>
                <a:spcPts val="600"/>
              </a:spcBef>
              <a:spcAft>
                <a:spcPts val="600"/>
              </a:spcAft>
            </a:pPr>
            <a:r>
              <a:rPr lang="en-US" sz="2000" dirty="0">
                <a:solidFill>
                  <a:srgbClr val="FF0000"/>
                </a:solidFill>
                <a:cs typeface="Times New Roman" pitchFamily="18" charset="0"/>
              </a:rPr>
              <a:t>Negative cumulative dynamic gaps =&gt; Funding Plan is insufficient to ensure an adequate liquidity position and has to be revised.</a:t>
            </a:r>
          </a:p>
          <a:p>
            <a:pPr marL="266700" indent="-266700" algn="just">
              <a:lnSpc>
                <a:spcPts val="2700"/>
              </a:lnSpc>
              <a:spcBef>
                <a:spcPts val="600"/>
              </a:spcBef>
              <a:spcAft>
                <a:spcPts val="600"/>
              </a:spcAft>
            </a:pPr>
            <a:r>
              <a:rPr lang="en-US" sz="2000" dirty="0">
                <a:solidFill>
                  <a:srgbClr val="FF0000"/>
                </a:solidFill>
                <a:cs typeface="Times New Roman" pitchFamily="18" charset="0"/>
              </a:rPr>
              <a:t>Positive cumulative dynamic gaps =&gt; Funding Plan may be revised to accommodate the liquidity surplus.</a:t>
            </a:r>
            <a:endParaRPr lang="en-US" sz="2000" b="1" dirty="0">
              <a:solidFill>
                <a:srgbClr val="FF0000"/>
              </a:solidFill>
              <a:cs typeface="Times New Roman" pitchFamily="18" charset="0"/>
            </a:endParaRPr>
          </a:p>
          <a:p>
            <a:pPr marL="266700" lvl="3" indent="-266700" algn="just">
              <a:lnSpc>
                <a:spcPts val="2700"/>
              </a:lnSpc>
              <a:spcBef>
                <a:spcPts val="600"/>
              </a:spcBef>
              <a:spcAft>
                <a:spcPts val="600"/>
              </a:spcAft>
              <a:buFont typeface="Monotype Sorts" pitchFamily="2" charset="2"/>
              <a:buChar char="n"/>
            </a:pPr>
            <a:endParaRPr lang="en-US" dirty="0">
              <a:cs typeface="Arial" charset="0"/>
            </a:endParaRPr>
          </a:p>
          <a:p>
            <a:pPr marL="266700" lvl="3" indent="-266700" algn="just">
              <a:lnSpc>
                <a:spcPts val="2700"/>
              </a:lnSpc>
              <a:spcBef>
                <a:spcPts val="600"/>
              </a:spcBef>
              <a:spcAft>
                <a:spcPts val="600"/>
              </a:spcAft>
              <a:buFont typeface="Monotype Sorts" pitchFamily="2" charset="2"/>
              <a:buChar char="n"/>
            </a:pPr>
            <a:endParaRPr lang="en-US" dirty="0">
              <a:cs typeface="Arial"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458</a:t>
            </a:fld>
            <a:endParaRPr lang="en-US"/>
          </a:p>
        </p:txBody>
      </p:sp>
      <p:pic>
        <p:nvPicPr>
          <p:cNvPr id="3" name="Picture 2"/>
          <p:cNvPicPr>
            <a:picLocks noChangeAspect="1"/>
          </p:cNvPicPr>
          <p:nvPr/>
        </p:nvPicPr>
        <p:blipFill>
          <a:blip r:embed="rId2"/>
          <a:stretch>
            <a:fillRect/>
          </a:stretch>
        </p:blipFill>
        <p:spPr>
          <a:xfrm>
            <a:off x="1064567" y="3249368"/>
            <a:ext cx="6219725" cy="2749500"/>
          </a:xfrm>
          <a:prstGeom prst="rect">
            <a:avLst/>
          </a:prstGeom>
        </p:spPr>
      </p:pic>
      <p:sp>
        <p:nvSpPr>
          <p:cNvPr id="6" name="Text Box 5"/>
          <p:cNvSpPr txBox="1">
            <a:spLocks noChangeArrowheads="1"/>
          </p:cNvSpPr>
          <p:nvPr/>
        </p:nvSpPr>
        <p:spPr bwMode="auto">
          <a:xfrm>
            <a:off x="1009325" y="6018902"/>
            <a:ext cx="8263583" cy="246221"/>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a:solidFill>
                  <a:schemeClr val="tx1"/>
                </a:solidFill>
              </a:rPr>
              <a:t>Source: Heffernan, Shelagh (2005), “Modern Banking”, John Wiley &amp; Sons.</a:t>
            </a:r>
          </a:p>
        </p:txBody>
      </p:sp>
      <p:sp>
        <p:nvSpPr>
          <p:cNvPr id="4" name="Oval 3"/>
          <p:cNvSpPr/>
          <p:nvPr/>
        </p:nvSpPr>
        <p:spPr bwMode="auto">
          <a:xfrm>
            <a:off x="4016896" y="5577226"/>
            <a:ext cx="2520279" cy="265485"/>
          </a:xfrm>
          <a:prstGeom prst="ellipse">
            <a:avLst/>
          </a:prstGeom>
          <a:no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259580064"/>
      </p:ext>
    </p:extLst>
  </p:cSld>
  <p:clrMapOvr>
    <a:masterClrMapping/>
  </p:clrMapOvr>
  <p:transition spd="slow">
    <p:pull dir="r"/>
  </p:transition>
</p:sld>
</file>

<file path=ppt/slides/slide4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Liquidity Gaps</a:t>
            </a:r>
          </a:p>
        </p:txBody>
      </p:sp>
      <p:sp>
        <p:nvSpPr>
          <p:cNvPr id="125955" name="Rectangle 3"/>
          <p:cNvSpPr>
            <a:spLocks noGrp="1" noChangeArrowheads="1"/>
          </p:cNvSpPr>
          <p:nvPr>
            <p:ph type="body" idx="1"/>
          </p:nvPr>
        </p:nvSpPr>
        <p:spPr>
          <a:xfrm>
            <a:off x="776536" y="1628800"/>
            <a:ext cx="8640960" cy="4704928"/>
          </a:xfrm>
        </p:spPr>
        <p:txBody>
          <a:bodyPr/>
          <a:lstStyle/>
          <a:p>
            <a:pPr marL="266700" lvl="3" indent="-266700" algn="just">
              <a:lnSpc>
                <a:spcPts val="2700"/>
              </a:lnSpc>
              <a:spcBef>
                <a:spcPts val="600"/>
              </a:spcBef>
              <a:spcAft>
                <a:spcPts val="600"/>
              </a:spcAft>
              <a:buFont typeface="Monotype Sorts" pitchFamily="2" charset="2"/>
              <a:buChar char="n"/>
            </a:pPr>
            <a:r>
              <a:rPr lang="en-US" dirty="0">
                <a:solidFill>
                  <a:srgbClr val="FF0000"/>
                </a:solidFill>
                <a:cs typeface="Arial" charset="0"/>
              </a:rPr>
              <a:t>Liquidity gaps =&gt; interest rate risk </a:t>
            </a:r>
            <a:r>
              <a:rPr lang="en-US" dirty="0">
                <a:cs typeface="Arial" charset="0"/>
              </a:rPr>
              <a:t>either under fixed or floating rates, as long as there are mismatches between the indexing rates and/or the repricing dates.</a:t>
            </a:r>
          </a:p>
          <a:p>
            <a:pPr marL="266700" lvl="3" indent="-266700" algn="just">
              <a:lnSpc>
                <a:spcPts val="2700"/>
              </a:lnSpc>
              <a:spcBef>
                <a:spcPts val="600"/>
              </a:spcBef>
              <a:spcAft>
                <a:spcPts val="600"/>
              </a:spcAft>
              <a:buFont typeface="Monotype Sorts" pitchFamily="2" charset="2"/>
              <a:buChar char="n"/>
            </a:pPr>
            <a:endParaRPr lang="en-US" dirty="0">
              <a:cs typeface="Arial" charset="0"/>
            </a:endParaRPr>
          </a:p>
          <a:p>
            <a:pPr marL="266700" lvl="3" indent="-266700" algn="just">
              <a:lnSpc>
                <a:spcPts val="2700"/>
              </a:lnSpc>
              <a:spcBef>
                <a:spcPts val="600"/>
              </a:spcBef>
              <a:spcAft>
                <a:spcPts val="600"/>
              </a:spcAft>
              <a:buFont typeface="Monotype Sorts" pitchFamily="2" charset="2"/>
              <a:buChar char="n"/>
            </a:pPr>
            <a:r>
              <a:rPr lang="en-US" dirty="0">
                <a:cs typeface="Arial" charset="0"/>
              </a:rPr>
              <a:t>When a bank is under pressure regarding its market liquidity sources (in the retail or in the wholesale markets, i.e. deposits and bonds) =&gt; reliance on the central bank.</a:t>
            </a:r>
          </a:p>
          <a:p>
            <a:pPr marL="266700" lvl="3" indent="-266700" algn="just">
              <a:lnSpc>
                <a:spcPts val="2700"/>
              </a:lnSpc>
              <a:spcBef>
                <a:spcPts val="600"/>
              </a:spcBef>
              <a:spcAft>
                <a:spcPts val="600"/>
              </a:spcAft>
              <a:buFont typeface="Monotype Sorts" pitchFamily="2" charset="2"/>
              <a:buChar char="n"/>
            </a:pPr>
            <a:endParaRPr lang="en-US" dirty="0">
              <a:cs typeface="Arial" charset="0"/>
            </a:endParaRPr>
          </a:p>
          <a:p>
            <a:pPr marL="266700" lvl="3" indent="-266700" algn="just">
              <a:lnSpc>
                <a:spcPts val="2700"/>
              </a:lnSpc>
              <a:spcBef>
                <a:spcPts val="600"/>
              </a:spcBef>
              <a:spcAft>
                <a:spcPts val="600"/>
              </a:spcAft>
              <a:buFont typeface="Monotype Sorts" pitchFamily="2" charset="2"/>
              <a:buChar char="n"/>
            </a:pPr>
            <a:r>
              <a:rPr lang="en-US" dirty="0">
                <a:cs typeface="Arial" charset="0"/>
              </a:rPr>
              <a:t>However, the ability of raising liquidity from the central bank is limited by the volume of eligible collaterals (usually bonds and loans) the bank has to offer =&gt; in these cases, </a:t>
            </a:r>
            <a:r>
              <a:rPr lang="en-US" dirty="0">
                <a:solidFill>
                  <a:srgbClr val="FF0000"/>
                </a:solidFill>
                <a:cs typeface="Arial" charset="0"/>
              </a:rPr>
              <a:t>the most important liquidity indicator becomes the volume of eligible collaterals available</a:t>
            </a:r>
            <a:r>
              <a:rPr lang="en-US" dirty="0">
                <a:cs typeface="Arial" charset="0"/>
              </a:rPr>
              <a:t>.</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459</a:t>
            </a:fld>
            <a:endParaRPr lang="en-US"/>
          </a:p>
        </p:txBody>
      </p:sp>
    </p:spTree>
    <p:extLst>
      <p:ext uri="{BB962C8B-B14F-4D97-AF65-F5344CB8AC3E}">
        <p14:creationId xmlns:p14="http://schemas.microsoft.com/office/powerpoint/2010/main" val="628097142"/>
      </p:ext>
    </p:extLst>
  </p:cSld>
  <p:clrMapOvr>
    <a:masterClrMapping/>
  </p:clrMapOvr>
  <p:transition spd="slow">
    <p:pull dir="r"/>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p:txBody>
          <a:bodyPr/>
          <a:lstStyle/>
          <a:p>
            <a:r>
              <a:rPr lang="en-US" dirty="0"/>
              <a:t>Risk Intermediation</a:t>
            </a:r>
          </a:p>
        </p:txBody>
      </p:sp>
      <p:sp>
        <p:nvSpPr>
          <p:cNvPr id="1626115" name="Rectangle 1027"/>
          <p:cNvSpPr>
            <a:spLocks noGrp="1" noChangeArrowheads="1"/>
          </p:cNvSpPr>
          <p:nvPr>
            <p:ph type="body" idx="1"/>
          </p:nvPr>
        </p:nvSpPr>
        <p:spPr>
          <a:xfrm>
            <a:off x="776536" y="1628800"/>
            <a:ext cx="8716714" cy="4619600"/>
          </a:xfrm>
        </p:spPr>
        <p:txBody>
          <a:bodyPr/>
          <a:lstStyle/>
          <a:p>
            <a:pPr algn="just">
              <a:lnSpc>
                <a:spcPts val="2700"/>
              </a:lnSpc>
              <a:spcBef>
                <a:spcPts val="600"/>
              </a:spcBef>
              <a:spcAft>
                <a:spcPts val="600"/>
              </a:spcAft>
            </a:pPr>
            <a:r>
              <a:rPr lang="en-US" sz="2000" dirty="0">
                <a:solidFill>
                  <a:srgbClr val="FF0000"/>
                </a:solidFill>
              </a:rPr>
              <a:t>Risk intermediation is performed not only by financial entities, but also by markets and governments, </a:t>
            </a:r>
            <a:r>
              <a:rPr lang="en-US" sz="2000" dirty="0"/>
              <a:t>e.g. in the provision of unemployment and disability insurances, healthcare and education, being taxes also a risk sharing vehicle.</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solidFill>
                  <a:srgbClr val="FF0000"/>
                </a:solidFill>
              </a:rPr>
              <a:t>Interest rate and currency risk management </a:t>
            </a:r>
            <a:r>
              <a:rPr lang="en-US" sz="2000" dirty="0"/>
              <a:t>has been developed through the derivatives market, with banks offering these services to their customers.</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By intermediating risk, banks originate claims on companies and issue liabilities to savers, performing also a role as </a:t>
            </a:r>
            <a:r>
              <a:rPr lang="en-US" sz="2000" dirty="0">
                <a:solidFill>
                  <a:srgbClr val="FF0000"/>
                </a:solidFill>
              </a:rPr>
              <a:t>asset transformers</a:t>
            </a:r>
            <a:r>
              <a:rPr lang="en-US" sz="2000" dirty="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46</a:t>
            </a:fld>
            <a:endParaRPr lang="en-US"/>
          </a:p>
        </p:txBody>
      </p:sp>
    </p:spTree>
    <p:extLst>
      <p:ext uri="{BB962C8B-B14F-4D97-AF65-F5344CB8AC3E}">
        <p14:creationId xmlns:p14="http://schemas.microsoft.com/office/powerpoint/2010/main" val="1729257448"/>
      </p:ext>
    </p:extLst>
  </p:cSld>
  <p:clrMapOvr>
    <a:masterClrMapping/>
  </p:clrMapOvr>
  <p:transition spd="slow">
    <p:pull dir="r"/>
  </p:transition>
</p:sld>
</file>

<file path=ppt/slides/slide4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Regulatory Liquidity Ratios</a:t>
            </a:r>
          </a:p>
        </p:txBody>
      </p:sp>
      <p:sp>
        <p:nvSpPr>
          <p:cNvPr id="125955" name="Rectangle 3"/>
          <p:cNvSpPr>
            <a:spLocks noGrp="1" noChangeArrowheads="1"/>
          </p:cNvSpPr>
          <p:nvPr>
            <p:ph type="body" idx="1"/>
          </p:nvPr>
        </p:nvSpPr>
        <p:spPr>
          <a:xfrm>
            <a:off x="762000" y="1628801"/>
            <a:ext cx="8731250" cy="4694212"/>
          </a:xfrm>
        </p:spPr>
        <p:txBody>
          <a:bodyPr/>
          <a:lstStyle/>
          <a:p>
            <a:pPr marL="269875" indent="-269875" algn="just">
              <a:lnSpc>
                <a:spcPts val="2700"/>
              </a:lnSpc>
              <a:spcBef>
                <a:spcPts val="600"/>
              </a:spcBef>
              <a:spcAft>
                <a:spcPts val="600"/>
              </a:spcAft>
            </a:pPr>
            <a:r>
              <a:rPr lang="en-US" sz="2000" dirty="0">
                <a:solidFill>
                  <a:srgbClr val="FF0000"/>
                </a:solidFill>
                <a:cs typeface="Times New Roman" pitchFamily="18" charset="0"/>
              </a:rPr>
              <a:t>Additionally</a:t>
            </a:r>
            <a:r>
              <a:rPr lang="en-US" sz="2000" dirty="0">
                <a:cs typeface="Times New Roman" pitchFamily="18" charset="0"/>
              </a:rPr>
              <a:t>, </a:t>
            </a:r>
            <a:r>
              <a:rPr lang="en-US" sz="2000" dirty="0">
                <a:solidFill>
                  <a:srgbClr val="FF0000"/>
                </a:solidFill>
                <a:cs typeface="Times New Roman" pitchFamily="18" charset="0"/>
              </a:rPr>
              <a:t>regulatory ratios were created by the BCBS, as a consequence of the subprime crisis:</a:t>
            </a:r>
          </a:p>
          <a:p>
            <a:pPr marL="269875" indent="-269875" algn="just">
              <a:lnSpc>
                <a:spcPts val="2700"/>
              </a:lnSpc>
              <a:spcBef>
                <a:spcPts val="600"/>
              </a:spcBef>
              <a:spcAft>
                <a:spcPts val="600"/>
              </a:spcAft>
              <a:buAutoNum type="romanLcParenBoth"/>
            </a:pPr>
            <a:r>
              <a:rPr lang="en-GB" sz="2000" dirty="0">
                <a:solidFill>
                  <a:srgbClr val="FF0000"/>
                </a:solidFill>
              </a:rPr>
              <a:t>Liquidity Coverage Ratio (LCR):</a:t>
            </a:r>
          </a:p>
          <a:p>
            <a:pPr marL="269875" indent="-269875" algn="just">
              <a:lnSpc>
                <a:spcPts val="2500"/>
              </a:lnSpc>
              <a:spcBef>
                <a:spcPts val="600"/>
              </a:spcBef>
              <a:spcAft>
                <a:spcPts val="0"/>
              </a:spcAft>
              <a:buFontTx/>
              <a:buChar char="-"/>
            </a:pPr>
            <a:r>
              <a:rPr lang="en-GB" sz="1600" dirty="0">
                <a:solidFill>
                  <a:srgbClr val="FF0000"/>
                </a:solidFill>
              </a:rPr>
              <a:t>Goal:</a:t>
            </a:r>
            <a:r>
              <a:rPr lang="en-GB" sz="1600" dirty="0"/>
              <a:t> to promote short-term resilience of a bank’s liquidity risk profile by ensuring that it has sufficient high quality liquid assets (HQLA) to survive a significant stress scenario during 1 month.</a:t>
            </a:r>
          </a:p>
          <a:p>
            <a:pPr algn="just">
              <a:lnSpc>
                <a:spcPts val="2500"/>
              </a:lnSpc>
              <a:spcBef>
                <a:spcPts val="600"/>
              </a:spcBef>
              <a:spcAft>
                <a:spcPts val="0"/>
              </a:spcAft>
              <a:buFontTx/>
              <a:buChar char="-"/>
            </a:pPr>
            <a:endParaRPr lang="en-GB" sz="1600" dirty="0"/>
          </a:p>
          <a:p>
            <a:pPr algn="just">
              <a:lnSpc>
                <a:spcPts val="2500"/>
              </a:lnSpc>
              <a:spcBef>
                <a:spcPts val="600"/>
              </a:spcBef>
              <a:spcAft>
                <a:spcPts val="0"/>
              </a:spcAft>
              <a:buFontTx/>
              <a:buChar char="-"/>
            </a:pPr>
            <a:endParaRPr lang="en-GB" sz="1600" dirty="0"/>
          </a:p>
          <a:p>
            <a:pPr marL="269875" indent="-269875" algn="just">
              <a:lnSpc>
                <a:spcPts val="2500"/>
              </a:lnSpc>
              <a:spcBef>
                <a:spcPts val="0"/>
              </a:spcBef>
              <a:spcAft>
                <a:spcPts val="0"/>
              </a:spcAft>
              <a:buFontTx/>
              <a:buChar char="-"/>
            </a:pPr>
            <a:r>
              <a:rPr lang="en-GB" sz="1600" dirty="0"/>
              <a:t> </a:t>
            </a:r>
            <a:r>
              <a:rPr lang="en-GB" sz="1600" dirty="0">
                <a:solidFill>
                  <a:srgbClr val="FF0000"/>
                </a:solidFill>
              </a:rPr>
              <a:t>Implementation: </a:t>
            </a:r>
            <a:r>
              <a:rPr lang="en-US" sz="1600" dirty="0">
                <a:solidFill>
                  <a:schemeClr val="tx2">
                    <a:lumMod val="75000"/>
                  </a:schemeClr>
                </a:solidFill>
                <a:cs typeface="Arial" pitchFamily="34" charset="0"/>
              </a:rPr>
              <a:t>phased-in from 1.Jan.15 and fully implemented since Jan19</a:t>
            </a:r>
            <a:r>
              <a:rPr lang="en-GB" sz="1600" dirty="0"/>
              <a:t>.</a:t>
            </a:r>
          </a:p>
          <a:p>
            <a:pPr algn="just">
              <a:lnSpc>
                <a:spcPts val="2500"/>
              </a:lnSpc>
              <a:spcBef>
                <a:spcPts val="600"/>
              </a:spcBef>
              <a:spcAft>
                <a:spcPts val="0"/>
              </a:spcAft>
              <a:buFontTx/>
              <a:buChar char="-"/>
            </a:pPr>
            <a:endParaRPr lang="en-GB" sz="1600" dirty="0">
              <a:solidFill>
                <a:srgbClr val="FF0000"/>
              </a:solidFill>
              <a:cs typeface="Times New Roman" pitchFamily="18" charset="0"/>
            </a:endParaRPr>
          </a:p>
          <a:p>
            <a:pPr algn="just">
              <a:lnSpc>
                <a:spcPts val="2500"/>
              </a:lnSpc>
              <a:spcBef>
                <a:spcPts val="600"/>
              </a:spcBef>
              <a:spcAft>
                <a:spcPts val="0"/>
              </a:spcAft>
              <a:buFontTx/>
              <a:buChar char="-"/>
            </a:pPr>
            <a:endParaRPr lang="en-US" sz="1600" dirty="0">
              <a:solidFill>
                <a:srgbClr val="FF0000"/>
              </a:solidFill>
              <a:cs typeface="Times New Roman" pitchFamily="18" charset="0"/>
            </a:endParaRPr>
          </a:p>
          <a:p>
            <a:pPr algn="just">
              <a:lnSpc>
                <a:spcPts val="2300"/>
              </a:lnSpc>
              <a:spcBef>
                <a:spcPts val="0"/>
              </a:spcBef>
              <a:spcAft>
                <a:spcPts val="0"/>
              </a:spcAft>
              <a:buFontTx/>
              <a:buChar char="-"/>
            </a:pPr>
            <a:r>
              <a:rPr lang="en-US" sz="1600" dirty="0">
                <a:solidFill>
                  <a:srgbClr val="FF0000"/>
                </a:solidFill>
                <a:cs typeface="Times New Roman" pitchFamily="18" charset="0"/>
              </a:rPr>
              <a:t>Rationale: </a:t>
            </a:r>
            <a:r>
              <a:rPr lang="en-US" sz="1600" dirty="0">
                <a:cs typeface="Times New Roman" pitchFamily="18" charset="0"/>
              </a:rPr>
              <a:t>this ratio imposes a volume of HQLA that at least has to match the outflows expected to occur in the next 30 days, but </a:t>
            </a:r>
            <a:r>
              <a:rPr lang="en-GB" sz="1600" dirty="0"/>
              <a:t>during a period of financial stress, banks may use their stocks of HQLA, with the LCR allowed to fall below 100%.</a:t>
            </a:r>
            <a:endParaRPr lang="en-US" sz="16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460</a:t>
            </a:fld>
            <a:endParaRPr lang="en-US"/>
          </a:p>
        </p:txBody>
      </p:sp>
      <p:pic>
        <p:nvPicPr>
          <p:cNvPr id="5" name="Picture 2"/>
          <p:cNvPicPr>
            <a:picLocks noChangeAspect="1" noChangeArrowheads="1"/>
          </p:cNvPicPr>
          <p:nvPr/>
        </p:nvPicPr>
        <p:blipFill>
          <a:blip r:embed="rId2" cstate="print"/>
          <a:srcRect/>
          <a:stretch>
            <a:fillRect/>
          </a:stretch>
        </p:blipFill>
        <p:spPr bwMode="auto">
          <a:xfrm>
            <a:off x="1569342" y="3645024"/>
            <a:ext cx="7056066" cy="685121"/>
          </a:xfrm>
          <a:prstGeom prst="rect">
            <a:avLst/>
          </a:prstGeom>
          <a:noFill/>
          <a:ln w="9525">
            <a:noFill/>
            <a:miter lim="800000"/>
            <a:headEnd/>
            <a:tailEnd/>
          </a:ln>
        </p:spPr>
      </p:pic>
      <p:pic>
        <p:nvPicPr>
          <p:cNvPr id="8" name="Picture 7"/>
          <p:cNvPicPr>
            <a:picLocks noChangeAspect="1"/>
          </p:cNvPicPr>
          <p:nvPr/>
        </p:nvPicPr>
        <p:blipFill>
          <a:blip r:embed="rId3"/>
          <a:stretch>
            <a:fillRect/>
          </a:stretch>
        </p:blipFill>
        <p:spPr>
          <a:xfrm>
            <a:off x="2496725" y="4725144"/>
            <a:ext cx="4924772" cy="810139"/>
          </a:xfrm>
          <a:prstGeom prst="rect">
            <a:avLst/>
          </a:prstGeom>
        </p:spPr>
      </p:pic>
    </p:spTree>
    <p:extLst>
      <p:ext uri="{BB962C8B-B14F-4D97-AF65-F5344CB8AC3E}">
        <p14:creationId xmlns:p14="http://schemas.microsoft.com/office/powerpoint/2010/main" val="1658912100"/>
      </p:ext>
    </p:extLst>
  </p:cSld>
  <p:clrMapOvr>
    <a:masterClrMapping/>
  </p:clrMapOvr>
  <p:transition spd="slow">
    <p:pull dir="r"/>
  </p:transition>
</p:sld>
</file>

<file path=ppt/slides/slide4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body" sz="half" idx="1"/>
          </p:nvPr>
        </p:nvSpPr>
        <p:spPr>
          <a:xfrm>
            <a:off x="764481" y="1628797"/>
            <a:ext cx="8715405" cy="4724354"/>
          </a:xfrm>
        </p:spPr>
        <p:txBody>
          <a:bodyPr anchor="ctr"/>
          <a:lstStyle/>
          <a:p>
            <a:pPr marL="269875" lvl="2" indent="-269875" algn="just">
              <a:lnSpc>
                <a:spcPts val="2700"/>
              </a:lnSpc>
              <a:spcBef>
                <a:spcPts val="600"/>
              </a:spcBef>
              <a:buAutoNum type="romanLcParenBoth" startAt="2"/>
              <a:defRPr/>
            </a:pPr>
            <a:r>
              <a:rPr lang="en-GB" sz="2000" dirty="0">
                <a:solidFill>
                  <a:srgbClr val="FF0000"/>
                </a:solidFill>
              </a:rPr>
              <a:t>Net Stable Funding Ratio (NSFR)</a:t>
            </a:r>
          </a:p>
          <a:p>
            <a:pPr marL="285750" lvl="2" indent="-285750" algn="just">
              <a:lnSpc>
                <a:spcPts val="2700"/>
              </a:lnSpc>
              <a:spcBef>
                <a:spcPts val="600"/>
              </a:spcBef>
              <a:buFontTx/>
              <a:buChar char="-"/>
              <a:defRPr/>
            </a:pPr>
            <a:r>
              <a:rPr lang="en-GB" sz="1600" dirty="0">
                <a:solidFill>
                  <a:srgbClr val="FF0000"/>
                </a:solidFill>
              </a:rPr>
              <a:t>Goal: </a:t>
            </a:r>
            <a:r>
              <a:rPr lang="en-GB" sz="1600" dirty="0"/>
              <a:t>to promote resilience over a longer time horizon (1 year), by providing a sustainable maturity structure of assets and liabilities, creating additional incentives for banks to fund their activities with more stable sources of funding on an ongoing basis.</a:t>
            </a:r>
          </a:p>
          <a:p>
            <a:pPr marL="285750" lvl="2" indent="-285750" algn="just">
              <a:lnSpc>
                <a:spcPts val="2700"/>
              </a:lnSpc>
              <a:spcBef>
                <a:spcPts val="600"/>
              </a:spcBef>
              <a:buFontTx/>
              <a:buChar char="-"/>
              <a:defRPr/>
            </a:pPr>
            <a:endParaRPr lang="en-GB" sz="1600" dirty="0"/>
          </a:p>
          <a:p>
            <a:pPr marL="285750" lvl="2" indent="-285750" algn="just">
              <a:lnSpc>
                <a:spcPts val="2700"/>
              </a:lnSpc>
              <a:spcBef>
                <a:spcPts val="600"/>
              </a:spcBef>
              <a:buFontTx/>
              <a:buChar char="-"/>
              <a:defRPr/>
            </a:pPr>
            <a:endParaRPr lang="en-GB" sz="1600" dirty="0"/>
          </a:p>
          <a:p>
            <a:pPr marL="285750" lvl="2" indent="-285750" algn="just">
              <a:lnSpc>
                <a:spcPts val="2600"/>
              </a:lnSpc>
              <a:spcBef>
                <a:spcPts val="0"/>
              </a:spcBef>
              <a:buFontTx/>
              <a:buChar char="-"/>
              <a:defRPr/>
            </a:pPr>
            <a:endParaRPr lang="en-GB" sz="1600" dirty="0">
              <a:solidFill>
                <a:srgbClr val="FF0000"/>
              </a:solidFill>
            </a:endParaRPr>
          </a:p>
          <a:p>
            <a:pPr marL="285750" lvl="2" indent="-285750" algn="just">
              <a:lnSpc>
                <a:spcPts val="2600"/>
              </a:lnSpc>
              <a:spcBef>
                <a:spcPts val="0"/>
              </a:spcBef>
              <a:buFontTx/>
              <a:buChar char="-"/>
              <a:defRPr/>
            </a:pPr>
            <a:r>
              <a:rPr lang="en-GB" sz="1600" dirty="0">
                <a:solidFill>
                  <a:srgbClr val="FF0000"/>
                </a:solidFill>
              </a:rPr>
              <a:t>Implementation: </a:t>
            </a:r>
            <a:r>
              <a:rPr lang="en-GB" sz="1600" dirty="0"/>
              <a:t>became a minimum standard applicable to all internationally active banks on a consolidated basis on 1 Jan.2018 and was fully implemented in EU on </a:t>
            </a:r>
            <a:r>
              <a:rPr lang="en-US" sz="1600" dirty="0">
                <a:cs typeface="Arial" pitchFamily="34" charset="0"/>
              </a:rPr>
              <a:t>28 Jun.2021</a:t>
            </a:r>
            <a:r>
              <a:rPr lang="en-GB" sz="1600" dirty="0"/>
              <a:t>. </a:t>
            </a:r>
            <a:endParaRPr lang="en-GB" sz="1800" dirty="0">
              <a:solidFill>
                <a:srgbClr val="FF0000"/>
              </a:solidFill>
              <a:cs typeface="Arial" charset="0"/>
            </a:endParaRPr>
          </a:p>
          <a:p>
            <a:pPr marL="285750" lvl="2" indent="-285750" algn="just">
              <a:lnSpc>
                <a:spcPts val="2600"/>
              </a:lnSpc>
              <a:spcBef>
                <a:spcPts val="0"/>
              </a:spcBef>
              <a:buFontTx/>
              <a:buChar char="-"/>
              <a:defRPr/>
            </a:pPr>
            <a:endParaRPr lang="en-GB" sz="1800" dirty="0">
              <a:cs typeface="Arial" charset="0"/>
            </a:endParaRPr>
          </a:p>
          <a:p>
            <a:pPr marL="285750" lvl="2" indent="-285750" algn="just">
              <a:lnSpc>
                <a:spcPts val="2600"/>
              </a:lnSpc>
              <a:spcBef>
                <a:spcPts val="0"/>
              </a:spcBef>
              <a:buFontTx/>
              <a:buChar char="-"/>
              <a:defRPr/>
            </a:pPr>
            <a:endParaRPr lang="en-GB" sz="1800" dirty="0">
              <a:cs typeface="Arial" charset="0"/>
            </a:endParaRPr>
          </a:p>
          <a:p>
            <a:pPr marL="285750" lvl="2" indent="-285750" algn="just">
              <a:lnSpc>
                <a:spcPts val="2600"/>
              </a:lnSpc>
              <a:spcBef>
                <a:spcPts val="0"/>
              </a:spcBef>
              <a:buFontTx/>
              <a:buChar char="-"/>
              <a:defRPr/>
            </a:pPr>
            <a:endParaRPr lang="en-GB" sz="1800" dirty="0">
              <a:cs typeface="Arial" charset="0"/>
            </a:endParaRPr>
          </a:p>
          <a:p>
            <a:pPr marL="285750" lvl="2" indent="-285750" algn="just">
              <a:lnSpc>
                <a:spcPts val="2600"/>
              </a:lnSpc>
              <a:spcBef>
                <a:spcPts val="0"/>
              </a:spcBef>
              <a:buFontTx/>
              <a:buChar char="-"/>
              <a:defRPr/>
            </a:pPr>
            <a:endParaRPr lang="en-US" sz="1800" dirty="0">
              <a:cs typeface="Arial" charset="0"/>
            </a:endParaRPr>
          </a:p>
        </p:txBody>
      </p:sp>
      <p:sp>
        <p:nvSpPr>
          <p:cNvPr id="269316" name="Rectangle 3"/>
          <p:cNvSpPr>
            <a:spLocks noGrp="1" noChangeArrowheads="1"/>
          </p:cNvSpPr>
          <p:nvPr>
            <p:ph type="title"/>
          </p:nvPr>
        </p:nvSpPr>
        <p:spPr>
          <a:xfrm>
            <a:off x="738188" y="357188"/>
            <a:ext cx="8715375" cy="1071562"/>
          </a:xfrm>
          <a:noFill/>
        </p:spPr>
        <p:txBody>
          <a:bodyPr/>
          <a:lstStyle/>
          <a:p>
            <a:r>
              <a:rPr lang="en-US" sz="4000" dirty="0"/>
              <a:t>Regulatory Liquidity Ratios</a:t>
            </a:r>
            <a:endParaRPr lang="en-GB" sz="4000"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461</a:t>
            </a:fld>
            <a:endParaRPr lang="en-US"/>
          </a:p>
        </p:txBody>
      </p:sp>
      <p:pic>
        <p:nvPicPr>
          <p:cNvPr id="8" name="Picture 3"/>
          <p:cNvPicPr>
            <a:picLocks noChangeAspect="1" noChangeArrowheads="1"/>
          </p:cNvPicPr>
          <p:nvPr/>
        </p:nvPicPr>
        <p:blipFill>
          <a:blip r:embed="rId3" cstate="print"/>
          <a:srcRect/>
          <a:stretch>
            <a:fillRect/>
          </a:stretch>
        </p:blipFill>
        <p:spPr bwMode="auto">
          <a:xfrm>
            <a:off x="1424608" y="3429000"/>
            <a:ext cx="7572401" cy="635874"/>
          </a:xfrm>
          <a:prstGeom prst="rect">
            <a:avLst/>
          </a:prstGeom>
          <a:noFill/>
          <a:ln w="9525">
            <a:noFill/>
            <a:miter lim="800000"/>
            <a:headEnd/>
            <a:tailEnd/>
          </a:ln>
        </p:spPr>
      </p:pic>
    </p:spTree>
    <p:extLst>
      <p:ext uri="{BB962C8B-B14F-4D97-AF65-F5344CB8AC3E}">
        <p14:creationId xmlns:p14="http://schemas.microsoft.com/office/powerpoint/2010/main" val="866276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US" dirty="0"/>
              <a:t>LCR</a:t>
            </a:r>
            <a:endParaRPr lang="en-GB" sz="4000" dirty="0">
              <a:solidFill>
                <a:schemeClr val="tx1"/>
              </a:solidFill>
            </a:endParaRPr>
          </a:p>
        </p:txBody>
      </p:sp>
      <p:sp>
        <p:nvSpPr>
          <p:cNvPr id="7" name="Rectangle 2"/>
          <p:cNvSpPr txBox="1">
            <a:spLocks noChangeArrowheads="1"/>
          </p:cNvSpPr>
          <p:nvPr/>
        </p:nvSpPr>
        <p:spPr bwMode="auto">
          <a:xfrm>
            <a:off x="753221" y="1628801"/>
            <a:ext cx="8715374" cy="4694212"/>
          </a:xfrm>
          <a:prstGeom prst="rect">
            <a:avLst/>
          </a:prstGeom>
          <a:noFill/>
          <a:ln w="9525">
            <a:noFill/>
            <a:miter lim="800000"/>
            <a:headEnd/>
            <a:tailEnd/>
          </a:ln>
        </p:spPr>
        <p:txBody>
          <a:bodyPr lIns="92075" tIns="46038" rIns="92075" bIns="46038" anchor="ctr"/>
          <a:lstStyle/>
          <a:p>
            <a:pPr marL="261938" lvl="3" indent="-261938" algn="just">
              <a:lnSpc>
                <a:spcPts val="2700"/>
              </a:lnSpc>
              <a:spcBef>
                <a:spcPts val="600"/>
              </a:spcBef>
              <a:spcAft>
                <a:spcPts val="600"/>
              </a:spcAft>
              <a:buClr>
                <a:schemeClr val="bg2"/>
              </a:buClr>
              <a:buSzPct val="75000"/>
              <a:buFont typeface="Monotype Sorts" pitchFamily="2" charset="2"/>
              <a:buChar char="n"/>
            </a:pPr>
            <a:r>
              <a:rPr lang="en-GB" sz="2000" b="0" u="none" dirty="0">
                <a:solidFill>
                  <a:srgbClr val="FF0000"/>
                </a:solidFill>
              </a:rPr>
              <a:t>Total net cash outflows </a:t>
            </a:r>
            <a:r>
              <a:rPr lang="en-GB" sz="2000" b="0" u="none" dirty="0">
                <a:solidFill>
                  <a:schemeClr val="tx1"/>
                </a:solidFill>
              </a:rPr>
              <a:t>= total expected cash outflows - total expected cash inflows in the specified stress scenario for the subsequent 30 calendar days.</a:t>
            </a:r>
          </a:p>
          <a:p>
            <a:pPr marL="261938" lvl="3" indent="-261938" algn="just">
              <a:lnSpc>
                <a:spcPts val="2700"/>
              </a:lnSpc>
              <a:spcBef>
                <a:spcPts val="600"/>
              </a:spcBef>
              <a:spcAft>
                <a:spcPts val="600"/>
              </a:spcAft>
              <a:buClr>
                <a:schemeClr val="bg2"/>
              </a:buClr>
              <a:buSzPct val="75000"/>
              <a:buFont typeface="Monotype Sorts" pitchFamily="2" charset="2"/>
              <a:buChar char="n"/>
            </a:pPr>
            <a:r>
              <a:rPr lang="en-GB" sz="2000" b="0" u="none" dirty="0">
                <a:solidFill>
                  <a:srgbClr val="FF0000"/>
                </a:solidFill>
              </a:rPr>
              <a:t>Total expected cash outflows </a:t>
            </a:r>
            <a:r>
              <a:rPr lang="en-GB" sz="2000" b="0" u="none" dirty="0">
                <a:solidFill>
                  <a:schemeClr val="tx1"/>
                </a:solidFill>
              </a:rPr>
              <a:t>= outstanding balances of various categories or types of liabilities and off-balance sheet commitments x run off rates.</a:t>
            </a:r>
          </a:p>
          <a:p>
            <a:pPr marL="261938" lvl="3" indent="-261938" algn="just">
              <a:lnSpc>
                <a:spcPts val="2700"/>
              </a:lnSpc>
              <a:spcBef>
                <a:spcPts val="600"/>
              </a:spcBef>
              <a:spcAft>
                <a:spcPts val="600"/>
              </a:spcAft>
              <a:buClr>
                <a:schemeClr val="bg2"/>
              </a:buClr>
              <a:buSzPct val="75000"/>
              <a:buFont typeface="Monotype Sorts" pitchFamily="2" charset="2"/>
              <a:buChar char="n"/>
            </a:pPr>
            <a:r>
              <a:rPr lang="en-GB" sz="2000" b="0" u="none" dirty="0">
                <a:solidFill>
                  <a:srgbClr val="FF0000"/>
                </a:solidFill>
              </a:rPr>
              <a:t>Total expected cash inflows </a:t>
            </a:r>
            <a:r>
              <a:rPr lang="en-GB" sz="2000" b="0" u="none" dirty="0">
                <a:solidFill>
                  <a:schemeClr val="tx1"/>
                </a:solidFill>
              </a:rPr>
              <a:t>= outstanding balances of various categories of contractual receivables x rates at which they are expected to flow in under the scenario, up to an aggregate cap of 75% of total expected cash outflows.</a:t>
            </a:r>
          </a:p>
          <a:p>
            <a:pPr marL="261938" lvl="3" indent="-261938" algn="just">
              <a:lnSpc>
                <a:spcPts val="2700"/>
              </a:lnSpc>
              <a:spcBef>
                <a:spcPts val="600"/>
              </a:spcBef>
              <a:spcAft>
                <a:spcPts val="600"/>
              </a:spcAft>
              <a:buClr>
                <a:schemeClr val="bg2"/>
              </a:buClr>
              <a:buSzPct val="75000"/>
              <a:buFont typeface="Monotype Sorts" pitchFamily="2" charset="2"/>
              <a:buChar char="n"/>
            </a:pPr>
            <a:endParaRPr lang="pt-PT" sz="2000" b="0" u="none" dirty="0">
              <a:solidFill>
                <a:schemeClr val="tx1"/>
              </a:solidFill>
              <a:cs typeface="Arial" charset="0"/>
            </a:endParaRPr>
          </a:p>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2000" b="0" u="none" dirty="0">
                <a:solidFill>
                  <a:srgbClr val="FF0000"/>
                </a:solidFill>
                <a:cs typeface="Times New Roman" pitchFamily="18" charset="0"/>
              </a:rPr>
              <a:t>Different assumptions are set in regulation about liquidity of assets and inflows and outflows, with the </a:t>
            </a:r>
            <a:r>
              <a:rPr lang="en-US" sz="2000" b="0" u="none" dirty="0">
                <a:solidFill>
                  <a:srgbClr val="FF0000"/>
                </a:solidFill>
              </a:rPr>
              <a:t>weights for outflows depending on their stability.</a:t>
            </a:r>
          </a:p>
          <a:p>
            <a:pPr marL="261938" lvl="3" indent="-261938" algn="just">
              <a:lnSpc>
                <a:spcPts val="2700"/>
              </a:lnSpc>
              <a:spcBef>
                <a:spcPts val="600"/>
              </a:spcBef>
              <a:spcAft>
                <a:spcPts val="600"/>
              </a:spcAft>
              <a:buClr>
                <a:schemeClr val="bg2"/>
              </a:buClr>
              <a:buSzPct val="75000"/>
              <a:buFont typeface="Monotype Sorts" pitchFamily="2" charset="2"/>
              <a:buChar char="n"/>
            </a:pPr>
            <a:endParaRPr lang="en-US" sz="2000" b="0" u="none" dirty="0">
              <a:solidFill>
                <a:schemeClr val="tx1"/>
              </a:solidFill>
              <a:cs typeface="Arial"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462</a:t>
            </a:fld>
            <a:endParaRPr lang="en-US"/>
          </a:p>
        </p:txBody>
      </p:sp>
      <p:sp>
        <p:nvSpPr>
          <p:cNvPr id="3" name="Down Arrow 2"/>
          <p:cNvSpPr/>
          <p:nvPr/>
        </p:nvSpPr>
        <p:spPr bwMode="auto">
          <a:xfrm>
            <a:off x="5095875" y="4509120"/>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686653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US" dirty="0"/>
              <a:t>LCR</a:t>
            </a:r>
            <a:endParaRPr lang="en-GB" dirty="0">
              <a:solidFill>
                <a:schemeClr val="tx1"/>
              </a:solidFill>
            </a:endParaRPr>
          </a:p>
        </p:txBody>
      </p:sp>
      <p:sp>
        <p:nvSpPr>
          <p:cNvPr id="7" name="Rectangle 2"/>
          <p:cNvSpPr txBox="1">
            <a:spLocks noChangeArrowheads="1"/>
          </p:cNvSpPr>
          <p:nvPr/>
        </p:nvSpPr>
        <p:spPr bwMode="auto">
          <a:xfrm>
            <a:off x="753221" y="1628800"/>
            <a:ext cx="8715374" cy="4594249"/>
          </a:xfrm>
          <a:prstGeom prst="rect">
            <a:avLst/>
          </a:prstGeom>
          <a:noFill/>
          <a:ln w="9525">
            <a:noFill/>
            <a:miter lim="800000"/>
            <a:headEnd/>
            <a:tailEnd/>
          </a:ln>
        </p:spPr>
        <p:txBody>
          <a:bodyPr lIns="92075" tIns="46038" rIns="92075" bIns="46038" anchor="ctr"/>
          <a:lstStyle/>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2000" b="0" u="none" dirty="0">
                <a:solidFill>
                  <a:srgbClr val="FF0000"/>
                </a:solidFill>
                <a:cs typeface="Arial" charset="0"/>
              </a:rPr>
              <a:t>Minimum run-off factors according to liability types</a:t>
            </a:r>
            <a:r>
              <a:rPr lang="pt-PT" sz="2000" b="0" u="none" dirty="0">
                <a:solidFill>
                  <a:srgbClr val="FF0000"/>
                </a:solidFill>
                <a:cs typeface="Arial" charset="0"/>
              </a:rPr>
              <a:t>:</a:t>
            </a:r>
          </a:p>
          <a:p>
            <a:pPr marL="261938" lvl="3" indent="-261938" algn="just">
              <a:lnSpc>
                <a:spcPts val="2700"/>
              </a:lnSpc>
              <a:spcBef>
                <a:spcPts val="600"/>
              </a:spcBef>
              <a:spcAft>
                <a:spcPts val="600"/>
              </a:spcAft>
              <a:buClr>
                <a:schemeClr val="bg2"/>
              </a:buClr>
              <a:buSzPct val="75000"/>
              <a:buFont typeface="Monotype Sorts" pitchFamily="2" charset="2"/>
              <a:buChar char="n"/>
            </a:pPr>
            <a:endParaRPr lang="pt-PT" sz="2000" b="0" u="none" dirty="0">
              <a:solidFill>
                <a:srgbClr val="FF0000"/>
              </a:solidFill>
              <a:cs typeface="Arial" charset="0"/>
            </a:endParaRPr>
          </a:p>
          <a:p>
            <a:pPr marL="514350" lvl="3" indent="-247650" algn="just">
              <a:lnSpc>
                <a:spcPts val="2700"/>
              </a:lnSpc>
              <a:spcBef>
                <a:spcPts val="600"/>
              </a:spcBef>
              <a:spcAft>
                <a:spcPts val="600"/>
              </a:spcAft>
              <a:buClr>
                <a:schemeClr val="bg2"/>
              </a:buClr>
              <a:buSzPct val="75000"/>
              <a:buAutoNum type="romanLcParenBoth"/>
            </a:pPr>
            <a:r>
              <a:rPr lang="en-US" sz="2000" b="0" dirty="0">
                <a:solidFill>
                  <a:schemeClr val="tx1"/>
                </a:solidFill>
                <a:cs typeface="Arial" charset="0"/>
              </a:rPr>
              <a:t>Retail deposits</a:t>
            </a:r>
            <a:r>
              <a:rPr lang="pt-PT" sz="2000" b="0" u="none" dirty="0">
                <a:solidFill>
                  <a:schemeClr val="tx1"/>
                </a:solidFill>
                <a:cs typeface="Arial" charset="0"/>
              </a:rPr>
              <a:t> - </a:t>
            </a:r>
            <a:r>
              <a:rPr lang="en-GB" sz="2000" b="0" u="none" dirty="0">
                <a:solidFill>
                  <a:schemeClr val="tx1"/>
                </a:solidFill>
              </a:rPr>
              <a:t>deposits by individuals, divided into “stable” and “less stable”:</a:t>
            </a:r>
          </a:p>
          <a:p>
            <a:pPr marL="514350" lvl="3" indent="-247650" algn="just">
              <a:lnSpc>
                <a:spcPts val="2700"/>
              </a:lnSpc>
              <a:spcBef>
                <a:spcPts val="600"/>
              </a:spcBef>
              <a:spcAft>
                <a:spcPts val="600"/>
              </a:spcAft>
              <a:buClr>
                <a:schemeClr val="bg2"/>
              </a:buClr>
              <a:buSzPct val="75000"/>
              <a:buAutoNum type="romanLcParenBoth"/>
            </a:pPr>
            <a:endParaRPr lang="en-GB" sz="2000" b="0" u="none" dirty="0">
              <a:solidFill>
                <a:schemeClr val="tx1"/>
              </a:solidFill>
            </a:endParaRPr>
          </a:p>
          <a:p>
            <a:pPr marL="552450" indent="-285750" algn="just">
              <a:lnSpc>
                <a:spcPts val="2700"/>
              </a:lnSpc>
              <a:spcBef>
                <a:spcPts val="600"/>
              </a:spcBef>
              <a:spcAft>
                <a:spcPts val="600"/>
              </a:spcAft>
              <a:buFontTx/>
              <a:buChar char="-"/>
            </a:pPr>
            <a:r>
              <a:rPr lang="en-US" sz="2000" b="0" u="none" dirty="0">
                <a:solidFill>
                  <a:schemeClr val="tx1"/>
                </a:solidFill>
              </a:rPr>
              <a:t>Stable deposits </a:t>
            </a:r>
            <a:r>
              <a:rPr lang="pt-PT" sz="2000" b="0" u="none" dirty="0">
                <a:solidFill>
                  <a:schemeClr val="tx1"/>
                </a:solidFill>
              </a:rPr>
              <a:t>- </a:t>
            </a:r>
            <a:r>
              <a:rPr lang="en-GB" sz="2000" b="0" u="none" dirty="0">
                <a:solidFill>
                  <a:schemeClr val="tx1"/>
                </a:solidFill>
              </a:rPr>
              <a:t>amount of the deposits fully insured by a deposit insurance scheme and where depositors have other established relationships with the bank that make withdrawal highly unlikely, or the deposits are in transactional accounts (e.g. accounts where salaries are automatically deposited): 5%.</a:t>
            </a:r>
          </a:p>
          <a:p>
            <a:pPr marL="552450" indent="-285750" algn="just">
              <a:lnSpc>
                <a:spcPts val="2700"/>
              </a:lnSpc>
              <a:spcBef>
                <a:spcPts val="600"/>
              </a:spcBef>
              <a:spcAft>
                <a:spcPts val="600"/>
              </a:spcAft>
              <a:buFontTx/>
              <a:buChar char="-"/>
            </a:pPr>
            <a:r>
              <a:rPr lang="en-GB" sz="2000" b="0" u="none" dirty="0">
                <a:solidFill>
                  <a:schemeClr val="tx1"/>
                </a:solidFill>
              </a:rPr>
              <a:t>Less stable deposits: 10%.</a:t>
            </a:r>
            <a:endParaRPr lang="en-US" sz="2000" b="0" u="none" dirty="0">
              <a:solidFill>
                <a:schemeClr val="tx1"/>
              </a:solidFill>
              <a:cs typeface="Arial"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463</a:t>
            </a:fld>
            <a:endParaRPr lang="en-US"/>
          </a:p>
        </p:txBody>
      </p:sp>
    </p:spTree>
    <p:extLst>
      <p:ext uri="{BB962C8B-B14F-4D97-AF65-F5344CB8AC3E}">
        <p14:creationId xmlns:p14="http://schemas.microsoft.com/office/powerpoint/2010/main" val="2888519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dirty="0">
                <a:solidFill>
                  <a:schemeClr val="tx1"/>
                </a:solidFill>
              </a:rPr>
              <a:t>LCR</a:t>
            </a:r>
          </a:p>
        </p:txBody>
      </p:sp>
      <p:sp>
        <p:nvSpPr>
          <p:cNvPr id="7" name="Rectangle 2"/>
          <p:cNvSpPr txBox="1">
            <a:spLocks noChangeArrowheads="1"/>
          </p:cNvSpPr>
          <p:nvPr/>
        </p:nvSpPr>
        <p:spPr bwMode="auto">
          <a:xfrm>
            <a:off x="776536" y="1628800"/>
            <a:ext cx="8715374" cy="4680520"/>
          </a:xfrm>
          <a:prstGeom prst="rect">
            <a:avLst/>
          </a:prstGeom>
          <a:noFill/>
          <a:ln w="9525">
            <a:noFill/>
            <a:miter lim="800000"/>
            <a:headEnd/>
            <a:tailEnd/>
          </a:ln>
        </p:spPr>
        <p:txBody>
          <a:bodyPr lIns="92075" tIns="46038" rIns="92075" bIns="46038" anchor="ctr"/>
          <a:lstStyle/>
          <a:p>
            <a:pPr marL="363538" lvl="3" indent="-363538" algn="just">
              <a:lnSpc>
                <a:spcPts val="2700"/>
              </a:lnSpc>
              <a:spcBef>
                <a:spcPts val="600"/>
              </a:spcBef>
              <a:spcAft>
                <a:spcPts val="600"/>
              </a:spcAft>
              <a:buClr>
                <a:schemeClr val="bg2"/>
              </a:buClr>
              <a:buSzPct val="75000"/>
              <a:buAutoNum type="romanLcParenBoth" startAt="2"/>
            </a:pPr>
            <a:r>
              <a:rPr lang="en-GB" sz="2000" b="0" u="none" dirty="0">
                <a:solidFill>
                  <a:srgbClr val="FF0000"/>
                </a:solidFill>
              </a:rPr>
              <a:t>Unsecured wholesale funding run-off </a:t>
            </a:r>
            <a:r>
              <a:rPr lang="en-GB" sz="2000" b="0" u="none" dirty="0">
                <a:solidFill>
                  <a:schemeClr val="tx1"/>
                </a:solidFill>
              </a:rPr>
              <a:t>- liabilities and general obligations that are raised from non-natural persons and are not collaterals of the borrowing institution.</a:t>
            </a:r>
          </a:p>
          <a:p>
            <a:pPr marL="342900" lvl="3" indent="-342900" algn="just">
              <a:lnSpc>
                <a:spcPts val="2700"/>
              </a:lnSpc>
              <a:spcBef>
                <a:spcPts val="600"/>
              </a:spcBef>
              <a:spcAft>
                <a:spcPts val="600"/>
              </a:spcAft>
              <a:buClr>
                <a:schemeClr val="bg2"/>
              </a:buClr>
              <a:buSzPct val="75000"/>
              <a:buFontTx/>
              <a:buChar char="-"/>
            </a:pPr>
            <a:r>
              <a:rPr lang="en-GB" sz="2000" b="0" u="none" dirty="0">
                <a:solidFill>
                  <a:schemeClr val="tx1"/>
                </a:solidFill>
              </a:rPr>
              <a:t>funding by small business customers: 5% (10% for less stable)</a:t>
            </a:r>
          </a:p>
          <a:p>
            <a:pPr marL="342900" lvl="3" indent="-342900" algn="just">
              <a:lnSpc>
                <a:spcPts val="2700"/>
              </a:lnSpc>
              <a:spcBef>
                <a:spcPts val="600"/>
              </a:spcBef>
              <a:spcAft>
                <a:spcPts val="600"/>
              </a:spcAft>
              <a:buClr>
                <a:schemeClr val="bg2"/>
              </a:buClr>
              <a:buSzPct val="75000"/>
              <a:buFontTx/>
              <a:buChar char="-"/>
            </a:pPr>
            <a:r>
              <a:rPr lang="en-GB" sz="2000" b="0" u="none" dirty="0">
                <a:solidFill>
                  <a:schemeClr val="tx1"/>
                </a:solidFill>
              </a:rPr>
              <a:t>deposits generated by clearing, custody and cash management activities: 25%</a:t>
            </a:r>
          </a:p>
          <a:p>
            <a:pPr marL="342900" lvl="3" indent="-342900" algn="just">
              <a:lnSpc>
                <a:spcPts val="2700"/>
              </a:lnSpc>
              <a:spcBef>
                <a:spcPts val="600"/>
              </a:spcBef>
              <a:spcAft>
                <a:spcPts val="600"/>
              </a:spcAft>
              <a:buClr>
                <a:schemeClr val="bg2"/>
              </a:buClr>
              <a:buSzPct val="75000"/>
              <a:buFontTx/>
              <a:buChar char="-"/>
            </a:pPr>
            <a:r>
              <a:rPr lang="en-GB" sz="2000" b="0" u="none" dirty="0">
                <a:solidFill>
                  <a:schemeClr val="tx1"/>
                </a:solidFill>
              </a:rPr>
              <a:t>deposits of cooperative banks in central institutions within networks: 25%</a:t>
            </a:r>
          </a:p>
          <a:p>
            <a:pPr marL="342900" lvl="3" indent="-342900" algn="just">
              <a:lnSpc>
                <a:spcPts val="2700"/>
              </a:lnSpc>
              <a:spcBef>
                <a:spcPts val="600"/>
              </a:spcBef>
              <a:spcAft>
                <a:spcPts val="600"/>
              </a:spcAft>
              <a:buClr>
                <a:schemeClr val="bg2"/>
              </a:buClr>
              <a:buSzPct val="75000"/>
              <a:buFontTx/>
              <a:buChar char="-"/>
            </a:pPr>
            <a:r>
              <a:rPr lang="en-GB" sz="2000" b="0" u="none" dirty="0">
                <a:solidFill>
                  <a:schemeClr val="tx1"/>
                </a:solidFill>
              </a:rPr>
              <a:t>funding provided by non-financial corporates and sovereigns, central banks, multilateral development banks, and PSEs: 40% (20% for the deposit amounts fully covered by a deposit insurance scheme).</a:t>
            </a:r>
          </a:p>
          <a:p>
            <a:pPr marL="342900" lvl="3" indent="-342900" algn="just">
              <a:lnSpc>
                <a:spcPts val="2700"/>
              </a:lnSpc>
              <a:spcBef>
                <a:spcPts val="600"/>
              </a:spcBef>
              <a:spcAft>
                <a:spcPts val="600"/>
              </a:spcAft>
              <a:buClr>
                <a:schemeClr val="bg2"/>
              </a:buClr>
              <a:buSzPct val="75000"/>
              <a:buFontTx/>
              <a:buChar char="-"/>
            </a:pPr>
            <a:r>
              <a:rPr lang="en-GB" sz="2000" b="0" u="none" dirty="0">
                <a:solidFill>
                  <a:schemeClr val="tx1"/>
                </a:solidFill>
              </a:rPr>
              <a:t>funding provided by other legal entity customers: 100%</a:t>
            </a:r>
          </a:p>
          <a:p>
            <a:pPr marL="342900" lvl="3" indent="-342900" algn="just">
              <a:lnSpc>
                <a:spcPts val="2700"/>
              </a:lnSpc>
              <a:spcBef>
                <a:spcPts val="600"/>
              </a:spcBef>
              <a:spcAft>
                <a:spcPts val="600"/>
              </a:spcAft>
              <a:buClr>
                <a:schemeClr val="bg2"/>
              </a:buClr>
              <a:buSzPct val="75000"/>
              <a:buFontTx/>
              <a:buChar char="-"/>
            </a:pPr>
            <a:endParaRPr lang="en-GB"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464</a:t>
            </a:fld>
            <a:endParaRPr lang="en-US"/>
          </a:p>
        </p:txBody>
      </p:sp>
    </p:spTree>
    <p:extLst>
      <p:ext uri="{BB962C8B-B14F-4D97-AF65-F5344CB8AC3E}">
        <p14:creationId xmlns:p14="http://schemas.microsoft.com/office/powerpoint/2010/main" val="219042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dirty="0">
                <a:solidFill>
                  <a:schemeClr val="tx1"/>
                </a:solidFill>
              </a:rPr>
              <a:t>LCR</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798548" y="1628800"/>
            <a:ext cx="8655016" cy="4680520"/>
          </a:xfrm>
        </p:spPr>
        <p:txBody>
          <a:bodyPr anchor="ctr"/>
          <a:lstStyle/>
          <a:p>
            <a:pPr marL="363538" indent="-363538" algn="just">
              <a:lnSpc>
                <a:spcPts val="2700"/>
              </a:lnSpc>
              <a:spcBef>
                <a:spcPts val="600"/>
              </a:spcBef>
              <a:spcAft>
                <a:spcPts val="600"/>
              </a:spcAft>
            </a:pPr>
            <a:r>
              <a:rPr lang="pt-PT" sz="2000" b="1" dirty="0">
                <a:solidFill>
                  <a:srgbClr val="FF0000"/>
                </a:solidFill>
              </a:rPr>
              <a:t>HQLA </a:t>
            </a:r>
            <a:r>
              <a:rPr lang="en-US" sz="2000" b="1" dirty="0">
                <a:solidFill>
                  <a:srgbClr val="FF0000"/>
                </a:solidFill>
              </a:rPr>
              <a:t>composition</a:t>
            </a:r>
            <a:r>
              <a:rPr lang="pt-PT" sz="2000" b="1" dirty="0">
                <a:solidFill>
                  <a:srgbClr val="FF0000"/>
                </a:solidFill>
              </a:rPr>
              <a:t>: </a:t>
            </a:r>
            <a:r>
              <a:rPr lang="en-US" sz="2000" dirty="0"/>
              <a:t>Level 1 + Level 2A + Level 2B (with Level 1 comprising the most liquid assets).</a:t>
            </a:r>
            <a:endParaRPr lang="en-US" sz="2000" b="1" dirty="0">
              <a:solidFill>
                <a:srgbClr val="FF0000"/>
              </a:solidFill>
            </a:endParaRPr>
          </a:p>
          <a:p>
            <a:pPr marL="363538" indent="-363538" algn="just">
              <a:lnSpc>
                <a:spcPts val="2700"/>
              </a:lnSpc>
              <a:spcBef>
                <a:spcPts val="600"/>
              </a:spcBef>
              <a:spcAft>
                <a:spcPts val="600"/>
              </a:spcAft>
            </a:pPr>
            <a:endParaRPr lang="pt-PT" sz="2000" b="1" dirty="0">
              <a:solidFill>
                <a:srgbClr val="FF0000"/>
              </a:solidFill>
            </a:endParaRPr>
          </a:p>
          <a:p>
            <a:pPr marL="363538" indent="-363538" algn="just">
              <a:lnSpc>
                <a:spcPts val="2700"/>
              </a:lnSpc>
              <a:spcBef>
                <a:spcPts val="600"/>
              </a:spcBef>
              <a:spcAft>
                <a:spcPts val="600"/>
              </a:spcAft>
            </a:pPr>
            <a:r>
              <a:rPr lang="pt-PT" sz="2000" b="1" dirty="0">
                <a:solidFill>
                  <a:srgbClr val="FF0000"/>
                </a:solidFill>
              </a:rPr>
              <a:t>HQLA </a:t>
            </a:r>
            <a:r>
              <a:rPr lang="en-US" sz="2000" b="1" dirty="0">
                <a:solidFill>
                  <a:srgbClr val="FF0000"/>
                </a:solidFill>
              </a:rPr>
              <a:t>principles</a:t>
            </a:r>
            <a:r>
              <a:rPr lang="pt-PT" sz="2000" b="1" dirty="0">
                <a:solidFill>
                  <a:srgbClr val="FF0000"/>
                </a:solidFill>
              </a:rPr>
              <a:t>:</a:t>
            </a:r>
          </a:p>
          <a:p>
            <a:pPr marL="180975" indent="-180975" algn="just">
              <a:lnSpc>
                <a:spcPts val="2700"/>
              </a:lnSpc>
              <a:spcBef>
                <a:spcPts val="600"/>
              </a:spcBef>
              <a:spcAft>
                <a:spcPts val="600"/>
              </a:spcAft>
            </a:pPr>
            <a:endParaRPr lang="pt-PT" sz="2000" b="1" dirty="0">
              <a:solidFill>
                <a:srgbClr val="FF0000"/>
              </a:solidFill>
            </a:endParaRPr>
          </a:p>
          <a:p>
            <a:pPr marL="514350" indent="-514350" algn="just">
              <a:lnSpc>
                <a:spcPts val="2700"/>
              </a:lnSpc>
              <a:spcBef>
                <a:spcPts val="600"/>
              </a:spcBef>
              <a:spcAft>
                <a:spcPts val="600"/>
              </a:spcAft>
              <a:buAutoNum type="romanLcParenBoth"/>
            </a:pPr>
            <a:r>
              <a:rPr lang="en-GB" sz="2000" dirty="0"/>
              <a:t>be eligible at central banks for intraday liquidity needs and overnight liquidity facilities (except Level 2B assets);</a:t>
            </a:r>
          </a:p>
          <a:p>
            <a:pPr marL="514350" indent="-514350" algn="just">
              <a:lnSpc>
                <a:spcPts val="2700"/>
              </a:lnSpc>
              <a:spcBef>
                <a:spcPts val="600"/>
              </a:spcBef>
              <a:spcAft>
                <a:spcPts val="600"/>
              </a:spcAft>
              <a:buAutoNum type="romanLcParenBoth"/>
            </a:pPr>
            <a:endParaRPr lang="en-GB" sz="2000" dirty="0"/>
          </a:p>
          <a:p>
            <a:pPr marL="514350" indent="-514350" algn="just">
              <a:lnSpc>
                <a:spcPts val="2700"/>
              </a:lnSpc>
              <a:spcBef>
                <a:spcPts val="600"/>
              </a:spcBef>
              <a:spcAft>
                <a:spcPts val="600"/>
              </a:spcAft>
              <a:buAutoNum type="romanLcParenBoth"/>
            </a:pPr>
            <a:r>
              <a:rPr lang="en-GB" sz="2000" dirty="0"/>
              <a:t>be well diversified within the asset classes themselves (except for sovereign debt of the bank’s home jurisdiction or from the jurisdiction in which the bank operates; central bank reserves; central bank debt securities and cash).</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465</a:t>
            </a:fld>
            <a:endParaRPr lang="en-US"/>
          </a:p>
        </p:txBody>
      </p:sp>
    </p:spTree>
    <p:extLst>
      <p:ext uri="{BB962C8B-B14F-4D97-AF65-F5344CB8AC3E}">
        <p14:creationId xmlns:p14="http://schemas.microsoft.com/office/powerpoint/2010/main" val="1849967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dirty="0">
                <a:solidFill>
                  <a:schemeClr val="tx1"/>
                </a:solidFill>
              </a:rPr>
              <a:t>LCR</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798547" y="1628800"/>
            <a:ext cx="8715405" cy="4680520"/>
          </a:xfrm>
        </p:spPr>
        <p:txBody>
          <a:bodyPr anchor="ctr"/>
          <a:lstStyle/>
          <a:p>
            <a:pPr marL="180975" indent="-180975" algn="just">
              <a:lnSpc>
                <a:spcPts val="2700"/>
              </a:lnSpc>
              <a:spcBef>
                <a:spcPts val="600"/>
              </a:spcBef>
              <a:spcAft>
                <a:spcPts val="600"/>
              </a:spcAft>
            </a:pPr>
            <a:r>
              <a:rPr lang="en-GB" sz="2000" dirty="0">
                <a:solidFill>
                  <a:srgbClr val="FF0000"/>
                </a:solidFill>
              </a:rPr>
              <a:t>Fundamental characteristics of HQLA:</a:t>
            </a:r>
          </a:p>
          <a:p>
            <a:pPr marL="266700" indent="-266700" algn="just">
              <a:lnSpc>
                <a:spcPts val="2700"/>
              </a:lnSpc>
              <a:spcBef>
                <a:spcPts val="600"/>
              </a:spcBef>
              <a:spcAft>
                <a:spcPts val="600"/>
              </a:spcAft>
              <a:buAutoNum type="romanLcParenBoth"/>
            </a:pPr>
            <a:r>
              <a:rPr lang="en-GB" sz="2000" dirty="0">
                <a:solidFill>
                  <a:srgbClr val="FF0000"/>
                </a:solidFill>
              </a:rPr>
              <a:t>Low risk - </a:t>
            </a:r>
            <a:r>
              <a:rPr lang="en-GB" sz="2000" dirty="0"/>
              <a:t>less risky assets tend to have higher liquidity: higher rating, lower degree of subordination, low duration, low legal risk, low inflation risk and denomination in a convertible currency with low currency risk enhance liquidity.</a:t>
            </a:r>
          </a:p>
          <a:p>
            <a:pPr marL="266700" indent="-266700" algn="just">
              <a:lnSpc>
                <a:spcPts val="2700"/>
              </a:lnSpc>
              <a:spcBef>
                <a:spcPts val="600"/>
              </a:spcBef>
              <a:spcAft>
                <a:spcPts val="600"/>
              </a:spcAft>
              <a:buAutoNum type="romanLcParenBoth"/>
            </a:pPr>
            <a:r>
              <a:rPr lang="en-GB" sz="2000" dirty="0">
                <a:solidFill>
                  <a:srgbClr val="FF0000"/>
                </a:solidFill>
              </a:rPr>
              <a:t>Ease and certainty of valuation – </a:t>
            </a:r>
            <a:r>
              <a:rPr lang="en-GB" sz="2000" dirty="0"/>
              <a:t>higher liquidity if market participants are more likely to agree on its valuation: assets more standardised, with simple and publicly available structures and pricing formulas (which rules out most structured or exotic products).</a:t>
            </a:r>
          </a:p>
          <a:p>
            <a:pPr marL="266700" indent="-266700" algn="just">
              <a:lnSpc>
                <a:spcPts val="2700"/>
              </a:lnSpc>
              <a:spcBef>
                <a:spcPts val="600"/>
              </a:spcBef>
              <a:spcAft>
                <a:spcPts val="600"/>
              </a:spcAft>
              <a:buAutoNum type="romanLcParenBoth"/>
            </a:pPr>
            <a:r>
              <a:rPr lang="en-GB" sz="2000" dirty="0">
                <a:solidFill>
                  <a:srgbClr val="FF0000"/>
                </a:solidFill>
              </a:rPr>
              <a:t>Low correlation with risky assets -</a:t>
            </a:r>
            <a:r>
              <a:rPr lang="en-GB" sz="2000" dirty="0"/>
              <a:t> not subject to wrong-way (highly correlated) risk, e.g. assets issued by FIs are more likely to be illiquid in times of liquidity stress in the banking sector.</a:t>
            </a:r>
          </a:p>
          <a:p>
            <a:pPr marL="266700" indent="-266700" algn="just">
              <a:lnSpc>
                <a:spcPts val="2700"/>
              </a:lnSpc>
              <a:spcBef>
                <a:spcPts val="600"/>
              </a:spcBef>
              <a:spcAft>
                <a:spcPts val="600"/>
              </a:spcAft>
              <a:buAutoNum type="romanLcParenBoth"/>
            </a:pPr>
            <a:r>
              <a:rPr lang="en-GB" sz="2000" dirty="0">
                <a:solidFill>
                  <a:srgbClr val="FF0000"/>
                </a:solidFill>
              </a:rPr>
              <a:t>Listed on a developed and recognised exchange </a:t>
            </a:r>
            <a:r>
              <a:rPr lang="en-GB" sz="2000" dirty="0"/>
              <a:t>- increases asset’s transparency.</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466</a:t>
            </a:fld>
            <a:endParaRPr lang="en-US"/>
          </a:p>
        </p:txBody>
      </p:sp>
    </p:spTree>
    <p:extLst>
      <p:ext uri="{BB962C8B-B14F-4D97-AF65-F5344CB8AC3E}">
        <p14:creationId xmlns:p14="http://schemas.microsoft.com/office/powerpoint/2010/main" val="1135369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dirty="0">
                <a:solidFill>
                  <a:schemeClr val="tx1"/>
                </a:solidFill>
              </a:rPr>
              <a:t>LCR</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837972" y="1628800"/>
            <a:ext cx="8715405" cy="4680520"/>
          </a:xfrm>
        </p:spPr>
        <p:txBody>
          <a:bodyPr anchor="ctr"/>
          <a:lstStyle/>
          <a:p>
            <a:pPr algn="just">
              <a:lnSpc>
                <a:spcPts val="2700"/>
              </a:lnSpc>
              <a:spcBef>
                <a:spcPts val="600"/>
              </a:spcBef>
              <a:spcAft>
                <a:spcPts val="600"/>
              </a:spcAft>
            </a:pPr>
            <a:r>
              <a:rPr lang="en-GB" sz="2000" dirty="0">
                <a:solidFill>
                  <a:srgbClr val="FF0000"/>
                </a:solidFill>
              </a:rPr>
              <a:t>Level 1 assets – no limits or haircuts </a:t>
            </a:r>
            <a:r>
              <a:rPr lang="en-GB" sz="2000" dirty="0"/>
              <a:t>(but national supervisors may require haircuts based on their duration, credit and liquidity risk):</a:t>
            </a:r>
          </a:p>
          <a:p>
            <a:pPr algn="just">
              <a:lnSpc>
                <a:spcPts val="2700"/>
              </a:lnSpc>
              <a:spcBef>
                <a:spcPts val="600"/>
              </a:spcBef>
              <a:spcAft>
                <a:spcPts val="600"/>
              </a:spcAft>
            </a:pPr>
            <a:endParaRPr lang="en-GB" sz="2000" dirty="0"/>
          </a:p>
          <a:p>
            <a:pPr algn="just">
              <a:lnSpc>
                <a:spcPts val="2700"/>
              </a:lnSpc>
              <a:spcBef>
                <a:spcPts val="600"/>
              </a:spcBef>
              <a:spcAft>
                <a:spcPts val="600"/>
              </a:spcAft>
              <a:buAutoNum type="alphaLcParenBoth"/>
            </a:pPr>
            <a:r>
              <a:rPr lang="en-GB" sz="2000" dirty="0">
                <a:solidFill>
                  <a:srgbClr val="FF0000"/>
                </a:solidFill>
              </a:rPr>
              <a:t>cash</a:t>
            </a:r>
            <a:r>
              <a:rPr lang="en-GB" sz="2000" dirty="0"/>
              <a:t> - coins and banknotes;</a:t>
            </a:r>
          </a:p>
          <a:p>
            <a:pPr algn="just">
              <a:lnSpc>
                <a:spcPts val="2700"/>
              </a:lnSpc>
              <a:spcBef>
                <a:spcPts val="600"/>
              </a:spcBef>
              <a:spcAft>
                <a:spcPts val="600"/>
              </a:spcAft>
              <a:buAutoNum type="alphaLcParenBoth"/>
            </a:pPr>
            <a:endParaRPr lang="en-GB" sz="2000" dirty="0"/>
          </a:p>
          <a:p>
            <a:pPr algn="just">
              <a:lnSpc>
                <a:spcPts val="2700"/>
              </a:lnSpc>
              <a:spcBef>
                <a:spcPts val="600"/>
              </a:spcBef>
              <a:spcAft>
                <a:spcPts val="600"/>
              </a:spcAft>
              <a:buAutoNum type="alphaLcParenBoth"/>
            </a:pPr>
            <a:r>
              <a:rPr lang="en-GB" sz="2000" dirty="0">
                <a:solidFill>
                  <a:srgbClr val="FF0000"/>
                </a:solidFill>
              </a:rPr>
              <a:t>central bank reserves </a:t>
            </a:r>
            <a:r>
              <a:rPr lang="en-GB" sz="2000" dirty="0"/>
              <a:t>(including required reserves), to the extent that the central bank policies allow them to be drawn down in times of stress;</a:t>
            </a:r>
          </a:p>
          <a:p>
            <a:pPr algn="just">
              <a:lnSpc>
                <a:spcPts val="2700"/>
              </a:lnSpc>
              <a:spcBef>
                <a:spcPts val="600"/>
              </a:spcBef>
              <a:spcAft>
                <a:spcPts val="600"/>
              </a:spcAft>
              <a:buAutoNum type="alphaLcParenBoth"/>
            </a:pPr>
            <a:endParaRPr lang="en-GB" sz="2000" dirty="0"/>
          </a:p>
          <a:p>
            <a:pPr algn="just">
              <a:lnSpc>
                <a:spcPts val="2700"/>
              </a:lnSpc>
              <a:spcBef>
                <a:spcPts val="600"/>
              </a:spcBef>
              <a:spcAft>
                <a:spcPts val="600"/>
              </a:spcAft>
              <a:buAutoNum type="alphaLcParenBoth"/>
            </a:pPr>
            <a:endParaRPr lang="en-GB" sz="2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467</a:t>
            </a:fld>
            <a:endParaRPr lang="en-US"/>
          </a:p>
        </p:txBody>
      </p:sp>
    </p:spTree>
    <p:extLst>
      <p:ext uri="{BB962C8B-B14F-4D97-AF65-F5344CB8AC3E}">
        <p14:creationId xmlns:p14="http://schemas.microsoft.com/office/powerpoint/2010/main" val="1677588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dirty="0">
                <a:solidFill>
                  <a:schemeClr val="tx1"/>
                </a:solidFill>
              </a:rPr>
              <a:t>LCR</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837972" y="1628800"/>
            <a:ext cx="8715405" cy="4680520"/>
          </a:xfrm>
        </p:spPr>
        <p:txBody>
          <a:bodyPr anchor="ctr"/>
          <a:lstStyle/>
          <a:p>
            <a:pPr marL="363538" indent="-363538" algn="just">
              <a:lnSpc>
                <a:spcPts val="2700"/>
              </a:lnSpc>
              <a:spcBef>
                <a:spcPts val="600"/>
              </a:spcBef>
              <a:spcAft>
                <a:spcPts val="600"/>
              </a:spcAft>
              <a:buAutoNum type="alphaLcParenBoth" startAt="3"/>
            </a:pPr>
            <a:r>
              <a:rPr lang="en-GB" sz="2000" dirty="0">
                <a:solidFill>
                  <a:srgbClr val="FF0000"/>
                </a:solidFill>
              </a:rPr>
              <a:t>High Quality Public Debt </a:t>
            </a:r>
            <a:r>
              <a:rPr lang="en-GB" sz="2000" dirty="0"/>
              <a:t>- marketable securities representing claims on or guaranteed by sovereigns, central banks, PSEs, BIS, IMF, ECB and EC, or multilateral development banks and </a:t>
            </a:r>
            <a:r>
              <a:rPr lang="en-GB" sz="2000" u="sng" dirty="0"/>
              <a:t>satisfying all of the following conditions</a:t>
            </a:r>
            <a:r>
              <a:rPr lang="en-GB" sz="2000" dirty="0"/>
              <a:t>:</a:t>
            </a:r>
          </a:p>
          <a:p>
            <a:pPr algn="just">
              <a:lnSpc>
                <a:spcPts val="2700"/>
              </a:lnSpc>
              <a:spcBef>
                <a:spcPts val="600"/>
              </a:spcBef>
              <a:spcAft>
                <a:spcPts val="600"/>
              </a:spcAft>
              <a:buFontTx/>
              <a:buChar char="-"/>
            </a:pPr>
            <a:endParaRPr lang="en-GB" sz="2000" dirty="0"/>
          </a:p>
          <a:p>
            <a:pPr algn="just">
              <a:lnSpc>
                <a:spcPts val="2700"/>
              </a:lnSpc>
              <a:spcBef>
                <a:spcPts val="600"/>
              </a:spcBef>
              <a:spcAft>
                <a:spcPts val="600"/>
              </a:spcAft>
              <a:buFontTx/>
              <a:buChar char="-"/>
            </a:pPr>
            <a:r>
              <a:rPr lang="en-GB" sz="2000" dirty="0"/>
              <a:t>assigned a 0% risk-weight under the Basel II Standardised Approach for credit risk;</a:t>
            </a:r>
          </a:p>
          <a:p>
            <a:pPr algn="just">
              <a:lnSpc>
                <a:spcPts val="2700"/>
              </a:lnSpc>
              <a:spcBef>
                <a:spcPts val="600"/>
              </a:spcBef>
              <a:spcAft>
                <a:spcPts val="600"/>
              </a:spcAft>
              <a:buFontTx/>
              <a:buChar char="-"/>
            </a:pPr>
            <a:r>
              <a:rPr lang="en-GB" sz="2000" dirty="0"/>
              <a:t>traded in large, deep and active repo or cash markets characterised by low concentration; </a:t>
            </a:r>
          </a:p>
          <a:p>
            <a:pPr algn="just">
              <a:lnSpc>
                <a:spcPts val="2700"/>
              </a:lnSpc>
              <a:spcBef>
                <a:spcPts val="600"/>
              </a:spcBef>
              <a:spcAft>
                <a:spcPts val="600"/>
              </a:spcAft>
              <a:buFontTx/>
              <a:buChar char="-"/>
            </a:pPr>
            <a:r>
              <a:rPr lang="en-GB" sz="2000" dirty="0"/>
              <a:t>have a proven record as a reliable source of liquidity in the markets (repo or sale) even during stressed market conditions;</a:t>
            </a:r>
          </a:p>
          <a:p>
            <a:pPr algn="just">
              <a:lnSpc>
                <a:spcPts val="2700"/>
              </a:lnSpc>
              <a:spcBef>
                <a:spcPts val="600"/>
              </a:spcBef>
              <a:spcAft>
                <a:spcPts val="600"/>
              </a:spcAft>
              <a:buFontTx/>
              <a:buChar char="-"/>
            </a:pPr>
            <a:r>
              <a:rPr lang="en-GB" sz="2000" dirty="0"/>
              <a:t>not an obligation of a financial institution or any of its affiliated entities.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468</a:t>
            </a:fld>
            <a:endParaRPr lang="en-US"/>
          </a:p>
        </p:txBody>
      </p:sp>
    </p:spTree>
    <p:extLst>
      <p:ext uri="{BB962C8B-B14F-4D97-AF65-F5344CB8AC3E}">
        <p14:creationId xmlns:p14="http://schemas.microsoft.com/office/powerpoint/2010/main" val="390755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dirty="0">
                <a:solidFill>
                  <a:schemeClr val="tx1"/>
                </a:solidFill>
              </a:rPr>
              <a:t>LCR</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738188" y="1628800"/>
            <a:ext cx="8715375" cy="4680520"/>
          </a:xfrm>
        </p:spPr>
        <p:txBody>
          <a:bodyPr anchor="ctr"/>
          <a:lstStyle/>
          <a:p>
            <a:pPr marL="457200" indent="-457200" algn="just">
              <a:lnSpc>
                <a:spcPts val="2700"/>
              </a:lnSpc>
              <a:spcBef>
                <a:spcPts val="600"/>
              </a:spcBef>
              <a:spcAft>
                <a:spcPts val="600"/>
              </a:spcAft>
              <a:buAutoNum type="alphaLcParenBoth" startAt="4"/>
            </a:pPr>
            <a:r>
              <a:rPr lang="en-GB" sz="2000" dirty="0"/>
              <a:t>where the sovereign has a non-0% risk weight:</a:t>
            </a:r>
          </a:p>
          <a:p>
            <a:pPr marL="361950" indent="-361950" algn="just">
              <a:lnSpc>
                <a:spcPts val="2700"/>
              </a:lnSpc>
              <a:spcBef>
                <a:spcPts val="600"/>
              </a:spcBef>
              <a:spcAft>
                <a:spcPts val="600"/>
              </a:spcAft>
              <a:buNone/>
            </a:pPr>
            <a:endParaRPr lang="en-GB" sz="2000" dirty="0"/>
          </a:p>
          <a:p>
            <a:pPr algn="just">
              <a:lnSpc>
                <a:spcPts val="2700"/>
              </a:lnSpc>
              <a:spcBef>
                <a:spcPts val="600"/>
              </a:spcBef>
              <a:spcAft>
                <a:spcPts val="600"/>
              </a:spcAft>
              <a:buFontTx/>
              <a:buChar char="-"/>
            </a:pPr>
            <a:r>
              <a:rPr lang="en-GB" sz="2000" dirty="0"/>
              <a:t>sovereign or central bank debt securities issued in domestic currencies by the sovereign or central bank in the country in which the liquidity risk is being taken or in the bank’s home country;</a:t>
            </a:r>
          </a:p>
          <a:p>
            <a:pPr algn="just">
              <a:lnSpc>
                <a:spcPts val="2700"/>
              </a:lnSpc>
              <a:spcBef>
                <a:spcPts val="600"/>
              </a:spcBef>
              <a:spcAft>
                <a:spcPts val="600"/>
              </a:spcAft>
              <a:buFontTx/>
              <a:buChar char="-"/>
            </a:pPr>
            <a:endParaRPr lang="en-GB" sz="2000" dirty="0"/>
          </a:p>
          <a:p>
            <a:pPr algn="just">
              <a:lnSpc>
                <a:spcPts val="2700"/>
              </a:lnSpc>
              <a:spcBef>
                <a:spcPts val="600"/>
              </a:spcBef>
              <a:spcAft>
                <a:spcPts val="600"/>
              </a:spcAft>
              <a:buFontTx/>
              <a:buChar char="-"/>
            </a:pPr>
            <a:r>
              <a:rPr lang="en-GB" sz="2000" dirty="0"/>
              <a:t>domestic sovereign or central bank debt securities issued in foreign currencies are eligible up to the amount of the bank’s stressed net cash outflows in that specific foreign currency stemming from the bank’s operations in the jurisdiction where the bank’s liquidity risk is being taken.</a:t>
            </a:r>
          </a:p>
          <a:p>
            <a:pPr algn="just">
              <a:lnSpc>
                <a:spcPts val="2700"/>
              </a:lnSpc>
              <a:spcBef>
                <a:spcPts val="600"/>
              </a:spcBef>
              <a:spcAft>
                <a:spcPts val="600"/>
              </a:spcAft>
              <a:buFontTx/>
              <a:buChar char="-"/>
            </a:pPr>
            <a:endParaRPr lang="en-GB" sz="2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469</a:t>
            </a:fld>
            <a:endParaRPr lang="en-US"/>
          </a:p>
        </p:txBody>
      </p:sp>
    </p:spTree>
    <p:extLst>
      <p:ext uri="{BB962C8B-B14F-4D97-AF65-F5344CB8AC3E}">
        <p14:creationId xmlns:p14="http://schemas.microsoft.com/office/powerpoint/2010/main" val="1364041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p:txBody>
          <a:bodyPr/>
          <a:lstStyle/>
          <a:p>
            <a:r>
              <a:rPr lang="en-US" dirty="0"/>
              <a:t>Information Intermediation</a:t>
            </a:r>
          </a:p>
        </p:txBody>
      </p:sp>
      <p:sp>
        <p:nvSpPr>
          <p:cNvPr id="1627139" name="Rectangle 1027"/>
          <p:cNvSpPr>
            <a:spLocks noGrp="1" noChangeArrowheads="1"/>
          </p:cNvSpPr>
          <p:nvPr>
            <p:ph type="body" idx="1"/>
          </p:nvPr>
        </p:nvSpPr>
        <p:spPr>
          <a:xfrm>
            <a:off x="776536" y="1628800"/>
            <a:ext cx="8712968" cy="4619600"/>
          </a:xfrm>
        </p:spPr>
        <p:txBody>
          <a:bodyPr/>
          <a:lstStyle/>
          <a:p>
            <a:pPr marL="271463" indent="-271463" algn="just">
              <a:lnSpc>
                <a:spcPts val="2700"/>
              </a:lnSpc>
              <a:spcBef>
                <a:spcPts val="600"/>
              </a:spcBef>
              <a:spcAft>
                <a:spcPts val="600"/>
              </a:spcAft>
            </a:pPr>
            <a:r>
              <a:rPr lang="en-US" sz="2000" b="1" dirty="0">
                <a:solidFill>
                  <a:srgbClr val="FF0000"/>
                </a:solidFill>
              </a:rPr>
              <a:t>Main outcomes:</a:t>
            </a:r>
          </a:p>
          <a:p>
            <a:pPr marL="271463" indent="-271463" algn="just">
              <a:lnSpc>
                <a:spcPts val="2700"/>
              </a:lnSpc>
              <a:spcBef>
                <a:spcPts val="600"/>
              </a:spcBef>
              <a:spcAft>
                <a:spcPts val="600"/>
              </a:spcAft>
            </a:pPr>
            <a:endParaRPr lang="en-US" sz="2000" b="1" dirty="0">
              <a:solidFill>
                <a:srgbClr val="FF0000"/>
              </a:solidFill>
            </a:endParaRPr>
          </a:p>
          <a:p>
            <a:pPr marL="514350" indent="-514350" algn="just">
              <a:lnSpc>
                <a:spcPts val="2700"/>
              </a:lnSpc>
              <a:spcBef>
                <a:spcPts val="600"/>
              </a:spcBef>
              <a:spcAft>
                <a:spcPts val="600"/>
              </a:spcAft>
              <a:buAutoNum type="romanLcParenBoth"/>
            </a:pPr>
            <a:r>
              <a:rPr lang="en-US" sz="2000" b="1" dirty="0">
                <a:solidFill>
                  <a:srgbClr val="FF0000"/>
                </a:solidFill>
              </a:rPr>
              <a:t>Minimizing information costs</a:t>
            </a:r>
          </a:p>
          <a:p>
            <a:pPr marL="514350" indent="-514350" algn="just">
              <a:lnSpc>
                <a:spcPts val="2700"/>
              </a:lnSpc>
              <a:spcBef>
                <a:spcPts val="600"/>
              </a:spcBef>
              <a:spcAft>
                <a:spcPts val="600"/>
              </a:spcAft>
              <a:buAutoNum type="romanLcParenBoth"/>
            </a:pPr>
            <a:endParaRPr lang="en-US" sz="2000" b="1" dirty="0">
              <a:solidFill>
                <a:srgbClr val="FF0000"/>
              </a:solidFill>
            </a:endParaRPr>
          </a:p>
          <a:p>
            <a:pPr marL="514350" indent="-514350" algn="just">
              <a:lnSpc>
                <a:spcPts val="2700"/>
              </a:lnSpc>
              <a:spcBef>
                <a:spcPts val="600"/>
              </a:spcBef>
              <a:spcAft>
                <a:spcPts val="600"/>
              </a:spcAft>
              <a:buAutoNum type="romanLcParenBoth"/>
            </a:pPr>
            <a:r>
              <a:rPr lang="en-US" sz="2000" b="1" dirty="0">
                <a:solidFill>
                  <a:srgbClr val="FF0000"/>
                </a:solidFill>
              </a:rPr>
              <a:t>Improving corporate governance</a:t>
            </a:r>
          </a:p>
          <a:p>
            <a:pPr marL="514350" indent="-514350" algn="just">
              <a:lnSpc>
                <a:spcPts val="2700"/>
              </a:lnSpc>
              <a:spcBef>
                <a:spcPts val="600"/>
              </a:spcBef>
              <a:spcAft>
                <a:spcPts val="600"/>
              </a:spcAft>
              <a:buAutoNum type="romanLcParenBoth"/>
            </a:pPr>
            <a:endParaRPr lang="en-US" sz="2000" b="1" dirty="0">
              <a:solidFill>
                <a:srgbClr val="FF0000"/>
              </a:solidFill>
            </a:endParaRPr>
          </a:p>
          <a:p>
            <a:pPr marL="514350" indent="-514350" algn="just">
              <a:lnSpc>
                <a:spcPts val="2700"/>
              </a:lnSpc>
              <a:spcBef>
                <a:spcPts val="600"/>
              </a:spcBef>
              <a:spcAft>
                <a:spcPts val="600"/>
              </a:spcAft>
              <a:buAutoNum type="romanLcParenBoth"/>
            </a:pPr>
            <a:r>
              <a:rPr lang="en-US" sz="2000" b="1" dirty="0">
                <a:solidFill>
                  <a:srgbClr val="FF0000"/>
                </a:solidFill>
              </a:rPr>
              <a:t>Asymmetric information (agency theory)</a:t>
            </a:r>
            <a:endParaRPr lang="en-US" sz="20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47</a:t>
            </a:fld>
            <a:endParaRPr lang="en-US" dirty="0"/>
          </a:p>
        </p:txBody>
      </p:sp>
    </p:spTree>
    <p:extLst>
      <p:ext uri="{BB962C8B-B14F-4D97-AF65-F5344CB8AC3E}">
        <p14:creationId xmlns:p14="http://schemas.microsoft.com/office/powerpoint/2010/main" val="2540617608"/>
      </p:ext>
    </p:extLst>
  </p:cSld>
  <p:clrMapOvr>
    <a:masterClrMapping/>
  </p:clrMapOvr>
  <p:transition spd="slow">
    <p:pull dir="r"/>
  </p:transition>
</p:sld>
</file>

<file path=ppt/slides/slide4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dirty="0">
                <a:solidFill>
                  <a:schemeClr val="tx1"/>
                </a:solidFill>
              </a:rPr>
              <a:t>LCR</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770186" y="1628800"/>
            <a:ext cx="8815189" cy="4680520"/>
          </a:xfrm>
        </p:spPr>
        <p:txBody>
          <a:bodyPr anchor="ctr"/>
          <a:lstStyle/>
          <a:p>
            <a:pPr algn="just">
              <a:lnSpc>
                <a:spcPts val="2700"/>
              </a:lnSpc>
              <a:spcBef>
                <a:spcPts val="600"/>
              </a:spcBef>
              <a:spcAft>
                <a:spcPts val="600"/>
              </a:spcAft>
            </a:pPr>
            <a:r>
              <a:rPr lang="en-GB" sz="2000" dirty="0">
                <a:solidFill>
                  <a:srgbClr val="FF0000"/>
                </a:solidFill>
              </a:rPr>
              <a:t>Level 2 assets  (2A and 2B) - if they comprise no more than 40% of the overall stock after applying haircuts:</a:t>
            </a:r>
          </a:p>
          <a:p>
            <a:pPr lvl="1" algn="just">
              <a:lnSpc>
                <a:spcPts val="2400"/>
              </a:lnSpc>
              <a:spcBef>
                <a:spcPts val="0"/>
              </a:spcBef>
              <a:spcAft>
                <a:spcPts val="600"/>
              </a:spcAft>
            </a:pPr>
            <a:r>
              <a:rPr lang="en-GB" sz="1600" dirty="0"/>
              <a:t>Level 2A: haircut = 15%</a:t>
            </a:r>
          </a:p>
          <a:p>
            <a:pPr lvl="1" algn="just">
              <a:lnSpc>
                <a:spcPts val="2400"/>
              </a:lnSpc>
              <a:spcBef>
                <a:spcPts val="0"/>
              </a:spcBef>
              <a:spcAft>
                <a:spcPts val="600"/>
              </a:spcAft>
            </a:pPr>
            <a:r>
              <a:rPr lang="en-GB" sz="1600" dirty="0"/>
              <a:t>Level 2B: haircut = 50% (25% for RMBS fulfilling several requirements).</a:t>
            </a:r>
          </a:p>
          <a:p>
            <a:pPr algn="just">
              <a:lnSpc>
                <a:spcPts val="2700"/>
              </a:lnSpc>
              <a:spcBef>
                <a:spcPts val="600"/>
              </a:spcBef>
              <a:spcAft>
                <a:spcPts val="600"/>
              </a:spcAft>
            </a:pPr>
            <a:r>
              <a:rPr lang="en-GB" sz="2000" dirty="0">
                <a:solidFill>
                  <a:srgbClr val="FF0000"/>
                </a:solidFill>
              </a:rPr>
              <a:t>Level 2A assets:</a:t>
            </a:r>
          </a:p>
          <a:p>
            <a:pPr marL="714375" indent="-352425" algn="just">
              <a:lnSpc>
                <a:spcPts val="2400"/>
              </a:lnSpc>
              <a:spcBef>
                <a:spcPts val="0"/>
              </a:spcBef>
              <a:spcAft>
                <a:spcPts val="600"/>
              </a:spcAft>
              <a:buAutoNum type="alphaLcParenBoth"/>
            </a:pPr>
            <a:r>
              <a:rPr lang="en-GB" sz="1800" dirty="0"/>
              <a:t>Marketable securities issued or guaranteed by sovereigns, central banks, PSEs or multilateral development banks satisfying all the following conditions:</a:t>
            </a:r>
          </a:p>
          <a:p>
            <a:pPr marL="714375" indent="-352425" algn="just">
              <a:lnSpc>
                <a:spcPts val="2400"/>
              </a:lnSpc>
              <a:spcBef>
                <a:spcPts val="0"/>
              </a:spcBef>
              <a:spcAft>
                <a:spcPts val="600"/>
              </a:spcAft>
              <a:buFontTx/>
              <a:buChar char="-"/>
            </a:pPr>
            <a:r>
              <a:rPr lang="en-GB" sz="1600" dirty="0"/>
              <a:t>assigned a 20% risk weight under the Basel II Standardised Approach for credit risk;</a:t>
            </a:r>
          </a:p>
          <a:p>
            <a:pPr marL="714375" indent="-352425" algn="just">
              <a:lnSpc>
                <a:spcPts val="2400"/>
              </a:lnSpc>
              <a:spcBef>
                <a:spcPts val="0"/>
              </a:spcBef>
              <a:spcAft>
                <a:spcPts val="600"/>
              </a:spcAft>
              <a:buFontTx/>
              <a:buChar char="-"/>
            </a:pPr>
            <a:r>
              <a:rPr lang="en-GB" sz="1600" dirty="0"/>
              <a:t>traded in large, deep and active markets characterised by low level of concentration;</a:t>
            </a:r>
          </a:p>
          <a:p>
            <a:pPr marL="714375" indent="-352425" algn="just">
              <a:lnSpc>
                <a:spcPts val="2400"/>
              </a:lnSpc>
              <a:spcBef>
                <a:spcPts val="0"/>
              </a:spcBef>
              <a:spcAft>
                <a:spcPts val="600"/>
              </a:spcAft>
              <a:buFontTx/>
              <a:buChar char="-"/>
            </a:pPr>
            <a:r>
              <a:rPr lang="en-GB" sz="1600" dirty="0"/>
              <a:t>have track record as a reliable source of liquidity in the markets even during stressed conditions;</a:t>
            </a:r>
          </a:p>
          <a:p>
            <a:pPr marL="714375" indent="-352425" algn="just">
              <a:lnSpc>
                <a:spcPts val="2400"/>
              </a:lnSpc>
              <a:spcBef>
                <a:spcPts val="0"/>
              </a:spcBef>
              <a:spcAft>
                <a:spcPts val="600"/>
              </a:spcAft>
              <a:buFontTx/>
              <a:buChar char="-"/>
            </a:pPr>
            <a:r>
              <a:rPr lang="en-GB" sz="1600" dirty="0"/>
              <a:t>not an obligation of a financial institution or any of its affiliated entities.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470</a:t>
            </a:fld>
            <a:endParaRPr lang="en-US"/>
          </a:p>
        </p:txBody>
      </p:sp>
    </p:spTree>
    <p:extLst>
      <p:ext uri="{BB962C8B-B14F-4D97-AF65-F5344CB8AC3E}">
        <p14:creationId xmlns:p14="http://schemas.microsoft.com/office/powerpoint/2010/main" val="427442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dirty="0">
                <a:solidFill>
                  <a:schemeClr val="tx1"/>
                </a:solidFill>
              </a:rPr>
              <a:t>LCR</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738188" y="1628800"/>
            <a:ext cx="8715375" cy="4680520"/>
          </a:xfrm>
        </p:spPr>
        <p:txBody>
          <a:bodyPr anchor="ctr"/>
          <a:lstStyle/>
          <a:p>
            <a:pPr marL="722313" indent="-360363" algn="just">
              <a:lnSpc>
                <a:spcPts val="2700"/>
              </a:lnSpc>
              <a:spcBef>
                <a:spcPts val="600"/>
              </a:spcBef>
              <a:spcAft>
                <a:spcPts val="600"/>
              </a:spcAft>
              <a:buAutoNum type="alphaLcParenBoth" startAt="2"/>
            </a:pPr>
            <a:r>
              <a:rPr lang="en-GB" sz="1800" dirty="0">
                <a:solidFill>
                  <a:srgbClr val="FF0000"/>
                </a:solidFill>
              </a:rPr>
              <a:t>Corporate debt securities (including commercial paper) and covered bonds satisfying all of the following conditions:</a:t>
            </a:r>
          </a:p>
          <a:p>
            <a:pPr marL="714375" indent="-352425" algn="just">
              <a:lnSpc>
                <a:spcPts val="2400"/>
              </a:lnSpc>
              <a:spcBef>
                <a:spcPts val="600"/>
              </a:spcBef>
              <a:spcAft>
                <a:spcPts val="0"/>
              </a:spcAft>
              <a:buFontTx/>
              <a:buChar char="-"/>
            </a:pPr>
            <a:r>
              <a:rPr lang="en-GB" sz="1600" dirty="0"/>
              <a:t>not issued by a FI or any of its affiliated entities; </a:t>
            </a:r>
          </a:p>
          <a:p>
            <a:pPr marL="714375" indent="-352425" algn="just">
              <a:lnSpc>
                <a:spcPts val="2400"/>
              </a:lnSpc>
              <a:spcBef>
                <a:spcPts val="600"/>
              </a:spcBef>
              <a:spcAft>
                <a:spcPts val="0"/>
              </a:spcAft>
              <a:buFontTx/>
              <a:buChar char="-"/>
            </a:pPr>
            <a:r>
              <a:rPr lang="en-GB" sz="1600" dirty="0"/>
              <a:t>covered bonds not issued by the bank or any of its affiliates; </a:t>
            </a:r>
          </a:p>
          <a:p>
            <a:pPr marL="714375" indent="-352425" algn="just">
              <a:lnSpc>
                <a:spcPts val="2400"/>
              </a:lnSpc>
              <a:spcBef>
                <a:spcPts val="600"/>
              </a:spcBef>
              <a:spcAft>
                <a:spcPts val="0"/>
              </a:spcAft>
              <a:buFontTx/>
              <a:buChar char="-"/>
            </a:pPr>
            <a:r>
              <a:rPr lang="en-GB" sz="1600" dirty="0"/>
              <a:t>either (</a:t>
            </a:r>
            <a:r>
              <a:rPr lang="en-GB" sz="1600" dirty="0" err="1"/>
              <a:t>i</a:t>
            </a:r>
            <a:r>
              <a:rPr lang="en-GB" sz="1600" dirty="0"/>
              <a:t>) have a long-term rating from a recognised external credit assessment institution (ECAI) of at least AA or, in the absence of a long term rating, a short-term rating equivalent; or (ii) are internally rated as having a PD corresponding to a rating of at least AA-;</a:t>
            </a:r>
          </a:p>
          <a:p>
            <a:pPr marL="714375" indent="-352425" algn="just">
              <a:lnSpc>
                <a:spcPts val="2400"/>
              </a:lnSpc>
              <a:spcBef>
                <a:spcPts val="600"/>
              </a:spcBef>
              <a:spcAft>
                <a:spcPts val="0"/>
              </a:spcAft>
              <a:buFontTx/>
              <a:buChar char="-"/>
            </a:pPr>
            <a:r>
              <a:rPr lang="en-GB" sz="1600" dirty="0"/>
              <a:t>traded in large, deep and active markets with a low level of concentration;</a:t>
            </a:r>
          </a:p>
          <a:p>
            <a:pPr marL="714375" indent="-352425" algn="just">
              <a:lnSpc>
                <a:spcPts val="2400"/>
              </a:lnSpc>
              <a:spcBef>
                <a:spcPts val="600"/>
              </a:spcBef>
              <a:spcAft>
                <a:spcPts val="0"/>
              </a:spcAft>
              <a:buFontTx/>
              <a:buChar char="-"/>
            </a:pPr>
            <a:r>
              <a:rPr lang="en-GB" sz="1600" dirty="0"/>
              <a:t>have track record as a reliable source of liquidity in the markets even during stressed conditions.</a:t>
            </a:r>
          </a:p>
          <a:p>
            <a:pPr marL="714375" indent="-352425" algn="just">
              <a:lnSpc>
                <a:spcPts val="2400"/>
              </a:lnSpc>
              <a:spcBef>
                <a:spcPts val="600"/>
              </a:spcBef>
              <a:spcAft>
                <a:spcPts val="0"/>
              </a:spcAft>
              <a:buFontTx/>
              <a:buChar char="-"/>
            </a:pPr>
            <a:endParaRPr lang="en-GB" sz="1600" dirty="0"/>
          </a:p>
          <a:p>
            <a:pPr marL="714375" indent="-352425" algn="just">
              <a:lnSpc>
                <a:spcPts val="2400"/>
              </a:lnSpc>
              <a:spcBef>
                <a:spcPts val="600"/>
              </a:spcBef>
              <a:spcAft>
                <a:spcPts val="0"/>
              </a:spcAft>
              <a:buFontTx/>
              <a:buChar char="-"/>
            </a:pPr>
            <a:endParaRPr lang="en-GB" sz="16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471</a:t>
            </a:fld>
            <a:endParaRPr lang="en-US"/>
          </a:p>
        </p:txBody>
      </p:sp>
    </p:spTree>
    <p:extLst>
      <p:ext uri="{BB962C8B-B14F-4D97-AF65-F5344CB8AC3E}">
        <p14:creationId xmlns:p14="http://schemas.microsoft.com/office/powerpoint/2010/main" val="2915179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dirty="0">
                <a:solidFill>
                  <a:schemeClr val="tx1"/>
                </a:solidFill>
              </a:rPr>
              <a:t>LCR</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738188" y="1628800"/>
            <a:ext cx="8715375" cy="4680520"/>
          </a:xfrm>
        </p:spPr>
        <p:txBody>
          <a:bodyPr anchor="ctr"/>
          <a:lstStyle/>
          <a:p>
            <a:pPr algn="just">
              <a:lnSpc>
                <a:spcPts val="2600"/>
              </a:lnSpc>
              <a:spcBef>
                <a:spcPts val="600"/>
              </a:spcBef>
              <a:spcAft>
                <a:spcPts val="0"/>
              </a:spcAft>
            </a:pPr>
            <a:r>
              <a:rPr lang="en-GB" sz="2000" dirty="0">
                <a:solidFill>
                  <a:srgbClr val="FF0000"/>
                </a:solidFill>
              </a:rPr>
              <a:t>Level 2B assets:</a:t>
            </a:r>
          </a:p>
          <a:p>
            <a:pPr marL="452438" indent="-269875" algn="just">
              <a:lnSpc>
                <a:spcPts val="2600"/>
              </a:lnSpc>
              <a:spcBef>
                <a:spcPts val="600"/>
              </a:spcBef>
              <a:spcAft>
                <a:spcPts val="0"/>
              </a:spcAft>
              <a:buAutoNum type="alphaLcParenBoth"/>
            </a:pPr>
            <a:r>
              <a:rPr lang="en-GB" sz="1800" dirty="0">
                <a:solidFill>
                  <a:srgbClr val="FF0000"/>
                </a:solidFill>
              </a:rPr>
              <a:t>Residential mortgage backed securities (RMBS) that satisfy all of the following conditions - 25% haircut</a:t>
            </a:r>
            <a:r>
              <a:rPr lang="en-GB" sz="1800" dirty="0">
                <a:solidFill>
                  <a:srgbClr val="000000"/>
                </a:solidFill>
              </a:rPr>
              <a:t>: </a:t>
            </a:r>
          </a:p>
          <a:p>
            <a:pPr marL="452438" indent="-269875" algn="just">
              <a:lnSpc>
                <a:spcPts val="2300"/>
              </a:lnSpc>
              <a:spcBef>
                <a:spcPts val="600"/>
              </a:spcBef>
              <a:spcAft>
                <a:spcPts val="0"/>
              </a:spcAft>
              <a:buFontTx/>
              <a:buChar char="-"/>
            </a:pPr>
            <a:r>
              <a:rPr lang="en-GB" sz="1600" dirty="0">
                <a:solidFill>
                  <a:srgbClr val="000000"/>
                </a:solidFill>
              </a:rPr>
              <a:t>not issued by the bank or its affiliates;</a:t>
            </a:r>
          </a:p>
          <a:p>
            <a:pPr marL="452438" indent="-269875" algn="just">
              <a:lnSpc>
                <a:spcPts val="2300"/>
              </a:lnSpc>
              <a:spcBef>
                <a:spcPts val="600"/>
              </a:spcBef>
              <a:spcAft>
                <a:spcPts val="0"/>
              </a:spcAft>
              <a:buFontTx/>
              <a:buChar char="-"/>
            </a:pPr>
            <a:r>
              <a:rPr lang="en-GB" sz="1600" dirty="0">
                <a:solidFill>
                  <a:srgbClr val="000000"/>
                </a:solidFill>
              </a:rPr>
              <a:t>long-term credit rating from a recognised ECAI of AA or higher, or in the absence of a long term rating, a short-term rating equivalent;</a:t>
            </a:r>
          </a:p>
          <a:p>
            <a:pPr marL="452438" indent="-269875" algn="just">
              <a:lnSpc>
                <a:spcPts val="2300"/>
              </a:lnSpc>
              <a:spcBef>
                <a:spcPts val="600"/>
              </a:spcBef>
              <a:spcAft>
                <a:spcPts val="0"/>
              </a:spcAft>
              <a:buFontTx/>
              <a:buChar char="-"/>
            </a:pPr>
            <a:r>
              <a:rPr lang="en-GB" sz="1600" dirty="0">
                <a:solidFill>
                  <a:srgbClr val="000000"/>
                </a:solidFill>
              </a:rPr>
              <a:t>traded in large, deep and active markets characterised by low concentration;</a:t>
            </a:r>
          </a:p>
          <a:p>
            <a:pPr marL="452438" indent="-269875" algn="just">
              <a:lnSpc>
                <a:spcPts val="2300"/>
              </a:lnSpc>
              <a:spcBef>
                <a:spcPts val="600"/>
              </a:spcBef>
              <a:spcAft>
                <a:spcPts val="0"/>
              </a:spcAft>
              <a:buFontTx/>
              <a:buChar char="-"/>
            </a:pPr>
            <a:r>
              <a:rPr lang="en-GB" sz="1600" dirty="0">
                <a:solidFill>
                  <a:srgbClr val="000000"/>
                </a:solidFill>
              </a:rPr>
              <a:t>have track record as a reliable source of liquidity in the markets even during stressed conditions;</a:t>
            </a:r>
          </a:p>
          <a:p>
            <a:pPr marL="452438" indent="-269875" algn="just">
              <a:lnSpc>
                <a:spcPts val="2300"/>
              </a:lnSpc>
              <a:spcBef>
                <a:spcPts val="600"/>
              </a:spcBef>
              <a:spcAft>
                <a:spcPts val="0"/>
              </a:spcAft>
              <a:buFontTx/>
              <a:buChar char="-"/>
            </a:pPr>
            <a:r>
              <a:rPr lang="en-GB" sz="1600" dirty="0">
                <a:solidFill>
                  <a:srgbClr val="000000"/>
                </a:solidFill>
              </a:rPr>
              <a:t>underlying asset pool restricted to residential mortgages (cannot contain structured products);</a:t>
            </a:r>
          </a:p>
          <a:p>
            <a:pPr marL="452438" indent="-269875" algn="just">
              <a:lnSpc>
                <a:spcPts val="2300"/>
              </a:lnSpc>
              <a:spcBef>
                <a:spcPts val="600"/>
              </a:spcBef>
              <a:spcAft>
                <a:spcPts val="0"/>
              </a:spcAft>
              <a:buFontTx/>
              <a:buChar char="-"/>
            </a:pPr>
            <a:r>
              <a:rPr lang="en-GB" sz="1600" dirty="0"/>
              <a:t>the underlying mortgages are “full recourse’’ loans (i.e. in the case of foreclosure the mortgage owner remains liable for any shortfall in sales proceeds from the property) and have a maximum LTV of 80% on average at issuance; and </a:t>
            </a:r>
          </a:p>
          <a:p>
            <a:pPr marL="452438" indent="-269875" algn="just">
              <a:lnSpc>
                <a:spcPts val="2300"/>
              </a:lnSpc>
              <a:spcBef>
                <a:spcPts val="600"/>
              </a:spcBef>
              <a:spcAft>
                <a:spcPts val="0"/>
              </a:spcAft>
              <a:buFontTx/>
              <a:buChar char="-"/>
            </a:pPr>
            <a:r>
              <a:rPr lang="en-GB" sz="1600" dirty="0"/>
              <a:t>the securitisations are subject to “risk retention” regulations which require issuers to retain an interest in the assets they securitise.</a:t>
            </a:r>
            <a:endParaRPr lang="en-GB" sz="1600" dirty="0">
              <a:solidFill>
                <a:srgbClr val="000000"/>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472</a:t>
            </a:fld>
            <a:endParaRPr lang="en-US"/>
          </a:p>
        </p:txBody>
      </p:sp>
    </p:spTree>
    <p:extLst>
      <p:ext uri="{BB962C8B-B14F-4D97-AF65-F5344CB8AC3E}">
        <p14:creationId xmlns:p14="http://schemas.microsoft.com/office/powerpoint/2010/main" val="937632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dirty="0">
                <a:solidFill>
                  <a:schemeClr val="tx1"/>
                </a:solidFill>
              </a:rPr>
              <a:t>LCR</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738188" y="1628800"/>
            <a:ext cx="8715375" cy="4680520"/>
          </a:xfrm>
        </p:spPr>
        <p:txBody>
          <a:bodyPr anchor="ctr"/>
          <a:lstStyle/>
          <a:p>
            <a:pPr marL="714375" indent="-371475" algn="just">
              <a:lnSpc>
                <a:spcPts val="2700"/>
              </a:lnSpc>
              <a:spcBef>
                <a:spcPts val="600"/>
              </a:spcBef>
              <a:spcAft>
                <a:spcPts val="600"/>
              </a:spcAft>
              <a:buAutoNum type="alphaLcParenBoth" startAt="2"/>
            </a:pPr>
            <a:r>
              <a:rPr lang="en-GB" sz="1800" dirty="0">
                <a:solidFill>
                  <a:srgbClr val="FF0000"/>
                </a:solidFill>
              </a:rPr>
              <a:t>Corporate debt securities (including commercial paper) that satisfy all of the following conditions may be included in Level 2B, subject to a 50% haircut:</a:t>
            </a:r>
          </a:p>
          <a:p>
            <a:pPr marL="714375" indent="-352425" algn="just">
              <a:lnSpc>
                <a:spcPts val="2700"/>
              </a:lnSpc>
              <a:spcBef>
                <a:spcPts val="600"/>
              </a:spcBef>
              <a:spcAft>
                <a:spcPts val="600"/>
              </a:spcAft>
              <a:buFontTx/>
              <a:buChar char="-"/>
            </a:pPr>
            <a:r>
              <a:rPr lang="en-GB" sz="1600" dirty="0"/>
              <a:t>not issued by a financial institution or any of its affiliated entities;</a:t>
            </a:r>
          </a:p>
          <a:p>
            <a:pPr marL="714375" indent="-352425" algn="just">
              <a:lnSpc>
                <a:spcPts val="2700"/>
              </a:lnSpc>
              <a:spcBef>
                <a:spcPts val="600"/>
              </a:spcBef>
              <a:spcAft>
                <a:spcPts val="600"/>
              </a:spcAft>
              <a:buFontTx/>
              <a:buChar char="-"/>
            </a:pPr>
            <a:r>
              <a:rPr lang="en-GB" sz="1600" dirty="0"/>
              <a:t>either (</a:t>
            </a:r>
            <a:r>
              <a:rPr lang="en-GB" sz="1600" dirty="0" err="1"/>
              <a:t>i</a:t>
            </a:r>
            <a:r>
              <a:rPr lang="en-GB" sz="1600" dirty="0"/>
              <a:t>) have a long-term credit rating from a recognised ECAI between A+ and BBB- or in the absence of a long term rating, a short-term rating equivalent; or (ii) do not have a credit assessment by a recognised ECAI and are internally rated as having a PD corresponding to a credit rating of between A+ and BBB-; </a:t>
            </a:r>
          </a:p>
          <a:p>
            <a:pPr marL="714375" indent="-352425" algn="just">
              <a:lnSpc>
                <a:spcPts val="2700"/>
              </a:lnSpc>
              <a:spcBef>
                <a:spcPts val="600"/>
              </a:spcBef>
              <a:spcAft>
                <a:spcPts val="600"/>
              </a:spcAft>
              <a:buFontTx/>
              <a:buChar char="-"/>
            </a:pPr>
            <a:r>
              <a:rPr lang="en-GB" sz="1600" dirty="0"/>
              <a:t>traded in large, deep and active characterised by a low level of concentration; and</a:t>
            </a:r>
          </a:p>
          <a:p>
            <a:pPr marL="714375" indent="-352425" algn="just">
              <a:lnSpc>
                <a:spcPts val="2700"/>
              </a:lnSpc>
              <a:spcBef>
                <a:spcPts val="600"/>
              </a:spcBef>
              <a:spcAft>
                <a:spcPts val="600"/>
              </a:spcAft>
              <a:buFontTx/>
              <a:buChar char="-"/>
            </a:pPr>
            <a:r>
              <a:rPr lang="en-GB" sz="1600" dirty="0"/>
              <a:t>a track record as a reliable source of liquidity in the markets even during stressed conditions.</a:t>
            </a:r>
            <a:endParaRPr lang="en-GB" sz="1600" dirty="0">
              <a:solidFill>
                <a:srgbClr val="000000"/>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473</a:t>
            </a:fld>
            <a:endParaRPr lang="en-US"/>
          </a:p>
        </p:txBody>
      </p:sp>
    </p:spTree>
    <p:extLst>
      <p:ext uri="{BB962C8B-B14F-4D97-AF65-F5344CB8AC3E}">
        <p14:creationId xmlns:p14="http://schemas.microsoft.com/office/powerpoint/2010/main" val="244777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dirty="0">
                <a:solidFill>
                  <a:schemeClr val="tx1"/>
                </a:solidFill>
              </a:rPr>
              <a:t>LCR</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798562" y="1628800"/>
            <a:ext cx="8715375" cy="4680520"/>
          </a:xfrm>
        </p:spPr>
        <p:txBody>
          <a:bodyPr anchor="ctr"/>
          <a:lstStyle/>
          <a:p>
            <a:pPr marL="711200" indent="-349250" algn="just">
              <a:lnSpc>
                <a:spcPts val="2700"/>
              </a:lnSpc>
              <a:spcBef>
                <a:spcPts val="600"/>
              </a:spcBef>
              <a:spcAft>
                <a:spcPts val="600"/>
              </a:spcAft>
              <a:buAutoNum type="alphaLcParenBoth" startAt="3"/>
            </a:pPr>
            <a:r>
              <a:rPr lang="en-GB" sz="1800" dirty="0">
                <a:solidFill>
                  <a:srgbClr val="FF0000"/>
                </a:solidFill>
              </a:rPr>
              <a:t>Common equity shares that satisfy all of the following conditions may be included in Level 2B, subject to a 50% haircut:</a:t>
            </a:r>
          </a:p>
          <a:p>
            <a:pPr marL="714375" indent="-352425" algn="just">
              <a:lnSpc>
                <a:spcPts val="2700"/>
              </a:lnSpc>
              <a:spcBef>
                <a:spcPts val="600"/>
              </a:spcBef>
              <a:spcAft>
                <a:spcPts val="600"/>
              </a:spcAft>
              <a:buFontTx/>
              <a:buChar char="-"/>
            </a:pPr>
            <a:r>
              <a:rPr lang="en-GB" sz="1600" dirty="0"/>
              <a:t>not issued by a financial institution or any of its affiliated entities;</a:t>
            </a:r>
          </a:p>
          <a:p>
            <a:pPr marL="714375" indent="-352425" algn="just">
              <a:lnSpc>
                <a:spcPts val="2700"/>
              </a:lnSpc>
              <a:spcBef>
                <a:spcPts val="600"/>
              </a:spcBef>
              <a:spcAft>
                <a:spcPts val="600"/>
              </a:spcAft>
              <a:buFontTx/>
              <a:buChar char="-"/>
            </a:pPr>
            <a:r>
              <a:rPr lang="en-GB" sz="1600" dirty="0"/>
              <a:t>exchange traded and centrally cleared;</a:t>
            </a:r>
          </a:p>
          <a:p>
            <a:pPr marL="714375" indent="-352425" algn="just">
              <a:lnSpc>
                <a:spcPts val="2700"/>
              </a:lnSpc>
              <a:spcBef>
                <a:spcPts val="600"/>
              </a:spcBef>
              <a:spcAft>
                <a:spcPts val="600"/>
              </a:spcAft>
              <a:buFontTx/>
              <a:buChar char="-"/>
            </a:pPr>
            <a:r>
              <a:rPr lang="en-GB" sz="1600" dirty="0"/>
              <a:t>included in the major stock index in the home jurisdiction or where the liquidity risk is taken;</a:t>
            </a:r>
          </a:p>
          <a:p>
            <a:pPr marL="714375" indent="-352425" algn="just">
              <a:lnSpc>
                <a:spcPts val="2700"/>
              </a:lnSpc>
              <a:spcBef>
                <a:spcPts val="600"/>
              </a:spcBef>
              <a:spcAft>
                <a:spcPts val="600"/>
              </a:spcAft>
              <a:buFontTx/>
              <a:buChar char="-"/>
            </a:pPr>
            <a:r>
              <a:rPr lang="en-GB" sz="1600" dirty="0"/>
              <a:t>denominated in the domestic currency of a bank’s home jurisdiction or in the currency of the jurisdiction where a bank’s liquidity risk is taken;</a:t>
            </a:r>
          </a:p>
          <a:p>
            <a:pPr marL="714375" indent="-352425" algn="just">
              <a:lnSpc>
                <a:spcPts val="2700"/>
              </a:lnSpc>
              <a:spcBef>
                <a:spcPts val="600"/>
              </a:spcBef>
              <a:spcAft>
                <a:spcPts val="600"/>
              </a:spcAft>
              <a:buFontTx/>
              <a:buChar char="-"/>
            </a:pPr>
            <a:r>
              <a:rPr lang="en-GB" sz="1600" dirty="0"/>
              <a:t>traded in large, deep and active markets characterised by low concentration;</a:t>
            </a:r>
          </a:p>
          <a:p>
            <a:pPr marL="714375" indent="-352425" algn="just">
              <a:lnSpc>
                <a:spcPts val="2700"/>
              </a:lnSpc>
              <a:spcBef>
                <a:spcPts val="600"/>
              </a:spcBef>
              <a:spcAft>
                <a:spcPts val="600"/>
              </a:spcAft>
              <a:buFontTx/>
              <a:buChar char="-"/>
            </a:pPr>
            <a:r>
              <a:rPr lang="en-GB" sz="1600" dirty="0"/>
              <a:t>have a track record as a reliable source of liquidity in the markets even during stressed conditions. </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474</a:t>
            </a:fld>
            <a:endParaRPr lang="en-US"/>
          </a:p>
        </p:txBody>
      </p:sp>
    </p:spTree>
    <p:extLst>
      <p:ext uri="{BB962C8B-B14F-4D97-AF65-F5344CB8AC3E}">
        <p14:creationId xmlns:p14="http://schemas.microsoft.com/office/powerpoint/2010/main" val="1835836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2424975"/>
            <a:ext cx="8466137" cy="707886"/>
          </a:xfrm>
          <a:noFill/>
        </p:spPr>
        <p:txBody>
          <a:bodyPr lIns="91440" tIns="45720" rIns="91440" bIns="45720">
            <a:spAutoFit/>
          </a:bodyPr>
          <a:lstStyle/>
          <a:p>
            <a:pPr algn="just">
              <a:spcBef>
                <a:spcPts val="0"/>
              </a:spcBef>
              <a:spcAft>
                <a:spcPts val="0"/>
              </a:spcAft>
              <a:buNone/>
            </a:pPr>
            <a:r>
              <a:rPr lang="en-US" sz="4000" b="1" dirty="0"/>
              <a:t>2.5. </a:t>
            </a:r>
            <a:r>
              <a:rPr lang="en-US" sz="4000" b="1" dirty="0">
                <a:cs typeface="Times New Roman" pitchFamily="18" charset="0"/>
              </a:rPr>
              <a:t>Operational Risk</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475</a:t>
            </a:fld>
            <a:endParaRPr lang="en-US"/>
          </a:p>
        </p:txBody>
      </p:sp>
    </p:spTree>
    <p:extLst>
      <p:ext uri="{BB962C8B-B14F-4D97-AF65-F5344CB8AC3E}">
        <p14:creationId xmlns:p14="http://schemas.microsoft.com/office/powerpoint/2010/main" val="1750250603"/>
      </p:ext>
    </p:extLst>
  </p:cSld>
  <p:clrMapOvr>
    <a:masterClrMapping/>
  </p:clrMapOvr>
  <p:transition spd="slow">
    <p:pull dir="r"/>
  </p:transition>
</p:sld>
</file>

<file path=ppt/slides/slide4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Operational Risk</a:t>
            </a:r>
          </a:p>
        </p:txBody>
      </p:sp>
      <p:sp>
        <p:nvSpPr>
          <p:cNvPr id="134147" name="Rectangle 4"/>
          <p:cNvSpPr>
            <a:spLocks noGrp="1" noChangeArrowheads="1"/>
          </p:cNvSpPr>
          <p:nvPr>
            <p:ph type="body" idx="1"/>
          </p:nvPr>
        </p:nvSpPr>
        <p:spPr>
          <a:xfrm>
            <a:off x="704528" y="1628800"/>
            <a:ext cx="8784976" cy="4608512"/>
          </a:xfrm>
          <a:noFill/>
        </p:spPr>
        <p:txBody>
          <a:bodyPr/>
          <a:lstStyle/>
          <a:p>
            <a:pPr algn="just">
              <a:lnSpc>
                <a:spcPts val="2700"/>
              </a:lnSpc>
              <a:spcBef>
                <a:spcPts val="600"/>
              </a:spcBef>
              <a:spcAft>
                <a:spcPts val="600"/>
              </a:spcAft>
            </a:pPr>
            <a:r>
              <a:rPr lang="en-US" sz="2000" dirty="0">
                <a:solidFill>
                  <a:srgbClr val="FF0000"/>
                </a:solidFill>
                <a:cs typeface="Times New Roman" pitchFamily="18" charset="0"/>
              </a:rPr>
              <a:t>Definition: </a:t>
            </a:r>
            <a:r>
              <a:rPr lang="en-US" sz="2000" dirty="0">
                <a:solidFill>
                  <a:srgbClr val="FF0000"/>
                </a:solidFill>
              </a:rPr>
              <a:t>the risk of loss resulting from inadequate or failed internal processes</a:t>
            </a:r>
            <a:r>
              <a:rPr lang="en-US" sz="2000" dirty="0"/>
              <a:t>, people (e.g. fraud, system failures, employment practice and workplace and assets safety) and systems or from external events, and includes legal risk (</a:t>
            </a:r>
            <a:r>
              <a:rPr lang="en-US" sz="2000" dirty="0" err="1"/>
              <a:t>v.g</a:t>
            </a:r>
            <a:r>
              <a:rPr lang="en-US" sz="2000" dirty="0"/>
              <a:t>. CRR and BCBS, “Sound Practices for the Management and Supervision of Operational Risk,” July </a:t>
            </a:r>
            <a:r>
              <a:rPr lang="pt-PT" sz="2000" dirty="0"/>
              <a:t>2002</a:t>
            </a:r>
            <a:r>
              <a:rPr lang="en-US" sz="2000" dirty="0"/>
              <a:t>).</a:t>
            </a:r>
          </a:p>
          <a:p>
            <a:pPr algn="just">
              <a:lnSpc>
                <a:spcPts val="2700"/>
              </a:lnSpc>
              <a:spcBef>
                <a:spcPts val="600"/>
              </a:spcBef>
              <a:spcAft>
                <a:spcPts val="600"/>
              </a:spcAft>
            </a:pPr>
            <a:r>
              <a:rPr lang="en-US" sz="2000" dirty="0"/>
              <a:t>Some FIs also include reputational and strategic risks </a:t>
            </a:r>
            <a:r>
              <a:rPr lang="pt-PT" sz="2000" dirty="0"/>
              <a:t>in </a:t>
            </a:r>
            <a:r>
              <a:rPr lang="en-US" sz="2000" dirty="0"/>
              <a:t>operational risk</a:t>
            </a:r>
            <a:r>
              <a:rPr lang="pt-PT" sz="2000" dirty="0"/>
              <a:t>.</a:t>
            </a:r>
          </a:p>
          <a:p>
            <a:pPr algn="just">
              <a:lnSpc>
                <a:spcPts val="2700"/>
              </a:lnSpc>
              <a:spcBef>
                <a:spcPts val="600"/>
              </a:spcBef>
              <a:spcAft>
                <a:spcPts val="600"/>
              </a:spcAft>
            </a:pPr>
            <a:r>
              <a:rPr lang="en-US" sz="2000" dirty="0"/>
              <a:t>Operational risks can be more difficult to foresee and cannot be diversified, sold off, or hedged in the banking market, like other risks.</a:t>
            </a:r>
          </a:p>
          <a:p>
            <a:pPr algn="just">
              <a:lnSpc>
                <a:spcPts val="2700"/>
              </a:lnSpc>
              <a:spcBef>
                <a:spcPts val="600"/>
              </a:spcBef>
              <a:spcAft>
                <a:spcPts val="600"/>
              </a:spcAft>
            </a:pPr>
            <a:r>
              <a:rPr lang="en-US" sz="2000" dirty="0"/>
              <a:t>The only potential mitigation is insurance, if available. </a:t>
            </a:r>
          </a:p>
          <a:p>
            <a:pPr algn="just">
              <a:lnSpc>
                <a:spcPts val="2700"/>
              </a:lnSpc>
              <a:spcBef>
                <a:spcPts val="600"/>
              </a:spcBef>
              <a:spcAft>
                <a:spcPts val="600"/>
              </a:spcAft>
            </a:pPr>
            <a:r>
              <a:rPr lang="en-US" sz="2000" dirty="0"/>
              <a:t>While operational risk cannot be eliminated, the goal must be to keep it within acceptable limits and improve processes.</a:t>
            </a:r>
            <a:endParaRPr lang="pt-PT"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476</a:t>
            </a:fld>
            <a:endParaRPr lang="en-US"/>
          </a:p>
        </p:txBody>
      </p:sp>
    </p:spTree>
    <p:extLst>
      <p:ext uri="{BB962C8B-B14F-4D97-AF65-F5344CB8AC3E}">
        <p14:creationId xmlns:p14="http://schemas.microsoft.com/office/powerpoint/2010/main" val="3012702839"/>
      </p:ext>
    </p:extLst>
  </p:cSld>
  <p:clrMapOvr>
    <a:masterClrMapping/>
  </p:clrMapOvr>
  <p:transition spd="slow">
    <p:pull dir="r"/>
  </p:transition>
</p:sld>
</file>

<file path=ppt/slides/slide4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Operational Risk</a:t>
            </a:r>
          </a:p>
        </p:txBody>
      </p:sp>
      <p:sp>
        <p:nvSpPr>
          <p:cNvPr id="134147" name="Rectangle 4"/>
          <p:cNvSpPr>
            <a:spLocks noGrp="1" noChangeArrowheads="1"/>
          </p:cNvSpPr>
          <p:nvPr>
            <p:ph type="body" idx="1"/>
          </p:nvPr>
        </p:nvSpPr>
        <p:spPr>
          <a:xfrm>
            <a:off x="704528" y="1628800"/>
            <a:ext cx="8784976" cy="4608512"/>
          </a:xfrm>
          <a:noFill/>
        </p:spPr>
        <p:txBody>
          <a:bodyPr/>
          <a:lstStyle/>
          <a:p>
            <a:pPr algn="just">
              <a:lnSpc>
                <a:spcPts val="2700"/>
              </a:lnSpc>
              <a:spcBef>
                <a:spcPts val="600"/>
              </a:spcBef>
              <a:spcAft>
                <a:spcPts val="600"/>
              </a:spcAft>
            </a:pPr>
            <a:r>
              <a:rPr lang="en-US" sz="1800" dirty="0"/>
              <a:t>Banks usually start operational risk management by implementing an operational risk system, to register the main operational risk events, according to their loss data thresholds.</a:t>
            </a:r>
          </a:p>
          <a:p>
            <a:pPr algn="just">
              <a:lnSpc>
                <a:spcPts val="2700"/>
              </a:lnSpc>
              <a:spcBef>
                <a:spcPts val="600"/>
              </a:spcBef>
              <a:spcAft>
                <a:spcPts val="600"/>
              </a:spcAft>
            </a:pPr>
            <a:r>
              <a:rPr lang="en-US" sz="1800" dirty="0"/>
              <a:t>Banks also develop Key Risk Indicators (KRIs) to provide an early warning system that tracks the level of operational risk in the organization</a:t>
            </a:r>
            <a:r>
              <a:rPr lang="pt-PT" sz="1800" dirty="0"/>
              <a:t>:</a:t>
            </a:r>
          </a:p>
          <a:p>
            <a:pPr marL="457200" indent="-457200" algn="just">
              <a:lnSpc>
                <a:spcPts val="2700"/>
              </a:lnSpc>
              <a:spcBef>
                <a:spcPts val="0"/>
              </a:spcBef>
              <a:spcAft>
                <a:spcPts val="600"/>
              </a:spcAft>
              <a:buAutoNum type="arabicPeriod"/>
            </a:pPr>
            <a:r>
              <a:rPr lang="pt-PT" sz="1800" dirty="0"/>
              <a:t>Staff turnover</a:t>
            </a:r>
          </a:p>
          <a:p>
            <a:pPr marL="457200" indent="-457200" algn="just">
              <a:lnSpc>
                <a:spcPts val="2700"/>
              </a:lnSpc>
              <a:spcBef>
                <a:spcPts val="0"/>
              </a:spcBef>
              <a:spcAft>
                <a:spcPts val="600"/>
              </a:spcAft>
              <a:buAutoNum type="arabicPeriod"/>
            </a:pPr>
            <a:r>
              <a:rPr lang="en-US" sz="1800" dirty="0"/>
              <a:t>Number of failed transactions</a:t>
            </a:r>
          </a:p>
          <a:p>
            <a:pPr marL="457200" indent="-457200" algn="just">
              <a:lnSpc>
                <a:spcPts val="2700"/>
              </a:lnSpc>
              <a:spcBef>
                <a:spcPts val="0"/>
              </a:spcBef>
              <a:spcAft>
                <a:spcPts val="600"/>
              </a:spcAft>
              <a:buAutoNum type="arabicPeriod"/>
            </a:pPr>
            <a:r>
              <a:rPr lang="en-US" sz="1800" dirty="0"/>
              <a:t>Number of positions filled by temporary staff</a:t>
            </a:r>
          </a:p>
          <a:p>
            <a:pPr marL="457200" indent="-457200" algn="just">
              <a:lnSpc>
                <a:spcPts val="2700"/>
              </a:lnSpc>
              <a:spcBef>
                <a:spcPts val="0"/>
              </a:spcBef>
              <a:spcAft>
                <a:spcPts val="600"/>
              </a:spcAft>
              <a:buAutoNum type="arabicPeriod"/>
            </a:pPr>
            <a:r>
              <a:rPr lang="en-US" sz="1800" dirty="0"/>
              <a:t>Ratio of supervisors to staff</a:t>
            </a:r>
          </a:p>
          <a:p>
            <a:pPr marL="457200" indent="-457200" algn="just">
              <a:lnSpc>
                <a:spcPts val="2700"/>
              </a:lnSpc>
              <a:spcBef>
                <a:spcPts val="0"/>
              </a:spcBef>
              <a:spcAft>
                <a:spcPts val="600"/>
              </a:spcAft>
              <a:buAutoNum type="arabicPeriod"/>
            </a:pPr>
            <a:r>
              <a:rPr lang="en-US" sz="1800" dirty="0"/>
              <a:t>Number of open positions</a:t>
            </a:r>
          </a:p>
          <a:p>
            <a:pPr marL="457200" indent="-457200" algn="just">
              <a:lnSpc>
                <a:spcPts val="2700"/>
              </a:lnSpc>
              <a:spcBef>
                <a:spcPts val="0"/>
              </a:spcBef>
              <a:spcAft>
                <a:spcPts val="600"/>
              </a:spcAft>
              <a:buAutoNum type="arabicPeriod"/>
            </a:pPr>
            <a:r>
              <a:rPr lang="en-US" sz="1800" dirty="0"/>
              <a:t>Percentage of staff that did not take 10 days consecutive leave in the last 12 </a:t>
            </a:r>
            <a:r>
              <a:rPr lang="pt-PT" sz="1800" dirty="0" err="1"/>
              <a:t>months</a:t>
            </a:r>
            <a:endParaRPr lang="pt-PT"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477</a:t>
            </a:fld>
            <a:endParaRPr lang="en-US"/>
          </a:p>
        </p:txBody>
      </p:sp>
    </p:spTree>
    <p:extLst>
      <p:ext uri="{BB962C8B-B14F-4D97-AF65-F5344CB8AC3E}">
        <p14:creationId xmlns:p14="http://schemas.microsoft.com/office/powerpoint/2010/main" val="2007725798"/>
      </p:ext>
    </p:extLst>
  </p:cSld>
  <p:clrMapOvr>
    <a:masterClrMapping/>
  </p:clrMapOvr>
  <p:transition spd="slow">
    <p:pull dir="r"/>
  </p:transition>
</p:sld>
</file>

<file path=ppt/slides/slide4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Operational Risk</a:t>
            </a:r>
          </a:p>
        </p:txBody>
      </p:sp>
      <p:sp>
        <p:nvSpPr>
          <p:cNvPr id="134147" name="Rectangle 4"/>
          <p:cNvSpPr>
            <a:spLocks noGrp="1" noChangeArrowheads="1"/>
          </p:cNvSpPr>
          <p:nvPr>
            <p:ph type="body" idx="1"/>
          </p:nvPr>
        </p:nvSpPr>
        <p:spPr>
          <a:xfrm>
            <a:off x="704528" y="1628800"/>
            <a:ext cx="8784976" cy="4608512"/>
          </a:xfrm>
          <a:noFill/>
        </p:spPr>
        <p:txBody>
          <a:bodyPr/>
          <a:lstStyle/>
          <a:p>
            <a:pPr algn="just">
              <a:lnSpc>
                <a:spcPts val="2700"/>
              </a:lnSpc>
              <a:spcBef>
                <a:spcPts val="600"/>
              </a:spcBef>
              <a:spcAft>
                <a:spcPts val="600"/>
              </a:spcAft>
            </a:pPr>
            <a:r>
              <a:rPr lang="en-US" sz="2000" dirty="0"/>
              <a:t>Banks usually develop key risk indicators (KRIs), that provide an early warning system to track the level of operational risk in the organization</a:t>
            </a:r>
            <a:r>
              <a:rPr lang="pt-PT" sz="2000" dirty="0"/>
              <a:t>:</a:t>
            </a:r>
          </a:p>
          <a:p>
            <a:pPr algn="just">
              <a:lnSpc>
                <a:spcPts val="2700"/>
              </a:lnSpc>
              <a:spcBef>
                <a:spcPts val="600"/>
              </a:spcBef>
              <a:spcAft>
                <a:spcPts val="600"/>
              </a:spcAft>
            </a:pPr>
            <a:endParaRPr lang="pt-PT" sz="2000" dirty="0"/>
          </a:p>
          <a:p>
            <a:pPr marL="457200" indent="-457200" algn="just">
              <a:lnSpc>
                <a:spcPts val="2700"/>
              </a:lnSpc>
              <a:spcBef>
                <a:spcPts val="600"/>
              </a:spcBef>
              <a:spcAft>
                <a:spcPts val="600"/>
              </a:spcAft>
              <a:buAutoNum type="arabicPeriod"/>
            </a:pPr>
            <a:r>
              <a:rPr lang="pt-PT" sz="2000" dirty="0"/>
              <a:t>Staff turnover</a:t>
            </a:r>
          </a:p>
          <a:p>
            <a:pPr marL="457200" indent="-457200" algn="just">
              <a:lnSpc>
                <a:spcPts val="2700"/>
              </a:lnSpc>
              <a:spcBef>
                <a:spcPts val="600"/>
              </a:spcBef>
              <a:spcAft>
                <a:spcPts val="600"/>
              </a:spcAft>
              <a:buAutoNum type="arabicPeriod"/>
            </a:pPr>
            <a:r>
              <a:rPr lang="en-US" sz="2000" dirty="0"/>
              <a:t>Number of failed transactions</a:t>
            </a:r>
          </a:p>
          <a:p>
            <a:pPr marL="457200" indent="-457200" algn="just">
              <a:lnSpc>
                <a:spcPts val="2700"/>
              </a:lnSpc>
              <a:spcBef>
                <a:spcPts val="600"/>
              </a:spcBef>
              <a:spcAft>
                <a:spcPts val="600"/>
              </a:spcAft>
              <a:buAutoNum type="arabicPeriod"/>
            </a:pPr>
            <a:r>
              <a:rPr lang="en-US" sz="2000" dirty="0"/>
              <a:t>Number of positions filled by temporary staff</a:t>
            </a:r>
          </a:p>
          <a:p>
            <a:pPr marL="457200" indent="-457200" algn="just">
              <a:lnSpc>
                <a:spcPts val="2700"/>
              </a:lnSpc>
              <a:spcBef>
                <a:spcPts val="600"/>
              </a:spcBef>
              <a:spcAft>
                <a:spcPts val="600"/>
              </a:spcAft>
              <a:buAutoNum type="arabicPeriod"/>
            </a:pPr>
            <a:r>
              <a:rPr lang="en-US" sz="2000" dirty="0"/>
              <a:t>Ratio of supervisors to staff</a:t>
            </a:r>
          </a:p>
          <a:p>
            <a:pPr marL="457200" indent="-457200" algn="just">
              <a:lnSpc>
                <a:spcPts val="2700"/>
              </a:lnSpc>
              <a:spcBef>
                <a:spcPts val="600"/>
              </a:spcBef>
              <a:spcAft>
                <a:spcPts val="600"/>
              </a:spcAft>
              <a:buAutoNum type="arabicPeriod"/>
            </a:pPr>
            <a:r>
              <a:rPr lang="en-US" sz="2000" dirty="0"/>
              <a:t>Number of open positions</a:t>
            </a:r>
          </a:p>
          <a:p>
            <a:pPr marL="457200" indent="-457200" algn="just">
              <a:lnSpc>
                <a:spcPts val="2700"/>
              </a:lnSpc>
              <a:spcBef>
                <a:spcPts val="600"/>
              </a:spcBef>
              <a:spcAft>
                <a:spcPts val="600"/>
              </a:spcAft>
              <a:buAutoNum type="arabicPeriod"/>
            </a:pPr>
            <a:r>
              <a:rPr lang="en-US" sz="2000" dirty="0"/>
              <a:t>Percentage of staff that did not take 10 days consecutive leave in the last 12 </a:t>
            </a:r>
            <a:r>
              <a:rPr lang="pt-PT" sz="2000" dirty="0" err="1"/>
              <a:t>months</a:t>
            </a:r>
            <a:endParaRPr lang="pt-PT"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478</a:t>
            </a:fld>
            <a:endParaRPr lang="en-US"/>
          </a:p>
        </p:txBody>
      </p:sp>
    </p:spTree>
    <p:extLst>
      <p:ext uri="{BB962C8B-B14F-4D97-AF65-F5344CB8AC3E}">
        <p14:creationId xmlns:p14="http://schemas.microsoft.com/office/powerpoint/2010/main" val="1176713316"/>
      </p:ext>
    </p:extLst>
  </p:cSld>
  <p:clrMapOvr>
    <a:masterClrMapping/>
  </p:clrMapOvr>
  <p:transition spd="slow">
    <p:pull dir="r"/>
  </p:transition>
</p:sld>
</file>

<file path=ppt/slides/slide4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solidFill>
                  <a:schemeClr val="tx1"/>
                </a:solidFill>
              </a:rPr>
              <a:t>Operational Risk</a:t>
            </a:r>
          </a:p>
        </p:txBody>
      </p:sp>
      <p:sp>
        <p:nvSpPr>
          <p:cNvPr id="134147" name="Rectangle 4"/>
          <p:cNvSpPr>
            <a:spLocks noGrp="1" noChangeArrowheads="1"/>
          </p:cNvSpPr>
          <p:nvPr>
            <p:ph type="body" idx="1"/>
          </p:nvPr>
        </p:nvSpPr>
        <p:spPr>
          <a:xfrm>
            <a:off x="704528" y="1628800"/>
            <a:ext cx="4608512" cy="4248472"/>
          </a:xfrm>
          <a:noFill/>
        </p:spPr>
        <p:txBody>
          <a:bodyPr/>
          <a:lstStyle/>
          <a:p>
            <a:pPr>
              <a:lnSpc>
                <a:spcPts val="2700"/>
              </a:lnSpc>
              <a:spcBef>
                <a:spcPts val="600"/>
              </a:spcBef>
              <a:spcAft>
                <a:spcPts val="600"/>
              </a:spcAft>
            </a:pPr>
            <a:r>
              <a:rPr lang="pt-PT" sz="2000" b="1" dirty="0">
                <a:solidFill>
                  <a:srgbClr val="FF0000"/>
                </a:solidFill>
              </a:rPr>
              <a:t>5 </a:t>
            </a:r>
            <a:r>
              <a:rPr lang="en-US" sz="2000" b="1" dirty="0">
                <a:solidFill>
                  <a:srgbClr val="FF0000"/>
                </a:solidFill>
              </a:rPr>
              <a:t>sources of operational risk:</a:t>
            </a:r>
          </a:p>
          <a:p>
            <a:pPr marL="514350" indent="-514350">
              <a:lnSpc>
                <a:spcPts val="2700"/>
              </a:lnSpc>
              <a:spcBef>
                <a:spcPts val="600"/>
              </a:spcBef>
              <a:spcAft>
                <a:spcPts val="600"/>
              </a:spcAft>
              <a:buAutoNum type="romanLcParenBoth"/>
            </a:pPr>
            <a:r>
              <a:rPr lang="en-US" sz="2000" dirty="0"/>
              <a:t>Technology (e.g., technological failure and deteriorating systems)</a:t>
            </a:r>
          </a:p>
          <a:p>
            <a:pPr marL="514350" indent="-514350">
              <a:lnSpc>
                <a:spcPts val="2700"/>
              </a:lnSpc>
              <a:spcBef>
                <a:spcPts val="600"/>
              </a:spcBef>
              <a:spcAft>
                <a:spcPts val="600"/>
              </a:spcAft>
              <a:buAutoNum type="romanLcParenBoth"/>
            </a:pPr>
            <a:r>
              <a:rPr lang="en-US" sz="2000" dirty="0"/>
              <a:t>Employees (e.g., human error and internal fraud)</a:t>
            </a:r>
          </a:p>
          <a:p>
            <a:pPr marL="514350" indent="-514350">
              <a:lnSpc>
                <a:spcPts val="2700"/>
              </a:lnSpc>
              <a:spcBef>
                <a:spcPts val="600"/>
              </a:spcBef>
              <a:spcAft>
                <a:spcPts val="600"/>
              </a:spcAft>
              <a:buAutoNum type="romanLcParenBoth"/>
            </a:pPr>
            <a:r>
              <a:rPr lang="en-US" sz="2000" dirty="0"/>
              <a:t>Customer relationships (e.g., contractual disputes)</a:t>
            </a:r>
          </a:p>
          <a:p>
            <a:pPr marL="514350" indent="-514350">
              <a:lnSpc>
                <a:spcPts val="2700"/>
              </a:lnSpc>
              <a:spcBef>
                <a:spcPts val="600"/>
              </a:spcBef>
              <a:spcAft>
                <a:spcPts val="600"/>
              </a:spcAft>
              <a:buAutoNum type="romanLcParenBoth"/>
            </a:pPr>
            <a:r>
              <a:rPr lang="en-US" sz="2000" dirty="0"/>
              <a:t>Capital assets (e.g., destruction by fire or other catastrophes)</a:t>
            </a:r>
          </a:p>
          <a:p>
            <a:pPr marL="514350" indent="-514350">
              <a:lnSpc>
                <a:spcPts val="2700"/>
              </a:lnSpc>
              <a:spcBef>
                <a:spcPts val="600"/>
              </a:spcBef>
              <a:spcAft>
                <a:spcPts val="600"/>
              </a:spcAft>
              <a:buAutoNum type="romanLcParenBoth"/>
            </a:pPr>
            <a:r>
              <a:rPr lang="en-US" sz="2000" dirty="0"/>
              <a:t>External (e.g., external fraud</a:t>
            </a:r>
            <a:r>
              <a:rPr lang="pt-PT" sz="2000" dirty="0"/>
              <a:t>).</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479</a:t>
            </a:fld>
            <a:endParaRPr lang="en-US"/>
          </a:p>
        </p:txBody>
      </p:sp>
      <p:pic>
        <p:nvPicPr>
          <p:cNvPr id="5" name="Picture 4"/>
          <p:cNvPicPr>
            <a:picLocks noChangeAspect="1"/>
          </p:cNvPicPr>
          <p:nvPr/>
        </p:nvPicPr>
        <p:blipFill>
          <a:blip r:embed="rId2"/>
          <a:stretch>
            <a:fillRect/>
          </a:stretch>
        </p:blipFill>
        <p:spPr>
          <a:xfrm>
            <a:off x="6795886" y="1651419"/>
            <a:ext cx="2693618" cy="4636870"/>
          </a:xfrm>
          <a:prstGeom prst="rect">
            <a:avLst/>
          </a:prstGeom>
        </p:spPr>
      </p:pic>
      <p:sp>
        <p:nvSpPr>
          <p:cNvPr id="6" name="Text Box 5"/>
          <p:cNvSpPr txBox="1">
            <a:spLocks noChangeArrowheads="1"/>
          </p:cNvSpPr>
          <p:nvPr/>
        </p:nvSpPr>
        <p:spPr bwMode="auto">
          <a:xfrm>
            <a:off x="920552" y="5877272"/>
            <a:ext cx="5875334" cy="400110"/>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a:solidFill>
                  <a:schemeClr val="tx1"/>
                </a:solidFill>
              </a:rPr>
              <a:t>Source</a:t>
            </a:r>
            <a:r>
              <a:rPr lang="pt-PT" sz="1000" b="0" u="none" dirty="0">
                <a:solidFill>
                  <a:schemeClr val="tx1"/>
                </a:solidFill>
              </a:rPr>
              <a:t>: </a:t>
            </a:r>
            <a:r>
              <a:rPr lang="en-US" sz="1000" b="0" u="none" dirty="0">
                <a:solidFill>
                  <a:schemeClr val="tx1"/>
                </a:solidFill>
              </a:rPr>
              <a:t>Saunders, Anthony and Marcia </a:t>
            </a:r>
            <a:r>
              <a:rPr lang="en-US" sz="1000" b="0" u="none" dirty="0" err="1">
                <a:solidFill>
                  <a:schemeClr val="tx1"/>
                </a:solidFill>
              </a:rPr>
              <a:t>Millon</a:t>
            </a:r>
            <a:r>
              <a:rPr lang="en-US" sz="1000" b="0" u="none" dirty="0">
                <a:solidFill>
                  <a:schemeClr val="tx1"/>
                </a:solidFill>
              </a:rPr>
              <a:t> Cornett (2018), “Financial Institutions Management – A Risk Management Approach”, 9th Edition, McGraw-Hill International.</a:t>
            </a:r>
          </a:p>
        </p:txBody>
      </p:sp>
    </p:spTree>
    <p:extLst>
      <p:ext uri="{BB962C8B-B14F-4D97-AF65-F5344CB8AC3E}">
        <p14:creationId xmlns:p14="http://schemas.microsoft.com/office/powerpoint/2010/main" val="287113990"/>
      </p:ext>
    </p:extLst>
  </p:cSld>
  <p:clrMapOvr>
    <a:masterClrMapping/>
  </p:clrMapOvr>
  <p:transition spd="slow">
    <p:pull dir="r"/>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p:txBody>
          <a:bodyPr/>
          <a:lstStyle/>
          <a:p>
            <a:r>
              <a:rPr lang="en-US" dirty="0"/>
              <a:t>Information Intermediation</a:t>
            </a:r>
          </a:p>
        </p:txBody>
      </p:sp>
      <p:sp>
        <p:nvSpPr>
          <p:cNvPr id="1627139" name="Rectangle 1027"/>
          <p:cNvSpPr>
            <a:spLocks noGrp="1" noChangeArrowheads="1"/>
          </p:cNvSpPr>
          <p:nvPr>
            <p:ph type="body" idx="1"/>
          </p:nvPr>
        </p:nvSpPr>
        <p:spPr>
          <a:xfrm>
            <a:off x="776536" y="1628799"/>
            <a:ext cx="8712968" cy="4694213"/>
          </a:xfrm>
        </p:spPr>
        <p:txBody>
          <a:bodyPr/>
          <a:lstStyle/>
          <a:p>
            <a:pPr marL="0" indent="0" algn="just">
              <a:lnSpc>
                <a:spcPts val="2700"/>
              </a:lnSpc>
              <a:spcBef>
                <a:spcPts val="600"/>
              </a:spcBef>
              <a:spcAft>
                <a:spcPts val="600"/>
              </a:spcAft>
              <a:buNone/>
            </a:pPr>
            <a:r>
              <a:rPr lang="en-US" sz="2000" b="1" dirty="0">
                <a:solidFill>
                  <a:srgbClr val="FF0000"/>
                </a:solidFill>
              </a:rPr>
              <a:t>(</a:t>
            </a:r>
            <a:r>
              <a:rPr lang="en-US" sz="2000" b="1" dirty="0" err="1">
                <a:solidFill>
                  <a:srgbClr val="FF0000"/>
                </a:solidFill>
              </a:rPr>
              <a:t>i</a:t>
            </a:r>
            <a:r>
              <a:rPr lang="en-US" sz="2000" b="1" dirty="0">
                <a:solidFill>
                  <a:srgbClr val="FF0000"/>
                </a:solidFill>
              </a:rPr>
              <a:t>) </a:t>
            </a:r>
            <a:r>
              <a:rPr lang="en-US" sz="2000" b="1" u="sng" dirty="0">
                <a:solidFill>
                  <a:srgbClr val="FF0000"/>
                </a:solidFill>
              </a:rPr>
              <a:t>Minimizing information costs</a:t>
            </a:r>
          </a:p>
          <a:p>
            <a:pPr marL="271463" indent="-271463" algn="just">
              <a:lnSpc>
                <a:spcPts val="2700"/>
              </a:lnSpc>
              <a:spcBef>
                <a:spcPts val="600"/>
              </a:spcBef>
              <a:spcAft>
                <a:spcPts val="600"/>
              </a:spcAft>
            </a:pPr>
            <a:r>
              <a:rPr lang="en-US" sz="2000" dirty="0">
                <a:solidFill>
                  <a:srgbClr val="FF0000"/>
                </a:solidFill>
              </a:rPr>
              <a:t>Even with very liquid and efficient capital markets, there is a minimum optimal size to perform information intermediation</a:t>
            </a:r>
            <a:r>
              <a:rPr lang="en-US" sz="2000" dirty="0"/>
              <a:t>, in order to minimize the costs of information management.</a:t>
            </a:r>
          </a:p>
          <a:p>
            <a:pPr marL="271463" indent="-271463" algn="just">
              <a:lnSpc>
                <a:spcPts val="2700"/>
              </a:lnSpc>
              <a:spcBef>
                <a:spcPts val="600"/>
              </a:spcBef>
              <a:spcAft>
                <a:spcPts val="600"/>
              </a:spcAft>
            </a:pPr>
            <a:r>
              <a:rPr lang="en-US" sz="2000" dirty="0">
                <a:solidFill>
                  <a:srgbClr val="FF0000"/>
                </a:solidFill>
              </a:rPr>
              <a:t>Banks are generally in a better position to assess the credit risk of economic agents</a:t>
            </a:r>
            <a:r>
              <a:rPr lang="en-US" sz="2000" dirty="0"/>
              <a:t>, namely those with lower size, for whom the information available is more limited and less robust and the capital markets are not available.</a:t>
            </a:r>
          </a:p>
          <a:p>
            <a:pPr marL="271463" indent="-271463" algn="just">
              <a:lnSpc>
                <a:spcPts val="2700"/>
              </a:lnSpc>
              <a:spcBef>
                <a:spcPts val="600"/>
              </a:spcBef>
              <a:spcAft>
                <a:spcPts val="600"/>
              </a:spcAft>
            </a:pPr>
            <a:r>
              <a:rPr lang="en-GB" sz="2000" dirty="0">
                <a:solidFill>
                  <a:srgbClr val="FF0000"/>
                </a:solidFill>
              </a:rPr>
              <a:t>FI may reduce the costs of acquiring and processing information (agency costs), consequently improving resource allocation </a:t>
            </a:r>
            <a:r>
              <a:rPr lang="en-GB" sz="2000" dirty="0"/>
              <a:t>[Boyd and Prescott (1986)].</a:t>
            </a:r>
          </a:p>
          <a:p>
            <a:pPr marL="271463" indent="-271463" algn="just">
              <a:lnSpc>
                <a:spcPts val="2700"/>
              </a:lnSpc>
              <a:spcBef>
                <a:spcPts val="600"/>
              </a:spcBef>
              <a:spcAft>
                <a:spcPts val="600"/>
              </a:spcAft>
            </a:pPr>
            <a:r>
              <a:rPr lang="en-GB" sz="2000" dirty="0"/>
              <a:t>As FI and firms develop long-run relationships, this can further reduce information acquisition costs.</a:t>
            </a:r>
            <a:endParaRPr lang="en-US" sz="20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48</a:t>
            </a:fld>
            <a:endParaRPr lang="en-US"/>
          </a:p>
        </p:txBody>
      </p:sp>
      <p:sp>
        <p:nvSpPr>
          <p:cNvPr id="6" name="Down Arrow 5"/>
          <p:cNvSpPr/>
          <p:nvPr/>
        </p:nvSpPr>
        <p:spPr bwMode="auto">
          <a:xfrm>
            <a:off x="5139578" y="2852936"/>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845145217"/>
      </p:ext>
    </p:extLst>
  </p:cSld>
  <p:clrMapOvr>
    <a:masterClrMapping/>
  </p:clrMapOvr>
  <p:transition spd="slow">
    <p:pull dir="r"/>
  </p:transition>
</p:sld>
</file>

<file path=ppt/slides/slide4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Operational Risk</a:t>
            </a:r>
          </a:p>
        </p:txBody>
      </p:sp>
      <p:sp>
        <p:nvSpPr>
          <p:cNvPr id="134147" name="Rectangle 4"/>
          <p:cNvSpPr>
            <a:spLocks noGrp="1" noChangeArrowheads="1"/>
          </p:cNvSpPr>
          <p:nvPr>
            <p:ph type="body" idx="1"/>
          </p:nvPr>
        </p:nvSpPr>
        <p:spPr>
          <a:xfrm>
            <a:off x="704528" y="1628800"/>
            <a:ext cx="4608512" cy="4248472"/>
          </a:xfrm>
          <a:noFill/>
        </p:spPr>
        <p:txBody>
          <a:bodyPr/>
          <a:lstStyle/>
          <a:p>
            <a:pPr>
              <a:lnSpc>
                <a:spcPts val="2700"/>
              </a:lnSpc>
              <a:spcBef>
                <a:spcPts val="600"/>
              </a:spcBef>
              <a:spcAft>
                <a:spcPts val="600"/>
              </a:spcAft>
            </a:pPr>
            <a:r>
              <a:rPr lang="pt-PT" sz="2000" b="1" dirty="0">
                <a:solidFill>
                  <a:srgbClr val="FF0000"/>
                </a:solidFill>
              </a:rPr>
              <a:t>5 </a:t>
            </a:r>
            <a:r>
              <a:rPr lang="en-US" sz="2000" b="1" dirty="0">
                <a:solidFill>
                  <a:srgbClr val="FF0000"/>
                </a:solidFill>
              </a:rPr>
              <a:t>sources of operational risk:</a:t>
            </a:r>
          </a:p>
          <a:p>
            <a:pPr marL="514350" indent="-514350">
              <a:lnSpc>
                <a:spcPts val="2700"/>
              </a:lnSpc>
              <a:spcBef>
                <a:spcPts val="600"/>
              </a:spcBef>
              <a:spcAft>
                <a:spcPts val="600"/>
              </a:spcAft>
              <a:buAutoNum type="romanLcParenBoth"/>
            </a:pPr>
            <a:r>
              <a:rPr lang="en-US" sz="2000" dirty="0"/>
              <a:t>Technology (e.g., technological failure and deteriorating systems)</a:t>
            </a:r>
          </a:p>
          <a:p>
            <a:pPr marL="514350" indent="-514350">
              <a:lnSpc>
                <a:spcPts val="2700"/>
              </a:lnSpc>
              <a:spcBef>
                <a:spcPts val="600"/>
              </a:spcBef>
              <a:spcAft>
                <a:spcPts val="600"/>
              </a:spcAft>
              <a:buAutoNum type="romanLcParenBoth"/>
            </a:pPr>
            <a:r>
              <a:rPr lang="en-US" sz="2000" dirty="0"/>
              <a:t>Employees (e.g., human error and internal fraud)</a:t>
            </a:r>
          </a:p>
          <a:p>
            <a:pPr marL="514350" indent="-514350">
              <a:lnSpc>
                <a:spcPts val="2700"/>
              </a:lnSpc>
              <a:spcBef>
                <a:spcPts val="600"/>
              </a:spcBef>
              <a:spcAft>
                <a:spcPts val="600"/>
              </a:spcAft>
              <a:buAutoNum type="romanLcParenBoth"/>
            </a:pPr>
            <a:r>
              <a:rPr lang="en-US" sz="2000" dirty="0"/>
              <a:t>Customer relationships (e.g., contractual disputes)</a:t>
            </a:r>
          </a:p>
          <a:p>
            <a:pPr marL="514350" indent="-514350">
              <a:lnSpc>
                <a:spcPts val="2700"/>
              </a:lnSpc>
              <a:spcBef>
                <a:spcPts val="600"/>
              </a:spcBef>
              <a:spcAft>
                <a:spcPts val="600"/>
              </a:spcAft>
              <a:buAutoNum type="romanLcParenBoth"/>
            </a:pPr>
            <a:r>
              <a:rPr lang="en-US" sz="2000" dirty="0"/>
              <a:t>Capital assets (e.g., destruction by fire or other catastrophes)</a:t>
            </a:r>
          </a:p>
          <a:p>
            <a:pPr marL="514350" indent="-514350">
              <a:lnSpc>
                <a:spcPts val="2700"/>
              </a:lnSpc>
              <a:spcBef>
                <a:spcPts val="600"/>
              </a:spcBef>
              <a:spcAft>
                <a:spcPts val="600"/>
              </a:spcAft>
              <a:buAutoNum type="romanLcParenBoth"/>
            </a:pPr>
            <a:r>
              <a:rPr lang="en-US" sz="2000" dirty="0"/>
              <a:t>External (e.g., external fraud</a:t>
            </a:r>
            <a:r>
              <a:rPr lang="pt-PT" sz="2000" dirty="0"/>
              <a:t>).</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480</a:t>
            </a:fld>
            <a:endParaRPr lang="en-US"/>
          </a:p>
        </p:txBody>
      </p:sp>
      <p:pic>
        <p:nvPicPr>
          <p:cNvPr id="5" name="Picture 4"/>
          <p:cNvPicPr>
            <a:picLocks noChangeAspect="1"/>
          </p:cNvPicPr>
          <p:nvPr/>
        </p:nvPicPr>
        <p:blipFill>
          <a:blip r:embed="rId2"/>
          <a:stretch>
            <a:fillRect/>
          </a:stretch>
        </p:blipFill>
        <p:spPr>
          <a:xfrm>
            <a:off x="6795886" y="1651419"/>
            <a:ext cx="2693618" cy="4636870"/>
          </a:xfrm>
          <a:prstGeom prst="rect">
            <a:avLst/>
          </a:prstGeom>
        </p:spPr>
      </p:pic>
      <p:sp>
        <p:nvSpPr>
          <p:cNvPr id="6" name="Text Box 5"/>
          <p:cNvSpPr txBox="1">
            <a:spLocks noChangeArrowheads="1"/>
          </p:cNvSpPr>
          <p:nvPr/>
        </p:nvSpPr>
        <p:spPr bwMode="auto">
          <a:xfrm>
            <a:off x="920552" y="5877272"/>
            <a:ext cx="5875334" cy="400110"/>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a:solidFill>
                  <a:schemeClr val="tx1"/>
                </a:solidFill>
              </a:rPr>
              <a:t>Source</a:t>
            </a:r>
            <a:r>
              <a:rPr lang="pt-PT" sz="1000" b="0" u="none" dirty="0">
                <a:solidFill>
                  <a:schemeClr val="tx1"/>
                </a:solidFill>
              </a:rPr>
              <a:t>: </a:t>
            </a:r>
            <a:r>
              <a:rPr lang="en-US" sz="1000" b="0" u="none" dirty="0">
                <a:solidFill>
                  <a:schemeClr val="tx1"/>
                </a:solidFill>
              </a:rPr>
              <a:t>Saunders, Anthony and Marcia </a:t>
            </a:r>
            <a:r>
              <a:rPr lang="en-US" sz="1000" b="0" u="none" dirty="0" err="1">
                <a:solidFill>
                  <a:schemeClr val="tx1"/>
                </a:solidFill>
              </a:rPr>
              <a:t>Millon</a:t>
            </a:r>
            <a:r>
              <a:rPr lang="en-US" sz="1000" b="0" u="none" dirty="0">
                <a:solidFill>
                  <a:schemeClr val="tx1"/>
                </a:solidFill>
              </a:rPr>
              <a:t> Cornett (2018), “Financial Institutions Management – A Risk Management Approach”, 9th Edition, McGraw-Hill International.</a:t>
            </a:r>
          </a:p>
        </p:txBody>
      </p:sp>
    </p:spTree>
    <p:extLst>
      <p:ext uri="{BB962C8B-B14F-4D97-AF65-F5344CB8AC3E}">
        <p14:creationId xmlns:p14="http://schemas.microsoft.com/office/powerpoint/2010/main" val="71035148"/>
      </p:ext>
    </p:extLst>
  </p:cSld>
  <p:clrMapOvr>
    <a:masterClrMapping/>
  </p:clrMapOvr>
  <p:transition spd="slow">
    <p:pull dir="r"/>
  </p:transition>
</p:sld>
</file>

<file path=ppt/slides/slide4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Legal Risk</a:t>
            </a:r>
          </a:p>
        </p:txBody>
      </p:sp>
      <p:sp>
        <p:nvSpPr>
          <p:cNvPr id="134147" name="Rectangle 4"/>
          <p:cNvSpPr>
            <a:spLocks noGrp="1" noChangeArrowheads="1"/>
          </p:cNvSpPr>
          <p:nvPr>
            <p:ph type="body" idx="1"/>
          </p:nvPr>
        </p:nvSpPr>
        <p:spPr>
          <a:xfrm>
            <a:off x="704528" y="1628800"/>
            <a:ext cx="8784976" cy="4608512"/>
          </a:xfrm>
          <a:noFill/>
        </p:spPr>
        <p:txBody>
          <a:bodyPr/>
          <a:lstStyle/>
          <a:p>
            <a:pPr marL="265113" indent="-265113" algn="just">
              <a:lnSpc>
                <a:spcPts val="2700"/>
              </a:lnSpc>
              <a:spcBef>
                <a:spcPts val="600"/>
              </a:spcBef>
              <a:spcAft>
                <a:spcPts val="600"/>
              </a:spcAft>
            </a:pPr>
            <a:r>
              <a:rPr lang="en-US" sz="2000" dirty="0">
                <a:cs typeface="Times New Roman" pitchFamily="18" charset="0"/>
              </a:rPr>
              <a:t>It is usually considered a type of operational risk, but with an increasing relevance.</a:t>
            </a:r>
          </a:p>
          <a:p>
            <a:pPr marL="265113" indent="-265113" algn="just">
              <a:lnSpc>
                <a:spcPts val="2700"/>
              </a:lnSpc>
              <a:spcBef>
                <a:spcPts val="600"/>
              </a:spcBef>
              <a:spcAft>
                <a:spcPts val="600"/>
              </a:spcAft>
            </a:pPr>
            <a:r>
              <a:rPr lang="en-US" sz="2000" dirty="0" err="1">
                <a:cs typeface="Times New Roman" pitchFamily="18" charset="0"/>
              </a:rPr>
              <a:t>Syrett</a:t>
            </a:r>
            <a:r>
              <a:rPr lang="en-US" sz="2000" dirty="0">
                <a:cs typeface="Times New Roman" pitchFamily="18" charset="0"/>
              </a:rPr>
              <a:t> and Devine, (2012), “Managing Uncertainty - </a:t>
            </a:r>
            <a:r>
              <a:rPr lang="en-GB" sz="2000" dirty="0">
                <a:cs typeface="Times New Roman" pitchFamily="18" charset="0"/>
              </a:rPr>
              <a:t>Strategies for surviving and thriving in turbulent times”, The Economist</a:t>
            </a:r>
            <a:r>
              <a:rPr lang="en-US" sz="2000" dirty="0">
                <a:cs typeface="Times New Roman" pitchFamily="18" charset="0"/>
              </a:rPr>
              <a:t>: </a:t>
            </a:r>
          </a:p>
          <a:p>
            <a:pPr marL="265113" lvl="1" indent="-265113" algn="just">
              <a:lnSpc>
                <a:spcPts val="2700"/>
              </a:lnSpc>
              <a:spcBef>
                <a:spcPts val="600"/>
              </a:spcBef>
              <a:spcAft>
                <a:spcPts val="600"/>
              </a:spcAft>
              <a:buNone/>
            </a:pPr>
            <a:r>
              <a:rPr lang="en-US" sz="1600" dirty="0">
                <a:solidFill>
                  <a:srgbClr val="FF0000"/>
                </a:solidFill>
                <a:cs typeface="Times New Roman" pitchFamily="18" charset="0"/>
              </a:rPr>
              <a:t>		</a:t>
            </a:r>
            <a:r>
              <a:rPr lang="en-US" sz="2000" dirty="0">
                <a:solidFill>
                  <a:srgbClr val="FF0000"/>
                </a:solidFill>
                <a:cs typeface="Times New Roman" pitchFamily="18" charset="0"/>
              </a:rPr>
              <a:t>Legal risk was the 2</a:t>
            </a:r>
            <a:r>
              <a:rPr lang="en-US" sz="2000" baseline="30000" dirty="0">
                <a:solidFill>
                  <a:srgbClr val="FF0000"/>
                </a:solidFill>
                <a:cs typeface="Times New Roman" pitchFamily="18" charset="0"/>
              </a:rPr>
              <a:t>nd</a:t>
            </a:r>
            <a:r>
              <a:rPr lang="en-US" sz="2000" dirty="0">
                <a:solidFill>
                  <a:srgbClr val="FF0000"/>
                </a:solidFill>
                <a:cs typeface="Times New Roman" pitchFamily="18" charset="0"/>
              </a:rPr>
              <a:t> highest risk regarding uncertainty and impact for international companies </a:t>
            </a:r>
            <a:r>
              <a:rPr lang="en-US" sz="2000" dirty="0">
                <a:cs typeface="Times New Roman" pitchFamily="18" charset="0"/>
              </a:rPr>
              <a:t>(1</a:t>
            </a:r>
            <a:r>
              <a:rPr lang="en-US" sz="2000" baseline="30000" dirty="0">
                <a:cs typeface="Times New Roman" pitchFamily="18" charset="0"/>
              </a:rPr>
              <a:t>st</a:t>
            </a:r>
            <a:r>
              <a:rPr lang="en-US" sz="2000" dirty="0">
                <a:cs typeface="Times New Roman" pitchFamily="18" charset="0"/>
              </a:rPr>
              <a:t> was political risk).</a:t>
            </a:r>
          </a:p>
          <a:p>
            <a:pPr marL="265113" lvl="1" indent="-265113" algn="just">
              <a:lnSpc>
                <a:spcPts val="2700"/>
              </a:lnSpc>
              <a:spcBef>
                <a:spcPts val="600"/>
              </a:spcBef>
              <a:spcAft>
                <a:spcPts val="600"/>
              </a:spcAft>
              <a:buNone/>
            </a:pPr>
            <a:endParaRPr lang="en-US" sz="2000" dirty="0">
              <a:cs typeface="Times New Roman" pitchFamily="18" charset="0"/>
            </a:endParaRPr>
          </a:p>
          <a:p>
            <a:pPr marL="265113" indent="-265113" algn="just">
              <a:lnSpc>
                <a:spcPts val="2700"/>
              </a:lnSpc>
              <a:spcBef>
                <a:spcPts val="600"/>
              </a:spcBef>
              <a:spcAft>
                <a:spcPts val="600"/>
              </a:spcAft>
            </a:pPr>
            <a:r>
              <a:rPr lang="en-US" sz="2000" dirty="0">
                <a:cs typeface="Times New Roman" pitchFamily="18" charset="0"/>
              </a:rPr>
              <a:t>Accenture (2013) – 62% of top managers identified legal risk as the highest threat (regulatory risk was the 3</a:t>
            </a:r>
            <a:r>
              <a:rPr lang="en-US" sz="2000" baseline="30000" dirty="0">
                <a:cs typeface="Times New Roman" pitchFamily="18" charset="0"/>
              </a:rPr>
              <a:t>rd</a:t>
            </a:r>
            <a:r>
              <a:rPr lang="en-US" sz="2000" dirty="0">
                <a:cs typeface="Times New Roman" pitchFamily="18" charset="0"/>
              </a:rPr>
              <a:t>).</a:t>
            </a:r>
          </a:p>
          <a:p>
            <a:pPr marL="265113" indent="-265113" algn="just">
              <a:lnSpc>
                <a:spcPts val="2700"/>
              </a:lnSpc>
              <a:spcBef>
                <a:spcPts val="600"/>
              </a:spcBef>
              <a:spcAft>
                <a:spcPts val="600"/>
              </a:spcAft>
            </a:pPr>
            <a:r>
              <a:rPr lang="en-US" sz="2000" dirty="0">
                <a:cs typeface="Times New Roman" pitchFamily="18" charset="0"/>
              </a:rPr>
              <a:t>Legal risk became the main risk for big global companies.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481</a:t>
            </a:fld>
            <a:endParaRPr lang="en-US"/>
          </a:p>
        </p:txBody>
      </p:sp>
      <p:cxnSp>
        <p:nvCxnSpPr>
          <p:cNvPr id="4" name="Elbow Connector 3"/>
          <p:cNvCxnSpPr/>
          <p:nvPr/>
        </p:nvCxnSpPr>
        <p:spPr bwMode="auto">
          <a:xfrm>
            <a:off x="1064568" y="3212976"/>
            <a:ext cx="576064" cy="288032"/>
          </a:xfrm>
          <a:prstGeom prst="bentConnector3">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74316127"/>
      </p:ext>
    </p:extLst>
  </p:cSld>
  <p:clrMapOvr>
    <a:masterClrMapping/>
  </p:clrMapOvr>
  <p:transition spd="slow">
    <p:pull dir="r"/>
  </p:transition>
</p:sld>
</file>

<file path=ppt/slides/slide4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Legal Risk</a:t>
            </a:r>
          </a:p>
        </p:txBody>
      </p:sp>
      <p:sp>
        <p:nvSpPr>
          <p:cNvPr id="134147" name="Rectangle 4"/>
          <p:cNvSpPr>
            <a:spLocks noGrp="1" noChangeArrowheads="1"/>
          </p:cNvSpPr>
          <p:nvPr>
            <p:ph type="body" idx="1"/>
          </p:nvPr>
        </p:nvSpPr>
        <p:spPr>
          <a:xfrm>
            <a:off x="704528" y="1628800"/>
            <a:ext cx="8784976" cy="4608512"/>
          </a:xfrm>
          <a:noFill/>
        </p:spPr>
        <p:txBody>
          <a:bodyPr/>
          <a:lstStyle/>
          <a:p>
            <a:pPr marL="265113" indent="-265113" algn="just">
              <a:lnSpc>
                <a:spcPts val="2700"/>
              </a:lnSpc>
              <a:spcBef>
                <a:spcPts val="600"/>
              </a:spcBef>
              <a:spcAft>
                <a:spcPts val="600"/>
              </a:spcAft>
            </a:pPr>
            <a:r>
              <a:rPr lang="en-US" sz="2000" dirty="0">
                <a:cs typeface="Times New Roman" pitchFamily="18" charset="0"/>
              </a:rPr>
              <a:t>What must managers expect from rules: </a:t>
            </a:r>
            <a:r>
              <a:rPr lang="en-US" sz="2000" dirty="0">
                <a:solidFill>
                  <a:srgbClr val="FF0000"/>
                </a:solidFill>
                <a:cs typeface="Times New Roman" pitchFamily="18" charset="0"/>
              </a:rPr>
              <a:t>Clarity and predictability – law has to be known or easily understood.</a:t>
            </a:r>
          </a:p>
          <a:p>
            <a:pPr marL="265113" indent="-265113" algn="just">
              <a:lnSpc>
                <a:spcPts val="2700"/>
              </a:lnSpc>
              <a:spcBef>
                <a:spcPts val="600"/>
              </a:spcBef>
              <a:spcAft>
                <a:spcPts val="600"/>
              </a:spcAft>
            </a:pPr>
            <a:endParaRPr lang="en-US" sz="2000" dirty="0">
              <a:solidFill>
                <a:srgbClr val="FF0000"/>
              </a:solidFill>
              <a:cs typeface="Times New Roman" pitchFamily="18" charset="0"/>
            </a:endParaRPr>
          </a:p>
          <a:p>
            <a:pPr marL="265113" indent="-265113" algn="just">
              <a:lnSpc>
                <a:spcPts val="2700"/>
              </a:lnSpc>
              <a:spcBef>
                <a:spcPts val="600"/>
              </a:spcBef>
              <a:spcAft>
                <a:spcPts val="600"/>
              </a:spcAft>
            </a:pPr>
            <a:r>
              <a:rPr lang="en-US" sz="2000" dirty="0">
                <a:cs typeface="Times New Roman" pitchFamily="18" charset="0"/>
              </a:rPr>
              <a:t>However, this doesn’t exist in global business.</a:t>
            </a:r>
          </a:p>
          <a:p>
            <a:pPr marL="265113" indent="-265113" algn="just">
              <a:lnSpc>
                <a:spcPts val="2700"/>
              </a:lnSpc>
              <a:spcBef>
                <a:spcPts val="600"/>
              </a:spcBef>
              <a:spcAft>
                <a:spcPts val="600"/>
              </a:spcAft>
            </a:pPr>
            <a:endParaRPr lang="en-US" sz="2000" dirty="0">
              <a:cs typeface="Times New Roman" pitchFamily="18" charset="0"/>
            </a:endParaRPr>
          </a:p>
          <a:p>
            <a:pPr marL="265113" indent="-265113" algn="just">
              <a:lnSpc>
                <a:spcPts val="2700"/>
              </a:lnSpc>
              <a:spcBef>
                <a:spcPts val="600"/>
              </a:spcBef>
              <a:spcAft>
                <a:spcPts val="600"/>
              </a:spcAft>
            </a:pPr>
            <a:r>
              <a:rPr lang="en-US" sz="2000" dirty="0">
                <a:solidFill>
                  <a:srgbClr val="FF0000"/>
                </a:solidFill>
                <a:cs typeface="Times New Roman" pitchFamily="18" charset="0"/>
              </a:rPr>
              <a:t>Instead, rules are often unclear, contradictory </a:t>
            </a:r>
            <a:r>
              <a:rPr lang="en-US" sz="2000" dirty="0">
                <a:cs typeface="Times New Roman" pitchFamily="18" charset="0"/>
              </a:rPr>
              <a:t>and can be applied in retrospect and outside of their makers’ intentions.</a:t>
            </a:r>
          </a:p>
          <a:p>
            <a:pPr marL="265113" indent="-265113" algn="just">
              <a:lnSpc>
                <a:spcPts val="2700"/>
              </a:lnSpc>
              <a:spcBef>
                <a:spcPts val="600"/>
              </a:spcBef>
              <a:spcAft>
                <a:spcPts val="600"/>
              </a:spcAft>
            </a:pPr>
            <a:endParaRPr lang="en-US" sz="2000" dirty="0">
              <a:cs typeface="Times New Roman" pitchFamily="18" charset="0"/>
            </a:endParaRPr>
          </a:p>
          <a:p>
            <a:pPr marL="265113" indent="-265113" algn="just">
              <a:lnSpc>
                <a:spcPts val="2700"/>
              </a:lnSpc>
              <a:spcBef>
                <a:spcPts val="600"/>
              </a:spcBef>
              <a:spcAft>
                <a:spcPts val="600"/>
              </a:spcAft>
            </a:pPr>
            <a:r>
              <a:rPr lang="en-US" sz="2000" dirty="0">
                <a:cs typeface="Times New Roman" pitchFamily="18" charset="0"/>
              </a:rPr>
              <a:t>Since 2009, banks have paid more than 250 B$ in fines.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482</a:t>
            </a:fld>
            <a:endParaRPr lang="en-US"/>
          </a:p>
        </p:txBody>
      </p:sp>
    </p:spTree>
    <p:extLst>
      <p:ext uri="{BB962C8B-B14F-4D97-AF65-F5344CB8AC3E}">
        <p14:creationId xmlns:p14="http://schemas.microsoft.com/office/powerpoint/2010/main" val="1327610735"/>
      </p:ext>
    </p:extLst>
  </p:cSld>
  <p:clrMapOvr>
    <a:masterClrMapping/>
  </p:clrMapOvr>
  <p:transition spd="slow">
    <p:pull dir="r"/>
  </p:transition>
</p:sld>
</file>

<file path=ppt/slides/slide4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Legal Risk</a:t>
            </a:r>
          </a:p>
        </p:txBody>
      </p:sp>
      <p:sp>
        <p:nvSpPr>
          <p:cNvPr id="134147" name="Rectangle 4"/>
          <p:cNvSpPr>
            <a:spLocks noGrp="1" noChangeArrowheads="1"/>
          </p:cNvSpPr>
          <p:nvPr>
            <p:ph type="body" idx="1"/>
          </p:nvPr>
        </p:nvSpPr>
        <p:spPr>
          <a:xfrm>
            <a:off x="704528" y="1628800"/>
            <a:ext cx="8784976" cy="4608512"/>
          </a:xfrm>
          <a:noFill/>
        </p:spPr>
        <p:txBody>
          <a:bodyPr/>
          <a:lstStyle/>
          <a:p>
            <a:pPr marL="265113" indent="-265113">
              <a:lnSpc>
                <a:spcPts val="2700"/>
              </a:lnSpc>
              <a:spcBef>
                <a:spcPts val="600"/>
              </a:spcBef>
              <a:spcAft>
                <a:spcPts val="600"/>
              </a:spcAft>
            </a:pPr>
            <a:r>
              <a:rPr lang="en-US" sz="2000" dirty="0" err="1">
                <a:cs typeface="Times New Roman" pitchFamily="18" charset="0"/>
              </a:rPr>
              <a:t>Kurer</a:t>
            </a:r>
            <a:r>
              <a:rPr lang="en-US" sz="2000" dirty="0">
                <a:cs typeface="Times New Roman" pitchFamily="18" charset="0"/>
              </a:rPr>
              <a:t>, Peter (2015), “</a:t>
            </a:r>
            <a:r>
              <a:rPr lang="en-GB" sz="2000" b="1" dirty="0"/>
              <a:t>Legal and Compliance Risk: </a:t>
            </a:r>
            <a:r>
              <a:rPr lang="en-GB" sz="2000" dirty="0"/>
              <a:t>A Strategic Response to a Rising Threat for Global Business”, Oxford University Press”:</a:t>
            </a:r>
            <a:endParaRPr lang="en-US" sz="2000" dirty="0">
              <a:cs typeface="Times New Roman" pitchFamily="18" charset="0"/>
            </a:endParaRPr>
          </a:p>
          <a:p>
            <a:pPr marL="635000" lvl="1" indent="-234950" algn="just">
              <a:lnSpc>
                <a:spcPts val="2700"/>
              </a:lnSpc>
              <a:spcBef>
                <a:spcPts val="600"/>
              </a:spcBef>
              <a:spcAft>
                <a:spcPts val="600"/>
              </a:spcAft>
            </a:pPr>
            <a:r>
              <a:rPr lang="en-US" sz="1800" dirty="0">
                <a:cs typeface="Times New Roman" pitchFamily="18" charset="0"/>
              </a:rPr>
              <a:t>“</a:t>
            </a:r>
            <a:r>
              <a:rPr lang="en-US" sz="1800" dirty="0">
                <a:solidFill>
                  <a:srgbClr val="FF0000"/>
                </a:solidFill>
                <a:cs typeface="Times New Roman" pitchFamily="18" charset="0"/>
              </a:rPr>
              <a:t>even modern states are far away from being highly rational bureaucracies </a:t>
            </a:r>
            <a:r>
              <a:rPr lang="en-US" sz="1800" dirty="0">
                <a:cs typeface="Times New Roman" pitchFamily="18" charset="0"/>
              </a:rPr>
              <a:t>as they have been described by Max Weber. Rather, they are in a state which many would describe as a legal jungle, as disorder, or entropy”.</a:t>
            </a:r>
          </a:p>
          <a:p>
            <a:pPr marL="265113" indent="-265113" algn="just">
              <a:lnSpc>
                <a:spcPts val="2700"/>
              </a:lnSpc>
              <a:spcBef>
                <a:spcPts val="600"/>
              </a:spcBef>
              <a:spcAft>
                <a:spcPts val="600"/>
              </a:spcAft>
            </a:pPr>
            <a:r>
              <a:rPr lang="en-US" sz="2000" dirty="0">
                <a:cs typeface="Times New Roman" pitchFamily="18" charset="0"/>
              </a:rPr>
              <a:t>Companies are motivated to participate in enforcement actions against themselves, namely by identifying compliance breaches or internal control deficiencies.</a:t>
            </a:r>
          </a:p>
          <a:p>
            <a:pPr marL="265113" indent="-265113" algn="just">
              <a:lnSpc>
                <a:spcPts val="2700"/>
              </a:lnSpc>
              <a:spcBef>
                <a:spcPts val="600"/>
              </a:spcBef>
              <a:spcAft>
                <a:spcPts val="600"/>
              </a:spcAft>
            </a:pPr>
            <a:r>
              <a:rPr lang="en-US" sz="2000" dirty="0">
                <a:cs typeface="Times New Roman" pitchFamily="18" charset="0"/>
              </a:rPr>
              <a:t>Earlier, a compliance breach would be dealt by lower ranks of the organization, but these issues have moved to the top management more recently.</a:t>
            </a:r>
          </a:p>
          <a:p>
            <a:pPr marL="265113" indent="-265113" algn="just">
              <a:lnSpc>
                <a:spcPts val="2700"/>
              </a:lnSpc>
              <a:spcBef>
                <a:spcPts val="600"/>
              </a:spcBef>
              <a:spcAft>
                <a:spcPts val="600"/>
              </a:spcAft>
            </a:pPr>
            <a:r>
              <a:rPr lang="en-US" sz="2000" dirty="0">
                <a:cs typeface="Times New Roman" pitchFamily="18" charset="0"/>
              </a:rPr>
              <a:t>Therefore, </a:t>
            </a:r>
            <a:r>
              <a:rPr lang="en-US" sz="2000" dirty="0">
                <a:solidFill>
                  <a:srgbClr val="FF3300"/>
                </a:solidFill>
                <a:cs typeface="Times New Roman" pitchFamily="18" charset="0"/>
              </a:rPr>
              <a:t>personal exposure of executives is much larger nowadays.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483</a:t>
            </a:fld>
            <a:endParaRPr lang="en-US" dirty="0"/>
          </a:p>
        </p:txBody>
      </p:sp>
    </p:spTree>
    <p:extLst>
      <p:ext uri="{BB962C8B-B14F-4D97-AF65-F5344CB8AC3E}">
        <p14:creationId xmlns:p14="http://schemas.microsoft.com/office/powerpoint/2010/main" val="2299649476"/>
      </p:ext>
    </p:extLst>
  </p:cSld>
  <p:clrMapOvr>
    <a:masterClrMapping/>
  </p:clrMapOvr>
  <p:transition spd="slow">
    <p:pull dir="r"/>
  </p:transition>
</p:sld>
</file>

<file path=ppt/slides/slide4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Legal Risk</a:t>
            </a:r>
          </a:p>
        </p:txBody>
      </p:sp>
      <p:sp>
        <p:nvSpPr>
          <p:cNvPr id="134147" name="Rectangle 4"/>
          <p:cNvSpPr>
            <a:spLocks noGrp="1" noChangeArrowheads="1"/>
          </p:cNvSpPr>
          <p:nvPr>
            <p:ph type="body" idx="1"/>
          </p:nvPr>
        </p:nvSpPr>
        <p:spPr>
          <a:xfrm>
            <a:off x="704528" y="1628799"/>
            <a:ext cx="8784976" cy="4694213"/>
          </a:xfrm>
          <a:noFill/>
        </p:spPr>
        <p:txBody>
          <a:bodyPr/>
          <a:lstStyle/>
          <a:p>
            <a:pPr marL="265113" indent="-265113" algn="just">
              <a:lnSpc>
                <a:spcPts val="2700"/>
              </a:lnSpc>
              <a:spcBef>
                <a:spcPts val="600"/>
              </a:spcBef>
              <a:spcAft>
                <a:spcPts val="600"/>
              </a:spcAft>
            </a:pPr>
            <a:r>
              <a:rPr lang="en-US" sz="2000" dirty="0">
                <a:cs typeface="Times New Roman" pitchFamily="18" charset="0"/>
              </a:rPr>
              <a:t>Modern legal ordeals are not honest and unbiased, but event-driven, aggressive and emotional, hold in media instead of courthouses, based on ”naming and shaming”.</a:t>
            </a:r>
          </a:p>
          <a:p>
            <a:pPr marL="265113" indent="-265113" algn="just">
              <a:lnSpc>
                <a:spcPts val="2700"/>
              </a:lnSpc>
              <a:spcBef>
                <a:spcPts val="600"/>
              </a:spcBef>
              <a:spcAft>
                <a:spcPts val="600"/>
              </a:spcAft>
            </a:pPr>
            <a:endParaRPr lang="en-US" sz="2000" dirty="0">
              <a:solidFill>
                <a:srgbClr val="FF0000"/>
              </a:solidFill>
              <a:cs typeface="Times New Roman" pitchFamily="18" charset="0"/>
            </a:endParaRPr>
          </a:p>
          <a:p>
            <a:pPr marL="265113" indent="-265113" algn="just">
              <a:lnSpc>
                <a:spcPts val="2700"/>
              </a:lnSpc>
              <a:spcBef>
                <a:spcPts val="600"/>
              </a:spcBef>
              <a:spcAft>
                <a:spcPts val="600"/>
              </a:spcAft>
            </a:pPr>
            <a:r>
              <a:rPr lang="en-US" sz="2000" dirty="0">
                <a:cs typeface="Times New Roman" pitchFamily="18" charset="0"/>
              </a:rPr>
              <a:t>Increasing number of laws:</a:t>
            </a:r>
          </a:p>
          <a:p>
            <a:pPr marL="452438" lvl="1" indent="-187325" algn="just">
              <a:lnSpc>
                <a:spcPts val="2700"/>
              </a:lnSpc>
              <a:spcBef>
                <a:spcPts val="600"/>
              </a:spcBef>
              <a:spcAft>
                <a:spcPts val="600"/>
              </a:spcAft>
            </a:pPr>
            <a:r>
              <a:rPr lang="en-US" sz="1800" dirty="0">
                <a:cs typeface="Times New Roman" pitchFamily="18" charset="0"/>
              </a:rPr>
              <a:t>in US</a:t>
            </a:r>
            <a:r>
              <a:rPr lang="en-US" sz="1800" dirty="0">
                <a:solidFill>
                  <a:srgbClr val="FF3300"/>
                </a:solidFill>
                <a:cs typeface="Times New Roman" pitchFamily="18" charset="0"/>
              </a:rPr>
              <a:t>, total corporate regulatory costs amount to around 12% of GDP.</a:t>
            </a:r>
          </a:p>
          <a:p>
            <a:pPr marL="452438" lvl="1" indent="-187325" algn="just">
              <a:lnSpc>
                <a:spcPts val="2700"/>
              </a:lnSpc>
              <a:spcBef>
                <a:spcPts val="600"/>
              </a:spcBef>
              <a:spcAft>
                <a:spcPts val="600"/>
              </a:spcAft>
            </a:pPr>
            <a:r>
              <a:rPr lang="en-US" sz="1800" dirty="0">
                <a:cs typeface="Times New Roman" pitchFamily="18" charset="0"/>
              </a:rPr>
              <a:t>in Switzerland, total regulatory costs for companies and citizens reach 10% of GDP.</a:t>
            </a:r>
          </a:p>
          <a:p>
            <a:pPr marL="234950" indent="-234950" algn="just">
              <a:lnSpc>
                <a:spcPts val="2700"/>
              </a:lnSpc>
              <a:spcBef>
                <a:spcPts val="600"/>
              </a:spcBef>
              <a:spcAft>
                <a:spcPts val="600"/>
              </a:spcAft>
            </a:pPr>
            <a:endParaRPr lang="en-US" sz="2000" dirty="0">
              <a:solidFill>
                <a:srgbClr val="FF0000"/>
              </a:solidFill>
              <a:cs typeface="Times New Roman" pitchFamily="18" charset="0"/>
            </a:endParaRPr>
          </a:p>
          <a:p>
            <a:pPr marL="234950" indent="-234950" algn="just">
              <a:lnSpc>
                <a:spcPts val="2700"/>
              </a:lnSpc>
              <a:spcBef>
                <a:spcPts val="600"/>
              </a:spcBef>
              <a:spcAft>
                <a:spcPts val="600"/>
              </a:spcAft>
            </a:pPr>
            <a:r>
              <a:rPr lang="en-US" sz="2000" dirty="0">
                <a:solidFill>
                  <a:srgbClr val="FF0000"/>
                </a:solidFill>
                <a:cs typeface="Times New Roman" pitchFamily="18" charset="0"/>
              </a:rPr>
              <a:t>Increasing relevance of lawyers: in US and most European countries, the legal service industry is already the 2</a:t>
            </a:r>
            <a:r>
              <a:rPr lang="en-US" sz="2000" baseline="30000" dirty="0">
                <a:solidFill>
                  <a:srgbClr val="FF0000"/>
                </a:solidFill>
                <a:cs typeface="Times New Roman" pitchFamily="18" charset="0"/>
              </a:rPr>
              <a:t>nd</a:t>
            </a:r>
            <a:r>
              <a:rPr lang="en-US" sz="2000" dirty="0">
                <a:solidFill>
                  <a:srgbClr val="FF0000"/>
                </a:solidFill>
                <a:cs typeface="Times New Roman" pitchFamily="18" charset="0"/>
              </a:rPr>
              <a:t> largest professional service industry, </a:t>
            </a:r>
            <a:r>
              <a:rPr lang="en-US" sz="2000" dirty="0">
                <a:cs typeface="Times New Roman" pitchFamily="18" charset="0"/>
              </a:rPr>
              <a:t>right after health services.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484</a:t>
            </a:fld>
            <a:endParaRPr lang="en-US" dirty="0"/>
          </a:p>
        </p:txBody>
      </p:sp>
    </p:spTree>
    <p:extLst>
      <p:ext uri="{BB962C8B-B14F-4D97-AF65-F5344CB8AC3E}">
        <p14:creationId xmlns:p14="http://schemas.microsoft.com/office/powerpoint/2010/main" val="1150179810"/>
      </p:ext>
    </p:extLst>
  </p:cSld>
  <p:clrMapOvr>
    <a:masterClrMapping/>
  </p:clrMapOvr>
  <p:transition spd="slow">
    <p:pull dir="r"/>
  </p:transition>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2440364"/>
            <a:ext cx="8466137" cy="677108"/>
          </a:xfrm>
          <a:noFill/>
        </p:spPr>
        <p:txBody>
          <a:bodyPr lIns="91440" tIns="45720" rIns="91440" bIns="45720">
            <a:spAutoFit/>
          </a:bodyPr>
          <a:lstStyle/>
          <a:p>
            <a:r>
              <a:rPr lang="en-US" sz="3800" b="1" dirty="0"/>
              <a:t>3.	Financial Crises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485</a:t>
            </a:fld>
            <a:endParaRPr lang="en-US"/>
          </a:p>
        </p:txBody>
      </p:sp>
    </p:spTree>
    <p:extLst>
      <p:ext uri="{BB962C8B-B14F-4D97-AF65-F5344CB8AC3E}">
        <p14:creationId xmlns:p14="http://schemas.microsoft.com/office/powerpoint/2010/main" val="3634430921"/>
      </p:ext>
    </p:extLst>
  </p:cSld>
  <p:clrMapOvr>
    <a:masterClrMapping/>
  </p:clrMapOvr>
  <p:transition spd="slow">
    <p:pull dir="r"/>
  </p:transition>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776536" y="2440364"/>
            <a:ext cx="8640959" cy="677108"/>
          </a:xfrm>
          <a:noFill/>
        </p:spPr>
        <p:txBody>
          <a:bodyPr wrap="square" lIns="91440" tIns="45720" rIns="91440" bIns="45720">
            <a:spAutoFit/>
          </a:bodyPr>
          <a:lstStyle/>
          <a:p>
            <a:pPr marL="895350" indent="-895350"/>
            <a:r>
              <a:rPr lang="en-US" sz="3800" b="1" dirty="0"/>
              <a:t>3.1. Characterization</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486</a:t>
            </a:fld>
            <a:endParaRPr lang="en-US"/>
          </a:p>
        </p:txBody>
      </p:sp>
    </p:spTree>
    <p:extLst>
      <p:ext uri="{BB962C8B-B14F-4D97-AF65-F5344CB8AC3E}">
        <p14:creationId xmlns:p14="http://schemas.microsoft.com/office/powerpoint/2010/main" val="4266213711"/>
      </p:ext>
    </p:extLst>
  </p:cSld>
  <p:clrMapOvr>
    <a:masterClrMapping/>
  </p:clrMapOvr>
  <p:transition spd="slow">
    <p:pull dir="r"/>
  </p:transition>
</p:sld>
</file>

<file path=ppt/slides/slide4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566150" cy="1104900"/>
          </a:xfrm>
        </p:spPr>
        <p:txBody>
          <a:bodyPr/>
          <a:lstStyle/>
          <a:p>
            <a:r>
              <a:rPr lang="en-US" dirty="0"/>
              <a:t>Summary</a:t>
            </a:r>
          </a:p>
        </p:txBody>
      </p:sp>
      <p:sp>
        <p:nvSpPr>
          <p:cNvPr id="8" name="Rectangle 3"/>
          <p:cNvSpPr txBox="1">
            <a:spLocks noChangeArrowheads="1"/>
          </p:cNvSpPr>
          <p:nvPr/>
        </p:nvSpPr>
        <p:spPr bwMode="auto">
          <a:xfrm>
            <a:off x="762000" y="1643632"/>
            <a:ext cx="8686800" cy="452167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363538" indent="-363538" algn="just">
              <a:lnSpc>
                <a:spcPts val="2700"/>
              </a:lnSpc>
              <a:spcBef>
                <a:spcPts val="600"/>
              </a:spcBef>
              <a:spcAft>
                <a:spcPts val="600"/>
              </a:spcAft>
              <a:buAutoNum type="romanLcParenBoth"/>
            </a:pPr>
            <a:r>
              <a:rPr lang="en-US" sz="2000" b="0" u="none" dirty="0">
                <a:cs typeface="Times New Roman" pitchFamily="18" charset="0"/>
              </a:rPr>
              <a:t>Financial crises</a:t>
            </a:r>
          </a:p>
          <a:p>
            <a:pPr marL="363538" indent="-363538" algn="just">
              <a:lnSpc>
                <a:spcPts val="2700"/>
              </a:lnSpc>
              <a:spcBef>
                <a:spcPts val="600"/>
              </a:spcBef>
              <a:spcAft>
                <a:spcPts val="600"/>
              </a:spcAft>
              <a:buAutoNum type="romanLcParenBoth"/>
            </a:pPr>
            <a:r>
              <a:rPr lang="en-US" sz="2000" b="0" u="none" dirty="0">
                <a:cs typeface="Times New Roman" pitchFamily="18" charset="0"/>
              </a:rPr>
              <a:t>Banking crises</a:t>
            </a:r>
          </a:p>
          <a:p>
            <a:pPr marL="363538" indent="-363538" algn="just">
              <a:lnSpc>
                <a:spcPts val="2700"/>
              </a:lnSpc>
              <a:spcBef>
                <a:spcPts val="600"/>
              </a:spcBef>
              <a:spcAft>
                <a:spcPts val="600"/>
              </a:spcAft>
              <a:buAutoNum type="romanLcParenBoth"/>
            </a:pPr>
            <a:r>
              <a:rPr lang="en-US" sz="2000" b="0" u="none" dirty="0">
                <a:cs typeface="Times New Roman" pitchFamily="18" charset="0"/>
              </a:rPr>
              <a:t>Twin Crises</a:t>
            </a:r>
          </a:p>
          <a:p>
            <a:pPr marL="363538" indent="-363538" algn="just">
              <a:lnSpc>
                <a:spcPts val="2700"/>
              </a:lnSpc>
              <a:spcBef>
                <a:spcPts val="600"/>
              </a:spcBef>
              <a:spcAft>
                <a:spcPts val="600"/>
              </a:spcAft>
              <a:buAutoNum type="romanLcParenBoth"/>
            </a:pPr>
            <a:r>
              <a:rPr lang="en-US" sz="2000" b="0" u="none" dirty="0">
                <a:cs typeface="Times New Roman" pitchFamily="18" charset="0"/>
              </a:rPr>
              <a:t>Macro impacts</a:t>
            </a:r>
          </a:p>
          <a:p>
            <a:pPr marL="538163" indent="-174625" algn="just">
              <a:lnSpc>
                <a:spcPts val="2700"/>
              </a:lnSpc>
              <a:spcBef>
                <a:spcPts val="600"/>
              </a:spcBef>
              <a:spcAft>
                <a:spcPts val="600"/>
              </a:spcAft>
              <a:buFontTx/>
              <a:buChar char="-"/>
            </a:pPr>
            <a:r>
              <a:rPr lang="en-US" sz="2000" b="0" u="none" dirty="0">
                <a:cs typeface="Times New Roman" pitchFamily="18" charset="0"/>
              </a:rPr>
              <a:t>GDP deviation from trend due to recession</a:t>
            </a:r>
          </a:p>
          <a:p>
            <a:pPr marL="538163" indent="-174625" algn="just">
              <a:lnSpc>
                <a:spcPts val="2700"/>
              </a:lnSpc>
              <a:spcBef>
                <a:spcPts val="600"/>
              </a:spcBef>
              <a:spcAft>
                <a:spcPts val="600"/>
              </a:spcAft>
              <a:buFontTx/>
              <a:buChar char="-"/>
            </a:pPr>
            <a:r>
              <a:rPr lang="en-US" sz="2000" b="0" u="none" dirty="0">
                <a:cs typeface="Times New Roman" pitchFamily="18" charset="0"/>
              </a:rPr>
              <a:t>Fiscal costs</a:t>
            </a:r>
          </a:p>
          <a:p>
            <a:pPr marL="514350" indent="-514350" algn="just">
              <a:lnSpc>
                <a:spcPts val="2700"/>
              </a:lnSpc>
              <a:spcBef>
                <a:spcPts val="600"/>
              </a:spcBef>
              <a:spcAft>
                <a:spcPts val="600"/>
              </a:spcAft>
              <a:buAutoNum type="romanLcParenBoth" startAt="5"/>
            </a:pPr>
            <a:r>
              <a:rPr lang="en-US" sz="2000" b="0" u="none" dirty="0">
                <a:cs typeface="Times New Roman" pitchFamily="18" charset="0"/>
              </a:rPr>
              <a:t>Markets</a:t>
            </a:r>
          </a:p>
          <a:p>
            <a:pPr marL="514350" indent="-514350" algn="just">
              <a:lnSpc>
                <a:spcPts val="2700"/>
              </a:lnSpc>
              <a:spcBef>
                <a:spcPts val="600"/>
              </a:spcBef>
              <a:spcAft>
                <a:spcPts val="600"/>
              </a:spcAft>
              <a:buAutoNum type="romanLcParenBoth"/>
            </a:pPr>
            <a:endParaRPr lang="en-US" sz="2000" b="0" u="none"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487</a:t>
            </a:fld>
            <a:endParaRPr lang="en-US"/>
          </a:p>
        </p:txBody>
      </p:sp>
    </p:spTree>
    <p:extLst>
      <p:ext uri="{BB962C8B-B14F-4D97-AF65-F5344CB8AC3E}">
        <p14:creationId xmlns:p14="http://schemas.microsoft.com/office/powerpoint/2010/main" val="1301719477"/>
      </p:ext>
    </p:extLst>
  </p:cSld>
  <p:clrMapOvr>
    <a:masterClrMapping/>
  </p:clrMapOvr>
  <p:transition spd="slow">
    <p:pull dir="r"/>
  </p:transition>
</p:sld>
</file>

<file path=ppt/slides/slide4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566150" cy="1104900"/>
          </a:xfrm>
        </p:spPr>
        <p:txBody>
          <a:bodyPr/>
          <a:lstStyle/>
          <a:p>
            <a:r>
              <a:rPr lang="en-US" dirty="0"/>
              <a:t>Financial Crises</a:t>
            </a:r>
          </a:p>
        </p:txBody>
      </p:sp>
      <p:sp>
        <p:nvSpPr>
          <p:cNvPr id="5" name="Rectangle 3"/>
          <p:cNvSpPr txBox="1">
            <a:spLocks noChangeArrowheads="1"/>
          </p:cNvSpPr>
          <p:nvPr/>
        </p:nvSpPr>
        <p:spPr bwMode="auto">
          <a:xfrm>
            <a:off x="762000" y="1628799"/>
            <a:ext cx="8763000" cy="4694213"/>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spcAft>
                <a:spcPts val="600"/>
              </a:spcAft>
              <a:buClr>
                <a:schemeClr val="bg2"/>
              </a:buClr>
              <a:buSzPct val="75000"/>
              <a:buFont typeface="Monotype Sorts" pitchFamily="2" charset="2"/>
              <a:buChar char="n"/>
              <a:defRPr/>
            </a:pPr>
            <a:r>
              <a:rPr kumimoji="0" lang="en-US" sz="1800" u="none" kern="0" dirty="0">
                <a:solidFill>
                  <a:srgbClr val="FF0000"/>
                </a:solidFill>
                <a:latin typeface="+mn-lt"/>
                <a:cs typeface="Times New Roman" pitchFamily="18" charset="0"/>
              </a:rPr>
              <a:t>Financial Markets:</a:t>
            </a:r>
            <a:r>
              <a:rPr kumimoji="0" lang="en-US" sz="1800" b="0" u="none" kern="0" dirty="0">
                <a:solidFill>
                  <a:srgbClr val="FF0000"/>
                </a:solidFill>
                <a:latin typeface="+mn-lt"/>
                <a:cs typeface="Times New Roman" pitchFamily="18" charset="0"/>
              </a:rPr>
              <a:t> </a:t>
            </a:r>
            <a:r>
              <a:rPr lang="pt-PT" sz="1800" b="0" u="none" dirty="0">
                <a:solidFill>
                  <a:schemeClr val="tx1"/>
                </a:solidFill>
                <a:latin typeface="+mn-lt"/>
              </a:rPr>
              <a:t>major </a:t>
            </a:r>
            <a:r>
              <a:rPr lang="en-US" sz="1800" b="0" u="none" dirty="0">
                <a:solidFill>
                  <a:schemeClr val="tx1"/>
                </a:solidFill>
                <a:latin typeface="+mn-lt"/>
              </a:rPr>
              <a:t>disruptions in financial markets </a:t>
            </a:r>
            <a:r>
              <a:rPr lang="en-US" sz="1800" b="0" u="none" dirty="0">
                <a:solidFill>
                  <a:schemeClr val="tx1"/>
                </a:solidFill>
              </a:rPr>
              <a:t>leading to severe business cycle downturns and </a:t>
            </a:r>
            <a:r>
              <a:rPr lang="en-US" sz="1800" b="0" u="none" dirty="0">
                <a:solidFill>
                  <a:schemeClr val="tx1"/>
                </a:solidFill>
                <a:latin typeface="+mn-lt"/>
              </a:rPr>
              <a:t>characterized by:</a:t>
            </a:r>
          </a:p>
          <a:p>
            <a:pPr marL="722313" lvl="1" indent="-265113" algn="just">
              <a:lnSpc>
                <a:spcPts val="2700"/>
              </a:lnSpc>
              <a:spcBef>
                <a:spcPts val="0"/>
              </a:spcBef>
              <a:spcAft>
                <a:spcPts val="0"/>
              </a:spcAft>
              <a:buClr>
                <a:schemeClr val="bg2"/>
              </a:buClr>
              <a:buSzPct val="75000"/>
              <a:buFont typeface="Monotype Sorts" pitchFamily="2" charset="2"/>
              <a:buChar char="n"/>
              <a:defRPr/>
            </a:pPr>
            <a:r>
              <a:rPr lang="en-US" sz="1800" b="0" u="none" dirty="0">
                <a:solidFill>
                  <a:schemeClr val="tx1"/>
                </a:solidFill>
                <a:latin typeface="+mn-lt"/>
              </a:rPr>
              <a:t>sharp declines in asset prices;</a:t>
            </a:r>
          </a:p>
          <a:p>
            <a:pPr marL="722313" lvl="1" indent="-265113" algn="just">
              <a:lnSpc>
                <a:spcPts val="2700"/>
              </a:lnSpc>
              <a:spcBef>
                <a:spcPts val="0"/>
              </a:spcBef>
              <a:spcAft>
                <a:spcPts val="0"/>
              </a:spcAft>
              <a:buClr>
                <a:schemeClr val="bg2"/>
              </a:buClr>
              <a:buSzPct val="75000"/>
              <a:buFont typeface="Monotype Sorts" pitchFamily="2" charset="2"/>
              <a:buChar char="n"/>
              <a:defRPr/>
            </a:pPr>
            <a:r>
              <a:rPr lang="en-US" sz="1800" b="0" u="none" dirty="0">
                <a:solidFill>
                  <a:schemeClr val="tx1"/>
                </a:solidFill>
                <a:latin typeface="+mn-lt"/>
              </a:rPr>
              <a:t>failures of many financial and nonfinancial firms.</a:t>
            </a:r>
          </a:p>
          <a:p>
            <a:pPr marL="722313" lvl="1" indent="-265113" algn="just">
              <a:lnSpc>
                <a:spcPts val="2700"/>
              </a:lnSpc>
              <a:spcBef>
                <a:spcPts val="0"/>
              </a:spcBef>
              <a:spcAft>
                <a:spcPts val="0"/>
              </a:spcAft>
              <a:buClr>
                <a:schemeClr val="bg2"/>
              </a:buClr>
              <a:buSzPct val="75000"/>
              <a:buFont typeface="Monotype Sorts" pitchFamily="2" charset="2"/>
              <a:buChar char="n"/>
              <a:defRPr/>
            </a:pPr>
            <a:endParaRPr lang="en-US" sz="1800" b="0" u="none" dirty="0">
              <a:solidFill>
                <a:schemeClr val="tx1"/>
              </a:solidFill>
              <a:latin typeface="+mn-lt"/>
            </a:endParaRPr>
          </a:p>
          <a:p>
            <a:pPr marL="265113" indent="-265113" algn="just">
              <a:lnSpc>
                <a:spcPts val="2700"/>
              </a:lnSpc>
              <a:spcBef>
                <a:spcPts val="600"/>
              </a:spcBef>
              <a:spcAft>
                <a:spcPts val="600"/>
              </a:spcAft>
              <a:buClr>
                <a:schemeClr val="bg2"/>
              </a:buClr>
              <a:buSzPct val="75000"/>
              <a:buFont typeface="Monotype Sorts" pitchFamily="2" charset="2"/>
              <a:buChar char="n"/>
              <a:defRPr/>
            </a:pPr>
            <a:r>
              <a:rPr lang="en-US" sz="1800" u="none" dirty="0">
                <a:solidFill>
                  <a:srgbClr val="FF0000"/>
                </a:solidFill>
              </a:rPr>
              <a:t>Banking – 2 conditions </a:t>
            </a:r>
            <a:r>
              <a:rPr lang="en-US" sz="1800" b="0" u="none" dirty="0">
                <a:solidFill>
                  <a:schemeClr val="tx1"/>
                </a:solidFill>
              </a:rPr>
              <a:t>(following </a:t>
            </a:r>
            <a:r>
              <a:rPr lang="en-US" sz="1800" b="0" u="none" dirty="0" err="1">
                <a:solidFill>
                  <a:schemeClr val="tx1"/>
                </a:solidFill>
              </a:rPr>
              <a:t>Laeven</a:t>
            </a:r>
            <a:r>
              <a:rPr lang="en-US" sz="1800" b="0" u="none" dirty="0">
                <a:solidFill>
                  <a:schemeClr val="tx1"/>
                </a:solidFill>
              </a:rPr>
              <a:t>, Luc and Fabian Valencia (2018), “Systemic Banking Crises Revisited”, IMF WP/18/206):</a:t>
            </a:r>
          </a:p>
          <a:p>
            <a:pPr marL="400050" indent="-400050" algn="just">
              <a:lnSpc>
                <a:spcPts val="2700"/>
              </a:lnSpc>
              <a:spcBef>
                <a:spcPts val="600"/>
              </a:spcBef>
              <a:spcAft>
                <a:spcPts val="600"/>
              </a:spcAft>
              <a:buAutoNum type="romanLcParenBoth"/>
            </a:pPr>
            <a:r>
              <a:rPr lang="en-GB" sz="1800" b="0" u="none" dirty="0">
                <a:solidFill>
                  <a:schemeClr val="tx1"/>
                </a:solidFill>
              </a:rPr>
              <a:t>Significant signs of </a:t>
            </a:r>
            <a:r>
              <a:rPr lang="en-GB" sz="1800" u="none" dirty="0">
                <a:solidFill>
                  <a:srgbClr val="FF0000"/>
                </a:solidFill>
              </a:rPr>
              <a:t>financial distress </a:t>
            </a:r>
            <a:r>
              <a:rPr lang="en-GB" sz="1800" b="0" u="none" dirty="0">
                <a:solidFill>
                  <a:schemeClr val="tx1"/>
                </a:solidFill>
              </a:rPr>
              <a:t>in the banking system (as indicated by significant bank runs, severe losses in the banking system, and/or bank liquidations).</a:t>
            </a:r>
          </a:p>
          <a:p>
            <a:pPr marL="400050" indent="-400050" algn="just">
              <a:lnSpc>
                <a:spcPts val="2700"/>
              </a:lnSpc>
              <a:spcBef>
                <a:spcPts val="600"/>
              </a:spcBef>
              <a:spcAft>
                <a:spcPts val="600"/>
              </a:spcAft>
              <a:buAutoNum type="romanLcParenBoth"/>
            </a:pPr>
            <a:r>
              <a:rPr lang="en-GB" sz="1800" u="none" dirty="0">
                <a:solidFill>
                  <a:srgbClr val="FF0000"/>
                </a:solidFill>
              </a:rPr>
              <a:t>Significant banking policy intervention measures</a:t>
            </a:r>
            <a:r>
              <a:rPr lang="en-GB" sz="1800" b="0" u="none" dirty="0">
                <a:solidFill>
                  <a:schemeClr val="tx1"/>
                </a:solidFill>
              </a:rPr>
              <a:t> in response to </a:t>
            </a:r>
            <a:r>
              <a:rPr lang="en-GB" sz="1800" u="none" dirty="0">
                <a:solidFill>
                  <a:srgbClr val="FF0000"/>
                </a:solidFill>
              </a:rPr>
              <a:t>significant losses </a:t>
            </a:r>
            <a:r>
              <a:rPr lang="en-GB" sz="1800" b="0" u="none" dirty="0">
                <a:solidFill>
                  <a:schemeClr val="tx1"/>
                </a:solidFill>
              </a:rPr>
              <a:t>in the banking system.</a:t>
            </a:r>
            <a:endParaRPr kumimoji="0" lang="en-US" sz="1800" b="0" u="none" kern="0" dirty="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488</a:t>
            </a:fld>
            <a:endParaRPr lang="en-US"/>
          </a:p>
        </p:txBody>
      </p:sp>
    </p:spTree>
    <p:extLst>
      <p:ext uri="{BB962C8B-B14F-4D97-AF65-F5344CB8AC3E}">
        <p14:creationId xmlns:p14="http://schemas.microsoft.com/office/powerpoint/2010/main" val="1172712922"/>
      </p:ext>
    </p:extLst>
  </p:cSld>
  <p:clrMapOvr>
    <a:masterClrMapping/>
  </p:clrMapOvr>
  <p:transition spd="slow">
    <p:pull dir="r"/>
  </p:transition>
</p:sld>
</file>

<file path=ppt/slides/slide4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Banking Crises</a:t>
            </a:r>
          </a:p>
        </p:txBody>
      </p:sp>
      <p:sp>
        <p:nvSpPr>
          <p:cNvPr id="1629187" name="Rectangle 1027"/>
          <p:cNvSpPr>
            <a:spLocks noGrp="1" noChangeArrowheads="1"/>
          </p:cNvSpPr>
          <p:nvPr>
            <p:ph type="body" idx="1"/>
          </p:nvPr>
        </p:nvSpPr>
        <p:spPr>
          <a:xfrm>
            <a:off x="762000" y="1628800"/>
            <a:ext cx="8691563" cy="4694213"/>
          </a:xfrm>
        </p:spPr>
        <p:txBody>
          <a:bodyPr/>
          <a:lstStyle/>
          <a:p>
            <a:pPr marL="268288" indent="-268288" algn="just">
              <a:lnSpc>
                <a:spcPts val="2700"/>
              </a:lnSpc>
              <a:spcBef>
                <a:spcPts val="600"/>
              </a:spcBef>
              <a:spcAft>
                <a:spcPts val="600"/>
              </a:spcAft>
            </a:pPr>
            <a:r>
              <a:rPr lang="en-GB" sz="2000" b="1" dirty="0">
                <a:solidFill>
                  <a:srgbClr val="FF0000"/>
                </a:solidFill>
              </a:rPr>
              <a:t>Financial Distress </a:t>
            </a:r>
            <a:r>
              <a:rPr lang="en-GB" sz="2000" dirty="0"/>
              <a:t>– increases in cost of credit intermediation.*</a:t>
            </a:r>
          </a:p>
          <a:p>
            <a:pPr marL="269875" indent="-269875" algn="just">
              <a:lnSpc>
                <a:spcPts val="2700"/>
              </a:lnSpc>
              <a:spcBef>
                <a:spcPts val="600"/>
              </a:spcBef>
              <a:spcAft>
                <a:spcPts val="600"/>
              </a:spcAft>
            </a:pPr>
            <a:r>
              <a:rPr lang="en-GB" sz="2000" b="1" dirty="0">
                <a:solidFill>
                  <a:srgbClr val="FF0000"/>
                </a:solidFill>
              </a:rPr>
              <a:t>Significant policy interventions </a:t>
            </a:r>
            <a:r>
              <a:rPr lang="en-GB" sz="2000" dirty="0"/>
              <a:t>- if at least 3 out of the following 6 measures have been used:*</a:t>
            </a:r>
          </a:p>
          <a:p>
            <a:pPr marL="269875" indent="-269875" algn="just">
              <a:lnSpc>
                <a:spcPts val="2400"/>
              </a:lnSpc>
              <a:spcBef>
                <a:spcPts val="0"/>
              </a:spcBef>
              <a:spcAft>
                <a:spcPts val="300"/>
              </a:spcAft>
              <a:buAutoNum type="arabicParenR"/>
            </a:pPr>
            <a:r>
              <a:rPr lang="en-GB" sz="1800" dirty="0"/>
              <a:t>deposit freezes and/or bank holidays;</a:t>
            </a:r>
          </a:p>
          <a:p>
            <a:pPr marL="269875" indent="-269875" algn="just">
              <a:lnSpc>
                <a:spcPts val="2400"/>
              </a:lnSpc>
              <a:spcBef>
                <a:spcPts val="0"/>
              </a:spcBef>
              <a:spcAft>
                <a:spcPts val="300"/>
              </a:spcAft>
              <a:buAutoNum type="arabicParenR"/>
            </a:pPr>
            <a:r>
              <a:rPr lang="en-GB" sz="1800" dirty="0"/>
              <a:t>significant bank nationalizations;</a:t>
            </a:r>
          </a:p>
          <a:p>
            <a:pPr marL="269875" indent="-269875" algn="just">
              <a:lnSpc>
                <a:spcPts val="2400"/>
              </a:lnSpc>
              <a:spcBef>
                <a:spcPts val="0"/>
              </a:spcBef>
              <a:spcAft>
                <a:spcPts val="300"/>
              </a:spcAft>
              <a:buAutoNum type="arabicParenR"/>
            </a:pPr>
            <a:r>
              <a:rPr lang="en-GB" sz="1800" dirty="0"/>
              <a:t>bank restructuring fiscal costs (at least 3% of GDP); </a:t>
            </a:r>
          </a:p>
          <a:p>
            <a:pPr marL="269875" indent="-269875" algn="just">
              <a:lnSpc>
                <a:spcPts val="2400"/>
              </a:lnSpc>
              <a:spcBef>
                <a:spcPts val="0"/>
              </a:spcBef>
              <a:spcAft>
                <a:spcPts val="300"/>
              </a:spcAft>
              <a:buAutoNum type="arabicParenR"/>
            </a:pPr>
            <a:r>
              <a:rPr lang="en-GB" sz="1800" dirty="0"/>
              <a:t>extensive liquidity support (at least 5% of deposits); </a:t>
            </a:r>
          </a:p>
          <a:p>
            <a:pPr marL="269875" indent="-269875" algn="just">
              <a:lnSpc>
                <a:spcPts val="2400"/>
              </a:lnSpc>
              <a:spcBef>
                <a:spcPts val="0"/>
              </a:spcBef>
              <a:spcAft>
                <a:spcPts val="300"/>
              </a:spcAft>
              <a:buAutoNum type="arabicParenR"/>
            </a:pPr>
            <a:r>
              <a:rPr lang="en-GB" sz="1800" dirty="0"/>
              <a:t>significant guarantees put in place; and </a:t>
            </a:r>
          </a:p>
          <a:p>
            <a:pPr marL="269875" indent="-269875" algn="just">
              <a:lnSpc>
                <a:spcPts val="2400"/>
              </a:lnSpc>
              <a:spcBef>
                <a:spcPts val="0"/>
              </a:spcBef>
              <a:spcAft>
                <a:spcPts val="300"/>
              </a:spcAft>
              <a:buAutoNum type="arabicParenR"/>
            </a:pPr>
            <a:r>
              <a:rPr lang="en-GB" sz="1800" dirty="0"/>
              <a:t>significant asset purchases (at least 5% of GDP)”.</a:t>
            </a:r>
          </a:p>
          <a:p>
            <a:pPr marL="266700" indent="-266700" algn="just">
              <a:lnSpc>
                <a:spcPts val="2400"/>
              </a:lnSpc>
              <a:spcBef>
                <a:spcPts val="0"/>
              </a:spcBef>
              <a:spcAft>
                <a:spcPts val="300"/>
              </a:spcAft>
            </a:pPr>
            <a:r>
              <a:rPr lang="en-GB" sz="2000" b="1" dirty="0">
                <a:solidFill>
                  <a:srgbClr val="FF0000"/>
                </a:solidFill>
              </a:rPr>
              <a:t>Significant losses:</a:t>
            </a:r>
          </a:p>
          <a:p>
            <a:pPr marL="266700" indent="-266700" algn="just">
              <a:lnSpc>
                <a:spcPts val="2400"/>
              </a:lnSpc>
              <a:spcBef>
                <a:spcPts val="0"/>
              </a:spcBef>
              <a:spcAft>
                <a:spcPts val="300"/>
              </a:spcAft>
              <a:buFontTx/>
              <a:buChar char="-"/>
            </a:pPr>
            <a:r>
              <a:rPr lang="en-GB" sz="1800" dirty="0"/>
              <a:t>a country’s banking system exhibits significant losses resulting in </a:t>
            </a:r>
            <a:r>
              <a:rPr lang="en-GB" sz="1800" b="1" dirty="0"/>
              <a:t>NPL ratios &gt; 20% or bank closures of at least 20% of banking system assets; </a:t>
            </a:r>
            <a:r>
              <a:rPr lang="en-GB" sz="1800" dirty="0"/>
              <a:t>or</a:t>
            </a:r>
          </a:p>
          <a:p>
            <a:pPr marL="266700" indent="-266700" algn="just">
              <a:lnSpc>
                <a:spcPts val="2400"/>
              </a:lnSpc>
              <a:spcBef>
                <a:spcPts val="0"/>
              </a:spcBef>
              <a:spcAft>
                <a:spcPts val="300"/>
              </a:spcAft>
              <a:buFontTx/>
              <a:buChar char="-"/>
            </a:pPr>
            <a:r>
              <a:rPr lang="en-GB" sz="1800" b="1" dirty="0"/>
              <a:t>fiscal restructuring costs of the banking sector are sufficiently high (&gt;</a:t>
            </a:r>
            <a:r>
              <a:rPr lang="en-GB" sz="1800" dirty="0"/>
              <a:t>5% of GDP”).*</a:t>
            </a:r>
          </a:p>
          <a:p>
            <a:pPr marL="269875" indent="-269875" algn="just">
              <a:lnSpc>
                <a:spcPts val="2500"/>
              </a:lnSpc>
              <a:spcBef>
                <a:spcPts val="0"/>
              </a:spcBef>
              <a:spcAft>
                <a:spcPts val="600"/>
              </a:spcAft>
              <a:buAutoNum type="arabicParenR"/>
            </a:pPr>
            <a:endParaRPr lang="en-GB" sz="1800" dirty="0"/>
          </a:p>
          <a:p>
            <a:pPr marL="0" indent="0" algn="just">
              <a:lnSpc>
                <a:spcPts val="2700"/>
              </a:lnSpc>
              <a:spcBef>
                <a:spcPts val="600"/>
              </a:spcBef>
              <a:spcAft>
                <a:spcPts val="600"/>
              </a:spcAft>
              <a:buNone/>
            </a:pPr>
            <a:r>
              <a:rPr lang="en-GB" sz="1400" dirty="0"/>
              <a:t>* </a:t>
            </a:r>
            <a:r>
              <a:rPr lang="en-GB" sz="1400" dirty="0" err="1"/>
              <a:t>Laeven</a:t>
            </a:r>
            <a:r>
              <a:rPr lang="en-GB" sz="1400" dirty="0"/>
              <a:t> and Valencia (2018)</a:t>
            </a:r>
            <a:endParaRPr lang="en-US" sz="14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489</a:t>
            </a:fld>
            <a:endParaRPr lang="en-US" dirty="0"/>
          </a:p>
        </p:txBody>
      </p:sp>
    </p:spTree>
    <p:extLst>
      <p:ext uri="{BB962C8B-B14F-4D97-AF65-F5344CB8AC3E}">
        <p14:creationId xmlns:p14="http://schemas.microsoft.com/office/powerpoint/2010/main" val="4039312396"/>
      </p:ext>
    </p:extLst>
  </p:cSld>
  <p:clrMapOvr>
    <a:masterClrMapping/>
  </p:clrMapOvr>
  <p:transition spd="slow">
    <p:pull dir="r"/>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p:txBody>
          <a:bodyPr/>
          <a:lstStyle/>
          <a:p>
            <a:r>
              <a:rPr lang="en-US" dirty="0"/>
              <a:t>Information Intermediation</a:t>
            </a:r>
          </a:p>
        </p:txBody>
      </p:sp>
      <p:sp>
        <p:nvSpPr>
          <p:cNvPr id="1627139" name="Rectangle 1027"/>
          <p:cNvSpPr>
            <a:spLocks noGrp="1" noChangeArrowheads="1"/>
          </p:cNvSpPr>
          <p:nvPr>
            <p:ph type="body" idx="1"/>
          </p:nvPr>
        </p:nvSpPr>
        <p:spPr>
          <a:xfrm>
            <a:off x="776536" y="1628800"/>
            <a:ext cx="8716714" cy="4619600"/>
          </a:xfrm>
        </p:spPr>
        <p:txBody>
          <a:bodyPr/>
          <a:lstStyle/>
          <a:p>
            <a:pPr marL="0" indent="0" algn="just">
              <a:lnSpc>
                <a:spcPts val="2700"/>
              </a:lnSpc>
              <a:spcBef>
                <a:spcPts val="600"/>
              </a:spcBef>
              <a:spcAft>
                <a:spcPts val="600"/>
              </a:spcAft>
              <a:buNone/>
            </a:pPr>
            <a:r>
              <a:rPr lang="en-US" sz="2000" b="1" dirty="0">
                <a:solidFill>
                  <a:srgbClr val="FF0000"/>
                </a:solidFill>
              </a:rPr>
              <a:t>(ii) </a:t>
            </a:r>
            <a:r>
              <a:rPr lang="en-US" sz="2000" b="1" u="sng" dirty="0">
                <a:solidFill>
                  <a:srgbClr val="FF0000"/>
                </a:solidFill>
              </a:rPr>
              <a:t>Improving corporate governance</a:t>
            </a:r>
          </a:p>
          <a:p>
            <a:pPr marL="0" indent="0" algn="just">
              <a:lnSpc>
                <a:spcPts val="2700"/>
              </a:lnSpc>
              <a:spcBef>
                <a:spcPts val="600"/>
              </a:spcBef>
              <a:spcAft>
                <a:spcPts val="600"/>
              </a:spcAft>
              <a:buNone/>
            </a:pPr>
            <a:endParaRPr lang="en-US" sz="2000" b="1" u="sng" dirty="0">
              <a:solidFill>
                <a:srgbClr val="FF0000"/>
              </a:solidFill>
            </a:endParaRPr>
          </a:p>
          <a:p>
            <a:pPr marL="268288" indent="-268288" algn="just">
              <a:lnSpc>
                <a:spcPts val="2700"/>
              </a:lnSpc>
              <a:spcBef>
                <a:spcPts val="600"/>
              </a:spcBef>
              <a:spcAft>
                <a:spcPts val="600"/>
              </a:spcAft>
            </a:pPr>
            <a:r>
              <a:rPr lang="en-GB" sz="1800" dirty="0">
                <a:solidFill>
                  <a:srgbClr val="FF0000"/>
                </a:solidFill>
              </a:rPr>
              <a:t>Being a “delegated monitor”, FIs monitor risks for all investors, eliminating the free-rider problem among the several shareholders</a:t>
            </a:r>
            <a:r>
              <a:rPr lang="en-GB" sz="1800" dirty="0"/>
              <a:t> (e.g. </a:t>
            </a:r>
            <a:r>
              <a:rPr lang="en-GB" sz="1800" dirty="0" err="1"/>
              <a:t>Bencivenga</a:t>
            </a:r>
            <a:r>
              <a:rPr lang="en-GB" sz="1800" dirty="0"/>
              <a:t> and Smith (1993), </a:t>
            </a:r>
            <a:r>
              <a:rPr lang="en-GB" sz="1800" dirty="0" err="1"/>
              <a:t>Sussman</a:t>
            </a:r>
            <a:r>
              <a:rPr lang="en-GB" sz="1800" dirty="0"/>
              <a:t> (1993),  Harrison, </a:t>
            </a:r>
            <a:r>
              <a:rPr lang="en-GB" sz="1800" dirty="0" err="1"/>
              <a:t>Sussman</a:t>
            </a:r>
            <a:r>
              <a:rPr lang="en-GB" sz="1800" dirty="0"/>
              <a:t> and </a:t>
            </a:r>
            <a:r>
              <a:rPr lang="en-GB" sz="1800" dirty="0" err="1"/>
              <a:t>Zeira</a:t>
            </a:r>
            <a:r>
              <a:rPr lang="en-GB" sz="1800" dirty="0"/>
              <a:t> (1999) and De la Fuente and Marin (1996).</a:t>
            </a:r>
          </a:p>
          <a:p>
            <a:pPr marL="268288" indent="-268288" algn="just">
              <a:lnSpc>
                <a:spcPts val="2700"/>
              </a:lnSpc>
              <a:spcBef>
                <a:spcPts val="600"/>
              </a:spcBef>
              <a:spcAft>
                <a:spcPts val="600"/>
              </a:spcAft>
            </a:pPr>
            <a:r>
              <a:rPr lang="en-GB" sz="1800" dirty="0"/>
              <a:t>Some literature concludes that </a:t>
            </a:r>
            <a:r>
              <a:rPr lang="en-GB" sz="1800" dirty="0">
                <a:solidFill>
                  <a:srgbClr val="FF0000"/>
                </a:solidFill>
              </a:rPr>
              <a:t>debt contracts may also improve corporate governance and economic growth, reducing the costs of monitoring firm insiders </a:t>
            </a:r>
            <a:r>
              <a:rPr lang="en-GB" sz="1800" dirty="0"/>
              <a:t>[e.g., Townsend (1979), Gale and </a:t>
            </a:r>
            <a:r>
              <a:rPr lang="en-GB" sz="1800" dirty="0" err="1"/>
              <a:t>Hellwig</a:t>
            </a:r>
            <a:r>
              <a:rPr lang="en-GB" sz="1800" dirty="0"/>
              <a:t> (1985), Boyd and Smith (1994), quoted in Levine (2005)].</a:t>
            </a:r>
          </a:p>
          <a:p>
            <a:pPr marL="268288" indent="-268288" algn="just">
              <a:lnSpc>
                <a:spcPts val="2700"/>
              </a:lnSpc>
              <a:spcBef>
                <a:spcPts val="600"/>
              </a:spcBef>
              <a:spcAft>
                <a:spcPts val="600"/>
              </a:spcAft>
            </a:pPr>
            <a:r>
              <a:rPr lang="en-GB" sz="1800" dirty="0">
                <a:solidFill>
                  <a:srgbClr val="FF0000"/>
                </a:solidFill>
              </a:rPr>
              <a:t>By reducing information costs, banks help small shareholders to exert a more effective oversight and to take decisions on crucial issues</a:t>
            </a:r>
            <a:r>
              <a:rPr lang="en-GB" sz="1800" dirty="0"/>
              <a:t>, e.g. M&amp;A and other strategic issues.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49</a:t>
            </a:fld>
            <a:endParaRPr lang="en-US"/>
          </a:p>
        </p:txBody>
      </p:sp>
    </p:spTree>
    <p:extLst>
      <p:ext uri="{BB962C8B-B14F-4D97-AF65-F5344CB8AC3E}">
        <p14:creationId xmlns:p14="http://schemas.microsoft.com/office/powerpoint/2010/main" val="4041527616"/>
      </p:ext>
    </p:extLst>
  </p:cSld>
  <p:clrMapOvr>
    <a:masterClrMapping/>
  </p:clrMapOvr>
  <p:transition spd="slow">
    <p:pull dir="r"/>
  </p:transition>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Banking Crises</a:t>
            </a:r>
            <a:endParaRPr lang="pt-PT" dirty="0"/>
          </a:p>
        </p:txBody>
      </p:sp>
      <p:sp>
        <p:nvSpPr>
          <p:cNvPr id="3" name="Content Placeholder 2"/>
          <p:cNvSpPr>
            <a:spLocks noGrp="1"/>
          </p:cNvSpPr>
          <p:nvPr>
            <p:ph idx="1"/>
          </p:nvPr>
        </p:nvSpPr>
        <p:spPr>
          <a:xfrm>
            <a:off x="776536" y="1628799"/>
            <a:ext cx="8716714" cy="4694213"/>
          </a:xfrm>
        </p:spPr>
        <p:txBody>
          <a:bodyPr/>
          <a:lstStyle/>
          <a:p>
            <a:pPr marL="269875" indent="-269875" algn="just">
              <a:lnSpc>
                <a:spcPts val="2700"/>
              </a:lnSpc>
              <a:spcBef>
                <a:spcPts val="600"/>
              </a:spcBef>
              <a:spcAft>
                <a:spcPts val="600"/>
              </a:spcAft>
              <a:defRPr/>
            </a:pPr>
            <a:r>
              <a:rPr lang="en-GB" sz="2000" dirty="0">
                <a:cs typeface="Times New Roman" pitchFamily="18" charset="0"/>
              </a:rPr>
              <a:t>Main features:*</a:t>
            </a:r>
          </a:p>
          <a:p>
            <a:pPr marL="269875" indent="-269875" algn="just">
              <a:lnSpc>
                <a:spcPts val="2700"/>
              </a:lnSpc>
              <a:spcBef>
                <a:spcPts val="600"/>
              </a:spcBef>
              <a:spcAft>
                <a:spcPts val="600"/>
              </a:spcAft>
              <a:buFontTx/>
              <a:buChar char="-"/>
              <a:defRPr/>
            </a:pPr>
            <a:r>
              <a:rPr lang="en-GB" sz="2000" dirty="0">
                <a:cs typeface="Times New Roman" pitchFamily="18" charset="0"/>
              </a:rPr>
              <a:t>“Can take a long time to develop, but once they erupt, they tend to spread rapidly, widely, violently, and (seemingly) indiscriminately”. </a:t>
            </a:r>
          </a:p>
          <a:p>
            <a:pPr marL="269875" indent="-269875" algn="just">
              <a:lnSpc>
                <a:spcPts val="2700"/>
              </a:lnSpc>
              <a:spcBef>
                <a:spcPts val="600"/>
              </a:spcBef>
              <a:spcAft>
                <a:spcPts val="600"/>
              </a:spcAft>
              <a:buFontTx/>
              <a:buChar char="-"/>
              <a:defRPr/>
            </a:pPr>
            <a:r>
              <a:rPr lang="en-GB" sz="2000" dirty="0">
                <a:cs typeface="Times New Roman" pitchFamily="18" charset="0"/>
              </a:rPr>
              <a:t>“Policymakers also have to account for the risk of a “sudden stop” to economic activity, which can devastate employment, trade, and investment.</a:t>
            </a:r>
          </a:p>
          <a:p>
            <a:pPr marL="269875" indent="-269875" algn="just">
              <a:lnSpc>
                <a:spcPts val="2700"/>
              </a:lnSpc>
              <a:spcBef>
                <a:spcPts val="600"/>
              </a:spcBef>
              <a:spcAft>
                <a:spcPts val="600"/>
              </a:spcAft>
              <a:buFontTx/>
              <a:buChar char="-"/>
              <a:defRPr/>
            </a:pPr>
            <a:endParaRPr lang="en-GB" sz="2000" dirty="0">
              <a:cs typeface="Times New Roman" pitchFamily="18" charset="0"/>
            </a:endParaRPr>
          </a:p>
          <a:p>
            <a:pPr marL="269875" indent="-269875" algn="just">
              <a:lnSpc>
                <a:spcPts val="2700"/>
              </a:lnSpc>
              <a:spcBef>
                <a:spcPts val="600"/>
              </a:spcBef>
              <a:spcAft>
                <a:spcPts val="600"/>
              </a:spcAft>
              <a:buNone/>
              <a:defRPr/>
            </a:pPr>
            <a:r>
              <a:rPr lang="en-GB" sz="1600" dirty="0">
                <a:cs typeface="Times New Roman" pitchFamily="18" charset="0"/>
              </a:rPr>
              <a:t>*El-</a:t>
            </a:r>
            <a:r>
              <a:rPr lang="en-GB" sz="1600" dirty="0" err="1">
                <a:cs typeface="Times New Roman" pitchFamily="18" charset="0"/>
              </a:rPr>
              <a:t>Erian</a:t>
            </a:r>
            <a:r>
              <a:rPr lang="en-GB" sz="1600" dirty="0">
                <a:cs typeface="Times New Roman" pitchFamily="18" charset="0"/>
              </a:rPr>
              <a:t>, Mohamed A. (2017), “</a:t>
            </a:r>
            <a:r>
              <a:rPr lang="en-GB" sz="1600" dirty="0">
                <a:solidFill>
                  <a:srgbClr val="FF0000"/>
                </a:solidFill>
                <a:cs typeface="Times New Roman" pitchFamily="18" charset="0"/>
              </a:rPr>
              <a:t>The Lost Lesson of the Financial Crisis</a:t>
            </a:r>
            <a:r>
              <a:rPr lang="en-GB" sz="1600" dirty="0">
                <a:cs typeface="Times New Roman" pitchFamily="18" charset="0"/>
              </a:rPr>
              <a:t>”, Project Syndicate, Aug 17</a:t>
            </a:r>
            <a:endParaRPr lang="en-US" sz="1600" dirty="0">
              <a:cs typeface="Times New Roman" pitchFamily="18" charset="0"/>
            </a:endParaRPr>
          </a:p>
          <a:p>
            <a:pPr marL="269875" indent="-269875"/>
            <a:endParaRPr lang="pt-PT" sz="2000" dirty="0"/>
          </a:p>
        </p:txBody>
      </p:sp>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490</a:t>
            </a:fld>
            <a:endParaRPr lang="en-US"/>
          </a:p>
        </p:txBody>
      </p:sp>
    </p:spTree>
    <p:extLst>
      <p:ext uri="{BB962C8B-B14F-4D97-AF65-F5344CB8AC3E}">
        <p14:creationId xmlns:p14="http://schemas.microsoft.com/office/powerpoint/2010/main" val="3675581846"/>
      </p:ext>
    </p:extLst>
  </p:cSld>
  <p:clrMapOvr>
    <a:masterClrMapping/>
  </p:clrMapOvr>
  <p:transition spd="slow">
    <p:pull dir="r"/>
  </p:transition>
</p:sld>
</file>

<file path=ppt/slides/slide4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Banking Crises</a:t>
            </a:r>
          </a:p>
        </p:txBody>
      </p:sp>
      <p:sp>
        <p:nvSpPr>
          <p:cNvPr id="1619971" name="Rectangle 3"/>
          <p:cNvSpPr>
            <a:spLocks noGrp="1" noChangeArrowheads="1"/>
          </p:cNvSpPr>
          <p:nvPr>
            <p:ph type="body" idx="1"/>
          </p:nvPr>
        </p:nvSpPr>
        <p:spPr>
          <a:xfrm>
            <a:off x="776536" y="1628799"/>
            <a:ext cx="8712968" cy="4694213"/>
          </a:xfrm>
        </p:spPr>
        <p:txBody>
          <a:bodyPr/>
          <a:lstStyle/>
          <a:p>
            <a:pPr marL="268288" indent="-268288" algn="just">
              <a:lnSpc>
                <a:spcPts val="2700"/>
              </a:lnSpc>
              <a:spcBef>
                <a:spcPts val="600"/>
              </a:spcBef>
              <a:spcAft>
                <a:spcPts val="600"/>
              </a:spcAft>
              <a:defRPr/>
            </a:pPr>
            <a:r>
              <a:rPr lang="en-GB" sz="2000" dirty="0">
                <a:solidFill>
                  <a:srgbClr val="FF0000"/>
                </a:solidFill>
              </a:rPr>
              <a:t>Fiscal costs of Financial Crisis often equal to at least 10% of the GDP:</a:t>
            </a:r>
          </a:p>
          <a:p>
            <a:pPr marL="268288" indent="-268288" algn="just">
              <a:lnSpc>
                <a:spcPts val="2700"/>
              </a:lnSpc>
              <a:spcBef>
                <a:spcPts val="600"/>
              </a:spcBef>
              <a:spcAft>
                <a:spcPts val="600"/>
              </a:spcAft>
              <a:defRPr/>
            </a:pPr>
            <a:endParaRPr lang="en-GB" sz="2000" dirty="0">
              <a:solidFill>
                <a:srgbClr val="FF0000"/>
              </a:solidFill>
            </a:endParaRPr>
          </a:p>
          <a:p>
            <a:pPr marL="514350" indent="-514350" algn="just">
              <a:lnSpc>
                <a:spcPts val="2700"/>
              </a:lnSpc>
              <a:spcBef>
                <a:spcPts val="600"/>
              </a:spcBef>
              <a:spcAft>
                <a:spcPts val="600"/>
              </a:spcAft>
              <a:buAutoNum type="romanLcParenBoth"/>
              <a:defRPr/>
            </a:pPr>
            <a:r>
              <a:rPr lang="en-GB" sz="2000" dirty="0" err="1"/>
              <a:t>Laeven</a:t>
            </a:r>
            <a:r>
              <a:rPr lang="en-GB" sz="2000" dirty="0"/>
              <a:t> and Valencia (2008) - 42 crisis episodes, with an </a:t>
            </a:r>
            <a:r>
              <a:rPr lang="en-GB" sz="2000" b="1" dirty="0"/>
              <a:t>average net fiscal cost of 13% of GDP</a:t>
            </a:r>
            <a:r>
              <a:rPr lang="en-GB" sz="2000" dirty="0"/>
              <a:t>.</a:t>
            </a:r>
          </a:p>
          <a:p>
            <a:pPr marL="514350" indent="-514350" algn="just">
              <a:lnSpc>
                <a:spcPts val="2700"/>
              </a:lnSpc>
              <a:spcBef>
                <a:spcPts val="600"/>
              </a:spcBef>
              <a:spcAft>
                <a:spcPts val="600"/>
              </a:spcAft>
              <a:buAutoNum type="romanLcParenBoth"/>
              <a:defRPr/>
            </a:pPr>
            <a:endParaRPr lang="pt-PT" sz="2000" dirty="0"/>
          </a:p>
          <a:p>
            <a:pPr marL="514350" indent="-514350" algn="just">
              <a:lnSpc>
                <a:spcPts val="2700"/>
              </a:lnSpc>
              <a:spcBef>
                <a:spcPts val="600"/>
              </a:spcBef>
              <a:spcAft>
                <a:spcPts val="600"/>
              </a:spcAft>
              <a:buAutoNum type="romanLcParenBoth"/>
              <a:defRPr/>
            </a:pPr>
            <a:r>
              <a:rPr lang="pt-PT" sz="2000" dirty="0" err="1"/>
              <a:t>Haldane</a:t>
            </a:r>
            <a:r>
              <a:rPr lang="pt-PT" sz="2000" dirty="0"/>
              <a:t> (2010) - </a:t>
            </a:r>
            <a:r>
              <a:rPr lang="en-GB" sz="2000" dirty="0"/>
              <a:t>costs of past financial crises often in excess of 10% of pre-crisis GDP.</a:t>
            </a:r>
          </a:p>
          <a:p>
            <a:pPr marL="514350" indent="-514350" algn="just">
              <a:lnSpc>
                <a:spcPts val="2700"/>
              </a:lnSpc>
              <a:spcBef>
                <a:spcPts val="600"/>
              </a:spcBef>
              <a:spcAft>
                <a:spcPts val="600"/>
              </a:spcAft>
              <a:buAutoNum type="romanLcParenBoth"/>
              <a:defRPr/>
            </a:pPr>
            <a:endParaRPr lang="en-GB" sz="2000" dirty="0"/>
          </a:p>
          <a:p>
            <a:pPr marL="514350" indent="-514350" algn="just">
              <a:lnSpc>
                <a:spcPts val="2700"/>
              </a:lnSpc>
              <a:spcBef>
                <a:spcPts val="600"/>
              </a:spcBef>
              <a:spcAft>
                <a:spcPts val="600"/>
              </a:spcAft>
              <a:buAutoNum type="romanLcParenBoth"/>
              <a:defRPr/>
            </a:pPr>
            <a:r>
              <a:rPr lang="en-GB" sz="2000" dirty="0"/>
              <a:t>Curry and </a:t>
            </a:r>
            <a:r>
              <a:rPr lang="en-GB" sz="2000" dirty="0" err="1"/>
              <a:t>Shibut</a:t>
            </a:r>
            <a:r>
              <a:rPr lang="en-GB" sz="2000" dirty="0"/>
              <a:t> (2000) - Fiscal cost (net of recoveries) of the 1980s US Savings and Loan Crisis = 124 B$ (3% of GDP).</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491</a:t>
            </a:fld>
            <a:endParaRPr lang="en-US"/>
          </a:p>
        </p:txBody>
      </p:sp>
    </p:spTree>
    <p:extLst>
      <p:ext uri="{BB962C8B-B14F-4D97-AF65-F5344CB8AC3E}">
        <p14:creationId xmlns:p14="http://schemas.microsoft.com/office/powerpoint/2010/main" val="2605702185"/>
      </p:ext>
    </p:extLst>
  </p:cSld>
  <p:clrMapOvr>
    <a:masterClrMapping/>
  </p:clrMapOvr>
  <p:transition spd="slow">
    <p:pull dir="r"/>
  </p:transition>
</p:sld>
</file>

<file path=ppt/slides/slide4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566150" cy="1104900"/>
          </a:xfrm>
        </p:spPr>
        <p:txBody>
          <a:bodyPr/>
          <a:lstStyle/>
          <a:p>
            <a:r>
              <a:rPr lang="en-US" dirty="0"/>
              <a:t>Banking Crises</a:t>
            </a:r>
          </a:p>
        </p:txBody>
      </p:sp>
      <p:sp>
        <p:nvSpPr>
          <p:cNvPr id="5" name="Rectangle 3"/>
          <p:cNvSpPr txBox="1">
            <a:spLocks noChangeArrowheads="1"/>
          </p:cNvSpPr>
          <p:nvPr/>
        </p:nvSpPr>
        <p:spPr bwMode="auto">
          <a:xfrm>
            <a:off x="762000" y="1628799"/>
            <a:ext cx="8763000" cy="4694213"/>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a:solidFill>
                  <a:srgbClr val="FF0000"/>
                </a:solidFill>
                <a:latin typeface="+mn-lt"/>
                <a:cs typeface="Times New Roman" pitchFamily="18" charset="0"/>
              </a:rPr>
              <a:t>Financial crises keep occurring </a:t>
            </a:r>
            <a:r>
              <a:rPr kumimoji="0" lang="en-US" sz="2000" b="0" u="none" kern="0" dirty="0">
                <a:solidFill>
                  <a:schemeClr val="tx1"/>
                </a:solidFill>
                <a:latin typeface="+mn-lt"/>
                <a:cs typeface="Times New Roman" pitchFamily="18" charset="0"/>
              </a:rPr>
              <a:t>as:</a:t>
            </a:r>
          </a:p>
          <a:p>
            <a:pPr marL="265113" indent="-265113" algn="just">
              <a:lnSpc>
                <a:spcPts val="2700"/>
              </a:lnSpc>
              <a:spcBef>
                <a:spcPts val="600"/>
              </a:spcBef>
              <a:spcAft>
                <a:spcPts val="600"/>
              </a:spcAft>
              <a:buClr>
                <a:schemeClr val="bg2"/>
              </a:buClr>
              <a:buSzPct val="75000"/>
              <a:buFont typeface="Monotype Sorts" pitchFamily="2" charset="2"/>
              <a:buChar char="n"/>
              <a:defRPr/>
            </a:pPr>
            <a:endParaRPr kumimoji="0" lang="en-US" sz="2000" b="0" u="none" kern="0" dirty="0">
              <a:solidFill>
                <a:schemeClr val="tx1"/>
              </a:solidFill>
              <a:latin typeface="+mn-lt"/>
              <a:cs typeface="Times New Roman" pitchFamily="18" charset="0"/>
            </a:endParaRPr>
          </a:p>
          <a:p>
            <a:pPr marL="265113" indent="-265113" algn="just">
              <a:lnSpc>
                <a:spcPts val="2700"/>
              </a:lnSpc>
              <a:spcBef>
                <a:spcPts val="600"/>
              </a:spcBef>
              <a:spcAft>
                <a:spcPts val="600"/>
              </a:spcAft>
              <a:buClr>
                <a:schemeClr val="bg2"/>
              </a:buClr>
              <a:buSzPct val="75000"/>
              <a:buAutoNum type="arabicParenBoth"/>
              <a:defRPr/>
            </a:pPr>
            <a:r>
              <a:rPr lang="en-US" sz="2000" b="0" dirty="0">
                <a:solidFill>
                  <a:schemeClr val="tx1"/>
                </a:solidFill>
                <a:latin typeface="+mn-lt"/>
              </a:rPr>
              <a:t>all potential sources of market failures are present in banking </a:t>
            </a:r>
            <a:r>
              <a:rPr lang="en-US" sz="2000" b="0" u="none" dirty="0">
                <a:solidFill>
                  <a:schemeClr val="tx1"/>
                </a:solidFill>
                <a:latin typeface="+mn-lt"/>
              </a:rPr>
              <a:t>(externalities, asymmetric information and market power), being magnified in banking due to the fragility of the bank business model, based on maturity transformation.</a:t>
            </a:r>
          </a:p>
          <a:p>
            <a:pPr marL="265113" indent="-265113" algn="just">
              <a:lnSpc>
                <a:spcPts val="2700"/>
              </a:lnSpc>
              <a:spcBef>
                <a:spcPts val="600"/>
              </a:spcBef>
              <a:spcAft>
                <a:spcPts val="600"/>
              </a:spcAft>
              <a:buClr>
                <a:schemeClr val="bg2"/>
              </a:buClr>
              <a:buSzPct val="75000"/>
              <a:buAutoNum type="arabicParenBoth"/>
              <a:defRPr/>
            </a:pPr>
            <a:r>
              <a:rPr lang="en-US" sz="2000" b="0" dirty="0">
                <a:solidFill>
                  <a:schemeClr val="tx1"/>
                </a:solidFill>
                <a:latin typeface="+mn-lt"/>
              </a:rPr>
              <a:t>regulation and supervision tends to lag behind financial innovation </a:t>
            </a:r>
            <a:r>
              <a:rPr lang="en-US" sz="2000" b="0" u="none" dirty="0">
                <a:solidFill>
                  <a:schemeClr val="tx1"/>
                </a:solidFill>
                <a:latin typeface="+mn-lt"/>
              </a:rPr>
              <a:t>(e.g. securitization and credit derivatives in the subprime crisis).</a:t>
            </a:r>
          </a:p>
          <a:p>
            <a:pPr marL="265113" indent="-265113" algn="just">
              <a:lnSpc>
                <a:spcPts val="2700"/>
              </a:lnSpc>
              <a:spcBef>
                <a:spcPts val="600"/>
              </a:spcBef>
              <a:spcAft>
                <a:spcPts val="600"/>
              </a:spcAft>
              <a:buClr>
                <a:schemeClr val="bg2"/>
              </a:buClr>
              <a:buSzPct val="75000"/>
              <a:buAutoNum type="arabicParenBoth"/>
              <a:defRPr/>
            </a:pPr>
            <a:r>
              <a:rPr lang="en-US" sz="2000" b="0" dirty="0">
                <a:solidFill>
                  <a:schemeClr val="tx1"/>
                </a:solidFill>
                <a:latin typeface="+mn-lt"/>
              </a:rPr>
              <a:t>banks and governments are deeply intertwined due to the money creation role of banks </a:t>
            </a:r>
            <a:r>
              <a:rPr lang="en-US" sz="2000" b="0" u="none" dirty="0">
                <a:solidFill>
                  <a:schemeClr val="tx1"/>
                </a:solidFill>
                <a:latin typeface="+mn-lt"/>
              </a:rPr>
              <a:t>=&gt; complex political links between sovereign and bank solvency.</a:t>
            </a:r>
            <a:endParaRPr kumimoji="0" lang="en-US" sz="2000" b="0" u="none" kern="0" dirty="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492</a:t>
            </a:fld>
            <a:endParaRPr lang="en-US"/>
          </a:p>
        </p:txBody>
      </p:sp>
    </p:spTree>
    <p:extLst>
      <p:ext uri="{BB962C8B-B14F-4D97-AF65-F5344CB8AC3E}">
        <p14:creationId xmlns:p14="http://schemas.microsoft.com/office/powerpoint/2010/main" val="2050664430"/>
      </p:ext>
    </p:extLst>
  </p:cSld>
  <p:clrMapOvr>
    <a:masterClrMapping/>
  </p:clrMapOvr>
  <p:transition spd="slow">
    <p:pull dir="r"/>
  </p:transition>
</p:sld>
</file>

<file path=ppt/slides/slide4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Banking Crises</a:t>
            </a:r>
          </a:p>
        </p:txBody>
      </p:sp>
      <p:sp>
        <p:nvSpPr>
          <p:cNvPr id="1629187" name="Rectangle 1027"/>
          <p:cNvSpPr>
            <a:spLocks noGrp="1" noChangeArrowheads="1"/>
          </p:cNvSpPr>
          <p:nvPr>
            <p:ph type="body" idx="1"/>
          </p:nvPr>
        </p:nvSpPr>
        <p:spPr>
          <a:xfrm>
            <a:off x="762000" y="1628800"/>
            <a:ext cx="8691563" cy="4608513"/>
          </a:xfrm>
        </p:spPr>
        <p:txBody>
          <a:bodyPr/>
          <a:lstStyle/>
          <a:p>
            <a:pPr algn="just">
              <a:lnSpc>
                <a:spcPts val="2700"/>
              </a:lnSpc>
              <a:spcBef>
                <a:spcPts val="600"/>
              </a:spcBef>
              <a:spcAft>
                <a:spcPts val="600"/>
              </a:spcAft>
            </a:pPr>
            <a:r>
              <a:rPr lang="en-US" sz="2000" dirty="0"/>
              <a:t>The historical frequency of banking crises is quite similar in high- and middle-to-low income countries, with severe fiscal impacts:</a:t>
            </a:r>
          </a:p>
          <a:p>
            <a:pPr marL="893763" indent="-893763" algn="just">
              <a:lnSpc>
                <a:spcPts val="2700"/>
              </a:lnSpc>
              <a:spcBef>
                <a:spcPts val="600"/>
              </a:spcBef>
              <a:spcAft>
                <a:spcPts val="0"/>
              </a:spcAft>
              <a:buNone/>
            </a:pPr>
            <a:r>
              <a:rPr lang="en-US" sz="2000" dirty="0"/>
              <a:t>	</a:t>
            </a:r>
            <a:r>
              <a:rPr lang="en-US" sz="2000" dirty="0">
                <a:solidFill>
                  <a:srgbClr val="FF0000"/>
                </a:solidFill>
              </a:rPr>
              <a:t>3 years after a financial crisis, central government debt increases, on average, by about 86%.</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0"/>
              </a:spcBef>
              <a:spcAft>
                <a:spcPts val="600"/>
              </a:spcAft>
            </a:pPr>
            <a:r>
              <a:rPr lang="en-US" sz="2000" dirty="0">
                <a:solidFill>
                  <a:srgbClr val="FF0000"/>
                </a:solidFill>
              </a:rPr>
              <a:t>The driving forces behind banking crises are also similar in the different groups of countries </a:t>
            </a:r>
            <a:r>
              <a:rPr lang="en-US" sz="2000" dirty="0"/>
              <a:t>- asset price bubbles, large capital inflows and credit booms.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493</a:t>
            </a:fld>
            <a:endParaRPr lang="en-US"/>
          </a:p>
        </p:txBody>
      </p:sp>
      <p:cxnSp>
        <p:nvCxnSpPr>
          <p:cNvPr id="4" name="Elbow Connector 3"/>
          <p:cNvCxnSpPr/>
          <p:nvPr/>
        </p:nvCxnSpPr>
        <p:spPr bwMode="auto">
          <a:xfrm>
            <a:off x="1208584" y="2287112"/>
            <a:ext cx="432048" cy="349800"/>
          </a:xfrm>
          <a:prstGeom prst="bentConnector3">
            <a:avLst>
              <a:gd name="adj1" fmla="val 50000"/>
            </a:avLst>
          </a:prstGeom>
          <a:solidFill>
            <a:schemeClr val="accent1"/>
          </a:solidFill>
          <a:ln w="12700" cap="sq" cmpd="sng" algn="ctr">
            <a:solidFill>
              <a:schemeClr val="tx1"/>
            </a:solidFill>
            <a:prstDash val="solid"/>
            <a:round/>
            <a:headEnd type="none" w="med" len="med"/>
            <a:tailEnd type="triangle"/>
          </a:ln>
          <a:effectLst/>
        </p:spPr>
      </p:cxnSp>
      <p:pic>
        <p:nvPicPr>
          <p:cNvPr id="11" name="Picture 10"/>
          <p:cNvPicPr>
            <a:picLocks noChangeAspect="1"/>
          </p:cNvPicPr>
          <p:nvPr/>
        </p:nvPicPr>
        <p:blipFill>
          <a:blip r:embed="rId2"/>
          <a:stretch>
            <a:fillRect/>
          </a:stretch>
        </p:blipFill>
        <p:spPr>
          <a:xfrm>
            <a:off x="1280592" y="3284984"/>
            <a:ext cx="3756455" cy="2386563"/>
          </a:xfrm>
          <a:prstGeom prst="rect">
            <a:avLst/>
          </a:prstGeom>
        </p:spPr>
      </p:pic>
      <p:sp>
        <p:nvSpPr>
          <p:cNvPr id="15" name="Text Box 6"/>
          <p:cNvSpPr txBox="1">
            <a:spLocks noChangeArrowheads="1"/>
          </p:cNvSpPr>
          <p:nvPr/>
        </p:nvSpPr>
        <p:spPr bwMode="auto">
          <a:xfrm>
            <a:off x="5037168" y="5208622"/>
            <a:ext cx="4392488" cy="461665"/>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a:solidFill>
                  <a:schemeClr val="tx1"/>
                </a:solidFill>
              </a:rPr>
              <a:t>Source: Reinhart, Carmen M. and Kenneth </a:t>
            </a:r>
            <a:r>
              <a:rPr lang="en-US" sz="1200" b="0" u="none" dirty="0" err="1">
                <a:solidFill>
                  <a:schemeClr val="tx1"/>
                </a:solidFill>
              </a:rPr>
              <a:t>Rogoff</a:t>
            </a:r>
            <a:r>
              <a:rPr lang="en-US" sz="1200" b="0" u="none" dirty="0">
                <a:solidFill>
                  <a:schemeClr val="tx1"/>
                </a:solidFill>
              </a:rPr>
              <a:t> (2008), “Banking Crises: An Equal Opportunity Menace”, NBER </a:t>
            </a:r>
            <a:r>
              <a:rPr lang="en-US" sz="1200" b="0" u="none" dirty="0" err="1">
                <a:solidFill>
                  <a:schemeClr val="tx1"/>
                </a:solidFill>
              </a:rPr>
              <a:t>wp</a:t>
            </a:r>
            <a:r>
              <a:rPr lang="en-US" sz="1200" b="0" u="none" dirty="0">
                <a:solidFill>
                  <a:schemeClr val="tx1"/>
                </a:solidFill>
              </a:rPr>
              <a:t> 14587.</a:t>
            </a:r>
            <a:endParaRPr lang="en-GB" sz="1200" b="0" u="none" dirty="0">
              <a:solidFill>
                <a:schemeClr val="tx1"/>
              </a:solidFill>
            </a:endParaRPr>
          </a:p>
        </p:txBody>
      </p:sp>
    </p:spTree>
    <p:extLst>
      <p:ext uri="{BB962C8B-B14F-4D97-AF65-F5344CB8AC3E}">
        <p14:creationId xmlns:p14="http://schemas.microsoft.com/office/powerpoint/2010/main" val="487534035"/>
      </p:ext>
    </p:extLst>
  </p:cSld>
  <p:clrMapOvr>
    <a:masterClrMapping/>
  </p:clrMapOvr>
  <p:transition spd="slow">
    <p:pull dir="r"/>
  </p:transition>
</p:sld>
</file>

<file path=ppt/slides/slide4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Banking Crises</a:t>
            </a:r>
          </a:p>
        </p:txBody>
      </p:sp>
      <p:sp>
        <p:nvSpPr>
          <p:cNvPr id="1629187" name="Rectangle 1027"/>
          <p:cNvSpPr>
            <a:spLocks noGrp="1" noChangeArrowheads="1"/>
          </p:cNvSpPr>
          <p:nvPr>
            <p:ph type="body" idx="1"/>
          </p:nvPr>
        </p:nvSpPr>
        <p:spPr>
          <a:xfrm>
            <a:off x="762000" y="1628800"/>
            <a:ext cx="8691563" cy="4608513"/>
          </a:xfrm>
        </p:spPr>
        <p:txBody>
          <a:bodyPr/>
          <a:lstStyle/>
          <a:p>
            <a:pPr algn="just">
              <a:lnSpc>
                <a:spcPts val="2700"/>
              </a:lnSpc>
              <a:spcBef>
                <a:spcPts val="600"/>
              </a:spcBef>
              <a:spcAft>
                <a:spcPts val="600"/>
              </a:spcAft>
            </a:pPr>
            <a:r>
              <a:rPr lang="en-US" sz="2000" b="1" dirty="0">
                <a:solidFill>
                  <a:srgbClr val="FF0000"/>
                </a:solidFill>
              </a:rPr>
              <a:t>Major reasons - 3 views:</a:t>
            </a:r>
          </a:p>
          <a:p>
            <a:pPr algn="just">
              <a:lnSpc>
                <a:spcPts val="2700"/>
              </a:lnSpc>
              <a:spcBef>
                <a:spcPts val="600"/>
              </a:spcBef>
              <a:spcAft>
                <a:spcPts val="600"/>
              </a:spcAft>
            </a:pPr>
            <a:endParaRPr lang="en-US" sz="2000" b="1" dirty="0">
              <a:solidFill>
                <a:srgbClr val="FF0000"/>
              </a:solidFill>
            </a:endParaRPr>
          </a:p>
          <a:p>
            <a:pPr marL="363538" indent="-363538" algn="just">
              <a:lnSpc>
                <a:spcPts val="2700"/>
              </a:lnSpc>
              <a:spcBef>
                <a:spcPts val="600"/>
              </a:spcBef>
              <a:spcAft>
                <a:spcPts val="600"/>
              </a:spcAft>
              <a:buAutoNum type="romanLcParenBoth"/>
            </a:pPr>
            <a:r>
              <a:rPr lang="en-US" sz="2000" dirty="0">
                <a:solidFill>
                  <a:srgbClr val="FF0000"/>
                </a:solidFill>
              </a:rPr>
              <a:t>Random events, unrelated to changes in the real economy =&gt; </a:t>
            </a:r>
            <a:r>
              <a:rPr lang="en-US" sz="2000" dirty="0"/>
              <a:t>panics are the result of “</a:t>
            </a:r>
            <a:r>
              <a:rPr lang="en-US" sz="2000" dirty="0" err="1"/>
              <a:t>mobpsychology</a:t>
            </a:r>
            <a:r>
              <a:rPr lang="en-US" sz="2000" dirty="0"/>
              <a:t>” or “</a:t>
            </a:r>
            <a:r>
              <a:rPr lang="en-US" sz="2000" dirty="0" err="1"/>
              <a:t>masshysteria</a:t>
            </a:r>
            <a:r>
              <a:rPr lang="en-US" sz="2000" dirty="0"/>
              <a:t>” (e.g. </a:t>
            </a:r>
            <a:r>
              <a:rPr lang="en-US" sz="2000" dirty="0" err="1"/>
              <a:t>Kindleberger</a:t>
            </a:r>
            <a:r>
              <a:rPr lang="en-US" sz="2000" dirty="0"/>
              <a:t> (1978)), or self-fulfilling prophecies (Diamond and </a:t>
            </a:r>
            <a:r>
              <a:rPr lang="en-US" sz="2000" dirty="0" err="1"/>
              <a:t>Dybvig</a:t>
            </a:r>
            <a:r>
              <a:rPr lang="en-US" sz="2000" dirty="0"/>
              <a:t> (1983)).</a:t>
            </a:r>
          </a:p>
          <a:p>
            <a:pPr marL="800100" lvl="2" indent="0" algn="just">
              <a:lnSpc>
                <a:spcPts val="2700"/>
              </a:lnSpc>
              <a:spcBef>
                <a:spcPts val="600"/>
              </a:spcBef>
              <a:spcAft>
                <a:spcPts val="600"/>
              </a:spcAft>
              <a:buNone/>
            </a:pPr>
            <a:r>
              <a:rPr lang="en-US" sz="2000" dirty="0"/>
              <a:t>	</a:t>
            </a:r>
            <a:r>
              <a:rPr lang="en-US" sz="1800" dirty="0"/>
              <a:t>Like Tolstoy’s unhappy families, banking crises are all unhappy in their own ways.</a:t>
            </a:r>
          </a:p>
          <a:p>
            <a:pPr marL="363538" indent="-363538" algn="just">
              <a:lnSpc>
                <a:spcPts val="2700"/>
              </a:lnSpc>
              <a:spcBef>
                <a:spcPts val="600"/>
              </a:spcBef>
              <a:spcAft>
                <a:spcPts val="600"/>
              </a:spcAft>
              <a:buAutoNum type="romanLcParenBoth"/>
            </a:pPr>
            <a:r>
              <a:rPr lang="en-US" sz="2000" dirty="0">
                <a:solidFill>
                  <a:srgbClr val="FF0000"/>
                </a:solidFill>
              </a:rPr>
              <a:t>Events motivated by the business cycle</a:t>
            </a:r>
            <a:r>
              <a:rPr lang="en-US" sz="2000" dirty="0"/>
              <a:t> =&gt; economic downturns reduce the value of bank assets =&gt; higher chance of banks being unable to meet their commitments =&gt; depositors anticipate it and withdraw their funds (e.g. Kaminsky and Reinhart (1999)).</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494</a:t>
            </a:fld>
            <a:endParaRPr lang="en-US"/>
          </a:p>
        </p:txBody>
      </p:sp>
      <p:cxnSp>
        <p:nvCxnSpPr>
          <p:cNvPr id="4" name="Elbow Connector 3"/>
          <p:cNvCxnSpPr/>
          <p:nvPr/>
        </p:nvCxnSpPr>
        <p:spPr bwMode="auto">
          <a:xfrm>
            <a:off x="1280592" y="3717032"/>
            <a:ext cx="432048" cy="360040"/>
          </a:xfrm>
          <a:prstGeom prst="bentConnector3">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676589460"/>
      </p:ext>
    </p:extLst>
  </p:cSld>
  <p:clrMapOvr>
    <a:masterClrMapping/>
  </p:clrMapOvr>
  <p:transition spd="slow">
    <p:pull dir="r"/>
  </p:transition>
</p:sld>
</file>

<file path=ppt/slides/slide4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Banking Crises</a:t>
            </a:r>
          </a:p>
        </p:txBody>
      </p:sp>
      <p:sp>
        <p:nvSpPr>
          <p:cNvPr id="1629187" name="Rectangle 1027"/>
          <p:cNvSpPr>
            <a:spLocks noGrp="1" noChangeArrowheads="1"/>
          </p:cNvSpPr>
          <p:nvPr>
            <p:ph type="body" idx="1"/>
          </p:nvPr>
        </p:nvSpPr>
        <p:spPr>
          <a:xfrm>
            <a:off x="762000" y="1628800"/>
            <a:ext cx="8691563" cy="4694213"/>
          </a:xfrm>
        </p:spPr>
        <p:txBody>
          <a:bodyPr/>
          <a:lstStyle/>
          <a:p>
            <a:pPr marL="357188" indent="-357188" algn="just">
              <a:lnSpc>
                <a:spcPts val="2700"/>
              </a:lnSpc>
              <a:spcBef>
                <a:spcPts val="600"/>
              </a:spcBef>
              <a:spcAft>
                <a:spcPts val="600"/>
              </a:spcAft>
              <a:buAutoNum type="romanLcParenBoth" startAt="3"/>
            </a:pPr>
            <a:r>
              <a:rPr lang="en-US" sz="2000" dirty="0"/>
              <a:t>Politics or the institutional framework may facilitate or hinder banking crises – Argentina or USA (repeated crises) vs Canada (no crises):*</a:t>
            </a:r>
          </a:p>
          <a:p>
            <a:pPr marL="363538" indent="-363538" algn="just">
              <a:lnSpc>
                <a:spcPts val="2700"/>
              </a:lnSpc>
              <a:spcBef>
                <a:spcPts val="600"/>
              </a:spcBef>
              <a:spcAft>
                <a:spcPts val="600"/>
              </a:spcAft>
              <a:buFontTx/>
              <a:buChar char="-"/>
            </a:pPr>
            <a:r>
              <a:rPr lang="en-GB" sz="1600" dirty="0"/>
              <a:t>“</a:t>
            </a:r>
            <a:r>
              <a:rPr lang="en-GB" sz="1600" b="1" dirty="0">
                <a:solidFill>
                  <a:srgbClr val="FF0000"/>
                </a:solidFill>
              </a:rPr>
              <a:t>Since the 1920s, the United States has suffered three systemic banking crises </a:t>
            </a:r>
            <a:r>
              <a:rPr lang="en-GB" sz="1600" b="1" dirty="0"/>
              <a:t>- </a:t>
            </a:r>
            <a:r>
              <a:rPr lang="en-GB" sz="1600" dirty="0"/>
              <a:t>the widespread bank failures of the Great Depression, the savings and loan crisis of the 1980s, and the subprime crisis of 2007–09 - while </a:t>
            </a:r>
            <a:r>
              <a:rPr lang="en-GB" sz="1600" dirty="0">
                <a:solidFill>
                  <a:srgbClr val="FF0000"/>
                </a:solidFill>
              </a:rPr>
              <a:t>Canada has suffered none</a:t>
            </a:r>
            <a:r>
              <a:rPr lang="en-GB" sz="1600" dirty="0"/>
              <a:t>”.</a:t>
            </a:r>
          </a:p>
          <a:p>
            <a:pPr marL="363538" indent="-363538" algn="just">
              <a:lnSpc>
                <a:spcPts val="2700"/>
              </a:lnSpc>
              <a:spcBef>
                <a:spcPts val="600"/>
              </a:spcBef>
              <a:spcAft>
                <a:spcPts val="600"/>
              </a:spcAft>
              <a:buFontTx/>
              <a:buChar char="-"/>
            </a:pPr>
            <a:r>
              <a:rPr lang="pt-PT" sz="1600" dirty="0"/>
              <a:t>“</a:t>
            </a:r>
            <a:r>
              <a:rPr lang="en-GB" sz="1600" dirty="0"/>
              <a:t>The extraordinary stability of the Canadian banking system has been one of its most visible and oft-noted characteristics for nearly two centuries. </a:t>
            </a:r>
            <a:r>
              <a:rPr lang="en-GB" sz="1600" b="1" dirty="0">
                <a:solidFill>
                  <a:srgbClr val="FF0000"/>
                </a:solidFill>
              </a:rPr>
              <a:t>Since 1840 the United States has had 12 major banking crises, while Canada has had none </a:t>
            </a:r>
            <a:r>
              <a:rPr lang="en-GB" sz="1600" b="1" dirty="0"/>
              <a:t>- not even during the Great Depression</a:t>
            </a:r>
            <a:r>
              <a:rPr lang="en-GB" sz="1600" dirty="0"/>
              <a:t>. In fact, the last Canadian banking crisis occurred in 1839, and that was the result of contagion from the United States. Even that crisis, which forced Canada’s banks to suspend convertibility of their notes and deposits, produced no bank failures—while hundreds of U.S. banks failed”.</a:t>
            </a:r>
          </a:p>
          <a:p>
            <a:pPr marL="0" indent="0" algn="just">
              <a:lnSpc>
                <a:spcPts val="1800"/>
              </a:lnSpc>
              <a:spcBef>
                <a:spcPts val="600"/>
              </a:spcBef>
              <a:spcAft>
                <a:spcPts val="0"/>
              </a:spcAft>
              <a:buNone/>
            </a:pPr>
            <a:r>
              <a:rPr lang="pt-PT" sz="1600" b="1" dirty="0"/>
              <a:t>*</a:t>
            </a:r>
            <a:r>
              <a:rPr lang="en-US" sz="1200" dirty="0"/>
              <a:t>according</a:t>
            </a:r>
            <a:r>
              <a:rPr lang="pt-PT" sz="1200" dirty="0"/>
              <a:t> to </a:t>
            </a:r>
            <a:r>
              <a:rPr lang="en-US" sz="1200" dirty="0" err="1"/>
              <a:t>Calomiris</a:t>
            </a:r>
            <a:r>
              <a:rPr lang="en-US" sz="1200" dirty="0"/>
              <a:t>, Charles W. and Stephen H. Haber (2014), “</a:t>
            </a:r>
            <a:r>
              <a:rPr lang="en-US" sz="1200" u="sng" dirty="0"/>
              <a:t>Fragile by Design – The Political Origins of Banking Crisis &amp; Scarce Credit</a:t>
            </a:r>
            <a:r>
              <a:rPr lang="en-US" sz="1200" dirty="0"/>
              <a:t>”, Princeton University Press. </a:t>
            </a:r>
            <a:endParaRPr lang="en-GB" sz="1200" dirty="0"/>
          </a:p>
          <a:p>
            <a:pPr marL="363538" indent="-363538" algn="just">
              <a:lnSpc>
                <a:spcPts val="2300"/>
              </a:lnSpc>
              <a:spcBef>
                <a:spcPts val="600"/>
              </a:spcBef>
              <a:spcAft>
                <a:spcPts val="0"/>
              </a:spcAft>
              <a:buFontTx/>
              <a:buChar char="-"/>
            </a:pPr>
            <a:endParaRPr lang="en-GB" sz="12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495</a:t>
            </a:fld>
            <a:endParaRPr lang="en-US" dirty="0"/>
          </a:p>
        </p:txBody>
      </p:sp>
    </p:spTree>
    <p:extLst>
      <p:ext uri="{BB962C8B-B14F-4D97-AF65-F5344CB8AC3E}">
        <p14:creationId xmlns:p14="http://schemas.microsoft.com/office/powerpoint/2010/main" val="2044992287"/>
      </p:ext>
    </p:extLst>
  </p:cSld>
  <p:clrMapOvr>
    <a:masterClrMapping/>
  </p:clrMapOvr>
  <p:transition spd="slow">
    <p:pull dir="r"/>
  </p:transition>
</p:sld>
</file>

<file path=ppt/slides/slide4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Banking Crises</a:t>
            </a:r>
          </a:p>
        </p:txBody>
      </p:sp>
      <p:sp>
        <p:nvSpPr>
          <p:cNvPr id="1629187" name="Rectangle 1027"/>
          <p:cNvSpPr>
            <a:spLocks noGrp="1" noChangeArrowheads="1"/>
          </p:cNvSpPr>
          <p:nvPr>
            <p:ph type="body" idx="1"/>
          </p:nvPr>
        </p:nvSpPr>
        <p:spPr>
          <a:xfrm>
            <a:off x="762000" y="1628800"/>
            <a:ext cx="8691563" cy="4694213"/>
          </a:xfrm>
        </p:spPr>
        <p:txBody>
          <a:bodyPr/>
          <a:lstStyle/>
          <a:p>
            <a:pPr algn="just">
              <a:lnSpc>
                <a:spcPts val="2700"/>
              </a:lnSpc>
              <a:spcBef>
                <a:spcPts val="600"/>
              </a:spcBef>
              <a:spcAft>
                <a:spcPts val="600"/>
              </a:spcAft>
              <a:buFontTx/>
              <a:buChar char="-"/>
            </a:pPr>
            <a:r>
              <a:rPr lang="en-GB" sz="1600" dirty="0"/>
              <a:t>“This Canadian achievement is especially remarkable in light of the fact that Canada is a staples-based economy, heavily reliant on exports, and thus largely at the mercy of international variations in its terms of trade. </a:t>
            </a:r>
            <a:r>
              <a:rPr lang="en-GB" sz="1600" b="1" dirty="0">
                <a:solidFill>
                  <a:srgbClr val="FF0000"/>
                </a:solidFill>
              </a:rPr>
              <a:t>Canada therefore has tended to have dramatic fluctuations in its business cycles, but these have not translated into banking crises</a:t>
            </a:r>
            <a:r>
              <a:rPr lang="en-GB" sz="1600" dirty="0"/>
              <a:t>”.</a:t>
            </a:r>
          </a:p>
          <a:p>
            <a:pPr algn="just">
              <a:lnSpc>
                <a:spcPts val="2700"/>
              </a:lnSpc>
              <a:spcBef>
                <a:spcPts val="600"/>
              </a:spcBef>
              <a:spcAft>
                <a:spcPts val="600"/>
              </a:spcAft>
              <a:buFontTx/>
              <a:buChar char="-"/>
            </a:pPr>
            <a:endParaRPr lang="en-GB" sz="1600" dirty="0"/>
          </a:p>
          <a:p>
            <a:pPr algn="just">
              <a:lnSpc>
                <a:spcPts val="2700"/>
              </a:lnSpc>
              <a:spcBef>
                <a:spcPts val="600"/>
              </a:spcBef>
              <a:spcAft>
                <a:spcPts val="600"/>
              </a:spcAft>
              <a:buFontTx/>
              <a:buChar char="-"/>
            </a:pPr>
            <a:r>
              <a:rPr lang="en-GB" sz="1600" dirty="0"/>
              <a:t>“More remarkable still, </a:t>
            </a:r>
            <a:r>
              <a:rPr lang="en-GB" sz="1600" b="1" dirty="0">
                <a:solidFill>
                  <a:srgbClr val="FF0000"/>
                </a:solidFill>
              </a:rPr>
              <a:t>the stability of Canada’s banks was accomplished with little government intervention to protect bank liabilities or shore up failing banks</a:t>
            </a:r>
            <a:r>
              <a:rPr lang="en-GB" sz="1600" dirty="0"/>
              <a:t>. Indeed, Canada did not found a central bank until 1935, and that was done primarily because farmers in the Canadian West – displaying the understandable inflationist advocacy of commodity-producing debtors—demanded that the government pursue an activist monetary policy during the Great Depression”.</a:t>
            </a:r>
            <a:endParaRPr lang="en-US" sz="16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496</a:t>
            </a:fld>
            <a:endParaRPr lang="en-US" dirty="0"/>
          </a:p>
        </p:txBody>
      </p:sp>
    </p:spTree>
    <p:extLst>
      <p:ext uri="{BB962C8B-B14F-4D97-AF65-F5344CB8AC3E}">
        <p14:creationId xmlns:p14="http://schemas.microsoft.com/office/powerpoint/2010/main" val="835118254"/>
      </p:ext>
    </p:extLst>
  </p:cSld>
  <p:clrMapOvr>
    <a:masterClrMapping/>
  </p:clrMapOvr>
  <p:transition spd="slow">
    <p:pull dir="r"/>
  </p:transition>
</p:sld>
</file>

<file path=ppt/slides/slide4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Banking Crises</a:t>
            </a:r>
          </a:p>
        </p:txBody>
      </p:sp>
      <p:sp>
        <p:nvSpPr>
          <p:cNvPr id="1629187" name="Rectangle 1027"/>
          <p:cNvSpPr>
            <a:spLocks noGrp="1" noChangeArrowheads="1"/>
          </p:cNvSpPr>
          <p:nvPr>
            <p:ph type="body" idx="1"/>
          </p:nvPr>
        </p:nvSpPr>
        <p:spPr>
          <a:xfrm>
            <a:off x="762000" y="1628800"/>
            <a:ext cx="8691563" cy="4694213"/>
          </a:xfrm>
        </p:spPr>
        <p:txBody>
          <a:bodyPr/>
          <a:lstStyle/>
          <a:p>
            <a:pPr marL="174625" indent="-174625" algn="just">
              <a:lnSpc>
                <a:spcPts val="2700"/>
              </a:lnSpc>
              <a:spcBef>
                <a:spcPts val="600"/>
              </a:spcBef>
              <a:spcAft>
                <a:spcPts val="600"/>
              </a:spcAft>
              <a:buFontTx/>
              <a:buChar char="-"/>
            </a:pPr>
            <a:r>
              <a:rPr lang="en-GB" sz="1600" dirty="0"/>
              <a:t>“</a:t>
            </a:r>
            <a:r>
              <a:rPr lang="en-GB" sz="1600" dirty="0">
                <a:solidFill>
                  <a:srgbClr val="FF0000"/>
                </a:solidFill>
              </a:rPr>
              <a:t>Canada</a:t>
            </a:r>
            <a:r>
              <a:rPr lang="en-GB" sz="1600" dirty="0"/>
              <a:t>, which shares not only a 2,000-mile border with the United States but also a common culture and language, </a:t>
            </a:r>
            <a:r>
              <a:rPr lang="en-GB" sz="1600" dirty="0">
                <a:solidFill>
                  <a:srgbClr val="FF0000"/>
                </a:solidFill>
              </a:rPr>
              <a:t>had only two brief and mild bank illiquidity crises during the same period, in 1837 and 1839</a:t>
            </a:r>
            <a:r>
              <a:rPr lang="en-GB" sz="1600" dirty="0"/>
              <a:t>, neither of which involved significant bank failures. Since that time, some Canadian banks have failed, but the country has experienced no systemic banking crises. </a:t>
            </a:r>
            <a:r>
              <a:rPr lang="en-GB" sz="1600" b="1" dirty="0"/>
              <a:t>The Canadian banking system has been extraordinarily stable</a:t>
            </a:r>
            <a:r>
              <a:rPr lang="en-GB" sz="1600" dirty="0"/>
              <a:t>—so stable, in fact, that there has been little need for government intervention in support of the banks since Canada became an independent country in 1867”.</a:t>
            </a:r>
          </a:p>
          <a:p>
            <a:pPr marL="174625" indent="-174625" algn="just">
              <a:lnSpc>
                <a:spcPts val="2700"/>
              </a:lnSpc>
              <a:spcBef>
                <a:spcPts val="600"/>
              </a:spcBef>
              <a:spcAft>
                <a:spcPts val="600"/>
              </a:spcAft>
              <a:buFontTx/>
              <a:buChar char="-"/>
            </a:pPr>
            <a:r>
              <a:rPr lang="en-GB" sz="1600" dirty="0"/>
              <a:t>How did Canada do it? Part of the answer is that </a:t>
            </a:r>
            <a:r>
              <a:rPr lang="en-GB" sz="1600" b="1" dirty="0"/>
              <a:t>the </a:t>
            </a:r>
            <a:r>
              <a:rPr lang="en-GB" sz="1600" b="1" dirty="0">
                <a:solidFill>
                  <a:srgbClr val="FF0000"/>
                </a:solidFill>
              </a:rPr>
              <a:t>Canadian banking system </a:t>
            </a:r>
            <a:r>
              <a:rPr lang="en-GB" sz="1600" b="1" dirty="0"/>
              <a:t>has a very different structure from that of the United States; it is composed of a </a:t>
            </a:r>
            <a:r>
              <a:rPr lang="en-GB" sz="1600" b="1" dirty="0">
                <a:solidFill>
                  <a:srgbClr val="FF0000"/>
                </a:solidFill>
              </a:rPr>
              <a:t>small number of very large banks with nationwide branches</a:t>
            </a:r>
            <a:r>
              <a:rPr lang="en-GB" sz="1600" dirty="0"/>
              <a:t>. This structure has not only allowed Canadian banks to diversify their loan portfolios across regions, it has also allowed them to transfer funds in order to shore up banks in regions affected by an adverse economic shock. Nationwide branch banking has also allowed Canada’s banks to capture scale economies in administration while competing among themselves for business in local markets.</a:t>
            </a:r>
            <a:endParaRPr lang="en-US" sz="16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497</a:t>
            </a:fld>
            <a:endParaRPr lang="en-US" dirty="0"/>
          </a:p>
        </p:txBody>
      </p:sp>
    </p:spTree>
    <p:extLst>
      <p:ext uri="{BB962C8B-B14F-4D97-AF65-F5344CB8AC3E}">
        <p14:creationId xmlns:p14="http://schemas.microsoft.com/office/powerpoint/2010/main" val="3839242204"/>
      </p:ext>
    </p:extLst>
  </p:cSld>
  <p:clrMapOvr>
    <a:masterClrMapping/>
  </p:clrMapOvr>
  <p:transition spd="slow">
    <p:pull dir="r"/>
  </p:transition>
</p:sld>
</file>

<file path=ppt/slides/slide4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Banking Crises</a:t>
            </a:r>
          </a:p>
        </p:txBody>
      </p:sp>
      <p:sp>
        <p:nvSpPr>
          <p:cNvPr id="1629187" name="Rectangle 1027"/>
          <p:cNvSpPr>
            <a:spLocks noGrp="1" noChangeArrowheads="1"/>
          </p:cNvSpPr>
          <p:nvPr>
            <p:ph type="body" idx="1"/>
          </p:nvPr>
        </p:nvSpPr>
        <p:spPr>
          <a:xfrm>
            <a:off x="762000" y="1628800"/>
            <a:ext cx="8691563" cy="4694213"/>
          </a:xfrm>
        </p:spPr>
        <p:txBody>
          <a:bodyPr/>
          <a:lstStyle/>
          <a:p>
            <a:pPr marL="363538" indent="-363538" algn="just">
              <a:lnSpc>
                <a:spcPts val="2700"/>
              </a:lnSpc>
              <a:spcBef>
                <a:spcPts val="600"/>
              </a:spcBef>
              <a:spcAft>
                <a:spcPts val="600"/>
              </a:spcAft>
              <a:buFontTx/>
              <a:buChar char="-"/>
            </a:pPr>
            <a:r>
              <a:rPr lang="en-GB" sz="1600" dirty="0"/>
              <a:t>“</a:t>
            </a:r>
            <a:r>
              <a:rPr lang="en-GB" sz="1600" dirty="0">
                <a:solidFill>
                  <a:srgbClr val="FF0000"/>
                </a:solidFill>
              </a:rPr>
              <a:t>Systemic bank insolvency crises (…) do not happen without warning, like earthquakes or mountain lion attacks. Rather, they occur when banking systems are made vulnerable by construction, as the result of political choices</a:t>
            </a:r>
            <a:r>
              <a:rPr lang="en-GB" sz="1600" dirty="0"/>
              <a:t>”.</a:t>
            </a:r>
          </a:p>
          <a:p>
            <a:pPr marL="363538" indent="-363538" algn="just">
              <a:lnSpc>
                <a:spcPts val="2700"/>
              </a:lnSpc>
              <a:spcBef>
                <a:spcPts val="600"/>
              </a:spcBef>
              <a:spcAft>
                <a:spcPts val="600"/>
              </a:spcAft>
              <a:buFontTx/>
              <a:buChar char="-"/>
            </a:pPr>
            <a:endParaRPr lang="en-GB" sz="1200" dirty="0"/>
          </a:p>
          <a:p>
            <a:pPr marL="363538" indent="-363538" algn="just">
              <a:lnSpc>
                <a:spcPts val="2700"/>
              </a:lnSpc>
              <a:spcBef>
                <a:spcPts val="600"/>
              </a:spcBef>
              <a:spcAft>
                <a:spcPts val="600"/>
              </a:spcAft>
              <a:buFontTx/>
              <a:buChar char="-"/>
            </a:pPr>
            <a:r>
              <a:rPr lang="en-GB" sz="1600" dirty="0"/>
              <a:t>“If such catastrophes were random events, all countries would suffer them with equal frequency. The fact is, however, that some countries have had many, whereas others have few or none. The United States, for example, is highly crisis prone. It had major banking crises in 1837, 1839, 1857, 1861, 1873, 1884, 1890, 1893, 1896, 1907, the 1920s, 1930–33, the 1980s, and 2007–09.1 That is to say, </a:t>
            </a:r>
            <a:r>
              <a:rPr lang="en-GB" sz="1600" b="1" dirty="0"/>
              <a:t>the United States has had 14 banking crises over the past 180 years</a:t>
            </a:r>
            <a:r>
              <a:rPr lang="en-GB" sz="1600" dirty="0"/>
              <a:t>!”</a:t>
            </a:r>
          </a:p>
          <a:p>
            <a:pPr marL="363538" indent="-363538" algn="just">
              <a:lnSpc>
                <a:spcPts val="2700"/>
              </a:lnSpc>
              <a:spcBef>
                <a:spcPts val="600"/>
              </a:spcBef>
              <a:spcAft>
                <a:spcPts val="600"/>
              </a:spcAft>
              <a:buFontTx/>
              <a:buChar char="-"/>
            </a:pPr>
            <a:endParaRPr lang="en-GB" sz="12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498</a:t>
            </a:fld>
            <a:endParaRPr lang="en-US"/>
          </a:p>
        </p:txBody>
      </p:sp>
    </p:spTree>
    <p:extLst>
      <p:ext uri="{BB962C8B-B14F-4D97-AF65-F5344CB8AC3E}">
        <p14:creationId xmlns:p14="http://schemas.microsoft.com/office/powerpoint/2010/main" val="2867071994"/>
      </p:ext>
    </p:extLst>
  </p:cSld>
  <p:clrMapOvr>
    <a:masterClrMapping/>
  </p:clrMapOvr>
  <p:transition spd="slow">
    <p:pull dir="r"/>
  </p:transition>
</p:sld>
</file>

<file path=ppt/slides/slide4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Banking Crises</a:t>
            </a:r>
          </a:p>
        </p:txBody>
      </p:sp>
      <p:sp>
        <p:nvSpPr>
          <p:cNvPr id="1629187" name="Rectangle 1027"/>
          <p:cNvSpPr>
            <a:spLocks noGrp="1" noChangeArrowheads="1"/>
          </p:cNvSpPr>
          <p:nvPr>
            <p:ph type="body" idx="1"/>
          </p:nvPr>
        </p:nvSpPr>
        <p:spPr>
          <a:xfrm>
            <a:off x="762000" y="1628800"/>
            <a:ext cx="8691563" cy="4694213"/>
          </a:xfrm>
        </p:spPr>
        <p:txBody>
          <a:bodyPr/>
          <a:lstStyle/>
          <a:p>
            <a:pPr marL="363538" indent="-363538" algn="just">
              <a:lnSpc>
                <a:spcPts val="2700"/>
              </a:lnSpc>
              <a:spcBef>
                <a:spcPts val="600"/>
              </a:spcBef>
              <a:spcAft>
                <a:spcPts val="600"/>
              </a:spcAft>
              <a:buFontTx/>
              <a:buChar char="-"/>
            </a:pPr>
            <a:r>
              <a:rPr lang="en-GB" sz="1600" dirty="0"/>
              <a:t>“</a:t>
            </a:r>
            <a:r>
              <a:rPr lang="en-GB" sz="1600" b="1" dirty="0">
                <a:solidFill>
                  <a:srgbClr val="FF0000"/>
                </a:solidFill>
              </a:rPr>
              <a:t>Only 34 of those 117 countries (29 percent) were crisis free from 1970 to 2010</a:t>
            </a:r>
            <a:r>
              <a:rPr lang="en-GB" sz="1600" dirty="0"/>
              <a:t>. 62 countries had one crisis. 19 countries experienced 2 crises. 1 country underwent 3 crises, and another weathered 4. That is to say, </a:t>
            </a:r>
            <a:r>
              <a:rPr lang="en-GB" sz="1600" b="1" dirty="0">
                <a:solidFill>
                  <a:srgbClr val="FF0000"/>
                </a:solidFill>
              </a:rPr>
              <a:t>countries that underwent banking crises outnumbered countries with stable banking systems by more than 2 to 1</a:t>
            </a:r>
            <a:r>
              <a:rPr lang="en-GB" sz="1600" dirty="0"/>
              <a:t>, and 18% of the countries in the world appear to have been naturally crisis prone”.*</a:t>
            </a:r>
          </a:p>
          <a:p>
            <a:pPr marL="363538" indent="-363538" algn="just">
              <a:lnSpc>
                <a:spcPts val="2700"/>
              </a:lnSpc>
              <a:spcBef>
                <a:spcPts val="600"/>
              </a:spcBef>
              <a:spcAft>
                <a:spcPts val="600"/>
              </a:spcAft>
              <a:buFontTx/>
              <a:buChar char="-"/>
            </a:pPr>
            <a:r>
              <a:rPr lang="pt-PT" sz="1600" dirty="0"/>
              <a:t>* </a:t>
            </a:r>
            <a:r>
              <a:rPr lang="en-US" sz="1400" dirty="0"/>
              <a:t>Considering</a:t>
            </a:r>
            <a:r>
              <a:rPr lang="pt-PT" sz="1400" dirty="0"/>
              <a:t> “</a:t>
            </a:r>
            <a:r>
              <a:rPr lang="en-GB" sz="1400" dirty="0"/>
              <a:t>117 nations of the world that have populations in excess of 250,000, are not current or former communist countries, and have banking systems large enough to report data on private credit from commercial banks for at least 14 years between 1990 and 2010 in the World Bank’s Financial Structure Database”.</a:t>
            </a:r>
          </a:p>
          <a:p>
            <a:pPr marL="363538" indent="-363538" algn="just">
              <a:lnSpc>
                <a:spcPts val="2700"/>
              </a:lnSpc>
              <a:spcBef>
                <a:spcPts val="600"/>
              </a:spcBef>
              <a:spcAft>
                <a:spcPts val="600"/>
              </a:spcAft>
              <a:buFontTx/>
              <a:buChar char="-"/>
            </a:pPr>
            <a:endParaRPr lang="en-GB" sz="1400" dirty="0"/>
          </a:p>
          <a:p>
            <a:pPr marL="363538" indent="-363538" algn="just">
              <a:lnSpc>
                <a:spcPts val="2700"/>
              </a:lnSpc>
              <a:spcBef>
                <a:spcPts val="600"/>
              </a:spcBef>
              <a:spcAft>
                <a:spcPts val="600"/>
              </a:spcAft>
              <a:buFontTx/>
              <a:buChar char="-"/>
            </a:pPr>
            <a:r>
              <a:rPr lang="en-US" sz="1600" dirty="0"/>
              <a:t>“</a:t>
            </a:r>
            <a:r>
              <a:rPr lang="en-GB" sz="1600" b="1" dirty="0"/>
              <a:t>A country does not “choose” its banking system: rather it gets a banking system that is consistent with the institutions that govern its distribution of political power</a:t>
            </a:r>
            <a:r>
              <a:rPr lang="en-GB" sz="1600" dirty="0"/>
              <a:t>”.</a:t>
            </a:r>
          </a:p>
          <a:p>
            <a:pPr marL="363538" indent="-363538" algn="just">
              <a:lnSpc>
                <a:spcPts val="2700"/>
              </a:lnSpc>
              <a:spcBef>
                <a:spcPts val="600"/>
              </a:spcBef>
              <a:spcAft>
                <a:spcPts val="600"/>
              </a:spcAft>
              <a:buFontTx/>
              <a:buChar char="-"/>
            </a:pPr>
            <a:endParaRPr lang="en-GB" sz="14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499</a:t>
            </a:fld>
            <a:endParaRPr lang="en-US"/>
          </a:p>
        </p:txBody>
      </p:sp>
    </p:spTree>
    <p:extLst>
      <p:ext uri="{BB962C8B-B14F-4D97-AF65-F5344CB8AC3E}">
        <p14:creationId xmlns:p14="http://schemas.microsoft.com/office/powerpoint/2010/main" val="3559288668"/>
      </p:ext>
    </p:extLst>
  </p:cSld>
  <p:clrMapOvr>
    <a:masterClrMapping/>
  </p:clrMapOvr>
  <p:transition spd="slow">
    <p:pull dir="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Main Players</a:t>
            </a:r>
          </a:p>
        </p:txBody>
      </p:sp>
      <p:sp>
        <p:nvSpPr>
          <p:cNvPr id="1619971" name="Rectangle 3"/>
          <p:cNvSpPr>
            <a:spLocks noGrp="1" noChangeArrowheads="1"/>
          </p:cNvSpPr>
          <p:nvPr>
            <p:ph type="body" idx="1"/>
          </p:nvPr>
        </p:nvSpPr>
        <p:spPr>
          <a:xfrm>
            <a:off x="809596" y="1628800"/>
            <a:ext cx="8643998" cy="4608512"/>
          </a:xfrm>
        </p:spPr>
        <p:txBody>
          <a:bodyPr/>
          <a:lstStyle/>
          <a:p>
            <a:pPr algn="just">
              <a:lnSpc>
                <a:spcPts val="2700"/>
              </a:lnSpc>
              <a:spcBef>
                <a:spcPts val="600"/>
              </a:spcBef>
              <a:spcAft>
                <a:spcPts val="600"/>
              </a:spcAft>
            </a:pPr>
            <a:r>
              <a:rPr lang="en-US" sz="2000" dirty="0"/>
              <a:t>3 types:</a:t>
            </a:r>
          </a:p>
          <a:p>
            <a:pPr algn="just">
              <a:lnSpc>
                <a:spcPts val="2700"/>
              </a:lnSpc>
              <a:spcBef>
                <a:spcPts val="600"/>
              </a:spcBef>
              <a:spcAft>
                <a:spcPts val="600"/>
              </a:spcAft>
            </a:pPr>
            <a:endParaRPr lang="en-US" sz="2000" dirty="0"/>
          </a:p>
          <a:p>
            <a:pPr marL="514350" indent="-514350" algn="just">
              <a:lnSpc>
                <a:spcPts val="2700"/>
              </a:lnSpc>
              <a:spcBef>
                <a:spcPts val="600"/>
              </a:spcBef>
              <a:spcAft>
                <a:spcPts val="600"/>
              </a:spcAft>
              <a:buAutoNum type="romanLcParenBoth"/>
            </a:pPr>
            <a:r>
              <a:rPr lang="en-US" sz="2000" dirty="0">
                <a:solidFill>
                  <a:srgbClr val="FF0000"/>
                </a:solidFill>
              </a:rPr>
              <a:t>Service providers </a:t>
            </a:r>
            <a:r>
              <a:rPr lang="en-US" sz="2000" dirty="0"/>
              <a:t>– FI typically perform a set of activities in order to channel funds from savers to debtors.</a:t>
            </a:r>
          </a:p>
          <a:p>
            <a:pPr marL="514350" indent="-514350" algn="just">
              <a:lnSpc>
                <a:spcPts val="2700"/>
              </a:lnSpc>
              <a:spcBef>
                <a:spcPts val="600"/>
              </a:spcBef>
              <a:spcAft>
                <a:spcPts val="600"/>
              </a:spcAft>
              <a:buAutoNum type="romanLcParenBoth"/>
            </a:pPr>
            <a:r>
              <a:rPr lang="en-US" sz="2000" dirty="0">
                <a:solidFill>
                  <a:srgbClr val="FF0000"/>
                </a:solidFill>
              </a:rPr>
              <a:t>Public Entities </a:t>
            </a:r>
            <a:r>
              <a:rPr lang="en-US" sz="2000" dirty="0"/>
              <a:t>– Governments, Regulators and Central Banks – settle and enforce regulation, as well as the macro conditions for financial intermediation (e.g. interest rates and the quantity of liquidity available).</a:t>
            </a:r>
          </a:p>
          <a:p>
            <a:pPr marL="514350" indent="-514350" algn="just">
              <a:lnSpc>
                <a:spcPts val="2700"/>
              </a:lnSpc>
              <a:spcBef>
                <a:spcPts val="600"/>
              </a:spcBef>
              <a:spcAft>
                <a:spcPts val="600"/>
              </a:spcAft>
              <a:buAutoNum type="romanLcParenBoth"/>
            </a:pPr>
            <a:r>
              <a:rPr lang="en-US" sz="2000" dirty="0">
                <a:solidFill>
                  <a:srgbClr val="FF0000"/>
                </a:solidFill>
              </a:rPr>
              <a:t>Public opinion </a:t>
            </a:r>
            <a:r>
              <a:rPr lang="en-US" sz="2000" dirty="0"/>
              <a:t>– pressure on FIs and Governments/Regulators on micro and </a:t>
            </a:r>
            <a:r>
              <a:rPr lang="en-US" sz="2000" dirty="0" err="1"/>
              <a:t>macroprudential</a:t>
            </a:r>
            <a:r>
              <a:rPr lang="en-US" sz="2000" dirty="0"/>
              <a:t> issues, e.g. commercial practices and financial stability.</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a:t>
            </a:fld>
            <a:endParaRPr lang="en-US" dirty="0"/>
          </a:p>
        </p:txBody>
      </p:sp>
    </p:spTree>
  </p:cSld>
  <p:clrMapOvr>
    <a:masterClrMapping/>
  </p:clrMapOvr>
  <p:transition spd="slow">
    <p:pull dir="r"/>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p:txBody>
          <a:bodyPr/>
          <a:lstStyle/>
          <a:p>
            <a:r>
              <a:rPr lang="en-US" dirty="0"/>
              <a:t>Information Intermediation</a:t>
            </a:r>
          </a:p>
        </p:txBody>
      </p:sp>
      <p:sp>
        <p:nvSpPr>
          <p:cNvPr id="1627139" name="Rectangle 1027"/>
          <p:cNvSpPr>
            <a:spLocks noGrp="1" noChangeArrowheads="1"/>
          </p:cNvSpPr>
          <p:nvPr>
            <p:ph type="body" idx="1"/>
          </p:nvPr>
        </p:nvSpPr>
        <p:spPr>
          <a:xfrm>
            <a:off x="776536" y="1628800"/>
            <a:ext cx="8640960" cy="4619600"/>
          </a:xfrm>
        </p:spPr>
        <p:txBody>
          <a:bodyPr/>
          <a:lstStyle/>
          <a:p>
            <a:pPr marL="271463" indent="-271463" algn="just">
              <a:lnSpc>
                <a:spcPts val="2700"/>
              </a:lnSpc>
              <a:spcBef>
                <a:spcPts val="600"/>
              </a:spcBef>
              <a:spcAft>
                <a:spcPts val="600"/>
              </a:spcAft>
            </a:pPr>
            <a:r>
              <a:rPr lang="en-GB" sz="1800" dirty="0">
                <a:solidFill>
                  <a:srgbClr val="FF0000"/>
                </a:solidFill>
              </a:rPr>
              <a:t>Monitoring firms and exerting corporate governance </a:t>
            </a:r>
            <a:r>
              <a:rPr lang="en-US" sz="1800" dirty="0">
                <a:solidFill>
                  <a:srgbClr val="FF3300"/>
                </a:solidFill>
              </a:rPr>
              <a:t>can also be performed through financial markets</a:t>
            </a:r>
            <a:r>
              <a:rPr lang="en-US" sz="1800" dirty="0"/>
              <a:t>, including rating agencies, that are typical used by larger companies.</a:t>
            </a:r>
          </a:p>
          <a:p>
            <a:pPr marL="271463" indent="-271463" algn="just">
              <a:lnSpc>
                <a:spcPts val="2700"/>
              </a:lnSpc>
              <a:spcBef>
                <a:spcPts val="600"/>
              </a:spcBef>
              <a:spcAft>
                <a:spcPts val="600"/>
              </a:spcAft>
            </a:pPr>
            <a:endParaRPr lang="en-US" sz="1800" dirty="0"/>
          </a:p>
          <a:p>
            <a:pPr marL="271463" indent="-271463" algn="just">
              <a:lnSpc>
                <a:spcPts val="2700"/>
              </a:lnSpc>
              <a:spcBef>
                <a:spcPts val="600"/>
              </a:spcBef>
              <a:spcAft>
                <a:spcPts val="600"/>
              </a:spcAft>
            </a:pPr>
            <a:r>
              <a:rPr lang="en-US" sz="1800" dirty="0"/>
              <a:t>According to a large set of literature (see e.g. </a:t>
            </a:r>
            <a:r>
              <a:rPr lang="en-GB" sz="1800" dirty="0"/>
              <a:t>Jensen and </a:t>
            </a:r>
            <a:r>
              <a:rPr lang="en-GB" sz="1800" dirty="0" err="1"/>
              <a:t>Meckling</a:t>
            </a:r>
            <a:r>
              <a:rPr lang="en-GB" sz="1800" dirty="0"/>
              <a:t> (1976), quoted in Levine (2005), </a:t>
            </a:r>
            <a:r>
              <a:rPr lang="en-GB" sz="1800" dirty="0">
                <a:solidFill>
                  <a:srgbClr val="FF0000"/>
                </a:solidFill>
              </a:rPr>
              <a:t>well functioning stock markets also improve corporate governance:</a:t>
            </a:r>
          </a:p>
          <a:p>
            <a:pPr marL="273050" indent="-273050" algn="just">
              <a:lnSpc>
                <a:spcPts val="2500"/>
              </a:lnSpc>
              <a:spcBef>
                <a:spcPts val="600"/>
              </a:spcBef>
              <a:spcAft>
                <a:spcPts val="0"/>
              </a:spcAft>
              <a:buAutoNum type="romanLcParenBoth"/>
            </a:pPr>
            <a:r>
              <a:rPr lang="en-GB" sz="1600" dirty="0">
                <a:solidFill>
                  <a:srgbClr val="FF0000"/>
                </a:solidFill>
              </a:rPr>
              <a:t>public trading of shares allows owners to link managerial compensation to stock prices</a:t>
            </a:r>
            <a:r>
              <a:rPr lang="en-GB" sz="1600" dirty="0"/>
              <a:t>, helping to align the interests of managers with those of owners [Diamond and </a:t>
            </a:r>
            <a:r>
              <a:rPr lang="en-GB" sz="1600" dirty="0" err="1"/>
              <a:t>Verrecchia</a:t>
            </a:r>
            <a:r>
              <a:rPr lang="en-GB" sz="1600" dirty="0"/>
              <a:t> (1982) and Jensen and Murphy (1990), quoted in Levine (2005)].</a:t>
            </a:r>
          </a:p>
          <a:p>
            <a:pPr marL="273050" indent="-273050" algn="just">
              <a:lnSpc>
                <a:spcPts val="2500"/>
              </a:lnSpc>
              <a:spcBef>
                <a:spcPts val="600"/>
              </a:spcBef>
              <a:spcAft>
                <a:spcPts val="0"/>
              </a:spcAft>
              <a:buAutoNum type="romanLcParenBoth"/>
            </a:pPr>
            <a:r>
              <a:rPr lang="en-GB" sz="1600" dirty="0">
                <a:solidFill>
                  <a:srgbClr val="FF0000"/>
                </a:solidFill>
              </a:rPr>
              <a:t>better stock markets can improve corporate control and facilitate takeovers of poorly managed firms </a:t>
            </a:r>
            <a:r>
              <a:rPr lang="en-GB" sz="1600" dirty="0"/>
              <a:t>=&gt; the threat of a takeover will help align managerial incentives with those of the owners [</a:t>
            </a:r>
            <a:r>
              <a:rPr lang="en-GB" sz="1600" dirty="0" err="1"/>
              <a:t>Scharfstein</a:t>
            </a:r>
            <a:r>
              <a:rPr lang="en-GB" sz="1600" dirty="0"/>
              <a:t> (1988) and Stein (1988), quoted in Levine (2005)].</a:t>
            </a:r>
            <a:endParaRPr lang="en-US" sz="16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50</a:t>
            </a:fld>
            <a:endParaRPr lang="en-US"/>
          </a:p>
        </p:txBody>
      </p:sp>
      <p:sp>
        <p:nvSpPr>
          <p:cNvPr id="5" name="Down Arrow 4"/>
          <p:cNvSpPr/>
          <p:nvPr/>
        </p:nvSpPr>
        <p:spPr bwMode="auto">
          <a:xfrm>
            <a:off x="5059692" y="2564904"/>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742324932"/>
      </p:ext>
    </p:extLst>
  </p:cSld>
  <p:clrMapOvr>
    <a:masterClrMapping/>
  </p:clrMapOvr>
  <p:transition spd="slow">
    <p:pull dir="r"/>
  </p:transition>
</p:sld>
</file>

<file path=ppt/slides/slide5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Banking Crises</a:t>
            </a:r>
          </a:p>
        </p:txBody>
      </p:sp>
      <p:sp>
        <p:nvSpPr>
          <p:cNvPr id="1629187" name="Rectangle 1027"/>
          <p:cNvSpPr>
            <a:spLocks noGrp="1" noChangeArrowheads="1"/>
          </p:cNvSpPr>
          <p:nvPr>
            <p:ph type="body" idx="1"/>
          </p:nvPr>
        </p:nvSpPr>
        <p:spPr>
          <a:xfrm>
            <a:off x="762000" y="1628800"/>
            <a:ext cx="8691563" cy="4694213"/>
          </a:xfrm>
        </p:spPr>
        <p:txBody>
          <a:bodyPr/>
          <a:lstStyle/>
          <a:p>
            <a:pPr marL="363538" indent="-363538" algn="just">
              <a:lnSpc>
                <a:spcPts val="2700"/>
              </a:lnSpc>
              <a:spcBef>
                <a:spcPts val="600"/>
              </a:spcBef>
              <a:spcAft>
                <a:spcPts val="600"/>
              </a:spcAft>
              <a:buFontTx/>
              <a:buChar char="-"/>
            </a:pPr>
            <a:r>
              <a:rPr lang="en-GB" sz="1600" dirty="0"/>
              <a:t>“</a:t>
            </a:r>
            <a:r>
              <a:rPr lang="en-GB" sz="1600" b="1" dirty="0">
                <a:solidFill>
                  <a:srgbClr val="FF0000"/>
                </a:solidFill>
              </a:rPr>
              <a:t>The country that experienced the most crises was Argentina </a:t>
            </a:r>
            <a:r>
              <a:rPr lang="en-GB" sz="1600" dirty="0"/>
              <a:t>(…). The close runner-up (with three crises since 1970) was the Democratic Republic of the Congo (…). The 19 countries that had two banking crises are also far from a random draw. </a:t>
            </a:r>
            <a:r>
              <a:rPr lang="en-GB" sz="1600" b="1" dirty="0">
                <a:solidFill>
                  <a:srgbClr val="FF0000"/>
                </a:solidFill>
              </a:rPr>
              <a:t>The list includes </a:t>
            </a:r>
            <a:r>
              <a:rPr lang="en-GB" sz="1600" dirty="0"/>
              <a:t>Chad, the Central African Republic, Cameroon, Kenya, Nigeria, the Philippines, Thailand, Turkey, Bolivia, Ecuador, Brazil, Mexico, Colombia, Costa Rica, Chile, Uruguay, Spain, Sweden and . . </a:t>
            </a:r>
            <a:r>
              <a:rPr lang="en-GB" sz="1600" dirty="0">
                <a:solidFill>
                  <a:srgbClr val="FF3300"/>
                </a:solidFill>
              </a:rPr>
              <a:t>. </a:t>
            </a:r>
            <a:r>
              <a:rPr lang="en-GB" sz="1600" b="1" dirty="0">
                <a:solidFill>
                  <a:srgbClr val="FF0000"/>
                </a:solidFill>
              </a:rPr>
              <a:t>the United States. One of the striking features of this list is the paucity of high-income, well-governed countries on it</a:t>
            </a:r>
            <a:r>
              <a:rPr lang="en-GB" sz="1600" dirty="0">
                <a:solidFill>
                  <a:srgbClr val="FF0000"/>
                </a:solidFill>
              </a:rPr>
              <a:t>. </a:t>
            </a:r>
            <a:r>
              <a:rPr lang="en-GB" sz="1600" dirty="0"/>
              <a:t>Of the 117 countries in our data set, roughly one-third are categorized by the World Bank as high-income nations. But </a:t>
            </a:r>
            <a:r>
              <a:rPr lang="en-GB" sz="1600" b="1" dirty="0">
                <a:solidFill>
                  <a:srgbClr val="FF3300"/>
                </a:solidFill>
              </a:rPr>
              <a:t>only 3 of the 21 crisis-prone countries, 14% , are in this group</a:t>
            </a:r>
            <a:r>
              <a:rPr lang="en-GB" sz="1600" dirty="0"/>
              <a:t>. </a:t>
            </a:r>
            <a:r>
              <a:rPr lang="en-GB" sz="1600" b="1" dirty="0">
                <a:solidFill>
                  <a:srgbClr val="FF0000"/>
                </a:solidFill>
              </a:rPr>
              <a:t>This suggests that, for the most part, being crisis prone is connected to other undesirable traits and outcomes.</a:t>
            </a:r>
            <a:r>
              <a:rPr lang="en-GB" sz="1600" dirty="0"/>
              <a:t> But that raises another troubling question. </a:t>
            </a:r>
            <a:r>
              <a:rPr lang="en-GB" sz="1600" b="1" u="sng" dirty="0">
                <a:solidFill>
                  <a:srgbClr val="FF0000"/>
                </a:solidFill>
              </a:rPr>
              <a:t>Why is the United States on this list?</a:t>
            </a:r>
            <a:r>
              <a:rPr lang="en-GB" sz="1600" u="sng" dirty="0">
                <a:solidFill>
                  <a:srgbClr val="FF0000"/>
                </a:solidFill>
              </a:rPr>
              <a:t>”</a:t>
            </a:r>
            <a:endParaRPr lang="en-GB" sz="1400" b="1" u="sng" dirty="0">
              <a:solidFill>
                <a:srgbClr val="FF0000"/>
              </a:solidFill>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500</a:t>
            </a:fld>
            <a:endParaRPr lang="en-US"/>
          </a:p>
        </p:txBody>
      </p:sp>
    </p:spTree>
    <p:extLst>
      <p:ext uri="{BB962C8B-B14F-4D97-AF65-F5344CB8AC3E}">
        <p14:creationId xmlns:p14="http://schemas.microsoft.com/office/powerpoint/2010/main" val="3812279034"/>
      </p:ext>
    </p:extLst>
  </p:cSld>
  <p:clrMapOvr>
    <a:masterClrMapping/>
  </p:clrMapOvr>
  <p:transition spd="slow">
    <p:pull dir="r"/>
  </p:transition>
</p:sld>
</file>

<file path=ppt/slides/slide5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Banking Crises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501</a:t>
            </a:fld>
            <a:endParaRPr lang="en-US"/>
          </a:p>
        </p:txBody>
      </p:sp>
      <p:pic>
        <p:nvPicPr>
          <p:cNvPr id="4" name="Picture 3"/>
          <p:cNvPicPr>
            <a:picLocks noChangeAspect="1"/>
          </p:cNvPicPr>
          <p:nvPr/>
        </p:nvPicPr>
        <p:blipFill>
          <a:blip r:embed="rId2"/>
          <a:stretch>
            <a:fillRect/>
          </a:stretch>
        </p:blipFill>
        <p:spPr>
          <a:xfrm>
            <a:off x="790727" y="1700809"/>
            <a:ext cx="8122978" cy="4248472"/>
          </a:xfrm>
          <a:prstGeom prst="rect">
            <a:avLst/>
          </a:prstGeom>
        </p:spPr>
      </p:pic>
      <p:sp>
        <p:nvSpPr>
          <p:cNvPr id="2" name="Rectangle 1"/>
          <p:cNvSpPr/>
          <p:nvPr/>
        </p:nvSpPr>
        <p:spPr>
          <a:xfrm>
            <a:off x="776064" y="5939988"/>
            <a:ext cx="8552086" cy="369332"/>
          </a:xfrm>
          <a:prstGeom prst="rect">
            <a:avLst/>
          </a:prstGeom>
        </p:spPr>
        <p:txBody>
          <a:bodyPr wrap="square">
            <a:spAutoFit/>
          </a:bodyPr>
          <a:lstStyle/>
          <a:p>
            <a:pPr algn="just">
              <a:lnSpc>
                <a:spcPct val="150000"/>
              </a:lnSpc>
              <a:spcAft>
                <a:spcPts val="0"/>
              </a:spcAft>
              <a:buNone/>
            </a:pPr>
            <a:r>
              <a:rPr lang="en-US" sz="1200" b="0" u="none" dirty="0" err="1">
                <a:solidFill>
                  <a:schemeClr val="tx1"/>
                </a:solidFill>
                <a:latin typeface="+mn-lt"/>
                <a:ea typeface="Times New Roman" panose="02020603050405020304" pitchFamily="18" charset="0"/>
              </a:rPr>
              <a:t>Laeven</a:t>
            </a:r>
            <a:r>
              <a:rPr lang="en-US" sz="1200" b="0" u="none" dirty="0">
                <a:solidFill>
                  <a:schemeClr val="tx1"/>
                </a:solidFill>
                <a:latin typeface="+mn-lt"/>
                <a:ea typeface="Times New Roman" panose="02020603050405020304" pitchFamily="18" charset="0"/>
              </a:rPr>
              <a:t>, Luc and Fabian Valencia (2018), “Systemic Banking Crises Revisited”, IMF WP/18/206.</a:t>
            </a:r>
            <a:endParaRPr lang="en-GB" sz="1200" b="0" u="none" dirty="0">
              <a:solidFill>
                <a:schemeClr val="tx1"/>
              </a:solidFill>
              <a:latin typeface="+mn-lt"/>
              <a:ea typeface="Times New Roman" panose="02020603050405020304" pitchFamily="18" charset="0"/>
            </a:endParaRPr>
          </a:p>
        </p:txBody>
      </p:sp>
    </p:spTree>
    <p:extLst>
      <p:ext uri="{BB962C8B-B14F-4D97-AF65-F5344CB8AC3E}">
        <p14:creationId xmlns:p14="http://schemas.microsoft.com/office/powerpoint/2010/main" val="4010986334"/>
      </p:ext>
    </p:extLst>
  </p:cSld>
  <p:clrMapOvr>
    <a:masterClrMapping/>
  </p:clrMapOvr>
  <p:transition spd="slow">
    <p:pull dir="r"/>
  </p:transition>
</p:sld>
</file>

<file path=ppt/slides/slide5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Banking Crises</a:t>
            </a:r>
          </a:p>
        </p:txBody>
      </p:sp>
      <p:sp>
        <p:nvSpPr>
          <p:cNvPr id="1629187" name="Rectangle 1027"/>
          <p:cNvSpPr>
            <a:spLocks noGrp="1" noChangeArrowheads="1"/>
          </p:cNvSpPr>
          <p:nvPr>
            <p:ph type="body" idx="1"/>
          </p:nvPr>
        </p:nvSpPr>
        <p:spPr>
          <a:xfrm>
            <a:off x="762000" y="1628800"/>
            <a:ext cx="8691563" cy="4608513"/>
          </a:xfrm>
        </p:spPr>
        <p:txBody>
          <a:bodyPr/>
          <a:lstStyle/>
          <a:p>
            <a:pPr algn="just">
              <a:lnSpc>
                <a:spcPts val="2700"/>
              </a:lnSpc>
              <a:spcBef>
                <a:spcPts val="600"/>
              </a:spcBef>
              <a:spcAft>
                <a:spcPts val="600"/>
              </a:spcAft>
            </a:pPr>
            <a:r>
              <a:rPr lang="en-US" sz="2000" b="1" dirty="0">
                <a:solidFill>
                  <a:srgbClr val="FF0000"/>
                </a:solidFill>
              </a:rPr>
              <a:t>One of the reasons for the US to be in this list is the weight of local banks</a:t>
            </a:r>
            <a:r>
              <a:rPr lang="en-US" sz="2000" dirty="0">
                <a:solidFill>
                  <a:srgbClr val="FF0000"/>
                </a:solidFill>
              </a:rPr>
              <a:t>, </a:t>
            </a:r>
            <a:r>
              <a:rPr lang="en-US" sz="2000" dirty="0"/>
              <a:t>that can neither spread risks across regions nor move funds easily from one location to another to manage liquidity problems.</a:t>
            </a: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r>
              <a:rPr lang="en-US" sz="2000" u="sng" dirty="0">
                <a:cs typeface="Times New Roman" pitchFamily="18" charset="0"/>
              </a:rPr>
              <a:t>This weight was facilitated by the fact that banking issues were decided at a State, not at a Federal, level.</a:t>
            </a:r>
          </a:p>
          <a:p>
            <a:pPr algn="just">
              <a:lnSpc>
                <a:spcPts val="2700"/>
              </a:lnSpc>
              <a:spcBef>
                <a:spcPts val="600"/>
              </a:spcBef>
              <a:spcAft>
                <a:spcPts val="600"/>
              </a:spcAft>
            </a:pPr>
            <a:endParaRPr lang="en-US" sz="2000" dirty="0">
              <a:solidFill>
                <a:srgbClr val="FF0000"/>
              </a:solidFill>
              <a:cs typeface="Times New Roman" pitchFamily="18" charset="0"/>
            </a:endParaRPr>
          </a:p>
          <a:p>
            <a:pPr algn="just">
              <a:lnSpc>
                <a:spcPts val="2700"/>
              </a:lnSpc>
              <a:spcBef>
                <a:spcPts val="600"/>
              </a:spcBef>
              <a:spcAft>
                <a:spcPts val="600"/>
              </a:spcAft>
            </a:pPr>
            <a:r>
              <a:rPr lang="en-GB" sz="2000" dirty="0">
                <a:cs typeface="Times New Roman" pitchFamily="18" charset="0"/>
              </a:rPr>
              <a:t>“The </a:t>
            </a:r>
            <a:r>
              <a:rPr lang="en-GB" sz="2000" b="1" dirty="0">
                <a:solidFill>
                  <a:srgbClr val="FF0000"/>
                </a:solidFill>
                <a:cs typeface="Times New Roman" pitchFamily="18" charset="0"/>
              </a:rPr>
              <a:t>structure of the Canadian banking system was therefore strikingly different</a:t>
            </a:r>
            <a:r>
              <a:rPr lang="en-GB" sz="2000" dirty="0">
                <a:cs typeface="Times New Roman" pitchFamily="18" charset="0"/>
              </a:rPr>
              <a:t>: from its beginnings, it was characterized by a </a:t>
            </a:r>
            <a:r>
              <a:rPr lang="en-GB" sz="2000" dirty="0">
                <a:solidFill>
                  <a:srgbClr val="FF0000"/>
                </a:solidFill>
                <a:cs typeface="Times New Roman" pitchFamily="18" charset="0"/>
              </a:rPr>
              <a:t>small number of very large banks </a:t>
            </a:r>
            <a:r>
              <a:rPr lang="en-GB" sz="2000" dirty="0">
                <a:cs typeface="Times New Roman" pitchFamily="18" charset="0"/>
              </a:rPr>
              <a:t>with extensive national networks of branches”.</a:t>
            </a:r>
            <a:endParaRPr lang="en-US" sz="2000" dirty="0">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502</a:t>
            </a:fld>
            <a:endParaRPr lang="en-US"/>
          </a:p>
        </p:txBody>
      </p:sp>
      <p:sp>
        <p:nvSpPr>
          <p:cNvPr id="2" name="Down Arrow 1"/>
          <p:cNvSpPr/>
          <p:nvPr/>
        </p:nvSpPr>
        <p:spPr bwMode="auto">
          <a:xfrm>
            <a:off x="5097016" y="4077072"/>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472344888"/>
      </p:ext>
    </p:extLst>
  </p:cSld>
  <p:clrMapOvr>
    <a:masterClrMapping/>
  </p:clrMapOvr>
  <p:transition spd="slow">
    <p:pull dir="r"/>
  </p:transition>
</p:sld>
</file>

<file path=ppt/slides/slide5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Banking Crises</a:t>
            </a:r>
          </a:p>
        </p:txBody>
      </p:sp>
      <p:sp>
        <p:nvSpPr>
          <p:cNvPr id="1629187" name="Rectangle 1027"/>
          <p:cNvSpPr>
            <a:spLocks noGrp="1" noChangeArrowheads="1"/>
          </p:cNvSpPr>
          <p:nvPr>
            <p:ph type="body" idx="1"/>
          </p:nvPr>
        </p:nvSpPr>
        <p:spPr>
          <a:xfrm>
            <a:off x="762000" y="1628800"/>
            <a:ext cx="8691563" cy="2448272"/>
          </a:xfrm>
        </p:spPr>
        <p:txBody>
          <a:bodyPr/>
          <a:lstStyle/>
          <a:p>
            <a:pPr marL="268288" indent="-268288" algn="just">
              <a:lnSpc>
                <a:spcPts val="2700"/>
              </a:lnSpc>
              <a:spcBef>
                <a:spcPts val="600"/>
              </a:spcBef>
              <a:spcAft>
                <a:spcPts val="600"/>
              </a:spcAft>
            </a:pPr>
            <a:r>
              <a:rPr lang="en-GB" sz="2000" dirty="0"/>
              <a:t>As illustrated by </a:t>
            </a:r>
            <a:r>
              <a:rPr lang="en-GB" sz="2000" dirty="0" err="1"/>
              <a:t>Laeven</a:t>
            </a:r>
            <a:r>
              <a:rPr lang="en-GB" sz="2000" dirty="0"/>
              <a:t> and Valencia (2018), “</a:t>
            </a:r>
            <a:r>
              <a:rPr lang="en-GB" sz="2000" b="1" dirty="0">
                <a:solidFill>
                  <a:srgbClr val="FF0000"/>
                </a:solidFill>
              </a:rPr>
              <a:t>systemic banking crises are rarely single-country events</a:t>
            </a:r>
            <a:r>
              <a:rPr lang="en-GB" sz="2000" dirty="0"/>
              <a:t>, with waves of crises clearly visible in the figure, starting with the episodes in Latin America in the early 1980s, the crises in the aftermath of the breakup of the Soviet Union, the Tequila Crisis, the Asian crisis, and more recently the global financial crisis. The period around the mid-2000s was unusual in terms of the low incidence of crises, which was disrupted by the global financial crisis”.</a:t>
            </a:r>
            <a:endParaRPr lang="en-GB" sz="2000" dirty="0">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503</a:t>
            </a:fld>
            <a:endParaRPr lang="en-US"/>
          </a:p>
        </p:txBody>
      </p:sp>
      <p:pic>
        <p:nvPicPr>
          <p:cNvPr id="5" name="Picture 4"/>
          <p:cNvPicPr>
            <a:picLocks noChangeAspect="1"/>
          </p:cNvPicPr>
          <p:nvPr/>
        </p:nvPicPr>
        <p:blipFill>
          <a:blip r:embed="rId2"/>
          <a:stretch>
            <a:fillRect/>
          </a:stretch>
        </p:blipFill>
        <p:spPr>
          <a:xfrm>
            <a:off x="5724780" y="3779829"/>
            <a:ext cx="3768470" cy="2557956"/>
          </a:xfrm>
          <a:prstGeom prst="rect">
            <a:avLst/>
          </a:prstGeom>
        </p:spPr>
      </p:pic>
      <p:sp>
        <p:nvSpPr>
          <p:cNvPr id="6" name="Rectangle 5"/>
          <p:cNvSpPr/>
          <p:nvPr/>
        </p:nvSpPr>
        <p:spPr>
          <a:xfrm>
            <a:off x="933128" y="5676682"/>
            <a:ext cx="4620525" cy="646331"/>
          </a:xfrm>
          <a:prstGeom prst="rect">
            <a:avLst/>
          </a:prstGeom>
        </p:spPr>
        <p:txBody>
          <a:bodyPr wrap="square">
            <a:spAutoFit/>
          </a:bodyPr>
          <a:lstStyle/>
          <a:p>
            <a:pPr algn="just">
              <a:lnSpc>
                <a:spcPct val="150000"/>
              </a:lnSpc>
              <a:spcAft>
                <a:spcPts val="0"/>
              </a:spcAft>
              <a:buNone/>
            </a:pPr>
            <a:r>
              <a:rPr lang="en-US" sz="1200" b="0" u="none" dirty="0" err="1">
                <a:solidFill>
                  <a:schemeClr val="tx1"/>
                </a:solidFill>
                <a:latin typeface="+mn-lt"/>
                <a:ea typeface="Times New Roman" panose="02020603050405020304" pitchFamily="18" charset="0"/>
              </a:rPr>
              <a:t>Laeven</a:t>
            </a:r>
            <a:r>
              <a:rPr lang="en-US" sz="1200" b="0" u="none" dirty="0">
                <a:solidFill>
                  <a:schemeClr val="tx1"/>
                </a:solidFill>
                <a:latin typeface="+mn-lt"/>
                <a:ea typeface="Times New Roman" panose="02020603050405020304" pitchFamily="18" charset="0"/>
              </a:rPr>
              <a:t>, Luc and Fabian Valencia (2018), “Systemic Banking Crises Revisited”, IMF WP/18/206.</a:t>
            </a:r>
            <a:endParaRPr lang="en-GB" sz="1200" b="0" u="none" dirty="0">
              <a:solidFill>
                <a:schemeClr val="tx1"/>
              </a:solidFill>
              <a:latin typeface="+mn-lt"/>
              <a:ea typeface="Times New Roman" panose="02020603050405020304" pitchFamily="18" charset="0"/>
            </a:endParaRPr>
          </a:p>
        </p:txBody>
      </p:sp>
    </p:spTree>
    <p:extLst>
      <p:ext uri="{BB962C8B-B14F-4D97-AF65-F5344CB8AC3E}">
        <p14:creationId xmlns:p14="http://schemas.microsoft.com/office/powerpoint/2010/main" val="282351444"/>
      </p:ext>
    </p:extLst>
  </p:cSld>
  <p:clrMapOvr>
    <a:masterClrMapping/>
  </p:clrMapOvr>
  <p:transition spd="slow">
    <p:pull dir="r"/>
  </p:transition>
</p:sld>
</file>

<file path=ppt/slides/slide5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0" y="342900"/>
            <a:ext cx="8566150" cy="1104900"/>
          </a:xfrm>
        </p:spPr>
        <p:txBody>
          <a:bodyPr/>
          <a:lstStyle/>
          <a:p>
            <a:r>
              <a:rPr lang="en-US" dirty="0"/>
              <a:t>Twin Crises</a:t>
            </a:r>
          </a:p>
        </p:txBody>
      </p:sp>
      <p:sp>
        <p:nvSpPr>
          <p:cNvPr id="63491" name="Rectangle 3"/>
          <p:cNvSpPr>
            <a:spLocks noGrp="1" noChangeArrowheads="1"/>
          </p:cNvSpPr>
          <p:nvPr>
            <p:ph type="body" idx="1"/>
          </p:nvPr>
        </p:nvSpPr>
        <p:spPr>
          <a:xfrm>
            <a:off x="762000" y="1628798"/>
            <a:ext cx="4226536" cy="4694215"/>
          </a:xfrm>
        </p:spPr>
        <p:txBody>
          <a:bodyPr/>
          <a:lstStyle/>
          <a:p>
            <a:pPr marL="265113" indent="-265113" algn="just">
              <a:lnSpc>
                <a:spcPts val="2700"/>
              </a:lnSpc>
              <a:spcBef>
                <a:spcPts val="600"/>
              </a:spcBef>
              <a:spcAft>
                <a:spcPts val="600"/>
              </a:spcAft>
            </a:pPr>
            <a:r>
              <a:rPr lang="en-US" sz="2000" dirty="0">
                <a:cs typeface="Times New Roman" pitchFamily="18" charset="0"/>
              </a:rPr>
              <a:t>Many banking crises are simultaneously currency crises – </a:t>
            </a:r>
            <a:r>
              <a:rPr lang="en-US" sz="2000" b="1" dirty="0">
                <a:solidFill>
                  <a:srgbClr val="FF0000"/>
                </a:solidFill>
                <a:cs typeface="Times New Roman" pitchFamily="18" charset="0"/>
              </a:rPr>
              <a:t>twin crises</a:t>
            </a:r>
            <a:r>
              <a:rPr lang="en-US" sz="2000" dirty="0">
                <a:cs typeface="Times New Roman" pitchFamily="18" charset="0"/>
              </a:rPr>
              <a:t>. </a:t>
            </a:r>
          </a:p>
          <a:p>
            <a:pPr marL="265113" indent="-265113" algn="just">
              <a:lnSpc>
                <a:spcPts val="2700"/>
              </a:lnSpc>
              <a:spcBef>
                <a:spcPts val="600"/>
              </a:spcBef>
              <a:spcAft>
                <a:spcPts val="600"/>
              </a:spcAft>
            </a:pPr>
            <a:r>
              <a:rPr lang="en-GB" sz="2000" dirty="0">
                <a:solidFill>
                  <a:srgbClr val="FF0000"/>
                </a:solidFill>
                <a:cs typeface="Times New Roman" pitchFamily="18" charset="0"/>
              </a:rPr>
              <a:t>The average resolution cost for a twin crisis is 23% of annual GDP, vs. 4,5% for a banking crisis alone</a:t>
            </a:r>
            <a:r>
              <a:rPr lang="en-GB" sz="2000" dirty="0">
                <a:cs typeface="Times New Roman" pitchFamily="18" charset="0"/>
              </a:rPr>
              <a:t>.</a:t>
            </a:r>
          </a:p>
          <a:p>
            <a:pPr marL="265113" indent="-265113" algn="just">
              <a:lnSpc>
                <a:spcPts val="2700"/>
              </a:lnSpc>
              <a:spcBef>
                <a:spcPts val="600"/>
              </a:spcBef>
              <a:spcAft>
                <a:spcPts val="600"/>
              </a:spcAft>
            </a:pPr>
            <a:endParaRPr lang="en-GB"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r>
              <a:rPr lang="en-US" dirty="0"/>
              <a:t> </a:t>
            </a:r>
            <a:fld id="{BBB30C83-3217-4D83-86FC-6523521E771D}" type="slidenum">
              <a:rPr lang="en-US" smtClean="0"/>
              <a:pPr>
                <a:defRPr/>
              </a:pPr>
              <a:t>504</a:t>
            </a:fld>
            <a:endParaRPr lang="en-US" dirty="0"/>
          </a:p>
        </p:txBody>
      </p:sp>
      <p:pic>
        <p:nvPicPr>
          <p:cNvPr id="5" name="Picture 4"/>
          <p:cNvPicPr>
            <a:picLocks noChangeAspect="1"/>
          </p:cNvPicPr>
          <p:nvPr/>
        </p:nvPicPr>
        <p:blipFill>
          <a:blip r:embed="rId2"/>
          <a:stretch>
            <a:fillRect/>
          </a:stretch>
        </p:blipFill>
        <p:spPr>
          <a:xfrm>
            <a:off x="5023823" y="1640806"/>
            <a:ext cx="4398854" cy="3876426"/>
          </a:xfrm>
          <a:prstGeom prst="rect">
            <a:avLst/>
          </a:prstGeom>
        </p:spPr>
      </p:pic>
      <p:sp>
        <p:nvSpPr>
          <p:cNvPr id="6" name="Text Box 6"/>
          <p:cNvSpPr txBox="1">
            <a:spLocks noChangeArrowheads="1"/>
          </p:cNvSpPr>
          <p:nvPr/>
        </p:nvSpPr>
        <p:spPr bwMode="auto">
          <a:xfrm>
            <a:off x="4988536" y="5620464"/>
            <a:ext cx="4469427" cy="553998"/>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a:t>
            </a:r>
            <a:r>
              <a:rPr lang="en-GB" sz="1000" b="0" u="none" dirty="0" err="1">
                <a:solidFill>
                  <a:schemeClr val="tx1"/>
                </a:solidFill>
              </a:rPr>
              <a:t>Hoggarth</a:t>
            </a:r>
            <a:r>
              <a:rPr lang="en-GB" sz="1000" b="0" u="none" dirty="0">
                <a:solidFill>
                  <a:schemeClr val="tx1"/>
                </a:solidFill>
              </a:rPr>
              <a:t>, Glenn, Ricardo Reis and Victoria </a:t>
            </a:r>
            <a:r>
              <a:rPr lang="en-GB" sz="1000" b="0" u="none" dirty="0" err="1">
                <a:solidFill>
                  <a:schemeClr val="tx1"/>
                </a:solidFill>
              </a:rPr>
              <a:t>Saporta</a:t>
            </a:r>
            <a:r>
              <a:rPr lang="en-GB" sz="1000" b="0" u="none" dirty="0">
                <a:solidFill>
                  <a:schemeClr val="tx1"/>
                </a:solidFill>
              </a:rPr>
              <a:t> (2001), “Costs of banking system instability:  some empirical evidence”, Bank of England working paper.</a:t>
            </a:r>
            <a:endParaRPr lang="en-US" sz="1000" b="0" u="none" dirty="0">
              <a:solidFill>
                <a:schemeClr val="tx1"/>
              </a:solidFill>
            </a:endParaRPr>
          </a:p>
        </p:txBody>
      </p:sp>
    </p:spTree>
    <p:extLst>
      <p:ext uri="{BB962C8B-B14F-4D97-AF65-F5344CB8AC3E}">
        <p14:creationId xmlns:p14="http://schemas.microsoft.com/office/powerpoint/2010/main" val="1077677951"/>
      </p:ext>
    </p:extLst>
  </p:cSld>
  <p:clrMapOvr>
    <a:masterClrMapping/>
  </p:clrMapOvr>
  <p:transition spd="slow">
    <p:pull dir="r"/>
  </p:transition>
</p:sld>
</file>

<file path=ppt/slides/slide5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Twin Crises</a:t>
            </a:r>
          </a:p>
        </p:txBody>
      </p:sp>
      <p:sp>
        <p:nvSpPr>
          <p:cNvPr id="1629187" name="Rectangle 1027"/>
          <p:cNvSpPr>
            <a:spLocks noGrp="1" noChangeArrowheads="1"/>
          </p:cNvSpPr>
          <p:nvPr>
            <p:ph type="body" idx="1"/>
          </p:nvPr>
        </p:nvSpPr>
        <p:spPr>
          <a:xfrm>
            <a:off x="762000" y="1628800"/>
            <a:ext cx="8691563" cy="4694213"/>
          </a:xfrm>
        </p:spPr>
        <p:txBody>
          <a:bodyPr/>
          <a:lstStyle/>
          <a:p>
            <a:pPr algn="just">
              <a:lnSpc>
                <a:spcPts val="2700"/>
              </a:lnSpc>
              <a:spcBef>
                <a:spcPts val="600"/>
              </a:spcBef>
              <a:spcAft>
                <a:spcPts val="600"/>
              </a:spcAft>
            </a:pPr>
            <a:r>
              <a:rPr lang="en-US" sz="2000" b="1" dirty="0">
                <a:solidFill>
                  <a:srgbClr val="FF0000"/>
                </a:solidFill>
              </a:rPr>
              <a:t>Banking and Currency crises:</a:t>
            </a:r>
          </a:p>
          <a:p>
            <a:pPr marL="363538" indent="-363538" algn="just">
              <a:lnSpc>
                <a:spcPts val="2700"/>
              </a:lnSpc>
              <a:spcBef>
                <a:spcPts val="600"/>
              </a:spcBef>
              <a:spcAft>
                <a:spcPts val="600"/>
              </a:spcAft>
              <a:buAutoNum type="romanLcParenBoth"/>
            </a:pPr>
            <a:endParaRPr lang="en-US" sz="2000" dirty="0"/>
          </a:p>
          <a:p>
            <a:pPr marL="363538" indent="-363538" algn="just">
              <a:lnSpc>
                <a:spcPts val="2700"/>
              </a:lnSpc>
              <a:spcBef>
                <a:spcPts val="600"/>
              </a:spcBef>
              <a:spcAft>
                <a:spcPts val="600"/>
              </a:spcAft>
              <a:buAutoNum type="romanLcParenBoth"/>
            </a:pPr>
            <a:r>
              <a:rPr lang="en-US" sz="2000" dirty="0"/>
              <a:t>In the 1970’s, when financial systems were highly regulated in many countries, currency crises were not accompanied by banking crises.</a:t>
            </a:r>
          </a:p>
          <a:p>
            <a:pPr marL="363538" indent="-363538" algn="just">
              <a:lnSpc>
                <a:spcPts val="2700"/>
              </a:lnSpc>
              <a:spcBef>
                <a:spcPts val="600"/>
              </a:spcBef>
              <a:spcAft>
                <a:spcPts val="600"/>
              </a:spcAft>
              <a:buAutoNum type="romanLcParenBoth"/>
            </a:pPr>
            <a:r>
              <a:rPr lang="en-US" sz="2000" dirty="0"/>
              <a:t>However, </a:t>
            </a:r>
            <a:r>
              <a:rPr lang="en-US" sz="2000" b="1" dirty="0"/>
              <a:t>after the financial liberalization in the 1980’s, currency crises and banking crises became intertwined.</a:t>
            </a:r>
          </a:p>
          <a:p>
            <a:pPr marL="363538" indent="-363538" algn="just">
              <a:lnSpc>
                <a:spcPts val="2700"/>
              </a:lnSpc>
              <a:spcBef>
                <a:spcPts val="600"/>
              </a:spcBef>
              <a:spcAft>
                <a:spcPts val="600"/>
              </a:spcAft>
              <a:buFont typeface="Monotype Sorts" pitchFamily="2" charset="2"/>
              <a:buAutoNum type="romanLcParenBoth"/>
            </a:pPr>
            <a:r>
              <a:rPr lang="en-GB" sz="2000" dirty="0">
                <a:cs typeface="Times New Roman" pitchFamily="18" charset="0"/>
              </a:rPr>
              <a:t>According to </a:t>
            </a:r>
            <a:r>
              <a:rPr lang="en-GB" sz="2000" dirty="0" err="1"/>
              <a:t>Laeven</a:t>
            </a:r>
            <a:r>
              <a:rPr lang="en-GB" sz="2000" dirty="0"/>
              <a:t> and Valencia (2018), </a:t>
            </a:r>
            <a:r>
              <a:rPr lang="en-GB" sz="2000" dirty="0">
                <a:cs typeface="Times New Roman" pitchFamily="18" charset="0"/>
              </a:rPr>
              <a:t> “</a:t>
            </a:r>
            <a:r>
              <a:rPr lang="en-GB" sz="2000" b="1" dirty="0">
                <a:solidFill>
                  <a:srgbClr val="FF0000"/>
                </a:solidFill>
                <a:cs typeface="Times New Roman" pitchFamily="18" charset="0"/>
              </a:rPr>
              <a:t>currency crises are a rare phenomenon among high-income countries</a:t>
            </a:r>
            <a:r>
              <a:rPr lang="en-GB" sz="2000" dirty="0">
                <a:cs typeface="Times New Roman" pitchFamily="18" charset="0"/>
              </a:rPr>
              <a:t>, including during the global financial crisis, in part due to the reserve currency status of some of these economies”.</a:t>
            </a:r>
          </a:p>
          <a:p>
            <a:pPr marL="363538" indent="-363538" algn="just">
              <a:lnSpc>
                <a:spcPts val="2700"/>
              </a:lnSpc>
              <a:spcBef>
                <a:spcPts val="600"/>
              </a:spcBef>
              <a:spcAft>
                <a:spcPts val="600"/>
              </a:spcAft>
              <a:buAutoNum type="romanLcParenBoth"/>
            </a:pPr>
            <a:endParaRPr lang="en-GB" sz="2000" b="1" dirty="0">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505</a:t>
            </a:fld>
            <a:endParaRPr lang="en-US"/>
          </a:p>
        </p:txBody>
      </p:sp>
    </p:spTree>
    <p:extLst>
      <p:ext uri="{BB962C8B-B14F-4D97-AF65-F5344CB8AC3E}">
        <p14:creationId xmlns:p14="http://schemas.microsoft.com/office/powerpoint/2010/main" val="4257601790"/>
      </p:ext>
    </p:extLst>
  </p:cSld>
  <p:clrMapOvr>
    <a:masterClrMapping/>
  </p:clrMapOvr>
  <p:transition spd="slow">
    <p:pull dir="r"/>
  </p:transition>
</p:sld>
</file>

<file path=ppt/slides/slide5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Twin Crises</a:t>
            </a:r>
          </a:p>
        </p:txBody>
      </p:sp>
      <p:sp>
        <p:nvSpPr>
          <p:cNvPr id="1629187" name="Rectangle 1027"/>
          <p:cNvSpPr>
            <a:spLocks noGrp="1" noChangeArrowheads="1"/>
          </p:cNvSpPr>
          <p:nvPr>
            <p:ph type="body" idx="1"/>
          </p:nvPr>
        </p:nvSpPr>
        <p:spPr>
          <a:xfrm>
            <a:off x="762000" y="1628800"/>
            <a:ext cx="8691563" cy="4608513"/>
          </a:xfrm>
        </p:spPr>
        <p:txBody>
          <a:bodyPr/>
          <a:lstStyle/>
          <a:p>
            <a:pPr marL="400050" indent="-400050" algn="just">
              <a:lnSpc>
                <a:spcPts val="2700"/>
              </a:lnSpc>
              <a:spcBef>
                <a:spcPts val="600"/>
              </a:spcBef>
              <a:spcAft>
                <a:spcPts val="600"/>
              </a:spcAft>
              <a:buAutoNum type="romanLcParenBoth" startAt="4"/>
            </a:pPr>
            <a:r>
              <a:rPr lang="en-US" sz="2000" dirty="0">
                <a:cs typeface="Times New Roman" pitchFamily="18" charset="0"/>
              </a:rPr>
              <a:t>“sovereign </a:t>
            </a:r>
            <a:r>
              <a:rPr lang="en-GB" sz="2000" dirty="0">
                <a:cs typeface="Times New Roman" pitchFamily="18" charset="0"/>
              </a:rPr>
              <a:t>debt and currency crises tend to coincide or follow banking crises”.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506</a:t>
            </a:fld>
            <a:endParaRPr lang="en-US"/>
          </a:p>
        </p:txBody>
      </p:sp>
      <p:pic>
        <p:nvPicPr>
          <p:cNvPr id="6" name="Picture 5"/>
          <p:cNvPicPr>
            <a:picLocks noChangeAspect="1"/>
          </p:cNvPicPr>
          <p:nvPr/>
        </p:nvPicPr>
        <p:blipFill>
          <a:blip r:embed="rId2"/>
          <a:stretch>
            <a:fillRect/>
          </a:stretch>
        </p:blipFill>
        <p:spPr>
          <a:xfrm>
            <a:off x="768244" y="2419923"/>
            <a:ext cx="5840940" cy="3468388"/>
          </a:xfrm>
          <a:prstGeom prst="rect">
            <a:avLst/>
          </a:prstGeom>
        </p:spPr>
      </p:pic>
      <p:sp>
        <p:nvSpPr>
          <p:cNvPr id="7" name="Rectangle 6"/>
          <p:cNvSpPr/>
          <p:nvPr/>
        </p:nvSpPr>
        <p:spPr>
          <a:xfrm>
            <a:off x="848544" y="5939988"/>
            <a:ext cx="8461002" cy="369332"/>
          </a:xfrm>
          <a:prstGeom prst="rect">
            <a:avLst/>
          </a:prstGeom>
        </p:spPr>
        <p:txBody>
          <a:bodyPr wrap="square">
            <a:spAutoFit/>
          </a:bodyPr>
          <a:lstStyle/>
          <a:p>
            <a:pPr algn="just">
              <a:lnSpc>
                <a:spcPct val="150000"/>
              </a:lnSpc>
              <a:spcAft>
                <a:spcPts val="0"/>
              </a:spcAft>
              <a:buNone/>
            </a:pPr>
            <a:r>
              <a:rPr lang="en-US" sz="1200" b="0" u="none" dirty="0" err="1">
                <a:solidFill>
                  <a:schemeClr val="tx1"/>
                </a:solidFill>
                <a:latin typeface="+mn-lt"/>
                <a:ea typeface="Times New Roman" panose="02020603050405020304" pitchFamily="18" charset="0"/>
              </a:rPr>
              <a:t>Laeven</a:t>
            </a:r>
            <a:r>
              <a:rPr lang="en-US" sz="1200" b="0" u="none" dirty="0">
                <a:solidFill>
                  <a:schemeClr val="tx1"/>
                </a:solidFill>
                <a:latin typeface="+mn-lt"/>
                <a:ea typeface="Times New Roman" panose="02020603050405020304" pitchFamily="18" charset="0"/>
              </a:rPr>
              <a:t>, Luc and Fabian Valencia (2018), “Systemic Banking Crises Revisited”, IMF WP/18/206.</a:t>
            </a:r>
            <a:endParaRPr lang="en-GB" sz="1200" b="0" u="none" dirty="0">
              <a:solidFill>
                <a:schemeClr val="tx1"/>
              </a:solidFill>
              <a:latin typeface="+mn-lt"/>
              <a:ea typeface="Times New Roman" panose="02020603050405020304" pitchFamily="18" charset="0"/>
            </a:endParaRPr>
          </a:p>
        </p:txBody>
      </p:sp>
    </p:spTree>
    <p:extLst>
      <p:ext uri="{BB962C8B-B14F-4D97-AF65-F5344CB8AC3E}">
        <p14:creationId xmlns:p14="http://schemas.microsoft.com/office/powerpoint/2010/main" val="1417508937"/>
      </p:ext>
    </p:extLst>
  </p:cSld>
  <p:clrMapOvr>
    <a:masterClrMapping/>
  </p:clrMapOvr>
  <p:transition spd="slow">
    <p:pull dir="r"/>
  </p:transition>
</p:sld>
</file>

<file path=ppt/slides/slide5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Twin Crises</a:t>
            </a:r>
          </a:p>
        </p:txBody>
      </p:sp>
      <p:sp>
        <p:nvSpPr>
          <p:cNvPr id="1629187" name="Rectangle 1027"/>
          <p:cNvSpPr>
            <a:spLocks noGrp="1" noChangeArrowheads="1"/>
          </p:cNvSpPr>
          <p:nvPr>
            <p:ph type="body" idx="1"/>
          </p:nvPr>
        </p:nvSpPr>
        <p:spPr>
          <a:xfrm>
            <a:off x="762000" y="1628801"/>
            <a:ext cx="8691563" cy="788708"/>
          </a:xfrm>
        </p:spPr>
        <p:txBody>
          <a:bodyPr/>
          <a:lstStyle/>
          <a:p>
            <a:pPr marL="268288" indent="-268288" algn="just">
              <a:lnSpc>
                <a:spcPts val="2700"/>
              </a:lnSpc>
              <a:spcBef>
                <a:spcPts val="600"/>
              </a:spcBef>
              <a:spcAft>
                <a:spcPts val="600"/>
              </a:spcAft>
            </a:pPr>
            <a:r>
              <a:rPr lang="en-US" sz="2000" dirty="0">
                <a:cs typeface="Times New Roman" pitchFamily="18" charset="0"/>
              </a:rPr>
              <a:t>Among the crises occurred since the 70’s, </a:t>
            </a:r>
            <a:r>
              <a:rPr lang="en-US" sz="2000" b="1" dirty="0">
                <a:solidFill>
                  <a:srgbClr val="FF0000"/>
                </a:solidFill>
                <a:cs typeface="Times New Roman" pitchFamily="18" charset="0"/>
              </a:rPr>
              <a:t>the subprime crisis was the most severe banking, currency and debt crisis simultaneously</a:t>
            </a:r>
            <a:r>
              <a:rPr lang="en-US" sz="2000" dirty="0">
                <a:cs typeface="Times New Roman" pitchFamily="18" charset="0"/>
              </a:rPr>
              <a:t>.</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507</a:t>
            </a:fld>
            <a:endParaRPr lang="en-US"/>
          </a:p>
        </p:txBody>
      </p:sp>
      <p:sp>
        <p:nvSpPr>
          <p:cNvPr id="7" name="Rectangle 6"/>
          <p:cNvSpPr/>
          <p:nvPr/>
        </p:nvSpPr>
        <p:spPr>
          <a:xfrm>
            <a:off x="992561" y="5870876"/>
            <a:ext cx="8461002" cy="369332"/>
          </a:xfrm>
          <a:prstGeom prst="rect">
            <a:avLst/>
          </a:prstGeom>
        </p:spPr>
        <p:txBody>
          <a:bodyPr wrap="square">
            <a:spAutoFit/>
          </a:bodyPr>
          <a:lstStyle/>
          <a:p>
            <a:pPr algn="just">
              <a:lnSpc>
                <a:spcPct val="150000"/>
              </a:lnSpc>
              <a:spcAft>
                <a:spcPts val="0"/>
              </a:spcAft>
              <a:buNone/>
            </a:pPr>
            <a:r>
              <a:rPr lang="en-US" sz="1200" b="0" u="none" dirty="0" err="1">
                <a:solidFill>
                  <a:schemeClr val="tx1"/>
                </a:solidFill>
                <a:latin typeface="+mn-lt"/>
                <a:ea typeface="Times New Roman" panose="02020603050405020304" pitchFamily="18" charset="0"/>
              </a:rPr>
              <a:t>Laeven</a:t>
            </a:r>
            <a:r>
              <a:rPr lang="en-US" sz="1200" b="0" u="none" dirty="0">
                <a:solidFill>
                  <a:schemeClr val="tx1"/>
                </a:solidFill>
                <a:latin typeface="+mn-lt"/>
                <a:ea typeface="Times New Roman" panose="02020603050405020304" pitchFamily="18" charset="0"/>
              </a:rPr>
              <a:t>, Luc and Fabian Valencia (2018), “Systemic Banking Crises Revisited”, IMF WP/18/206.</a:t>
            </a:r>
            <a:endParaRPr lang="en-GB" sz="1200" b="0" u="none" dirty="0">
              <a:solidFill>
                <a:schemeClr val="tx1"/>
              </a:solidFill>
              <a:latin typeface="+mn-lt"/>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992560" y="2492208"/>
            <a:ext cx="6768751" cy="3313056"/>
          </a:xfrm>
          <a:prstGeom prst="rect">
            <a:avLst/>
          </a:prstGeom>
        </p:spPr>
      </p:pic>
    </p:spTree>
    <p:extLst>
      <p:ext uri="{BB962C8B-B14F-4D97-AF65-F5344CB8AC3E}">
        <p14:creationId xmlns:p14="http://schemas.microsoft.com/office/powerpoint/2010/main" val="3518599016"/>
      </p:ext>
    </p:extLst>
  </p:cSld>
  <p:clrMapOvr>
    <a:masterClrMapping/>
  </p:clrMapOvr>
  <p:transition spd="slow">
    <p:pull dir="r"/>
  </p:transition>
</p:sld>
</file>

<file path=ppt/slides/slide5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0" y="342900"/>
            <a:ext cx="8566150" cy="1104900"/>
          </a:xfrm>
        </p:spPr>
        <p:txBody>
          <a:bodyPr/>
          <a:lstStyle/>
          <a:p>
            <a:r>
              <a:rPr lang="en-US" dirty="0"/>
              <a:t>Twin Crises</a:t>
            </a:r>
          </a:p>
        </p:txBody>
      </p:sp>
      <p:sp>
        <p:nvSpPr>
          <p:cNvPr id="63491" name="Rectangle 3"/>
          <p:cNvSpPr>
            <a:spLocks noGrp="1" noChangeArrowheads="1"/>
          </p:cNvSpPr>
          <p:nvPr>
            <p:ph type="body" idx="1"/>
          </p:nvPr>
        </p:nvSpPr>
        <p:spPr>
          <a:xfrm>
            <a:off x="761999" y="1628799"/>
            <a:ext cx="8731251" cy="4694214"/>
          </a:xfrm>
        </p:spPr>
        <p:txBody>
          <a:bodyPr/>
          <a:lstStyle/>
          <a:p>
            <a:pPr marL="274638" indent="-274638" algn="just">
              <a:lnSpc>
                <a:spcPts val="2700"/>
              </a:lnSpc>
              <a:spcBef>
                <a:spcPts val="600"/>
              </a:spcBef>
              <a:spcAft>
                <a:spcPts val="600"/>
              </a:spcAft>
            </a:pPr>
            <a:r>
              <a:rPr lang="en-GB" sz="2000" b="1" dirty="0">
                <a:solidFill>
                  <a:srgbClr val="FF0000"/>
                </a:solidFill>
                <a:cs typeface="Times New Roman" pitchFamily="18" charset="0"/>
              </a:rPr>
              <a:t>Asian crisis (end of 90’s):</a:t>
            </a:r>
          </a:p>
          <a:p>
            <a:pPr marL="400050" indent="-400050" algn="just">
              <a:lnSpc>
                <a:spcPts val="2700"/>
              </a:lnSpc>
              <a:spcBef>
                <a:spcPts val="600"/>
              </a:spcBef>
              <a:spcAft>
                <a:spcPts val="600"/>
              </a:spcAft>
              <a:buAutoNum type="romanLcParenBoth"/>
            </a:pPr>
            <a:r>
              <a:rPr lang="en-GB" sz="2000" dirty="0">
                <a:solidFill>
                  <a:srgbClr val="FF0000"/>
                </a:solidFill>
                <a:cs typeface="Times New Roman" pitchFamily="18" charset="0"/>
              </a:rPr>
              <a:t>much higher resolution costs -</a:t>
            </a:r>
            <a:r>
              <a:rPr lang="en-GB" sz="2000" dirty="0">
                <a:cs typeface="Times New Roman" pitchFamily="18" charset="0"/>
              </a:rPr>
              <a:t> between 40% and 50% of annual GDP ((e.g. in Indonesia and Thailand)</a:t>
            </a:r>
          </a:p>
          <a:p>
            <a:pPr marL="400050" indent="-400050" algn="just">
              <a:lnSpc>
                <a:spcPts val="2700"/>
              </a:lnSpc>
              <a:spcBef>
                <a:spcPts val="600"/>
              </a:spcBef>
              <a:spcAft>
                <a:spcPts val="600"/>
              </a:spcAft>
              <a:buAutoNum type="romanLcParenBoth"/>
            </a:pPr>
            <a:endParaRPr lang="en-GB" sz="2000" dirty="0">
              <a:cs typeface="Times New Roman" pitchFamily="18" charset="0"/>
            </a:endParaRPr>
          </a:p>
          <a:p>
            <a:pPr marL="400050" indent="-400050" algn="just">
              <a:lnSpc>
                <a:spcPts val="2700"/>
              </a:lnSpc>
              <a:spcBef>
                <a:spcPts val="600"/>
              </a:spcBef>
              <a:spcAft>
                <a:spcPts val="600"/>
              </a:spcAft>
              <a:buFont typeface="Monotype Sorts" pitchFamily="2" charset="2"/>
              <a:buAutoNum type="romanLcParenBoth"/>
            </a:pPr>
            <a:r>
              <a:rPr lang="en-GB" sz="2000" dirty="0">
                <a:solidFill>
                  <a:srgbClr val="FF0000"/>
                </a:solidFill>
                <a:cs typeface="Times New Roman" pitchFamily="18" charset="0"/>
              </a:rPr>
              <a:t>much larger NPLs - </a:t>
            </a:r>
            <a:r>
              <a:rPr lang="en-GB" sz="2000" dirty="0">
                <a:cs typeface="Times New Roman" pitchFamily="18" charset="0"/>
              </a:rPr>
              <a:t>between 45% and 75%.</a:t>
            </a:r>
          </a:p>
          <a:p>
            <a:pPr marL="0" indent="0" algn="just">
              <a:lnSpc>
                <a:spcPts val="2700"/>
              </a:lnSpc>
              <a:spcBef>
                <a:spcPts val="600"/>
              </a:spcBef>
              <a:spcAft>
                <a:spcPts val="600"/>
              </a:spcAft>
              <a:buNone/>
            </a:pPr>
            <a:endParaRPr lang="en-GB" sz="2000" dirty="0">
              <a:cs typeface="Times New Roman" pitchFamily="18" charset="0"/>
            </a:endParaRPr>
          </a:p>
          <a:p>
            <a:pPr marL="274638" indent="-274638" algn="just">
              <a:lnSpc>
                <a:spcPts val="2700"/>
              </a:lnSpc>
              <a:spcBef>
                <a:spcPts val="600"/>
              </a:spcBef>
              <a:spcAft>
                <a:spcPts val="600"/>
              </a:spcAft>
            </a:pPr>
            <a:r>
              <a:rPr lang="en-GB" sz="2000" b="1" dirty="0">
                <a:solidFill>
                  <a:srgbClr val="FF0000"/>
                </a:solidFill>
                <a:cs typeface="Times New Roman" pitchFamily="18" charset="0"/>
              </a:rPr>
              <a:t>Nordic crisis (early 90’s):</a:t>
            </a:r>
          </a:p>
          <a:p>
            <a:pPr algn="just">
              <a:lnSpc>
                <a:spcPts val="2700"/>
              </a:lnSpc>
              <a:spcBef>
                <a:spcPts val="600"/>
              </a:spcBef>
              <a:spcAft>
                <a:spcPts val="600"/>
              </a:spcAft>
              <a:buFontTx/>
              <a:buChar char="-"/>
            </a:pPr>
            <a:r>
              <a:rPr lang="en-GB" sz="2000" dirty="0">
                <a:solidFill>
                  <a:srgbClr val="FF0000"/>
                </a:solidFill>
                <a:cs typeface="Times New Roman" pitchFamily="18" charset="0"/>
              </a:rPr>
              <a:t>cumulative fiscal costs &lt;= 10% of annual GDP</a:t>
            </a:r>
            <a:r>
              <a:rPr lang="en-GB" sz="2000" dirty="0">
                <a:cs typeface="Times New Roman" pitchFamily="18" charset="0"/>
              </a:rPr>
              <a:t>, notwithstanding widespread bank failures.</a:t>
            </a:r>
          </a:p>
        </p:txBody>
      </p:sp>
      <p:sp>
        <p:nvSpPr>
          <p:cNvPr id="2" name="Slide Number Placeholder 1"/>
          <p:cNvSpPr>
            <a:spLocks noGrp="1"/>
          </p:cNvSpPr>
          <p:nvPr>
            <p:ph type="sldNum" sz="quarter" idx="12"/>
          </p:nvPr>
        </p:nvSpPr>
        <p:spPr/>
        <p:txBody>
          <a:bodyPr/>
          <a:lstStyle/>
          <a:p>
            <a:pPr>
              <a:defRPr/>
            </a:pPr>
            <a:r>
              <a:rPr lang="en-US" dirty="0"/>
              <a:t> </a:t>
            </a:r>
            <a:fld id="{BBB30C83-3217-4D83-86FC-6523521E771D}" type="slidenum">
              <a:rPr lang="en-US" smtClean="0"/>
              <a:pPr>
                <a:defRPr/>
              </a:pPr>
              <a:t>508</a:t>
            </a:fld>
            <a:endParaRPr lang="en-US" dirty="0"/>
          </a:p>
        </p:txBody>
      </p:sp>
      <p:sp>
        <p:nvSpPr>
          <p:cNvPr id="3" name="Down Arrow 2"/>
          <p:cNvSpPr/>
          <p:nvPr/>
        </p:nvSpPr>
        <p:spPr bwMode="auto">
          <a:xfrm>
            <a:off x="4953001" y="2780928"/>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6" name="Down Arrow 5"/>
          <p:cNvSpPr/>
          <p:nvPr/>
        </p:nvSpPr>
        <p:spPr bwMode="auto">
          <a:xfrm>
            <a:off x="4947604" y="5517232"/>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656308223"/>
      </p:ext>
    </p:extLst>
  </p:cSld>
  <p:clrMapOvr>
    <a:masterClrMapping/>
  </p:clrMapOvr>
  <p:transition spd="slow">
    <p:pull dir="r"/>
  </p:transition>
</p:sld>
</file>

<file path=ppt/slides/slide5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0" y="342900"/>
            <a:ext cx="8566150" cy="1104900"/>
          </a:xfrm>
        </p:spPr>
        <p:txBody>
          <a:bodyPr/>
          <a:lstStyle/>
          <a:p>
            <a:r>
              <a:rPr lang="en-US" dirty="0"/>
              <a:t>Macro impacts</a:t>
            </a:r>
          </a:p>
        </p:txBody>
      </p:sp>
      <p:sp>
        <p:nvSpPr>
          <p:cNvPr id="63491" name="Rectangle 3"/>
          <p:cNvSpPr>
            <a:spLocks noGrp="1" noChangeArrowheads="1"/>
          </p:cNvSpPr>
          <p:nvPr>
            <p:ph type="body" idx="1"/>
          </p:nvPr>
        </p:nvSpPr>
        <p:spPr>
          <a:xfrm>
            <a:off x="779975" y="1628800"/>
            <a:ext cx="8686800" cy="360040"/>
          </a:xfrm>
        </p:spPr>
        <p:txBody>
          <a:bodyPr/>
          <a:lstStyle/>
          <a:p>
            <a:pPr marL="265113" indent="-265113" algn="just">
              <a:lnSpc>
                <a:spcPts val="2400"/>
              </a:lnSpc>
              <a:spcBef>
                <a:spcPts val="0"/>
              </a:spcBef>
              <a:spcAft>
                <a:spcPts val="600"/>
              </a:spcAft>
            </a:pPr>
            <a:r>
              <a:rPr lang="en-US" sz="2000" dirty="0">
                <a:cs typeface="Times New Roman" pitchFamily="18" charset="0"/>
              </a:rPr>
              <a:t>Historically, financial crisis =&gt; </a:t>
            </a:r>
            <a:r>
              <a:rPr lang="en-US" sz="2000" dirty="0">
                <a:solidFill>
                  <a:srgbClr val="FF0000"/>
                </a:solidFill>
                <a:cs typeface="Times New Roman" pitchFamily="18" charset="0"/>
              </a:rPr>
              <a:t>severe and protracted output losses</a:t>
            </a:r>
            <a:r>
              <a:rPr lang="en-US" sz="2000" dirty="0">
                <a:cs typeface="Times New Roman" pitchFamily="18" charset="0"/>
              </a:rPr>
              <a:t>.</a:t>
            </a:r>
          </a:p>
        </p:txBody>
      </p:sp>
      <p:sp>
        <p:nvSpPr>
          <p:cNvPr id="11" name="Text Box 6"/>
          <p:cNvSpPr txBox="1">
            <a:spLocks noChangeArrowheads="1"/>
          </p:cNvSpPr>
          <p:nvPr/>
        </p:nvSpPr>
        <p:spPr bwMode="auto">
          <a:xfrm>
            <a:off x="816416" y="5808852"/>
            <a:ext cx="5940184"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a:solidFill>
                  <a:schemeClr val="tx1"/>
                </a:solidFill>
              </a:rPr>
              <a:t>Source: ESRB (2017), “Resolving Non Performing Loans in Europe”.</a:t>
            </a:r>
          </a:p>
        </p:txBody>
      </p:sp>
      <p:pic>
        <p:nvPicPr>
          <p:cNvPr id="2" name="Picture 1"/>
          <p:cNvPicPr>
            <a:picLocks noChangeAspect="1"/>
          </p:cNvPicPr>
          <p:nvPr/>
        </p:nvPicPr>
        <p:blipFill>
          <a:blip r:embed="rId2"/>
          <a:stretch>
            <a:fillRect/>
          </a:stretch>
        </p:blipFill>
        <p:spPr>
          <a:xfrm>
            <a:off x="920552" y="2451512"/>
            <a:ext cx="7924776" cy="2502254"/>
          </a:xfrm>
          <a:prstGeom prst="rect">
            <a:avLst/>
          </a:prstGeom>
        </p:spPr>
      </p:pic>
      <p:pic>
        <p:nvPicPr>
          <p:cNvPr id="3" name="Picture 2"/>
          <p:cNvPicPr>
            <a:picLocks noChangeAspect="1"/>
          </p:cNvPicPr>
          <p:nvPr/>
        </p:nvPicPr>
        <p:blipFill>
          <a:blip r:embed="rId3"/>
          <a:stretch>
            <a:fillRect/>
          </a:stretch>
        </p:blipFill>
        <p:spPr>
          <a:xfrm>
            <a:off x="816416" y="5126011"/>
            <a:ext cx="8511734" cy="445680"/>
          </a:xfrm>
          <a:prstGeom prst="rect">
            <a:avLst/>
          </a:prstGeom>
        </p:spPr>
      </p:pic>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509</a:t>
            </a:fld>
            <a:endParaRPr lang="en-US"/>
          </a:p>
        </p:txBody>
      </p:sp>
    </p:spTree>
    <p:extLst>
      <p:ext uri="{BB962C8B-B14F-4D97-AF65-F5344CB8AC3E}">
        <p14:creationId xmlns:p14="http://schemas.microsoft.com/office/powerpoint/2010/main" val="3316391239"/>
      </p:ext>
    </p:extLst>
  </p:cSld>
  <p:clrMapOvr>
    <a:masterClrMapping/>
  </p:clrMapOvr>
  <p:transition spd="slow">
    <p:pull dir="r"/>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p:txBody>
          <a:bodyPr/>
          <a:lstStyle/>
          <a:p>
            <a:r>
              <a:rPr lang="en-US" dirty="0"/>
              <a:t>Information Intermediation</a:t>
            </a:r>
          </a:p>
        </p:txBody>
      </p:sp>
      <p:sp>
        <p:nvSpPr>
          <p:cNvPr id="1627139" name="Rectangle 1027"/>
          <p:cNvSpPr>
            <a:spLocks noGrp="1" noChangeArrowheads="1"/>
          </p:cNvSpPr>
          <p:nvPr>
            <p:ph type="body" idx="1"/>
          </p:nvPr>
        </p:nvSpPr>
        <p:spPr>
          <a:xfrm>
            <a:off x="776536" y="1628800"/>
            <a:ext cx="8640960" cy="4619600"/>
          </a:xfrm>
        </p:spPr>
        <p:txBody>
          <a:bodyPr/>
          <a:lstStyle/>
          <a:p>
            <a:pPr marL="268288" indent="-268288" algn="just">
              <a:lnSpc>
                <a:spcPts val="2700"/>
              </a:lnSpc>
              <a:spcBef>
                <a:spcPts val="600"/>
              </a:spcBef>
              <a:spcAft>
                <a:spcPts val="600"/>
              </a:spcAft>
            </a:pPr>
            <a:r>
              <a:rPr lang="en-GB" sz="2000" dirty="0">
                <a:solidFill>
                  <a:srgbClr val="FF0000"/>
                </a:solidFill>
              </a:rPr>
              <a:t>FIs may contribute to accelerate the pace of technological innovation </a:t>
            </a:r>
            <a:r>
              <a:rPr lang="en-GB" sz="2000" dirty="0"/>
              <a:t>[e.g. King and Levine (1993), and </a:t>
            </a:r>
            <a:r>
              <a:rPr lang="en-GB" sz="2000" dirty="0" err="1"/>
              <a:t>Acemoglu</a:t>
            </a:r>
            <a:r>
              <a:rPr lang="en-GB" sz="2000" dirty="0"/>
              <a:t>, </a:t>
            </a:r>
            <a:r>
              <a:rPr lang="en-GB" sz="2000" dirty="0" err="1"/>
              <a:t>Aghion</a:t>
            </a:r>
            <a:r>
              <a:rPr lang="en-GB" sz="2000" dirty="0"/>
              <a:t> and </a:t>
            </a:r>
            <a:r>
              <a:rPr lang="en-GB" sz="2000" dirty="0" err="1"/>
              <a:t>Zilibotti</a:t>
            </a:r>
            <a:r>
              <a:rPr lang="en-GB" sz="2000" dirty="0"/>
              <a:t> (2003), quoted in Levine (2005)].</a:t>
            </a:r>
          </a:p>
          <a:p>
            <a:pPr marL="268288" indent="-268288" algn="just">
              <a:lnSpc>
                <a:spcPts val="2700"/>
              </a:lnSpc>
              <a:spcBef>
                <a:spcPts val="600"/>
              </a:spcBef>
              <a:spcAft>
                <a:spcPts val="600"/>
              </a:spcAft>
            </a:pPr>
            <a:r>
              <a:rPr lang="en-GB" sz="2000" dirty="0" err="1"/>
              <a:t>Aghion</a:t>
            </a:r>
            <a:r>
              <a:rPr lang="en-GB" sz="2000" dirty="0"/>
              <a:t>, </a:t>
            </a:r>
            <a:r>
              <a:rPr lang="en-GB" sz="2000" dirty="0" err="1"/>
              <a:t>Dewatripont</a:t>
            </a:r>
            <a:r>
              <a:rPr lang="en-GB" sz="2000" dirty="0"/>
              <a:t> and Rey (1999) - </a:t>
            </a:r>
            <a:r>
              <a:rPr lang="en-GB" sz="2000" dirty="0">
                <a:solidFill>
                  <a:srgbClr val="FF0000"/>
                </a:solidFill>
              </a:rPr>
              <a:t>debt instruments reduce the amount of free cash available to firms, shortening the managerial slack and accelerating the rate at which managers adopt new technologies</a:t>
            </a:r>
            <a:r>
              <a:rPr lang="en-GB" sz="2000" dirty="0"/>
              <a:t>.</a:t>
            </a:r>
          </a:p>
          <a:p>
            <a:pPr marL="268288" indent="-268288" algn="just">
              <a:lnSpc>
                <a:spcPts val="2700"/>
              </a:lnSpc>
              <a:spcBef>
                <a:spcPts val="600"/>
              </a:spcBef>
              <a:spcAft>
                <a:spcPts val="600"/>
              </a:spcAft>
            </a:pPr>
            <a:endParaRPr lang="en-US" sz="2000" dirty="0"/>
          </a:p>
          <a:p>
            <a:pPr marL="271463" indent="-271463" algn="just">
              <a:lnSpc>
                <a:spcPts val="2700"/>
              </a:lnSpc>
              <a:spcBef>
                <a:spcPts val="600"/>
              </a:spcBef>
              <a:spcAft>
                <a:spcPts val="600"/>
              </a:spcAft>
            </a:pPr>
            <a:r>
              <a:rPr lang="en-GB" sz="2000" dirty="0">
                <a:solidFill>
                  <a:srgbClr val="FF0000"/>
                </a:solidFill>
              </a:rPr>
              <a:t>Schumpeter (1912)* view of finance in the process of economic development</a:t>
            </a:r>
            <a:r>
              <a:rPr lang="en-GB" sz="2000" dirty="0"/>
              <a:t>: “The banker, therefore, is not so much primarily a middleman </a:t>
            </a:r>
            <a:r>
              <a:rPr lang="en-GB" sz="2000" i="1" dirty="0"/>
              <a:t>. . . </a:t>
            </a:r>
            <a:r>
              <a:rPr lang="en-GB" sz="2000" b="1" dirty="0"/>
              <a:t>He authorizes people in the name of society </a:t>
            </a:r>
            <a:r>
              <a:rPr lang="en-GB" sz="2000" b="1" i="1" dirty="0"/>
              <a:t>. . . </a:t>
            </a:r>
            <a:r>
              <a:rPr lang="en-GB" sz="2000" b="1" dirty="0"/>
              <a:t>(to innovate)”.</a:t>
            </a:r>
          </a:p>
          <a:p>
            <a:pPr marL="0" indent="0">
              <a:buNone/>
            </a:pPr>
            <a:r>
              <a:rPr lang="en-GB" sz="1600" b="1" dirty="0"/>
              <a:t>*</a:t>
            </a:r>
            <a:r>
              <a:rPr lang="en-US" sz="1600" dirty="0"/>
              <a:t> Schumpeter, J. A. (1911), </a:t>
            </a:r>
            <a:r>
              <a:rPr lang="en-US" sz="1600" i="1" dirty="0"/>
              <a:t>A Theory of Economic Development</a:t>
            </a:r>
            <a:r>
              <a:rPr lang="en-US" sz="1600" dirty="0"/>
              <a:t>, Harvard University </a:t>
            </a:r>
            <a:r>
              <a:rPr lang="pt-PT" sz="1600" dirty="0" err="1"/>
              <a:t>Press</a:t>
            </a:r>
            <a:r>
              <a:rPr lang="pt-PT" sz="1600" dirty="0"/>
              <a:t>.</a:t>
            </a:r>
            <a:endParaRPr lang="en-US" sz="1600" b="1" dirty="0"/>
          </a:p>
        </p:txBody>
      </p:sp>
      <p:sp>
        <p:nvSpPr>
          <p:cNvPr id="5" name="Down Arrow 4"/>
          <p:cNvSpPr/>
          <p:nvPr/>
        </p:nvSpPr>
        <p:spPr bwMode="auto">
          <a:xfrm>
            <a:off x="4934007" y="3861048"/>
            <a:ext cx="432048" cy="60449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51</a:t>
            </a:fld>
            <a:endParaRPr lang="en-US"/>
          </a:p>
        </p:txBody>
      </p:sp>
      <p:sp>
        <p:nvSpPr>
          <p:cNvPr id="6" name="Down Arrow 5"/>
          <p:cNvSpPr/>
          <p:nvPr/>
        </p:nvSpPr>
        <p:spPr bwMode="auto">
          <a:xfrm>
            <a:off x="4953000" y="2348880"/>
            <a:ext cx="432048" cy="60449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031064893"/>
      </p:ext>
    </p:extLst>
  </p:cSld>
  <p:clrMapOvr>
    <a:masterClrMapping/>
  </p:clrMapOvr>
  <p:transition spd="slow">
    <p:pull dir="r"/>
  </p:transition>
</p:sld>
</file>

<file path=ppt/slides/slide5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0" y="342900"/>
            <a:ext cx="8566150" cy="1104900"/>
          </a:xfrm>
        </p:spPr>
        <p:txBody>
          <a:bodyPr/>
          <a:lstStyle/>
          <a:p>
            <a:r>
              <a:rPr lang="en-US" dirty="0"/>
              <a:t>Macro impacts</a:t>
            </a:r>
          </a:p>
        </p:txBody>
      </p:sp>
      <p:sp>
        <p:nvSpPr>
          <p:cNvPr id="63491" name="Rectangle 3"/>
          <p:cNvSpPr>
            <a:spLocks noGrp="1" noChangeArrowheads="1"/>
          </p:cNvSpPr>
          <p:nvPr>
            <p:ph type="body" idx="1"/>
          </p:nvPr>
        </p:nvSpPr>
        <p:spPr>
          <a:xfrm>
            <a:off x="762000" y="1628800"/>
            <a:ext cx="8686800" cy="744418"/>
          </a:xfrm>
        </p:spPr>
        <p:txBody>
          <a:bodyPr/>
          <a:lstStyle/>
          <a:p>
            <a:pPr marL="265113" indent="-265113" algn="just">
              <a:lnSpc>
                <a:spcPts val="2700"/>
              </a:lnSpc>
              <a:spcBef>
                <a:spcPts val="600"/>
              </a:spcBef>
              <a:spcAft>
                <a:spcPts val="600"/>
              </a:spcAft>
            </a:pPr>
            <a:r>
              <a:rPr lang="en-US" sz="2000" dirty="0">
                <a:cs typeface="Times New Roman" pitchFamily="18" charset="0"/>
              </a:rPr>
              <a:t>According to Reinhart et al. (2012), </a:t>
            </a:r>
            <a:r>
              <a:rPr lang="en-GB" sz="2000" dirty="0"/>
              <a:t>banking crises are associated with </a:t>
            </a:r>
            <a:r>
              <a:rPr lang="en-GB" sz="2000" dirty="0">
                <a:solidFill>
                  <a:srgbClr val="FF0000"/>
                </a:solidFill>
              </a:rPr>
              <a:t>lower growth - around -10% on average</a:t>
            </a:r>
            <a:r>
              <a:rPr lang="en-GB" sz="2000" dirty="0"/>
              <a:t> (-6% according to </a:t>
            </a:r>
            <a:r>
              <a:rPr lang="en-GB" sz="2000" dirty="0" err="1"/>
              <a:t>Romer</a:t>
            </a:r>
            <a:r>
              <a:rPr lang="en-GB" sz="2000" dirty="0"/>
              <a:t> and </a:t>
            </a:r>
            <a:r>
              <a:rPr lang="en-GB" sz="2000" dirty="0" err="1"/>
              <a:t>Romer</a:t>
            </a:r>
            <a:r>
              <a:rPr lang="en-GB" sz="2000" dirty="0"/>
              <a:t> (2017)).</a:t>
            </a:r>
            <a:endParaRPr lang="en-US" sz="2000" dirty="0">
              <a:cs typeface="Times New Roman" pitchFamily="18" charset="0"/>
            </a:endParaRPr>
          </a:p>
        </p:txBody>
      </p:sp>
      <p:pic>
        <p:nvPicPr>
          <p:cNvPr id="9" name="Picture 2"/>
          <p:cNvPicPr>
            <a:picLocks noChangeAspect="1" noChangeArrowheads="1"/>
          </p:cNvPicPr>
          <p:nvPr/>
        </p:nvPicPr>
        <p:blipFill>
          <a:blip r:embed="rId2" cstate="print"/>
          <a:srcRect/>
          <a:stretch>
            <a:fillRect/>
          </a:stretch>
        </p:blipFill>
        <p:spPr bwMode="auto">
          <a:xfrm>
            <a:off x="6177136" y="2734601"/>
            <a:ext cx="2664296" cy="3214679"/>
          </a:xfrm>
          <a:prstGeom prst="rect">
            <a:avLst/>
          </a:prstGeom>
          <a:noFill/>
          <a:ln w="12700" cap="sq">
            <a:noFill/>
            <a:miter lim="800000"/>
            <a:headEnd/>
            <a:tailEnd/>
          </a:ln>
        </p:spPr>
      </p:pic>
      <p:sp>
        <p:nvSpPr>
          <p:cNvPr id="11" name="Text Box 6"/>
          <p:cNvSpPr txBox="1">
            <a:spLocks noChangeArrowheads="1"/>
          </p:cNvSpPr>
          <p:nvPr/>
        </p:nvSpPr>
        <p:spPr bwMode="auto">
          <a:xfrm>
            <a:off x="6180366" y="5986154"/>
            <a:ext cx="2952328" cy="246221"/>
          </a:xfrm>
          <a:prstGeom prst="rect">
            <a:avLst/>
          </a:prstGeom>
          <a:noFill/>
          <a:ln w="12700" cap="sq">
            <a:noFill/>
            <a:miter lim="800000"/>
            <a:headEnd/>
            <a:tailEnd/>
          </a:ln>
        </p:spPr>
        <p:txBody>
          <a:bodyPr wrap="square">
            <a:spAutoFit/>
          </a:bodyPr>
          <a:lstStyle/>
          <a:p>
            <a:pPr algn="just">
              <a:buFont typeface="Webdings" pitchFamily="18" charset="2"/>
              <a:buNone/>
            </a:pPr>
            <a:r>
              <a:rPr lang="en-US" sz="1000" b="0" u="none" dirty="0">
                <a:solidFill>
                  <a:schemeClr val="tx1"/>
                </a:solidFill>
              </a:rPr>
              <a:t>Source: IMF (2009), “World Economic Outlook”.</a:t>
            </a:r>
          </a:p>
        </p:txBody>
      </p:sp>
      <p:pic>
        <p:nvPicPr>
          <p:cNvPr id="8" name="Picture 3"/>
          <p:cNvPicPr>
            <a:picLocks noChangeAspect="1" noChangeArrowheads="1"/>
          </p:cNvPicPr>
          <p:nvPr/>
        </p:nvPicPr>
        <p:blipFill>
          <a:blip r:embed="rId3" cstate="print"/>
          <a:srcRect/>
          <a:stretch>
            <a:fillRect/>
          </a:stretch>
        </p:blipFill>
        <p:spPr bwMode="auto">
          <a:xfrm>
            <a:off x="833021" y="2750807"/>
            <a:ext cx="4408011" cy="3180923"/>
          </a:xfrm>
          <a:prstGeom prst="rect">
            <a:avLst/>
          </a:prstGeom>
          <a:noFill/>
          <a:ln w="12700" cap="sq">
            <a:noFill/>
            <a:miter lim="800000"/>
            <a:headEnd/>
            <a:tailEnd/>
          </a:ln>
        </p:spPr>
      </p:pic>
      <p:sp>
        <p:nvSpPr>
          <p:cNvPr id="10" name="Text Box 6"/>
          <p:cNvSpPr txBox="1">
            <a:spLocks noChangeArrowheads="1"/>
          </p:cNvSpPr>
          <p:nvPr/>
        </p:nvSpPr>
        <p:spPr bwMode="auto">
          <a:xfrm>
            <a:off x="809026" y="5909210"/>
            <a:ext cx="5008070" cy="400110"/>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Reinhart, Carmen M.  and Kenneth S. </a:t>
            </a:r>
            <a:r>
              <a:rPr lang="en-US" sz="1000" b="0" u="none" dirty="0" err="1">
                <a:solidFill>
                  <a:schemeClr val="tx1"/>
                </a:solidFill>
              </a:rPr>
              <a:t>Rogoff</a:t>
            </a:r>
            <a:r>
              <a:rPr lang="en-US" sz="1000" b="0" u="none" dirty="0">
                <a:solidFill>
                  <a:schemeClr val="tx1"/>
                </a:solidFill>
              </a:rPr>
              <a:t> (2009), ”The Aftermath of Financial Crises”, American Economic Review, Vol. 99, No.2, May.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510</a:t>
            </a:fld>
            <a:endParaRPr lang="en-US"/>
          </a:p>
        </p:txBody>
      </p:sp>
    </p:spTree>
    <p:extLst>
      <p:ext uri="{BB962C8B-B14F-4D97-AF65-F5344CB8AC3E}">
        <p14:creationId xmlns:p14="http://schemas.microsoft.com/office/powerpoint/2010/main" val="1529046266"/>
      </p:ext>
    </p:extLst>
  </p:cSld>
  <p:clrMapOvr>
    <a:masterClrMapping/>
  </p:clrMapOvr>
  <p:transition spd="slow">
    <p:pull dir="r"/>
  </p:transition>
</p:sld>
</file>

<file path=ppt/slides/slide5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0" y="342900"/>
            <a:ext cx="8566150" cy="1104900"/>
          </a:xfrm>
        </p:spPr>
        <p:txBody>
          <a:bodyPr/>
          <a:lstStyle/>
          <a:p>
            <a:r>
              <a:rPr lang="en-US" dirty="0"/>
              <a:t>Macro impacts</a:t>
            </a:r>
          </a:p>
        </p:txBody>
      </p:sp>
      <p:sp>
        <p:nvSpPr>
          <p:cNvPr id="63491" name="Rectangle 3"/>
          <p:cNvSpPr>
            <a:spLocks noGrp="1" noChangeArrowheads="1"/>
          </p:cNvSpPr>
          <p:nvPr>
            <p:ph type="body" idx="1"/>
          </p:nvPr>
        </p:nvSpPr>
        <p:spPr>
          <a:xfrm>
            <a:off x="762000" y="1628799"/>
            <a:ext cx="8686800" cy="4694214"/>
          </a:xfrm>
        </p:spPr>
        <p:txBody>
          <a:bodyPr/>
          <a:lstStyle/>
          <a:p>
            <a:pPr marL="268288" indent="-268288" algn="just">
              <a:lnSpc>
                <a:spcPts val="2700"/>
              </a:lnSpc>
              <a:spcBef>
                <a:spcPts val="600"/>
              </a:spcBef>
              <a:spcAft>
                <a:spcPts val="600"/>
              </a:spcAft>
            </a:pPr>
            <a:r>
              <a:rPr lang="en-US" sz="2000" dirty="0">
                <a:solidFill>
                  <a:srgbClr val="FF0000"/>
                </a:solidFill>
                <a:cs typeface="Times New Roman" pitchFamily="18" charset="0"/>
              </a:rPr>
              <a:t>Allen and Gale (2004) reached an even higher estimate for output loss – </a:t>
            </a:r>
            <a:r>
              <a:rPr lang="en-US" sz="2000" b="1" dirty="0">
                <a:solidFill>
                  <a:srgbClr val="FF0000"/>
                </a:solidFill>
                <a:cs typeface="Times New Roman" pitchFamily="18" charset="0"/>
              </a:rPr>
              <a:t>around 17%</a:t>
            </a:r>
            <a:r>
              <a:rPr lang="en-US" sz="2000" dirty="0">
                <a:solidFill>
                  <a:srgbClr val="FF0000"/>
                </a:solidFill>
                <a:cs typeface="Times New Roman" pitchFamily="18" charset="0"/>
              </a:rPr>
              <a:t> </a:t>
            </a:r>
            <a:r>
              <a:rPr lang="en-US" sz="2000" dirty="0">
                <a:cs typeface="Times New Roman" pitchFamily="18" charset="0"/>
              </a:rPr>
              <a:t>- from the assessment of 43 banking crisis between 1977 and 1998:</a:t>
            </a:r>
          </a:p>
          <a:p>
            <a:pPr marL="177800" indent="-177800" algn="just">
              <a:lnSpc>
                <a:spcPts val="2700"/>
              </a:lnSpc>
              <a:spcBef>
                <a:spcPts val="600"/>
              </a:spcBef>
              <a:spcAft>
                <a:spcPts val="600"/>
              </a:spcAft>
            </a:pPr>
            <a:endParaRPr lang="en-US" sz="2000" dirty="0">
              <a:cs typeface="Times New Roman" pitchFamily="18" charset="0"/>
            </a:endParaRPr>
          </a:p>
          <a:p>
            <a:pPr marL="177800" indent="-177800" algn="just">
              <a:lnSpc>
                <a:spcPts val="2700"/>
              </a:lnSpc>
              <a:spcBef>
                <a:spcPts val="600"/>
              </a:spcBef>
              <a:spcAft>
                <a:spcPts val="600"/>
              </a:spcAft>
            </a:pPr>
            <a:endParaRPr lang="en-US" sz="2000" dirty="0">
              <a:cs typeface="Times New Roman" pitchFamily="18" charset="0"/>
            </a:endParaRPr>
          </a:p>
          <a:p>
            <a:pPr marL="177800" indent="-177800" algn="just">
              <a:lnSpc>
                <a:spcPts val="2700"/>
              </a:lnSpc>
              <a:spcBef>
                <a:spcPts val="600"/>
              </a:spcBef>
              <a:spcAft>
                <a:spcPts val="600"/>
              </a:spcAft>
            </a:pPr>
            <a:endParaRPr lang="en-US" sz="2000" dirty="0">
              <a:cs typeface="Times New Roman" pitchFamily="18" charset="0"/>
            </a:endParaRPr>
          </a:p>
          <a:p>
            <a:pPr marL="177800" indent="-177800" algn="just">
              <a:lnSpc>
                <a:spcPts val="2700"/>
              </a:lnSpc>
              <a:spcBef>
                <a:spcPts val="600"/>
              </a:spcBef>
              <a:spcAft>
                <a:spcPts val="600"/>
              </a:spcAft>
            </a:pPr>
            <a:endParaRPr lang="en-US" sz="2000" dirty="0">
              <a:cs typeface="Times New Roman" pitchFamily="18" charset="0"/>
            </a:endParaRPr>
          </a:p>
          <a:p>
            <a:pPr marL="177800" indent="-177800" algn="just">
              <a:lnSpc>
                <a:spcPts val="2700"/>
              </a:lnSpc>
              <a:spcBef>
                <a:spcPts val="600"/>
              </a:spcBef>
              <a:spcAft>
                <a:spcPts val="600"/>
              </a:spcAft>
            </a:pPr>
            <a:endParaRPr lang="en-US" sz="2000" dirty="0">
              <a:cs typeface="Times New Roman" pitchFamily="18" charset="0"/>
            </a:endParaRPr>
          </a:p>
          <a:p>
            <a:pPr marL="271463" indent="-271463" algn="just">
              <a:lnSpc>
                <a:spcPts val="2700"/>
              </a:lnSpc>
              <a:spcBef>
                <a:spcPts val="600"/>
              </a:spcBef>
              <a:spcAft>
                <a:spcPts val="600"/>
              </a:spcAft>
            </a:pPr>
            <a:r>
              <a:rPr lang="en-GB" sz="2000" dirty="0">
                <a:solidFill>
                  <a:srgbClr val="FF0000"/>
                </a:solidFill>
                <a:cs typeface="Times New Roman" pitchFamily="18" charset="0"/>
              </a:rPr>
              <a:t>Similar results were obtained in </a:t>
            </a:r>
            <a:r>
              <a:rPr lang="en-GB" sz="2000" dirty="0" err="1">
                <a:solidFill>
                  <a:srgbClr val="FF0000"/>
                </a:solidFill>
                <a:cs typeface="Times New Roman" pitchFamily="18" charset="0"/>
              </a:rPr>
              <a:t>Hoggarth</a:t>
            </a:r>
            <a:r>
              <a:rPr lang="en-GB" sz="2000" dirty="0">
                <a:solidFill>
                  <a:srgbClr val="FF0000"/>
                </a:solidFill>
                <a:cs typeface="Times New Roman" pitchFamily="18" charset="0"/>
              </a:rPr>
              <a:t> et al. (2001), </a:t>
            </a:r>
            <a:r>
              <a:rPr lang="en-GB" sz="2000" dirty="0">
                <a:cs typeface="Times New Roman" pitchFamily="18" charset="0"/>
              </a:rPr>
              <a:t>where cumulative output losses (relative to trend) incurred in a sample of 47 banking crises were estimated, on average, </a:t>
            </a:r>
            <a:r>
              <a:rPr lang="en-GB" sz="2000" dirty="0">
                <a:solidFill>
                  <a:srgbClr val="FF0000"/>
                </a:solidFill>
                <a:cs typeface="Times New Roman" pitchFamily="18" charset="0"/>
              </a:rPr>
              <a:t>between 15%-20% of annual GDP</a:t>
            </a:r>
            <a:r>
              <a:rPr lang="en-GB" sz="2000" dirty="0">
                <a:cs typeface="Times New Roman" pitchFamily="18" charset="0"/>
              </a:rPr>
              <a:t>.</a:t>
            </a:r>
            <a:endParaRPr lang="en-US" sz="2000" dirty="0">
              <a:cs typeface="Times New Roman" pitchFamily="18" charset="0"/>
            </a:endParaRPr>
          </a:p>
        </p:txBody>
      </p:sp>
      <p:sp>
        <p:nvSpPr>
          <p:cNvPr id="10" name="Text Box 6"/>
          <p:cNvSpPr txBox="1">
            <a:spLocks noChangeArrowheads="1"/>
          </p:cNvSpPr>
          <p:nvPr/>
        </p:nvSpPr>
        <p:spPr bwMode="auto">
          <a:xfrm>
            <a:off x="929676" y="4622939"/>
            <a:ext cx="8519124"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a:t>
            </a:r>
            <a:r>
              <a:rPr lang="en-US" sz="1000" b="0" u="none" dirty="0">
                <a:solidFill>
                  <a:schemeClr val="tx1"/>
                </a:solidFill>
                <a:cs typeface="Times New Roman" pitchFamily="18" charset="0"/>
              </a:rPr>
              <a:t>Allen, Franklin and Douglas Gale (2003), “</a:t>
            </a:r>
            <a:r>
              <a:rPr lang="en-US" sz="1000" b="0" u="none" dirty="0">
                <a:solidFill>
                  <a:schemeClr val="tx1"/>
                </a:solidFill>
              </a:rPr>
              <a:t>Competition and Financial Stability”, Journal of Money, Credit and Banking,Vol.36, No.3 (June 2004, Part2)</a:t>
            </a:r>
          </a:p>
        </p:txBody>
      </p:sp>
      <p:sp>
        <p:nvSpPr>
          <p:cNvPr id="2" name="Slide Number Placeholder 1"/>
          <p:cNvSpPr>
            <a:spLocks noGrp="1"/>
          </p:cNvSpPr>
          <p:nvPr>
            <p:ph type="sldNum" sz="quarter" idx="12"/>
          </p:nvPr>
        </p:nvSpPr>
        <p:spPr/>
        <p:txBody>
          <a:bodyPr/>
          <a:lstStyle/>
          <a:p>
            <a:pPr>
              <a:defRPr/>
            </a:pPr>
            <a:r>
              <a:rPr lang="en-US" dirty="0"/>
              <a:t> </a:t>
            </a:r>
            <a:fld id="{BBB30C83-3217-4D83-86FC-6523521E771D}" type="slidenum">
              <a:rPr lang="en-US" smtClean="0"/>
              <a:pPr>
                <a:defRPr/>
              </a:pPr>
              <a:t>511</a:t>
            </a:fld>
            <a:endParaRPr lang="en-US" dirty="0"/>
          </a:p>
        </p:txBody>
      </p:sp>
      <p:pic>
        <p:nvPicPr>
          <p:cNvPr id="3" name="Picture 2"/>
          <p:cNvPicPr>
            <a:picLocks noChangeAspect="1"/>
          </p:cNvPicPr>
          <p:nvPr/>
        </p:nvPicPr>
        <p:blipFill>
          <a:blip r:embed="rId2"/>
          <a:stretch>
            <a:fillRect/>
          </a:stretch>
        </p:blipFill>
        <p:spPr>
          <a:xfrm>
            <a:off x="985164" y="2420888"/>
            <a:ext cx="8119822" cy="2210207"/>
          </a:xfrm>
          <a:prstGeom prst="rect">
            <a:avLst/>
          </a:prstGeom>
        </p:spPr>
      </p:pic>
    </p:spTree>
    <p:extLst>
      <p:ext uri="{BB962C8B-B14F-4D97-AF65-F5344CB8AC3E}">
        <p14:creationId xmlns:p14="http://schemas.microsoft.com/office/powerpoint/2010/main" val="2458361892"/>
      </p:ext>
    </p:extLst>
  </p:cSld>
  <p:clrMapOvr>
    <a:masterClrMapping/>
  </p:clrMapOvr>
  <p:transition spd="slow">
    <p:pull dir="r"/>
  </p:transition>
</p:sld>
</file>

<file path=ppt/slides/slide5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0" y="342900"/>
            <a:ext cx="8566150" cy="1104900"/>
          </a:xfrm>
        </p:spPr>
        <p:txBody>
          <a:bodyPr/>
          <a:lstStyle/>
          <a:p>
            <a:r>
              <a:rPr lang="en-US" dirty="0"/>
              <a:t>Macro impacts</a:t>
            </a:r>
          </a:p>
        </p:txBody>
      </p:sp>
      <p:sp>
        <p:nvSpPr>
          <p:cNvPr id="63491" name="Rectangle 3"/>
          <p:cNvSpPr>
            <a:spLocks noGrp="1" noChangeArrowheads="1"/>
          </p:cNvSpPr>
          <p:nvPr>
            <p:ph type="body" idx="1"/>
          </p:nvPr>
        </p:nvSpPr>
        <p:spPr>
          <a:xfrm>
            <a:off x="761999" y="1628799"/>
            <a:ext cx="8731251" cy="4694214"/>
          </a:xfrm>
        </p:spPr>
        <p:txBody>
          <a:bodyPr/>
          <a:lstStyle/>
          <a:p>
            <a:pPr marL="274638" indent="-274638" algn="just">
              <a:lnSpc>
                <a:spcPts val="2700"/>
              </a:lnSpc>
              <a:spcBef>
                <a:spcPts val="600"/>
              </a:spcBef>
              <a:spcAft>
                <a:spcPts val="600"/>
              </a:spcAft>
            </a:pPr>
            <a:r>
              <a:rPr lang="en-GB" sz="2000" dirty="0">
                <a:solidFill>
                  <a:srgbClr val="FF0000"/>
                </a:solidFill>
                <a:cs typeface="Times New Roman" pitchFamily="18" charset="0"/>
              </a:rPr>
              <a:t>Fiscal costs typically larger in countries with higher bank intermediation (credit/GDP)</a:t>
            </a:r>
            <a:r>
              <a:rPr lang="en-GB" sz="2000" dirty="0">
                <a:cs typeface="Times New Roman" pitchFamily="18" charset="0"/>
              </a:rPr>
              <a:t>.</a:t>
            </a:r>
          </a:p>
          <a:p>
            <a:pPr marL="274638" indent="-274638" algn="just">
              <a:lnSpc>
                <a:spcPts val="2700"/>
              </a:lnSpc>
              <a:spcBef>
                <a:spcPts val="600"/>
              </a:spcBef>
              <a:spcAft>
                <a:spcPts val="600"/>
              </a:spcAft>
            </a:pPr>
            <a:endParaRPr lang="en-GB" sz="2000" dirty="0">
              <a:cs typeface="Times New Roman" pitchFamily="18" charset="0"/>
            </a:endParaRPr>
          </a:p>
          <a:p>
            <a:pPr marL="274638" indent="-274638" algn="just">
              <a:lnSpc>
                <a:spcPts val="2700"/>
              </a:lnSpc>
              <a:spcBef>
                <a:spcPts val="600"/>
              </a:spcBef>
              <a:spcAft>
                <a:spcPts val="600"/>
              </a:spcAft>
            </a:pPr>
            <a:r>
              <a:rPr lang="en-GB" sz="2000" dirty="0">
                <a:solidFill>
                  <a:srgbClr val="FF0000"/>
                </a:solidFill>
                <a:cs typeface="Times New Roman" pitchFamily="18" charset="0"/>
              </a:rPr>
              <a:t>1980’s S&amp;L crisis in the US in the 1980s - fiscal costs were estimated at only 3% of annual GDP</a:t>
            </a:r>
            <a:r>
              <a:rPr lang="en-GB" sz="2000" dirty="0">
                <a:cs typeface="Times New Roman" pitchFamily="18" charset="0"/>
              </a:rPr>
              <a:t>, as intermediation by financial institutions is relatively low by the standards of developed countries.</a:t>
            </a:r>
          </a:p>
          <a:p>
            <a:pPr marL="274638" indent="-274638" algn="just">
              <a:lnSpc>
                <a:spcPts val="2700"/>
              </a:lnSpc>
              <a:spcBef>
                <a:spcPts val="600"/>
              </a:spcBef>
              <a:spcAft>
                <a:spcPts val="600"/>
              </a:spcAft>
            </a:pPr>
            <a:r>
              <a:rPr lang="en-GB" sz="2000" b="1" dirty="0">
                <a:solidFill>
                  <a:srgbClr val="FF0000"/>
                </a:solidFill>
                <a:cs typeface="Times New Roman" pitchFamily="18" charset="0"/>
              </a:rPr>
              <a:t>Crises have also typically lasted longer in developed countries than in emerging markets</a:t>
            </a:r>
            <a:r>
              <a:rPr lang="en-GB" sz="2000" dirty="0">
                <a:cs typeface="Times New Roman" pitchFamily="18" charset="0"/>
              </a:rPr>
              <a:t> (5,5 vs 3,7 years), due to the higher bank intermediation.</a:t>
            </a:r>
          </a:p>
          <a:p>
            <a:pPr marL="274638" indent="-274638" algn="just">
              <a:lnSpc>
                <a:spcPts val="2700"/>
              </a:lnSpc>
              <a:spcBef>
                <a:spcPts val="600"/>
              </a:spcBef>
              <a:spcAft>
                <a:spcPts val="600"/>
              </a:spcAft>
            </a:pPr>
            <a:r>
              <a:rPr lang="en-GB" sz="2000" b="1" dirty="0">
                <a:cs typeface="Times New Roman" pitchFamily="18" charset="0"/>
              </a:rPr>
              <a:t>Fiscal costs of banking crisis also depend on how crises are overcome</a:t>
            </a:r>
            <a:r>
              <a:rPr lang="en-GB" sz="2000" dirty="0">
                <a:cs typeface="Times New Roman" pitchFamily="18" charset="0"/>
              </a:rPr>
              <a:t> (see </a:t>
            </a:r>
            <a:r>
              <a:rPr lang="en-GB" sz="2000" dirty="0" err="1">
                <a:cs typeface="Times New Roman" pitchFamily="18" charset="0"/>
              </a:rPr>
              <a:t>Dziobek</a:t>
            </a:r>
            <a:r>
              <a:rPr lang="en-GB" sz="2000" dirty="0">
                <a:cs typeface="Times New Roman" pitchFamily="18" charset="0"/>
              </a:rPr>
              <a:t> and </a:t>
            </a:r>
            <a:r>
              <a:rPr lang="en-GB" sz="2000" dirty="0" err="1">
                <a:cs typeface="Times New Roman" pitchFamily="18" charset="0"/>
              </a:rPr>
              <a:t>Pazarbasioglu</a:t>
            </a:r>
            <a:r>
              <a:rPr lang="en-GB" sz="2000" dirty="0">
                <a:cs typeface="Times New Roman" pitchFamily="18" charset="0"/>
              </a:rPr>
              <a:t> (1997)) - </a:t>
            </a:r>
            <a:r>
              <a:rPr lang="en-GB" sz="2000" b="1" dirty="0">
                <a:solidFill>
                  <a:srgbClr val="FF0000"/>
                </a:solidFill>
                <a:cs typeface="Times New Roman" pitchFamily="18" charset="0"/>
              </a:rPr>
              <a:t>bad or protracted solutions =&gt; longer and more severe crises.</a:t>
            </a:r>
            <a:endParaRPr lang="en-US" sz="2000" b="1" dirty="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r>
              <a:rPr lang="en-US" dirty="0"/>
              <a:t> </a:t>
            </a:r>
            <a:fld id="{BBB30C83-3217-4D83-86FC-6523521E771D}" type="slidenum">
              <a:rPr lang="en-US" smtClean="0"/>
              <a:pPr>
                <a:defRPr/>
              </a:pPr>
              <a:t>512</a:t>
            </a:fld>
            <a:endParaRPr lang="en-US" dirty="0"/>
          </a:p>
        </p:txBody>
      </p:sp>
      <p:sp>
        <p:nvSpPr>
          <p:cNvPr id="7" name="Down Arrow 6"/>
          <p:cNvSpPr/>
          <p:nvPr/>
        </p:nvSpPr>
        <p:spPr bwMode="auto">
          <a:xfrm>
            <a:off x="4947604" y="2276872"/>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635343167"/>
      </p:ext>
    </p:extLst>
  </p:cSld>
  <p:clrMapOvr>
    <a:masterClrMapping/>
  </p:clrMapOvr>
  <p:transition spd="slow">
    <p:pull dir="r"/>
  </p:transition>
</p:sld>
</file>

<file path=ppt/slides/slide5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62000" y="342900"/>
            <a:ext cx="8566150" cy="1104900"/>
          </a:xfrm>
        </p:spPr>
        <p:txBody>
          <a:bodyPr/>
          <a:lstStyle/>
          <a:p>
            <a:r>
              <a:rPr lang="en-US" dirty="0"/>
              <a:t>Macro impacts</a:t>
            </a:r>
          </a:p>
        </p:txBody>
      </p:sp>
      <p:sp>
        <p:nvSpPr>
          <p:cNvPr id="91139" name="Text Box 6"/>
          <p:cNvSpPr txBox="1">
            <a:spLocks noChangeArrowheads="1"/>
          </p:cNvSpPr>
          <p:nvPr/>
        </p:nvSpPr>
        <p:spPr bwMode="auto">
          <a:xfrm>
            <a:off x="762000" y="5739425"/>
            <a:ext cx="8429625" cy="523220"/>
          </a:xfrm>
          <a:prstGeom prst="rect">
            <a:avLst/>
          </a:prstGeom>
          <a:noFill/>
          <a:ln w="12700" cap="sq">
            <a:noFill/>
            <a:miter lim="800000"/>
            <a:headEnd/>
            <a:tailEnd/>
          </a:ln>
        </p:spPr>
        <p:txBody>
          <a:bodyPr>
            <a:spAutoFit/>
          </a:bodyPr>
          <a:lstStyle/>
          <a:p>
            <a:pPr algn="just">
              <a:buNone/>
            </a:pPr>
            <a:r>
              <a:rPr lang="en-US" sz="1400" b="0" u="none" dirty="0">
                <a:solidFill>
                  <a:schemeClr val="tx1"/>
                </a:solidFill>
              </a:rPr>
              <a:t>Source: Reinhart, Carmen M.  and Kenneth S. </a:t>
            </a:r>
            <a:r>
              <a:rPr lang="en-US" sz="1400" b="0" u="none" dirty="0" err="1">
                <a:solidFill>
                  <a:schemeClr val="tx1"/>
                </a:solidFill>
              </a:rPr>
              <a:t>Rogoff</a:t>
            </a:r>
            <a:r>
              <a:rPr lang="en-US" sz="1400" b="0" u="none" dirty="0">
                <a:solidFill>
                  <a:schemeClr val="tx1"/>
                </a:solidFill>
              </a:rPr>
              <a:t> (2009), ”The Aftermath of Financial Crises”, American Economic Review, Vol. 99, No.2, May.</a:t>
            </a:r>
          </a:p>
        </p:txBody>
      </p:sp>
      <p:sp>
        <p:nvSpPr>
          <p:cNvPr id="6" name="Rectangle 3"/>
          <p:cNvSpPr txBox="1">
            <a:spLocks noChangeArrowheads="1"/>
          </p:cNvSpPr>
          <p:nvPr/>
        </p:nvSpPr>
        <p:spPr bwMode="auto">
          <a:xfrm>
            <a:off x="809625" y="1628799"/>
            <a:ext cx="8607871" cy="504057"/>
          </a:xfrm>
          <a:prstGeom prst="rect">
            <a:avLst/>
          </a:prstGeom>
          <a:noFill/>
          <a:ln w="9525">
            <a:noFill/>
            <a:miter lim="800000"/>
            <a:headEnd/>
            <a:tailEnd/>
          </a:ln>
        </p:spPr>
        <p:txBody>
          <a:bodyPr lIns="92075" tIns="46038" rIns="92075" bIns="46038"/>
          <a:lstStyle/>
          <a:p>
            <a:pPr marL="342900" indent="-342900" algn="just">
              <a:spcBef>
                <a:spcPct val="15000"/>
              </a:spcBef>
              <a:buClr>
                <a:schemeClr val="bg2"/>
              </a:buClr>
              <a:buSzPct val="75000"/>
              <a:buFont typeface="Monotype Sorts" pitchFamily="2" charset="2"/>
              <a:buChar char="n"/>
              <a:defRPr/>
            </a:pPr>
            <a:r>
              <a:rPr kumimoji="0" lang="en-US" sz="2000" b="0" u="none" kern="0" dirty="0">
                <a:solidFill>
                  <a:schemeClr val="tx1"/>
                </a:solidFill>
                <a:latin typeface="+mn-lt"/>
                <a:cs typeface="Times New Roman" pitchFamily="18" charset="0"/>
              </a:rPr>
              <a:t>Therefore, </a:t>
            </a:r>
            <a:r>
              <a:rPr kumimoji="0" lang="en-US" sz="2000" b="0" u="none" kern="0" dirty="0">
                <a:solidFill>
                  <a:schemeClr val="tx1"/>
                </a:solidFill>
                <a:cs typeface="Times New Roman" pitchFamily="18" charset="0"/>
              </a:rPr>
              <a:t>financial crises impact very significantly on </a:t>
            </a:r>
            <a:r>
              <a:rPr kumimoji="0" lang="en-US" sz="2000" b="0" u="none" kern="0" dirty="0">
                <a:solidFill>
                  <a:srgbClr val="FF0000"/>
                </a:solidFill>
                <a:latin typeface="+mn-lt"/>
                <a:cs typeface="Times New Roman" pitchFamily="18" charset="0"/>
              </a:rPr>
              <a:t>public debt - almost 2x</a:t>
            </a:r>
            <a:r>
              <a:rPr kumimoji="0" lang="en-US" sz="2000" b="0" u="none" kern="0" dirty="0">
                <a:solidFill>
                  <a:schemeClr val="tx1"/>
                </a:solidFill>
                <a:latin typeface="+mn-lt"/>
                <a:cs typeface="Times New Roman" pitchFamily="18" charset="0"/>
              </a:rPr>
              <a:t>.</a:t>
            </a:r>
          </a:p>
        </p:txBody>
      </p:sp>
      <p:pic>
        <p:nvPicPr>
          <p:cNvPr id="7" name="Picture 4"/>
          <p:cNvPicPr>
            <a:picLocks noChangeAspect="1" noChangeArrowheads="1"/>
          </p:cNvPicPr>
          <p:nvPr/>
        </p:nvPicPr>
        <p:blipFill>
          <a:blip r:embed="rId2" cstate="print"/>
          <a:srcRect/>
          <a:stretch>
            <a:fillRect/>
          </a:stretch>
        </p:blipFill>
        <p:spPr bwMode="auto">
          <a:xfrm>
            <a:off x="836513" y="2305107"/>
            <a:ext cx="5196607" cy="3428149"/>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513</a:t>
            </a:fld>
            <a:endParaRPr lang="en-US"/>
          </a:p>
        </p:txBody>
      </p:sp>
    </p:spTree>
    <p:extLst>
      <p:ext uri="{BB962C8B-B14F-4D97-AF65-F5344CB8AC3E}">
        <p14:creationId xmlns:p14="http://schemas.microsoft.com/office/powerpoint/2010/main" val="3678729828"/>
      </p:ext>
    </p:extLst>
  </p:cSld>
  <p:clrMapOvr>
    <a:masterClrMapping/>
  </p:clrMapOvr>
  <p:transition spd="slow">
    <p:pull dir="r"/>
  </p:transition>
</p:sld>
</file>

<file path=ppt/slides/slide5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Macro impacts</a:t>
            </a:r>
          </a:p>
        </p:txBody>
      </p:sp>
      <p:sp>
        <p:nvSpPr>
          <p:cNvPr id="110595" name="Rectangle 3"/>
          <p:cNvSpPr>
            <a:spLocks noGrp="1" noChangeArrowheads="1"/>
          </p:cNvSpPr>
          <p:nvPr>
            <p:ph type="body" idx="1"/>
          </p:nvPr>
        </p:nvSpPr>
        <p:spPr>
          <a:xfrm>
            <a:off x="776536" y="1672208"/>
            <a:ext cx="8654776" cy="676672"/>
          </a:xfrm>
        </p:spPr>
        <p:txBody>
          <a:bodyPr/>
          <a:lstStyle/>
          <a:p>
            <a:pPr algn="just">
              <a:lnSpc>
                <a:spcPts val="2600"/>
              </a:lnSpc>
              <a:spcBef>
                <a:spcPts val="600"/>
              </a:spcBef>
              <a:spcAft>
                <a:spcPts val="600"/>
              </a:spcAft>
            </a:pPr>
            <a:r>
              <a:rPr lang="en-US" sz="2000" dirty="0">
                <a:cs typeface="Times New Roman" pitchFamily="18" charset="0"/>
              </a:rPr>
              <a:t>The upward behavior of total debt in the subprime crisis was in line with previous financial crises.</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44" y="2403240"/>
            <a:ext cx="8561513" cy="323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4"/>
          <p:cNvSpPr txBox="1">
            <a:spLocks noChangeArrowheads="1"/>
          </p:cNvSpPr>
          <p:nvPr/>
        </p:nvSpPr>
        <p:spPr bwMode="auto">
          <a:xfrm>
            <a:off x="920552" y="5877272"/>
            <a:ext cx="8489505"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IMF (2013), “Macro-Financial Implications of Corporate (De)Leveraging in the Euro Area Periphery, WP 13/154.</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514</a:t>
            </a:fld>
            <a:endParaRPr lang="en-US"/>
          </a:p>
        </p:txBody>
      </p:sp>
    </p:spTree>
    <p:extLst>
      <p:ext uri="{BB962C8B-B14F-4D97-AF65-F5344CB8AC3E}">
        <p14:creationId xmlns:p14="http://schemas.microsoft.com/office/powerpoint/2010/main" val="2671869202"/>
      </p:ext>
    </p:extLst>
  </p:cSld>
  <p:clrMapOvr>
    <a:masterClrMapping/>
  </p:clrMapOvr>
  <p:transition spd="slow">
    <p:pull dir="r"/>
  </p:transition>
</p:sld>
</file>

<file path=ppt/slides/slide5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762000" y="342900"/>
            <a:ext cx="8566150" cy="1104900"/>
          </a:xfrm>
        </p:spPr>
        <p:txBody>
          <a:bodyPr/>
          <a:lstStyle/>
          <a:p>
            <a:r>
              <a:rPr lang="en-US" dirty="0"/>
              <a:t>Macro impacts</a:t>
            </a:r>
          </a:p>
        </p:txBody>
      </p:sp>
      <p:sp>
        <p:nvSpPr>
          <p:cNvPr id="117763" name="Rectangle 3"/>
          <p:cNvSpPr>
            <a:spLocks noGrp="1" noChangeArrowheads="1"/>
          </p:cNvSpPr>
          <p:nvPr>
            <p:ph type="body" idx="1"/>
          </p:nvPr>
        </p:nvSpPr>
        <p:spPr>
          <a:xfrm>
            <a:off x="772859" y="1628799"/>
            <a:ext cx="8716645" cy="821218"/>
          </a:xfrm>
          <a:noFill/>
        </p:spPr>
        <p:txBody>
          <a:bodyPr/>
          <a:lstStyle/>
          <a:p>
            <a:pPr marL="174625" indent="-174625" algn="just">
              <a:lnSpc>
                <a:spcPts val="2700"/>
              </a:lnSpc>
              <a:spcBef>
                <a:spcPts val="600"/>
              </a:spcBef>
              <a:spcAft>
                <a:spcPts val="600"/>
              </a:spcAft>
            </a:pPr>
            <a:r>
              <a:rPr lang="en-US" sz="2000" u="sng" dirty="0">
                <a:cs typeface="Times New Roman" pitchFamily="18" charset="0"/>
              </a:rPr>
              <a:t>Typically, </a:t>
            </a:r>
            <a:r>
              <a:rPr lang="en-US" sz="2000" b="1" u="sng" dirty="0">
                <a:solidFill>
                  <a:srgbClr val="FF0000"/>
                </a:solidFill>
                <a:cs typeface="Times New Roman" pitchFamily="18" charset="0"/>
              </a:rPr>
              <a:t>deleveraging processes after financial crises are long, around 10 years</a:t>
            </a:r>
            <a:r>
              <a:rPr lang="en-US" sz="2000" u="sng" dirty="0">
                <a:cs typeface="Times New Roman" pitchFamily="18" charset="0"/>
              </a:rPr>
              <a:t>, namely for public debt, …</a:t>
            </a:r>
            <a:endParaRPr lang="en-US" sz="2000" dirty="0">
              <a:cs typeface="Times New Roman" pitchFamily="18" charset="0"/>
            </a:endParaRPr>
          </a:p>
        </p:txBody>
      </p:sp>
      <p:sp>
        <p:nvSpPr>
          <p:cNvPr id="16" name="Text Box 4"/>
          <p:cNvSpPr txBox="1">
            <a:spLocks noChangeArrowheads="1"/>
          </p:cNvSpPr>
          <p:nvPr/>
        </p:nvSpPr>
        <p:spPr bwMode="auto">
          <a:xfrm>
            <a:off x="6537176" y="5662989"/>
            <a:ext cx="2880320" cy="646331"/>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McKinsey (2012), “Debt and deleveraging: Uneven progress on the path to growth”, Jan.</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36" y="2463710"/>
            <a:ext cx="5688632" cy="384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515</a:t>
            </a:fld>
            <a:endParaRPr lang="en-US"/>
          </a:p>
        </p:txBody>
      </p:sp>
    </p:spTree>
    <p:extLst>
      <p:ext uri="{BB962C8B-B14F-4D97-AF65-F5344CB8AC3E}">
        <p14:creationId xmlns:p14="http://schemas.microsoft.com/office/powerpoint/2010/main" val="1023824269"/>
      </p:ext>
    </p:extLst>
  </p:cSld>
  <p:clrMapOvr>
    <a:masterClrMapping/>
  </p:clrMapOvr>
  <p:transition spd="slow">
    <p:pull dir="r"/>
  </p:transition>
</p:sld>
</file>

<file path=ppt/slides/slide5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762000" y="342900"/>
            <a:ext cx="8566150" cy="1104900"/>
          </a:xfrm>
        </p:spPr>
        <p:txBody>
          <a:bodyPr/>
          <a:lstStyle/>
          <a:p>
            <a:r>
              <a:rPr lang="en-US" dirty="0"/>
              <a:t>Macro impacts</a:t>
            </a:r>
          </a:p>
        </p:txBody>
      </p:sp>
      <p:sp>
        <p:nvSpPr>
          <p:cNvPr id="117763" name="Rectangle 3"/>
          <p:cNvSpPr>
            <a:spLocks noGrp="1" noChangeArrowheads="1"/>
          </p:cNvSpPr>
          <p:nvPr>
            <p:ph type="body" idx="1"/>
          </p:nvPr>
        </p:nvSpPr>
        <p:spPr>
          <a:xfrm>
            <a:off x="772859" y="1628799"/>
            <a:ext cx="8716645" cy="1024279"/>
          </a:xfrm>
          <a:noFill/>
        </p:spPr>
        <p:txBody>
          <a:bodyPr/>
          <a:lstStyle/>
          <a:p>
            <a:pPr marL="174625" indent="-174625" algn="just">
              <a:lnSpc>
                <a:spcPts val="2700"/>
              </a:lnSpc>
              <a:spcBef>
                <a:spcPts val="600"/>
              </a:spcBef>
              <a:spcAft>
                <a:spcPts val="600"/>
              </a:spcAft>
            </a:pPr>
            <a:r>
              <a:rPr lang="en-US" sz="2000" u="sng" dirty="0">
                <a:cs typeface="Times New Roman" pitchFamily="18" charset="0"/>
              </a:rPr>
              <a:t>… and involving </a:t>
            </a:r>
            <a:r>
              <a:rPr lang="en-US" sz="2000" u="sng" dirty="0">
                <a:solidFill>
                  <a:srgbClr val="FF0000"/>
                </a:solidFill>
                <a:cs typeface="Times New Roman" pitchFamily="18" charset="0"/>
              </a:rPr>
              <a:t>severe decreases in bank credit</a:t>
            </a:r>
            <a:r>
              <a:rPr lang="en-US" sz="2000" u="sng" dirty="0">
                <a:cs typeface="Times New Roman" pitchFamily="18" charset="0"/>
              </a:rPr>
              <a:t>, after huge credit increases – </a:t>
            </a:r>
            <a:r>
              <a:rPr lang="en-US" sz="2000" b="1" u="sng" dirty="0">
                <a:cs typeface="Times New Roman" pitchFamily="18" charset="0"/>
              </a:rPr>
              <a:t>Boom and Bust</a:t>
            </a:r>
            <a:r>
              <a:rPr lang="en-US" sz="2000" u="sng" dirty="0">
                <a:cs typeface="Times New Roman" pitchFamily="18" charset="0"/>
              </a:rPr>
              <a:t>.</a:t>
            </a:r>
          </a:p>
          <a:p>
            <a:pPr marL="174625" indent="-174625" algn="just">
              <a:lnSpc>
                <a:spcPts val="2700"/>
              </a:lnSpc>
              <a:spcBef>
                <a:spcPts val="600"/>
              </a:spcBef>
              <a:spcAft>
                <a:spcPts val="600"/>
              </a:spcAft>
            </a:pPr>
            <a:endParaRPr lang="en-US" sz="2000" dirty="0">
              <a:cs typeface="Times New Roman" pitchFamily="18" charset="0"/>
            </a:endParaRP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904" y="2708920"/>
            <a:ext cx="4188104" cy="3097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762000" y="5890768"/>
            <a:ext cx="8655496"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Reinhart, Carmen M. and Vincent R. Reinhart (2010), “After the fall”, FRBKC Jackson Hole Symposium Proceedings, August.</a:t>
            </a:r>
          </a:p>
        </p:txBody>
      </p:sp>
      <p:sp>
        <p:nvSpPr>
          <p:cNvPr id="2" name="Slide Number Placeholder 1"/>
          <p:cNvSpPr>
            <a:spLocks noGrp="1"/>
          </p:cNvSpPr>
          <p:nvPr>
            <p:ph type="sldNum" sz="quarter" idx="12"/>
          </p:nvPr>
        </p:nvSpPr>
        <p:spPr>
          <a:xfrm>
            <a:off x="9057456" y="6323013"/>
            <a:ext cx="435794" cy="457200"/>
          </a:xfrm>
        </p:spPr>
        <p:txBody>
          <a:bodyPr/>
          <a:lstStyle/>
          <a:p>
            <a:pPr>
              <a:defRPr/>
            </a:pPr>
            <a:fld id="{BBB30C83-3217-4D83-86FC-6523521E771D}" type="slidenum">
              <a:rPr lang="en-US" smtClean="0"/>
              <a:pPr>
                <a:defRPr/>
              </a:pPr>
              <a:t>516</a:t>
            </a:fld>
            <a:endParaRPr lang="en-US"/>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016" y="2708920"/>
            <a:ext cx="4320480" cy="3070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4471574"/>
      </p:ext>
    </p:extLst>
  </p:cSld>
  <p:clrMapOvr>
    <a:masterClrMapping/>
  </p:clrMapOvr>
  <p:transition spd="slow">
    <p:pull dir="r"/>
  </p:transition>
</p:sld>
</file>

<file path=ppt/slides/slide5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62000" y="342900"/>
            <a:ext cx="8566150" cy="1104900"/>
          </a:xfrm>
        </p:spPr>
        <p:txBody>
          <a:bodyPr/>
          <a:lstStyle/>
          <a:p>
            <a:r>
              <a:rPr lang="en-US" dirty="0"/>
              <a:t>Macro impacts</a:t>
            </a:r>
          </a:p>
        </p:txBody>
      </p:sp>
      <p:sp>
        <p:nvSpPr>
          <p:cNvPr id="91139" name="Text Box 6"/>
          <p:cNvSpPr txBox="1">
            <a:spLocks noChangeArrowheads="1"/>
          </p:cNvSpPr>
          <p:nvPr/>
        </p:nvSpPr>
        <p:spPr bwMode="auto">
          <a:xfrm>
            <a:off x="5780118" y="5590981"/>
            <a:ext cx="3637377" cy="646331"/>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Reinhart, Carmen M. and Kenneth S. </a:t>
            </a:r>
            <a:r>
              <a:rPr lang="en-US" sz="1200" b="0" u="none" dirty="0" err="1">
                <a:solidFill>
                  <a:schemeClr val="tx1"/>
                </a:solidFill>
              </a:rPr>
              <a:t>Rogoff</a:t>
            </a:r>
            <a:r>
              <a:rPr lang="en-US" sz="1200" b="0" u="none" dirty="0">
                <a:solidFill>
                  <a:schemeClr val="tx1"/>
                </a:solidFill>
              </a:rPr>
              <a:t> (2009), ”The Aftermath of Financial Crises”, American Economic Review, Vol. 99, No.2, May.</a:t>
            </a:r>
          </a:p>
        </p:txBody>
      </p:sp>
      <p:pic>
        <p:nvPicPr>
          <p:cNvPr id="91140" name="Picture 2"/>
          <p:cNvPicPr>
            <a:picLocks noChangeAspect="1" noChangeArrowheads="1"/>
          </p:cNvPicPr>
          <p:nvPr/>
        </p:nvPicPr>
        <p:blipFill>
          <a:blip r:embed="rId2" cstate="print"/>
          <a:srcRect/>
          <a:stretch>
            <a:fillRect/>
          </a:stretch>
        </p:blipFill>
        <p:spPr bwMode="auto">
          <a:xfrm>
            <a:off x="809625" y="2348880"/>
            <a:ext cx="4970493" cy="3816424"/>
          </a:xfrm>
          <a:prstGeom prst="rect">
            <a:avLst/>
          </a:prstGeom>
          <a:noFill/>
          <a:ln w="12700" cap="sq">
            <a:noFill/>
            <a:miter lim="800000"/>
            <a:headEnd/>
            <a:tailEnd/>
          </a:ln>
        </p:spPr>
      </p:pic>
      <p:sp>
        <p:nvSpPr>
          <p:cNvPr id="6" name="Rectangle 3"/>
          <p:cNvSpPr txBox="1">
            <a:spLocks noChangeArrowheads="1"/>
          </p:cNvSpPr>
          <p:nvPr/>
        </p:nvSpPr>
        <p:spPr bwMode="auto">
          <a:xfrm>
            <a:off x="809625" y="1628800"/>
            <a:ext cx="8607871" cy="648072"/>
          </a:xfrm>
          <a:prstGeom prst="rect">
            <a:avLst/>
          </a:prstGeom>
          <a:noFill/>
          <a:ln w="9525">
            <a:noFill/>
            <a:miter lim="800000"/>
            <a:headEnd/>
            <a:tailEnd/>
          </a:ln>
        </p:spPr>
        <p:txBody>
          <a:bodyPr lIns="92075" tIns="46038" rIns="92075" bIns="46038"/>
          <a:lstStyle/>
          <a:p>
            <a:pPr marL="266700" indent="-266700" algn="just">
              <a:lnSpc>
                <a:spcPts val="2600"/>
              </a:lnSpc>
              <a:spcBef>
                <a:spcPts val="600"/>
              </a:spcBef>
              <a:spcAft>
                <a:spcPts val="600"/>
              </a:spcAft>
              <a:buClr>
                <a:schemeClr val="bg2"/>
              </a:buClr>
              <a:buSzPct val="75000"/>
              <a:buFont typeface="Monotype Sorts" pitchFamily="2" charset="2"/>
              <a:buChar char="n"/>
              <a:defRPr/>
            </a:pPr>
            <a:r>
              <a:rPr kumimoji="0" lang="en-US" sz="1800" b="0" u="none" kern="0" dirty="0">
                <a:solidFill>
                  <a:schemeClr val="tx1"/>
                </a:solidFill>
                <a:latin typeface="+mn-lt"/>
                <a:cs typeface="Times New Roman" pitchFamily="18" charset="0"/>
              </a:rPr>
              <a:t>Financial crises also impact very significantly on </a:t>
            </a:r>
            <a:r>
              <a:rPr kumimoji="0" lang="en-US" sz="1800" b="0" u="none" kern="0" dirty="0">
                <a:solidFill>
                  <a:srgbClr val="FF0000"/>
                </a:solidFill>
                <a:latin typeface="+mn-lt"/>
                <a:cs typeface="Times New Roman" pitchFamily="18" charset="0"/>
              </a:rPr>
              <a:t>unemployment</a:t>
            </a:r>
            <a:r>
              <a:rPr kumimoji="0" lang="en-US" sz="1800" b="0" u="none" kern="0" dirty="0">
                <a:solidFill>
                  <a:schemeClr val="tx1"/>
                </a:solidFill>
                <a:latin typeface="+mn-lt"/>
                <a:cs typeface="Times New Roman" pitchFamily="18" charset="0"/>
              </a:rPr>
              <a:t>, with average increases in unemployment rates of 7 p.p., with these increases lasting around 5 years.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517</a:t>
            </a:fld>
            <a:endParaRPr lang="en-US"/>
          </a:p>
        </p:txBody>
      </p:sp>
    </p:spTree>
    <p:extLst>
      <p:ext uri="{BB962C8B-B14F-4D97-AF65-F5344CB8AC3E}">
        <p14:creationId xmlns:p14="http://schemas.microsoft.com/office/powerpoint/2010/main" val="2485031218"/>
      </p:ext>
    </p:extLst>
  </p:cSld>
  <p:clrMapOvr>
    <a:masterClrMapping/>
  </p:clrMapOvr>
  <p:transition spd="slow">
    <p:pull dir="r"/>
  </p:transition>
</p:sld>
</file>

<file path=ppt/slides/slide5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62000" y="342900"/>
            <a:ext cx="8566150" cy="1104900"/>
          </a:xfrm>
        </p:spPr>
        <p:txBody>
          <a:bodyPr/>
          <a:lstStyle/>
          <a:p>
            <a:r>
              <a:rPr lang="en-US" dirty="0"/>
              <a:t>Markets</a:t>
            </a:r>
          </a:p>
        </p:txBody>
      </p:sp>
      <p:sp>
        <p:nvSpPr>
          <p:cNvPr id="82947" name="Rectangle 3"/>
          <p:cNvSpPr>
            <a:spLocks noGrp="1" noChangeArrowheads="1"/>
          </p:cNvSpPr>
          <p:nvPr>
            <p:ph type="body" idx="1"/>
          </p:nvPr>
        </p:nvSpPr>
        <p:spPr>
          <a:xfrm>
            <a:off x="809596" y="1628800"/>
            <a:ext cx="8643998" cy="720080"/>
          </a:xfrm>
        </p:spPr>
        <p:txBody>
          <a:bodyPr/>
          <a:lstStyle/>
          <a:p>
            <a:pPr marL="266700" indent="-266700" algn="just">
              <a:lnSpc>
                <a:spcPts val="2700"/>
              </a:lnSpc>
              <a:spcBef>
                <a:spcPts val="600"/>
              </a:spcBef>
            </a:pPr>
            <a:r>
              <a:rPr lang="en-US" sz="1800" dirty="0">
                <a:solidFill>
                  <a:srgbClr val="FF0000"/>
                </a:solidFill>
                <a:cs typeface="Times New Roman" pitchFamily="18" charset="0"/>
              </a:rPr>
              <a:t>Several previous financial</a:t>
            </a:r>
            <a:r>
              <a:rPr lang="pt-PT" sz="1800" dirty="0">
                <a:solidFill>
                  <a:srgbClr val="FF0000"/>
                </a:solidFill>
                <a:cs typeface="Times New Roman" pitchFamily="18" charset="0"/>
              </a:rPr>
              <a:t> </a:t>
            </a:r>
            <a:r>
              <a:rPr lang="en-US" sz="1800" dirty="0">
                <a:solidFill>
                  <a:srgbClr val="FF0000"/>
                </a:solidFill>
                <a:cs typeface="Times New Roman" pitchFamily="18" charset="0"/>
              </a:rPr>
              <a:t>crisis were triggered by bubbles in the real estate market</a:t>
            </a:r>
            <a:r>
              <a:rPr lang="en-US" sz="1800" dirty="0">
                <a:cs typeface="Times New Roman" pitchFamily="18" charset="0"/>
              </a:rPr>
              <a:t>, that led to severe price falls afterwards, e.g. Japan and the Nordic countries:</a:t>
            </a:r>
          </a:p>
        </p:txBody>
      </p:sp>
      <p:sp>
        <p:nvSpPr>
          <p:cNvPr id="6" name="Text Box 6"/>
          <p:cNvSpPr txBox="1">
            <a:spLocks noChangeArrowheads="1"/>
          </p:cNvSpPr>
          <p:nvPr/>
        </p:nvSpPr>
        <p:spPr bwMode="auto">
          <a:xfrm>
            <a:off x="5097016" y="5590981"/>
            <a:ext cx="4356578" cy="646331"/>
          </a:xfrm>
          <a:prstGeom prst="rect">
            <a:avLst/>
          </a:prstGeom>
          <a:noFill/>
          <a:ln w="12700" cap="sq">
            <a:noFill/>
            <a:miter lim="800000"/>
            <a:headEnd/>
            <a:tailEnd/>
          </a:ln>
        </p:spPr>
        <p:txBody>
          <a:bodyPr wrap="square">
            <a:spAutoFit/>
          </a:bodyPr>
          <a:lstStyle/>
          <a:p>
            <a:pPr algn="just" fontAlgn="auto" hangingPunct="1">
              <a:buNone/>
            </a:pPr>
            <a:r>
              <a:rPr lang="en-US" sz="1200" b="0" u="none" dirty="0">
                <a:solidFill>
                  <a:schemeClr val="tx1"/>
                </a:solidFill>
              </a:rPr>
              <a:t>Source: Crowe, Christopher, Giovanni </a:t>
            </a:r>
            <a:r>
              <a:rPr lang="en-US" sz="1200" b="0" u="none" dirty="0" err="1">
                <a:solidFill>
                  <a:schemeClr val="tx1"/>
                </a:solidFill>
              </a:rPr>
              <a:t>Dell’Ariccia</a:t>
            </a:r>
            <a:r>
              <a:rPr lang="en-US" sz="1200" b="0" u="none" dirty="0">
                <a:solidFill>
                  <a:schemeClr val="tx1"/>
                </a:solidFill>
              </a:rPr>
              <a:t>, </a:t>
            </a:r>
            <a:r>
              <a:rPr lang="en-US" sz="1200" b="0" u="none" dirty="0" err="1">
                <a:solidFill>
                  <a:schemeClr val="tx1"/>
                </a:solidFill>
              </a:rPr>
              <a:t>Deniz</a:t>
            </a:r>
            <a:r>
              <a:rPr lang="en-US" sz="1200" b="0" u="none" dirty="0">
                <a:solidFill>
                  <a:schemeClr val="tx1"/>
                </a:solidFill>
              </a:rPr>
              <a:t> </a:t>
            </a:r>
            <a:r>
              <a:rPr lang="en-US" sz="1200" b="0" u="none" dirty="0" err="1">
                <a:solidFill>
                  <a:schemeClr val="tx1"/>
                </a:solidFill>
              </a:rPr>
              <a:t>Igan</a:t>
            </a:r>
            <a:r>
              <a:rPr lang="en-US" sz="1200" b="0" u="none" dirty="0">
                <a:solidFill>
                  <a:schemeClr val="tx1"/>
                </a:solidFill>
              </a:rPr>
              <a:t>, and Pau </a:t>
            </a:r>
            <a:r>
              <a:rPr lang="en-US" sz="1200" b="0" u="none" dirty="0" err="1">
                <a:solidFill>
                  <a:schemeClr val="tx1"/>
                </a:solidFill>
              </a:rPr>
              <a:t>Rabanal</a:t>
            </a:r>
            <a:r>
              <a:rPr lang="en-US" sz="1200" b="0" u="none" dirty="0">
                <a:solidFill>
                  <a:schemeClr val="tx1"/>
                </a:solidFill>
              </a:rPr>
              <a:t> (2011), “How to Deal with Real Estate Booms: Lessons from Country Experiences”, IMF WP 11/91, April.</a:t>
            </a:r>
            <a:endParaRPr lang="pt-PT" sz="1200" b="0" u="none" dirty="0">
              <a:solidFill>
                <a:schemeClr val="tx1"/>
              </a:solidFill>
            </a:endParaRPr>
          </a:p>
        </p:txBody>
      </p:sp>
      <p:pic>
        <p:nvPicPr>
          <p:cNvPr id="553986" name="Picture 2"/>
          <p:cNvPicPr>
            <a:picLocks noChangeAspect="1" noChangeArrowheads="1"/>
          </p:cNvPicPr>
          <p:nvPr/>
        </p:nvPicPr>
        <p:blipFill>
          <a:blip r:embed="rId2" cstate="print"/>
          <a:srcRect/>
          <a:stretch>
            <a:fillRect/>
          </a:stretch>
        </p:blipFill>
        <p:spPr bwMode="auto">
          <a:xfrm>
            <a:off x="881034" y="2484462"/>
            <a:ext cx="4191000" cy="3752850"/>
          </a:xfrm>
          <a:prstGeom prst="rect">
            <a:avLst/>
          </a:prstGeom>
          <a:noFill/>
          <a:ln w="9525">
            <a:noFill/>
            <a:miter lim="800000"/>
            <a:headEnd/>
            <a:tailEnd/>
          </a:ln>
        </p:spPr>
      </p:pic>
      <p:pic>
        <p:nvPicPr>
          <p:cNvPr id="553987" name="Picture 3"/>
          <p:cNvPicPr>
            <a:picLocks noChangeAspect="1" noChangeArrowheads="1"/>
          </p:cNvPicPr>
          <p:nvPr/>
        </p:nvPicPr>
        <p:blipFill>
          <a:blip r:embed="rId3" cstate="print"/>
          <a:srcRect/>
          <a:stretch>
            <a:fillRect/>
          </a:stretch>
        </p:blipFill>
        <p:spPr bwMode="auto">
          <a:xfrm>
            <a:off x="5088216" y="2492896"/>
            <a:ext cx="4341536" cy="17859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518</a:t>
            </a:fld>
            <a:endParaRPr lang="en-US"/>
          </a:p>
        </p:txBody>
      </p:sp>
    </p:spTree>
    <p:extLst>
      <p:ext uri="{BB962C8B-B14F-4D97-AF65-F5344CB8AC3E}">
        <p14:creationId xmlns:p14="http://schemas.microsoft.com/office/powerpoint/2010/main" val="3547129355"/>
      </p:ext>
    </p:extLst>
  </p:cSld>
  <p:clrMapOvr>
    <a:masterClrMapping/>
  </p:clrMapOvr>
  <p:transition spd="slow">
    <p:pull dir="r"/>
  </p:transition>
</p:sld>
</file>

<file path=ppt/slides/slide5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762000" y="342900"/>
            <a:ext cx="8731250" cy="1104900"/>
          </a:xfrm>
        </p:spPr>
        <p:txBody>
          <a:bodyPr/>
          <a:lstStyle/>
          <a:p>
            <a:r>
              <a:rPr lang="en-US" dirty="0"/>
              <a:t>Markets</a:t>
            </a:r>
          </a:p>
        </p:txBody>
      </p:sp>
      <p:pic>
        <p:nvPicPr>
          <p:cNvPr id="89091" name="Picture 3"/>
          <p:cNvPicPr>
            <a:picLocks noChangeAspect="1" noChangeArrowheads="1"/>
          </p:cNvPicPr>
          <p:nvPr/>
        </p:nvPicPr>
        <p:blipFill>
          <a:blip r:embed="rId2" cstate="print"/>
          <a:srcRect/>
          <a:stretch>
            <a:fillRect/>
          </a:stretch>
        </p:blipFill>
        <p:spPr bwMode="auto">
          <a:xfrm>
            <a:off x="793374" y="2440841"/>
            <a:ext cx="3204450" cy="2318095"/>
          </a:xfrm>
          <a:prstGeom prst="rect">
            <a:avLst/>
          </a:prstGeom>
          <a:noFill/>
          <a:ln w="12700" cap="sq">
            <a:noFill/>
            <a:miter lim="800000"/>
            <a:headEnd/>
            <a:tailEnd/>
          </a:ln>
        </p:spPr>
      </p:pic>
      <p:sp>
        <p:nvSpPr>
          <p:cNvPr id="89092" name="Text Box 6"/>
          <p:cNvSpPr txBox="1">
            <a:spLocks noChangeArrowheads="1"/>
          </p:cNvSpPr>
          <p:nvPr/>
        </p:nvSpPr>
        <p:spPr bwMode="auto">
          <a:xfrm>
            <a:off x="752539" y="4806519"/>
            <a:ext cx="3286119" cy="553998"/>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Reinhart, Carmen M.  and Kenneth S. </a:t>
            </a:r>
            <a:r>
              <a:rPr lang="en-US" sz="1000" b="0" u="none" dirty="0" err="1">
                <a:solidFill>
                  <a:schemeClr val="tx1"/>
                </a:solidFill>
              </a:rPr>
              <a:t>Rogoff</a:t>
            </a:r>
            <a:r>
              <a:rPr lang="en-US" sz="1000" b="0" u="none" dirty="0">
                <a:solidFill>
                  <a:schemeClr val="tx1"/>
                </a:solidFill>
              </a:rPr>
              <a:t> (2009), ”The Aftermath of Financial Crises”, American Economic Review, Vol. 99, No.2, May.</a:t>
            </a:r>
          </a:p>
        </p:txBody>
      </p:sp>
      <p:sp>
        <p:nvSpPr>
          <p:cNvPr id="5" name="Rectangle 3"/>
          <p:cNvSpPr txBox="1">
            <a:spLocks noChangeArrowheads="1"/>
          </p:cNvSpPr>
          <p:nvPr/>
        </p:nvSpPr>
        <p:spPr bwMode="auto">
          <a:xfrm>
            <a:off x="809625" y="1643085"/>
            <a:ext cx="8607871" cy="730460"/>
          </a:xfrm>
          <a:prstGeom prst="rect">
            <a:avLst/>
          </a:prstGeom>
          <a:noFill/>
          <a:ln w="9525">
            <a:noFill/>
            <a:miter lim="800000"/>
            <a:headEnd/>
            <a:tailEnd/>
          </a:ln>
        </p:spPr>
        <p:txBody>
          <a:bodyPr lIns="92075" tIns="46038" rIns="92075" bIns="46038"/>
          <a:lstStyle/>
          <a:p>
            <a:pPr marL="261938" indent="-261938"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a:solidFill>
                  <a:schemeClr val="tx1"/>
                </a:solidFill>
                <a:latin typeface="+mn-lt"/>
                <a:cs typeface="Times New Roman" pitchFamily="18" charset="0"/>
              </a:rPr>
              <a:t>On average, </a:t>
            </a:r>
            <a:r>
              <a:rPr kumimoji="0" lang="en-US" sz="2000" b="0" u="none" kern="0" dirty="0">
                <a:solidFill>
                  <a:srgbClr val="FF0000"/>
                </a:solidFill>
                <a:latin typeface="+mn-lt"/>
                <a:cs typeface="Times New Roman" pitchFamily="18" charset="0"/>
              </a:rPr>
              <a:t>real estate prices fell by roughly 35% after financial crises, for a period of 6 years</a:t>
            </a:r>
            <a:r>
              <a:rPr kumimoji="0" lang="en-US" sz="2000" b="0" u="none" kern="0" dirty="0">
                <a:solidFill>
                  <a:schemeClr val="tx1"/>
                </a:solidFill>
                <a:latin typeface="+mn-lt"/>
                <a:cs typeface="Times New Roman" pitchFamily="18" charset="0"/>
              </a:rPr>
              <a:t>.</a:t>
            </a:r>
          </a:p>
        </p:txBody>
      </p:sp>
      <p:pic>
        <p:nvPicPr>
          <p:cNvPr id="6" name="Picture 1"/>
          <p:cNvPicPr>
            <a:picLocks noChangeAspect="1" noChangeArrowheads="1"/>
          </p:cNvPicPr>
          <p:nvPr/>
        </p:nvPicPr>
        <p:blipFill>
          <a:blip r:embed="rId3" cstate="print"/>
          <a:srcRect/>
          <a:stretch>
            <a:fillRect/>
          </a:stretch>
        </p:blipFill>
        <p:spPr bwMode="auto">
          <a:xfrm>
            <a:off x="3997824" y="2393258"/>
            <a:ext cx="2581813" cy="3301522"/>
          </a:xfrm>
          <a:prstGeom prst="rect">
            <a:avLst/>
          </a:prstGeom>
          <a:noFill/>
          <a:ln w="9525">
            <a:noFill/>
            <a:miter lim="800000"/>
            <a:headEnd/>
            <a:tailEnd/>
          </a:ln>
        </p:spPr>
      </p:pic>
      <p:sp>
        <p:nvSpPr>
          <p:cNvPr id="7" name="Rectangle 6"/>
          <p:cNvSpPr/>
          <p:nvPr/>
        </p:nvSpPr>
        <p:spPr>
          <a:xfrm>
            <a:off x="3997824" y="5761351"/>
            <a:ext cx="3238488" cy="400110"/>
          </a:xfrm>
          <a:prstGeom prst="rect">
            <a:avLst/>
          </a:prstGeom>
        </p:spPr>
        <p:txBody>
          <a:bodyPr wrap="square">
            <a:spAutoFit/>
          </a:bodyPr>
          <a:lstStyle/>
          <a:p>
            <a:pPr algn="just">
              <a:spcBef>
                <a:spcPct val="50000"/>
              </a:spcBef>
              <a:buNone/>
            </a:pPr>
            <a:r>
              <a:rPr lang="en-US" sz="1000" b="0" u="none" dirty="0">
                <a:solidFill>
                  <a:schemeClr val="tx1"/>
                </a:solidFill>
              </a:rPr>
              <a:t>Source: European Central Bank (2011), “Financial Stability Review”, June.</a:t>
            </a:r>
          </a:p>
        </p:txBody>
      </p:sp>
      <p:pic>
        <p:nvPicPr>
          <p:cNvPr id="14" name="Picture 1"/>
          <p:cNvPicPr>
            <a:picLocks noChangeAspect="1" noChangeArrowheads="1"/>
          </p:cNvPicPr>
          <p:nvPr/>
        </p:nvPicPr>
        <p:blipFill>
          <a:blip r:embed="rId4" cstate="print"/>
          <a:srcRect/>
          <a:stretch>
            <a:fillRect/>
          </a:stretch>
        </p:blipFill>
        <p:spPr bwMode="auto">
          <a:xfrm>
            <a:off x="6579637" y="2421128"/>
            <a:ext cx="2837859" cy="2556419"/>
          </a:xfrm>
          <a:prstGeom prst="rect">
            <a:avLst/>
          </a:prstGeom>
          <a:noFill/>
          <a:ln w="9525">
            <a:noFill/>
            <a:miter lim="800000"/>
            <a:headEnd/>
            <a:tailEnd/>
          </a:ln>
        </p:spPr>
      </p:pic>
      <p:sp>
        <p:nvSpPr>
          <p:cNvPr id="15" name="Text Box 5"/>
          <p:cNvSpPr txBox="1">
            <a:spLocks noChangeArrowheads="1"/>
          </p:cNvSpPr>
          <p:nvPr/>
        </p:nvSpPr>
        <p:spPr bwMode="auto">
          <a:xfrm>
            <a:off x="6557191" y="4992855"/>
            <a:ext cx="2619428" cy="400110"/>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000" b="0" u="none" dirty="0">
                <a:solidFill>
                  <a:schemeClr val="tx1"/>
                </a:solidFill>
              </a:rPr>
              <a:t>Source: IMF (2011), “Global Financial Stability Report”, Abril.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519</a:t>
            </a:fld>
            <a:endParaRPr lang="en-US"/>
          </a:p>
        </p:txBody>
      </p:sp>
      <p:sp>
        <p:nvSpPr>
          <p:cNvPr id="3" name="Oval 2"/>
          <p:cNvSpPr/>
          <p:nvPr/>
        </p:nvSpPr>
        <p:spPr bwMode="auto">
          <a:xfrm>
            <a:off x="8816579" y="2987820"/>
            <a:ext cx="720080" cy="1224136"/>
          </a:xfrm>
          <a:prstGeom prst="ellipse">
            <a:avLst/>
          </a:prstGeom>
          <a:no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708859882"/>
      </p:ext>
    </p:extLst>
  </p:cSld>
  <p:clrMapOvr>
    <a:masterClrMapping/>
  </p:clrMapOvr>
  <p:transition spd="slow">
    <p:pull dir="r"/>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342900"/>
            <a:ext cx="8566150" cy="1104900"/>
          </a:xfrm>
        </p:spPr>
        <p:txBody>
          <a:bodyPr/>
          <a:lstStyle/>
          <a:p>
            <a:r>
              <a:rPr lang="en-US" dirty="0"/>
              <a:t>Information Intermediation</a:t>
            </a:r>
          </a:p>
        </p:txBody>
      </p:sp>
      <p:sp>
        <p:nvSpPr>
          <p:cNvPr id="1623043" name="Rectangle 3"/>
          <p:cNvSpPr>
            <a:spLocks noGrp="1" noChangeArrowheads="1"/>
          </p:cNvSpPr>
          <p:nvPr>
            <p:ph type="body" idx="1"/>
          </p:nvPr>
        </p:nvSpPr>
        <p:spPr>
          <a:xfrm>
            <a:off x="762000" y="1628801"/>
            <a:ext cx="8731250" cy="4694212"/>
          </a:xfrm>
        </p:spPr>
        <p:txBody>
          <a:bodyPr/>
          <a:lstStyle/>
          <a:p>
            <a:pPr marL="0" indent="0" algn="just">
              <a:lnSpc>
                <a:spcPts val="2700"/>
              </a:lnSpc>
              <a:spcBef>
                <a:spcPts val="600"/>
              </a:spcBef>
              <a:spcAft>
                <a:spcPts val="600"/>
              </a:spcAft>
              <a:buNone/>
            </a:pPr>
            <a:r>
              <a:rPr lang="en-US" sz="2000" b="1" dirty="0">
                <a:solidFill>
                  <a:srgbClr val="FF0000"/>
                </a:solidFill>
              </a:rPr>
              <a:t>(iii) Asymmetric information (agency theory).</a:t>
            </a:r>
          </a:p>
          <a:p>
            <a:pPr marL="0" indent="0" algn="just">
              <a:lnSpc>
                <a:spcPts val="2700"/>
              </a:lnSpc>
              <a:spcBef>
                <a:spcPts val="600"/>
              </a:spcBef>
              <a:spcAft>
                <a:spcPts val="600"/>
              </a:spcAft>
              <a:buNone/>
            </a:pPr>
            <a:endParaRPr lang="en-US" sz="2000" dirty="0"/>
          </a:p>
          <a:p>
            <a:pPr algn="just">
              <a:lnSpc>
                <a:spcPts val="2700"/>
              </a:lnSpc>
              <a:spcBef>
                <a:spcPts val="600"/>
              </a:spcBef>
              <a:spcAft>
                <a:spcPts val="600"/>
              </a:spcAft>
            </a:pPr>
            <a:r>
              <a:rPr lang="en-US" sz="2000" dirty="0">
                <a:solidFill>
                  <a:srgbClr val="FF0000"/>
                </a:solidFill>
              </a:rPr>
              <a:t>The manager or entrepreneur has privileged information on the project to finance and its management vis-à-vis the FI or the shareholders.</a:t>
            </a:r>
          </a:p>
          <a:p>
            <a:pPr algn="just">
              <a:lnSpc>
                <a:spcPts val="2700"/>
              </a:lnSpc>
              <a:spcBef>
                <a:spcPts val="600"/>
              </a:spcBef>
              <a:spcAft>
                <a:spcPts val="600"/>
              </a:spcAft>
            </a:pPr>
            <a:endParaRPr lang="en-US" sz="2000" b="1" dirty="0">
              <a:solidFill>
                <a:srgbClr val="FF0000"/>
              </a:solidFill>
            </a:endParaRPr>
          </a:p>
          <a:p>
            <a:pPr algn="just">
              <a:lnSpc>
                <a:spcPts val="2700"/>
              </a:lnSpc>
              <a:spcBef>
                <a:spcPts val="600"/>
              </a:spcBef>
              <a:spcAft>
                <a:spcPts val="600"/>
              </a:spcAft>
            </a:pPr>
            <a:r>
              <a:rPr lang="en-US" sz="2000" dirty="0"/>
              <a:t>Relevance of collaterals in loans.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a:t>
            </a:fld>
            <a:endParaRPr lang="en-US" dirty="0"/>
          </a:p>
        </p:txBody>
      </p:sp>
      <p:sp>
        <p:nvSpPr>
          <p:cNvPr id="5" name="Down Arrow 4"/>
          <p:cNvSpPr/>
          <p:nvPr/>
        </p:nvSpPr>
        <p:spPr bwMode="auto">
          <a:xfrm>
            <a:off x="5059692" y="3501008"/>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680744215"/>
      </p:ext>
    </p:extLst>
  </p:cSld>
  <p:clrMapOvr>
    <a:masterClrMapping/>
  </p:clrMapOvr>
  <p:transition spd="slow">
    <p:pull dir="r"/>
  </p:transition>
</p:sld>
</file>

<file path=ppt/slides/slide5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62000" y="342900"/>
            <a:ext cx="8566150" cy="1104900"/>
          </a:xfrm>
        </p:spPr>
        <p:txBody>
          <a:bodyPr/>
          <a:lstStyle/>
          <a:p>
            <a:r>
              <a:rPr lang="en-US" dirty="0"/>
              <a:t>Markets</a:t>
            </a:r>
          </a:p>
        </p:txBody>
      </p:sp>
      <p:sp>
        <p:nvSpPr>
          <p:cNvPr id="82947" name="Rectangle 3"/>
          <p:cNvSpPr>
            <a:spLocks noGrp="1" noChangeArrowheads="1"/>
          </p:cNvSpPr>
          <p:nvPr>
            <p:ph type="body" idx="1"/>
          </p:nvPr>
        </p:nvSpPr>
        <p:spPr>
          <a:xfrm>
            <a:off x="4738688" y="1642492"/>
            <a:ext cx="4714876" cy="1642492"/>
          </a:xfrm>
        </p:spPr>
        <p:txBody>
          <a:bodyPr/>
          <a:lstStyle/>
          <a:p>
            <a:pPr marL="266700" indent="-266700" algn="just">
              <a:lnSpc>
                <a:spcPts val="2700"/>
              </a:lnSpc>
              <a:spcBef>
                <a:spcPts val="600"/>
              </a:spcBef>
              <a:spcAft>
                <a:spcPts val="600"/>
              </a:spcAft>
            </a:pPr>
            <a:r>
              <a:rPr lang="en-US" sz="2000" dirty="0">
                <a:cs typeface="Times New Roman" pitchFamily="18" charset="0"/>
              </a:rPr>
              <a:t>Some of the previous financial</a:t>
            </a:r>
            <a:r>
              <a:rPr lang="pt-PT" sz="2000" dirty="0">
                <a:cs typeface="Times New Roman" pitchFamily="18" charset="0"/>
              </a:rPr>
              <a:t> </a:t>
            </a:r>
            <a:r>
              <a:rPr lang="en-US" sz="2000" dirty="0">
                <a:cs typeface="Times New Roman" pitchFamily="18" charset="0"/>
              </a:rPr>
              <a:t>crises, as well as the subprime crisis, were even triggered by </a:t>
            </a:r>
            <a:r>
              <a:rPr lang="en-US" sz="2000" dirty="0">
                <a:solidFill>
                  <a:srgbClr val="FF0000"/>
                </a:solidFill>
                <a:cs typeface="Times New Roman" pitchFamily="18" charset="0"/>
              </a:rPr>
              <a:t>simultaneous bubbles in the real estate and in the equity markets</a:t>
            </a:r>
            <a:r>
              <a:rPr lang="en-US" sz="2000" dirty="0">
                <a:cs typeface="Times New Roman" pitchFamily="18" charset="0"/>
              </a:rPr>
              <a:t>.</a:t>
            </a:r>
          </a:p>
        </p:txBody>
      </p:sp>
      <p:sp>
        <p:nvSpPr>
          <p:cNvPr id="82948" name="Text Box 6"/>
          <p:cNvSpPr txBox="1">
            <a:spLocks noChangeArrowheads="1"/>
          </p:cNvSpPr>
          <p:nvPr/>
        </p:nvSpPr>
        <p:spPr bwMode="auto">
          <a:xfrm>
            <a:off x="4881563" y="5929337"/>
            <a:ext cx="4572000" cy="307975"/>
          </a:xfrm>
          <a:prstGeom prst="rect">
            <a:avLst/>
          </a:prstGeom>
          <a:noFill/>
          <a:ln w="12700" cap="sq">
            <a:noFill/>
            <a:miter lim="800000"/>
            <a:headEnd/>
            <a:tailEnd/>
          </a:ln>
        </p:spPr>
        <p:txBody>
          <a:bodyPr>
            <a:spAutoFit/>
          </a:bodyPr>
          <a:lstStyle/>
          <a:p>
            <a:pPr marL="536575" indent="-536575" algn="just">
              <a:buFont typeface="Webdings" pitchFamily="18" charset="2"/>
              <a:buNone/>
            </a:pPr>
            <a:r>
              <a:rPr lang="en-US" sz="1400" b="0" u="none" dirty="0">
                <a:solidFill>
                  <a:schemeClr val="tx1"/>
                </a:solidFill>
              </a:rPr>
              <a:t>Source: IMF (2009), “World Economic Outlook”, October.</a:t>
            </a:r>
          </a:p>
        </p:txBody>
      </p:sp>
      <p:pic>
        <p:nvPicPr>
          <p:cNvPr id="82949" name="Picture 7"/>
          <p:cNvPicPr>
            <a:picLocks noChangeAspect="1" noChangeArrowheads="1"/>
          </p:cNvPicPr>
          <p:nvPr/>
        </p:nvPicPr>
        <p:blipFill>
          <a:blip r:embed="rId2" cstate="print"/>
          <a:srcRect/>
          <a:stretch>
            <a:fillRect/>
          </a:stretch>
        </p:blipFill>
        <p:spPr bwMode="auto">
          <a:xfrm>
            <a:off x="809625" y="1714500"/>
            <a:ext cx="3929063" cy="4530725"/>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520</a:t>
            </a:fld>
            <a:endParaRPr lang="en-US"/>
          </a:p>
        </p:txBody>
      </p:sp>
    </p:spTree>
    <p:extLst>
      <p:ext uri="{BB962C8B-B14F-4D97-AF65-F5344CB8AC3E}">
        <p14:creationId xmlns:p14="http://schemas.microsoft.com/office/powerpoint/2010/main" val="736485304"/>
      </p:ext>
    </p:extLst>
  </p:cSld>
  <p:clrMapOvr>
    <a:masterClrMapping/>
  </p:clrMapOvr>
  <p:transition spd="slow">
    <p:pull dir="r"/>
  </p:transition>
</p:sld>
</file>

<file path=ppt/slides/slide5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762000" y="342900"/>
            <a:ext cx="8566150" cy="1104900"/>
          </a:xfrm>
        </p:spPr>
        <p:txBody>
          <a:bodyPr/>
          <a:lstStyle/>
          <a:p>
            <a:r>
              <a:rPr lang="en-US" dirty="0"/>
              <a:t>Markets</a:t>
            </a:r>
          </a:p>
        </p:txBody>
      </p:sp>
      <p:sp>
        <p:nvSpPr>
          <p:cNvPr id="87043" name="Text Box 6"/>
          <p:cNvSpPr txBox="1">
            <a:spLocks noChangeArrowheads="1"/>
          </p:cNvSpPr>
          <p:nvPr/>
        </p:nvSpPr>
        <p:spPr bwMode="auto">
          <a:xfrm>
            <a:off x="5404069" y="5406315"/>
            <a:ext cx="4049525" cy="830997"/>
          </a:xfrm>
          <a:prstGeom prst="rect">
            <a:avLst/>
          </a:prstGeom>
          <a:noFill/>
          <a:ln w="12700" cap="sq">
            <a:noFill/>
            <a:miter lim="800000"/>
            <a:headEnd/>
            <a:tailEnd/>
          </a:ln>
        </p:spPr>
        <p:txBody>
          <a:bodyPr wrap="square">
            <a:spAutoFit/>
          </a:bodyPr>
          <a:lstStyle/>
          <a:p>
            <a:pPr algn="just" fontAlgn="auto" hangingPunct="1">
              <a:buNone/>
            </a:pPr>
            <a:r>
              <a:rPr lang="en-US" sz="1200" b="0" u="none" dirty="0">
                <a:solidFill>
                  <a:schemeClr val="tx1"/>
                </a:solidFill>
              </a:rPr>
              <a:t>Source: Crowe, Christopher, Giovanni </a:t>
            </a:r>
            <a:r>
              <a:rPr lang="en-US" sz="1200" b="0" u="none" dirty="0" err="1">
                <a:solidFill>
                  <a:schemeClr val="tx1"/>
                </a:solidFill>
              </a:rPr>
              <a:t>Dell’Ariccia</a:t>
            </a:r>
            <a:r>
              <a:rPr lang="en-US" sz="1200" b="0" u="none" dirty="0">
                <a:solidFill>
                  <a:schemeClr val="tx1"/>
                </a:solidFill>
              </a:rPr>
              <a:t>, </a:t>
            </a:r>
            <a:r>
              <a:rPr lang="en-US" sz="1200" b="0" u="none" dirty="0" err="1">
                <a:solidFill>
                  <a:schemeClr val="tx1"/>
                </a:solidFill>
              </a:rPr>
              <a:t>Deniz</a:t>
            </a:r>
            <a:r>
              <a:rPr lang="en-US" sz="1200" b="0" u="none" dirty="0">
                <a:solidFill>
                  <a:schemeClr val="tx1"/>
                </a:solidFill>
              </a:rPr>
              <a:t> </a:t>
            </a:r>
            <a:r>
              <a:rPr lang="en-US" sz="1200" b="0" u="none" dirty="0" err="1">
                <a:solidFill>
                  <a:schemeClr val="tx1"/>
                </a:solidFill>
              </a:rPr>
              <a:t>Igan</a:t>
            </a:r>
            <a:r>
              <a:rPr lang="en-US" sz="1200" b="0" u="none" dirty="0">
                <a:solidFill>
                  <a:schemeClr val="tx1"/>
                </a:solidFill>
              </a:rPr>
              <a:t>, and Pau </a:t>
            </a:r>
            <a:r>
              <a:rPr lang="en-US" sz="1200" b="0" u="none" dirty="0" err="1">
                <a:solidFill>
                  <a:schemeClr val="tx1"/>
                </a:solidFill>
              </a:rPr>
              <a:t>Rabanal</a:t>
            </a:r>
            <a:r>
              <a:rPr lang="en-US" sz="1200" b="0" u="none" dirty="0">
                <a:solidFill>
                  <a:schemeClr val="tx1"/>
                </a:solidFill>
              </a:rPr>
              <a:t> (2011), “How to Deal with Real Estate Booms: Lessons from Country Experiences”, IMF WP 11/91, April.</a:t>
            </a:r>
          </a:p>
        </p:txBody>
      </p:sp>
      <p:sp>
        <p:nvSpPr>
          <p:cNvPr id="6" name="Rectangle 3"/>
          <p:cNvSpPr txBox="1">
            <a:spLocks noChangeArrowheads="1"/>
          </p:cNvSpPr>
          <p:nvPr/>
        </p:nvSpPr>
        <p:spPr bwMode="auto">
          <a:xfrm>
            <a:off x="762001" y="1643632"/>
            <a:ext cx="8691594" cy="1585237"/>
          </a:xfrm>
          <a:prstGeom prst="rect">
            <a:avLst/>
          </a:prstGeom>
          <a:noFill/>
          <a:ln w="9525">
            <a:noFill/>
            <a:miter lim="800000"/>
            <a:headEnd/>
            <a:tailEnd/>
          </a:ln>
        </p:spPr>
        <p:txBody>
          <a:bodyPr lIns="92075" tIns="46038" rIns="92075" bIns="46038"/>
          <a:lstStyle/>
          <a:p>
            <a:pPr marL="271463" indent="-271463" algn="just">
              <a:lnSpc>
                <a:spcPts val="2700"/>
              </a:lnSpc>
              <a:spcBef>
                <a:spcPts val="600"/>
              </a:spcBef>
              <a:spcAft>
                <a:spcPts val="600"/>
              </a:spcAft>
              <a:buClr>
                <a:schemeClr val="bg2"/>
              </a:buClr>
              <a:buSzPct val="75000"/>
              <a:buFont typeface="Monotype Sorts" pitchFamily="2" charset="2"/>
              <a:buChar char="n"/>
              <a:defRPr/>
            </a:pPr>
            <a:r>
              <a:rPr kumimoji="0" lang="en-US" sz="1800" b="0" u="none" kern="0" dirty="0">
                <a:solidFill>
                  <a:schemeClr val="tx1"/>
                </a:solidFill>
                <a:latin typeface="+mn-lt"/>
                <a:cs typeface="Times New Roman" pitchFamily="18" charset="0"/>
              </a:rPr>
              <a:t>Bubbles in real estate are usually fed by </a:t>
            </a:r>
            <a:r>
              <a:rPr kumimoji="0" lang="en-US" sz="1800" b="0" u="none" kern="0" dirty="0">
                <a:solidFill>
                  <a:srgbClr val="FF0000"/>
                </a:solidFill>
                <a:latin typeface="+mn-lt"/>
                <a:cs typeface="Times New Roman" pitchFamily="18" charset="0"/>
              </a:rPr>
              <a:t>excessive credit growth</a:t>
            </a:r>
            <a:r>
              <a:rPr kumimoji="0" lang="en-US" sz="1800" b="0" u="none" kern="0" dirty="0">
                <a:solidFill>
                  <a:schemeClr val="tx1"/>
                </a:solidFill>
                <a:latin typeface="+mn-lt"/>
                <a:cs typeface="Times New Roman" pitchFamily="18" charset="0"/>
              </a:rPr>
              <a:t>, increasing the impact of the financial crisis.</a:t>
            </a:r>
          </a:p>
          <a:p>
            <a:pPr marL="271463" indent="-271463" algn="just">
              <a:lnSpc>
                <a:spcPts val="2700"/>
              </a:lnSpc>
              <a:spcBef>
                <a:spcPts val="600"/>
              </a:spcBef>
              <a:spcAft>
                <a:spcPts val="600"/>
              </a:spcAft>
              <a:buClr>
                <a:schemeClr val="bg2"/>
              </a:buClr>
              <a:buSzPct val="75000"/>
              <a:buFont typeface="Monotype Sorts" pitchFamily="2" charset="2"/>
              <a:buChar char="n"/>
              <a:defRPr/>
            </a:pPr>
            <a:r>
              <a:rPr kumimoji="0" lang="en-US" sz="1800" b="0" u="none" kern="0" dirty="0">
                <a:solidFill>
                  <a:schemeClr val="tx1"/>
                </a:solidFill>
                <a:latin typeface="+mn-lt"/>
                <a:cs typeface="Times New Roman" pitchFamily="18" charset="0"/>
              </a:rPr>
              <a:t>In the subprime crisis, </a:t>
            </a:r>
            <a:r>
              <a:rPr kumimoji="0" lang="en-US" sz="1800" b="0" u="none" kern="0" dirty="0">
                <a:solidFill>
                  <a:srgbClr val="FF0000"/>
                </a:solidFill>
                <a:latin typeface="+mn-lt"/>
                <a:cs typeface="Times New Roman" pitchFamily="18" charset="0"/>
              </a:rPr>
              <a:t>larger declines in GDP occurred in countries with larger house price increases before</a:t>
            </a:r>
            <a:r>
              <a:rPr kumimoji="0" lang="en-US" sz="1800" b="0" u="none" kern="0" dirty="0">
                <a:solidFill>
                  <a:schemeClr val="tx1"/>
                </a:solidFill>
                <a:latin typeface="+mn-lt"/>
                <a:cs typeface="Times New Roman" pitchFamily="18" charset="0"/>
              </a:rPr>
              <a:t>, with many of these also having observed larger credit growth.</a:t>
            </a:r>
          </a:p>
        </p:txBody>
      </p:sp>
      <p:pic>
        <p:nvPicPr>
          <p:cNvPr id="552962" name="Picture 2"/>
          <p:cNvPicPr>
            <a:picLocks noChangeAspect="1" noChangeArrowheads="1"/>
          </p:cNvPicPr>
          <p:nvPr/>
        </p:nvPicPr>
        <p:blipFill>
          <a:blip r:embed="rId2" cstate="print"/>
          <a:srcRect/>
          <a:stretch>
            <a:fillRect/>
          </a:stretch>
        </p:blipFill>
        <p:spPr bwMode="auto">
          <a:xfrm>
            <a:off x="813615" y="3228870"/>
            <a:ext cx="4459195" cy="2986212"/>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521</a:t>
            </a:fld>
            <a:endParaRPr lang="en-US"/>
          </a:p>
        </p:txBody>
      </p:sp>
    </p:spTree>
    <p:extLst>
      <p:ext uri="{BB962C8B-B14F-4D97-AF65-F5344CB8AC3E}">
        <p14:creationId xmlns:p14="http://schemas.microsoft.com/office/powerpoint/2010/main" val="3308523084"/>
      </p:ext>
    </p:extLst>
  </p:cSld>
  <p:clrMapOvr>
    <a:masterClrMapping/>
  </p:clrMapOvr>
  <p:transition spd="slow">
    <p:pull dir="r"/>
  </p:transition>
</p:sld>
</file>

<file path=ppt/slides/slide5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762000" y="342900"/>
            <a:ext cx="8566150" cy="1104900"/>
          </a:xfrm>
        </p:spPr>
        <p:txBody>
          <a:bodyPr/>
          <a:lstStyle/>
          <a:p>
            <a:r>
              <a:rPr lang="en-US" dirty="0"/>
              <a:t>Markets</a:t>
            </a:r>
          </a:p>
        </p:txBody>
      </p:sp>
      <p:sp>
        <p:nvSpPr>
          <p:cNvPr id="90115" name="Text Box 6"/>
          <p:cNvSpPr txBox="1">
            <a:spLocks noChangeArrowheads="1"/>
          </p:cNvSpPr>
          <p:nvPr/>
        </p:nvSpPr>
        <p:spPr bwMode="auto">
          <a:xfrm>
            <a:off x="776536" y="5662989"/>
            <a:ext cx="4500562" cy="646331"/>
          </a:xfrm>
          <a:prstGeom prst="rect">
            <a:avLst/>
          </a:prstGeom>
          <a:noFill/>
          <a:ln w="12700" cap="sq">
            <a:noFill/>
            <a:miter lim="800000"/>
            <a:headEnd/>
            <a:tailEnd/>
          </a:ln>
        </p:spPr>
        <p:txBody>
          <a:bodyPr>
            <a:spAutoFit/>
          </a:bodyPr>
          <a:lstStyle/>
          <a:p>
            <a:pPr algn="just">
              <a:buNone/>
            </a:pPr>
            <a:r>
              <a:rPr lang="en-US" sz="1200" b="0" u="none" dirty="0">
                <a:solidFill>
                  <a:schemeClr val="tx1"/>
                </a:solidFill>
              </a:rPr>
              <a:t>Source: Reinhart, Carmen M. and Kenneth S. </a:t>
            </a:r>
            <a:r>
              <a:rPr lang="en-US" sz="1200" b="0" u="none" dirty="0" err="1">
                <a:solidFill>
                  <a:schemeClr val="tx1"/>
                </a:solidFill>
              </a:rPr>
              <a:t>Rogoff</a:t>
            </a:r>
            <a:r>
              <a:rPr lang="en-US" sz="1200" b="0" u="none" dirty="0">
                <a:solidFill>
                  <a:schemeClr val="tx1"/>
                </a:solidFill>
              </a:rPr>
              <a:t> (2009), ”The Aftermath of Financial Crises”, American Economic Review, Vol. 99, No.2, May.</a:t>
            </a:r>
          </a:p>
        </p:txBody>
      </p:sp>
      <p:pic>
        <p:nvPicPr>
          <p:cNvPr id="90116" name="Picture 2"/>
          <p:cNvPicPr>
            <a:picLocks noChangeAspect="1" noChangeArrowheads="1"/>
          </p:cNvPicPr>
          <p:nvPr/>
        </p:nvPicPr>
        <p:blipFill>
          <a:blip r:embed="rId2" cstate="print"/>
          <a:srcRect/>
          <a:stretch>
            <a:fillRect/>
          </a:stretch>
        </p:blipFill>
        <p:spPr bwMode="auto">
          <a:xfrm>
            <a:off x="839703" y="2407695"/>
            <a:ext cx="4041289" cy="3271716"/>
          </a:xfrm>
          <a:prstGeom prst="rect">
            <a:avLst/>
          </a:prstGeom>
          <a:noFill/>
          <a:ln w="12700" cap="sq">
            <a:noFill/>
            <a:miter lim="800000"/>
            <a:headEnd/>
            <a:tailEnd/>
          </a:ln>
        </p:spPr>
      </p:pic>
      <p:sp>
        <p:nvSpPr>
          <p:cNvPr id="90118" name="Text Box 6"/>
          <p:cNvSpPr txBox="1">
            <a:spLocks noChangeArrowheads="1"/>
          </p:cNvSpPr>
          <p:nvPr/>
        </p:nvSpPr>
        <p:spPr bwMode="auto">
          <a:xfrm>
            <a:off x="5524500" y="5715000"/>
            <a:ext cx="3857625" cy="461665"/>
          </a:xfrm>
          <a:prstGeom prst="rect">
            <a:avLst/>
          </a:prstGeom>
          <a:noFill/>
          <a:ln w="12700" cap="sq">
            <a:noFill/>
            <a:miter lim="800000"/>
            <a:headEnd/>
            <a:tailEnd/>
          </a:ln>
        </p:spPr>
        <p:txBody>
          <a:bodyPr>
            <a:spAutoFit/>
          </a:bodyPr>
          <a:lstStyle/>
          <a:p>
            <a:pPr algn="just">
              <a:buFont typeface="Webdings" pitchFamily="18" charset="2"/>
              <a:buNone/>
            </a:pPr>
            <a:r>
              <a:rPr lang="en-US" sz="1200" b="0" u="none" dirty="0">
                <a:solidFill>
                  <a:schemeClr val="tx1"/>
                </a:solidFill>
              </a:rPr>
              <a:t>Source: Banco de Portugal (2010), ”Financial Stability Report”, Nov..</a:t>
            </a:r>
          </a:p>
        </p:txBody>
      </p:sp>
      <p:sp>
        <p:nvSpPr>
          <p:cNvPr id="7" name="Rectangle 3"/>
          <p:cNvSpPr txBox="1">
            <a:spLocks noChangeArrowheads="1"/>
          </p:cNvSpPr>
          <p:nvPr/>
        </p:nvSpPr>
        <p:spPr bwMode="auto">
          <a:xfrm>
            <a:off x="809625" y="1571625"/>
            <a:ext cx="8679879" cy="777255"/>
          </a:xfrm>
          <a:prstGeom prst="rect">
            <a:avLst/>
          </a:prstGeom>
          <a:noFill/>
          <a:ln w="9525">
            <a:noFill/>
            <a:miter lim="800000"/>
            <a:headEnd/>
            <a:tailEnd/>
          </a:ln>
        </p:spPr>
        <p:txBody>
          <a:bodyPr lIns="92075" tIns="46038" rIns="92075" bIns="46038"/>
          <a:lstStyle/>
          <a:p>
            <a:pPr marL="273050" indent="-273050"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a:solidFill>
                  <a:schemeClr val="tx1"/>
                </a:solidFill>
                <a:latin typeface="+mn-lt"/>
                <a:cs typeface="Times New Roman" pitchFamily="18" charset="0"/>
              </a:rPr>
              <a:t>Historically, banking crises also impact very severely on </a:t>
            </a:r>
            <a:r>
              <a:rPr kumimoji="0" lang="en-US" sz="2000" b="0" u="none" kern="0" dirty="0">
                <a:solidFill>
                  <a:srgbClr val="FF0000"/>
                </a:solidFill>
                <a:latin typeface="+mn-lt"/>
                <a:cs typeface="Times New Roman" pitchFamily="18" charset="0"/>
              </a:rPr>
              <a:t>equity prices </a:t>
            </a:r>
            <a:r>
              <a:rPr kumimoji="0" lang="en-US" sz="2000" b="0" u="none" kern="0" dirty="0">
                <a:solidFill>
                  <a:schemeClr val="tx1"/>
                </a:solidFill>
                <a:latin typeface="+mn-lt"/>
                <a:cs typeface="Times New Roman" pitchFamily="18" charset="0"/>
              </a:rPr>
              <a:t>(56% on average, during 3,4 years).</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3080" y="2429918"/>
            <a:ext cx="3432374" cy="330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522</a:t>
            </a:fld>
            <a:endParaRPr lang="en-US"/>
          </a:p>
        </p:txBody>
      </p:sp>
    </p:spTree>
    <p:extLst>
      <p:ext uri="{BB962C8B-B14F-4D97-AF65-F5344CB8AC3E}">
        <p14:creationId xmlns:p14="http://schemas.microsoft.com/office/powerpoint/2010/main" val="3235366951"/>
      </p:ext>
    </p:extLst>
  </p:cSld>
  <p:clrMapOvr>
    <a:masterClrMapping/>
  </p:clrMapOvr>
  <p:transition spd="slow">
    <p:pull dir="r"/>
  </p:transition>
</p:sld>
</file>

<file path=ppt/slides/slide5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762000" y="342900"/>
            <a:ext cx="8566150" cy="1104900"/>
          </a:xfrm>
        </p:spPr>
        <p:txBody>
          <a:bodyPr/>
          <a:lstStyle/>
          <a:p>
            <a:r>
              <a:rPr lang="en-US" dirty="0"/>
              <a:t>Markets</a:t>
            </a:r>
          </a:p>
        </p:txBody>
      </p:sp>
      <p:sp>
        <p:nvSpPr>
          <p:cNvPr id="90118" name="Text Box 6"/>
          <p:cNvSpPr txBox="1">
            <a:spLocks noChangeArrowheads="1"/>
          </p:cNvSpPr>
          <p:nvPr/>
        </p:nvSpPr>
        <p:spPr bwMode="auto">
          <a:xfrm>
            <a:off x="809625" y="5877272"/>
            <a:ext cx="1643074" cy="307777"/>
          </a:xfrm>
          <a:prstGeom prst="rect">
            <a:avLst/>
          </a:prstGeom>
          <a:noFill/>
          <a:ln w="12700" cap="sq">
            <a:noFill/>
            <a:miter lim="800000"/>
            <a:headEnd/>
            <a:tailEnd/>
          </a:ln>
        </p:spPr>
        <p:txBody>
          <a:bodyPr wrap="square">
            <a:spAutoFit/>
          </a:bodyPr>
          <a:lstStyle/>
          <a:p>
            <a:pPr algn="just">
              <a:buFont typeface="Webdings" pitchFamily="18" charset="2"/>
              <a:buNone/>
            </a:pPr>
            <a:r>
              <a:rPr lang="en-US" sz="1400" b="0" u="none">
                <a:solidFill>
                  <a:schemeClr val="tx1"/>
                </a:solidFill>
              </a:rPr>
              <a:t>Source: Reuters</a:t>
            </a:r>
          </a:p>
        </p:txBody>
      </p:sp>
      <p:sp>
        <p:nvSpPr>
          <p:cNvPr id="7" name="Rectangle 3"/>
          <p:cNvSpPr txBox="1">
            <a:spLocks noChangeArrowheads="1"/>
          </p:cNvSpPr>
          <p:nvPr/>
        </p:nvSpPr>
        <p:spPr bwMode="auto">
          <a:xfrm>
            <a:off x="792157" y="1628799"/>
            <a:ext cx="8643969" cy="1068281"/>
          </a:xfrm>
          <a:prstGeom prst="rect">
            <a:avLst/>
          </a:prstGeom>
          <a:noFill/>
          <a:ln w="9525">
            <a:noFill/>
            <a:miter lim="800000"/>
            <a:headEnd/>
            <a:tailEnd/>
          </a:ln>
        </p:spPr>
        <p:txBody>
          <a:bodyPr lIns="92075" tIns="46038" rIns="92075" bIns="46038"/>
          <a:lstStyle/>
          <a:p>
            <a:pPr marL="342900" indent="-342900" algn="just">
              <a:lnSpc>
                <a:spcPts val="2700"/>
              </a:lnSpc>
              <a:spcBef>
                <a:spcPts val="0"/>
              </a:spcBef>
              <a:spcAft>
                <a:spcPts val="600"/>
              </a:spcAft>
              <a:buClr>
                <a:schemeClr val="bg2"/>
              </a:buClr>
              <a:buSzPct val="75000"/>
              <a:buFont typeface="Monotype Sorts" pitchFamily="2" charset="2"/>
              <a:buChar char="n"/>
              <a:defRPr/>
            </a:pPr>
            <a:r>
              <a:rPr kumimoji="0" lang="en-US" sz="1800" b="0" u="none" kern="0" dirty="0">
                <a:solidFill>
                  <a:schemeClr val="tx1"/>
                </a:solidFill>
                <a:latin typeface="+mn-lt"/>
                <a:cs typeface="Times New Roman" pitchFamily="18" charset="0"/>
              </a:rPr>
              <a:t>The </a:t>
            </a:r>
            <a:r>
              <a:rPr kumimoji="0" lang="en-US" sz="1800" b="0" u="none" kern="0" dirty="0">
                <a:solidFill>
                  <a:srgbClr val="FF0000"/>
                </a:solidFill>
                <a:latin typeface="+mn-lt"/>
                <a:cs typeface="Times New Roman" pitchFamily="18" charset="0"/>
              </a:rPr>
              <a:t>impact of the subprime crisis on US stock prices </a:t>
            </a:r>
            <a:r>
              <a:rPr kumimoji="0" lang="en-US" sz="1800" b="0" u="none" kern="0" dirty="0">
                <a:solidFill>
                  <a:schemeClr val="tx1"/>
                </a:solidFill>
                <a:cs typeface="Times New Roman" pitchFamily="18" charset="0"/>
              </a:rPr>
              <a:t>during its initial year </a:t>
            </a:r>
            <a:r>
              <a:rPr kumimoji="0" lang="en-US" sz="1800" b="0" u="none" kern="0" dirty="0">
                <a:solidFill>
                  <a:srgbClr val="FF0000"/>
                </a:solidFill>
                <a:latin typeface="+mn-lt"/>
                <a:cs typeface="Times New Roman" pitchFamily="18" charset="0"/>
              </a:rPr>
              <a:t>was similar to the one in the Great Depression</a:t>
            </a:r>
            <a:r>
              <a:rPr kumimoji="0" lang="en-US" sz="1800" b="0" u="none" kern="0" dirty="0">
                <a:solidFill>
                  <a:schemeClr val="tx1"/>
                </a:solidFill>
                <a:latin typeface="+mn-lt"/>
                <a:cs typeface="Times New Roman" pitchFamily="18" charset="0"/>
              </a:rPr>
              <a:t>, but its peak-to-through variation reached only -56%, in line with the historical average and substantially less severe than in 1929 (-85%).</a:t>
            </a:r>
          </a:p>
        </p:txBody>
      </p:sp>
      <p:pic>
        <p:nvPicPr>
          <p:cNvPr id="551938" name="Picture 2"/>
          <p:cNvPicPr>
            <a:picLocks noChangeAspect="1" noChangeArrowheads="1"/>
          </p:cNvPicPr>
          <p:nvPr/>
        </p:nvPicPr>
        <p:blipFill>
          <a:blip r:embed="rId2" cstate="print"/>
          <a:srcRect/>
          <a:stretch>
            <a:fillRect/>
          </a:stretch>
        </p:blipFill>
        <p:spPr bwMode="auto">
          <a:xfrm>
            <a:off x="809626" y="2802948"/>
            <a:ext cx="4332444" cy="2930308"/>
          </a:xfrm>
          <a:prstGeom prst="rect">
            <a:avLst/>
          </a:prstGeom>
          <a:noFill/>
          <a:ln w="9525">
            <a:noFill/>
            <a:miter lim="800000"/>
            <a:headEnd/>
            <a:tailEnd/>
          </a:ln>
        </p:spPr>
      </p:pic>
      <p:pic>
        <p:nvPicPr>
          <p:cNvPr id="6" name="Picture 8"/>
          <p:cNvPicPr>
            <a:picLocks noChangeAspect="1" noChangeArrowheads="1"/>
          </p:cNvPicPr>
          <p:nvPr/>
        </p:nvPicPr>
        <p:blipFill>
          <a:blip r:embed="rId3" cstate="print"/>
          <a:srcRect/>
          <a:stretch>
            <a:fillRect/>
          </a:stretch>
        </p:blipFill>
        <p:spPr bwMode="auto">
          <a:xfrm>
            <a:off x="5144259" y="2780928"/>
            <a:ext cx="4459306" cy="3036175"/>
          </a:xfrm>
          <a:prstGeom prst="rect">
            <a:avLst/>
          </a:prstGeom>
          <a:noFill/>
          <a:ln w="12700" cap="sq">
            <a:noFill/>
            <a:miter lim="800000"/>
            <a:headEnd/>
            <a:tailEnd/>
          </a:ln>
        </p:spPr>
      </p:pic>
      <p:sp>
        <p:nvSpPr>
          <p:cNvPr id="8" name="Text Box 5"/>
          <p:cNvSpPr txBox="1">
            <a:spLocks noChangeArrowheads="1"/>
          </p:cNvSpPr>
          <p:nvPr/>
        </p:nvSpPr>
        <p:spPr bwMode="auto">
          <a:xfrm>
            <a:off x="5148716" y="5805264"/>
            <a:ext cx="4304878" cy="523220"/>
          </a:xfrm>
          <a:prstGeom prst="rect">
            <a:avLst/>
          </a:prstGeom>
          <a:noFill/>
          <a:ln w="12700" cap="sq">
            <a:noFill/>
            <a:miter lim="800000"/>
            <a:headEnd/>
            <a:tailEnd/>
          </a:ln>
        </p:spPr>
        <p:txBody>
          <a:bodyPr wrap="square">
            <a:spAutoFit/>
          </a:bodyPr>
          <a:lstStyle/>
          <a:p>
            <a:pPr algn="just">
              <a:buFont typeface="Webdings" pitchFamily="18" charset="2"/>
              <a:buNone/>
            </a:pPr>
            <a:r>
              <a:rPr lang="en-US" sz="1400" b="0" u="none" dirty="0">
                <a:solidFill>
                  <a:schemeClr val="tx1"/>
                </a:solidFill>
                <a:cs typeface="Times New Roman" pitchFamily="18" charset="0"/>
              </a:rPr>
              <a:t>Source: </a:t>
            </a:r>
            <a:r>
              <a:rPr lang="en-US" sz="1400" b="0" u="none" dirty="0">
                <a:solidFill>
                  <a:schemeClr val="tx1"/>
                </a:solidFill>
              </a:rPr>
              <a:t>McKinsey (2009), “Global capital markets: Entering a new era”.</a:t>
            </a:r>
            <a:endParaRPr lang="en-US" sz="1400" b="0" u="none" dirty="0">
              <a:solidFill>
                <a:schemeClr val="tx1"/>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523</a:t>
            </a:fld>
            <a:endParaRPr lang="en-US"/>
          </a:p>
        </p:txBody>
      </p:sp>
    </p:spTree>
    <p:extLst>
      <p:ext uri="{BB962C8B-B14F-4D97-AF65-F5344CB8AC3E}">
        <p14:creationId xmlns:p14="http://schemas.microsoft.com/office/powerpoint/2010/main" val="2336569277"/>
      </p:ext>
    </p:extLst>
  </p:cSld>
  <p:clrMapOvr>
    <a:masterClrMapping/>
  </p:clrMapOvr>
  <p:transition spd="slow">
    <p:pull dir="r"/>
  </p:transition>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776536" y="2440364"/>
            <a:ext cx="8640959" cy="677108"/>
          </a:xfrm>
          <a:noFill/>
        </p:spPr>
        <p:txBody>
          <a:bodyPr wrap="square" lIns="91440" tIns="45720" rIns="91440" bIns="45720">
            <a:spAutoFit/>
          </a:bodyPr>
          <a:lstStyle/>
          <a:p>
            <a:pPr marL="895350" indent="-895350"/>
            <a:r>
              <a:rPr lang="en-US" sz="3800" b="1" dirty="0"/>
              <a:t>3.2. Subprime Crisis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524</a:t>
            </a:fld>
            <a:endParaRPr lang="en-US"/>
          </a:p>
        </p:txBody>
      </p:sp>
    </p:spTree>
    <p:extLst>
      <p:ext uri="{BB962C8B-B14F-4D97-AF65-F5344CB8AC3E}">
        <p14:creationId xmlns:p14="http://schemas.microsoft.com/office/powerpoint/2010/main" val="3572418055"/>
      </p:ext>
    </p:extLst>
  </p:cSld>
  <p:clrMapOvr>
    <a:masterClrMapping/>
  </p:clrMapOvr>
  <p:transition spd="slow">
    <p:pull dir="r"/>
  </p:transition>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776536" y="2440364"/>
            <a:ext cx="8640959" cy="677108"/>
          </a:xfrm>
          <a:noFill/>
        </p:spPr>
        <p:txBody>
          <a:bodyPr wrap="square" lIns="91440" tIns="45720" rIns="91440" bIns="45720">
            <a:spAutoFit/>
          </a:bodyPr>
          <a:lstStyle/>
          <a:p>
            <a:pPr marL="895350" indent="-895350"/>
            <a:r>
              <a:rPr lang="en-US" sz="3800" b="1" dirty="0"/>
              <a:t>3.2.1. Main Features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525</a:t>
            </a:fld>
            <a:endParaRPr lang="en-US"/>
          </a:p>
        </p:txBody>
      </p:sp>
    </p:spTree>
    <p:extLst>
      <p:ext uri="{BB962C8B-B14F-4D97-AF65-F5344CB8AC3E}">
        <p14:creationId xmlns:p14="http://schemas.microsoft.com/office/powerpoint/2010/main" val="1884515351"/>
      </p:ext>
    </p:extLst>
  </p:cSld>
  <p:clrMapOvr>
    <a:masterClrMapping/>
  </p:clrMapOvr>
  <p:transition spd="slow">
    <p:pull dir="r"/>
  </p:transition>
</p:sld>
</file>

<file path=ppt/slides/slide5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566150" cy="1104900"/>
          </a:xfrm>
        </p:spPr>
        <p:txBody>
          <a:bodyPr/>
          <a:lstStyle/>
          <a:p>
            <a:r>
              <a:rPr lang="en-US" dirty="0"/>
              <a:t>Summary</a:t>
            </a:r>
          </a:p>
        </p:txBody>
      </p:sp>
      <p:sp>
        <p:nvSpPr>
          <p:cNvPr id="5" name="Rectangle 3"/>
          <p:cNvSpPr txBox="1">
            <a:spLocks noChangeArrowheads="1"/>
          </p:cNvSpPr>
          <p:nvPr/>
        </p:nvSpPr>
        <p:spPr bwMode="auto">
          <a:xfrm>
            <a:off x="776536" y="1628801"/>
            <a:ext cx="8716714" cy="4694211"/>
          </a:xfrm>
          <a:prstGeom prst="rect">
            <a:avLst/>
          </a:prstGeom>
          <a:noFill/>
          <a:ln w="9525">
            <a:noFill/>
            <a:miter lim="800000"/>
            <a:headEnd/>
            <a:tailEnd/>
          </a:ln>
        </p:spPr>
        <p:txBody>
          <a:bodyPr lIns="92075" tIns="46038" rIns="92075" bIns="46038"/>
          <a:lstStyle/>
          <a:p>
            <a:pPr marL="363538" indent="-363538" algn="just">
              <a:lnSpc>
                <a:spcPts val="2300"/>
              </a:lnSpc>
              <a:spcBef>
                <a:spcPts val="0"/>
              </a:spcBef>
              <a:spcAft>
                <a:spcPts val="0"/>
              </a:spcAft>
              <a:buClr>
                <a:schemeClr val="bg2"/>
              </a:buClr>
              <a:buSzPct val="75000"/>
              <a:buFont typeface="Webdings" pitchFamily="18" charset="2"/>
              <a:buAutoNum type="romanLcParenBoth"/>
              <a:defRPr/>
            </a:pPr>
            <a:r>
              <a:rPr lang="en-US" sz="2000" b="0" u="none" dirty="0">
                <a:solidFill>
                  <a:schemeClr val="tx1"/>
                </a:solidFill>
                <a:cs typeface="Times New Roman" pitchFamily="18" charset="0"/>
              </a:rPr>
              <a:t>Global impact</a:t>
            </a:r>
          </a:p>
          <a:p>
            <a:pPr marL="363538" indent="-363538" algn="just">
              <a:lnSpc>
                <a:spcPts val="2300"/>
              </a:lnSpc>
              <a:spcBef>
                <a:spcPts val="0"/>
              </a:spcBef>
              <a:spcAft>
                <a:spcPts val="0"/>
              </a:spcAft>
              <a:buClr>
                <a:schemeClr val="bg2"/>
              </a:buClr>
              <a:buSzPct val="75000"/>
              <a:buFont typeface="Webdings" pitchFamily="18" charset="2"/>
              <a:buAutoNum type="romanLcParenBoth"/>
              <a:defRPr/>
            </a:pPr>
            <a:endParaRPr lang="en-US" sz="2000" b="0" u="none" dirty="0">
              <a:solidFill>
                <a:schemeClr val="tx1"/>
              </a:solidFill>
              <a:cs typeface="Times New Roman" pitchFamily="18" charset="0"/>
            </a:endParaRPr>
          </a:p>
          <a:p>
            <a:pPr marL="363538" indent="-363538" algn="just">
              <a:lnSpc>
                <a:spcPts val="2300"/>
              </a:lnSpc>
              <a:spcBef>
                <a:spcPts val="0"/>
              </a:spcBef>
              <a:spcAft>
                <a:spcPts val="0"/>
              </a:spcAft>
              <a:buClr>
                <a:schemeClr val="bg2"/>
              </a:buClr>
              <a:buSzPct val="75000"/>
              <a:buFont typeface="Webdings" pitchFamily="18" charset="2"/>
              <a:buAutoNum type="romanLcParenBoth"/>
              <a:defRPr/>
            </a:pPr>
            <a:r>
              <a:rPr lang="en-US" sz="2000" b="0" u="none" dirty="0">
                <a:solidFill>
                  <a:schemeClr val="tx1"/>
                </a:solidFill>
                <a:cs typeface="Times New Roman" pitchFamily="18" charset="0"/>
              </a:rPr>
              <a:t>Anatomy of the crisis</a:t>
            </a:r>
          </a:p>
          <a:p>
            <a:pPr marL="363538" indent="-363538" algn="just">
              <a:lnSpc>
                <a:spcPts val="2300"/>
              </a:lnSpc>
              <a:spcBef>
                <a:spcPts val="0"/>
              </a:spcBef>
              <a:spcAft>
                <a:spcPts val="0"/>
              </a:spcAft>
              <a:buClr>
                <a:schemeClr val="bg2"/>
              </a:buClr>
              <a:buSzPct val="75000"/>
              <a:buFont typeface="Webdings" pitchFamily="18" charset="2"/>
              <a:buAutoNum type="romanLcParenBoth"/>
              <a:defRPr/>
            </a:pPr>
            <a:endParaRPr lang="en-US" sz="2000" b="0" u="none" dirty="0">
              <a:solidFill>
                <a:schemeClr val="tx1"/>
              </a:solidFill>
              <a:cs typeface="Times New Roman" pitchFamily="18" charset="0"/>
            </a:endParaRPr>
          </a:p>
          <a:p>
            <a:pPr marL="363538" indent="-363538" algn="just">
              <a:lnSpc>
                <a:spcPts val="2300"/>
              </a:lnSpc>
              <a:spcBef>
                <a:spcPts val="0"/>
              </a:spcBef>
              <a:spcAft>
                <a:spcPts val="0"/>
              </a:spcAft>
              <a:buClr>
                <a:schemeClr val="bg2"/>
              </a:buClr>
              <a:buSzPct val="75000"/>
              <a:buFont typeface="Webdings" pitchFamily="18" charset="2"/>
              <a:buAutoNum type="romanLcParenBoth"/>
              <a:defRPr/>
            </a:pPr>
            <a:r>
              <a:rPr kumimoji="0" lang="en-US" sz="2000" b="0" u="none" kern="0" dirty="0">
                <a:solidFill>
                  <a:schemeClr val="tx1"/>
                </a:solidFill>
                <a:latin typeface="+mn-lt"/>
                <a:cs typeface="Times New Roman" pitchFamily="18" charset="0"/>
              </a:rPr>
              <a:t>Macroeconomic problems</a:t>
            </a:r>
          </a:p>
          <a:p>
            <a:pPr marL="363538" indent="-363538" algn="just">
              <a:lnSpc>
                <a:spcPts val="2300"/>
              </a:lnSpc>
              <a:spcBef>
                <a:spcPts val="0"/>
              </a:spcBef>
              <a:spcAft>
                <a:spcPts val="0"/>
              </a:spcAft>
              <a:buClr>
                <a:schemeClr val="bg2"/>
              </a:buClr>
              <a:buSzPct val="75000"/>
              <a:buFont typeface="Webdings" pitchFamily="18" charset="2"/>
              <a:buAutoNum type="romanLcParenBoth"/>
              <a:defRPr/>
            </a:pPr>
            <a:endParaRPr kumimoji="0" lang="en-US" sz="2000" b="0" u="none" kern="0" dirty="0">
              <a:solidFill>
                <a:schemeClr val="tx1"/>
              </a:solidFill>
              <a:latin typeface="+mn-lt"/>
              <a:cs typeface="Times New Roman" pitchFamily="18" charset="0"/>
            </a:endParaRPr>
          </a:p>
          <a:p>
            <a:pPr marL="363538" indent="-363538" algn="just">
              <a:lnSpc>
                <a:spcPts val="2300"/>
              </a:lnSpc>
              <a:spcBef>
                <a:spcPts val="0"/>
              </a:spcBef>
              <a:spcAft>
                <a:spcPts val="0"/>
              </a:spcAft>
              <a:buClr>
                <a:schemeClr val="bg2"/>
              </a:buClr>
              <a:buSzPct val="75000"/>
              <a:buFont typeface="Webdings" pitchFamily="18" charset="2"/>
              <a:buAutoNum type="romanLcParenBoth"/>
              <a:defRPr/>
            </a:pPr>
            <a:r>
              <a:rPr kumimoji="0" lang="en-US" sz="2000" b="0" u="none" kern="0" dirty="0">
                <a:solidFill>
                  <a:schemeClr val="tx1"/>
                </a:solidFill>
                <a:latin typeface="+mn-lt"/>
                <a:cs typeface="Times New Roman" pitchFamily="18" charset="0"/>
              </a:rPr>
              <a:t>Financial system structural problems</a:t>
            </a:r>
          </a:p>
          <a:p>
            <a:pPr marL="363538" indent="-363538" algn="just">
              <a:lnSpc>
                <a:spcPts val="2300"/>
              </a:lnSpc>
              <a:spcBef>
                <a:spcPts val="0"/>
              </a:spcBef>
              <a:spcAft>
                <a:spcPts val="0"/>
              </a:spcAft>
              <a:buClr>
                <a:schemeClr val="bg2"/>
              </a:buClr>
              <a:buSzPct val="75000"/>
              <a:buFont typeface="Webdings" pitchFamily="18" charset="2"/>
              <a:buAutoNum type="romanLcParenBoth"/>
              <a:defRPr/>
            </a:pPr>
            <a:endParaRPr kumimoji="0" lang="en-US" sz="2000" b="0" u="none" kern="0" dirty="0">
              <a:solidFill>
                <a:schemeClr val="tx1"/>
              </a:solidFill>
              <a:latin typeface="+mn-lt"/>
              <a:cs typeface="Times New Roman" pitchFamily="18" charset="0"/>
            </a:endParaRPr>
          </a:p>
          <a:p>
            <a:pPr marL="363538" indent="-363538" algn="just">
              <a:lnSpc>
                <a:spcPts val="2300"/>
              </a:lnSpc>
              <a:spcBef>
                <a:spcPts val="0"/>
              </a:spcBef>
              <a:spcAft>
                <a:spcPts val="0"/>
              </a:spcAft>
              <a:buClr>
                <a:schemeClr val="bg2"/>
              </a:buClr>
              <a:buSzPct val="75000"/>
              <a:buFont typeface="Webdings" pitchFamily="18" charset="2"/>
              <a:buAutoNum type="romanLcParenBoth"/>
              <a:defRPr/>
            </a:pPr>
            <a:r>
              <a:rPr kumimoji="0" lang="en-US" sz="2000" b="0" u="none" kern="0" dirty="0">
                <a:solidFill>
                  <a:schemeClr val="tx1"/>
                </a:solidFill>
                <a:latin typeface="+mn-lt"/>
                <a:cs typeface="Times New Roman" pitchFamily="18" charset="0"/>
              </a:rPr>
              <a:t>Central banking and supervision problems</a:t>
            </a:r>
          </a:p>
          <a:p>
            <a:pPr marL="363538" indent="-363538" algn="just">
              <a:lnSpc>
                <a:spcPts val="2300"/>
              </a:lnSpc>
              <a:spcBef>
                <a:spcPts val="0"/>
              </a:spcBef>
              <a:spcAft>
                <a:spcPts val="0"/>
              </a:spcAft>
              <a:buClr>
                <a:schemeClr val="bg2"/>
              </a:buClr>
              <a:buSzPct val="75000"/>
              <a:buFont typeface="Webdings" pitchFamily="18" charset="2"/>
              <a:buAutoNum type="romanLcParenBoth"/>
              <a:defRPr/>
            </a:pPr>
            <a:endParaRPr kumimoji="0" lang="en-US" sz="2000" b="0" u="none" kern="0" dirty="0">
              <a:solidFill>
                <a:schemeClr val="tx1"/>
              </a:solidFill>
              <a:latin typeface="+mn-lt"/>
              <a:cs typeface="Times New Roman" pitchFamily="18" charset="0"/>
            </a:endParaRPr>
          </a:p>
          <a:p>
            <a:pPr marL="363538" indent="-363538" algn="just">
              <a:lnSpc>
                <a:spcPts val="2300"/>
              </a:lnSpc>
              <a:spcBef>
                <a:spcPts val="0"/>
              </a:spcBef>
              <a:spcAft>
                <a:spcPts val="0"/>
              </a:spcAft>
              <a:buClr>
                <a:schemeClr val="bg2"/>
              </a:buClr>
              <a:buSzPct val="75000"/>
              <a:buFont typeface="Webdings" pitchFamily="18" charset="2"/>
              <a:buAutoNum type="romanLcParenBoth"/>
              <a:defRPr/>
            </a:pPr>
            <a:r>
              <a:rPr kumimoji="0" lang="en-US" sz="2000" b="0" u="none" kern="0" dirty="0">
                <a:solidFill>
                  <a:schemeClr val="tx1"/>
                </a:solidFill>
                <a:latin typeface="+mn-lt"/>
                <a:cs typeface="Times New Roman" pitchFamily="18" charset="0"/>
              </a:rPr>
              <a:t>Risk Management problems</a:t>
            </a:r>
          </a:p>
          <a:p>
            <a:pPr marL="363538" indent="-363538" algn="just">
              <a:lnSpc>
                <a:spcPts val="2300"/>
              </a:lnSpc>
              <a:spcBef>
                <a:spcPts val="0"/>
              </a:spcBef>
              <a:spcAft>
                <a:spcPts val="0"/>
              </a:spcAft>
              <a:buClr>
                <a:schemeClr val="bg2"/>
              </a:buClr>
              <a:buSzPct val="75000"/>
              <a:buFont typeface="Webdings" pitchFamily="18" charset="2"/>
              <a:buAutoNum type="romanLcParenBoth"/>
              <a:defRPr/>
            </a:pPr>
            <a:endParaRPr kumimoji="0" lang="en-US" sz="2000" b="0" u="none" kern="0" dirty="0">
              <a:solidFill>
                <a:schemeClr val="tx1"/>
              </a:solidFill>
              <a:latin typeface="+mn-lt"/>
              <a:cs typeface="Times New Roman" pitchFamily="18" charset="0"/>
            </a:endParaRPr>
          </a:p>
          <a:p>
            <a:pPr marL="363538" indent="-363538" algn="just">
              <a:lnSpc>
                <a:spcPts val="2300"/>
              </a:lnSpc>
              <a:spcBef>
                <a:spcPts val="0"/>
              </a:spcBef>
              <a:spcAft>
                <a:spcPts val="0"/>
              </a:spcAft>
              <a:buClr>
                <a:schemeClr val="bg2"/>
              </a:buClr>
              <a:buSzPct val="75000"/>
              <a:buFont typeface="Webdings" pitchFamily="18" charset="2"/>
              <a:buAutoNum type="romanLcParenBoth"/>
              <a:defRPr/>
            </a:pPr>
            <a:r>
              <a:rPr kumimoji="0" lang="en-US" sz="2000" b="0" u="none" kern="0" dirty="0">
                <a:solidFill>
                  <a:schemeClr val="tx1"/>
                </a:solidFill>
                <a:latin typeface="+mn-lt"/>
                <a:cs typeface="Times New Roman" pitchFamily="18" charset="0"/>
              </a:rPr>
              <a:t>Real Estate Market problems</a:t>
            </a:r>
          </a:p>
          <a:p>
            <a:pPr marL="363538" indent="-363538" algn="just">
              <a:lnSpc>
                <a:spcPts val="2300"/>
              </a:lnSpc>
              <a:spcBef>
                <a:spcPts val="0"/>
              </a:spcBef>
              <a:spcAft>
                <a:spcPts val="0"/>
              </a:spcAft>
              <a:buClr>
                <a:schemeClr val="bg2"/>
              </a:buClr>
              <a:buSzPct val="75000"/>
              <a:buFont typeface="Webdings" pitchFamily="18" charset="2"/>
              <a:buAutoNum type="romanLcParenBoth"/>
              <a:defRPr/>
            </a:pPr>
            <a:endParaRPr kumimoji="0" lang="en-US" sz="2000" b="0" u="none" kern="0" dirty="0">
              <a:solidFill>
                <a:schemeClr val="tx1"/>
              </a:solidFill>
              <a:latin typeface="+mn-lt"/>
              <a:cs typeface="Times New Roman" pitchFamily="18" charset="0"/>
            </a:endParaRPr>
          </a:p>
          <a:p>
            <a:pPr marL="363538" indent="-363538" algn="just">
              <a:lnSpc>
                <a:spcPts val="2300"/>
              </a:lnSpc>
              <a:spcBef>
                <a:spcPts val="0"/>
              </a:spcBef>
              <a:spcAft>
                <a:spcPts val="0"/>
              </a:spcAft>
              <a:buClr>
                <a:schemeClr val="bg2"/>
              </a:buClr>
              <a:buSzPct val="75000"/>
              <a:buFont typeface="Webdings" pitchFamily="18" charset="2"/>
              <a:buAutoNum type="romanLcParenBoth"/>
              <a:defRPr/>
            </a:pPr>
            <a:r>
              <a:rPr kumimoji="0" lang="en-US" sz="2000" b="0" u="none" kern="0" dirty="0">
                <a:solidFill>
                  <a:schemeClr val="tx1"/>
                </a:solidFill>
                <a:latin typeface="+mn-lt"/>
                <a:cs typeface="Times New Roman" pitchFamily="18" charset="0"/>
              </a:rPr>
              <a:t>Contagion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526</a:t>
            </a:fld>
            <a:endParaRPr lang="en-US"/>
          </a:p>
        </p:txBody>
      </p:sp>
    </p:spTree>
    <p:extLst>
      <p:ext uri="{BB962C8B-B14F-4D97-AF65-F5344CB8AC3E}">
        <p14:creationId xmlns:p14="http://schemas.microsoft.com/office/powerpoint/2010/main" val="2752576437"/>
      </p:ext>
    </p:extLst>
  </p:cSld>
  <p:clrMapOvr>
    <a:masterClrMapping/>
  </p:clrMapOvr>
  <p:transition spd="slow">
    <p:pull dir="r"/>
  </p:transition>
</p:sld>
</file>

<file path=ppt/slides/slide5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566150" cy="1104900"/>
          </a:xfrm>
        </p:spPr>
        <p:txBody>
          <a:bodyPr/>
          <a:lstStyle/>
          <a:p>
            <a:r>
              <a:rPr lang="en-US" dirty="0"/>
              <a:t>Global impact</a:t>
            </a:r>
          </a:p>
        </p:txBody>
      </p:sp>
      <p:sp>
        <p:nvSpPr>
          <p:cNvPr id="5" name="Rectangle 3"/>
          <p:cNvSpPr txBox="1">
            <a:spLocks noChangeArrowheads="1"/>
          </p:cNvSpPr>
          <p:nvPr/>
        </p:nvSpPr>
        <p:spPr bwMode="auto">
          <a:xfrm>
            <a:off x="762000" y="1628799"/>
            <a:ext cx="8763000" cy="4694213"/>
          </a:xfrm>
          <a:prstGeom prst="rect">
            <a:avLst/>
          </a:prstGeom>
          <a:noFill/>
          <a:ln w="9525">
            <a:noFill/>
            <a:miter lim="800000"/>
            <a:headEnd/>
            <a:tailEnd/>
          </a:ln>
        </p:spPr>
        <p:txBody>
          <a:bodyPr lIns="92075" tIns="46038" rIns="92075" bIns="46038"/>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a:solidFill>
                  <a:schemeClr val="tx1"/>
                </a:solidFill>
                <a:latin typeface="+mn-lt"/>
                <a:cs typeface="Times New Roman" pitchFamily="18" charset="0"/>
              </a:rPr>
              <a:t>The Subprime Crisis was a </a:t>
            </a:r>
            <a:r>
              <a:rPr kumimoji="0" lang="en-US" sz="2000" b="0" kern="0" dirty="0">
                <a:solidFill>
                  <a:schemeClr val="tx1"/>
                </a:solidFill>
                <a:latin typeface="+mn-lt"/>
                <a:cs typeface="Times New Roman" pitchFamily="18" charset="0"/>
              </a:rPr>
              <a:t>major international financial crisis started in the US residential mortgage market and spread worldwide</a:t>
            </a:r>
            <a:r>
              <a:rPr kumimoji="0" lang="en-US" sz="2000" b="0" u="none" kern="0" dirty="0">
                <a:solidFill>
                  <a:schemeClr val="tx1"/>
                </a:solidFill>
                <a:latin typeface="+mn-lt"/>
                <a:cs typeface="Times New Roman" pitchFamily="18" charset="0"/>
              </a:rPr>
              <a:t>, leading to:</a:t>
            </a:r>
          </a:p>
          <a:p>
            <a:pPr marL="355600" indent="-355600" algn="just">
              <a:lnSpc>
                <a:spcPts val="2700"/>
              </a:lnSpc>
              <a:spcBef>
                <a:spcPts val="0"/>
              </a:spcBef>
              <a:spcAft>
                <a:spcPts val="300"/>
              </a:spcAft>
              <a:buClr>
                <a:schemeClr val="bg2"/>
              </a:buClr>
              <a:buSzPct val="75000"/>
              <a:buAutoNum type="romanLcParenBoth"/>
              <a:defRPr/>
            </a:pPr>
            <a:r>
              <a:rPr kumimoji="0" lang="en-US" sz="1800" b="0" u="none" kern="0" dirty="0">
                <a:solidFill>
                  <a:schemeClr val="tx1"/>
                </a:solidFill>
                <a:latin typeface="+mn-lt"/>
                <a:cs typeface="Times New Roman" pitchFamily="18" charset="0"/>
              </a:rPr>
              <a:t>extreme volatility in major financial markets;</a:t>
            </a:r>
          </a:p>
          <a:p>
            <a:pPr marL="355600" indent="-355600" algn="just">
              <a:lnSpc>
                <a:spcPts val="2700"/>
              </a:lnSpc>
              <a:spcBef>
                <a:spcPts val="0"/>
              </a:spcBef>
              <a:spcAft>
                <a:spcPts val="300"/>
              </a:spcAft>
              <a:buClr>
                <a:schemeClr val="bg2"/>
              </a:buClr>
              <a:buSzPct val="75000"/>
              <a:buAutoNum type="romanLcParenBoth"/>
              <a:defRPr/>
            </a:pPr>
            <a:r>
              <a:rPr kumimoji="0" lang="en-US" sz="1800" b="0" u="none" kern="0" dirty="0">
                <a:solidFill>
                  <a:schemeClr val="tx1"/>
                </a:solidFill>
                <a:latin typeface="+mn-lt"/>
                <a:cs typeface="Times New Roman" pitchFamily="18" charset="0"/>
              </a:rPr>
              <a:t>a global liquidity crisis;</a:t>
            </a:r>
          </a:p>
          <a:p>
            <a:pPr marL="355600" indent="-355600" algn="just">
              <a:lnSpc>
                <a:spcPts val="2700"/>
              </a:lnSpc>
              <a:spcBef>
                <a:spcPts val="0"/>
              </a:spcBef>
              <a:spcAft>
                <a:spcPts val="300"/>
              </a:spcAft>
              <a:buClr>
                <a:schemeClr val="bg2"/>
              </a:buClr>
              <a:buSzPct val="75000"/>
              <a:buAutoNum type="romanLcParenBoth"/>
              <a:defRPr/>
            </a:pPr>
            <a:r>
              <a:rPr kumimoji="0" lang="en-US" sz="1800" b="0" u="none" kern="0" dirty="0">
                <a:solidFill>
                  <a:schemeClr val="tx1"/>
                </a:solidFill>
                <a:latin typeface="+mn-lt"/>
                <a:cs typeface="Times New Roman" pitchFamily="18" charset="0"/>
              </a:rPr>
              <a:t>bank failures;</a:t>
            </a:r>
          </a:p>
          <a:p>
            <a:pPr marL="355600" indent="-355600" algn="just">
              <a:lnSpc>
                <a:spcPts val="2700"/>
              </a:lnSpc>
              <a:spcBef>
                <a:spcPts val="0"/>
              </a:spcBef>
              <a:spcAft>
                <a:spcPts val="300"/>
              </a:spcAft>
              <a:buClr>
                <a:schemeClr val="bg2"/>
              </a:buClr>
              <a:buSzPct val="75000"/>
              <a:buAutoNum type="romanLcParenBoth"/>
              <a:defRPr/>
            </a:pPr>
            <a:r>
              <a:rPr kumimoji="0" lang="en-US" sz="1800" b="0" u="none" kern="0" dirty="0">
                <a:solidFill>
                  <a:schemeClr val="tx1"/>
                </a:solidFill>
                <a:latin typeface="+mn-lt"/>
                <a:cs typeface="Times New Roman" pitchFamily="18" charset="0"/>
              </a:rPr>
              <a:t>recessions in major economies;</a:t>
            </a:r>
          </a:p>
          <a:p>
            <a:pPr marL="355600" indent="-355600" algn="just">
              <a:lnSpc>
                <a:spcPts val="2700"/>
              </a:lnSpc>
              <a:spcBef>
                <a:spcPts val="0"/>
              </a:spcBef>
              <a:spcAft>
                <a:spcPts val="300"/>
              </a:spcAft>
              <a:buClr>
                <a:schemeClr val="bg2"/>
              </a:buClr>
              <a:buSzPct val="75000"/>
              <a:buAutoNum type="romanLcParenBoth"/>
              <a:defRPr/>
            </a:pPr>
            <a:r>
              <a:rPr kumimoji="0" lang="en-US" sz="1800" b="0" u="none" kern="0" dirty="0">
                <a:solidFill>
                  <a:schemeClr val="tx1"/>
                </a:solidFill>
                <a:latin typeface="+mn-lt"/>
                <a:cs typeface="Times New Roman" pitchFamily="18" charset="0"/>
              </a:rPr>
              <a:t>Government Debt crises, namely in the Euro Area.</a:t>
            </a:r>
          </a:p>
          <a:p>
            <a:pPr marL="363538" indent="-363538"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a:solidFill>
                  <a:srgbClr val="FF0000"/>
                </a:solidFill>
                <a:cs typeface="Times New Roman" pitchFamily="18" charset="0"/>
              </a:rPr>
              <a:t>24 countries experienced a banking crisis between 2007 and 2008 </a:t>
            </a:r>
            <a:r>
              <a:rPr kumimoji="0" lang="en-US" sz="2000" b="0" u="none" kern="0" dirty="0">
                <a:solidFill>
                  <a:schemeClr val="tx1"/>
                </a:solidFill>
                <a:cs typeface="Times New Roman" pitchFamily="18" charset="0"/>
              </a:rPr>
              <a:t>(including bank runs and liquidations) and significant </a:t>
            </a:r>
            <a:r>
              <a:rPr kumimoji="0" lang="en-US" sz="2000" b="0" kern="0" dirty="0">
                <a:solidFill>
                  <a:schemeClr val="tx1"/>
                </a:solidFill>
                <a:cs typeface="Times New Roman" pitchFamily="18" charset="0"/>
              </a:rPr>
              <a:t>Government interventions</a:t>
            </a:r>
            <a:r>
              <a:rPr kumimoji="0" lang="en-US" sz="2000" b="0" u="none" kern="0" dirty="0">
                <a:solidFill>
                  <a:schemeClr val="tx1"/>
                </a:solidFill>
                <a:cs typeface="Times New Roman" pitchFamily="18" charset="0"/>
              </a:rPr>
              <a:t> (including recapitalizations, funding guarantees and nationalizations).</a:t>
            </a:r>
          </a:p>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chemeClr val="tx1"/>
                </a:solidFill>
                <a:cs typeface="Times New Roman" pitchFamily="18" charset="0"/>
              </a:rPr>
              <a:t>The subprime crisis had a </a:t>
            </a:r>
            <a:r>
              <a:rPr lang="en-US" sz="2000" b="0" u="none" dirty="0">
                <a:solidFill>
                  <a:srgbClr val="FF3300"/>
                </a:solidFill>
                <a:cs typeface="Times New Roman" pitchFamily="18" charset="0"/>
              </a:rPr>
              <a:t>worldwide impact, with 91 economies</a:t>
            </a:r>
            <a:r>
              <a:rPr lang="en-US" sz="2000" b="0" u="none" dirty="0">
                <a:solidFill>
                  <a:schemeClr val="tx1"/>
                </a:solidFill>
                <a:cs typeface="Times New Roman" pitchFamily="18" charset="0"/>
              </a:rPr>
              <a:t>, representing </a:t>
            </a:r>
            <a:r>
              <a:rPr lang="en-US" sz="2000" b="0" u="none" dirty="0">
                <a:solidFill>
                  <a:srgbClr val="FF0000"/>
                </a:solidFill>
                <a:cs typeface="Times New Roman" pitchFamily="18" charset="0"/>
              </a:rPr>
              <a:t>2/3 of the global GDP </a:t>
            </a:r>
            <a:r>
              <a:rPr lang="en-US" sz="2000" b="0" u="none" dirty="0">
                <a:solidFill>
                  <a:schemeClr val="tx1"/>
                </a:solidFill>
                <a:cs typeface="Times New Roman" pitchFamily="18" charset="0"/>
              </a:rPr>
              <a:t>(PPP-adjusted), </a:t>
            </a:r>
            <a:r>
              <a:rPr lang="en-US" sz="2000" b="0" u="none" dirty="0">
                <a:solidFill>
                  <a:srgbClr val="FF0000"/>
                </a:solidFill>
                <a:cs typeface="Times New Roman" pitchFamily="18" charset="0"/>
              </a:rPr>
              <a:t>observing a decline in output in 2009</a:t>
            </a:r>
            <a:r>
              <a:rPr lang="en-US" sz="2000" b="0" u="none" dirty="0">
                <a:solidFill>
                  <a:schemeClr val="tx1"/>
                </a:solidFill>
                <a:cs typeface="Times New Roman" pitchFamily="18" charset="0"/>
              </a:rPr>
              <a:t>.</a:t>
            </a:r>
          </a:p>
          <a:p>
            <a:pPr algn="just">
              <a:lnSpc>
                <a:spcPts val="2700"/>
              </a:lnSpc>
              <a:spcBef>
                <a:spcPts val="600"/>
              </a:spcBef>
              <a:spcAft>
                <a:spcPts val="600"/>
              </a:spcAft>
              <a:buClr>
                <a:schemeClr val="bg2"/>
              </a:buClr>
              <a:buSzPct val="75000"/>
              <a:buNone/>
              <a:defRPr/>
            </a:pPr>
            <a:endParaRPr kumimoji="0" lang="en-US" sz="2000" b="0" u="none" kern="0" dirty="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527</a:t>
            </a:fld>
            <a:endParaRPr lang="en-US"/>
          </a:p>
        </p:txBody>
      </p:sp>
    </p:spTree>
    <p:extLst>
      <p:ext uri="{BB962C8B-B14F-4D97-AF65-F5344CB8AC3E}">
        <p14:creationId xmlns:p14="http://schemas.microsoft.com/office/powerpoint/2010/main" val="3092163507"/>
      </p:ext>
    </p:extLst>
  </p:cSld>
  <p:clrMapOvr>
    <a:masterClrMapping/>
  </p:clrMapOvr>
  <p:transition spd="slow">
    <p:pull dir="r"/>
  </p:transition>
</p:sld>
</file>

<file path=ppt/slides/slide5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566150" cy="1104900"/>
          </a:xfrm>
        </p:spPr>
        <p:txBody>
          <a:bodyPr/>
          <a:lstStyle/>
          <a:p>
            <a:r>
              <a:rPr lang="en-US" dirty="0"/>
              <a:t>Previous Crises</a:t>
            </a:r>
          </a:p>
        </p:txBody>
      </p:sp>
      <p:sp>
        <p:nvSpPr>
          <p:cNvPr id="8" name="Rectangle 3"/>
          <p:cNvSpPr txBox="1">
            <a:spLocks noChangeArrowheads="1"/>
          </p:cNvSpPr>
          <p:nvPr/>
        </p:nvSpPr>
        <p:spPr bwMode="auto">
          <a:xfrm>
            <a:off x="762000" y="1643633"/>
            <a:ext cx="8686800" cy="459368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lang="en-US" sz="2000" b="0" u="none" dirty="0">
                <a:solidFill>
                  <a:srgbClr val="FF0000"/>
                </a:solidFill>
                <a:cs typeface="Times New Roman" pitchFamily="18" charset="0"/>
              </a:rPr>
              <a:t>Parallels between the subprime and the 1929 crises:</a:t>
            </a:r>
          </a:p>
          <a:p>
            <a:pPr marL="355600" indent="-355600" algn="just">
              <a:lnSpc>
                <a:spcPts val="2700"/>
              </a:lnSpc>
              <a:spcBef>
                <a:spcPts val="600"/>
              </a:spcBef>
              <a:spcAft>
                <a:spcPts val="600"/>
              </a:spcAft>
              <a:buAutoNum type="romanLcParenBoth"/>
            </a:pPr>
            <a:r>
              <a:rPr lang="en-US" sz="1800" u="none" dirty="0">
                <a:cs typeface="Times New Roman" pitchFamily="18" charset="0"/>
              </a:rPr>
              <a:t>Credit expansion before the crisis in both cases </a:t>
            </a:r>
            <a:r>
              <a:rPr lang="en-US" sz="1800" b="0" u="none" dirty="0">
                <a:cs typeface="Times New Roman" pitchFamily="18" charset="0"/>
              </a:rPr>
              <a:t>(roaring twenties and great moderation);</a:t>
            </a:r>
          </a:p>
          <a:p>
            <a:pPr marL="355600" indent="-355600" algn="just">
              <a:lnSpc>
                <a:spcPts val="2700"/>
              </a:lnSpc>
              <a:spcBef>
                <a:spcPts val="600"/>
              </a:spcBef>
              <a:spcAft>
                <a:spcPts val="600"/>
              </a:spcAft>
              <a:buAutoNum type="romanLcParenBoth"/>
            </a:pPr>
            <a:r>
              <a:rPr lang="en-US" sz="1800" u="none" dirty="0">
                <a:cs typeface="Times New Roman" pitchFamily="18" charset="0"/>
              </a:rPr>
              <a:t>Rapid financial developments</a:t>
            </a:r>
            <a:r>
              <a:rPr lang="en-US" sz="1800" b="0" u="none" dirty="0">
                <a:cs typeface="Times New Roman" pitchFamily="18" charset="0"/>
              </a:rPr>
              <a:t>, with increasing role of the financial sector to the economy:</a:t>
            </a:r>
          </a:p>
          <a:p>
            <a:pPr marL="685800" lvl="1" algn="just">
              <a:lnSpc>
                <a:spcPts val="2700"/>
              </a:lnSpc>
              <a:spcBef>
                <a:spcPts val="300"/>
              </a:spcBef>
              <a:spcAft>
                <a:spcPts val="0"/>
              </a:spcAft>
              <a:buFontTx/>
              <a:buChar char="-"/>
            </a:pPr>
            <a:r>
              <a:rPr lang="en-US" sz="1600" b="0" u="none" dirty="0">
                <a:cs typeface="Times New Roman" pitchFamily="18" charset="0"/>
              </a:rPr>
              <a:t>Roaring 20’s – widespread access to the stock market to investors and companies;</a:t>
            </a:r>
          </a:p>
          <a:p>
            <a:pPr marL="685800" lvl="1" algn="just">
              <a:lnSpc>
                <a:spcPts val="2700"/>
              </a:lnSpc>
              <a:spcBef>
                <a:spcPts val="300"/>
              </a:spcBef>
              <a:spcAft>
                <a:spcPts val="0"/>
              </a:spcAft>
              <a:buFontTx/>
              <a:buChar char="-"/>
            </a:pPr>
            <a:r>
              <a:rPr lang="en-US" sz="1600" b="0" u="none" dirty="0">
                <a:cs typeface="Times New Roman" pitchFamily="18" charset="0"/>
              </a:rPr>
              <a:t>Great moderation – increase of securitizations and mortgage loans.</a:t>
            </a:r>
          </a:p>
          <a:p>
            <a:pPr marL="685800" lvl="1" algn="just">
              <a:lnSpc>
                <a:spcPts val="2700"/>
              </a:lnSpc>
              <a:spcBef>
                <a:spcPts val="300"/>
              </a:spcBef>
              <a:spcAft>
                <a:spcPts val="0"/>
              </a:spcAft>
              <a:buFontTx/>
              <a:buChar char="-"/>
            </a:pPr>
            <a:endParaRPr lang="en-US" sz="1600" b="0" u="none" dirty="0">
              <a:cs typeface="Times New Roman" pitchFamily="18" charset="0"/>
            </a:endParaRPr>
          </a:p>
          <a:p>
            <a:pPr marL="514350" indent="-514350" algn="just">
              <a:lnSpc>
                <a:spcPts val="2700"/>
              </a:lnSpc>
              <a:spcBef>
                <a:spcPts val="600"/>
              </a:spcBef>
              <a:spcAft>
                <a:spcPts val="600"/>
              </a:spcAft>
              <a:buAutoNum type="romanLcParenBoth"/>
            </a:pPr>
            <a:endParaRPr lang="en-US" sz="2000" b="0" u="none" dirty="0">
              <a:cs typeface="Times New Roman" pitchFamily="18" charset="0"/>
            </a:endParaRPr>
          </a:p>
          <a:p>
            <a:pPr marL="514350" indent="-514350" algn="just">
              <a:lnSpc>
                <a:spcPts val="2700"/>
              </a:lnSpc>
              <a:spcBef>
                <a:spcPts val="600"/>
              </a:spcBef>
              <a:spcAft>
                <a:spcPts val="600"/>
              </a:spcAft>
              <a:buAutoNum type="romanLcParenBoth"/>
            </a:pPr>
            <a:endParaRPr lang="en-US" sz="2000" b="0" u="none"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528</a:t>
            </a:fld>
            <a:endParaRPr lang="en-US"/>
          </a:p>
        </p:txBody>
      </p:sp>
    </p:spTree>
    <p:extLst>
      <p:ext uri="{BB962C8B-B14F-4D97-AF65-F5344CB8AC3E}">
        <p14:creationId xmlns:p14="http://schemas.microsoft.com/office/powerpoint/2010/main" val="3607888983"/>
      </p:ext>
    </p:extLst>
  </p:cSld>
  <p:clrMapOvr>
    <a:masterClrMapping/>
  </p:clrMapOvr>
  <p:transition spd="slow">
    <p:pull dir="r"/>
  </p:transition>
</p:sld>
</file>

<file path=ppt/slides/slide5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566150" cy="1104900"/>
          </a:xfrm>
        </p:spPr>
        <p:txBody>
          <a:bodyPr/>
          <a:lstStyle/>
          <a:p>
            <a:pPr algn="just"/>
            <a:r>
              <a:rPr lang="en-US" dirty="0"/>
              <a:t>The Great Moderation</a:t>
            </a:r>
          </a:p>
        </p:txBody>
      </p:sp>
      <p:sp>
        <p:nvSpPr>
          <p:cNvPr id="8" name="Rectangle 3"/>
          <p:cNvSpPr txBox="1">
            <a:spLocks noChangeArrowheads="1"/>
          </p:cNvSpPr>
          <p:nvPr/>
        </p:nvSpPr>
        <p:spPr bwMode="auto">
          <a:xfrm>
            <a:off x="762000" y="1643633"/>
            <a:ext cx="8655496" cy="466568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6700" indent="-266700" algn="just">
              <a:lnSpc>
                <a:spcPts val="2700"/>
              </a:lnSpc>
              <a:spcBef>
                <a:spcPts val="600"/>
              </a:spcBef>
              <a:spcAft>
                <a:spcPts val="600"/>
              </a:spcAft>
              <a:defRPr/>
            </a:pPr>
            <a:r>
              <a:rPr lang="en-US" sz="2000" b="0" u="none" dirty="0">
                <a:cs typeface="Times New Roman" pitchFamily="18" charset="0"/>
              </a:rPr>
              <a:t>The subprime crisis was the end of the Great Moderation period of the 1</a:t>
            </a:r>
            <a:r>
              <a:rPr lang="en-US" sz="2000" b="0" u="none" baseline="30000" dirty="0">
                <a:cs typeface="Times New Roman" pitchFamily="18" charset="0"/>
              </a:rPr>
              <a:t>st</a:t>
            </a:r>
            <a:r>
              <a:rPr lang="en-US" sz="2000" b="0" u="none" dirty="0">
                <a:cs typeface="Times New Roman" pitchFamily="18" charset="0"/>
              </a:rPr>
              <a:t> decade of the century, with low interest rates, inflation and asset price volatility:</a:t>
            </a:r>
          </a:p>
          <a:p>
            <a:pPr marL="266700" indent="-266700" algn="just">
              <a:lnSpc>
                <a:spcPts val="2400"/>
              </a:lnSpc>
              <a:spcBef>
                <a:spcPts val="0"/>
              </a:spcBef>
              <a:spcAft>
                <a:spcPts val="0"/>
              </a:spcAft>
              <a:buNone/>
            </a:pPr>
            <a:r>
              <a:rPr lang="en-US" sz="1400" b="0" u="none" dirty="0">
                <a:cs typeface="Times New Roman" pitchFamily="18" charset="0"/>
              </a:rPr>
              <a:t>	“</a:t>
            </a:r>
            <a:r>
              <a:rPr lang="en-US" sz="1400" u="none" dirty="0">
                <a:cs typeface="Times New Roman" pitchFamily="18" charset="0"/>
              </a:rPr>
              <a:t>The Great Moderation ended in the crisis of 2007-2008 and in a severe post-crisis Great Recession</a:t>
            </a:r>
            <a:r>
              <a:rPr lang="en-US" sz="1400" b="0" u="none" dirty="0">
                <a:cs typeface="Times New Roman" pitchFamily="18" charset="0"/>
              </a:rPr>
              <a:t>”, in </a:t>
            </a:r>
            <a:r>
              <a:rPr lang="en-GB" sz="1400" b="0" u="none" dirty="0"/>
              <a:t>Turner, Adair (2015), </a:t>
            </a:r>
            <a:r>
              <a:rPr lang="en-GB" sz="1400" b="0" dirty="0"/>
              <a:t>Between Debt and the Devil: Money, Credit, and Fixing Global Finance</a:t>
            </a:r>
            <a:r>
              <a:rPr lang="en-GB" sz="1400" b="0" u="none" dirty="0"/>
              <a:t>, October, Princeton University Press.</a:t>
            </a:r>
          </a:p>
          <a:p>
            <a:pPr marL="266700" indent="-266700" algn="just">
              <a:lnSpc>
                <a:spcPts val="2400"/>
              </a:lnSpc>
              <a:spcBef>
                <a:spcPts val="0"/>
              </a:spcBef>
              <a:spcAft>
                <a:spcPts val="0"/>
              </a:spcAft>
              <a:buNone/>
            </a:pPr>
            <a:endParaRPr lang="en-GB" sz="1400" b="0" u="none" dirty="0"/>
          </a:p>
          <a:p>
            <a:pPr marL="266700" indent="-266700" algn="just">
              <a:lnSpc>
                <a:spcPts val="2700"/>
              </a:lnSpc>
              <a:spcBef>
                <a:spcPts val="600"/>
              </a:spcBef>
              <a:spcAft>
                <a:spcPts val="600"/>
              </a:spcAft>
            </a:pPr>
            <a:r>
              <a:rPr lang="en-GB" sz="2000" b="0" u="none" dirty="0">
                <a:solidFill>
                  <a:srgbClr val="FF0000"/>
                </a:solidFill>
              </a:rPr>
              <a:t>During the Great Moderation, investors accepted lower returns</a:t>
            </a:r>
            <a:r>
              <a:rPr lang="en-GB" sz="2000" b="0" u="none" dirty="0"/>
              <a:t>, due to:</a:t>
            </a:r>
          </a:p>
          <a:p>
            <a:pPr marL="266700" indent="-266700" algn="just">
              <a:lnSpc>
                <a:spcPts val="2700"/>
              </a:lnSpc>
              <a:spcBef>
                <a:spcPts val="600"/>
              </a:spcBef>
              <a:spcAft>
                <a:spcPts val="600"/>
              </a:spcAft>
              <a:buFont typeface="Monotype Sorts" pitchFamily="2" charset="2"/>
              <a:buAutoNum type="romanLcParenBoth"/>
            </a:pPr>
            <a:r>
              <a:rPr lang="en-US" sz="2000" b="0" dirty="0"/>
              <a:t>higher savings in emerging markets</a:t>
            </a:r>
            <a:r>
              <a:rPr lang="en-US" sz="2000" b="0" u="none" dirty="0"/>
              <a:t>, </a:t>
            </a:r>
            <a:r>
              <a:rPr lang="en-GB" sz="2000" b="0" u="none" dirty="0"/>
              <a:t>driven by a combination of demographics and rapid economic growth, boosted by current account surpluses and predominantly invested in developed markets, following the desire to accumulate foreign reserves in the aftermath of the Asian crisis of 1997–98;</a:t>
            </a:r>
          </a:p>
          <a:p>
            <a:pPr marL="266700" indent="-266700" algn="just">
              <a:lnSpc>
                <a:spcPts val="2700"/>
              </a:lnSpc>
              <a:spcBef>
                <a:spcPts val="600"/>
              </a:spcBef>
              <a:spcAft>
                <a:spcPts val="600"/>
              </a:spcAft>
              <a:buAutoNum type="romanLcParenBoth"/>
            </a:pPr>
            <a:r>
              <a:rPr lang="en-GB" sz="2000" b="0" dirty="0"/>
              <a:t>low risk premium</a:t>
            </a:r>
            <a:r>
              <a:rPr lang="en-GB" sz="2000" b="0" u="none" dirty="0"/>
              <a:t>, resulting from low volatility between 2003 and 2006.</a:t>
            </a:r>
            <a:endParaRPr lang="en-US" sz="2000" b="0" u="none"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529</a:t>
            </a:fld>
            <a:endParaRPr lang="en-US"/>
          </a:p>
        </p:txBody>
      </p:sp>
    </p:spTree>
    <p:extLst>
      <p:ext uri="{BB962C8B-B14F-4D97-AF65-F5344CB8AC3E}">
        <p14:creationId xmlns:p14="http://schemas.microsoft.com/office/powerpoint/2010/main" val="3566853503"/>
      </p:ext>
    </p:extLst>
  </p:cSld>
  <p:clrMapOvr>
    <a:masterClrMapping/>
  </p:clrMapOvr>
  <p:transition spd="slow">
    <p:pull dir="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342900"/>
            <a:ext cx="8566150" cy="1104900"/>
          </a:xfrm>
        </p:spPr>
        <p:txBody>
          <a:bodyPr/>
          <a:lstStyle/>
          <a:p>
            <a:r>
              <a:rPr lang="en-US" dirty="0"/>
              <a:t>Information Intermediation</a:t>
            </a:r>
          </a:p>
        </p:txBody>
      </p:sp>
      <p:sp>
        <p:nvSpPr>
          <p:cNvPr id="1623043" name="Rectangle 3"/>
          <p:cNvSpPr>
            <a:spLocks noGrp="1" noChangeArrowheads="1"/>
          </p:cNvSpPr>
          <p:nvPr>
            <p:ph type="body" idx="1"/>
          </p:nvPr>
        </p:nvSpPr>
        <p:spPr>
          <a:xfrm>
            <a:off x="762000" y="1628801"/>
            <a:ext cx="8731250" cy="4694212"/>
          </a:xfrm>
        </p:spPr>
        <p:txBody>
          <a:bodyPr/>
          <a:lstStyle/>
          <a:p>
            <a:pPr algn="just">
              <a:lnSpc>
                <a:spcPts val="2700"/>
              </a:lnSpc>
              <a:spcBef>
                <a:spcPts val="600"/>
              </a:spcBef>
              <a:spcAft>
                <a:spcPts val="600"/>
              </a:spcAft>
            </a:pPr>
            <a:r>
              <a:rPr lang="en-US" sz="2000" dirty="0"/>
              <a:t>2 risks of </a:t>
            </a:r>
            <a:r>
              <a:rPr lang="en-US" sz="2000" dirty="0">
                <a:solidFill>
                  <a:srgbClr val="FF0000"/>
                </a:solidFill>
              </a:rPr>
              <a:t>asymmetric information</a:t>
            </a:r>
            <a:r>
              <a:rPr lang="en-US" sz="2000" dirty="0"/>
              <a:t>:</a:t>
            </a:r>
          </a:p>
          <a:p>
            <a:pPr marL="273050" lvl="1" indent="-273050" algn="just">
              <a:lnSpc>
                <a:spcPts val="2500"/>
              </a:lnSpc>
              <a:spcBef>
                <a:spcPts val="600"/>
              </a:spcBef>
              <a:spcAft>
                <a:spcPts val="0"/>
              </a:spcAft>
            </a:pPr>
            <a:r>
              <a:rPr lang="en-US" sz="1600" dirty="0">
                <a:solidFill>
                  <a:srgbClr val="FF0000"/>
                </a:solidFill>
              </a:rPr>
              <a:t>Adverse selection (before loan decision) </a:t>
            </a:r>
            <a:r>
              <a:rPr lang="en-US" sz="1600" dirty="0"/>
              <a:t>– fixing the same interest rate for loans to different projects, banks may crowd-out the best projects, attracting only those whose entrepreneurs know in advance they will not redeem the loans (consequently being available to accept higher interest rates);</a:t>
            </a:r>
          </a:p>
          <a:p>
            <a:pPr marL="273050" lvl="1" indent="-273050" algn="just">
              <a:lnSpc>
                <a:spcPts val="2500"/>
              </a:lnSpc>
              <a:spcBef>
                <a:spcPts val="600"/>
              </a:spcBef>
              <a:spcAft>
                <a:spcPts val="0"/>
              </a:spcAft>
            </a:pPr>
            <a:r>
              <a:rPr lang="en-US" sz="1600" dirty="0">
                <a:solidFill>
                  <a:srgbClr val="FF0000"/>
                </a:solidFill>
              </a:rPr>
              <a:t>Moral hazard (after the loan decision) </a:t>
            </a:r>
            <a:r>
              <a:rPr lang="en-US" sz="1600" dirty="0"/>
              <a:t>– if a bank cannot monitor the entrepreneur, the latter may manage the project sub-optimally, hampering the company growth and its ability to redeem the loan.</a:t>
            </a:r>
          </a:p>
          <a:p>
            <a:pPr marL="0" lvl="1" indent="0" algn="ctr">
              <a:lnSpc>
                <a:spcPts val="2700"/>
              </a:lnSpc>
              <a:spcBef>
                <a:spcPts val="600"/>
              </a:spcBef>
              <a:spcAft>
                <a:spcPts val="600"/>
              </a:spcAft>
              <a:buNone/>
            </a:pPr>
            <a:endParaRPr lang="en-US" sz="1600" b="1" dirty="0"/>
          </a:p>
          <a:p>
            <a:pPr marL="0" lvl="1" indent="0" algn="ctr">
              <a:lnSpc>
                <a:spcPts val="2700"/>
              </a:lnSpc>
              <a:spcBef>
                <a:spcPts val="0"/>
              </a:spcBef>
              <a:spcAft>
                <a:spcPts val="600"/>
              </a:spcAft>
              <a:buNone/>
            </a:pPr>
            <a:r>
              <a:rPr lang="en-US" sz="1600" b="1" dirty="0"/>
              <a:t>Principal-agent problem</a:t>
            </a:r>
          </a:p>
          <a:p>
            <a:pPr marL="273050" lvl="1" indent="-273050" algn="just">
              <a:lnSpc>
                <a:spcPts val="2700"/>
              </a:lnSpc>
              <a:spcBef>
                <a:spcPts val="600"/>
              </a:spcBef>
              <a:spcAft>
                <a:spcPts val="600"/>
              </a:spcAft>
            </a:pPr>
            <a:endParaRPr lang="en-US" sz="1600" dirty="0">
              <a:solidFill>
                <a:srgbClr val="FF0000"/>
              </a:solidFill>
            </a:endParaRPr>
          </a:p>
          <a:p>
            <a:pPr marL="273050" lvl="1" indent="-273050" algn="just">
              <a:lnSpc>
                <a:spcPts val="2700"/>
              </a:lnSpc>
              <a:spcBef>
                <a:spcPts val="600"/>
              </a:spcBef>
              <a:spcAft>
                <a:spcPts val="600"/>
              </a:spcAft>
            </a:pPr>
            <a:r>
              <a:rPr lang="en-US" sz="1600" dirty="0">
                <a:solidFill>
                  <a:srgbClr val="FF0000"/>
                </a:solidFill>
              </a:rPr>
              <a:t>Debt is the type of financial contract that limits moral hazard to extreme scenarios, reducing monitoring costs, </a:t>
            </a:r>
            <a:r>
              <a:rPr lang="en-US" sz="1600" dirty="0"/>
              <a:t>as creditors must be focused on debtor’s ability to make the loan payments imposed contractually, instead of facing risk towards all debtor’s cash-flows, as in equity.</a:t>
            </a:r>
          </a:p>
          <a:p>
            <a:pPr marL="273050" lvl="1" indent="-273050" algn="just">
              <a:lnSpc>
                <a:spcPts val="2700"/>
              </a:lnSpc>
              <a:spcBef>
                <a:spcPts val="600"/>
              </a:spcBef>
              <a:spcAft>
                <a:spcPts val="600"/>
              </a:spcAft>
            </a:pPr>
            <a:endParaRPr lang="en-US" sz="16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a:t>
            </a:fld>
            <a:endParaRPr lang="en-US" dirty="0"/>
          </a:p>
        </p:txBody>
      </p:sp>
      <p:sp>
        <p:nvSpPr>
          <p:cNvPr id="6" name="Down Arrow 5"/>
          <p:cNvSpPr/>
          <p:nvPr/>
        </p:nvSpPr>
        <p:spPr bwMode="auto">
          <a:xfrm>
            <a:off x="5025008" y="3861048"/>
            <a:ext cx="326428" cy="43204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7" name="Down Arrow 6"/>
          <p:cNvSpPr/>
          <p:nvPr/>
        </p:nvSpPr>
        <p:spPr bwMode="auto">
          <a:xfrm>
            <a:off x="5025008" y="4725144"/>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322586524"/>
      </p:ext>
    </p:extLst>
  </p:cSld>
  <p:clrMapOvr>
    <a:masterClrMapping/>
  </p:clrMapOvr>
  <p:transition spd="slow">
    <p:pull dir="r"/>
  </p:transition>
</p:sld>
</file>

<file path=ppt/slides/slide5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566150" cy="1104900"/>
          </a:xfrm>
        </p:spPr>
        <p:txBody>
          <a:bodyPr/>
          <a:lstStyle/>
          <a:p>
            <a:r>
              <a:rPr lang="en-US" dirty="0"/>
              <a:t>Stages</a:t>
            </a:r>
          </a:p>
        </p:txBody>
      </p:sp>
      <p:sp>
        <p:nvSpPr>
          <p:cNvPr id="5" name="Rectangle 3"/>
          <p:cNvSpPr txBox="1">
            <a:spLocks noChangeArrowheads="1"/>
          </p:cNvSpPr>
          <p:nvPr/>
        </p:nvSpPr>
        <p:spPr bwMode="auto">
          <a:xfrm>
            <a:off x="666750" y="1643633"/>
            <a:ext cx="8858250" cy="849263"/>
          </a:xfrm>
          <a:prstGeom prst="rect">
            <a:avLst/>
          </a:prstGeom>
          <a:noFill/>
          <a:ln w="9525">
            <a:noFill/>
            <a:miter lim="800000"/>
            <a:headEnd/>
            <a:tailEnd/>
          </a:ln>
        </p:spPr>
        <p:txBody>
          <a:bodyPr lIns="92075" tIns="46038" rIns="92075" bIns="46038"/>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a:solidFill>
                  <a:schemeClr val="tx1"/>
                </a:solidFill>
                <a:latin typeface="+mn-lt"/>
                <a:cs typeface="Times New Roman" pitchFamily="18" charset="0"/>
              </a:rPr>
              <a:t>The subprime crisis started in US residential real estate market and morphed afterwards into a banking, sovereign and political crisis.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530</a:t>
            </a:fld>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862" y="3009221"/>
            <a:ext cx="3898071" cy="322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5185341" y="5960313"/>
            <a:ext cx="4142809"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pt-PT" sz="1200" b="0" u="none" dirty="0" err="1">
                <a:solidFill>
                  <a:schemeClr val="tx1"/>
                </a:solidFill>
              </a:rPr>
              <a:t>Source</a:t>
            </a:r>
            <a:r>
              <a:rPr lang="pt-PT" sz="1200" b="0" u="none" dirty="0">
                <a:solidFill>
                  <a:schemeClr val="tx1"/>
                </a:solidFill>
              </a:rPr>
              <a:t>: IMF (2011), “Global Financial </a:t>
            </a:r>
            <a:r>
              <a:rPr lang="pt-PT" sz="1200" b="0" u="none" dirty="0" err="1">
                <a:solidFill>
                  <a:schemeClr val="tx1"/>
                </a:solidFill>
              </a:rPr>
              <a:t>Stability</a:t>
            </a:r>
            <a:r>
              <a:rPr lang="pt-PT" sz="1200" b="0" u="none" dirty="0">
                <a:solidFill>
                  <a:schemeClr val="tx1"/>
                </a:solidFill>
              </a:rPr>
              <a:t> </a:t>
            </a:r>
            <a:r>
              <a:rPr lang="pt-PT" sz="1200" b="0" u="none" dirty="0" err="1">
                <a:solidFill>
                  <a:schemeClr val="tx1"/>
                </a:solidFill>
              </a:rPr>
              <a:t>Report</a:t>
            </a:r>
            <a:r>
              <a:rPr lang="pt-PT" sz="1200" b="0" u="none" dirty="0">
                <a:solidFill>
                  <a:schemeClr val="tx1"/>
                </a:solidFill>
              </a:rPr>
              <a:t>”, </a:t>
            </a:r>
            <a:r>
              <a:rPr lang="pt-PT" sz="1200" b="0" u="none" dirty="0" err="1">
                <a:solidFill>
                  <a:schemeClr val="tx1"/>
                </a:solidFill>
              </a:rPr>
              <a:t>Sep</a:t>
            </a:r>
            <a:r>
              <a:rPr lang="pt-PT" sz="1200" b="0" u="none" dirty="0">
                <a:solidFill>
                  <a:schemeClr val="tx1"/>
                </a:solidFill>
              </a:rPr>
              <a:t>.</a:t>
            </a:r>
            <a:endParaRPr lang="en-GB" sz="1200" b="0" u="none" dirty="0">
              <a:solidFill>
                <a:schemeClr val="tx1"/>
              </a:solidFill>
            </a:endParaRPr>
          </a:p>
        </p:txBody>
      </p:sp>
    </p:spTree>
    <p:extLst>
      <p:ext uri="{BB962C8B-B14F-4D97-AF65-F5344CB8AC3E}">
        <p14:creationId xmlns:p14="http://schemas.microsoft.com/office/powerpoint/2010/main" val="952232510"/>
      </p:ext>
    </p:extLst>
  </p:cSld>
  <p:clrMapOvr>
    <a:masterClrMapping/>
  </p:clrMapOvr>
  <p:transition spd="slow">
    <p:pull dir="r"/>
  </p:transition>
</p:sld>
</file>

<file path=ppt/slides/slide5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566150" cy="1104900"/>
          </a:xfrm>
        </p:spPr>
        <p:txBody>
          <a:bodyPr/>
          <a:lstStyle/>
          <a:p>
            <a:r>
              <a:rPr lang="en-US" dirty="0"/>
              <a:t>Stages</a:t>
            </a:r>
          </a:p>
        </p:txBody>
      </p:sp>
      <p:sp>
        <p:nvSpPr>
          <p:cNvPr id="5" name="Rectangle 3"/>
          <p:cNvSpPr txBox="1">
            <a:spLocks noChangeArrowheads="1"/>
          </p:cNvSpPr>
          <p:nvPr/>
        </p:nvSpPr>
        <p:spPr bwMode="auto">
          <a:xfrm>
            <a:off x="666750" y="1643633"/>
            <a:ext cx="8858250" cy="4593679"/>
          </a:xfrm>
          <a:prstGeom prst="rect">
            <a:avLst/>
          </a:prstGeom>
          <a:noFill/>
          <a:ln w="9525">
            <a:noFill/>
            <a:miter lim="800000"/>
            <a:headEnd/>
            <a:tailEnd/>
          </a:ln>
        </p:spPr>
        <p:txBody>
          <a:bodyPr lIns="92075" tIns="46038" rIns="92075" bIns="46038"/>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kumimoji="0" lang="en-US" sz="2000" b="0" kern="0" dirty="0">
                <a:solidFill>
                  <a:schemeClr val="tx1"/>
                </a:solidFill>
                <a:latin typeface="+mn-lt"/>
                <a:cs typeface="Times New Roman" pitchFamily="18" charset="0"/>
              </a:rPr>
              <a:t>But the first signal occurred in Europe</a:t>
            </a:r>
            <a:r>
              <a:rPr kumimoji="0" lang="en-US" sz="2000" b="0" u="none" kern="0" dirty="0">
                <a:solidFill>
                  <a:schemeClr val="tx1"/>
                </a:solidFill>
                <a:latin typeface="+mn-lt"/>
                <a:cs typeface="Times New Roman" pitchFamily="18" charset="0"/>
              </a:rPr>
              <a:t>: the decision by </a:t>
            </a:r>
            <a:r>
              <a:rPr kumimoji="0" lang="en-GB" sz="2000" b="0" u="none" kern="0" dirty="0">
                <a:solidFill>
                  <a:schemeClr val="tx1"/>
                </a:solidFill>
                <a:latin typeface="+mn-lt"/>
                <a:cs typeface="Times New Roman" pitchFamily="18" charset="0"/>
              </a:rPr>
              <a:t>BNP Paribas </a:t>
            </a:r>
            <a:r>
              <a:rPr kumimoji="0" lang="en-GB" sz="2000" b="0" u="none" kern="0" dirty="0">
                <a:solidFill>
                  <a:schemeClr val="tx1"/>
                </a:solidFill>
                <a:cs typeface="Times New Roman" pitchFamily="18" charset="0"/>
              </a:rPr>
              <a:t>on 9 Aug.2007 </a:t>
            </a:r>
            <a:r>
              <a:rPr kumimoji="0" lang="en-GB" sz="2000" b="0" u="none" kern="0" dirty="0">
                <a:solidFill>
                  <a:schemeClr val="tx1"/>
                </a:solidFill>
                <a:latin typeface="+mn-lt"/>
                <a:cs typeface="Times New Roman" pitchFamily="18" charset="0"/>
              </a:rPr>
              <a:t>to limit investors’ access to the $2.2B they had deposited in 3 funds:</a:t>
            </a:r>
          </a:p>
          <a:p>
            <a:pPr algn="just">
              <a:lnSpc>
                <a:spcPts val="2700"/>
              </a:lnSpc>
              <a:spcBef>
                <a:spcPts val="600"/>
              </a:spcBef>
              <a:spcAft>
                <a:spcPts val="600"/>
              </a:spcAft>
              <a:buClr>
                <a:schemeClr val="bg2"/>
              </a:buClr>
              <a:buSzPct val="75000"/>
              <a:buNone/>
              <a:defRPr/>
            </a:pPr>
            <a:r>
              <a:rPr lang="en-GB" sz="1600" b="0" u="none" dirty="0">
                <a:solidFill>
                  <a:schemeClr val="tx1"/>
                </a:solidFill>
              </a:rPr>
              <a:t>“When trust in the system finally did start to crack, (…)</a:t>
            </a:r>
            <a:r>
              <a:rPr lang="en-GB" sz="1600" b="0" u="none" dirty="0">
                <a:solidFill>
                  <a:srgbClr val="FF0000"/>
                </a:solidFill>
              </a:rPr>
              <a:t> the first signs came not in America but in Europe: BNP Paribas in France and IKB bank in Germany each announced problems with their holdings of US mortgage bonds.</a:t>
            </a:r>
            <a:r>
              <a:rPr lang="en-GB" sz="1600" b="0" u="none" dirty="0">
                <a:solidFill>
                  <a:schemeClr val="tx1"/>
                </a:solidFill>
              </a:rPr>
              <a:t> The technical reasons were complex. But essentially the problem was akin to a food-poisoning scare. </a:t>
            </a:r>
            <a:r>
              <a:rPr lang="en-GB" sz="1600" b="0" u="none" dirty="0">
                <a:solidFill>
                  <a:srgbClr val="FF0000"/>
                </a:solidFill>
              </a:rPr>
              <a:t>As 2007 wore on, it became clear that significant numbers of American borrowers were defaulting on their mortgages; but because debt had been sliced and diced into new products, nobody knew where the poisonous risks sat in the financial food chain</a:t>
            </a:r>
            <a:r>
              <a:rPr lang="en-GB" sz="1600" b="0" u="none" dirty="0">
                <a:solidFill>
                  <a:schemeClr val="tx1"/>
                </a:solidFill>
              </a:rPr>
              <a:t>. So investors simply shunned all sliced-and-diced products. That caused the markets to seize up”.</a:t>
            </a:r>
          </a:p>
          <a:p>
            <a:pPr algn="just">
              <a:lnSpc>
                <a:spcPts val="2700"/>
              </a:lnSpc>
              <a:spcBef>
                <a:spcPts val="600"/>
              </a:spcBef>
              <a:spcAft>
                <a:spcPts val="600"/>
              </a:spcAft>
              <a:buClr>
                <a:schemeClr val="bg2"/>
              </a:buClr>
              <a:buSzPct val="75000"/>
              <a:buNone/>
              <a:defRPr/>
            </a:pPr>
            <a:r>
              <a:rPr lang="en-GB" sz="1400" b="0" u="none" dirty="0">
                <a:solidFill>
                  <a:schemeClr val="tx1"/>
                </a:solidFill>
                <a:cs typeface="Times New Roman" pitchFamily="18" charset="0"/>
              </a:rPr>
              <a:t>in </a:t>
            </a:r>
            <a:r>
              <a:rPr lang="en-GB" sz="1400" b="0" u="none" dirty="0" err="1">
                <a:solidFill>
                  <a:schemeClr val="tx1"/>
                </a:solidFill>
                <a:cs typeface="Times New Roman" pitchFamily="18" charset="0"/>
              </a:rPr>
              <a:t>Tett</a:t>
            </a:r>
            <a:r>
              <a:rPr lang="en-GB" sz="1400" b="0" u="none" dirty="0">
                <a:solidFill>
                  <a:schemeClr val="tx1"/>
                </a:solidFill>
                <a:cs typeface="Times New Roman" pitchFamily="18" charset="0"/>
              </a:rPr>
              <a:t>, Gillian (2018), “Have we learnt the lessons of the financial crisis?”, Financial Times, 31 Aug.:</a:t>
            </a:r>
            <a:endParaRPr lang="en-GB" sz="1400" b="0" u="none" dirty="0">
              <a:solidFill>
                <a:schemeClr val="tx1"/>
              </a:solidFill>
            </a:endParaRPr>
          </a:p>
          <a:p>
            <a:pPr marL="363538" indent="-363538" algn="just">
              <a:lnSpc>
                <a:spcPts val="2700"/>
              </a:lnSpc>
              <a:spcBef>
                <a:spcPts val="600"/>
              </a:spcBef>
              <a:spcAft>
                <a:spcPts val="600"/>
              </a:spcAft>
              <a:buClr>
                <a:schemeClr val="bg2"/>
              </a:buClr>
              <a:buSzPct val="75000"/>
              <a:buFont typeface="Monotype Sorts" pitchFamily="2" charset="2"/>
              <a:buChar char="n"/>
              <a:defRPr/>
            </a:pPr>
            <a:endParaRPr kumimoji="0" lang="en-US" sz="2000" b="0" u="none" kern="0" dirty="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531</a:t>
            </a:fld>
            <a:endParaRPr lang="en-US"/>
          </a:p>
        </p:txBody>
      </p:sp>
    </p:spTree>
    <p:extLst>
      <p:ext uri="{BB962C8B-B14F-4D97-AF65-F5344CB8AC3E}">
        <p14:creationId xmlns:p14="http://schemas.microsoft.com/office/powerpoint/2010/main" val="3276506392"/>
      </p:ext>
    </p:extLst>
  </p:cSld>
  <p:clrMapOvr>
    <a:masterClrMapping/>
  </p:clrMapOvr>
  <p:transition spd="slow">
    <p:pull dir="r"/>
  </p:transition>
</p:sld>
</file>

<file path=ppt/slides/slide5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566150" cy="1104900"/>
          </a:xfrm>
        </p:spPr>
        <p:txBody>
          <a:bodyPr/>
          <a:lstStyle/>
          <a:p>
            <a:r>
              <a:rPr lang="en-US" dirty="0"/>
              <a:t>Anatomy of the crisis</a:t>
            </a:r>
          </a:p>
        </p:txBody>
      </p:sp>
      <p:sp>
        <p:nvSpPr>
          <p:cNvPr id="5" name="Rectangle 3"/>
          <p:cNvSpPr txBox="1">
            <a:spLocks noChangeArrowheads="1"/>
          </p:cNvSpPr>
          <p:nvPr/>
        </p:nvSpPr>
        <p:spPr bwMode="auto">
          <a:xfrm>
            <a:off x="776536" y="1628801"/>
            <a:ext cx="8716714" cy="4694211"/>
          </a:xfrm>
          <a:prstGeom prst="rect">
            <a:avLst/>
          </a:prstGeom>
          <a:noFill/>
          <a:ln w="9525">
            <a:noFill/>
            <a:miter lim="800000"/>
            <a:headEnd/>
            <a:tailEnd/>
          </a:ln>
        </p:spPr>
        <p:txBody>
          <a:bodyPr lIns="92075" tIns="46038" rIns="92075" bIns="46038"/>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kumimoji="0" lang="en-US" sz="2000" u="none" kern="0" dirty="0">
                <a:solidFill>
                  <a:srgbClr val="FF0000"/>
                </a:solidFill>
                <a:latin typeface="+mn-lt"/>
                <a:cs typeface="Times New Roman" pitchFamily="18" charset="0"/>
              </a:rPr>
              <a:t>3 </a:t>
            </a:r>
            <a:r>
              <a:rPr lang="pt-PT" sz="2000" u="none" dirty="0">
                <a:solidFill>
                  <a:srgbClr val="FF0000"/>
                </a:solidFill>
                <a:latin typeface="+mn-lt"/>
              </a:rPr>
              <a:t>central financial </a:t>
            </a:r>
            <a:r>
              <a:rPr lang="en-US" sz="2000" u="none" dirty="0">
                <a:solidFill>
                  <a:srgbClr val="FF0000"/>
                </a:solidFill>
                <a:latin typeface="+mn-lt"/>
              </a:rPr>
              <a:t>factors</a:t>
            </a:r>
            <a:r>
              <a:rPr lang="pt-PT" sz="2000" u="none" dirty="0">
                <a:solidFill>
                  <a:srgbClr val="FF0000"/>
                </a:solidFill>
                <a:latin typeface="+mn-lt"/>
              </a:rPr>
              <a:t>:</a:t>
            </a:r>
          </a:p>
          <a:p>
            <a:pPr marL="363538" indent="-363538" algn="just">
              <a:lnSpc>
                <a:spcPts val="2700"/>
              </a:lnSpc>
              <a:spcBef>
                <a:spcPts val="600"/>
              </a:spcBef>
              <a:spcAft>
                <a:spcPts val="600"/>
              </a:spcAft>
              <a:buClr>
                <a:schemeClr val="bg2"/>
              </a:buClr>
              <a:buSzPct val="75000"/>
              <a:buFont typeface="Monotype Sorts" pitchFamily="2" charset="2"/>
              <a:buChar char="n"/>
              <a:defRPr/>
            </a:pPr>
            <a:endParaRPr lang="pt-PT" sz="2000" b="0" u="none" dirty="0">
              <a:solidFill>
                <a:schemeClr val="tx1"/>
              </a:solidFill>
              <a:latin typeface="+mn-lt"/>
            </a:endParaRPr>
          </a:p>
          <a:p>
            <a:pPr marL="452438" indent="-452438" algn="just">
              <a:lnSpc>
                <a:spcPts val="2700"/>
              </a:lnSpc>
              <a:spcBef>
                <a:spcPts val="600"/>
              </a:spcBef>
              <a:spcAft>
                <a:spcPts val="600"/>
              </a:spcAft>
              <a:buAutoNum type="romanLcParenBoth"/>
            </a:pPr>
            <a:r>
              <a:rPr lang="en-US" sz="2000" b="0" u="none" dirty="0">
                <a:solidFill>
                  <a:schemeClr val="tx1"/>
                </a:solidFill>
                <a:latin typeface="+mn-lt"/>
              </a:rPr>
              <a:t>financial innovation in mortgage markets – development of structured credit products concealing the true risks;</a:t>
            </a:r>
          </a:p>
          <a:p>
            <a:pPr marL="452438" indent="-452438" algn="just">
              <a:lnSpc>
                <a:spcPts val="2700"/>
              </a:lnSpc>
              <a:spcBef>
                <a:spcPts val="600"/>
              </a:spcBef>
              <a:spcAft>
                <a:spcPts val="600"/>
              </a:spcAft>
              <a:buAutoNum type="romanLcParenBoth" startAt="2"/>
            </a:pPr>
            <a:r>
              <a:rPr lang="en-US" sz="2000" b="0" u="none" dirty="0">
                <a:solidFill>
                  <a:schemeClr val="tx1"/>
                </a:solidFill>
                <a:latin typeface="+mn-lt"/>
              </a:rPr>
              <a:t>agency problems in mortgage markets – brokers had incentives to originate new loans regardless their risk;</a:t>
            </a:r>
          </a:p>
          <a:p>
            <a:pPr marL="452438" indent="-452438" algn="just">
              <a:lnSpc>
                <a:spcPts val="2700"/>
              </a:lnSpc>
              <a:spcBef>
                <a:spcPts val="600"/>
              </a:spcBef>
              <a:spcAft>
                <a:spcPts val="600"/>
              </a:spcAft>
              <a:buAutoNum type="romanLcParenBoth" startAt="2"/>
            </a:pPr>
            <a:r>
              <a:rPr lang="en-US" sz="2000" b="0" u="none" dirty="0">
                <a:solidFill>
                  <a:schemeClr val="tx1"/>
                </a:solidFill>
                <a:latin typeface="+mn-lt"/>
              </a:rPr>
              <a:t>the role of asymmetric information in the credit-rating process – rating agencies faced conflicts of interest, as they rated the structured products and were also involved in the setting-up of these products.</a:t>
            </a:r>
            <a:endParaRPr kumimoji="0" lang="en-US" sz="2000" b="0" u="none" kern="0" dirty="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532</a:t>
            </a:fld>
            <a:endParaRPr lang="en-US"/>
          </a:p>
        </p:txBody>
      </p:sp>
    </p:spTree>
    <p:extLst>
      <p:ext uri="{BB962C8B-B14F-4D97-AF65-F5344CB8AC3E}">
        <p14:creationId xmlns:p14="http://schemas.microsoft.com/office/powerpoint/2010/main" val="3827187582"/>
      </p:ext>
    </p:extLst>
  </p:cSld>
  <p:clrMapOvr>
    <a:masterClrMapping/>
  </p:clrMapOvr>
  <p:transition spd="slow">
    <p:pull dir="r"/>
  </p:transition>
</p:sld>
</file>

<file path=ppt/slides/slide5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566150" cy="1104900"/>
          </a:xfrm>
        </p:spPr>
        <p:txBody>
          <a:bodyPr/>
          <a:lstStyle/>
          <a:p>
            <a:r>
              <a:rPr lang="en-US" dirty="0"/>
              <a:t>Anatomy of the crisis</a:t>
            </a:r>
          </a:p>
        </p:txBody>
      </p:sp>
      <p:sp>
        <p:nvSpPr>
          <p:cNvPr id="5" name="Rectangle 3"/>
          <p:cNvSpPr txBox="1">
            <a:spLocks noChangeArrowheads="1"/>
          </p:cNvSpPr>
          <p:nvPr/>
        </p:nvSpPr>
        <p:spPr bwMode="auto">
          <a:xfrm>
            <a:off x="776536" y="1628802"/>
            <a:ext cx="8716714" cy="432046"/>
          </a:xfrm>
          <a:prstGeom prst="rect">
            <a:avLst/>
          </a:prstGeom>
          <a:noFill/>
          <a:ln w="9525">
            <a:noFill/>
            <a:miter lim="800000"/>
            <a:headEnd/>
            <a:tailEnd/>
          </a:ln>
        </p:spPr>
        <p:txBody>
          <a:bodyPr lIns="92075" tIns="46038" rIns="92075" bIns="46038"/>
          <a:lstStyle/>
          <a:p>
            <a:pPr marL="268288" indent="-268288" algn="just">
              <a:lnSpc>
                <a:spcPts val="2600"/>
              </a:lnSpc>
              <a:spcBef>
                <a:spcPts val="600"/>
              </a:spcBef>
              <a:spcAft>
                <a:spcPts val="0"/>
              </a:spcAft>
              <a:buClr>
                <a:schemeClr val="bg2"/>
              </a:buClr>
              <a:buSzPct val="75000"/>
              <a:buFont typeface="Monotype Sorts" pitchFamily="2" charset="2"/>
              <a:buChar char="n"/>
              <a:defRPr/>
            </a:pPr>
            <a:r>
              <a:rPr kumimoji="0" lang="en-US" sz="2000" b="0" u="none" kern="0" dirty="0">
                <a:solidFill>
                  <a:schemeClr val="tx1"/>
                </a:solidFill>
                <a:latin typeface="+mn-lt"/>
                <a:cs typeface="Times New Roman" pitchFamily="18" charset="0"/>
              </a:rPr>
              <a:t>But </a:t>
            </a:r>
            <a:r>
              <a:rPr kumimoji="0" lang="en-US" sz="2000" b="0" kern="0" dirty="0">
                <a:solidFill>
                  <a:srgbClr val="FF0000"/>
                </a:solidFill>
                <a:latin typeface="+mn-lt"/>
                <a:cs typeface="Times New Roman" pitchFamily="18" charset="0"/>
              </a:rPr>
              <a:t>many other factors were key</a:t>
            </a:r>
            <a:r>
              <a:rPr kumimoji="0" lang="en-US" sz="2000" b="0" kern="0" dirty="0">
                <a:solidFill>
                  <a:schemeClr val="tx1"/>
                </a:solidFill>
                <a:latin typeface="+mn-lt"/>
                <a:cs typeface="Times New Roman" pitchFamily="18" charset="0"/>
              </a:rPr>
              <a:t>:</a:t>
            </a:r>
            <a:endParaRPr lang="en-US" sz="2000" b="0" u="none" dirty="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533</a:t>
            </a:fld>
            <a:endParaRPr lang="en-US"/>
          </a:p>
        </p:txBody>
      </p:sp>
      <p:pic>
        <p:nvPicPr>
          <p:cNvPr id="61" name="Picture 60"/>
          <p:cNvPicPr>
            <a:picLocks noChangeAspect="1"/>
          </p:cNvPicPr>
          <p:nvPr/>
        </p:nvPicPr>
        <p:blipFill>
          <a:blip r:embed="rId2"/>
          <a:stretch>
            <a:fillRect/>
          </a:stretch>
        </p:blipFill>
        <p:spPr>
          <a:xfrm>
            <a:off x="1568624" y="2241850"/>
            <a:ext cx="7053800" cy="3985197"/>
          </a:xfrm>
          <a:prstGeom prst="rect">
            <a:avLst/>
          </a:prstGeom>
        </p:spPr>
      </p:pic>
    </p:spTree>
    <p:extLst>
      <p:ext uri="{BB962C8B-B14F-4D97-AF65-F5344CB8AC3E}">
        <p14:creationId xmlns:p14="http://schemas.microsoft.com/office/powerpoint/2010/main" val="1913605289"/>
      </p:ext>
    </p:extLst>
  </p:cSld>
  <p:clrMapOvr>
    <a:masterClrMapping/>
  </p:clrMapOvr>
  <p:transition spd="slow">
    <p:pull dir="r"/>
  </p:transition>
</p:sld>
</file>

<file path=ppt/slides/slide5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762000" y="342900"/>
            <a:ext cx="8566150" cy="1104900"/>
          </a:xfrm>
        </p:spPr>
        <p:txBody>
          <a:bodyPr/>
          <a:lstStyle/>
          <a:p>
            <a:r>
              <a:rPr lang="en-US" dirty="0"/>
              <a:t>Macroeconomic Problems</a:t>
            </a:r>
          </a:p>
        </p:txBody>
      </p:sp>
      <p:sp>
        <p:nvSpPr>
          <p:cNvPr id="83971" name="Rectangle 3"/>
          <p:cNvSpPr>
            <a:spLocks noGrp="1" noChangeArrowheads="1"/>
          </p:cNvSpPr>
          <p:nvPr>
            <p:ph type="body" idx="1"/>
          </p:nvPr>
        </p:nvSpPr>
        <p:spPr>
          <a:xfrm>
            <a:off x="809625" y="1628799"/>
            <a:ext cx="8643938" cy="4694214"/>
          </a:xfrm>
        </p:spPr>
        <p:txBody>
          <a:bodyPr/>
          <a:lstStyle/>
          <a:p>
            <a:pPr marL="268288" indent="-268288" algn="just">
              <a:lnSpc>
                <a:spcPts val="2700"/>
              </a:lnSpc>
              <a:spcBef>
                <a:spcPts val="600"/>
              </a:spcBef>
              <a:spcAft>
                <a:spcPts val="600"/>
              </a:spcAft>
              <a:defRPr/>
            </a:pPr>
            <a:r>
              <a:rPr lang="en-US" sz="2000" b="1" dirty="0">
                <a:cs typeface="Times New Roman" pitchFamily="18" charset="0"/>
              </a:rPr>
              <a:t>Accommodative monetary policy </a:t>
            </a:r>
            <a:r>
              <a:rPr lang="en-US" sz="2000" dirty="0">
                <a:cs typeface="Times New Roman" pitchFamily="18" charset="0"/>
              </a:rPr>
              <a:t>=&gt; low interest rates fed the credit growth.</a:t>
            </a:r>
          </a:p>
          <a:p>
            <a:pPr marL="268288" indent="-268288" algn="just">
              <a:lnSpc>
                <a:spcPts val="2700"/>
              </a:lnSpc>
              <a:spcBef>
                <a:spcPts val="600"/>
              </a:spcBef>
              <a:spcAft>
                <a:spcPts val="600"/>
              </a:spcAft>
              <a:defRPr/>
            </a:pPr>
            <a:endParaRPr lang="en-US" sz="2000" dirty="0">
              <a:cs typeface="Times New Roman" pitchFamily="18" charset="0"/>
            </a:endParaRPr>
          </a:p>
          <a:p>
            <a:pPr marL="268288" indent="-268288" algn="just">
              <a:lnSpc>
                <a:spcPts val="2700"/>
              </a:lnSpc>
              <a:spcBef>
                <a:spcPts val="600"/>
              </a:spcBef>
              <a:spcAft>
                <a:spcPts val="600"/>
              </a:spcAft>
              <a:defRPr/>
            </a:pPr>
            <a:r>
              <a:rPr lang="en-US" sz="2000" dirty="0">
                <a:cs typeface="Times New Roman" pitchFamily="18" charset="0"/>
              </a:rPr>
              <a:t>The</a:t>
            </a:r>
            <a:r>
              <a:rPr lang="en-GB" sz="2000" dirty="0"/>
              <a:t> history of </a:t>
            </a:r>
            <a:r>
              <a:rPr lang="en-GB" sz="2000" dirty="0" err="1"/>
              <a:t>postwar</a:t>
            </a:r>
            <a:r>
              <a:rPr lang="en-GB" sz="2000" dirty="0"/>
              <a:t> had seen only 2 episodes of real fed funds rate remaining negative for several consecutive years: the high-inflation episode of 1975-1978 and in 2002-2005</a:t>
            </a:r>
            <a:r>
              <a:rPr lang="en-US" sz="2000" dirty="0">
                <a:cs typeface="Times New Roman" pitchFamily="18" charset="0"/>
              </a:rPr>
              <a:t>.</a:t>
            </a:r>
          </a:p>
          <a:p>
            <a:pPr marL="268288" indent="-268288" algn="just">
              <a:lnSpc>
                <a:spcPts val="2700"/>
              </a:lnSpc>
              <a:spcBef>
                <a:spcPts val="600"/>
              </a:spcBef>
              <a:spcAft>
                <a:spcPts val="600"/>
              </a:spcAft>
              <a:defRPr/>
            </a:pPr>
            <a:r>
              <a:rPr lang="en-US" sz="2000" dirty="0">
                <a:cs typeface="Times New Roman" pitchFamily="18" charset="0"/>
              </a:rPr>
              <a:t>The low interest rate in 2002-2005 resulted from the Fed response to the dotcom crash in 2000-2001.</a:t>
            </a:r>
          </a:p>
          <a:p>
            <a:pPr marL="268288" indent="-268288" algn="just">
              <a:lnSpc>
                <a:spcPts val="2700"/>
              </a:lnSpc>
              <a:spcBef>
                <a:spcPts val="600"/>
              </a:spcBef>
              <a:spcAft>
                <a:spcPts val="600"/>
              </a:spcAft>
              <a:defRPr/>
            </a:pPr>
            <a:r>
              <a:rPr lang="en-US" sz="2000" dirty="0">
                <a:solidFill>
                  <a:srgbClr val="FF0000"/>
                </a:solidFill>
                <a:cs typeface="Times New Roman" pitchFamily="18" charset="0"/>
              </a:rPr>
              <a:t>Low interest rates triggered the accumulation of several macroeconomic disequilibria, namely current account deficits in developed countries (e.g. US).</a:t>
            </a:r>
          </a:p>
          <a:p>
            <a:pPr marL="268288" indent="-268288" algn="just">
              <a:lnSpc>
                <a:spcPts val="2700"/>
              </a:lnSpc>
              <a:spcBef>
                <a:spcPts val="600"/>
              </a:spcBef>
              <a:spcAft>
                <a:spcPts val="600"/>
              </a:spcAft>
              <a:defRPr/>
            </a:pPr>
            <a:endParaRPr lang="en-US" sz="2000" dirty="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534</a:t>
            </a:fld>
            <a:endParaRPr lang="en-US"/>
          </a:p>
        </p:txBody>
      </p:sp>
      <p:sp>
        <p:nvSpPr>
          <p:cNvPr id="3" name="Down Arrow 2"/>
          <p:cNvSpPr/>
          <p:nvPr/>
        </p:nvSpPr>
        <p:spPr bwMode="auto">
          <a:xfrm>
            <a:off x="4953000" y="2060848"/>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6" name="Down Arrow 5"/>
          <p:cNvSpPr/>
          <p:nvPr/>
        </p:nvSpPr>
        <p:spPr bwMode="auto">
          <a:xfrm>
            <a:off x="4934370" y="5445224"/>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473383771"/>
      </p:ext>
    </p:extLst>
  </p:cSld>
  <p:clrMapOvr>
    <a:masterClrMapping/>
  </p:clrMapOvr>
  <p:transition spd="slow">
    <p:pull dir="r"/>
  </p:transition>
</p:sld>
</file>

<file path=ppt/slides/slide5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762000" y="342900"/>
            <a:ext cx="8566150" cy="1104900"/>
          </a:xfrm>
        </p:spPr>
        <p:txBody>
          <a:bodyPr/>
          <a:lstStyle/>
          <a:p>
            <a:r>
              <a:rPr lang="en-US" dirty="0"/>
              <a:t>Macroeconomic Problems</a:t>
            </a:r>
          </a:p>
        </p:txBody>
      </p:sp>
      <p:sp>
        <p:nvSpPr>
          <p:cNvPr id="83971" name="Rectangle 3"/>
          <p:cNvSpPr>
            <a:spLocks noGrp="1" noChangeArrowheads="1"/>
          </p:cNvSpPr>
          <p:nvPr>
            <p:ph type="body" idx="1"/>
          </p:nvPr>
        </p:nvSpPr>
        <p:spPr>
          <a:xfrm>
            <a:off x="762000" y="1628799"/>
            <a:ext cx="8691563" cy="1800201"/>
          </a:xfrm>
        </p:spPr>
        <p:txBody>
          <a:bodyPr/>
          <a:lstStyle/>
          <a:p>
            <a:pPr marL="268288" indent="-268288" algn="just">
              <a:lnSpc>
                <a:spcPts val="2700"/>
              </a:lnSpc>
              <a:spcBef>
                <a:spcPts val="600"/>
              </a:spcBef>
              <a:spcAft>
                <a:spcPts val="600"/>
              </a:spcAft>
            </a:pPr>
            <a:endParaRPr lang="en-US" sz="2000" dirty="0">
              <a:solidFill>
                <a:srgbClr val="FF0000"/>
              </a:solidFill>
              <a:cs typeface="Times New Roman" pitchFamily="18" charset="0"/>
            </a:endParaRPr>
          </a:p>
          <a:p>
            <a:pPr marL="268288" indent="-268288" algn="just">
              <a:lnSpc>
                <a:spcPts val="2700"/>
              </a:lnSpc>
              <a:spcBef>
                <a:spcPts val="600"/>
              </a:spcBef>
              <a:spcAft>
                <a:spcPts val="600"/>
              </a:spcAft>
            </a:pPr>
            <a:r>
              <a:rPr lang="en-US" sz="2000" dirty="0">
                <a:cs typeface="Times New Roman" pitchFamily="18" charset="0"/>
              </a:rPr>
              <a:t>Nonetheless, </a:t>
            </a:r>
            <a:r>
              <a:rPr lang="en-US" sz="2000" u="sng" dirty="0">
                <a:cs typeface="Times New Roman" pitchFamily="18" charset="0"/>
              </a:rPr>
              <a:t>some authors raise doubts about the link between current account deficits and credit growth </a:t>
            </a:r>
            <a:r>
              <a:rPr lang="en-US" sz="2000" dirty="0">
                <a:cs typeface="Times New Roman" pitchFamily="18" charset="0"/>
              </a:rPr>
              <a:t>(e.g. </a:t>
            </a:r>
            <a:r>
              <a:rPr lang="en-US" sz="2000" dirty="0" err="1">
                <a:cs typeface="Times New Roman" pitchFamily="18" charset="0"/>
              </a:rPr>
              <a:t>Borio</a:t>
            </a:r>
            <a:r>
              <a:rPr lang="en-US" sz="2000" dirty="0">
                <a:cs typeface="Times New Roman" pitchFamily="18" charset="0"/>
              </a:rPr>
              <a:t> and </a:t>
            </a:r>
            <a:r>
              <a:rPr lang="en-US" sz="2000" dirty="0" err="1">
                <a:cs typeface="Times New Roman" pitchFamily="18" charset="0"/>
              </a:rPr>
              <a:t>Disyatat</a:t>
            </a:r>
            <a:r>
              <a:rPr lang="en-US" sz="2000" dirty="0">
                <a:cs typeface="Times New Roman" pitchFamily="18" charset="0"/>
              </a:rPr>
              <a:t> (2011), as credit also grew significantly in countries with large current account surpluses (e.g. China).</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535</a:t>
            </a:fld>
            <a:endParaRPr lang="en-US"/>
          </a:p>
        </p:txBody>
      </p:sp>
      <p:pic>
        <p:nvPicPr>
          <p:cNvPr id="3" name="Picture 2"/>
          <p:cNvPicPr>
            <a:picLocks noChangeAspect="1"/>
          </p:cNvPicPr>
          <p:nvPr/>
        </p:nvPicPr>
        <p:blipFill>
          <a:blip r:embed="rId2"/>
          <a:stretch>
            <a:fillRect/>
          </a:stretch>
        </p:blipFill>
        <p:spPr>
          <a:xfrm>
            <a:off x="1071379" y="3356992"/>
            <a:ext cx="7218543" cy="2499629"/>
          </a:xfrm>
          <a:prstGeom prst="rect">
            <a:avLst/>
          </a:prstGeom>
        </p:spPr>
      </p:pic>
      <p:sp>
        <p:nvSpPr>
          <p:cNvPr id="8" name="Text Box 6"/>
          <p:cNvSpPr txBox="1">
            <a:spLocks noChangeArrowheads="1"/>
          </p:cNvSpPr>
          <p:nvPr/>
        </p:nvSpPr>
        <p:spPr bwMode="auto">
          <a:xfrm>
            <a:off x="1071379" y="5897604"/>
            <a:ext cx="6709559" cy="461665"/>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a:t>
            </a:r>
            <a:r>
              <a:rPr lang="en-GB" sz="1200" b="0" u="none" dirty="0" err="1">
                <a:solidFill>
                  <a:schemeClr val="tx1"/>
                </a:solidFill>
              </a:rPr>
              <a:t>Borio</a:t>
            </a:r>
            <a:r>
              <a:rPr lang="en-GB" sz="1200" b="0" u="none" dirty="0">
                <a:solidFill>
                  <a:schemeClr val="tx1"/>
                </a:solidFill>
              </a:rPr>
              <a:t>, Claudio and </a:t>
            </a:r>
            <a:r>
              <a:rPr lang="en-GB" sz="1200" b="0" u="none" dirty="0" err="1">
                <a:solidFill>
                  <a:schemeClr val="tx1"/>
                </a:solidFill>
              </a:rPr>
              <a:t>Piti</a:t>
            </a:r>
            <a:r>
              <a:rPr lang="en-GB" sz="1200" b="0" u="none" dirty="0">
                <a:solidFill>
                  <a:schemeClr val="tx1"/>
                </a:solidFill>
              </a:rPr>
              <a:t> </a:t>
            </a:r>
            <a:r>
              <a:rPr lang="en-GB" sz="1200" b="0" u="none" dirty="0" err="1">
                <a:solidFill>
                  <a:schemeClr val="tx1"/>
                </a:solidFill>
              </a:rPr>
              <a:t>Disyatat</a:t>
            </a:r>
            <a:r>
              <a:rPr lang="en-GB" sz="1200" b="0" u="none" dirty="0">
                <a:solidFill>
                  <a:schemeClr val="tx1"/>
                </a:solidFill>
              </a:rPr>
              <a:t> (2011), “Global imbalances and the financial crisis: Link or no link?”, BIS Working Papers No 346, May.</a:t>
            </a:r>
            <a:endParaRPr lang="en-US" sz="1200" b="0" u="none" dirty="0">
              <a:solidFill>
                <a:schemeClr val="tx1"/>
              </a:solidFill>
            </a:endParaRPr>
          </a:p>
        </p:txBody>
      </p:sp>
      <p:sp>
        <p:nvSpPr>
          <p:cNvPr id="7" name="Down Arrow 6"/>
          <p:cNvSpPr/>
          <p:nvPr/>
        </p:nvSpPr>
        <p:spPr bwMode="auto">
          <a:xfrm>
            <a:off x="4880992" y="1628800"/>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38676900"/>
      </p:ext>
    </p:extLst>
  </p:cSld>
  <p:clrMapOvr>
    <a:masterClrMapping/>
  </p:clrMapOvr>
  <p:transition spd="slow">
    <p:pull dir="r"/>
  </p:transition>
</p:sld>
</file>

<file path=ppt/slides/slide5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762000" y="342900"/>
            <a:ext cx="8566150" cy="1104900"/>
          </a:xfrm>
        </p:spPr>
        <p:txBody>
          <a:bodyPr/>
          <a:lstStyle/>
          <a:p>
            <a:r>
              <a:rPr lang="en-US" dirty="0"/>
              <a:t>Macroeconomic Problems</a:t>
            </a:r>
          </a:p>
        </p:txBody>
      </p:sp>
      <p:sp>
        <p:nvSpPr>
          <p:cNvPr id="84995" name="Rectangle 3"/>
          <p:cNvSpPr>
            <a:spLocks noGrp="1" noChangeArrowheads="1"/>
          </p:cNvSpPr>
          <p:nvPr>
            <p:ph type="body" idx="1"/>
          </p:nvPr>
        </p:nvSpPr>
        <p:spPr>
          <a:xfrm>
            <a:off x="809625" y="1628800"/>
            <a:ext cx="8607871" cy="1881400"/>
          </a:xfrm>
        </p:spPr>
        <p:txBody>
          <a:bodyPr/>
          <a:lstStyle/>
          <a:p>
            <a:pPr marL="268288" indent="-268288" algn="just">
              <a:lnSpc>
                <a:spcPts val="2700"/>
              </a:lnSpc>
              <a:spcBef>
                <a:spcPts val="600"/>
              </a:spcBef>
              <a:spcAft>
                <a:spcPts val="600"/>
              </a:spcAft>
            </a:pPr>
            <a:r>
              <a:rPr lang="en-US" sz="2000" dirty="0">
                <a:solidFill>
                  <a:srgbClr val="FF0000"/>
                </a:solidFill>
              </a:rPr>
              <a:t>Savings were increasingly channeled to US, </a:t>
            </a:r>
            <a:r>
              <a:rPr lang="en-US" sz="2000" dirty="0"/>
              <a:t>due to its g</a:t>
            </a:r>
            <a:r>
              <a:rPr lang="en-US" sz="2000" dirty="0">
                <a:cs typeface="Times New Roman" pitchFamily="18" charset="0"/>
              </a:rPr>
              <a:t>rowing indebtedness (both Government and households).</a:t>
            </a:r>
          </a:p>
          <a:p>
            <a:pPr marL="268288" indent="-268288" algn="just">
              <a:lnSpc>
                <a:spcPts val="2700"/>
              </a:lnSpc>
              <a:spcBef>
                <a:spcPts val="600"/>
              </a:spcBef>
              <a:spcAft>
                <a:spcPts val="600"/>
              </a:spcAft>
            </a:pPr>
            <a:r>
              <a:rPr lang="en-US" sz="2000" dirty="0">
                <a:cs typeface="Times New Roman" pitchFamily="18" charset="0"/>
              </a:rPr>
              <a:t>According to Niall Ferguson, we were living in a world with a big economy – </a:t>
            </a:r>
            <a:r>
              <a:rPr lang="en-US" sz="2000" dirty="0" err="1">
                <a:solidFill>
                  <a:srgbClr val="FF0000"/>
                </a:solidFill>
                <a:cs typeface="Times New Roman" pitchFamily="18" charset="0"/>
              </a:rPr>
              <a:t>Chimerica</a:t>
            </a:r>
            <a:r>
              <a:rPr lang="en-US" sz="2000" dirty="0">
                <a:cs typeface="Times New Roman" pitchFamily="18" charset="0"/>
              </a:rPr>
              <a:t>: China sold goods to US and the US current account and government deficit were financed by China.</a:t>
            </a:r>
          </a:p>
        </p:txBody>
      </p:sp>
      <p:sp>
        <p:nvSpPr>
          <p:cNvPr id="84996" name="Text Box 6"/>
          <p:cNvSpPr txBox="1">
            <a:spLocks noChangeArrowheads="1"/>
          </p:cNvSpPr>
          <p:nvPr/>
        </p:nvSpPr>
        <p:spPr bwMode="auto">
          <a:xfrm>
            <a:off x="762000" y="6032321"/>
            <a:ext cx="8643938" cy="276999"/>
          </a:xfrm>
          <a:prstGeom prst="rect">
            <a:avLst/>
          </a:prstGeom>
          <a:noFill/>
          <a:ln w="12700" cap="sq">
            <a:noFill/>
            <a:miter lim="800000"/>
            <a:headEnd/>
            <a:tailEnd/>
          </a:ln>
        </p:spPr>
        <p:txBody>
          <a:bodyPr>
            <a:spAutoFit/>
          </a:bodyPr>
          <a:lstStyle/>
          <a:p>
            <a:pPr marL="536575" indent="-536575" algn="just">
              <a:buFont typeface="Webdings" pitchFamily="18" charset="2"/>
              <a:buNone/>
            </a:pPr>
            <a:r>
              <a:rPr lang="en-US" sz="1200" b="0" u="none" dirty="0">
                <a:solidFill>
                  <a:schemeClr val="tx1"/>
                </a:solidFill>
              </a:rPr>
              <a:t>Source: Financial Services Authority (2009), “A regulatory response to the global banking crisis”, DP 09/2 (Turner Report)</a:t>
            </a:r>
          </a:p>
        </p:txBody>
      </p:sp>
      <p:pic>
        <p:nvPicPr>
          <p:cNvPr id="84997" name="Picture 2"/>
          <p:cNvPicPr>
            <a:picLocks noChangeAspect="1" noChangeArrowheads="1"/>
          </p:cNvPicPr>
          <p:nvPr/>
        </p:nvPicPr>
        <p:blipFill>
          <a:blip r:embed="rId2" cstate="print"/>
          <a:srcRect/>
          <a:stretch>
            <a:fillRect/>
          </a:stretch>
        </p:blipFill>
        <p:spPr bwMode="auto">
          <a:xfrm>
            <a:off x="738189" y="3523893"/>
            <a:ext cx="4286820" cy="2497395"/>
          </a:xfrm>
          <a:prstGeom prst="rect">
            <a:avLst/>
          </a:prstGeom>
          <a:noFill/>
          <a:ln w="12700" cap="sq">
            <a:noFill/>
            <a:miter lim="800000"/>
            <a:headEnd/>
            <a:tailEnd/>
          </a:ln>
        </p:spPr>
      </p:pic>
      <p:pic>
        <p:nvPicPr>
          <p:cNvPr id="84998" name="Picture 3"/>
          <p:cNvPicPr>
            <a:picLocks noChangeAspect="1" noChangeArrowheads="1"/>
          </p:cNvPicPr>
          <p:nvPr/>
        </p:nvPicPr>
        <p:blipFill>
          <a:blip r:embed="rId3" cstate="print"/>
          <a:srcRect/>
          <a:stretch>
            <a:fillRect/>
          </a:stretch>
        </p:blipFill>
        <p:spPr bwMode="auto">
          <a:xfrm>
            <a:off x="5238750" y="3523893"/>
            <a:ext cx="4097828" cy="2497395"/>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536</a:t>
            </a:fld>
            <a:endParaRPr lang="en-US"/>
          </a:p>
        </p:txBody>
      </p:sp>
    </p:spTree>
    <p:extLst>
      <p:ext uri="{BB962C8B-B14F-4D97-AF65-F5344CB8AC3E}">
        <p14:creationId xmlns:p14="http://schemas.microsoft.com/office/powerpoint/2010/main" val="2090917267"/>
      </p:ext>
    </p:extLst>
  </p:cSld>
  <p:clrMapOvr>
    <a:masterClrMapping/>
  </p:clrMapOvr>
  <p:transition spd="slow">
    <p:pull dir="r"/>
  </p:transition>
</p:sld>
</file>

<file path=ppt/slides/slide5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762000" y="342900"/>
            <a:ext cx="8566150" cy="1104900"/>
          </a:xfrm>
        </p:spPr>
        <p:txBody>
          <a:bodyPr/>
          <a:lstStyle/>
          <a:p>
            <a:r>
              <a:rPr lang="en-US" dirty="0"/>
              <a:t>Macroeconomic Problems</a:t>
            </a:r>
          </a:p>
        </p:txBody>
      </p:sp>
      <p:sp>
        <p:nvSpPr>
          <p:cNvPr id="84995" name="Rectangle 3"/>
          <p:cNvSpPr>
            <a:spLocks noGrp="1" noChangeArrowheads="1"/>
          </p:cNvSpPr>
          <p:nvPr>
            <p:ph type="body" idx="1"/>
          </p:nvPr>
        </p:nvSpPr>
        <p:spPr>
          <a:xfrm>
            <a:off x="809625" y="1628800"/>
            <a:ext cx="8607871" cy="704478"/>
          </a:xfrm>
        </p:spPr>
        <p:txBody>
          <a:bodyPr/>
          <a:lstStyle/>
          <a:p>
            <a:pPr marL="268288" indent="-268288" algn="just">
              <a:lnSpc>
                <a:spcPts val="2700"/>
              </a:lnSpc>
              <a:spcBef>
                <a:spcPts val="600"/>
              </a:spcBef>
              <a:spcAft>
                <a:spcPts val="600"/>
              </a:spcAft>
            </a:pPr>
            <a:r>
              <a:rPr lang="en-US" sz="2000" dirty="0">
                <a:solidFill>
                  <a:srgbClr val="FF0000"/>
                </a:solidFill>
              </a:rPr>
              <a:t>Capital flows reached record levels in the years before the subprime crisis, above 30% of the GDP, mostly between advanced economies:</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537</a:t>
            </a:fld>
            <a:endParaRPr lang="en-US"/>
          </a:p>
        </p:txBody>
      </p:sp>
      <p:sp>
        <p:nvSpPr>
          <p:cNvPr id="8" name="Text Box 6"/>
          <p:cNvSpPr txBox="1">
            <a:spLocks noChangeArrowheads="1"/>
          </p:cNvSpPr>
          <p:nvPr/>
        </p:nvSpPr>
        <p:spPr bwMode="auto">
          <a:xfrm>
            <a:off x="762412" y="5861348"/>
            <a:ext cx="8667899" cy="461665"/>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a:t>
            </a:r>
            <a:r>
              <a:rPr lang="en-GB" sz="1200" b="0" u="none" dirty="0" err="1">
                <a:solidFill>
                  <a:schemeClr val="tx1"/>
                </a:solidFill>
              </a:rPr>
              <a:t>Borio</a:t>
            </a:r>
            <a:r>
              <a:rPr lang="en-GB" sz="1200" b="0" u="none" dirty="0">
                <a:solidFill>
                  <a:schemeClr val="tx1"/>
                </a:solidFill>
              </a:rPr>
              <a:t>, Claudio and </a:t>
            </a:r>
            <a:r>
              <a:rPr lang="en-GB" sz="1200" b="0" u="none" dirty="0" err="1">
                <a:solidFill>
                  <a:schemeClr val="tx1"/>
                </a:solidFill>
              </a:rPr>
              <a:t>Piti</a:t>
            </a:r>
            <a:r>
              <a:rPr lang="en-GB" sz="1200" b="0" u="none" dirty="0">
                <a:solidFill>
                  <a:schemeClr val="tx1"/>
                </a:solidFill>
              </a:rPr>
              <a:t> </a:t>
            </a:r>
            <a:r>
              <a:rPr lang="en-GB" sz="1200" b="0" u="none" dirty="0" err="1">
                <a:solidFill>
                  <a:schemeClr val="tx1"/>
                </a:solidFill>
              </a:rPr>
              <a:t>Disyatat</a:t>
            </a:r>
            <a:r>
              <a:rPr lang="en-GB" sz="1200" b="0" u="none" dirty="0">
                <a:solidFill>
                  <a:schemeClr val="tx1"/>
                </a:solidFill>
              </a:rPr>
              <a:t> (2011), “Global imbalances and the financial crisis: Link or no link?”, BIS Working Papers No 346, May.</a:t>
            </a:r>
            <a:endParaRPr lang="en-US" sz="1200" b="0" u="none" dirty="0">
              <a:solidFill>
                <a:schemeClr val="tx1"/>
              </a:solidFill>
            </a:endParaRPr>
          </a:p>
        </p:txBody>
      </p:sp>
      <p:pic>
        <p:nvPicPr>
          <p:cNvPr id="3" name="Picture 2"/>
          <p:cNvPicPr>
            <a:picLocks noChangeAspect="1"/>
          </p:cNvPicPr>
          <p:nvPr/>
        </p:nvPicPr>
        <p:blipFill>
          <a:blip r:embed="rId2"/>
          <a:stretch>
            <a:fillRect/>
          </a:stretch>
        </p:blipFill>
        <p:spPr>
          <a:xfrm>
            <a:off x="920552" y="2621310"/>
            <a:ext cx="8482870" cy="2967930"/>
          </a:xfrm>
          <a:prstGeom prst="rect">
            <a:avLst/>
          </a:prstGeom>
        </p:spPr>
      </p:pic>
    </p:spTree>
    <p:extLst>
      <p:ext uri="{BB962C8B-B14F-4D97-AF65-F5344CB8AC3E}">
        <p14:creationId xmlns:p14="http://schemas.microsoft.com/office/powerpoint/2010/main" val="1555015352"/>
      </p:ext>
    </p:extLst>
  </p:cSld>
  <p:clrMapOvr>
    <a:masterClrMapping/>
  </p:clrMapOvr>
  <p:transition spd="slow">
    <p:pull dir="r"/>
  </p:transition>
</p:sld>
</file>

<file path=ppt/slides/slide5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762000" y="342900"/>
            <a:ext cx="8731250" cy="1104900"/>
          </a:xfrm>
        </p:spPr>
        <p:txBody>
          <a:bodyPr/>
          <a:lstStyle/>
          <a:p>
            <a:r>
              <a:rPr lang="en-GB" dirty="0">
                <a:cs typeface="Times New Roman" pitchFamily="18" charset="0"/>
              </a:rPr>
              <a:t>Financial System Structural Problems</a:t>
            </a:r>
            <a:endParaRPr lang="en-US" dirty="0"/>
          </a:p>
        </p:txBody>
      </p:sp>
      <p:sp>
        <p:nvSpPr>
          <p:cNvPr id="99331" name="Rectangle 3"/>
          <p:cNvSpPr>
            <a:spLocks noGrp="1" noChangeArrowheads="1"/>
          </p:cNvSpPr>
          <p:nvPr>
            <p:ph type="body" idx="1"/>
          </p:nvPr>
        </p:nvSpPr>
        <p:spPr>
          <a:xfrm>
            <a:off x="762000" y="1628800"/>
            <a:ext cx="8731250" cy="2232248"/>
          </a:xfrm>
        </p:spPr>
        <p:txBody>
          <a:bodyPr/>
          <a:lstStyle/>
          <a:p>
            <a:pPr marL="268288" indent="-268288" algn="just">
              <a:lnSpc>
                <a:spcPts val="2700"/>
              </a:lnSpc>
              <a:spcBef>
                <a:spcPts val="600"/>
              </a:spcBef>
              <a:spcAft>
                <a:spcPts val="600"/>
              </a:spcAft>
            </a:pPr>
            <a:r>
              <a:rPr lang="en-US" sz="2000" dirty="0">
                <a:solidFill>
                  <a:srgbClr val="FF0000"/>
                </a:solidFill>
                <a:cs typeface="Times New Roman" pitchFamily="18" charset="0"/>
              </a:rPr>
              <a:t>Higher risk + lower capital </a:t>
            </a:r>
            <a:r>
              <a:rPr lang="en-US" sz="2000" dirty="0">
                <a:solidFill>
                  <a:srgbClr val="FF0000"/>
                </a:solidFill>
                <a:cs typeface="Times New Roman" pitchFamily="18" charset="0"/>
                <a:sym typeface="Wingdings" panose="05000000000000000000" pitchFamily="2" charset="2"/>
              </a:rPr>
              <a:t> Higher leverage</a:t>
            </a:r>
          </a:p>
          <a:p>
            <a:pPr marL="268288" indent="-268288" algn="just">
              <a:lnSpc>
                <a:spcPts val="2700"/>
              </a:lnSpc>
              <a:spcBef>
                <a:spcPts val="600"/>
              </a:spcBef>
              <a:spcAft>
                <a:spcPts val="600"/>
              </a:spcAft>
            </a:pPr>
            <a:r>
              <a:rPr lang="en-US" sz="2000" dirty="0">
                <a:solidFill>
                  <a:srgbClr val="FF0000"/>
                </a:solidFill>
                <a:cs typeface="Times New Roman" pitchFamily="18" charset="0"/>
                <a:sym typeface="Wingdings" panose="05000000000000000000" pitchFamily="2" charset="2"/>
              </a:rPr>
              <a:t>Governance</a:t>
            </a:r>
          </a:p>
          <a:p>
            <a:pPr marL="268288" indent="-268288" algn="just">
              <a:lnSpc>
                <a:spcPts val="2700"/>
              </a:lnSpc>
              <a:spcBef>
                <a:spcPts val="600"/>
              </a:spcBef>
              <a:spcAft>
                <a:spcPts val="600"/>
              </a:spcAft>
            </a:pPr>
            <a:r>
              <a:rPr lang="en-US" sz="2000" dirty="0">
                <a:solidFill>
                  <a:srgbClr val="FF0000"/>
                </a:solidFill>
                <a:cs typeface="Times New Roman" pitchFamily="18" charset="0"/>
                <a:sym typeface="Wingdings" panose="05000000000000000000" pitchFamily="2" charset="2"/>
              </a:rPr>
              <a:t>Regulation/Supervision</a:t>
            </a:r>
          </a:p>
          <a:p>
            <a:pPr marL="268288" indent="-268288" algn="just">
              <a:lnSpc>
                <a:spcPts val="2700"/>
              </a:lnSpc>
              <a:spcBef>
                <a:spcPts val="600"/>
              </a:spcBef>
              <a:spcAft>
                <a:spcPts val="600"/>
              </a:spcAft>
            </a:pPr>
            <a:r>
              <a:rPr lang="en-US" sz="2000" dirty="0">
                <a:cs typeface="Times New Roman" pitchFamily="18" charset="0"/>
              </a:rPr>
              <a:t>Much of the profitability generated in the 20 years before the subprime crisis resulted from the increase in leverage.</a:t>
            </a:r>
          </a:p>
        </p:txBody>
      </p:sp>
      <p:sp>
        <p:nvSpPr>
          <p:cNvPr id="9" name="Text Box 6"/>
          <p:cNvSpPr txBox="1">
            <a:spLocks noChangeArrowheads="1"/>
          </p:cNvSpPr>
          <p:nvPr/>
        </p:nvSpPr>
        <p:spPr bwMode="auto">
          <a:xfrm>
            <a:off x="4093003" y="6001543"/>
            <a:ext cx="5396501" cy="307777"/>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400" b="0" u="none" dirty="0">
                <a:solidFill>
                  <a:schemeClr val="tx1"/>
                </a:solidFill>
              </a:rPr>
              <a:t>Source: Haldane (2009), “Small Lessons from a Big Crisis”, BoE.</a:t>
            </a:r>
          </a:p>
        </p:txBody>
      </p:sp>
      <p:pic>
        <p:nvPicPr>
          <p:cNvPr id="3" name="Picture 2"/>
          <p:cNvPicPr>
            <a:picLocks noChangeAspect="1"/>
          </p:cNvPicPr>
          <p:nvPr/>
        </p:nvPicPr>
        <p:blipFill>
          <a:blip r:embed="rId2"/>
          <a:stretch>
            <a:fillRect/>
          </a:stretch>
        </p:blipFill>
        <p:spPr>
          <a:xfrm>
            <a:off x="1087167" y="3861048"/>
            <a:ext cx="2940781" cy="2461965"/>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538</a:t>
            </a:fld>
            <a:endParaRPr lang="en-US"/>
          </a:p>
        </p:txBody>
      </p:sp>
    </p:spTree>
    <p:extLst>
      <p:ext uri="{BB962C8B-B14F-4D97-AF65-F5344CB8AC3E}">
        <p14:creationId xmlns:p14="http://schemas.microsoft.com/office/powerpoint/2010/main" val="3144569988"/>
      </p:ext>
    </p:extLst>
  </p:cSld>
  <p:clrMapOvr>
    <a:masterClrMapping/>
  </p:clrMapOvr>
  <p:transition spd="slow">
    <p:pull dir="r"/>
  </p:transition>
</p:sld>
</file>

<file path=ppt/slides/slide5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731250" cy="1104900"/>
          </a:xfrm>
        </p:spPr>
        <p:txBody>
          <a:bodyPr/>
          <a:lstStyle/>
          <a:p>
            <a:r>
              <a:rPr lang="en-GB" dirty="0">
                <a:cs typeface="Times New Roman" pitchFamily="18" charset="0"/>
              </a:rPr>
              <a:t>Financial System Structural Problems</a:t>
            </a:r>
            <a:endParaRPr lang="en-US" dirty="0"/>
          </a:p>
        </p:txBody>
      </p:sp>
      <p:sp>
        <p:nvSpPr>
          <p:cNvPr id="8" name="Rectangle 3"/>
          <p:cNvSpPr txBox="1">
            <a:spLocks noChangeArrowheads="1"/>
          </p:cNvSpPr>
          <p:nvPr/>
        </p:nvSpPr>
        <p:spPr bwMode="auto">
          <a:xfrm>
            <a:off x="762000" y="1643633"/>
            <a:ext cx="8655496" cy="466568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lang="en-US" sz="2000" b="0" u="none" dirty="0">
                <a:cs typeface="Times New Roman" pitchFamily="18" charset="0"/>
              </a:rPr>
              <a:t>According to the Squam Lake Report, the subprime crisis revealed </a:t>
            </a:r>
            <a:r>
              <a:rPr lang="en-US" sz="2000" u="none" dirty="0">
                <a:solidFill>
                  <a:srgbClr val="FF0000"/>
                </a:solidFill>
                <a:cs typeface="Times New Roman" pitchFamily="18" charset="0"/>
              </a:rPr>
              <a:t>4 categories </a:t>
            </a:r>
            <a:r>
              <a:rPr lang="en-GB" sz="2000" u="none" dirty="0">
                <a:solidFill>
                  <a:srgbClr val="FF0000"/>
                </a:solidFill>
              </a:rPr>
              <a:t>of serious problems in the financial system</a:t>
            </a:r>
            <a:r>
              <a:rPr lang="en-GB" sz="2000" b="0" u="none" dirty="0"/>
              <a:t>:</a:t>
            </a:r>
          </a:p>
          <a:p>
            <a:pPr marL="0" indent="0" algn="just">
              <a:lnSpc>
                <a:spcPts val="2700"/>
              </a:lnSpc>
              <a:spcBef>
                <a:spcPts val="600"/>
              </a:spcBef>
              <a:spcAft>
                <a:spcPts val="600"/>
              </a:spcAft>
              <a:buNone/>
            </a:pPr>
            <a:endParaRPr lang="en-GB" sz="2000" b="0" u="none" dirty="0"/>
          </a:p>
          <a:p>
            <a:pPr marL="400050" indent="-400050" algn="just">
              <a:lnSpc>
                <a:spcPts val="2700"/>
              </a:lnSpc>
              <a:spcBef>
                <a:spcPts val="600"/>
              </a:spcBef>
              <a:spcAft>
                <a:spcPts val="600"/>
              </a:spcAft>
              <a:buAutoNum type="romanLcParenBoth"/>
            </a:pPr>
            <a:r>
              <a:rPr lang="en-GB" sz="2000" b="0" u="none" dirty="0">
                <a:solidFill>
                  <a:srgbClr val="FF3300"/>
                </a:solidFill>
              </a:rPr>
              <a:t>conflicts of interest/agency and governance problems</a:t>
            </a:r>
            <a:r>
              <a:rPr lang="en-GB" sz="2000" b="0" u="none" dirty="0"/>
              <a:t>;</a:t>
            </a:r>
          </a:p>
          <a:p>
            <a:pPr marL="400050" indent="-400050" algn="just">
              <a:lnSpc>
                <a:spcPts val="2700"/>
              </a:lnSpc>
              <a:spcBef>
                <a:spcPts val="600"/>
              </a:spcBef>
              <a:spcAft>
                <a:spcPts val="600"/>
              </a:spcAft>
              <a:buAutoNum type="romanLcParenBoth"/>
            </a:pPr>
            <a:r>
              <a:rPr lang="en-GB" sz="2000" b="0" u="none" dirty="0">
                <a:solidFill>
                  <a:srgbClr val="FF3300"/>
                </a:solidFill>
              </a:rPr>
              <a:t>difficulty in applying standard bankruptcy procedures </a:t>
            </a:r>
            <a:r>
              <a:rPr lang="en-GB" sz="2000" b="0" u="none" dirty="0"/>
              <a:t>to FIs;</a:t>
            </a:r>
          </a:p>
          <a:p>
            <a:pPr marL="400050" indent="-400050" algn="just">
              <a:lnSpc>
                <a:spcPts val="2700"/>
              </a:lnSpc>
              <a:spcBef>
                <a:spcPts val="600"/>
              </a:spcBef>
              <a:spcAft>
                <a:spcPts val="600"/>
              </a:spcAft>
              <a:buAutoNum type="romanLcParenBoth"/>
            </a:pPr>
            <a:r>
              <a:rPr lang="en-GB" sz="2000" b="0" u="none" dirty="0"/>
              <a:t>emergence of a </a:t>
            </a:r>
            <a:r>
              <a:rPr lang="en-GB" sz="2000" b="0" u="none" dirty="0">
                <a:solidFill>
                  <a:srgbClr val="FF3300"/>
                </a:solidFill>
              </a:rPr>
              <a:t>modern form of bank runs</a:t>
            </a:r>
            <a:r>
              <a:rPr lang="en-GB" sz="2000" b="0" u="none" dirty="0"/>
              <a:t>; and</a:t>
            </a:r>
          </a:p>
          <a:p>
            <a:pPr marL="400050" indent="-400050" algn="just">
              <a:lnSpc>
                <a:spcPts val="2700"/>
              </a:lnSpc>
              <a:spcBef>
                <a:spcPts val="600"/>
              </a:spcBef>
              <a:spcAft>
                <a:spcPts val="600"/>
              </a:spcAft>
              <a:buAutoNum type="romanLcParenBoth"/>
            </a:pPr>
            <a:r>
              <a:rPr lang="en-GB" sz="2000" b="0" u="none" dirty="0">
                <a:solidFill>
                  <a:srgbClr val="FF3300"/>
                </a:solidFill>
              </a:rPr>
              <a:t>inadequacy of the regulatory structure</a:t>
            </a:r>
            <a:r>
              <a:rPr lang="en-GB" sz="2000" b="0" u="none" dirty="0"/>
              <a:t>, not kept up with recent financial innovation (in fact, much innovation served to escape regulations).</a:t>
            </a:r>
            <a:endParaRPr lang="pt-PT" sz="2000" b="0" u="none"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539</a:t>
            </a:fld>
            <a:endParaRPr lang="en-US"/>
          </a:p>
        </p:txBody>
      </p:sp>
    </p:spTree>
    <p:extLst>
      <p:ext uri="{BB962C8B-B14F-4D97-AF65-F5344CB8AC3E}">
        <p14:creationId xmlns:p14="http://schemas.microsoft.com/office/powerpoint/2010/main" val="3822950502"/>
      </p:ext>
    </p:extLst>
  </p:cSld>
  <p:clrMapOvr>
    <a:masterClrMapping/>
  </p:clrMapOvr>
  <p:transition spd="slow">
    <p:pull dir="r"/>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342900"/>
            <a:ext cx="8566150" cy="1104900"/>
          </a:xfrm>
        </p:spPr>
        <p:txBody>
          <a:bodyPr/>
          <a:lstStyle/>
          <a:p>
            <a:r>
              <a:rPr lang="en-US" dirty="0"/>
              <a:t>Information Intermediation</a:t>
            </a:r>
          </a:p>
        </p:txBody>
      </p:sp>
      <p:sp>
        <p:nvSpPr>
          <p:cNvPr id="1623043" name="Rectangle 3"/>
          <p:cNvSpPr>
            <a:spLocks noGrp="1" noChangeArrowheads="1"/>
          </p:cNvSpPr>
          <p:nvPr>
            <p:ph type="body" idx="1"/>
          </p:nvPr>
        </p:nvSpPr>
        <p:spPr>
          <a:xfrm>
            <a:off x="762000" y="1628800"/>
            <a:ext cx="8731250" cy="4694213"/>
          </a:xfrm>
        </p:spPr>
        <p:txBody>
          <a:bodyPr/>
          <a:lstStyle/>
          <a:p>
            <a:pPr algn="just">
              <a:lnSpc>
                <a:spcPts val="2700"/>
              </a:lnSpc>
              <a:spcBef>
                <a:spcPts val="600"/>
              </a:spcBef>
              <a:spcAft>
                <a:spcPts val="600"/>
              </a:spcAft>
            </a:pPr>
            <a:r>
              <a:rPr lang="en-US" sz="2000" b="1" dirty="0">
                <a:solidFill>
                  <a:srgbClr val="FF0000"/>
                </a:solidFill>
              </a:rPr>
              <a:t>Nonetheless, debt contracts still face moral hazard, </a:t>
            </a:r>
            <a:r>
              <a:rPr lang="en-US" sz="2000" dirty="0"/>
              <a:t>as they allow debtors to capture all cash-flows beyond the debt costs.</a:t>
            </a:r>
          </a:p>
          <a:p>
            <a:pPr algn="just">
              <a:lnSpc>
                <a:spcPts val="2700"/>
              </a:lnSpc>
              <a:spcBef>
                <a:spcPts val="600"/>
              </a:spcBef>
              <a:spcAft>
                <a:spcPts val="600"/>
              </a:spcAft>
            </a:pPr>
            <a:endParaRPr lang="en-US" sz="2000" dirty="0"/>
          </a:p>
          <a:p>
            <a:pPr marL="0" indent="0" algn="ctr">
              <a:lnSpc>
                <a:spcPts val="2700"/>
              </a:lnSpc>
              <a:spcBef>
                <a:spcPts val="600"/>
              </a:spcBef>
              <a:spcAft>
                <a:spcPts val="600"/>
              </a:spcAft>
              <a:buNone/>
            </a:pPr>
            <a:r>
              <a:rPr lang="en-US" sz="2000" dirty="0">
                <a:solidFill>
                  <a:srgbClr val="FF0000"/>
                </a:solidFill>
              </a:rPr>
              <a:t>Incentive for debtors to take riskier projects</a:t>
            </a:r>
          </a:p>
          <a:p>
            <a:pPr marL="0" indent="0" algn="ctr">
              <a:lnSpc>
                <a:spcPts val="2700"/>
              </a:lnSpc>
              <a:spcBef>
                <a:spcPts val="600"/>
              </a:spcBef>
              <a:spcAft>
                <a:spcPts val="600"/>
              </a:spcAft>
              <a:buNone/>
            </a:pPr>
            <a:endParaRPr lang="en-US" sz="2000" dirty="0">
              <a:solidFill>
                <a:srgbClr val="FF0000"/>
              </a:solidFill>
            </a:endParaRPr>
          </a:p>
          <a:p>
            <a:pPr algn="just">
              <a:lnSpc>
                <a:spcPts val="2700"/>
              </a:lnSpc>
              <a:spcBef>
                <a:spcPts val="600"/>
              </a:spcBef>
              <a:spcAft>
                <a:spcPts val="600"/>
              </a:spcAft>
            </a:pPr>
            <a:r>
              <a:rPr lang="en-US" sz="2000" dirty="0">
                <a:solidFill>
                  <a:srgbClr val="FF0000"/>
                </a:solidFill>
              </a:rPr>
              <a:t>Creditors can mitigate moral hazard by imposing more “skin in the game” </a:t>
            </a:r>
            <a:r>
              <a:rPr lang="en-US" sz="2000" dirty="0"/>
              <a:t>to debtors, either by increasing equity or by demanding collaterals.</a:t>
            </a:r>
          </a:p>
          <a:p>
            <a:pPr algn="just">
              <a:lnSpc>
                <a:spcPts val="2700"/>
              </a:lnSpc>
              <a:spcBef>
                <a:spcPts val="600"/>
              </a:spcBef>
              <a:spcAft>
                <a:spcPts val="600"/>
              </a:spcAft>
            </a:pPr>
            <a:endParaRPr lang="en-US" sz="2000" dirty="0"/>
          </a:p>
          <a:p>
            <a:pPr marL="0" indent="0" algn="just">
              <a:lnSpc>
                <a:spcPts val="2700"/>
              </a:lnSpc>
              <a:spcBef>
                <a:spcPts val="600"/>
              </a:spcBef>
              <a:spcAft>
                <a:spcPts val="600"/>
              </a:spcAft>
              <a:buNone/>
            </a:pPr>
            <a:r>
              <a:rPr lang="en-US" sz="2000" b="1" dirty="0">
                <a:solidFill>
                  <a:srgbClr val="FF0000"/>
                </a:solidFill>
              </a:rPr>
              <a:t>Key issue: </a:t>
            </a:r>
            <a:r>
              <a:rPr lang="en-US" sz="2000" dirty="0">
                <a:solidFill>
                  <a:srgbClr val="FF0000"/>
                </a:solidFill>
              </a:rPr>
              <a:t>make debt contracts “incentive compatible”, aligning the incentives of debtors and creditors</a:t>
            </a:r>
          </a:p>
          <a:p>
            <a:pPr algn="just">
              <a:lnSpc>
                <a:spcPts val="2700"/>
              </a:lnSpc>
              <a:spcBef>
                <a:spcPts val="600"/>
              </a:spcBef>
              <a:spcAft>
                <a:spcPts val="600"/>
              </a:spcAft>
            </a:pPr>
            <a:endParaRPr lang="en-US" sz="2000" dirty="0"/>
          </a:p>
          <a:p>
            <a:pPr marL="0" indent="0" algn="ctr">
              <a:lnSpc>
                <a:spcPts val="2700"/>
              </a:lnSpc>
              <a:spcBef>
                <a:spcPts val="600"/>
              </a:spcBef>
              <a:spcAft>
                <a:spcPts val="600"/>
              </a:spcAft>
              <a:buNone/>
            </a:pPr>
            <a:endParaRPr lang="en-US" sz="2000"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54</a:t>
            </a:fld>
            <a:endParaRPr lang="en-US" dirty="0"/>
          </a:p>
        </p:txBody>
      </p:sp>
      <p:sp>
        <p:nvSpPr>
          <p:cNvPr id="7" name="Down Arrow 6"/>
          <p:cNvSpPr/>
          <p:nvPr/>
        </p:nvSpPr>
        <p:spPr bwMode="auto">
          <a:xfrm>
            <a:off x="5116433" y="2492896"/>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9" name="Down Arrow 8"/>
          <p:cNvSpPr/>
          <p:nvPr/>
        </p:nvSpPr>
        <p:spPr bwMode="auto">
          <a:xfrm>
            <a:off x="5097016" y="4797152"/>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626390399"/>
      </p:ext>
    </p:extLst>
  </p:cSld>
  <p:clrMapOvr>
    <a:masterClrMapping/>
  </p:clrMapOvr>
  <p:transition spd="slow">
    <p:pull dir="r"/>
  </p:transition>
</p:sld>
</file>

<file path=ppt/slides/slide5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655496" cy="1104900"/>
          </a:xfrm>
        </p:spPr>
        <p:txBody>
          <a:bodyPr/>
          <a:lstStyle/>
          <a:p>
            <a:r>
              <a:rPr lang="en-GB" dirty="0">
                <a:cs typeface="Times New Roman" pitchFamily="18" charset="0"/>
              </a:rPr>
              <a:t>Financial System Structural Problems</a:t>
            </a:r>
            <a:endParaRPr lang="en-US" dirty="0"/>
          </a:p>
        </p:txBody>
      </p:sp>
      <p:sp>
        <p:nvSpPr>
          <p:cNvPr id="8" name="Rectangle 3"/>
          <p:cNvSpPr txBox="1">
            <a:spLocks noChangeArrowheads="1"/>
          </p:cNvSpPr>
          <p:nvPr/>
        </p:nvSpPr>
        <p:spPr bwMode="auto">
          <a:xfrm>
            <a:off x="762000" y="1643633"/>
            <a:ext cx="8655496" cy="4593679"/>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400050" indent="-400050" algn="just">
              <a:lnSpc>
                <a:spcPts val="2700"/>
              </a:lnSpc>
              <a:spcBef>
                <a:spcPts val="600"/>
              </a:spcBef>
              <a:spcAft>
                <a:spcPts val="600"/>
              </a:spcAft>
              <a:buAutoNum type="romanLcParenBoth"/>
            </a:pPr>
            <a:r>
              <a:rPr lang="en-GB" sz="2000" b="0" u="none" dirty="0">
                <a:solidFill>
                  <a:srgbClr val="FF0000"/>
                </a:solidFill>
              </a:rPr>
              <a:t>conflicts of interest:</a:t>
            </a:r>
          </a:p>
          <a:p>
            <a:pPr algn="just">
              <a:lnSpc>
                <a:spcPts val="2700"/>
              </a:lnSpc>
              <a:spcBef>
                <a:spcPts val="600"/>
              </a:spcBef>
              <a:spcAft>
                <a:spcPts val="600"/>
              </a:spcAft>
              <a:buFontTx/>
              <a:buChar char="-"/>
            </a:pPr>
            <a:r>
              <a:rPr lang="en-US" sz="2000" b="0" u="none" dirty="0"/>
              <a:t>agency problems between shareholders (outsiders) and </a:t>
            </a:r>
            <a:r>
              <a:rPr lang="pt-PT" sz="2000" b="0" u="none" dirty="0"/>
              <a:t>managers (insiders) - </a:t>
            </a:r>
            <a:r>
              <a:rPr lang="en-GB" sz="2000" b="0" dirty="0"/>
              <a:t>asymmetric returns of traders and managers</a:t>
            </a:r>
            <a:r>
              <a:rPr lang="en-GB" sz="2000" b="0" u="none" dirty="0"/>
              <a:t>;</a:t>
            </a:r>
          </a:p>
          <a:p>
            <a:pPr algn="just">
              <a:lnSpc>
                <a:spcPts val="2700"/>
              </a:lnSpc>
              <a:spcBef>
                <a:spcPts val="600"/>
              </a:spcBef>
              <a:spcAft>
                <a:spcPts val="600"/>
              </a:spcAft>
              <a:buFontTx/>
              <a:buChar char="-"/>
            </a:pPr>
            <a:endParaRPr lang="en-GB" sz="2000" b="0" u="none" dirty="0"/>
          </a:p>
          <a:p>
            <a:pPr algn="just">
              <a:lnSpc>
                <a:spcPts val="2700"/>
              </a:lnSpc>
              <a:spcBef>
                <a:spcPts val="600"/>
              </a:spcBef>
              <a:spcAft>
                <a:spcPts val="600"/>
              </a:spcAft>
              <a:buFontTx/>
              <a:buChar char="-"/>
            </a:pPr>
            <a:r>
              <a:rPr lang="en-GB" sz="2000" b="0" dirty="0"/>
              <a:t>shareholders have an incentive to authorize excessively risky investments</a:t>
            </a:r>
            <a:r>
              <a:rPr lang="en-GB" sz="2000" b="0" u="none" dirty="0"/>
              <a:t> - the gains from risky investments will accrue largely to shareholders, while the losses will mostly be borne by creditors;</a:t>
            </a:r>
          </a:p>
          <a:p>
            <a:pPr algn="just">
              <a:lnSpc>
                <a:spcPts val="2700"/>
              </a:lnSpc>
              <a:spcBef>
                <a:spcPts val="600"/>
              </a:spcBef>
              <a:spcAft>
                <a:spcPts val="600"/>
              </a:spcAft>
              <a:buFontTx/>
              <a:buChar char="-"/>
            </a:pPr>
            <a:endParaRPr lang="en-GB" sz="2000" b="0" u="none" dirty="0"/>
          </a:p>
          <a:p>
            <a:pPr algn="just">
              <a:lnSpc>
                <a:spcPts val="2700"/>
              </a:lnSpc>
              <a:spcBef>
                <a:spcPts val="600"/>
              </a:spcBef>
              <a:spcAft>
                <a:spcPts val="600"/>
              </a:spcAft>
              <a:buFontTx/>
              <a:buChar char="-"/>
            </a:pPr>
            <a:r>
              <a:rPr lang="en-GB" sz="2000" u="none" dirty="0"/>
              <a:t>conflict of interest between society as a whole and the private owners of FIs </a:t>
            </a:r>
            <a:r>
              <a:rPr lang="en-GB" sz="2000" b="0" u="none" dirty="0"/>
              <a:t>=&gt; governments often rescue troubled FIs perceived to be systemically important (too big to fail) =&gt; privatized gains and socialized losses.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540</a:t>
            </a:fld>
            <a:endParaRPr lang="en-US"/>
          </a:p>
        </p:txBody>
      </p:sp>
      <p:sp>
        <p:nvSpPr>
          <p:cNvPr id="2" name="Down Arrow 1"/>
          <p:cNvSpPr/>
          <p:nvPr/>
        </p:nvSpPr>
        <p:spPr bwMode="auto">
          <a:xfrm>
            <a:off x="5169024" y="2924944"/>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6" name="Down Arrow 5"/>
          <p:cNvSpPr/>
          <p:nvPr/>
        </p:nvSpPr>
        <p:spPr bwMode="auto">
          <a:xfrm>
            <a:off x="5131006" y="4568552"/>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140182126"/>
      </p:ext>
    </p:extLst>
  </p:cSld>
  <p:clrMapOvr>
    <a:masterClrMapping/>
  </p:clrMapOvr>
  <p:transition spd="slow">
    <p:pull dir="r"/>
  </p:transition>
</p:sld>
</file>

<file path=ppt/slides/slide5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731250" cy="1104900"/>
          </a:xfrm>
        </p:spPr>
        <p:txBody>
          <a:bodyPr/>
          <a:lstStyle/>
          <a:p>
            <a:r>
              <a:rPr lang="en-GB" dirty="0">
                <a:cs typeface="Times New Roman" pitchFamily="18" charset="0"/>
              </a:rPr>
              <a:t>Financial System Structural Problems</a:t>
            </a:r>
            <a:endParaRPr lang="en-US" dirty="0">
              <a:solidFill>
                <a:schemeClr val="tx1"/>
              </a:solidFill>
            </a:endParaRPr>
          </a:p>
        </p:txBody>
      </p:sp>
      <p:sp>
        <p:nvSpPr>
          <p:cNvPr id="5" name="Rectangle 3"/>
          <p:cNvSpPr txBox="1">
            <a:spLocks noChangeArrowheads="1"/>
          </p:cNvSpPr>
          <p:nvPr/>
        </p:nvSpPr>
        <p:spPr bwMode="auto">
          <a:xfrm>
            <a:off x="666750" y="1628800"/>
            <a:ext cx="8858250" cy="4657700"/>
          </a:xfrm>
          <a:prstGeom prst="rect">
            <a:avLst/>
          </a:prstGeom>
          <a:noFill/>
          <a:ln w="9525">
            <a:noFill/>
            <a:miter lim="800000"/>
            <a:headEnd/>
            <a:tailEnd/>
          </a:ln>
        </p:spPr>
        <p:txBody>
          <a:bodyPr lIns="92075" tIns="46038" rIns="92075" bIns="46038"/>
          <a:lstStyle/>
          <a:p>
            <a:pPr marL="271463" indent="-271463" algn="just">
              <a:lnSpc>
                <a:spcPts val="2700"/>
              </a:lnSpc>
              <a:spcBef>
                <a:spcPts val="600"/>
              </a:spcBef>
              <a:spcAft>
                <a:spcPts val="0"/>
              </a:spcAft>
              <a:buClr>
                <a:schemeClr val="bg2"/>
              </a:buClr>
              <a:buSzPct val="75000"/>
              <a:buFont typeface="Monotype Sorts" pitchFamily="2" charset="2"/>
              <a:buChar char="n"/>
              <a:defRPr/>
            </a:pPr>
            <a:r>
              <a:rPr kumimoji="0" lang="en-US" sz="2000" b="0" u="none" kern="0" dirty="0">
                <a:solidFill>
                  <a:srgbClr val="FF0000"/>
                </a:solidFill>
                <a:latin typeface="+mn-lt"/>
                <a:cs typeface="Times New Roman" pitchFamily="18" charset="0"/>
              </a:rPr>
              <a:t>S</a:t>
            </a:r>
            <a:r>
              <a:rPr lang="en-US" sz="2000" b="0" u="none" dirty="0">
                <a:solidFill>
                  <a:srgbClr val="FF0000"/>
                </a:solidFill>
                <a:latin typeface="+mn-lt"/>
              </a:rPr>
              <a:t>enior Supervisors Group (2009), “Risk Management Lessons from the Global Banking Crisis of 2008”, October 21:</a:t>
            </a:r>
          </a:p>
          <a:p>
            <a:pPr marL="271463" indent="-271463" algn="just">
              <a:lnSpc>
                <a:spcPts val="2700"/>
              </a:lnSpc>
              <a:spcBef>
                <a:spcPts val="600"/>
              </a:spcBef>
              <a:spcAft>
                <a:spcPts val="600"/>
              </a:spcAft>
              <a:buClr>
                <a:schemeClr val="bg2"/>
              </a:buClr>
              <a:buSzPct val="75000"/>
              <a:buFontTx/>
              <a:buChar char="-"/>
              <a:defRPr/>
            </a:pPr>
            <a:r>
              <a:rPr kumimoji="0" lang="en-US" sz="2000" b="0" u="none" kern="0" dirty="0">
                <a:solidFill>
                  <a:schemeClr val="tx1"/>
                </a:solidFill>
                <a:latin typeface="+mn-lt"/>
                <a:cs typeface="Times New Roman" pitchFamily="18" charset="0"/>
              </a:rPr>
              <a:t>”</a:t>
            </a:r>
            <a:r>
              <a:rPr lang="en-US" sz="2000" dirty="0">
                <a:solidFill>
                  <a:srgbClr val="FF0000"/>
                </a:solidFill>
                <a:latin typeface="+mn-lt"/>
              </a:rPr>
              <a:t>weaknesses in governance</a:t>
            </a:r>
            <a:r>
              <a:rPr lang="en-US" sz="2000" b="0" u="none" dirty="0">
                <a:solidFill>
                  <a:schemeClr val="tx1"/>
                </a:solidFill>
                <a:latin typeface="+mn-lt"/>
              </a:rPr>
              <a:t>, incentives, and infrastructure undermined the effectiveness of risk controls and contributed to last year’s systemic vulnerability, (…) reflecting </a:t>
            </a:r>
            <a:r>
              <a:rPr lang="en-US" sz="2000" dirty="0">
                <a:solidFill>
                  <a:srgbClr val="FF0000"/>
                </a:solidFill>
                <a:latin typeface="+mn-lt"/>
              </a:rPr>
              <a:t>four challenges in governance</a:t>
            </a:r>
            <a:r>
              <a:rPr lang="en-US" sz="2000" b="0" u="none" dirty="0">
                <a:solidFill>
                  <a:schemeClr val="tx1"/>
                </a:solidFill>
                <a:latin typeface="+mn-lt"/>
              </a:rPr>
              <a:t>:</a:t>
            </a:r>
          </a:p>
          <a:p>
            <a:pPr marL="457200" indent="-457200" algn="just">
              <a:lnSpc>
                <a:spcPts val="2400"/>
              </a:lnSpc>
              <a:spcBef>
                <a:spcPts val="0"/>
              </a:spcBef>
              <a:spcAft>
                <a:spcPts val="300"/>
              </a:spcAft>
              <a:buClr>
                <a:schemeClr val="bg2"/>
              </a:buClr>
              <a:buSzPct val="75000"/>
              <a:buAutoNum type="arabicParenBoth"/>
              <a:defRPr/>
            </a:pPr>
            <a:r>
              <a:rPr lang="en-US" sz="1800" b="0" u="none" dirty="0">
                <a:solidFill>
                  <a:srgbClr val="FF0000"/>
                </a:solidFill>
                <a:latin typeface="+mn-lt"/>
              </a:rPr>
              <a:t>Lack of risk limits – </a:t>
            </a:r>
            <a:r>
              <a:rPr lang="en-US" sz="1800" b="0" u="none" dirty="0">
                <a:solidFill>
                  <a:schemeClr val="tx1"/>
                </a:solidFill>
                <a:latin typeface="+mn-lt"/>
              </a:rPr>
              <a:t>unwillingness/inability of boards and senior managers to articulate, measure, and adhere to a level of risk acceptable to the firm;</a:t>
            </a:r>
          </a:p>
          <a:p>
            <a:pPr marL="457200" indent="-457200" algn="just">
              <a:lnSpc>
                <a:spcPts val="2400"/>
              </a:lnSpc>
              <a:spcBef>
                <a:spcPts val="0"/>
              </a:spcBef>
              <a:spcAft>
                <a:spcPts val="300"/>
              </a:spcAft>
              <a:buClr>
                <a:schemeClr val="bg2"/>
              </a:buClr>
              <a:buSzPct val="75000"/>
              <a:buAutoNum type="arabicParenBoth"/>
              <a:defRPr/>
            </a:pPr>
            <a:r>
              <a:rPr lang="en-US" sz="1800" dirty="0">
                <a:solidFill>
                  <a:srgbClr val="FF0000"/>
                </a:solidFill>
                <a:latin typeface="+mn-lt"/>
              </a:rPr>
              <a:t>Low status and influence of risk management and control functions vis-à-via revenue producers </a:t>
            </a:r>
            <a:r>
              <a:rPr lang="en-US" sz="1800" b="0" u="none" dirty="0">
                <a:solidFill>
                  <a:srgbClr val="FF0000"/>
                </a:solidFill>
                <a:latin typeface="+mn-lt"/>
              </a:rPr>
              <a:t>- </a:t>
            </a:r>
            <a:r>
              <a:rPr lang="en-US" sz="1800" b="0" u="none" dirty="0">
                <a:solidFill>
                  <a:schemeClr val="tx1"/>
                </a:solidFill>
                <a:latin typeface="+mn-lt"/>
              </a:rPr>
              <a:t>arrangements that favored risk takers at the expense of independent risk managers and control personnel, e.g. remuneration;</a:t>
            </a:r>
          </a:p>
          <a:p>
            <a:pPr marL="457200" indent="-457200" algn="just">
              <a:lnSpc>
                <a:spcPts val="2400"/>
              </a:lnSpc>
              <a:spcBef>
                <a:spcPts val="0"/>
              </a:spcBef>
              <a:spcAft>
                <a:spcPts val="300"/>
              </a:spcAft>
              <a:buClr>
                <a:schemeClr val="bg2"/>
              </a:buClr>
              <a:buSzPct val="75000"/>
              <a:buAutoNum type="arabicParenBoth" startAt="3"/>
              <a:defRPr/>
            </a:pPr>
            <a:r>
              <a:rPr lang="en-US" sz="1800" b="0" u="none" dirty="0">
                <a:solidFill>
                  <a:schemeClr val="tx1"/>
                </a:solidFill>
              </a:rPr>
              <a:t>Perverse incentives from compensation plans - </a:t>
            </a:r>
            <a:r>
              <a:rPr lang="en-US" sz="1800" b="0" u="none" dirty="0">
                <a:solidFill>
                  <a:srgbClr val="FF0000"/>
                </a:solidFill>
              </a:rPr>
              <a:t>insensitivity of remuneration to risk, with skewed incentives to maximize revenues </a:t>
            </a:r>
            <a:r>
              <a:rPr lang="en-US" sz="1800" b="0" u="none" dirty="0">
                <a:solidFill>
                  <a:schemeClr val="tx1"/>
                </a:solidFill>
              </a:rPr>
              <a:t>and conflicting with the control objectives;</a:t>
            </a:r>
          </a:p>
          <a:p>
            <a:pPr marL="457200" indent="-457200" algn="just">
              <a:lnSpc>
                <a:spcPts val="2400"/>
              </a:lnSpc>
              <a:spcBef>
                <a:spcPts val="0"/>
              </a:spcBef>
              <a:spcAft>
                <a:spcPts val="300"/>
              </a:spcAft>
              <a:buClr>
                <a:schemeClr val="bg2"/>
              </a:buClr>
              <a:buSzPct val="75000"/>
              <a:buAutoNum type="arabicParenBoth" startAt="3"/>
              <a:defRPr/>
            </a:pPr>
            <a:r>
              <a:rPr lang="en-US" sz="1800" dirty="0">
                <a:solidFill>
                  <a:srgbClr val="FF0000"/>
                </a:solidFill>
              </a:rPr>
              <a:t>Inadequate/fragmented infrastructure </a:t>
            </a:r>
            <a:r>
              <a:rPr lang="en-US" sz="1800" b="0" u="none" dirty="0">
                <a:solidFill>
                  <a:schemeClr val="tx1"/>
                </a:solidFill>
              </a:rPr>
              <a:t>- hindered effective risk identification and measurement” – related to the low status of risk management function.</a:t>
            </a:r>
            <a:endParaRPr kumimoji="0" lang="en-US" sz="1800" b="0" u="none" kern="0" dirty="0">
              <a:solidFill>
                <a:schemeClr val="tx1"/>
              </a:solidFill>
              <a:cs typeface="Times New Roman" pitchFamily="18" charset="0"/>
            </a:endParaRPr>
          </a:p>
          <a:p>
            <a:pPr marL="457200" indent="-457200" algn="just">
              <a:lnSpc>
                <a:spcPts val="2400"/>
              </a:lnSpc>
              <a:spcBef>
                <a:spcPts val="0"/>
              </a:spcBef>
              <a:spcAft>
                <a:spcPts val="300"/>
              </a:spcAft>
              <a:buClr>
                <a:schemeClr val="bg2"/>
              </a:buClr>
              <a:buSzPct val="75000"/>
              <a:buAutoNum type="arabicParenBoth"/>
              <a:defRPr/>
            </a:pPr>
            <a:endParaRPr lang="en-US" sz="2000" b="0" u="none" dirty="0">
              <a:solidFill>
                <a:schemeClr val="tx1"/>
              </a:solidFill>
              <a:latin typeface="+mn-lt"/>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541</a:t>
            </a:fld>
            <a:endParaRPr lang="en-US"/>
          </a:p>
        </p:txBody>
      </p:sp>
    </p:spTree>
    <p:extLst>
      <p:ext uri="{BB962C8B-B14F-4D97-AF65-F5344CB8AC3E}">
        <p14:creationId xmlns:p14="http://schemas.microsoft.com/office/powerpoint/2010/main" val="225859610"/>
      </p:ext>
    </p:extLst>
  </p:cSld>
  <p:clrMapOvr>
    <a:masterClrMapping/>
  </p:clrMapOvr>
  <p:transition spd="slow">
    <p:pull dir="r"/>
  </p:transition>
</p:sld>
</file>

<file path=ppt/slides/slide5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655496" cy="1104900"/>
          </a:xfrm>
        </p:spPr>
        <p:txBody>
          <a:bodyPr/>
          <a:lstStyle/>
          <a:p>
            <a:r>
              <a:rPr lang="en-GB" dirty="0">
                <a:cs typeface="Times New Roman" pitchFamily="18" charset="0"/>
              </a:rPr>
              <a:t>Financial System Structural Problems</a:t>
            </a:r>
            <a:endParaRPr lang="en-US" dirty="0"/>
          </a:p>
        </p:txBody>
      </p:sp>
      <p:sp>
        <p:nvSpPr>
          <p:cNvPr id="8" name="Rectangle 3"/>
          <p:cNvSpPr txBox="1">
            <a:spLocks noChangeArrowheads="1"/>
          </p:cNvSpPr>
          <p:nvPr/>
        </p:nvSpPr>
        <p:spPr bwMode="auto">
          <a:xfrm>
            <a:off x="762000" y="1643633"/>
            <a:ext cx="8655496" cy="466568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400050" indent="-400050" algn="just">
              <a:lnSpc>
                <a:spcPts val="2700"/>
              </a:lnSpc>
              <a:spcBef>
                <a:spcPts val="600"/>
              </a:spcBef>
              <a:spcAft>
                <a:spcPts val="600"/>
              </a:spcAft>
              <a:buAutoNum type="romanLcParenBoth" startAt="2"/>
            </a:pPr>
            <a:r>
              <a:rPr lang="en-GB" sz="2000" b="0" u="none" dirty="0">
                <a:solidFill>
                  <a:srgbClr val="FF0000"/>
                </a:solidFill>
              </a:rPr>
              <a:t>difficulty in applying standard bankruptcy procedures to FIs – </a:t>
            </a:r>
            <a:r>
              <a:rPr lang="en-GB" sz="2000" u="none" dirty="0">
                <a:solidFill>
                  <a:srgbClr val="FF0000"/>
                </a:solidFill>
              </a:rPr>
              <a:t>costs of disorderly liquidation of FIs:</a:t>
            </a:r>
          </a:p>
          <a:p>
            <a:pPr algn="just">
              <a:lnSpc>
                <a:spcPts val="2500"/>
              </a:lnSpc>
              <a:spcBef>
                <a:spcPts val="600"/>
              </a:spcBef>
              <a:spcAft>
                <a:spcPts val="600"/>
              </a:spcAft>
              <a:buFontTx/>
              <a:buChar char="-"/>
            </a:pPr>
            <a:r>
              <a:rPr lang="en-GB" sz="1800" b="0" dirty="0"/>
              <a:t>valuable knowledge accumulated by the institution about its counterparties </a:t>
            </a:r>
            <a:r>
              <a:rPr lang="en-GB" sz="1800" b="0" u="none" dirty="0"/>
              <a:t>(borrowers, trading partners, …) can disappear as the institution loses employees and ceases to operate normally;</a:t>
            </a:r>
          </a:p>
          <a:p>
            <a:pPr algn="just">
              <a:lnSpc>
                <a:spcPts val="2500"/>
              </a:lnSpc>
              <a:spcBef>
                <a:spcPts val="600"/>
              </a:spcBef>
              <a:spcAft>
                <a:spcPts val="600"/>
              </a:spcAft>
              <a:buFontTx/>
              <a:buChar char="-"/>
            </a:pPr>
            <a:r>
              <a:rPr lang="en-GB" sz="1800" b="0" dirty="0"/>
              <a:t>prospect of a disorderly liquidation =&gt; creditors claim their money today, to avoid protracted liquidation proceedings =&gt; higher probability of bank runs</a:t>
            </a:r>
            <a:r>
              <a:rPr lang="en-GB" sz="1800" b="0" u="none" dirty="0"/>
              <a:t>;</a:t>
            </a:r>
          </a:p>
          <a:p>
            <a:pPr algn="just">
              <a:lnSpc>
                <a:spcPts val="2500"/>
              </a:lnSpc>
              <a:spcBef>
                <a:spcPts val="600"/>
              </a:spcBef>
              <a:spcAft>
                <a:spcPts val="600"/>
              </a:spcAft>
              <a:buFontTx/>
              <a:buChar char="-"/>
            </a:pPr>
            <a:r>
              <a:rPr lang="en-GB" sz="1800" b="0" dirty="0"/>
              <a:t>“fire sales” of specialized assets =&gt; depress prices and spread problems to other holders of the asset class</a:t>
            </a:r>
            <a:r>
              <a:rPr lang="en-GB" sz="1800" b="0" u="none" dirty="0"/>
              <a:t>;</a:t>
            </a:r>
          </a:p>
          <a:p>
            <a:pPr algn="just">
              <a:lnSpc>
                <a:spcPts val="2500"/>
              </a:lnSpc>
              <a:spcBef>
                <a:spcPts val="600"/>
              </a:spcBef>
              <a:spcAft>
                <a:spcPts val="600"/>
              </a:spcAft>
              <a:buFontTx/>
              <a:buChar char="-"/>
            </a:pPr>
            <a:r>
              <a:rPr lang="en-GB" sz="1800" b="0" dirty="0"/>
              <a:t>increases the uncertainty about the impact of a FI’s failure on its counterparties and other claimholders =&gt; </a:t>
            </a:r>
            <a:r>
              <a:rPr lang="en-GB" sz="1800" dirty="0"/>
              <a:t>as financial firms are tightly interconnected, this uncertainty can precipitate or intensify a financial crisis</a:t>
            </a:r>
            <a:r>
              <a:rPr lang="en-GB" sz="1800" b="0" u="none" dirty="0"/>
              <a:t>.</a:t>
            </a:r>
          </a:p>
          <a:p>
            <a:pPr algn="just">
              <a:lnSpc>
                <a:spcPts val="2700"/>
              </a:lnSpc>
              <a:spcBef>
                <a:spcPts val="600"/>
              </a:spcBef>
              <a:spcAft>
                <a:spcPts val="600"/>
              </a:spcAft>
              <a:buFontTx/>
              <a:buChar char="-"/>
            </a:pPr>
            <a:endParaRPr lang="en-GB" sz="2000" b="0" u="none"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542</a:t>
            </a:fld>
            <a:endParaRPr lang="en-US"/>
          </a:p>
        </p:txBody>
      </p:sp>
    </p:spTree>
    <p:extLst>
      <p:ext uri="{BB962C8B-B14F-4D97-AF65-F5344CB8AC3E}">
        <p14:creationId xmlns:p14="http://schemas.microsoft.com/office/powerpoint/2010/main" val="1593292066"/>
      </p:ext>
    </p:extLst>
  </p:cSld>
  <p:clrMapOvr>
    <a:masterClrMapping/>
  </p:clrMapOvr>
  <p:transition spd="slow">
    <p:pull dir="r"/>
  </p:transition>
</p:sld>
</file>

<file path=ppt/slides/slide5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762000" y="1643633"/>
            <a:ext cx="8655496" cy="466568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buFontTx/>
              <a:buChar char="-"/>
            </a:pPr>
            <a:r>
              <a:rPr lang="en-GB" sz="1800" u="none" dirty="0">
                <a:solidFill>
                  <a:srgbClr val="FF0000"/>
                </a:solidFill>
              </a:rPr>
              <a:t>Chapter 11 in US:</a:t>
            </a:r>
          </a:p>
          <a:p>
            <a:pPr algn="just">
              <a:lnSpc>
                <a:spcPts val="2700"/>
              </a:lnSpc>
              <a:spcBef>
                <a:spcPts val="600"/>
              </a:spcBef>
              <a:spcAft>
                <a:spcPts val="600"/>
              </a:spcAft>
              <a:buFontTx/>
              <a:buChar char="-"/>
            </a:pPr>
            <a:endParaRPr lang="en-GB" sz="1800" b="0" u="none" dirty="0"/>
          </a:p>
          <a:p>
            <a:pPr lvl="1" algn="just">
              <a:lnSpc>
                <a:spcPts val="2700"/>
              </a:lnSpc>
              <a:spcBef>
                <a:spcPts val="600"/>
              </a:spcBef>
              <a:spcAft>
                <a:spcPts val="600"/>
              </a:spcAft>
              <a:buFontTx/>
              <a:buChar char="-"/>
            </a:pPr>
            <a:r>
              <a:rPr lang="en-GB" sz="1800" b="0" dirty="0"/>
              <a:t>allows both for liquidation of a firm and the sale of its assets and for continued operation of a firm under the supervision of a bankruptcy judge </a:t>
            </a:r>
            <a:r>
              <a:rPr lang="en-GB" sz="1800" b="0" u="none" dirty="0"/>
              <a:t>who protects the firm from creditors’ claims while a reorganization plan is approved.</a:t>
            </a:r>
          </a:p>
          <a:p>
            <a:pPr lvl="1" algn="just">
              <a:lnSpc>
                <a:spcPts val="2700"/>
              </a:lnSpc>
              <a:spcBef>
                <a:spcPts val="600"/>
              </a:spcBef>
              <a:spcAft>
                <a:spcPts val="600"/>
              </a:spcAft>
              <a:buFontTx/>
              <a:buChar char="-"/>
            </a:pPr>
            <a:r>
              <a:rPr lang="en-GB" sz="1800" dirty="0"/>
              <a:t>these procedures appear to work well for nonfinancial corporations, but not so well for FI</a:t>
            </a:r>
            <a:r>
              <a:rPr lang="en-GB" sz="1800" b="0" u="none" dirty="0"/>
              <a:t>, as the approach of separating a firm’s financial affairs from its nonfinancial business activities is infeasible when the business of the firm is financial transactions. </a:t>
            </a:r>
          </a:p>
          <a:p>
            <a:pPr lvl="1" algn="just">
              <a:lnSpc>
                <a:spcPts val="2700"/>
              </a:lnSpc>
              <a:spcBef>
                <a:spcPts val="600"/>
              </a:spcBef>
              <a:spcAft>
                <a:spcPts val="600"/>
              </a:spcAft>
              <a:buFontTx/>
              <a:buChar char="-"/>
            </a:pPr>
            <a:r>
              <a:rPr lang="en-GB" sz="1800" b="0" dirty="0"/>
              <a:t>many FI rely heavily on short-term debt </a:t>
            </a:r>
            <a:r>
              <a:rPr lang="en-GB" sz="1800" b="0" u="none" dirty="0"/>
              <a:t>=&gt; FI vulnerable to a rapid withdrawal of short-term credit before any event triggering bankruptcy.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543</a:t>
            </a:fld>
            <a:endParaRPr lang="en-US" dirty="0"/>
          </a:p>
        </p:txBody>
      </p:sp>
      <p:sp>
        <p:nvSpPr>
          <p:cNvPr id="6" name="Rectangle 2"/>
          <p:cNvSpPr>
            <a:spLocks noGrp="1" noChangeArrowheads="1"/>
          </p:cNvSpPr>
          <p:nvPr>
            <p:ph type="title"/>
          </p:nvPr>
        </p:nvSpPr>
        <p:spPr>
          <a:xfrm>
            <a:off x="762000" y="342900"/>
            <a:ext cx="8655496" cy="1104900"/>
          </a:xfrm>
        </p:spPr>
        <p:txBody>
          <a:bodyPr/>
          <a:lstStyle/>
          <a:p>
            <a:r>
              <a:rPr lang="en-GB" dirty="0">
                <a:cs typeface="Times New Roman" pitchFamily="18" charset="0"/>
              </a:rPr>
              <a:t>Financial System Structural Problems</a:t>
            </a:r>
            <a:endParaRPr lang="en-US" dirty="0"/>
          </a:p>
        </p:txBody>
      </p:sp>
    </p:spTree>
    <p:extLst>
      <p:ext uri="{BB962C8B-B14F-4D97-AF65-F5344CB8AC3E}">
        <p14:creationId xmlns:p14="http://schemas.microsoft.com/office/powerpoint/2010/main" val="753152639"/>
      </p:ext>
    </p:extLst>
  </p:cSld>
  <p:clrMapOvr>
    <a:masterClrMapping/>
  </p:clrMapOvr>
  <p:transition spd="slow">
    <p:pull dir="r"/>
  </p:transition>
</p:sld>
</file>

<file path=ppt/slides/slide5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762000" y="1643633"/>
            <a:ext cx="8731250" cy="466568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400050" indent="-400050" algn="just">
              <a:lnSpc>
                <a:spcPts val="2700"/>
              </a:lnSpc>
              <a:spcBef>
                <a:spcPts val="600"/>
              </a:spcBef>
              <a:spcAft>
                <a:spcPts val="600"/>
              </a:spcAft>
              <a:buAutoNum type="romanLcParenBoth" startAt="3"/>
            </a:pPr>
            <a:r>
              <a:rPr lang="en-GB" sz="2000" b="0" u="none" dirty="0">
                <a:solidFill>
                  <a:srgbClr val="FF0000"/>
                </a:solidFill>
              </a:rPr>
              <a:t>emergence of a modern form of bank runs:</a:t>
            </a:r>
          </a:p>
          <a:p>
            <a:pPr marL="400050" indent="-400050" algn="just">
              <a:lnSpc>
                <a:spcPts val="2700"/>
              </a:lnSpc>
              <a:spcBef>
                <a:spcPts val="600"/>
              </a:spcBef>
              <a:spcAft>
                <a:spcPts val="600"/>
              </a:spcAft>
              <a:buAutoNum type="romanLcParenBoth" startAt="3"/>
            </a:pPr>
            <a:endParaRPr lang="en-GB" sz="2000" b="0" u="none" dirty="0">
              <a:solidFill>
                <a:srgbClr val="FF0000"/>
              </a:solidFill>
            </a:endParaRPr>
          </a:p>
          <a:p>
            <a:pPr algn="just">
              <a:lnSpc>
                <a:spcPts val="2700"/>
              </a:lnSpc>
              <a:spcBef>
                <a:spcPts val="600"/>
              </a:spcBef>
              <a:spcAft>
                <a:spcPts val="600"/>
              </a:spcAft>
              <a:buFontTx/>
              <a:buChar char="-"/>
            </a:pPr>
            <a:r>
              <a:rPr lang="en-GB" sz="2000" b="0" u="none" dirty="0"/>
              <a:t>banks typically finance a significant fraction of their business with </a:t>
            </a:r>
            <a:r>
              <a:rPr lang="en-GB" sz="2000" b="0" dirty="0"/>
              <a:t>short-term debt, that is rolled over in normal times when it matures, but not under a crisis </a:t>
            </a:r>
            <a:r>
              <a:rPr lang="en-GB" sz="2000" b="0" u="none" dirty="0"/>
              <a:t>=&gt; </a:t>
            </a:r>
            <a:r>
              <a:rPr lang="en-GB" sz="2000" u="none" dirty="0"/>
              <a:t>run on corporate funding</a:t>
            </a:r>
            <a:r>
              <a:rPr lang="en-GB" sz="2000" b="0" u="none" dirty="0"/>
              <a:t> similar to a classic run on deposits.</a:t>
            </a:r>
          </a:p>
          <a:p>
            <a:pPr marL="400050" indent="-400050" algn="just">
              <a:lnSpc>
                <a:spcPts val="2700"/>
              </a:lnSpc>
              <a:spcBef>
                <a:spcPts val="600"/>
              </a:spcBef>
              <a:spcAft>
                <a:spcPts val="600"/>
              </a:spcAft>
              <a:buAutoNum type="romanLcParenBoth" startAt="3"/>
            </a:pPr>
            <a:endParaRPr lang="en-GB" sz="2000" b="0" u="none" dirty="0"/>
          </a:p>
          <a:p>
            <a:pPr marL="400050" indent="-400050" algn="just">
              <a:lnSpc>
                <a:spcPts val="2700"/>
              </a:lnSpc>
              <a:spcBef>
                <a:spcPts val="600"/>
              </a:spcBef>
              <a:spcAft>
                <a:spcPts val="600"/>
              </a:spcAft>
              <a:buAutoNum type="romanLcParenBoth" startAt="4"/>
            </a:pPr>
            <a:r>
              <a:rPr lang="en-GB" sz="2000" b="0" u="none" dirty="0">
                <a:solidFill>
                  <a:srgbClr val="FF0000"/>
                </a:solidFill>
              </a:rPr>
              <a:t>inadequacy of the regulatory structure</a:t>
            </a:r>
          </a:p>
          <a:p>
            <a:pPr marL="400050" indent="-400050" algn="just">
              <a:lnSpc>
                <a:spcPts val="2700"/>
              </a:lnSpc>
              <a:spcBef>
                <a:spcPts val="600"/>
              </a:spcBef>
              <a:spcAft>
                <a:spcPts val="600"/>
              </a:spcAft>
              <a:buAutoNum type="romanLcParenBoth" startAt="4"/>
            </a:pPr>
            <a:endParaRPr lang="en-GB" sz="2000" b="0" u="none" dirty="0"/>
          </a:p>
          <a:p>
            <a:pPr algn="just">
              <a:lnSpc>
                <a:spcPts val="2700"/>
              </a:lnSpc>
              <a:spcBef>
                <a:spcPts val="600"/>
              </a:spcBef>
              <a:spcAft>
                <a:spcPts val="600"/>
              </a:spcAft>
              <a:buFontTx/>
              <a:buChar char="-"/>
            </a:pPr>
            <a:r>
              <a:rPr lang="en-GB" sz="2000" b="0" u="none" dirty="0"/>
              <a:t>financial regulations are typically designed to ensure the health of individual FIs, rather than the financial system as a whole - </a:t>
            </a:r>
            <a:r>
              <a:rPr lang="en-GB" sz="2000" u="none" dirty="0" err="1"/>
              <a:t>macroprudential</a:t>
            </a:r>
            <a:r>
              <a:rPr lang="en-GB" sz="2000" u="none" dirty="0"/>
              <a:t> supervision understated vis-à-vis </a:t>
            </a:r>
            <a:r>
              <a:rPr lang="en-GB" sz="2000" u="none" dirty="0" err="1"/>
              <a:t>microprudential</a:t>
            </a:r>
            <a:r>
              <a:rPr lang="en-GB" sz="2000" b="0" u="none" dirty="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544</a:t>
            </a:fld>
            <a:endParaRPr lang="en-US"/>
          </a:p>
        </p:txBody>
      </p:sp>
      <p:sp>
        <p:nvSpPr>
          <p:cNvPr id="5" name="Down Arrow 4"/>
          <p:cNvSpPr/>
          <p:nvPr/>
        </p:nvSpPr>
        <p:spPr bwMode="auto">
          <a:xfrm>
            <a:off x="5055201" y="4797152"/>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7" name="Rectangle 2"/>
          <p:cNvSpPr>
            <a:spLocks noGrp="1" noChangeArrowheads="1"/>
          </p:cNvSpPr>
          <p:nvPr>
            <p:ph type="title"/>
          </p:nvPr>
        </p:nvSpPr>
        <p:spPr>
          <a:xfrm>
            <a:off x="762000" y="342900"/>
            <a:ext cx="8655496" cy="1104900"/>
          </a:xfrm>
        </p:spPr>
        <p:txBody>
          <a:bodyPr/>
          <a:lstStyle/>
          <a:p>
            <a:r>
              <a:rPr lang="en-GB" dirty="0">
                <a:cs typeface="Times New Roman" pitchFamily="18" charset="0"/>
              </a:rPr>
              <a:t>Financial System Structural Problems</a:t>
            </a:r>
            <a:endParaRPr lang="en-US" dirty="0"/>
          </a:p>
        </p:txBody>
      </p:sp>
    </p:spTree>
    <p:extLst>
      <p:ext uri="{BB962C8B-B14F-4D97-AF65-F5344CB8AC3E}">
        <p14:creationId xmlns:p14="http://schemas.microsoft.com/office/powerpoint/2010/main" val="2220357201"/>
      </p:ext>
    </p:extLst>
  </p:cSld>
  <p:clrMapOvr>
    <a:masterClrMapping/>
  </p:clrMapOvr>
  <p:transition spd="slow">
    <p:pull dir="r"/>
  </p:transition>
</p:sld>
</file>

<file path=ppt/slides/slide5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762000" y="1643633"/>
            <a:ext cx="8655496" cy="466568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endParaRPr lang="pt-PT" sz="2000" b="0" u="none" dirty="0">
              <a:solidFill>
                <a:srgbClr val="FF0000"/>
              </a:solidFill>
              <a:cs typeface="Times New Roman" pitchFamily="18" charset="0"/>
            </a:endParaRPr>
          </a:p>
          <a:p>
            <a:pPr marL="268288" indent="-268288" algn="just">
              <a:lnSpc>
                <a:spcPts val="2700"/>
              </a:lnSpc>
              <a:spcBef>
                <a:spcPts val="600"/>
              </a:spcBef>
              <a:spcAft>
                <a:spcPts val="0"/>
              </a:spcAft>
            </a:pPr>
            <a:r>
              <a:rPr lang="pt-PT" sz="2000" b="0" u="none" dirty="0">
                <a:solidFill>
                  <a:srgbClr val="FF0000"/>
                </a:solidFill>
                <a:cs typeface="Times New Roman" pitchFamily="18" charset="0"/>
              </a:rPr>
              <a:t>T</a:t>
            </a:r>
            <a:r>
              <a:rPr lang="en-US" sz="2000" b="0" u="none" dirty="0">
                <a:solidFill>
                  <a:srgbClr val="FF0000"/>
                </a:solidFill>
                <a:cs typeface="Times New Roman" pitchFamily="18" charset="0"/>
              </a:rPr>
              <a:t>he building-up of risks was not understood </a:t>
            </a:r>
            <a:r>
              <a:rPr lang="en-US" sz="2000" b="0" u="none" dirty="0">
                <a:cs typeface="Times New Roman" pitchFamily="18" charset="0"/>
              </a:rPr>
              <a:t>by market participants, major international entities and regulators.</a:t>
            </a:r>
          </a:p>
          <a:p>
            <a:pPr marL="268288" indent="-268288" algn="just">
              <a:lnSpc>
                <a:spcPts val="2700"/>
              </a:lnSpc>
              <a:spcBef>
                <a:spcPts val="600"/>
              </a:spcBef>
              <a:spcAft>
                <a:spcPts val="600"/>
              </a:spcAft>
            </a:pPr>
            <a:endParaRPr lang="en-US" sz="2000" b="0" u="none" dirty="0">
              <a:cs typeface="Times New Roman" pitchFamily="18" charset="0"/>
            </a:endParaRPr>
          </a:p>
          <a:p>
            <a:pPr marL="0" indent="0" algn="just">
              <a:lnSpc>
                <a:spcPts val="2700"/>
              </a:lnSpc>
              <a:spcBef>
                <a:spcPts val="0"/>
              </a:spcBef>
              <a:spcAft>
                <a:spcPts val="600"/>
              </a:spcAft>
              <a:buNone/>
            </a:pPr>
            <a:r>
              <a:rPr lang="en-US" sz="2000" b="0" u="none" dirty="0">
                <a:solidFill>
                  <a:srgbClr val="FF0000"/>
                </a:solidFill>
                <a:cs typeface="Times New Roman" pitchFamily="18" charset="0"/>
              </a:rPr>
              <a:t>“A reasonably well supervised financial system would have been much more resilient to this and other types of severe shocks”.</a:t>
            </a:r>
          </a:p>
          <a:p>
            <a:pPr marL="901700" indent="-901700" algn="just">
              <a:lnSpc>
                <a:spcPts val="2500"/>
              </a:lnSpc>
              <a:spcBef>
                <a:spcPts val="0"/>
              </a:spcBef>
              <a:spcAft>
                <a:spcPts val="0"/>
              </a:spcAft>
              <a:buNone/>
            </a:pPr>
            <a:r>
              <a:rPr lang="en-US" sz="2000" b="0" u="none" dirty="0">
                <a:solidFill>
                  <a:srgbClr val="FF0000"/>
                </a:solidFill>
                <a:cs typeface="Times New Roman" pitchFamily="18" charset="0"/>
              </a:rPr>
              <a:t>	</a:t>
            </a:r>
            <a:r>
              <a:rPr lang="en-US" sz="1400" b="0" u="none" dirty="0">
                <a:cs typeface="Times New Roman" pitchFamily="18" charset="0"/>
              </a:rPr>
              <a:t>in </a:t>
            </a:r>
            <a:r>
              <a:rPr lang="en-US" sz="1400" b="0" u="none" dirty="0" err="1"/>
              <a:t>Duffie</a:t>
            </a:r>
            <a:r>
              <a:rPr lang="en-US" sz="1400" b="0" u="none" dirty="0"/>
              <a:t>, Darrell, “Prone to Fail: The Pre-Crisis Financial System”, Journal of Economic Perspectives—Volume 33, Number 1, Winter 2019, Pages 81–106.</a:t>
            </a:r>
            <a:endParaRPr lang="en-GB" sz="1400" b="0" u="none" dirty="0"/>
          </a:p>
          <a:p>
            <a:pPr marL="0" indent="0" algn="just">
              <a:lnSpc>
                <a:spcPts val="2700"/>
              </a:lnSpc>
              <a:spcBef>
                <a:spcPts val="600"/>
              </a:spcBef>
              <a:spcAft>
                <a:spcPts val="600"/>
              </a:spcAft>
              <a:buNone/>
            </a:pPr>
            <a:endParaRPr lang="en-US" sz="2000" b="0" u="none" dirty="0">
              <a:solidFill>
                <a:srgbClr val="FF0000"/>
              </a:solidFill>
              <a:cs typeface="Times New Roman" pitchFamily="18" charset="0"/>
            </a:endParaRPr>
          </a:p>
          <a:p>
            <a:pPr marL="268288" indent="-268288" algn="just">
              <a:lnSpc>
                <a:spcPts val="2700"/>
              </a:lnSpc>
              <a:spcBef>
                <a:spcPts val="600"/>
              </a:spcBef>
              <a:spcAft>
                <a:spcPts val="600"/>
              </a:spcAft>
            </a:pPr>
            <a:r>
              <a:rPr lang="en-US" sz="2000" b="0" u="none" dirty="0">
                <a:solidFill>
                  <a:srgbClr val="FF0000"/>
                </a:solidFill>
                <a:cs typeface="Times New Roman" pitchFamily="18" charset="0"/>
              </a:rPr>
              <a:t>Financial market developments were perceived as financial innovation </a:t>
            </a:r>
            <a:r>
              <a:rPr lang="en-US" sz="2000" b="0" u="none" dirty="0">
                <a:cs typeface="Times New Roman" pitchFamily="18" charset="0"/>
              </a:rPr>
              <a:t>and helpful for the resilience of the financial system, being instrumental to preserve the </a:t>
            </a:r>
            <a:r>
              <a:rPr lang="en-US" sz="2000" b="0" u="none" dirty="0">
                <a:solidFill>
                  <a:srgbClr val="FF0000"/>
                </a:solidFill>
                <a:cs typeface="Times New Roman" pitchFamily="18" charset="0"/>
              </a:rPr>
              <a:t>Great Moderation</a:t>
            </a:r>
            <a:r>
              <a:rPr lang="en-US" sz="2000" b="0" u="none" dirty="0">
                <a:cs typeface="Times New Roman" pitchFamily="18" charset="0"/>
              </a:rPr>
              <a:t>, a period of stable growth and inflation.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545</a:t>
            </a:fld>
            <a:endParaRPr lang="en-US"/>
          </a:p>
        </p:txBody>
      </p:sp>
      <p:sp>
        <p:nvSpPr>
          <p:cNvPr id="3" name="Down Arrow 2"/>
          <p:cNvSpPr/>
          <p:nvPr/>
        </p:nvSpPr>
        <p:spPr bwMode="auto">
          <a:xfrm>
            <a:off x="5025007" y="2852936"/>
            <a:ext cx="367263"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4" name="Down Arrow 3"/>
          <p:cNvSpPr/>
          <p:nvPr/>
        </p:nvSpPr>
        <p:spPr bwMode="auto">
          <a:xfrm>
            <a:off x="5017786" y="4869160"/>
            <a:ext cx="367262"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7" name="Down Arrow 6"/>
          <p:cNvSpPr/>
          <p:nvPr/>
        </p:nvSpPr>
        <p:spPr bwMode="auto">
          <a:xfrm>
            <a:off x="5025008" y="1628800"/>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9" name="Rectangle 2"/>
          <p:cNvSpPr>
            <a:spLocks noGrp="1" noChangeArrowheads="1"/>
          </p:cNvSpPr>
          <p:nvPr>
            <p:ph type="title"/>
          </p:nvPr>
        </p:nvSpPr>
        <p:spPr>
          <a:xfrm>
            <a:off x="762000" y="342900"/>
            <a:ext cx="8655496" cy="1104900"/>
          </a:xfrm>
        </p:spPr>
        <p:txBody>
          <a:bodyPr/>
          <a:lstStyle/>
          <a:p>
            <a:r>
              <a:rPr lang="en-GB" dirty="0">
                <a:cs typeface="Times New Roman" pitchFamily="18" charset="0"/>
              </a:rPr>
              <a:t>Financial System Structural Problems</a:t>
            </a:r>
            <a:endParaRPr lang="en-US" dirty="0"/>
          </a:p>
        </p:txBody>
      </p:sp>
    </p:spTree>
    <p:extLst>
      <p:ext uri="{BB962C8B-B14F-4D97-AF65-F5344CB8AC3E}">
        <p14:creationId xmlns:p14="http://schemas.microsoft.com/office/powerpoint/2010/main" val="2290613741"/>
      </p:ext>
    </p:extLst>
  </p:cSld>
  <p:clrMapOvr>
    <a:masterClrMapping/>
  </p:clrMapOvr>
  <p:transition spd="slow">
    <p:pull dir="r"/>
  </p:transition>
</p:sld>
</file>

<file path=ppt/slides/slide5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762000" y="1643633"/>
            <a:ext cx="8731250" cy="466568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endParaRPr lang="en-US" sz="1800" b="0" u="none" dirty="0">
              <a:cs typeface="Times New Roman" pitchFamily="18" charset="0"/>
            </a:endParaRPr>
          </a:p>
          <a:p>
            <a:pPr marL="268288" indent="-268288" algn="just">
              <a:lnSpc>
                <a:spcPts val="2700"/>
              </a:lnSpc>
              <a:spcBef>
                <a:spcPts val="0"/>
              </a:spcBef>
              <a:spcAft>
                <a:spcPts val="600"/>
              </a:spcAft>
              <a:buFontTx/>
              <a:buChar char="-"/>
            </a:pPr>
            <a:r>
              <a:rPr lang="en-US" sz="1600" b="0" u="none" dirty="0">
                <a:cs typeface="Times New Roman" pitchFamily="18" charset="0"/>
              </a:rPr>
              <a:t>“In </a:t>
            </a:r>
            <a:r>
              <a:rPr lang="en-US" sz="1600" u="none" dirty="0">
                <a:cs typeface="Times New Roman" pitchFamily="18" charset="0"/>
              </a:rPr>
              <a:t>April 2006</a:t>
            </a:r>
            <a:r>
              <a:rPr lang="en-US" sz="1600" b="0" u="none" dirty="0">
                <a:cs typeface="Times New Roman" pitchFamily="18" charset="0"/>
              </a:rPr>
              <a:t>, only 15 months before the onset of the financial crisis, the </a:t>
            </a:r>
            <a:r>
              <a:rPr lang="en-US" sz="1600" u="none" dirty="0">
                <a:cs typeface="Times New Roman" pitchFamily="18" charset="0"/>
              </a:rPr>
              <a:t>IMF’s GFSR </a:t>
            </a:r>
            <a:r>
              <a:rPr lang="en-US" sz="1600" b="0" u="none" dirty="0">
                <a:cs typeface="Times New Roman" pitchFamily="18" charset="0"/>
              </a:rPr>
              <a:t>noted with approval the “growing recognition that the dispersal of credit risk by banks to a broader and more diverse group of investors … has helped make the banking and overall financial system more resilient”. </a:t>
            </a:r>
            <a:r>
              <a:rPr lang="en-US" sz="1600" dirty="0">
                <a:cs typeface="Times New Roman" pitchFamily="18" charset="0"/>
              </a:rPr>
              <a:t>“Consequently, the commercial banks may be less vulnerable today to credit or economic shocks”.</a:t>
            </a:r>
          </a:p>
          <a:p>
            <a:pPr marL="269875" lvl="1" indent="0" algn="just">
              <a:lnSpc>
                <a:spcPts val="2400"/>
              </a:lnSpc>
              <a:spcBef>
                <a:spcPts val="0"/>
              </a:spcBef>
              <a:spcAft>
                <a:spcPts val="600"/>
              </a:spcAft>
              <a:buFontTx/>
              <a:buChar char="-"/>
            </a:pPr>
            <a:r>
              <a:rPr lang="en-US" sz="1400" b="0" u="none" dirty="0">
                <a:cs typeface="Times New Roman" pitchFamily="18" charset="0"/>
              </a:rPr>
              <a:t>in </a:t>
            </a:r>
            <a:r>
              <a:rPr lang="en-GB" sz="1400" b="0" u="none" dirty="0"/>
              <a:t>Turner, Adair (2015), </a:t>
            </a:r>
            <a:r>
              <a:rPr lang="en-GB" sz="1400" b="0" dirty="0"/>
              <a:t>Between Debt and the Devil: Money, Credit, and Fixing Global Finance</a:t>
            </a:r>
            <a:r>
              <a:rPr lang="en-GB" sz="1400" b="0" u="none" dirty="0"/>
              <a:t>, October, Princeton University Press:</a:t>
            </a:r>
          </a:p>
          <a:p>
            <a:pPr marL="668338" lvl="1" indent="-268288" algn="just">
              <a:lnSpc>
                <a:spcPts val="2700"/>
              </a:lnSpc>
              <a:spcBef>
                <a:spcPts val="0"/>
              </a:spcBef>
              <a:spcAft>
                <a:spcPts val="600"/>
              </a:spcAft>
              <a:buFontTx/>
              <a:buChar char="-"/>
            </a:pPr>
            <a:endParaRPr lang="en-US" sz="1200" dirty="0">
              <a:cs typeface="Times New Roman" pitchFamily="18" charset="0"/>
            </a:endParaRPr>
          </a:p>
          <a:p>
            <a:pPr marL="182563" indent="-182563" algn="just">
              <a:lnSpc>
                <a:spcPts val="2700"/>
              </a:lnSpc>
              <a:spcBef>
                <a:spcPts val="600"/>
              </a:spcBef>
              <a:spcAft>
                <a:spcPts val="600"/>
              </a:spcAft>
              <a:buFontTx/>
              <a:buChar char="-"/>
            </a:pPr>
            <a:r>
              <a:rPr lang="pt-PT" sz="1600" b="0" u="none" dirty="0">
                <a:cs typeface="Times New Roman" pitchFamily="18" charset="0"/>
              </a:rPr>
              <a:t>“</a:t>
            </a:r>
            <a:r>
              <a:rPr lang="en-US" sz="1600" b="0" u="none" dirty="0">
                <a:cs typeface="Times New Roman" pitchFamily="18" charset="0"/>
              </a:rPr>
              <a:t>In the last 30 years, </a:t>
            </a:r>
            <a:r>
              <a:rPr lang="en-US" sz="1600" b="0" dirty="0">
                <a:cs typeface="Times New Roman" pitchFamily="18" charset="0"/>
              </a:rPr>
              <a:t>dramatic changes in financial systems around the world amounting, de facto, to a revolution have brought many … advances </a:t>
            </a:r>
            <a:r>
              <a:rPr lang="en-US" sz="1600" b="0" u="none" dirty="0">
                <a:cs typeface="Times New Roman" pitchFamily="18" charset="0"/>
              </a:rPr>
              <a:t>… We have come closer to the utopia of finance for all</a:t>
            </a:r>
            <a:r>
              <a:rPr lang="pt-PT" sz="1600" b="0" u="none" dirty="0">
                <a:cs typeface="Times New Roman" pitchFamily="18" charset="0"/>
              </a:rPr>
              <a:t>”.</a:t>
            </a:r>
          </a:p>
          <a:p>
            <a:pPr marL="269875" indent="-269875" algn="just">
              <a:lnSpc>
                <a:spcPts val="2700"/>
              </a:lnSpc>
              <a:spcBef>
                <a:spcPts val="600"/>
              </a:spcBef>
              <a:spcAft>
                <a:spcPts val="600"/>
              </a:spcAft>
              <a:buNone/>
            </a:pPr>
            <a:r>
              <a:rPr lang="en-US" sz="1400" b="0" u="none" dirty="0">
                <a:cs typeface="Times New Roman" pitchFamily="18" charset="0"/>
              </a:rPr>
              <a:t>	in </a:t>
            </a:r>
            <a:r>
              <a:rPr lang="en-US" sz="1400" b="0" u="none" dirty="0" err="1">
                <a:cs typeface="Times New Roman" pitchFamily="18" charset="0"/>
              </a:rPr>
              <a:t>Rajan</a:t>
            </a:r>
            <a:r>
              <a:rPr lang="en-US" sz="1400" b="0" u="none" dirty="0">
                <a:cs typeface="Times New Roman" pitchFamily="18" charset="0"/>
              </a:rPr>
              <a:t> and </a:t>
            </a:r>
            <a:r>
              <a:rPr lang="en-US" sz="1400" b="0" u="none" dirty="0" err="1">
                <a:cs typeface="Times New Roman" pitchFamily="18" charset="0"/>
              </a:rPr>
              <a:t>Zingales</a:t>
            </a:r>
            <a:r>
              <a:rPr lang="en-US" sz="1400" b="0" u="none" dirty="0">
                <a:cs typeface="Times New Roman" pitchFamily="18" charset="0"/>
              </a:rPr>
              <a:t> (2004)</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546</a:t>
            </a:fld>
            <a:endParaRPr lang="en-US"/>
          </a:p>
        </p:txBody>
      </p:sp>
      <p:sp>
        <p:nvSpPr>
          <p:cNvPr id="3" name="Down Arrow 2"/>
          <p:cNvSpPr/>
          <p:nvPr/>
        </p:nvSpPr>
        <p:spPr bwMode="auto">
          <a:xfrm>
            <a:off x="5097016" y="1700808"/>
            <a:ext cx="360040" cy="43204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7" name="Rectangle 2"/>
          <p:cNvSpPr>
            <a:spLocks noGrp="1" noChangeArrowheads="1"/>
          </p:cNvSpPr>
          <p:nvPr>
            <p:ph type="title"/>
          </p:nvPr>
        </p:nvSpPr>
        <p:spPr>
          <a:xfrm>
            <a:off x="762000" y="342900"/>
            <a:ext cx="8655496" cy="1104900"/>
          </a:xfrm>
        </p:spPr>
        <p:txBody>
          <a:bodyPr/>
          <a:lstStyle/>
          <a:p>
            <a:r>
              <a:rPr lang="en-GB" dirty="0">
                <a:cs typeface="Times New Roman" pitchFamily="18" charset="0"/>
              </a:rPr>
              <a:t>Financial System Structural Problems</a:t>
            </a:r>
            <a:endParaRPr lang="en-US" dirty="0"/>
          </a:p>
        </p:txBody>
      </p:sp>
    </p:spTree>
    <p:extLst>
      <p:ext uri="{BB962C8B-B14F-4D97-AF65-F5344CB8AC3E}">
        <p14:creationId xmlns:p14="http://schemas.microsoft.com/office/powerpoint/2010/main" val="3621654855"/>
      </p:ext>
    </p:extLst>
  </p:cSld>
  <p:clrMapOvr>
    <a:masterClrMapping/>
  </p:clrMapOvr>
  <p:transition spd="slow">
    <p:pull dir="r"/>
  </p:transition>
</p:sld>
</file>

<file path=ppt/slides/slide5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686800" cy="1104900"/>
          </a:xfrm>
        </p:spPr>
        <p:txBody>
          <a:bodyPr/>
          <a:lstStyle/>
          <a:p>
            <a:r>
              <a:rPr lang="en-GB" dirty="0">
                <a:cs typeface="Times New Roman" pitchFamily="18" charset="0"/>
              </a:rPr>
              <a:t>Financial System Structural Problems</a:t>
            </a:r>
            <a:endParaRPr lang="en-US" dirty="0"/>
          </a:p>
        </p:txBody>
      </p:sp>
      <p:sp>
        <p:nvSpPr>
          <p:cNvPr id="8" name="Rectangle 3"/>
          <p:cNvSpPr txBox="1">
            <a:spLocks noChangeArrowheads="1"/>
          </p:cNvSpPr>
          <p:nvPr/>
        </p:nvSpPr>
        <p:spPr bwMode="auto">
          <a:xfrm>
            <a:off x="762000" y="1643633"/>
            <a:ext cx="8686800" cy="467938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lang="en-US" sz="2000" b="0" u="none" dirty="0">
                <a:cs typeface="Times New Roman" pitchFamily="18" charset="0"/>
              </a:rPr>
              <a:t>Due to the role of the financial system in the subprime crisis and its increasing weight in the economy, </a:t>
            </a:r>
            <a:r>
              <a:rPr lang="en-US" sz="2000" u="none" dirty="0">
                <a:cs typeface="Times New Roman" pitchFamily="18" charset="0"/>
              </a:rPr>
              <a:t>the impact was much more severe in developed economies</a:t>
            </a:r>
            <a:r>
              <a:rPr lang="en-US" sz="2000" b="0" u="none" dirty="0">
                <a:cs typeface="Times New Roman" pitchFamily="18" charset="0"/>
              </a:rPr>
              <a:t>, while emerging markets weathered the crisis well.</a:t>
            </a:r>
          </a:p>
          <a:p>
            <a:pPr marL="514350" indent="-514350" algn="just">
              <a:lnSpc>
                <a:spcPts val="2700"/>
              </a:lnSpc>
              <a:spcBef>
                <a:spcPts val="600"/>
              </a:spcBef>
              <a:spcAft>
                <a:spcPts val="600"/>
              </a:spcAft>
              <a:buAutoNum type="romanLcParenBoth"/>
            </a:pPr>
            <a:endParaRPr lang="en-US" sz="2000" b="0" u="none" dirty="0">
              <a:cs typeface="Times New Roman" pitchFamily="18" charset="0"/>
            </a:endParaRPr>
          </a:p>
          <a:p>
            <a:pPr marL="514350" indent="-514350" algn="just">
              <a:lnSpc>
                <a:spcPts val="2700"/>
              </a:lnSpc>
              <a:spcBef>
                <a:spcPts val="600"/>
              </a:spcBef>
              <a:spcAft>
                <a:spcPts val="600"/>
              </a:spcAft>
              <a:buAutoNum type="romanLcParenBoth"/>
            </a:pPr>
            <a:r>
              <a:rPr lang="en-US" sz="2000" b="0" u="none" dirty="0">
                <a:solidFill>
                  <a:srgbClr val="FF0000"/>
                </a:solidFill>
                <a:cs typeface="Times New Roman" pitchFamily="18" charset="0"/>
              </a:rPr>
              <a:t>Developing economies </a:t>
            </a:r>
            <a:r>
              <a:rPr lang="en-US" sz="2000" b="0" u="none" dirty="0">
                <a:cs typeface="Times New Roman" pitchFamily="18" charset="0"/>
              </a:rPr>
              <a:t>- learned the lessons of the Asian crisis and implemented sound macroeconomic policies, along with </a:t>
            </a:r>
            <a:r>
              <a:rPr lang="en-US" sz="2000" b="0" u="none" dirty="0" err="1">
                <a:cs typeface="Times New Roman" pitchFamily="18" charset="0"/>
              </a:rPr>
              <a:t>macroprudential</a:t>
            </a:r>
            <a:r>
              <a:rPr lang="en-US" sz="2000" b="0" u="none" dirty="0">
                <a:cs typeface="Times New Roman" pitchFamily="18" charset="0"/>
              </a:rPr>
              <a:t> measures (</a:t>
            </a:r>
            <a:r>
              <a:rPr lang="en-US" sz="2000" b="0" u="none" dirty="0" err="1">
                <a:cs typeface="Times New Roman" pitchFamily="18" charset="0"/>
              </a:rPr>
              <a:t>v.g</a:t>
            </a:r>
            <a:r>
              <a:rPr lang="en-US" sz="2000" b="0" u="none" dirty="0">
                <a:cs typeface="Times New Roman" pitchFamily="18" charset="0"/>
              </a:rPr>
              <a:t>. IMF WEO Oct18).</a:t>
            </a:r>
          </a:p>
          <a:p>
            <a:pPr marL="514350" indent="-514350" algn="just">
              <a:lnSpc>
                <a:spcPts val="2700"/>
              </a:lnSpc>
              <a:spcBef>
                <a:spcPts val="600"/>
              </a:spcBef>
              <a:spcAft>
                <a:spcPts val="600"/>
              </a:spcAft>
              <a:buAutoNum type="romanLcParenBoth"/>
            </a:pPr>
            <a:endParaRPr lang="en-US" sz="2000" b="0" u="none" dirty="0">
              <a:cs typeface="Times New Roman" pitchFamily="18" charset="0"/>
            </a:endParaRPr>
          </a:p>
          <a:p>
            <a:pPr marL="514350" indent="-514350" algn="just">
              <a:lnSpc>
                <a:spcPts val="2700"/>
              </a:lnSpc>
              <a:spcBef>
                <a:spcPts val="600"/>
              </a:spcBef>
              <a:spcAft>
                <a:spcPts val="600"/>
              </a:spcAft>
              <a:buAutoNum type="romanLcParenBoth"/>
            </a:pPr>
            <a:r>
              <a:rPr lang="en-US" sz="2000" b="0" u="none" dirty="0">
                <a:solidFill>
                  <a:srgbClr val="FF0000"/>
                </a:solidFill>
                <a:cs typeface="Times New Roman" pitchFamily="18" charset="0"/>
              </a:rPr>
              <a:t>Developed economies </a:t>
            </a:r>
            <a:r>
              <a:rPr lang="en-US" sz="2000" b="0" u="none" dirty="0">
                <a:cs typeface="Times New Roman" pitchFamily="18" charset="0"/>
              </a:rPr>
              <a:t>- were more complacent, often assuming that mostly developing economies were subject to severe financial crises (notwithstanding the  contradictory evidence of the LTCM failure in 1998).</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547</a:t>
            </a:fld>
            <a:endParaRPr lang="en-US"/>
          </a:p>
        </p:txBody>
      </p:sp>
      <p:sp>
        <p:nvSpPr>
          <p:cNvPr id="3" name="Down Arrow 2"/>
          <p:cNvSpPr/>
          <p:nvPr/>
        </p:nvSpPr>
        <p:spPr bwMode="auto">
          <a:xfrm>
            <a:off x="4953000" y="2708920"/>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338919036"/>
      </p:ext>
    </p:extLst>
  </p:cSld>
  <p:clrMapOvr>
    <a:masterClrMapping/>
  </p:clrMapOvr>
  <p:transition spd="slow">
    <p:pull dir="r"/>
  </p:transition>
</p:sld>
</file>

<file path=ppt/slides/slide5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731250" cy="1104900"/>
          </a:xfrm>
        </p:spPr>
        <p:txBody>
          <a:bodyPr/>
          <a:lstStyle/>
          <a:p>
            <a:r>
              <a:rPr lang="en-GB" dirty="0">
                <a:cs typeface="Times New Roman" pitchFamily="18" charset="0"/>
              </a:rPr>
              <a:t>Financial System Structural Problems</a:t>
            </a:r>
            <a:endParaRPr lang="en-US" dirty="0"/>
          </a:p>
        </p:txBody>
      </p:sp>
      <p:sp>
        <p:nvSpPr>
          <p:cNvPr id="8" name="Rectangle 3"/>
          <p:cNvSpPr txBox="1">
            <a:spLocks noChangeArrowheads="1"/>
          </p:cNvSpPr>
          <p:nvPr/>
        </p:nvSpPr>
        <p:spPr bwMode="auto">
          <a:xfrm>
            <a:off x="762000" y="1643633"/>
            <a:ext cx="8686800" cy="70524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lang="en-US" sz="2000" b="0" u="none" dirty="0">
                <a:cs typeface="Times New Roman" pitchFamily="18" charset="0"/>
              </a:rPr>
              <a:t>Therefore, economic growth in emerging markets stayed higher than in developed economies.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548</a:t>
            </a:fld>
            <a:endParaRPr lang="en-US"/>
          </a:p>
        </p:txBody>
      </p:sp>
      <p:pic>
        <p:nvPicPr>
          <p:cNvPr id="3" name="Picture 2"/>
          <p:cNvPicPr>
            <a:picLocks noChangeAspect="1"/>
          </p:cNvPicPr>
          <p:nvPr/>
        </p:nvPicPr>
        <p:blipFill>
          <a:blip r:embed="rId2"/>
          <a:stretch>
            <a:fillRect/>
          </a:stretch>
        </p:blipFill>
        <p:spPr>
          <a:xfrm>
            <a:off x="1208584" y="2564257"/>
            <a:ext cx="3960440" cy="3654662"/>
          </a:xfrm>
          <a:prstGeom prst="rect">
            <a:avLst/>
          </a:prstGeom>
        </p:spPr>
      </p:pic>
      <p:sp>
        <p:nvSpPr>
          <p:cNvPr id="6" name="Text Box 6"/>
          <p:cNvSpPr txBox="1">
            <a:spLocks noChangeArrowheads="1"/>
          </p:cNvSpPr>
          <p:nvPr/>
        </p:nvSpPr>
        <p:spPr bwMode="auto">
          <a:xfrm>
            <a:off x="5241032" y="5929535"/>
            <a:ext cx="4207767" cy="307777"/>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400" b="0" u="none" dirty="0">
                <a:solidFill>
                  <a:schemeClr val="tx1"/>
                </a:solidFill>
              </a:rPr>
              <a:t>Source: IMF (2018), “World Economic Outlook”, 2018.</a:t>
            </a:r>
          </a:p>
        </p:txBody>
      </p:sp>
    </p:spTree>
    <p:extLst>
      <p:ext uri="{BB962C8B-B14F-4D97-AF65-F5344CB8AC3E}">
        <p14:creationId xmlns:p14="http://schemas.microsoft.com/office/powerpoint/2010/main" val="1023868990"/>
      </p:ext>
    </p:extLst>
  </p:cSld>
  <p:clrMapOvr>
    <a:masterClrMapping/>
  </p:clrMapOvr>
  <p:transition spd="slow">
    <p:pull dir="r"/>
  </p:transition>
</p:sld>
</file>

<file path=ppt/slides/slide5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5" name="Rectangle 3"/>
          <p:cNvSpPr>
            <a:spLocks noGrp="1" noChangeArrowheads="1"/>
          </p:cNvSpPr>
          <p:nvPr>
            <p:ph type="body" idx="1"/>
          </p:nvPr>
        </p:nvSpPr>
        <p:spPr>
          <a:xfrm>
            <a:off x="762001" y="1628800"/>
            <a:ext cx="8727504" cy="4680520"/>
          </a:xfrm>
        </p:spPr>
        <p:txBody>
          <a:bodyPr/>
          <a:lstStyle/>
          <a:p>
            <a:pPr marL="271463" indent="-271463" algn="just">
              <a:lnSpc>
                <a:spcPts val="2700"/>
              </a:lnSpc>
              <a:spcBef>
                <a:spcPct val="15000"/>
              </a:spcBef>
              <a:spcAft>
                <a:spcPts val="600"/>
              </a:spcAft>
            </a:pPr>
            <a:r>
              <a:rPr lang="en-US" sz="2000" dirty="0">
                <a:solidFill>
                  <a:srgbClr val="FF0000"/>
                </a:solidFill>
              </a:rPr>
              <a:t>Irrelevance of the financial system in macroeconomic models and central banking:</a:t>
            </a:r>
          </a:p>
          <a:p>
            <a:pPr marL="268288" indent="-268288" algn="just">
              <a:lnSpc>
                <a:spcPts val="2700"/>
              </a:lnSpc>
              <a:spcBef>
                <a:spcPct val="15000"/>
              </a:spcBef>
              <a:spcAft>
                <a:spcPts val="600"/>
              </a:spcAft>
              <a:buFontTx/>
              <a:buChar char="-"/>
            </a:pPr>
            <a:r>
              <a:rPr lang="en-US" sz="1800" u="sng" dirty="0"/>
              <a:t>In central banks, financial system developments were seen as neutral.</a:t>
            </a:r>
          </a:p>
          <a:p>
            <a:pPr marL="268288" indent="-268288" algn="just">
              <a:lnSpc>
                <a:spcPts val="2700"/>
              </a:lnSpc>
              <a:spcBef>
                <a:spcPct val="15000"/>
              </a:spcBef>
              <a:spcAft>
                <a:spcPts val="600"/>
              </a:spcAft>
              <a:buFontTx/>
              <a:buChar char="-"/>
            </a:pPr>
            <a:endParaRPr lang="en-US" sz="1800" dirty="0"/>
          </a:p>
          <a:p>
            <a:pPr marL="268288" indent="-268288" algn="just">
              <a:lnSpc>
                <a:spcPts val="2700"/>
              </a:lnSpc>
              <a:spcBef>
                <a:spcPts val="600"/>
              </a:spcBef>
              <a:spcAft>
                <a:spcPts val="600"/>
              </a:spcAft>
              <a:buFontTx/>
              <a:buChar char="-"/>
            </a:pPr>
            <a:r>
              <a:rPr lang="en-US" sz="1800" dirty="0"/>
              <a:t>Economists from the 1920s and 30s, e.g. Friedrich Hayek, Irving Fisher or John M. Keynes recognized that </a:t>
            </a:r>
            <a:r>
              <a:rPr lang="en-US" sz="1800" dirty="0">
                <a:solidFill>
                  <a:srgbClr val="FF0000"/>
                </a:solidFill>
              </a:rPr>
              <a:t>the banking system had vital implications for macroeconomic stability</a:t>
            </a:r>
            <a:r>
              <a:rPr lang="en-US" sz="1800" dirty="0"/>
              <a:t>, but these views were increasingly rejected since the 70s.</a:t>
            </a:r>
          </a:p>
          <a:p>
            <a:pPr marL="268288" indent="-268288" algn="just">
              <a:lnSpc>
                <a:spcPts val="2700"/>
              </a:lnSpc>
              <a:spcBef>
                <a:spcPts val="600"/>
              </a:spcBef>
              <a:spcAft>
                <a:spcPts val="600"/>
              </a:spcAft>
              <a:buFontTx/>
              <a:buChar char="-"/>
            </a:pPr>
            <a:endParaRPr lang="en-US" sz="1800" dirty="0"/>
          </a:p>
          <a:p>
            <a:pPr marL="268288" indent="-268288" algn="just">
              <a:lnSpc>
                <a:spcPts val="2700"/>
              </a:lnSpc>
              <a:spcBef>
                <a:spcPts val="600"/>
              </a:spcBef>
              <a:spcAft>
                <a:spcPts val="600"/>
              </a:spcAft>
              <a:buFontTx/>
              <a:buChar char="-"/>
            </a:pPr>
            <a:r>
              <a:rPr lang="en-US" sz="1800" dirty="0"/>
              <a:t>Mervin King (2012) on the </a:t>
            </a:r>
            <a:r>
              <a:rPr lang="en-US" sz="1800" dirty="0">
                <a:solidFill>
                  <a:srgbClr val="FF0000"/>
                </a:solidFill>
              </a:rPr>
              <a:t>theoretical foundations of modern monetary economics</a:t>
            </a:r>
            <a:r>
              <a:rPr lang="en-US" sz="1800" dirty="0"/>
              <a:t>: “</a:t>
            </a:r>
            <a:r>
              <a:rPr lang="en-US" sz="1800" b="1" dirty="0"/>
              <a:t>lacks an account of financial intermediation</a:t>
            </a:r>
            <a:r>
              <a:rPr lang="en-US" sz="1800" dirty="0"/>
              <a:t>, so money, credit and banking play no meaningful role” (from Turner (2015)).</a:t>
            </a:r>
            <a:endParaRPr lang="en-US" sz="1800" dirty="0">
              <a:cs typeface="Times New Roman" pitchFamily="18" charset="0"/>
            </a:endParaRPr>
          </a:p>
        </p:txBody>
      </p:sp>
      <p:sp>
        <p:nvSpPr>
          <p:cNvPr id="2" name="Down Arrow 1"/>
          <p:cNvSpPr/>
          <p:nvPr/>
        </p:nvSpPr>
        <p:spPr bwMode="auto">
          <a:xfrm>
            <a:off x="4943432" y="2924944"/>
            <a:ext cx="343496"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3" name="Down Arrow 2"/>
          <p:cNvSpPr/>
          <p:nvPr/>
        </p:nvSpPr>
        <p:spPr bwMode="auto">
          <a:xfrm>
            <a:off x="4953001" y="4437112"/>
            <a:ext cx="33392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549</a:t>
            </a:fld>
            <a:endParaRPr lang="en-US"/>
          </a:p>
        </p:txBody>
      </p:sp>
      <p:sp>
        <p:nvSpPr>
          <p:cNvPr id="8" name="Rectangle 2"/>
          <p:cNvSpPr>
            <a:spLocks noGrp="1" noChangeArrowheads="1"/>
          </p:cNvSpPr>
          <p:nvPr>
            <p:ph type="title"/>
          </p:nvPr>
        </p:nvSpPr>
        <p:spPr>
          <a:xfrm>
            <a:off x="761999" y="342900"/>
            <a:ext cx="8727505" cy="1104900"/>
          </a:xfrm>
        </p:spPr>
        <p:txBody>
          <a:bodyPr/>
          <a:lstStyle/>
          <a:p>
            <a:r>
              <a:rPr lang="en-GB" sz="3800" dirty="0">
                <a:cs typeface="Times New Roman" pitchFamily="18" charset="0"/>
              </a:rPr>
              <a:t>Central Banking and Supervision Problems</a:t>
            </a:r>
            <a:endParaRPr lang="en-US" sz="3800" dirty="0"/>
          </a:p>
        </p:txBody>
      </p:sp>
    </p:spTree>
    <p:extLst>
      <p:ext uri="{BB962C8B-B14F-4D97-AF65-F5344CB8AC3E}">
        <p14:creationId xmlns:p14="http://schemas.microsoft.com/office/powerpoint/2010/main" val="3284150694"/>
      </p:ext>
    </p:extLst>
  </p:cSld>
  <p:clrMapOvr>
    <a:masterClrMapping/>
  </p:clrMapOvr>
  <p:transition spd="slow">
    <p:pull dir="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342900"/>
            <a:ext cx="8566150" cy="1104900"/>
          </a:xfrm>
        </p:spPr>
        <p:txBody>
          <a:bodyPr/>
          <a:lstStyle/>
          <a:p>
            <a:r>
              <a:rPr lang="en-US" dirty="0"/>
              <a:t>Information Intermediation</a:t>
            </a:r>
          </a:p>
        </p:txBody>
      </p:sp>
      <p:sp>
        <p:nvSpPr>
          <p:cNvPr id="1623043" name="Rectangle 3"/>
          <p:cNvSpPr>
            <a:spLocks noGrp="1" noChangeArrowheads="1"/>
          </p:cNvSpPr>
          <p:nvPr>
            <p:ph type="body" idx="1"/>
          </p:nvPr>
        </p:nvSpPr>
        <p:spPr>
          <a:xfrm>
            <a:off x="762000" y="1628800"/>
            <a:ext cx="8731250" cy="4694213"/>
          </a:xfrm>
        </p:spPr>
        <p:txBody>
          <a:bodyPr/>
          <a:lstStyle/>
          <a:p>
            <a:pPr algn="just">
              <a:lnSpc>
                <a:spcPts val="2700"/>
              </a:lnSpc>
              <a:spcBef>
                <a:spcPts val="600"/>
              </a:spcBef>
              <a:spcAft>
                <a:spcPts val="600"/>
              </a:spcAft>
            </a:pPr>
            <a:r>
              <a:rPr lang="en-US" sz="2000" dirty="0"/>
              <a:t>Debt contracts often include </a:t>
            </a:r>
            <a:r>
              <a:rPr lang="en-US" sz="2000" dirty="0">
                <a:solidFill>
                  <a:srgbClr val="FF0000"/>
                </a:solidFill>
              </a:rPr>
              <a:t>restrictive covenants - </a:t>
            </a:r>
            <a:r>
              <a:rPr lang="en-US" sz="2000" dirty="0"/>
              <a:t>agreements imposing and/or ruling out a given set of behaviors by the debtor:</a:t>
            </a:r>
          </a:p>
          <a:p>
            <a:pPr algn="just">
              <a:lnSpc>
                <a:spcPts val="2700"/>
              </a:lnSpc>
              <a:spcBef>
                <a:spcPts val="600"/>
              </a:spcBef>
              <a:spcAft>
                <a:spcPts val="600"/>
              </a:spcAft>
            </a:pPr>
            <a:endParaRPr lang="en-US" sz="2000" dirty="0">
              <a:solidFill>
                <a:srgbClr val="FF0000"/>
              </a:solidFill>
            </a:endParaRPr>
          </a:p>
          <a:p>
            <a:pPr marL="357188" indent="-357188" algn="just">
              <a:lnSpc>
                <a:spcPts val="2700"/>
              </a:lnSpc>
              <a:spcBef>
                <a:spcPts val="600"/>
              </a:spcBef>
              <a:spcAft>
                <a:spcPts val="600"/>
              </a:spcAft>
              <a:buAutoNum type="arabicPeriod"/>
            </a:pPr>
            <a:r>
              <a:rPr lang="en-US" sz="2000" dirty="0"/>
              <a:t>Covenants to discourage undesirable behavior or </a:t>
            </a:r>
            <a:r>
              <a:rPr lang="pt-PT" sz="2000" dirty="0"/>
              <a:t>to </a:t>
            </a:r>
            <a:r>
              <a:rPr lang="en-US" sz="2000" dirty="0"/>
              <a:t>encourage desirable behavior – e.g. impose a set of uses for the funding provided and/or prohibit others.</a:t>
            </a:r>
          </a:p>
          <a:p>
            <a:pPr marL="357188" indent="-357188" algn="just">
              <a:lnSpc>
                <a:spcPts val="2700"/>
              </a:lnSpc>
              <a:spcBef>
                <a:spcPts val="600"/>
              </a:spcBef>
              <a:spcAft>
                <a:spcPts val="600"/>
              </a:spcAft>
              <a:buAutoNum type="arabicPeriod"/>
            </a:pPr>
            <a:r>
              <a:rPr lang="en-US" sz="2000" dirty="0"/>
              <a:t>Covenants to keep collateral valuable – e.g. insurance requirements.</a:t>
            </a:r>
          </a:p>
          <a:p>
            <a:pPr marL="357188" indent="-357188" algn="just">
              <a:lnSpc>
                <a:spcPts val="2700"/>
              </a:lnSpc>
              <a:spcBef>
                <a:spcPts val="600"/>
              </a:spcBef>
              <a:spcAft>
                <a:spcPts val="600"/>
              </a:spcAft>
              <a:buAutoNum type="arabicPeriod"/>
            </a:pPr>
            <a:r>
              <a:rPr lang="en-US" sz="2000" dirty="0"/>
              <a:t>Covenants to provide information – e.g. requirements on the provision of periodic information.</a:t>
            </a:r>
          </a:p>
          <a:p>
            <a:pPr marL="0" indent="0" algn="just">
              <a:lnSpc>
                <a:spcPts val="2700"/>
              </a:lnSpc>
              <a:spcBef>
                <a:spcPts val="600"/>
              </a:spcBef>
              <a:spcAft>
                <a:spcPts val="600"/>
              </a:spcAft>
              <a:buNone/>
            </a:pPr>
            <a:endParaRPr lang="en-US" sz="2000"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55</a:t>
            </a:fld>
            <a:endParaRPr lang="en-US" dirty="0"/>
          </a:p>
        </p:txBody>
      </p:sp>
    </p:spTree>
    <p:extLst>
      <p:ext uri="{BB962C8B-B14F-4D97-AF65-F5344CB8AC3E}">
        <p14:creationId xmlns:p14="http://schemas.microsoft.com/office/powerpoint/2010/main" val="4028377077"/>
      </p:ext>
    </p:extLst>
  </p:cSld>
  <p:clrMapOvr>
    <a:masterClrMapping/>
  </p:clrMapOvr>
  <p:transition spd="slow">
    <p:pull dir="r"/>
  </p:transition>
</p:sld>
</file>

<file path=ppt/slides/slide5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5" name="Rectangle 3"/>
          <p:cNvSpPr>
            <a:spLocks noGrp="1" noChangeArrowheads="1"/>
          </p:cNvSpPr>
          <p:nvPr>
            <p:ph type="body" idx="1"/>
          </p:nvPr>
        </p:nvSpPr>
        <p:spPr>
          <a:xfrm>
            <a:off x="762001" y="1628800"/>
            <a:ext cx="8727504" cy="4680520"/>
          </a:xfrm>
        </p:spPr>
        <p:txBody>
          <a:bodyPr/>
          <a:lstStyle/>
          <a:p>
            <a:pPr marL="271463" indent="-271463" algn="just">
              <a:lnSpc>
                <a:spcPts val="2700"/>
              </a:lnSpc>
              <a:spcBef>
                <a:spcPts val="600"/>
              </a:spcBef>
              <a:spcAft>
                <a:spcPts val="600"/>
              </a:spcAft>
            </a:pPr>
            <a:r>
              <a:rPr lang="en-US" sz="2000" dirty="0">
                <a:cs typeface="Times New Roman" pitchFamily="18" charset="0"/>
              </a:rPr>
              <a:t>Reasons for this </a:t>
            </a:r>
            <a:r>
              <a:rPr lang="en-US" sz="2000" b="1" dirty="0">
                <a:solidFill>
                  <a:srgbClr val="FF0000"/>
                </a:solidFill>
                <a:cs typeface="Times New Roman" pitchFamily="18" charset="0"/>
              </a:rPr>
              <a:t>benign view</a:t>
            </a:r>
            <a:r>
              <a:rPr lang="en-US" sz="2000" dirty="0">
                <a:cs typeface="Times New Roman" pitchFamily="18" charset="0"/>
              </a:rPr>
              <a:t>:</a:t>
            </a:r>
          </a:p>
          <a:p>
            <a:pPr marL="457200" indent="-457200" algn="just">
              <a:lnSpc>
                <a:spcPts val="2700"/>
              </a:lnSpc>
              <a:spcBef>
                <a:spcPts val="600"/>
              </a:spcBef>
              <a:spcAft>
                <a:spcPts val="600"/>
              </a:spcAft>
              <a:buAutoNum type="arabicParenBoth"/>
            </a:pPr>
            <a:r>
              <a:rPr lang="en-US" sz="2000" u="sng" dirty="0">
                <a:cs typeface="Times New Roman" pitchFamily="18" charset="0"/>
              </a:rPr>
              <a:t>Economic history</a:t>
            </a:r>
            <a:r>
              <a:rPr lang="en-US" sz="2000" dirty="0">
                <a:cs typeface="Times New Roman" pitchFamily="18" charset="0"/>
              </a:rPr>
              <a:t> - suggests that (at least) early stages of economic development require modern financial systems:</a:t>
            </a:r>
          </a:p>
          <a:p>
            <a:pPr algn="just">
              <a:lnSpc>
                <a:spcPts val="2700"/>
              </a:lnSpc>
              <a:spcBef>
                <a:spcPts val="600"/>
              </a:spcBef>
              <a:spcAft>
                <a:spcPts val="600"/>
              </a:spcAft>
              <a:buFontTx/>
              <a:buChar char="-"/>
            </a:pPr>
            <a:r>
              <a:rPr lang="en-US" sz="1800" dirty="0">
                <a:cs typeface="Times New Roman" pitchFamily="18" charset="0"/>
              </a:rPr>
              <a:t>the growth of financial markets enabled canal and railway investments in the XIX century, as well as the German and the British industrialization.</a:t>
            </a:r>
          </a:p>
          <a:p>
            <a:pPr marL="457200" indent="-457200" algn="just">
              <a:lnSpc>
                <a:spcPts val="2700"/>
              </a:lnSpc>
              <a:spcBef>
                <a:spcPts val="600"/>
              </a:spcBef>
              <a:spcAft>
                <a:spcPts val="600"/>
              </a:spcAft>
              <a:buAutoNum type="arabicParenBoth" startAt="2"/>
            </a:pPr>
            <a:r>
              <a:rPr lang="en-US" sz="2000" u="sng" dirty="0">
                <a:cs typeface="Times New Roman" pitchFamily="18" charset="0"/>
              </a:rPr>
              <a:t>Empirical evidence</a:t>
            </a:r>
            <a:r>
              <a:rPr lang="en-US" sz="2000" dirty="0">
                <a:cs typeface="Times New Roman" pitchFamily="18" charset="0"/>
              </a:rPr>
              <a:t>:</a:t>
            </a:r>
          </a:p>
          <a:p>
            <a:pPr algn="just">
              <a:lnSpc>
                <a:spcPts val="2700"/>
              </a:lnSpc>
              <a:spcBef>
                <a:spcPts val="600"/>
              </a:spcBef>
              <a:spcAft>
                <a:spcPts val="600"/>
              </a:spcAft>
              <a:buFontTx/>
              <a:buChar char="-"/>
            </a:pPr>
            <a:r>
              <a:rPr lang="en-US" sz="1800" dirty="0">
                <a:cs typeface="Times New Roman" pitchFamily="18" charset="0"/>
              </a:rPr>
              <a:t>According to Levine (2005), </a:t>
            </a:r>
            <a:r>
              <a:rPr lang="en-US" sz="1800" u="sng" dirty="0">
                <a:cs typeface="Times New Roman" pitchFamily="18" charset="0"/>
              </a:rPr>
              <a:t>“financial deepening” is beneficial</a:t>
            </a:r>
            <a:r>
              <a:rPr lang="en-US" sz="1800" dirty="0">
                <a:cs typeface="Times New Roman" pitchFamily="18" charset="0"/>
              </a:rPr>
              <a:t>, with positive correlations between private sector credit and stock market turnover, on one hand, and economic growth, on the other hand: “</a:t>
            </a:r>
            <a:r>
              <a:rPr lang="en-GB" sz="1800" dirty="0">
                <a:solidFill>
                  <a:srgbClr val="FF0000"/>
                </a:solidFill>
              </a:rPr>
              <a:t>better developed financial  systems ease external financing constraints facing firms, which illuminates one mechanism through which financial development influences economic growth</a:t>
            </a:r>
            <a:r>
              <a:rPr lang="en-GB" sz="1800" dirty="0"/>
              <a:t>” </a:t>
            </a:r>
            <a:r>
              <a:rPr lang="en-US" sz="1800" dirty="0">
                <a:cs typeface="Times New Roman" pitchFamily="18" charset="0"/>
              </a:rPr>
              <a:t>(in Turner (2015))</a:t>
            </a:r>
            <a:r>
              <a:rPr lang="en-GB" sz="1800" dirty="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550</a:t>
            </a:fld>
            <a:endParaRPr lang="en-US"/>
          </a:p>
        </p:txBody>
      </p:sp>
      <p:sp>
        <p:nvSpPr>
          <p:cNvPr id="3" name="Down Arrow 2"/>
          <p:cNvSpPr/>
          <p:nvPr/>
        </p:nvSpPr>
        <p:spPr bwMode="auto">
          <a:xfrm>
            <a:off x="5145425" y="5999449"/>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7" name="Rectangle 2"/>
          <p:cNvSpPr>
            <a:spLocks noGrp="1" noChangeArrowheads="1"/>
          </p:cNvSpPr>
          <p:nvPr>
            <p:ph type="title"/>
          </p:nvPr>
        </p:nvSpPr>
        <p:spPr>
          <a:xfrm>
            <a:off x="762000" y="342900"/>
            <a:ext cx="8655496" cy="1104900"/>
          </a:xfrm>
        </p:spPr>
        <p:txBody>
          <a:bodyPr/>
          <a:lstStyle/>
          <a:p>
            <a:r>
              <a:rPr lang="en-GB" sz="3800" dirty="0">
                <a:cs typeface="Times New Roman" pitchFamily="18" charset="0"/>
              </a:rPr>
              <a:t>Central Banking and Supervision Problems</a:t>
            </a:r>
            <a:endParaRPr lang="en-US" sz="3800" dirty="0"/>
          </a:p>
        </p:txBody>
      </p:sp>
    </p:spTree>
    <p:extLst>
      <p:ext uri="{BB962C8B-B14F-4D97-AF65-F5344CB8AC3E}">
        <p14:creationId xmlns:p14="http://schemas.microsoft.com/office/powerpoint/2010/main" val="3677121573"/>
      </p:ext>
    </p:extLst>
  </p:cSld>
  <p:clrMapOvr>
    <a:masterClrMapping/>
  </p:clrMapOvr>
  <p:transition spd="slow">
    <p:pull dir="r"/>
  </p:transition>
</p:sld>
</file>

<file path=ppt/slides/slide5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5" name="Rectangle 3"/>
          <p:cNvSpPr>
            <a:spLocks noGrp="1" noChangeArrowheads="1"/>
          </p:cNvSpPr>
          <p:nvPr>
            <p:ph type="body" idx="1"/>
          </p:nvPr>
        </p:nvSpPr>
        <p:spPr>
          <a:xfrm>
            <a:off x="762001" y="1628800"/>
            <a:ext cx="8727504" cy="4680520"/>
          </a:xfrm>
        </p:spPr>
        <p:txBody>
          <a:bodyPr/>
          <a:lstStyle/>
          <a:p>
            <a:pPr marL="271463" indent="-271463" algn="just">
              <a:lnSpc>
                <a:spcPts val="2700"/>
              </a:lnSpc>
              <a:spcBef>
                <a:spcPts val="600"/>
              </a:spcBef>
              <a:spcAft>
                <a:spcPts val="600"/>
              </a:spcAft>
            </a:pPr>
            <a:endParaRPr lang="en-US" sz="2000" dirty="0"/>
          </a:p>
          <a:p>
            <a:pPr marL="271463" indent="-271463" algn="just">
              <a:lnSpc>
                <a:spcPts val="2700"/>
              </a:lnSpc>
              <a:spcBef>
                <a:spcPts val="600"/>
              </a:spcBef>
              <a:spcAft>
                <a:spcPts val="600"/>
              </a:spcAft>
            </a:pPr>
            <a:r>
              <a:rPr lang="en-US" sz="2000" dirty="0"/>
              <a:t>Therefore,</a:t>
            </a:r>
            <a:r>
              <a:rPr lang="en-US" sz="2000" dirty="0">
                <a:solidFill>
                  <a:srgbClr val="FF0000"/>
                </a:solidFill>
              </a:rPr>
              <a:t> increasing leverage was not a concern, being even beneficial</a:t>
            </a:r>
            <a:r>
              <a:rPr lang="en-US" sz="2000" dirty="0"/>
              <a:t>.</a:t>
            </a:r>
          </a:p>
          <a:p>
            <a:pPr marL="271463" indent="-271463" algn="just">
              <a:lnSpc>
                <a:spcPts val="2700"/>
              </a:lnSpc>
              <a:spcBef>
                <a:spcPts val="600"/>
              </a:spcBef>
              <a:spcAft>
                <a:spcPts val="600"/>
              </a:spcAft>
            </a:pPr>
            <a:endParaRPr lang="en-US" sz="2000" dirty="0">
              <a:cs typeface="Times New Roman" pitchFamily="18" charset="0"/>
            </a:endParaRPr>
          </a:p>
          <a:p>
            <a:pPr marL="268288" indent="-268288" algn="just">
              <a:lnSpc>
                <a:spcPts val="2700"/>
              </a:lnSpc>
              <a:spcBef>
                <a:spcPts val="600"/>
              </a:spcBef>
              <a:spcAft>
                <a:spcPts val="600"/>
              </a:spcAft>
              <a:buAutoNum type="romanLcParenBoth"/>
            </a:pPr>
            <a:r>
              <a:rPr lang="en-US" sz="1800" dirty="0">
                <a:solidFill>
                  <a:srgbClr val="FF0000"/>
                </a:solidFill>
                <a:cs typeface="Times New Roman" pitchFamily="18" charset="0"/>
              </a:rPr>
              <a:t>Central banks were focused on controlling inflation</a:t>
            </a:r>
            <a:r>
              <a:rPr lang="en-US" sz="1800" dirty="0">
                <a:cs typeface="Times New Roman" pitchFamily="18" charset="0"/>
              </a:rPr>
              <a:t>, which ensured by The Great Moderation, with low and stable inflation  + macroeconomic stability.</a:t>
            </a:r>
          </a:p>
          <a:p>
            <a:pPr marL="268288" indent="-268288" algn="just">
              <a:lnSpc>
                <a:spcPts val="2700"/>
              </a:lnSpc>
              <a:spcBef>
                <a:spcPts val="600"/>
              </a:spcBef>
              <a:spcAft>
                <a:spcPts val="600"/>
              </a:spcAft>
              <a:buAutoNum type="romanLcParenBoth"/>
            </a:pPr>
            <a:r>
              <a:rPr lang="en-US" sz="1800" dirty="0">
                <a:solidFill>
                  <a:srgbClr val="FF0000"/>
                </a:solidFill>
                <a:cs typeface="Times New Roman" pitchFamily="18" charset="0"/>
              </a:rPr>
              <a:t>Financial system issues were left to financial regulators and supervisors</a:t>
            </a:r>
            <a:r>
              <a:rPr lang="en-US" sz="1800" dirty="0">
                <a:cs typeface="Times New Roman" pitchFamily="18" charset="0"/>
              </a:rPr>
              <a:t>.</a:t>
            </a:r>
          </a:p>
          <a:p>
            <a:pPr marL="400050" indent="-400050" algn="just">
              <a:lnSpc>
                <a:spcPts val="2700"/>
              </a:lnSpc>
              <a:spcBef>
                <a:spcPts val="600"/>
              </a:spcBef>
              <a:spcAft>
                <a:spcPts val="600"/>
              </a:spcAft>
              <a:buAutoNum type="romanLcParenBoth"/>
            </a:pPr>
            <a:endParaRPr lang="en-US" sz="2000" dirty="0">
              <a:cs typeface="Times New Roman" pitchFamily="18" charset="0"/>
            </a:endParaRPr>
          </a:p>
          <a:p>
            <a:pPr marL="271463" indent="-271463" algn="just">
              <a:lnSpc>
                <a:spcPts val="2700"/>
              </a:lnSpc>
              <a:spcBef>
                <a:spcPts val="600"/>
              </a:spcBef>
              <a:spcAft>
                <a:spcPts val="600"/>
              </a:spcAft>
            </a:pPr>
            <a:r>
              <a:rPr lang="en-US" sz="2000" b="1" dirty="0">
                <a:solidFill>
                  <a:srgbClr val="FF0000"/>
                </a:solidFill>
              </a:rPr>
              <a:t>Main error behind the failure in identifying timely the subprime crisis</a:t>
            </a:r>
            <a:r>
              <a:rPr lang="en-US" sz="2000" dirty="0"/>
              <a:t>:</a:t>
            </a:r>
          </a:p>
          <a:p>
            <a:pPr marL="0" indent="0" algn="just">
              <a:lnSpc>
                <a:spcPts val="2700"/>
              </a:lnSpc>
              <a:spcBef>
                <a:spcPts val="600"/>
              </a:spcBef>
              <a:spcAft>
                <a:spcPts val="600"/>
              </a:spcAft>
              <a:buNone/>
            </a:pPr>
            <a:r>
              <a:rPr lang="en-US" sz="1800" u="sng" dirty="0"/>
              <a:t>Financial markets are different from other markets and the case behind market liberalization is weaker, namely due to the macroeconomic impact of excessive credit growth.</a:t>
            </a:r>
            <a:endParaRPr lang="en-US" sz="1800" u="sng" dirty="0">
              <a:cs typeface="Times New Roman" pitchFamily="18" charset="0"/>
            </a:endParaRPr>
          </a:p>
        </p:txBody>
      </p:sp>
      <p:sp>
        <p:nvSpPr>
          <p:cNvPr id="4" name="Down Arrow 3"/>
          <p:cNvSpPr/>
          <p:nvPr/>
        </p:nvSpPr>
        <p:spPr bwMode="auto">
          <a:xfrm>
            <a:off x="5045075" y="2564904"/>
            <a:ext cx="339973"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5" name="Slide Number Placeholder 4"/>
          <p:cNvSpPr>
            <a:spLocks noGrp="1"/>
          </p:cNvSpPr>
          <p:nvPr>
            <p:ph type="sldNum" sz="quarter" idx="12"/>
          </p:nvPr>
        </p:nvSpPr>
        <p:spPr/>
        <p:txBody>
          <a:bodyPr/>
          <a:lstStyle/>
          <a:p>
            <a:pPr>
              <a:defRPr/>
            </a:pPr>
            <a:fld id="{BBB30C83-3217-4D83-86FC-6523521E771D}" type="slidenum">
              <a:rPr lang="en-US" smtClean="0"/>
              <a:pPr>
                <a:defRPr/>
              </a:pPr>
              <a:t>551</a:t>
            </a:fld>
            <a:endParaRPr lang="en-US" dirty="0"/>
          </a:p>
        </p:txBody>
      </p:sp>
      <p:sp>
        <p:nvSpPr>
          <p:cNvPr id="6" name="Down Arrow 5"/>
          <p:cNvSpPr/>
          <p:nvPr/>
        </p:nvSpPr>
        <p:spPr bwMode="auto">
          <a:xfrm>
            <a:off x="5025009" y="1628800"/>
            <a:ext cx="33997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8" name="Rectangle 2"/>
          <p:cNvSpPr>
            <a:spLocks noGrp="1" noChangeArrowheads="1"/>
          </p:cNvSpPr>
          <p:nvPr>
            <p:ph type="title"/>
          </p:nvPr>
        </p:nvSpPr>
        <p:spPr>
          <a:xfrm>
            <a:off x="762000" y="342900"/>
            <a:ext cx="8655496" cy="1104900"/>
          </a:xfrm>
        </p:spPr>
        <p:txBody>
          <a:bodyPr/>
          <a:lstStyle/>
          <a:p>
            <a:r>
              <a:rPr lang="en-GB" sz="3800" dirty="0">
                <a:cs typeface="Times New Roman" pitchFamily="18" charset="0"/>
              </a:rPr>
              <a:t>Central Banking and Supervision Problems</a:t>
            </a:r>
            <a:endParaRPr lang="en-US" sz="3800" dirty="0"/>
          </a:p>
        </p:txBody>
      </p:sp>
    </p:spTree>
    <p:extLst>
      <p:ext uri="{BB962C8B-B14F-4D97-AF65-F5344CB8AC3E}">
        <p14:creationId xmlns:p14="http://schemas.microsoft.com/office/powerpoint/2010/main" val="3061786157"/>
      </p:ext>
    </p:extLst>
  </p:cSld>
  <p:clrMapOvr>
    <a:masterClrMapping/>
  </p:clrMapOvr>
  <p:transition spd="slow">
    <p:pull dir="r"/>
  </p:transition>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776536" y="342900"/>
            <a:ext cx="8551614" cy="1104900"/>
          </a:xfrm>
        </p:spPr>
        <p:txBody>
          <a:bodyPr/>
          <a:lstStyle/>
          <a:p>
            <a:r>
              <a:rPr lang="en-US" dirty="0"/>
              <a:t>Risk Management Problems</a:t>
            </a:r>
            <a:endParaRPr lang="en-US" altLang="pt-PT" dirty="0"/>
          </a:p>
        </p:txBody>
      </p:sp>
      <p:sp>
        <p:nvSpPr>
          <p:cNvPr id="225283" name="Rectangle 3"/>
          <p:cNvSpPr>
            <a:spLocks noGrp="1" noChangeArrowheads="1"/>
          </p:cNvSpPr>
          <p:nvPr>
            <p:ph type="body" idx="1"/>
          </p:nvPr>
        </p:nvSpPr>
        <p:spPr>
          <a:xfrm>
            <a:off x="776536" y="1628800"/>
            <a:ext cx="8712968" cy="4619600"/>
          </a:xfrm>
        </p:spPr>
        <p:txBody>
          <a:bodyPr/>
          <a:lstStyle/>
          <a:p>
            <a:pPr algn="just">
              <a:lnSpc>
                <a:spcPts val="2700"/>
              </a:lnSpc>
              <a:spcBef>
                <a:spcPts val="600"/>
              </a:spcBef>
              <a:spcAft>
                <a:spcPts val="600"/>
              </a:spcAft>
            </a:pPr>
            <a:r>
              <a:rPr lang="en-US" altLang="pt-PT" sz="2000" dirty="0">
                <a:solidFill>
                  <a:srgbClr val="FF0000"/>
                </a:solidFill>
              </a:rPr>
              <a:t>Credit securitization was thought to reduce risk as it involved portfolio diversification</a:t>
            </a:r>
            <a:r>
              <a:rPr lang="en-US" altLang="pt-PT" sz="2000" dirty="0"/>
              <a:t>, given that the behavior of the different mortgage loans involved was expected to be largely independent.</a:t>
            </a:r>
          </a:p>
          <a:p>
            <a:pPr algn="just">
              <a:lnSpc>
                <a:spcPts val="2700"/>
              </a:lnSpc>
              <a:spcBef>
                <a:spcPts val="600"/>
              </a:spcBef>
              <a:spcAft>
                <a:spcPts val="600"/>
              </a:spcAft>
            </a:pPr>
            <a:r>
              <a:rPr lang="en-US" altLang="pt-PT" sz="2000" dirty="0">
                <a:solidFill>
                  <a:srgbClr val="FF0000"/>
                </a:solidFill>
              </a:rPr>
              <a:t>However, these loans became highly correlated </a:t>
            </a:r>
            <a:r>
              <a:rPr lang="en-US" altLang="pt-PT" sz="2000" dirty="0"/>
              <a:t>as their behavior depended jointly on the performance of the economy, namely the unemployment rate and the interest rates.</a:t>
            </a:r>
          </a:p>
          <a:p>
            <a:pPr algn="just">
              <a:lnSpc>
                <a:spcPts val="2700"/>
              </a:lnSpc>
              <a:spcBef>
                <a:spcPts val="600"/>
              </a:spcBef>
              <a:spcAft>
                <a:spcPts val="600"/>
              </a:spcAft>
            </a:pPr>
            <a:r>
              <a:rPr lang="en-US" altLang="pt-PT" sz="2000" dirty="0"/>
              <a:t>When monetary policy moved interest rates sufficiently high, the economy decelerated and unemployment rates started to increase.</a:t>
            </a:r>
          </a:p>
          <a:p>
            <a:pPr algn="just">
              <a:lnSpc>
                <a:spcPts val="2700"/>
              </a:lnSpc>
              <a:spcBef>
                <a:spcPts val="600"/>
              </a:spcBef>
              <a:spcAft>
                <a:spcPts val="600"/>
              </a:spcAft>
            </a:pPr>
            <a:endParaRPr lang="en-US" altLang="pt-PT" sz="2000" dirty="0"/>
          </a:p>
          <a:p>
            <a:pPr algn="just">
              <a:lnSpc>
                <a:spcPts val="2700"/>
              </a:lnSpc>
              <a:spcBef>
                <a:spcPts val="600"/>
              </a:spcBef>
              <a:spcAft>
                <a:spcPts val="600"/>
              </a:spcAft>
            </a:pPr>
            <a:r>
              <a:rPr lang="en-US" altLang="pt-PT" sz="2000" dirty="0"/>
              <a:t>House prices decreased and defaults started to increase, generating a </a:t>
            </a:r>
            <a:r>
              <a:rPr lang="en-US" altLang="pt-PT" sz="2000" b="1" dirty="0">
                <a:solidFill>
                  <a:srgbClr val="FF0000"/>
                </a:solidFill>
              </a:rPr>
              <a:t>systemic shock whose probability had been assumed to be extremely low</a:t>
            </a:r>
            <a:r>
              <a:rPr lang="en-US" altLang="pt-PT" sz="2000" dirty="0"/>
              <a:t>.</a:t>
            </a:r>
          </a:p>
          <a:p>
            <a:pPr algn="just">
              <a:lnSpc>
                <a:spcPts val="2700"/>
              </a:lnSpc>
              <a:spcBef>
                <a:spcPts val="600"/>
              </a:spcBef>
              <a:spcAft>
                <a:spcPts val="600"/>
              </a:spcAft>
            </a:pPr>
            <a:endParaRPr lang="en-US" altLang="pt-PT" sz="2000" dirty="0"/>
          </a:p>
          <a:p>
            <a:pPr algn="just">
              <a:lnSpc>
                <a:spcPts val="2700"/>
              </a:lnSpc>
              <a:spcBef>
                <a:spcPts val="600"/>
              </a:spcBef>
              <a:spcAft>
                <a:spcPts val="600"/>
              </a:spcAft>
            </a:pPr>
            <a:endParaRPr lang="en-US" altLang="pt-PT" sz="2000" dirty="0"/>
          </a:p>
          <a:p>
            <a:pPr algn="just">
              <a:lnSpc>
                <a:spcPts val="2700"/>
              </a:lnSpc>
              <a:spcBef>
                <a:spcPts val="600"/>
              </a:spcBef>
              <a:spcAft>
                <a:spcPts val="600"/>
              </a:spcAft>
            </a:pPr>
            <a:endParaRPr lang="en-US" altLang="pt-PT" sz="2000" dirty="0"/>
          </a:p>
          <a:p>
            <a:pPr marL="0" indent="0" algn="just">
              <a:lnSpc>
                <a:spcPts val="2700"/>
              </a:lnSpc>
              <a:spcBef>
                <a:spcPts val="600"/>
              </a:spcBef>
              <a:spcAft>
                <a:spcPts val="600"/>
              </a:spcAft>
              <a:buNone/>
            </a:pPr>
            <a:endParaRPr lang="en-US" altLang="pt-PT" sz="2000" dirty="0"/>
          </a:p>
        </p:txBody>
      </p:sp>
      <p:sp>
        <p:nvSpPr>
          <p:cNvPr id="2" name="Down Arrow 1"/>
          <p:cNvSpPr/>
          <p:nvPr/>
        </p:nvSpPr>
        <p:spPr bwMode="auto">
          <a:xfrm>
            <a:off x="4880992" y="4725144"/>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040504203"/>
      </p:ext>
    </p:extLst>
  </p:cSld>
  <p:clrMapOvr>
    <a:masterClrMapping/>
  </p:clrMapOvr>
  <p:transition spd="slow">
    <p:pull dir="r"/>
  </p:transition>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776536" y="342900"/>
            <a:ext cx="8712968" cy="1104900"/>
          </a:xfrm>
        </p:spPr>
        <p:txBody>
          <a:bodyPr/>
          <a:lstStyle/>
          <a:p>
            <a:r>
              <a:rPr lang="en-US" dirty="0"/>
              <a:t>Risk Management Problems</a:t>
            </a:r>
            <a:endParaRPr lang="en-US" altLang="pt-PT" dirty="0"/>
          </a:p>
        </p:txBody>
      </p:sp>
      <p:sp>
        <p:nvSpPr>
          <p:cNvPr id="225283" name="Rectangle 3"/>
          <p:cNvSpPr>
            <a:spLocks noGrp="1" noChangeArrowheads="1"/>
          </p:cNvSpPr>
          <p:nvPr>
            <p:ph type="body" idx="1"/>
          </p:nvPr>
        </p:nvSpPr>
        <p:spPr>
          <a:xfrm>
            <a:off x="776536" y="1628800"/>
            <a:ext cx="8712968" cy="4619600"/>
          </a:xfrm>
        </p:spPr>
        <p:txBody>
          <a:bodyPr/>
          <a:lstStyle/>
          <a:p>
            <a:pPr algn="just">
              <a:lnSpc>
                <a:spcPts val="2700"/>
              </a:lnSpc>
              <a:spcBef>
                <a:spcPts val="600"/>
              </a:spcBef>
              <a:spcAft>
                <a:spcPts val="600"/>
              </a:spcAft>
            </a:pPr>
            <a:r>
              <a:rPr lang="en-US" altLang="pt-PT" sz="2000" dirty="0"/>
              <a:t>Therefore, </a:t>
            </a:r>
            <a:r>
              <a:rPr lang="en-US" altLang="pt-PT" sz="2000" b="1" dirty="0">
                <a:solidFill>
                  <a:srgbClr val="FF0000"/>
                </a:solidFill>
              </a:rPr>
              <a:t>2 issues have not been properly factored-in in risk models</a:t>
            </a:r>
            <a:r>
              <a:rPr lang="en-US" altLang="pt-PT" sz="2000" dirty="0"/>
              <a:t>:</a:t>
            </a:r>
          </a:p>
          <a:p>
            <a:pPr algn="just">
              <a:lnSpc>
                <a:spcPts val="2700"/>
              </a:lnSpc>
              <a:spcBef>
                <a:spcPts val="600"/>
              </a:spcBef>
              <a:spcAft>
                <a:spcPts val="600"/>
              </a:spcAft>
            </a:pPr>
            <a:endParaRPr lang="en-US" altLang="pt-PT" sz="2000" dirty="0"/>
          </a:p>
          <a:p>
            <a:pPr marL="514350" indent="-514350" algn="just">
              <a:lnSpc>
                <a:spcPts val="2700"/>
              </a:lnSpc>
              <a:spcBef>
                <a:spcPts val="600"/>
              </a:spcBef>
              <a:spcAft>
                <a:spcPts val="600"/>
              </a:spcAft>
              <a:buAutoNum type="romanLcParenBoth"/>
            </a:pPr>
            <a:r>
              <a:rPr lang="en-US" altLang="pt-PT" sz="2000" dirty="0"/>
              <a:t>The change in the correlation between mortgage loans</a:t>
            </a:r>
          </a:p>
          <a:p>
            <a:pPr marL="514350" indent="-514350" algn="just">
              <a:lnSpc>
                <a:spcPts val="2700"/>
              </a:lnSpc>
              <a:spcBef>
                <a:spcPts val="600"/>
              </a:spcBef>
              <a:spcAft>
                <a:spcPts val="600"/>
              </a:spcAft>
              <a:buAutoNum type="romanLcParenBoth"/>
            </a:pPr>
            <a:endParaRPr lang="en-US" altLang="pt-PT" sz="2000" dirty="0"/>
          </a:p>
          <a:p>
            <a:pPr marL="514350" indent="-514350" algn="just">
              <a:lnSpc>
                <a:spcPts val="2700"/>
              </a:lnSpc>
              <a:spcBef>
                <a:spcPts val="600"/>
              </a:spcBef>
              <a:spcAft>
                <a:spcPts val="600"/>
              </a:spcAft>
              <a:buAutoNum type="romanLcParenBoth"/>
            </a:pPr>
            <a:r>
              <a:rPr lang="en-US" altLang="pt-PT" sz="2000" dirty="0"/>
              <a:t>The probability of real estate price decreases.</a:t>
            </a:r>
          </a:p>
          <a:p>
            <a:pPr algn="just">
              <a:lnSpc>
                <a:spcPts val="2700"/>
              </a:lnSpc>
              <a:spcBef>
                <a:spcPts val="600"/>
              </a:spcBef>
              <a:spcAft>
                <a:spcPts val="600"/>
              </a:spcAft>
            </a:pPr>
            <a:endParaRPr lang="en-US" altLang="pt-PT" sz="2000" dirty="0"/>
          </a:p>
          <a:p>
            <a:pPr algn="just">
              <a:lnSpc>
                <a:spcPts val="2700"/>
              </a:lnSpc>
              <a:spcBef>
                <a:spcPts val="600"/>
              </a:spcBef>
              <a:spcAft>
                <a:spcPts val="600"/>
              </a:spcAft>
            </a:pPr>
            <a:endParaRPr lang="en-US" altLang="pt-PT" sz="2000" dirty="0"/>
          </a:p>
          <a:p>
            <a:pPr algn="just">
              <a:lnSpc>
                <a:spcPts val="2700"/>
              </a:lnSpc>
              <a:spcBef>
                <a:spcPts val="600"/>
              </a:spcBef>
              <a:spcAft>
                <a:spcPts val="600"/>
              </a:spcAft>
            </a:pPr>
            <a:endParaRPr lang="en-US" altLang="pt-PT" sz="2000" dirty="0"/>
          </a:p>
          <a:p>
            <a:pPr algn="just">
              <a:lnSpc>
                <a:spcPts val="2700"/>
              </a:lnSpc>
              <a:spcBef>
                <a:spcPts val="600"/>
              </a:spcBef>
              <a:spcAft>
                <a:spcPts val="600"/>
              </a:spcAft>
            </a:pPr>
            <a:endParaRPr lang="en-US" altLang="pt-PT" sz="2000" dirty="0"/>
          </a:p>
          <a:p>
            <a:pPr marL="0" indent="0" algn="just">
              <a:lnSpc>
                <a:spcPts val="2700"/>
              </a:lnSpc>
              <a:spcBef>
                <a:spcPts val="600"/>
              </a:spcBef>
              <a:spcAft>
                <a:spcPts val="600"/>
              </a:spcAft>
              <a:buNone/>
            </a:pPr>
            <a:endParaRPr lang="en-US" altLang="pt-PT" sz="2000" dirty="0"/>
          </a:p>
        </p:txBody>
      </p:sp>
    </p:spTree>
    <p:extLst>
      <p:ext uri="{BB962C8B-B14F-4D97-AF65-F5344CB8AC3E}">
        <p14:creationId xmlns:p14="http://schemas.microsoft.com/office/powerpoint/2010/main" val="2800436055"/>
      </p:ext>
    </p:extLst>
  </p:cSld>
  <p:clrMapOvr>
    <a:masterClrMapping/>
  </p:clrMapOvr>
  <p:transition spd="slow">
    <p:pull dir="r"/>
  </p:transition>
</p:sld>
</file>

<file path=ppt/slides/slide5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762000" y="342900"/>
            <a:ext cx="8566150" cy="1104900"/>
          </a:xfrm>
        </p:spPr>
        <p:txBody>
          <a:bodyPr/>
          <a:lstStyle/>
          <a:p>
            <a:r>
              <a:rPr lang="en-US" dirty="0"/>
              <a:t>Real Estate Market</a:t>
            </a:r>
          </a:p>
        </p:txBody>
      </p:sp>
      <p:sp>
        <p:nvSpPr>
          <p:cNvPr id="79875" name="Rectangle 3"/>
          <p:cNvSpPr>
            <a:spLocks noGrp="1" noChangeArrowheads="1"/>
          </p:cNvSpPr>
          <p:nvPr>
            <p:ph type="body" idx="1"/>
          </p:nvPr>
        </p:nvSpPr>
        <p:spPr>
          <a:xfrm>
            <a:off x="762000" y="1628800"/>
            <a:ext cx="8691563" cy="792088"/>
          </a:xfrm>
        </p:spPr>
        <p:txBody>
          <a:bodyPr/>
          <a:lstStyle/>
          <a:p>
            <a:pPr marL="361950" indent="-361950" algn="just">
              <a:lnSpc>
                <a:spcPts val="2700"/>
              </a:lnSpc>
              <a:spcBef>
                <a:spcPts val="600"/>
              </a:spcBef>
              <a:spcAft>
                <a:spcPts val="600"/>
              </a:spcAft>
            </a:pPr>
            <a:r>
              <a:rPr lang="en-US" sz="2000" dirty="0">
                <a:solidFill>
                  <a:srgbClr val="FF0000"/>
                </a:solidFill>
                <a:cs typeface="Times New Roman" pitchFamily="18" charset="0"/>
              </a:rPr>
              <a:t>Bubble fueled by more permissive loan granting criteria – higher LTVs and less conservative requirements regarding customers’ income:</a:t>
            </a:r>
            <a:endParaRPr lang="pt-PT" sz="2000" dirty="0">
              <a:solidFill>
                <a:srgbClr val="FF0000"/>
              </a:solidFill>
              <a:cs typeface="Times New Roman" pitchFamily="18" charset="0"/>
            </a:endParaRPr>
          </a:p>
        </p:txBody>
      </p:sp>
      <p:pic>
        <p:nvPicPr>
          <p:cNvPr id="79876" name="Picture 2"/>
          <p:cNvPicPr>
            <a:picLocks noChangeAspect="1" noChangeArrowheads="1"/>
          </p:cNvPicPr>
          <p:nvPr/>
        </p:nvPicPr>
        <p:blipFill>
          <a:blip r:embed="rId2" cstate="print"/>
          <a:srcRect/>
          <a:stretch>
            <a:fillRect/>
          </a:stretch>
        </p:blipFill>
        <p:spPr bwMode="auto">
          <a:xfrm>
            <a:off x="881063" y="2500313"/>
            <a:ext cx="5300662" cy="3786187"/>
          </a:xfrm>
          <a:prstGeom prst="rect">
            <a:avLst/>
          </a:prstGeom>
          <a:noFill/>
          <a:ln w="12700" cap="sq">
            <a:noFill/>
            <a:miter lim="800000"/>
            <a:headEnd/>
            <a:tailEnd/>
          </a:ln>
        </p:spPr>
      </p:pic>
      <p:sp>
        <p:nvSpPr>
          <p:cNvPr id="79877" name="Text Box 5"/>
          <p:cNvSpPr txBox="1">
            <a:spLocks noChangeArrowheads="1"/>
          </p:cNvSpPr>
          <p:nvPr/>
        </p:nvSpPr>
        <p:spPr bwMode="auto">
          <a:xfrm>
            <a:off x="6238875" y="4393406"/>
            <a:ext cx="3214688" cy="1938992"/>
          </a:xfrm>
          <a:prstGeom prst="rect">
            <a:avLst/>
          </a:prstGeom>
          <a:noFill/>
          <a:ln w="12700" cap="sq">
            <a:noFill/>
            <a:miter lim="800000"/>
            <a:headEnd/>
            <a:tailEnd/>
          </a:ln>
        </p:spPr>
        <p:txBody>
          <a:bodyPr>
            <a:spAutoFit/>
          </a:bodyPr>
          <a:lstStyle/>
          <a:p>
            <a:pPr algn="just">
              <a:buNone/>
            </a:pPr>
            <a:r>
              <a:rPr lang="en-US" sz="1200" b="0" u="none" dirty="0">
                <a:solidFill>
                  <a:schemeClr val="tx1"/>
                </a:solidFill>
                <a:cs typeface="Times New Roman" pitchFamily="18" charset="0"/>
              </a:rPr>
              <a:t>Source: </a:t>
            </a:r>
            <a:r>
              <a:rPr lang="en-US" sz="1200" b="0" u="none" dirty="0">
                <a:solidFill>
                  <a:schemeClr val="tx1"/>
                </a:solidFill>
              </a:rPr>
              <a:t>Acharya, Viral, Thomas </a:t>
            </a:r>
            <a:r>
              <a:rPr lang="en-US" sz="1200" b="0" u="none" dirty="0" err="1">
                <a:solidFill>
                  <a:schemeClr val="tx1"/>
                </a:solidFill>
              </a:rPr>
              <a:t>Philippon</a:t>
            </a:r>
            <a:r>
              <a:rPr lang="en-US" sz="1200" b="0" u="none" dirty="0">
                <a:solidFill>
                  <a:schemeClr val="tx1"/>
                </a:solidFill>
              </a:rPr>
              <a:t>, Matthew Richardson and </a:t>
            </a:r>
            <a:r>
              <a:rPr lang="en-US" sz="1200" b="0" u="none" dirty="0" err="1">
                <a:solidFill>
                  <a:schemeClr val="tx1"/>
                </a:solidFill>
              </a:rPr>
              <a:t>Nouriel</a:t>
            </a:r>
            <a:r>
              <a:rPr lang="en-US" sz="1200" b="0" u="none" dirty="0">
                <a:solidFill>
                  <a:schemeClr val="tx1"/>
                </a:solidFill>
              </a:rPr>
              <a:t> </a:t>
            </a:r>
            <a:r>
              <a:rPr lang="en-US" sz="1200" b="0" u="none" dirty="0" err="1">
                <a:solidFill>
                  <a:schemeClr val="tx1"/>
                </a:solidFill>
              </a:rPr>
              <a:t>Roubini</a:t>
            </a:r>
            <a:r>
              <a:rPr lang="en-US" sz="1200" b="0" u="none" dirty="0">
                <a:solidFill>
                  <a:schemeClr val="tx1"/>
                </a:solidFill>
              </a:rPr>
              <a:t> (2009), “The Financial Crisis of 2007-2009: Causes and Remedies”, in </a:t>
            </a:r>
            <a:r>
              <a:rPr lang="en-GB" sz="1200" b="0" u="none" dirty="0">
                <a:solidFill>
                  <a:schemeClr val="tx1"/>
                </a:solidFill>
              </a:rPr>
              <a:t>Financial Markets, Institutions &amp; Instruments, New York University Salomon </a:t>
            </a:r>
            <a:r>
              <a:rPr lang="en-GB" sz="1200" b="0" u="none" dirty="0" err="1">
                <a:solidFill>
                  <a:schemeClr val="tx1"/>
                </a:solidFill>
              </a:rPr>
              <a:t>Center</a:t>
            </a:r>
            <a:r>
              <a:rPr lang="en-GB" sz="1200" b="0" u="none" dirty="0">
                <a:solidFill>
                  <a:schemeClr val="tx1"/>
                </a:solidFill>
              </a:rPr>
              <a:t> and Wiley Periodicals, Volume 18, Issue 2, May</a:t>
            </a:r>
            <a:r>
              <a:rPr lang="en-US" sz="1200" b="0" u="none" dirty="0">
                <a:solidFill>
                  <a:schemeClr val="tx1"/>
                </a:solidFill>
              </a:rPr>
              <a:t>.</a:t>
            </a:r>
          </a:p>
          <a:p>
            <a:pPr algn="just">
              <a:buFont typeface="Webdings" pitchFamily="18" charset="2"/>
              <a:buNone/>
            </a:pPr>
            <a:r>
              <a:rPr lang="en-US" sz="1200" b="0" dirty="0">
                <a:solidFill>
                  <a:schemeClr val="tx1"/>
                </a:solidFill>
              </a:rPr>
              <a:t>Note: piggyback loans correspond to the additional loans granted with the residential mortgage.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554</a:t>
            </a:fld>
            <a:endParaRPr lang="en-US"/>
          </a:p>
        </p:txBody>
      </p:sp>
    </p:spTree>
    <p:extLst>
      <p:ext uri="{BB962C8B-B14F-4D97-AF65-F5344CB8AC3E}">
        <p14:creationId xmlns:p14="http://schemas.microsoft.com/office/powerpoint/2010/main" val="3198465228"/>
      </p:ext>
    </p:extLst>
  </p:cSld>
  <p:clrMapOvr>
    <a:masterClrMapping/>
  </p:clrMapOvr>
  <p:transition spd="slow">
    <p:pull dir="r"/>
  </p:transition>
</p:sld>
</file>

<file path=ppt/slides/slide5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762000" y="342900"/>
            <a:ext cx="8566150" cy="1104900"/>
          </a:xfrm>
        </p:spPr>
        <p:txBody>
          <a:bodyPr/>
          <a:lstStyle/>
          <a:p>
            <a:r>
              <a:rPr lang="en-US" dirty="0"/>
              <a:t>Real Estate Market</a:t>
            </a:r>
          </a:p>
        </p:txBody>
      </p:sp>
      <p:sp>
        <p:nvSpPr>
          <p:cNvPr id="79875" name="Rectangle 3"/>
          <p:cNvSpPr>
            <a:spLocks noGrp="1" noChangeArrowheads="1"/>
          </p:cNvSpPr>
          <p:nvPr>
            <p:ph type="body" idx="1"/>
          </p:nvPr>
        </p:nvSpPr>
        <p:spPr>
          <a:xfrm>
            <a:off x="762000" y="1628800"/>
            <a:ext cx="8691563" cy="864096"/>
          </a:xfrm>
        </p:spPr>
        <p:txBody>
          <a:bodyPr/>
          <a:lstStyle/>
          <a:p>
            <a:pPr marL="268288" indent="-268288" algn="just">
              <a:lnSpc>
                <a:spcPts val="2700"/>
              </a:lnSpc>
              <a:spcBef>
                <a:spcPts val="600"/>
              </a:spcBef>
              <a:spcAft>
                <a:spcPts val="600"/>
              </a:spcAft>
            </a:pPr>
            <a:r>
              <a:rPr lang="en-GB" sz="2000" b="1" dirty="0">
                <a:solidFill>
                  <a:srgbClr val="FF0000"/>
                </a:solidFill>
                <a:cs typeface="Times New Roman" pitchFamily="18" charset="0"/>
              </a:rPr>
              <a:t>More than 40% of home purchases in US had a down payment not above 3%</a:t>
            </a:r>
            <a:r>
              <a:rPr lang="en-GB" sz="2000" dirty="0">
                <a:cs typeface="Times New Roman" pitchFamily="18" charset="0"/>
              </a:rPr>
              <a:t> in 2007 (only 10% at the end of the previous decade).</a:t>
            </a:r>
            <a:endParaRPr lang="pt-PT"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555</a:t>
            </a:fld>
            <a:endParaRPr lang="en-US"/>
          </a:p>
        </p:txBody>
      </p:sp>
      <p:pic>
        <p:nvPicPr>
          <p:cNvPr id="4" name="Picture 3"/>
          <p:cNvPicPr>
            <a:picLocks noChangeAspect="1"/>
          </p:cNvPicPr>
          <p:nvPr/>
        </p:nvPicPr>
        <p:blipFill>
          <a:blip r:embed="rId2"/>
          <a:stretch>
            <a:fillRect/>
          </a:stretch>
        </p:blipFill>
        <p:spPr>
          <a:xfrm>
            <a:off x="1136576" y="2636912"/>
            <a:ext cx="5296804" cy="3579288"/>
          </a:xfrm>
          <a:prstGeom prst="rect">
            <a:avLst/>
          </a:prstGeom>
        </p:spPr>
      </p:pic>
      <p:sp>
        <p:nvSpPr>
          <p:cNvPr id="9" name="Rectangle 3"/>
          <p:cNvSpPr txBox="1">
            <a:spLocks noChangeArrowheads="1"/>
          </p:cNvSpPr>
          <p:nvPr/>
        </p:nvSpPr>
        <p:spPr bwMode="auto">
          <a:xfrm>
            <a:off x="6433380" y="5254053"/>
            <a:ext cx="3059870" cy="96214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1800"/>
              </a:lnSpc>
              <a:spcBef>
                <a:spcPts val="0"/>
              </a:spcBef>
              <a:spcAft>
                <a:spcPts val="0"/>
              </a:spcAft>
              <a:buNone/>
            </a:pPr>
            <a:r>
              <a:rPr lang="en-US" sz="1200" b="0" u="none" dirty="0" err="1"/>
              <a:t>Calomiris</a:t>
            </a:r>
            <a:r>
              <a:rPr lang="en-US" sz="1200" b="0" u="none" dirty="0"/>
              <a:t>, Charles W. and Stephen H. Haber (2014), “Fragile by Design – The Political Origins of Banking Crisis &amp; Scarce Credit”, Princeton University Press.</a:t>
            </a:r>
            <a:endParaRPr kumimoji="0" lang="en-GB" sz="1200" b="0" u="none" kern="0" dirty="0"/>
          </a:p>
        </p:txBody>
      </p:sp>
    </p:spTree>
    <p:extLst>
      <p:ext uri="{BB962C8B-B14F-4D97-AF65-F5344CB8AC3E}">
        <p14:creationId xmlns:p14="http://schemas.microsoft.com/office/powerpoint/2010/main" val="3597670292"/>
      </p:ext>
    </p:extLst>
  </p:cSld>
  <p:clrMapOvr>
    <a:masterClrMapping/>
  </p:clrMapOvr>
  <p:transition spd="slow">
    <p:pull dir="r"/>
  </p:transition>
</p:sld>
</file>

<file path=ppt/slides/slide5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762000" y="342900"/>
            <a:ext cx="8566150" cy="1104900"/>
          </a:xfrm>
        </p:spPr>
        <p:txBody>
          <a:bodyPr/>
          <a:lstStyle/>
          <a:p>
            <a:r>
              <a:rPr lang="en-US" dirty="0"/>
              <a:t>Real Estate Market</a:t>
            </a:r>
          </a:p>
        </p:txBody>
      </p:sp>
      <p:sp>
        <p:nvSpPr>
          <p:cNvPr id="5" name="Rectangle 3"/>
          <p:cNvSpPr txBox="1">
            <a:spLocks noChangeArrowheads="1"/>
          </p:cNvSpPr>
          <p:nvPr/>
        </p:nvSpPr>
        <p:spPr bwMode="auto">
          <a:xfrm>
            <a:off x="666750" y="1595015"/>
            <a:ext cx="8782050" cy="4786313"/>
          </a:xfrm>
          <a:prstGeom prst="rect">
            <a:avLst/>
          </a:prstGeom>
          <a:noFill/>
          <a:ln w="9525">
            <a:noFill/>
            <a:miter lim="800000"/>
            <a:headEnd/>
            <a:tailEnd/>
          </a:ln>
        </p:spPr>
        <p:txBody>
          <a:bodyPr lIns="92075" tIns="46038" rIns="92075" bIns="46038"/>
          <a:lstStyle/>
          <a:p>
            <a:pPr marL="363538" indent="-363538" algn="just">
              <a:spcBef>
                <a:spcPts val="0"/>
              </a:spcBef>
              <a:buClr>
                <a:schemeClr val="bg2"/>
              </a:buClr>
              <a:buSzPct val="75000"/>
              <a:buFont typeface="Webdings" pitchFamily="18" charset="2"/>
              <a:buNone/>
              <a:defRPr/>
            </a:pPr>
            <a:endParaRPr kumimoji="0" lang="pt-PT" sz="2200" b="0" u="none" kern="0" dirty="0">
              <a:solidFill>
                <a:schemeClr val="tx1"/>
              </a:solidFill>
              <a:latin typeface="+mn-lt"/>
              <a:cs typeface="Times New Roman" pitchFamily="18" charset="0"/>
            </a:endParaRPr>
          </a:p>
        </p:txBody>
      </p:sp>
      <p:sp>
        <p:nvSpPr>
          <p:cNvPr id="4" name="Rectangle 3"/>
          <p:cNvSpPr txBox="1">
            <a:spLocks noChangeArrowheads="1"/>
          </p:cNvSpPr>
          <p:nvPr/>
        </p:nvSpPr>
        <p:spPr bwMode="auto">
          <a:xfrm>
            <a:off x="738188" y="1604963"/>
            <a:ext cx="8686800" cy="1388986"/>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defRPr/>
            </a:pPr>
            <a:r>
              <a:rPr lang="en-US" sz="1800" b="0" u="none" dirty="0">
                <a:solidFill>
                  <a:srgbClr val="FF0000"/>
                </a:solidFill>
              </a:rPr>
              <a:t>Too much credit </a:t>
            </a:r>
            <a:r>
              <a:rPr lang="en-US" sz="1800" b="0" u="none" dirty="0">
                <a:solidFill>
                  <a:schemeClr val="tx1"/>
                </a:solidFill>
              </a:rPr>
              <a:t>=&gt; heated domestic demand =&gt; higher real estate prices and higher interest  rates =&gt; deceleration of economic activity and lower affordability =&gt; lower housing demand and higher unemployment =&gt; higher defaults=&gt; lower prices =&gt; even higher defaults.</a:t>
            </a:r>
            <a:endParaRPr kumimoji="0" lang="en-US" sz="1800" b="0" u="none" kern="0" dirty="0">
              <a:solidFill>
                <a:schemeClr val="tx1"/>
              </a:solidFill>
              <a:latin typeface="+mn-lt"/>
              <a:cs typeface="Times New Roman" pitchFamily="18" charset="0"/>
            </a:endParaRPr>
          </a:p>
        </p:txBody>
      </p:sp>
      <p:sp>
        <p:nvSpPr>
          <p:cNvPr id="70661" name="Text Box 6"/>
          <p:cNvSpPr txBox="1">
            <a:spLocks noChangeArrowheads="1"/>
          </p:cNvSpPr>
          <p:nvPr/>
        </p:nvSpPr>
        <p:spPr bwMode="auto">
          <a:xfrm>
            <a:off x="717671" y="6049306"/>
            <a:ext cx="6019800" cy="246221"/>
          </a:xfrm>
          <a:prstGeom prst="rect">
            <a:avLst/>
          </a:prstGeom>
          <a:noFill/>
          <a:ln w="12700" cap="sq">
            <a:noFill/>
            <a:miter lim="800000"/>
            <a:headEnd/>
            <a:tailEnd/>
          </a:ln>
        </p:spPr>
        <p:txBody>
          <a:bodyPr>
            <a:spAutoFit/>
          </a:bodyPr>
          <a:lstStyle/>
          <a:p>
            <a:pPr algn="l">
              <a:spcBef>
                <a:spcPct val="50000"/>
              </a:spcBef>
              <a:buFont typeface="Webdings" pitchFamily="18" charset="2"/>
              <a:buNone/>
            </a:pPr>
            <a:r>
              <a:rPr lang="en-US" sz="1000" b="0" u="none" dirty="0">
                <a:solidFill>
                  <a:schemeClr val="tx1"/>
                </a:solidFill>
              </a:rPr>
              <a:t>Source: European Central Bank (2010), “Financial Stability Review 2009”.</a:t>
            </a:r>
          </a:p>
        </p:txBody>
      </p:sp>
      <p:sp>
        <p:nvSpPr>
          <p:cNvPr id="8" name="Text Box 5"/>
          <p:cNvSpPr txBox="1">
            <a:spLocks noChangeArrowheads="1"/>
          </p:cNvSpPr>
          <p:nvPr/>
        </p:nvSpPr>
        <p:spPr bwMode="auto">
          <a:xfrm>
            <a:off x="5448912" y="5387632"/>
            <a:ext cx="4000528" cy="861774"/>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cs typeface="Times New Roman" pitchFamily="18" charset="0"/>
              </a:rPr>
              <a:t>Source: </a:t>
            </a:r>
            <a:r>
              <a:rPr lang="en-US" sz="1000" b="0" u="none" dirty="0">
                <a:solidFill>
                  <a:schemeClr val="tx1"/>
                </a:solidFill>
              </a:rPr>
              <a:t>Acharya, Viral, Thomas </a:t>
            </a:r>
            <a:r>
              <a:rPr lang="en-US" sz="1000" b="0" u="none" dirty="0" err="1">
                <a:solidFill>
                  <a:schemeClr val="tx1"/>
                </a:solidFill>
              </a:rPr>
              <a:t>Philippon</a:t>
            </a:r>
            <a:r>
              <a:rPr lang="en-US" sz="1000" b="0" u="none" dirty="0">
                <a:solidFill>
                  <a:schemeClr val="tx1"/>
                </a:solidFill>
              </a:rPr>
              <a:t>, Matthew Richardson and </a:t>
            </a:r>
            <a:r>
              <a:rPr lang="en-US" sz="1000" b="0" u="none" dirty="0" err="1">
                <a:solidFill>
                  <a:schemeClr val="tx1"/>
                </a:solidFill>
              </a:rPr>
              <a:t>Nouriel</a:t>
            </a:r>
            <a:r>
              <a:rPr lang="en-US" sz="1000" b="0" u="none" dirty="0">
                <a:solidFill>
                  <a:schemeClr val="tx1"/>
                </a:solidFill>
              </a:rPr>
              <a:t> </a:t>
            </a:r>
            <a:r>
              <a:rPr lang="en-US" sz="1000" b="0" u="none" dirty="0" err="1">
                <a:solidFill>
                  <a:schemeClr val="tx1"/>
                </a:solidFill>
              </a:rPr>
              <a:t>Roubini</a:t>
            </a:r>
            <a:r>
              <a:rPr lang="en-US" sz="1000" b="0" u="none" dirty="0">
                <a:solidFill>
                  <a:schemeClr val="tx1"/>
                </a:solidFill>
              </a:rPr>
              <a:t> (2009), “The Financial Crisis of 2007-2009: Causes and Remedies”, in </a:t>
            </a:r>
            <a:r>
              <a:rPr lang="en-GB" sz="1000" b="0" u="none" dirty="0">
                <a:solidFill>
                  <a:schemeClr val="tx1"/>
                </a:solidFill>
              </a:rPr>
              <a:t>Financial Markets, Institutions &amp; Instruments, New York University Salomon </a:t>
            </a:r>
            <a:r>
              <a:rPr lang="en-GB" sz="1000" b="0" u="none" dirty="0" err="1">
                <a:solidFill>
                  <a:schemeClr val="tx1"/>
                </a:solidFill>
              </a:rPr>
              <a:t>Center</a:t>
            </a:r>
            <a:r>
              <a:rPr lang="en-GB" sz="1000" b="0" u="none" dirty="0">
                <a:solidFill>
                  <a:schemeClr val="tx1"/>
                </a:solidFill>
              </a:rPr>
              <a:t> and Wiley Periodicals, Volume 18, Issue 2, May</a:t>
            </a:r>
            <a:r>
              <a:rPr lang="en-US" sz="1000" b="0" u="none" dirty="0">
                <a:solidFill>
                  <a:schemeClr val="tx1"/>
                </a:solidFill>
              </a:rPr>
              <a:t>.</a:t>
            </a:r>
          </a:p>
        </p:txBody>
      </p:sp>
      <p:pic>
        <p:nvPicPr>
          <p:cNvPr id="9" name="Picture 5"/>
          <p:cNvPicPr>
            <a:picLocks noChangeAspect="1" noChangeArrowheads="1"/>
          </p:cNvPicPr>
          <p:nvPr/>
        </p:nvPicPr>
        <p:blipFill>
          <a:blip r:embed="rId2" cstate="print"/>
          <a:srcRect/>
          <a:stretch>
            <a:fillRect/>
          </a:stretch>
        </p:blipFill>
        <p:spPr bwMode="auto">
          <a:xfrm>
            <a:off x="5427213" y="3040070"/>
            <a:ext cx="3414220" cy="2204827"/>
          </a:xfrm>
          <a:prstGeom prst="rect">
            <a:avLst/>
          </a:prstGeom>
          <a:noFill/>
          <a:ln w="12700" cap="sq">
            <a:noFill/>
            <a:miter lim="800000"/>
            <a:headEnd/>
            <a:tailEnd/>
          </a:ln>
        </p:spPr>
      </p:pic>
      <p:pic>
        <p:nvPicPr>
          <p:cNvPr id="10" name="Picture 8"/>
          <p:cNvPicPr>
            <a:picLocks noChangeAspect="1" noChangeArrowheads="1"/>
          </p:cNvPicPr>
          <p:nvPr/>
        </p:nvPicPr>
        <p:blipFill>
          <a:blip r:embed="rId3" cstate="print"/>
          <a:srcRect/>
          <a:stretch>
            <a:fillRect/>
          </a:stretch>
        </p:blipFill>
        <p:spPr bwMode="auto">
          <a:xfrm>
            <a:off x="778525" y="3029026"/>
            <a:ext cx="3958451" cy="3017577"/>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556</a:t>
            </a:fld>
            <a:endParaRPr lang="en-US"/>
          </a:p>
        </p:txBody>
      </p:sp>
    </p:spTree>
    <p:extLst>
      <p:ext uri="{BB962C8B-B14F-4D97-AF65-F5344CB8AC3E}">
        <p14:creationId xmlns:p14="http://schemas.microsoft.com/office/powerpoint/2010/main" val="3209171054"/>
      </p:ext>
    </p:extLst>
  </p:cSld>
  <p:clrMapOvr>
    <a:masterClrMapping/>
  </p:clrMapOvr>
  <p:transition spd="slow">
    <p:pull dir="r"/>
  </p:transition>
</p:sld>
</file>

<file path=ppt/slides/slide5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762000" y="342900"/>
            <a:ext cx="8566150" cy="1104900"/>
          </a:xfrm>
        </p:spPr>
        <p:txBody>
          <a:bodyPr/>
          <a:lstStyle/>
          <a:p>
            <a:r>
              <a:rPr lang="en-US" dirty="0"/>
              <a:t>Real Estate Market</a:t>
            </a:r>
          </a:p>
        </p:txBody>
      </p:sp>
      <p:pic>
        <p:nvPicPr>
          <p:cNvPr id="71683" name="Picture 2"/>
          <p:cNvPicPr>
            <a:picLocks noChangeAspect="1" noChangeArrowheads="1"/>
          </p:cNvPicPr>
          <p:nvPr/>
        </p:nvPicPr>
        <p:blipFill>
          <a:blip r:embed="rId2" cstate="print"/>
          <a:srcRect/>
          <a:stretch>
            <a:fillRect/>
          </a:stretch>
        </p:blipFill>
        <p:spPr bwMode="auto">
          <a:xfrm>
            <a:off x="738187" y="2071678"/>
            <a:ext cx="5902591" cy="4229110"/>
          </a:xfrm>
          <a:prstGeom prst="rect">
            <a:avLst/>
          </a:prstGeom>
          <a:noFill/>
          <a:ln w="12700" cap="sq">
            <a:noFill/>
            <a:miter lim="800000"/>
            <a:headEnd/>
            <a:tailEnd/>
          </a:ln>
        </p:spPr>
      </p:pic>
      <p:sp>
        <p:nvSpPr>
          <p:cNvPr id="71684" name="Text Box 5"/>
          <p:cNvSpPr txBox="1">
            <a:spLocks noChangeArrowheads="1"/>
          </p:cNvSpPr>
          <p:nvPr/>
        </p:nvSpPr>
        <p:spPr bwMode="auto">
          <a:xfrm>
            <a:off x="6626491" y="5839123"/>
            <a:ext cx="2812785" cy="461665"/>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a:solidFill>
                  <a:schemeClr val="tx1"/>
                </a:solidFill>
                <a:cs typeface="Times New Roman" pitchFamily="18" charset="0"/>
              </a:rPr>
              <a:t>Source: </a:t>
            </a:r>
            <a:r>
              <a:rPr lang="en-US" sz="1200" b="0" u="none" dirty="0">
                <a:solidFill>
                  <a:schemeClr val="tx1"/>
                </a:solidFill>
              </a:rPr>
              <a:t>McKinsey (2009), “Global capital markets: Entering a new era”.</a:t>
            </a:r>
            <a:endParaRPr lang="en-US" sz="1200" b="0" u="none" dirty="0">
              <a:solidFill>
                <a:schemeClr val="tx1"/>
              </a:solidFill>
              <a:cs typeface="Times New Roman" pitchFamily="18" charset="0"/>
            </a:endParaRPr>
          </a:p>
        </p:txBody>
      </p:sp>
      <p:sp>
        <p:nvSpPr>
          <p:cNvPr id="5" name="Rectangle 3"/>
          <p:cNvSpPr txBox="1">
            <a:spLocks noChangeArrowheads="1"/>
          </p:cNvSpPr>
          <p:nvPr/>
        </p:nvSpPr>
        <p:spPr bwMode="auto">
          <a:xfrm>
            <a:off x="738188" y="1604963"/>
            <a:ext cx="8686800" cy="466715"/>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Wingdings" panose="05000000000000000000" pitchFamily="2" charset="2"/>
              <a:buChar char="§"/>
              <a:defRPr/>
            </a:pPr>
            <a:r>
              <a:rPr lang="en-US" sz="2000" b="0" u="none" dirty="0">
                <a:solidFill>
                  <a:srgbClr val="FF0000"/>
                </a:solidFill>
              </a:rPr>
              <a:t>Real Estate prices also fell in EU:</a:t>
            </a:r>
            <a:endParaRPr kumimoji="0" lang="en-US" sz="2000" b="0" u="none" kern="0" dirty="0">
              <a:solidFill>
                <a:srgbClr val="FF0000"/>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557</a:t>
            </a:fld>
            <a:endParaRPr lang="en-US"/>
          </a:p>
        </p:txBody>
      </p:sp>
    </p:spTree>
    <p:extLst>
      <p:ext uri="{BB962C8B-B14F-4D97-AF65-F5344CB8AC3E}">
        <p14:creationId xmlns:p14="http://schemas.microsoft.com/office/powerpoint/2010/main" val="1890218151"/>
      </p:ext>
    </p:extLst>
  </p:cSld>
  <p:clrMapOvr>
    <a:masterClrMapping/>
  </p:clrMapOvr>
  <p:transition spd="slow">
    <p:pull dir="r"/>
  </p:transition>
</p:sld>
</file>

<file path=ppt/slides/slide5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762000" y="342900"/>
            <a:ext cx="8566150" cy="1104900"/>
          </a:xfrm>
        </p:spPr>
        <p:txBody>
          <a:bodyPr/>
          <a:lstStyle/>
          <a:p>
            <a:r>
              <a:rPr lang="en-US" dirty="0"/>
              <a:t>Real Estate Market</a:t>
            </a:r>
          </a:p>
        </p:txBody>
      </p:sp>
      <p:sp>
        <p:nvSpPr>
          <p:cNvPr id="71684" name="Text Box 5"/>
          <p:cNvSpPr txBox="1">
            <a:spLocks noChangeArrowheads="1"/>
          </p:cNvSpPr>
          <p:nvPr/>
        </p:nvSpPr>
        <p:spPr bwMode="auto">
          <a:xfrm>
            <a:off x="762000" y="5775647"/>
            <a:ext cx="4839072" cy="461665"/>
          </a:xfrm>
          <a:prstGeom prst="rect">
            <a:avLst/>
          </a:prstGeom>
          <a:noFill/>
          <a:ln w="12700" cap="sq">
            <a:noFill/>
            <a:miter lim="800000"/>
            <a:headEnd/>
            <a:tailEnd/>
          </a:ln>
        </p:spPr>
        <p:txBody>
          <a:bodyPr wrap="square">
            <a:spAutoFit/>
          </a:bodyPr>
          <a:lstStyle/>
          <a:p>
            <a:pPr algn="l">
              <a:spcBef>
                <a:spcPct val="50000"/>
              </a:spcBef>
              <a:buNone/>
            </a:pPr>
            <a:r>
              <a:rPr lang="en-US" sz="1200" b="0" u="none" dirty="0">
                <a:solidFill>
                  <a:schemeClr val="tx1"/>
                </a:solidFill>
              </a:rPr>
              <a:t>Source: Reinhart, Carmen M. and Vincent R. Reinhart (2010), “After the fall”, FRBKC Jackson Hole Symposium Proceedings, August.</a:t>
            </a:r>
            <a:endParaRPr lang="en-GB"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558</a:t>
            </a:fld>
            <a:endParaRPr lang="en-US"/>
          </a:p>
        </p:txBody>
      </p:sp>
      <p:pic>
        <p:nvPicPr>
          <p:cNvPr id="7" name="Picture 6"/>
          <p:cNvPicPr>
            <a:picLocks noChangeAspect="1"/>
          </p:cNvPicPr>
          <p:nvPr/>
        </p:nvPicPr>
        <p:blipFill>
          <a:blip r:embed="rId2"/>
          <a:stretch>
            <a:fillRect/>
          </a:stretch>
        </p:blipFill>
        <p:spPr>
          <a:xfrm>
            <a:off x="5601072" y="1653085"/>
            <a:ext cx="3801833" cy="4584227"/>
          </a:xfrm>
          <a:prstGeom prst="rect">
            <a:avLst/>
          </a:prstGeom>
        </p:spPr>
      </p:pic>
      <p:sp>
        <p:nvSpPr>
          <p:cNvPr id="8" name="Rectangle 3"/>
          <p:cNvSpPr txBox="1">
            <a:spLocks noChangeArrowheads="1"/>
          </p:cNvSpPr>
          <p:nvPr/>
        </p:nvSpPr>
        <p:spPr bwMode="auto">
          <a:xfrm>
            <a:off x="762000" y="1653085"/>
            <a:ext cx="4695056" cy="170390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r>
              <a:rPr kumimoji="0" lang="en-US" sz="2000" b="0" u="none" kern="0" dirty="0">
                <a:cs typeface="Times New Roman" pitchFamily="18" charset="0"/>
              </a:rPr>
              <a:t>Even though significant price increases in the real estate market were observed in many countries, </a:t>
            </a:r>
            <a:r>
              <a:rPr kumimoji="0" lang="en-US" sz="2000" b="0" u="none" kern="0" dirty="0">
                <a:solidFill>
                  <a:srgbClr val="FF0000"/>
                </a:solidFill>
                <a:cs typeface="Times New Roman" pitchFamily="18" charset="0"/>
              </a:rPr>
              <a:t>financial crisis didn’t afflict all of them, namely emerging markets.</a:t>
            </a:r>
            <a:endParaRPr kumimoji="0" lang="pt-PT" sz="2000" b="0" u="none" kern="0" dirty="0">
              <a:solidFill>
                <a:srgbClr val="FF0000"/>
              </a:solidFill>
              <a:cs typeface="Times New Roman" pitchFamily="18" charset="0"/>
            </a:endParaRPr>
          </a:p>
        </p:txBody>
      </p:sp>
      <p:sp>
        <p:nvSpPr>
          <p:cNvPr id="3" name="Rectangle 2"/>
          <p:cNvSpPr/>
          <p:nvPr/>
        </p:nvSpPr>
        <p:spPr bwMode="auto">
          <a:xfrm>
            <a:off x="7473280" y="4437112"/>
            <a:ext cx="360040" cy="288032"/>
          </a:xfrm>
          <a:prstGeom prst="rect">
            <a:avLst/>
          </a:prstGeom>
          <a:solidFill>
            <a:schemeClr val="bg1"/>
          </a:solidFill>
          <a:ln w="12700" cap="sq"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4" name="Rectangle 3"/>
          <p:cNvSpPr/>
          <p:nvPr/>
        </p:nvSpPr>
        <p:spPr bwMode="auto">
          <a:xfrm>
            <a:off x="7429500" y="4437112"/>
            <a:ext cx="619844" cy="288032"/>
          </a:xfrm>
          <a:prstGeom prst="rect">
            <a:avLst/>
          </a:prstGeom>
          <a:noFill/>
          <a:ln w="12700" cap="sq"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73458784"/>
      </p:ext>
    </p:extLst>
  </p:cSld>
  <p:clrMapOvr>
    <a:masterClrMapping/>
  </p:clrMapOvr>
  <p:transition spd="slow">
    <p:pull dir="r"/>
  </p:transition>
</p:sld>
</file>

<file path=ppt/slides/slide5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762000" y="342900"/>
            <a:ext cx="8566150" cy="1104900"/>
          </a:xfrm>
        </p:spPr>
        <p:txBody>
          <a:bodyPr/>
          <a:lstStyle/>
          <a:p>
            <a:r>
              <a:rPr lang="en-US" dirty="0"/>
              <a:t>Contagion</a:t>
            </a:r>
          </a:p>
        </p:txBody>
      </p:sp>
      <p:sp>
        <p:nvSpPr>
          <p:cNvPr id="4" name="Rectangle 3"/>
          <p:cNvSpPr txBox="1">
            <a:spLocks noChangeArrowheads="1"/>
          </p:cNvSpPr>
          <p:nvPr/>
        </p:nvSpPr>
        <p:spPr bwMode="auto">
          <a:xfrm>
            <a:off x="738188" y="1604963"/>
            <a:ext cx="8686800" cy="671910"/>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chemeClr val="tx1"/>
                </a:solidFill>
              </a:rPr>
              <a:t>The contagion among countries occurred through FIs, given the </a:t>
            </a:r>
            <a:r>
              <a:rPr lang="en-US" sz="2000" b="0" u="none" dirty="0">
                <a:solidFill>
                  <a:srgbClr val="FF0000"/>
                </a:solidFill>
              </a:rPr>
              <a:t>increasing international connectedness </a:t>
            </a:r>
            <a:r>
              <a:rPr lang="en-US" sz="2000" b="0" u="none" dirty="0">
                <a:solidFill>
                  <a:schemeClr val="tx1"/>
                </a:solidFill>
              </a:rPr>
              <a:t>…</a:t>
            </a:r>
            <a:endParaRPr kumimoji="0" lang="en-US" sz="2000" b="0" u="none" kern="0" dirty="0">
              <a:solidFill>
                <a:schemeClr val="tx1"/>
              </a:solidFill>
              <a:latin typeface="+mn-lt"/>
              <a:cs typeface="Times New Roman" pitchFamily="18" charset="0"/>
            </a:endParaRPr>
          </a:p>
        </p:txBody>
      </p:sp>
      <p:pic>
        <p:nvPicPr>
          <p:cNvPr id="73733" name="Picture 2"/>
          <p:cNvPicPr>
            <a:picLocks noChangeAspect="1" noChangeArrowheads="1"/>
          </p:cNvPicPr>
          <p:nvPr/>
        </p:nvPicPr>
        <p:blipFill>
          <a:blip r:embed="rId2" cstate="print"/>
          <a:srcRect/>
          <a:stretch>
            <a:fillRect/>
          </a:stretch>
        </p:blipFill>
        <p:spPr bwMode="auto">
          <a:xfrm>
            <a:off x="1166813" y="2400698"/>
            <a:ext cx="4470722" cy="3412727"/>
          </a:xfrm>
          <a:prstGeom prst="rect">
            <a:avLst/>
          </a:prstGeom>
          <a:noFill/>
          <a:ln w="12700" cap="sq">
            <a:noFill/>
            <a:miter lim="800000"/>
            <a:headEnd/>
            <a:tailEnd/>
          </a:ln>
        </p:spPr>
      </p:pic>
      <p:sp>
        <p:nvSpPr>
          <p:cNvPr id="73734" name="Text Box 6"/>
          <p:cNvSpPr txBox="1">
            <a:spLocks noChangeArrowheads="1"/>
          </p:cNvSpPr>
          <p:nvPr/>
        </p:nvSpPr>
        <p:spPr bwMode="auto">
          <a:xfrm>
            <a:off x="809625" y="5907088"/>
            <a:ext cx="8643938" cy="307975"/>
          </a:xfrm>
          <a:prstGeom prst="rect">
            <a:avLst/>
          </a:prstGeom>
          <a:noFill/>
          <a:ln w="12700" cap="sq">
            <a:noFill/>
            <a:miter lim="800000"/>
            <a:headEnd/>
            <a:tailEnd/>
          </a:ln>
        </p:spPr>
        <p:txBody>
          <a:bodyPr>
            <a:spAutoFit/>
          </a:bodyPr>
          <a:lstStyle/>
          <a:p>
            <a:pPr algn="just">
              <a:buFont typeface="Webdings" pitchFamily="18" charset="2"/>
              <a:buNone/>
            </a:pPr>
            <a:r>
              <a:rPr lang="en-US" sz="1400" b="0" u="none">
                <a:solidFill>
                  <a:schemeClr val="tx1"/>
                </a:solidFill>
              </a:rPr>
              <a:t>Source: Blanchard, Olivier (2009), “The Crisis: Basic Mechanisms and  Appropriate Policies”, WP/09/80.</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559</a:t>
            </a:fld>
            <a:endParaRPr lang="en-US"/>
          </a:p>
        </p:txBody>
      </p:sp>
    </p:spTree>
    <p:extLst>
      <p:ext uri="{BB962C8B-B14F-4D97-AF65-F5344CB8AC3E}">
        <p14:creationId xmlns:p14="http://schemas.microsoft.com/office/powerpoint/2010/main" val="3837732924"/>
      </p:ext>
    </p:extLst>
  </p:cSld>
  <p:clrMapOvr>
    <a:masterClrMapping/>
  </p:clrMapOvr>
  <p:transition spd="slow">
    <p:pull dir="r"/>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342900"/>
            <a:ext cx="8566150" cy="1104900"/>
          </a:xfrm>
        </p:spPr>
        <p:txBody>
          <a:bodyPr/>
          <a:lstStyle/>
          <a:p>
            <a:r>
              <a:rPr lang="en-US" dirty="0"/>
              <a:t>Information Intermediation</a:t>
            </a:r>
          </a:p>
        </p:txBody>
      </p:sp>
      <p:sp>
        <p:nvSpPr>
          <p:cNvPr id="1623043" name="Rectangle 3"/>
          <p:cNvSpPr>
            <a:spLocks noGrp="1" noChangeArrowheads="1"/>
          </p:cNvSpPr>
          <p:nvPr>
            <p:ph type="body" idx="1"/>
          </p:nvPr>
        </p:nvSpPr>
        <p:spPr>
          <a:xfrm>
            <a:off x="762000" y="1628800"/>
            <a:ext cx="8731250" cy="4694213"/>
          </a:xfrm>
        </p:spPr>
        <p:txBody>
          <a:bodyPr/>
          <a:lstStyle/>
          <a:p>
            <a:pPr algn="just">
              <a:lnSpc>
                <a:spcPts val="2700"/>
              </a:lnSpc>
              <a:spcBef>
                <a:spcPts val="600"/>
              </a:spcBef>
              <a:spcAft>
                <a:spcPts val="600"/>
              </a:spcAft>
            </a:pPr>
            <a:r>
              <a:rPr lang="en-US" sz="2000" dirty="0">
                <a:solidFill>
                  <a:srgbClr val="FF0000"/>
                </a:solidFill>
              </a:rPr>
              <a:t>Even with these restrictive covenants, moral hazard still exists, as debtors may find ways to circumvent them.</a:t>
            </a:r>
          </a:p>
          <a:p>
            <a:pPr algn="just">
              <a:lnSpc>
                <a:spcPts val="2700"/>
              </a:lnSpc>
              <a:spcBef>
                <a:spcPts val="600"/>
              </a:spcBef>
              <a:spcAft>
                <a:spcPts val="600"/>
              </a:spcAft>
            </a:pPr>
            <a:r>
              <a:rPr lang="en-US" sz="2000" dirty="0"/>
              <a:t>Moreover, the monitoring and enforcement efforts may be inadequate, namely when bondholders free-ride on their monitoring efforts, by relying on banks.</a:t>
            </a: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r>
              <a:rPr lang="en-US" sz="2000" dirty="0">
                <a:solidFill>
                  <a:srgbClr val="FF0000"/>
                </a:solidFill>
              </a:rPr>
              <a:t>Bank loans mitigate the problems of free-riding in monitoring if there is a single creditor, but monitoring becomes dependent solely on the ability of the bank.</a:t>
            </a: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r>
              <a:rPr lang="en-US" sz="2000" dirty="0"/>
              <a:t>If the bank’s monitoring processes are poor, bank loans may still not be an efficient way to mitigate moral hazard.</a:t>
            </a:r>
            <a:endParaRPr lang="en-US" sz="2000"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56</a:t>
            </a:fld>
            <a:endParaRPr lang="en-US" dirty="0"/>
          </a:p>
        </p:txBody>
      </p:sp>
      <p:sp>
        <p:nvSpPr>
          <p:cNvPr id="3" name="Down Arrow 2"/>
          <p:cNvSpPr/>
          <p:nvPr/>
        </p:nvSpPr>
        <p:spPr bwMode="auto">
          <a:xfrm>
            <a:off x="5169024" y="3212976"/>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6" name="Down Arrow 5"/>
          <p:cNvSpPr/>
          <p:nvPr/>
        </p:nvSpPr>
        <p:spPr bwMode="auto">
          <a:xfrm>
            <a:off x="5169024" y="4653136"/>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89231190"/>
      </p:ext>
    </p:extLst>
  </p:cSld>
  <p:clrMapOvr>
    <a:masterClrMapping/>
  </p:clrMapOvr>
  <p:transition spd="slow">
    <p:pull dir="r"/>
  </p:transition>
</p:sld>
</file>

<file path=ppt/slides/slide5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62000" y="342900"/>
            <a:ext cx="8566150" cy="1104900"/>
          </a:xfrm>
        </p:spPr>
        <p:txBody>
          <a:bodyPr/>
          <a:lstStyle/>
          <a:p>
            <a:r>
              <a:rPr lang="en-US" dirty="0"/>
              <a:t>Contagion</a:t>
            </a:r>
          </a:p>
        </p:txBody>
      </p:sp>
      <p:sp>
        <p:nvSpPr>
          <p:cNvPr id="74755" name="Rectangle 3"/>
          <p:cNvSpPr>
            <a:spLocks noGrp="1" noChangeArrowheads="1"/>
          </p:cNvSpPr>
          <p:nvPr>
            <p:ph type="body" idx="1"/>
          </p:nvPr>
        </p:nvSpPr>
        <p:spPr>
          <a:xfrm>
            <a:off x="776536" y="1604393"/>
            <a:ext cx="8678738" cy="816495"/>
          </a:xfrm>
        </p:spPr>
        <p:txBody>
          <a:bodyPr/>
          <a:lstStyle/>
          <a:p>
            <a:pPr algn="just">
              <a:lnSpc>
                <a:spcPts val="2700"/>
              </a:lnSpc>
              <a:spcBef>
                <a:spcPts val="600"/>
              </a:spcBef>
              <a:spcAft>
                <a:spcPts val="600"/>
              </a:spcAft>
            </a:pPr>
            <a:r>
              <a:rPr lang="en-US" sz="2000" dirty="0">
                <a:cs typeface="Times New Roman" pitchFamily="18" charset="0"/>
              </a:rPr>
              <a:t>…, namely through the </a:t>
            </a:r>
            <a:r>
              <a:rPr lang="en-US" sz="2000" dirty="0">
                <a:solidFill>
                  <a:srgbClr val="FF0000"/>
                </a:solidFill>
                <a:cs typeface="Times New Roman" pitchFamily="18" charset="0"/>
              </a:rPr>
              <a:t>securitization of mortgage loans</a:t>
            </a:r>
            <a:r>
              <a:rPr lang="en-US" sz="2000" dirty="0">
                <a:cs typeface="Times New Roman" pitchFamily="18" charset="0"/>
              </a:rPr>
              <a:t>, being the securities issued by the SPVs purchased by international investors:</a:t>
            </a:r>
          </a:p>
        </p:txBody>
      </p:sp>
      <p:sp>
        <p:nvSpPr>
          <p:cNvPr id="74757" name="Text Box 6"/>
          <p:cNvSpPr txBox="1">
            <a:spLocks noChangeArrowheads="1"/>
          </p:cNvSpPr>
          <p:nvPr/>
        </p:nvSpPr>
        <p:spPr bwMode="auto">
          <a:xfrm>
            <a:off x="848544" y="5877272"/>
            <a:ext cx="8606730" cy="451406"/>
          </a:xfrm>
          <a:prstGeom prst="rect">
            <a:avLst/>
          </a:prstGeom>
          <a:noFill/>
          <a:ln w="12700" cap="sq">
            <a:noFill/>
            <a:miter lim="800000"/>
            <a:headEnd/>
            <a:tailEnd/>
          </a:ln>
        </p:spPr>
        <p:txBody>
          <a:bodyPr wrap="square">
            <a:spAutoFit/>
          </a:bodyPr>
          <a:lstStyle/>
          <a:p>
            <a:pPr algn="just">
              <a:lnSpc>
                <a:spcPts val="1400"/>
              </a:lnSpc>
              <a:buFont typeface="Webdings" pitchFamily="18" charset="2"/>
              <a:buNone/>
            </a:pPr>
            <a:r>
              <a:rPr lang="en-US" sz="1200" b="0" u="none" dirty="0">
                <a:solidFill>
                  <a:schemeClr val="tx1"/>
                </a:solidFill>
              </a:rPr>
              <a:t>Source: Hull (2009), “The Credit Crunch of 2007: What Went Wrong? Why? What Lessons Can Be Learned?”, The Journal of Credit Risk, Volume 5/Number 2, Summer.</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552" y="2438623"/>
            <a:ext cx="5616624" cy="3366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560</a:t>
            </a:fld>
            <a:endParaRPr lang="en-US"/>
          </a:p>
        </p:txBody>
      </p:sp>
    </p:spTree>
    <p:extLst>
      <p:ext uri="{BB962C8B-B14F-4D97-AF65-F5344CB8AC3E}">
        <p14:creationId xmlns:p14="http://schemas.microsoft.com/office/powerpoint/2010/main" val="2406403073"/>
      </p:ext>
    </p:extLst>
  </p:cSld>
  <p:clrMapOvr>
    <a:masterClrMapping/>
  </p:clrMapOvr>
  <p:transition spd="slow">
    <p:pull dir="r"/>
  </p:transition>
</p:sld>
</file>

<file path=ppt/slides/slide5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342900"/>
            <a:ext cx="8566150" cy="1104900"/>
          </a:xfrm>
        </p:spPr>
        <p:txBody>
          <a:bodyPr/>
          <a:lstStyle/>
          <a:p>
            <a:r>
              <a:rPr lang="en-US" dirty="0"/>
              <a:t>Contagion</a:t>
            </a:r>
          </a:p>
        </p:txBody>
      </p:sp>
      <p:sp>
        <p:nvSpPr>
          <p:cNvPr id="75779" name="Rectangle 3"/>
          <p:cNvSpPr>
            <a:spLocks noGrp="1" noChangeArrowheads="1"/>
          </p:cNvSpPr>
          <p:nvPr>
            <p:ph type="body" idx="1"/>
          </p:nvPr>
        </p:nvSpPr>
        <p:spPr>
          <a:xfrm>
            <a:off x="761999" y="1628800"/>
            <a:ext cx="8658225" cy="384349"/>
          </a:xfrm>
        </p:spPr>
        <p:txBody>
          <a:bodyPr/>
          <a:lstStyle/>
          <a:p>
            <a:pPr marL="261938" indent="-261938" algn="just">
              <a:spcBef>
                <a:spcPct val="15000"/>
              </a:spcBef>
            </a:pPr>
            <a:r>
              <a:rPr lang="en-US" sz="2000" dirty="0">
                <a:cs typeface="Times New Roman" pitchFamily="18" charset="0"/>
              </a:rPr>
              <a:t>Afterwards these ABS could originate other structures, e.g. ABS CDO…</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576" y="2204864"/>
            <a:ext cx="7792844" cy="340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6"/>
          <p:cNvSpPr txBox="1">
            <a:spLocks noChangeArrowheads="1"/>
          </p:cNvSpPr>
          <p:nvPr/>
        </p:nvSpPr>
        <p:spPr bwMode="auto">
          <a:xfrm>
            <a:off x="992560" y="5805264"/>
            <a:ext cx="8352928" cy="451406"/>
          </a:xfrm>
          <a:prstGeom prst="rect">
            <a:avLst/>
          </a:prstGeom>
          <a:noFill/>
          <a:ln w="12700" cap="sq">
            <a:noFill/>
            <a:miter lim="800000"/>
            <a:headEnd/>
            <a:tailEnd/>
          </a:ln>
        </p:spPr>
        <p:txBody>
          <a:bodyPr wrap="square">
            <a:spAutoFit/>
          </a:bodyPr>
          <a:lstStyle/>
          <a:p>
            <a:pPr algn="just">
              <a:lnSpc>
                <a:spcPts val="1400"/>
              </a:lnSpc>
              <a:buFont typeface="Webdings" pitchFamily="18" charset="2"/>
              <a:buNone/>
            </a:pPr>
            <a:r>
              <a:rPr lang="en-US" sz="1400" b="0" u="none" dirty="0">
                <a:solidFill>
                  <a:schemeClr val="tx1"/>
                </a:solidFill>
              </a:rPr>
              <a:t>Source: Hull (2009), “The Credit Crunch of 2007: What Went Wrong? Why? What Lessons Can Be Learned?”, The Journal of Credit Risk, Volume 5/Number 2, Summer.</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561</a:t>
            </a:fld>
            <a:endParaRPr lang="en-US"/>
          </a:p>
        </p:txBody>
      </p:sp>
    </p:spTree>
    <p:extLst>
      <p:ext uri="{BB962C8B-B14F-4D97-AF65-F5344CB8AC3E}">
        <p14:creationId xmlns:p14="http://schemas.microsoft.com/office/powerpoint/2010/main" val="223338866"/>
      </p:ext>
    </p:extLst>
  </p:cSld>
  <p:clrMapOvr>
    <a:masterClrMapping/>
  </p:clrMapOvr>
  <p:transition spd="slow">
    <p:pull dir="r"/>
  </p:transition>
</p:sld>
</file>

<file path=ppt/slides/slide5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762000" y="342900"/>
            <a:ext cx="8566150" cy="1104900"/>
          </a:xfrm>
        </p:spPr>
        <p:txBody>
          <a:bodyPr/>
          <a:lstStyle/>
          <a:p>
            <a:r>
              <a:rPr lang="en-US" dirty="0"/>
              <a:t>Contagion</a:t>
            </a:r>
          </a:p>
        </p:txBody>
      </p:sp>
      <p:sp>
        <p:nvSpPr>
          <p:cNvPr id="77827" name="Text Box 6"/>
          <p:cNvSpPr txBox="1">
            <a:spLocks noChangeArrowheads="1"/>
          </p:cNvSpPr>
          <p:nvPr/>
        </p:nvSpPr>
        <p:spPr bwMode="auto">
          <a:xfrm>
            <a:off x="5909049" y="5888305"/>
            <a:ext cx="3508770"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a:solidFill>
                  <a:schemeClr val="tx1"/>
                </a:solidFill>
              </a:rPr>
              <a:t>Source: BIS (2010), “BIS Quarterly Review”, Sep.</a:t>
            </a:r>
          </a:p>
        </p:txBody>
      </p:sp>
      <p:pic>
        <p:nvPicPr>
          <p:cNvPr id="77828" name="Picture 5"/>
          <p:cNvPicPr>
            <a:picLocks noChangeAspect="1" noChangeArrowheads="1"/>
          </p:cNvPicPr>
          <p:nvPr/>
        </p:nvPicPr>
        <p:blipFill>
          <a:blip r:embed="rId2" cstate="print"/>
          <a:srcRect/>
          <a:stretch>
            <a:fillRect/>
          </a:stretch>
        </p:blipFill>
        <p:spPr bwMode="auto">
          <a:xfrm>
            <a:off x="762000" y="2098427"/>
            <a:ext cx="5168607" cy="4066877"/>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562</a:t>
            </a:fld>
            <a:endParaRPr lang="en-US"/>
          </a:p>
        </p:txBody>
      </p:sp>
      <p:sp>
        <p:nvSpPr>
          <p:cNvPr id="6" name="Rectangle 3"/>
          <p:cNvSpPr txBox="1">
            <a:spLocks noChangeArrowheads="1"/>
          </p:cNvSpPr>
          <p:nvPr/>
        </p:nvSpPr>
        <p:spPr bwMode="auto">
          <a:xfrm>
            <a:off x="666750" y="1666504"/>
            <a:ext cx="8786813" cy="43192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spcBef>
                <a:spcPct val="15000"/>
              </a:spcBef>
            </a:pPr>
            <a:r>
              <a:rPr lang="en-US" sz="2000" b="0" dirty="0">
                <a:cs typeface="Times New Roman" pitchFamily="18" charset="0"/>
              </a:rPr>
              <a:t>…, with a complex set of institutions involved.</a:t>
            </a:r>
          </a:p>
        </p:txBody>
      </p:sp>
    </p:spTree>
    <p:extLst>
      <p:ext uri="{BB962C8B-B14F-4D97-AF65-F5344CB8AC3E}">
        <p14:creationId xmlns:p14="http://schemas.microsoft.com/office/powerpoint/2010/main" val="1416144409"/>
      </p:ext>
    </p:extLst>
  </p:cSld>
  <p:clrMapOvr>
    <a:masterClrMapping/>
  </p:clrMapOvr>
  <p:transition spd="slow">
    <p:pull dir="r"/>
  </p:transition>
</p:sld>
</file>

<file path=ppt/slides/slide5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762000" y="342900"/>
            <a:ext cx="8566150" cy="1104900"/>
          </a:xfrm>
        </p:spPr>
        <p:txBody>
          <a:bodyPr/>
          <a:lstStyle/>
          <a:p>
            <a:r>
              <a:rPr lang="en-US" dirty="0"/>
              <a:t>Contagion</a:t>
            </a:r>
          </a:p>
        </p:txBody>
      </p:sp>
      <p:sp>
        <p:nvSpPr>
          <p:cNvPr id="78851" name="Rectangle 3"/>
          <p:cNvSpPr>
            <a:spLocks noGrp="1" noChangeArrowheads="1"/>
          </p:cNvSpPr>
          <p:nvPr>
            <p:ph type="body" idx="1"/>
          </p:nvPr>
        </p:nvSpPr>
        <p:spPr>
          <a:xfrm>
            <a:off x="762000" y="1676400"/>
            <a:ext cx="8691563" cy="754188"/>
          </a:xfrm>
        </p:spPr>
        <p:txBody>
          <a:bodyPr/>
          <a:lstStyle/>
          <a:p>
            <a:pPr marL="174625" indent="-174625" algn="just">
              <a:lnSpc>
                <a:spcPts val="2700"/>
              </a:lnSpc>
              <a:spcBef>
                <a:spcPts val="600"/>
              </a:spcBef>
              <a:spcAft>
                <a:spcPts val="600"/>
              </a:spcAft>
            </a:pPr>
            <a:r>
              <a:rPr lang="en-US" sz="2000" dirty="0">
                <a:solidFill>
                  <a:srgbClr val="FF0000"/>
                </a:solidFill>
                <a:cs typeface="Times New Roman" pitchFamily="18" charset="0"/>
              </a:rPr>
              <a:t> Securitizations increased by 5 to 10 times in 10 years, until 2007, falling to very low levels right after…</a:t>
            </a:r>
          </a:p>
          <a:p>
            <a:pPr marL="174625" indent="-174625" algn="just">
              <a:lnSpc>
                <a:spcPts val="2700"/>
              </a:lnSpc>
              <a:spcBef>
                <a:spcPts val="600"/>
              </a:spcBef>
              <a:spcAft>
                <a:spcPts val="600"/>
              </a:spcAft>
            </a:pPr>
            <a:endParaRPr lang="en-US" sz="2000" dirty="0">
              <a:solidFill>
                <a:srgbClr val="FF0000"/>
              </a:solidFill>
              <a:cs typeface="Times New Roman" pitchFamily="18" charset="0"/>
            </a:endParaRPr>
          </a:p>
          <a:p>
            <a:pPr marL="174625" indent="-174625" algn="just">
              <a:lnSpc>
                <a:spcPts val="2700"/>
              </a:lnSpc>
              <a:spcBef>
                <a:spcPts val="600"/>
              </a:spcBef>
              <a:spcAft>
                <a:spcPts val="600"/>
              </a:spcAft>
            </a:pPr>
            <a:endParaRPr lang="en-US" sz="2000" dirty="0">
              <a:solidFill>
                <a:srgbClr val="FF0000"/>
              </a:solidFill>
              <a:cs typeface="Times New Roman" pitchFamily="18" charset="0"/>
            </a:endParaRPr>
          </a:p>
          <a:p>
            <a:pPr marL="174625" indent="-174625" algn="just">
              <a:lnSpc>
                <a:spcPts val="2700"/>
              </a:lnSpc>
              <a:spcBef>
                <a:spcPts val="600"/>
              </a:spcBef>
              <a:spcAft>
                <a:spcPts val="600"/>
              </a:spcAft>
            </a:pPr>
            <a:endParaRPr lang="en-US" sz="2000" dirty="0">
              <a:solidFill>
                <a:srgbClr val="FF0000"/>
              </a:solidFill>
              <a:cs typeface="Times New Roman" pitchFamily="18" charset="0"/>
            </a:endParaRPr>
          </a:p>
          <a:p>
            <a:pPr marL="174625" indent="-174625" algn="just">
              <a:lnSpc>
                <a:spcPts val="2700"/>
              </a:lnSpc>
              <a:spcBef>
                <a:spcPts val="600"/>
              </a:spcBef>
              <a:spcAft>
                <a:spcPts val="600"/>
              </a:spcAft>
            </a:pPr>
            <a:endParaRPr lang="en-US" sz="2000" dirty="0">
              <a:solidFill>
                <a:srgbClr val="FF0000"/>
              </a:solidFill>
              <a:cs typeface="Times New Roman" pitchFamily="18" charset="0"/>
            </a:endParaRPr>
          </a:p>
          <a:p>
            <a:pPr marL="174625" indent="-174625" algn="just">
              <a:lnSpc>
                <a:spcPts val="2700"/>
              </a:lnSpc>
              <a:spcBef>
                <a:spcPts val="600"/>
              </a:spcBef>
              <a:spcAft>
                <a:spcPts val="600"/>
              </a:spcAft>
            </a:pPr>
            <a:endParaRPr lang="en-US" sz="2000" dirty="0">
              <a:solidFill>
                <a:srgbClr val="FF0000"/>
              </a:solidFill>
              <a:cs typeface="Times New Roman" pitchFamily="18" charset="0"/>
            </a:endParaRPr>
          </a:p>
          <a:p>
            <a:pPr marL="174625" indent="-174625" algn="just">
              <a:lnSpc>
                <a:spcPts val="2700"/>
              </a:lnSpc>
              <a:spcBef>
                <a:spcPts val="600"/>
              </a:spcBef>
              <a:spcAft>
                <a:spcPts val="600"/>
              </a:spcAft>
            </a:pPr>
            <a:endParaRPr lang="en-US" sz="2000" dirty="0">
              <a:solidFill>
                <a:srgbClr val="FF0000"/>
              </a:solidFill>
              <a:cs typeface="Times New Roman" pitchFamily="18" charset="0"/>
            </a:endParaRPr>
          </a:p>
          <a:p>
            <a:pPr marL="174625" indent="-174625" algn="just">
              <a:lnSpc>
                <a:spcPts val="2700"/>
              </a:lnSpc>
              <a:spcBef>
                <a:spcPts val="600"/>
              </a:spcBef>
              <a:spcAft>
                <a:spcPts val="600"/>
              </a:spcAft>
            </a:pPr>
            <a:endParaRPr lang="en-US" sz="2000" dirty="0">
              <a:solidFill>
                <a:srgbClr val="FF0000"/>
              </a:solidFill>
              <a:cs typeface="Times New Roman" pitchFamily="18" charset="0"/>
            </a:endParaRPr>
          </a:p>
          <a:p>
            <a:pPr marL="174625" indent="-174625" algn="just">
              <a:lnSpc>
                <a:spcPts val="2700"/>
              </a:lnSpc>
              <a:spcBef>
                <a:spcPts val="600"/>
              </a:spcBef>
              <a:spcAft>
                <a:spcPts val="600"/>
              </a:spcAft>
            </a:pPr>
            <a:endParaRPr lang="en-US" sz="2000" dirty="0">
              <a:solidFill>
                <a:srgbClr val="FF0000"/>
              </a:solidFill>
              <a:cs typeface="Times New Roman" pitchFamily="18" charset="0"/>
            </a:endParaRPr>
          </a:p>
          <a:p>
            <a:pPr marL="174625" indent="-174625" algn="just">
              <a:lnSpc>
                <a:spcPts val="2700"/>
              </a:lnSpc>
              <a:spcBef>
                <a:spcPts val="600"/>
              </a:spcBef>
              <a:spcAft>
                <a:spcPts val="600"/>
              </a:spcAft>
            </a:pPr>
            <a:endParaRPr lang="en-US" sz="2000" dirty="0">
              <a:solidFill>
                <a:srgbClr val="FF0000"/>
              </a:solidFill>
              <a:cs typeface="Times New Roman" pitchFamily="18" charset="0"/>
            </a:endParaRPr>
          </a:p>
        </p:txBody>
      </p:sp>
      <p:pic>
        <p:nvPicPr>
          <p:cNvPr id="78852" name="Picture 2"/>
          <p:cNvPicPr>
            <a:picLocks noChangeAspect="1" noChangeArrowheads="1"/>
          </p:cNvPicPr>
          <p:nvPr/>
        </p:nvPicPr>
        <p:blipFill>
          <a:blip r:embed="rId2" cstate="print"/>
          <a:srcRect/>
          <a:stretch>
            <a:fillRect/>
          </a:stretch>
        </p:blipFill>
        <p:spPr bwMode="auto">
          <a:xfrm>
            <a:off x="776536" y="2718619"/>
            <a:ext cx="5412484" cy="2870621"/>
          </a:xfrm>
          <a:prstGeom prst="rect">
            <a:avLst/>
          </a:prstGeom>
          <a:noFill/>
          <a:ln w="12700" cap="sq">
            <a:noFill/>
            <a:miter lim="800000"/>
            <a:headEnd/>
            <a:tailEnd/>
          </a:ln>
        </p:spPr>
      </p:pic>
      <p:sp>
        <p:nvSpPr>
          <p:cNvPr id="78853" name="Text Box 6"/>
          <p:cNvSpPr txBox="1">
            <a:spLocks noChangeArrowheads="1"/>
          </p:cNvSpPr>
          <p:nvPr/>
        </p:nvSpPr>
        <p:spPr bwMode="auto">
          <a:xfrm>
            <a:off x="762000" y="5621178"/>
            <a:ext cx="5427020" cy="400110"/>
          </a:xfrm>
          <a:prstGeom prst="rect">
            <a:avLst/>
          </a:prstGeom>
          <a:noFill/>
          <a:ln w="12700" cap="sq">
            <a:noFill/>
            <a:miter lim="800000"/>
            <a:headEnd/>
            <a:tailEnd/>
          </a:ln>
        </p:spPr>
        <p:txBody>
          <a:bodyPr wrap="square">
            <a:spAutoFit/>
          </a:bodyPr>
          <a:lstStyle/>
          <a:p>
            <a:pPr marL="449263" indent="-449263" algn="just">
              <a:buFont typeface="Webdings" pitchFamily="18" charset="2"/>
              <a:buNone/>
            </a:pPr>
            <a:r>
              <a:rPr lang="en-US" sz="1000" b="0" u="none" dirty="0">
                <a:solidFill>
                  <a:schemeClr val="tx1"/>
                </a:solidFill>
              </a:rPr>
              <a:t>Source: Financial Services Authority (2009), “A regulatory response to the global banking crisis”, DP 09/2 (Turner Report).</a:t>
            </a:r>
          </a:p>
        </p:txBody>
      </p:sp>
      <p:pic>
        <p:nvPicPr>
          <p:cNvPr id="2" name="Picture 1"/>
          <p:cNvPicPr>
            <a:picLocks noChangeAspect="1"/>
          </p:cNvPicPr>
          <p:nvPr/>
        </p:nvPicPr>
        <p:blipFill>
          <a:blip r:embed="rId3"/>
          <a:stretch>
            <a:fillRect/>
          </a:stretch>
        </p:blipFill>
        <p:spPr>
          <a:xfrm>
            <a:off x="6177136" y="2734946"/>
            <a:ext cx="3260648" cy="2278230"/>
          </a:xfrm>
          <a:prstGeom prst="rect">
            <a:avLst/>
          </a:prstGeom>
        </p:spPr>
      </p:pic>
      <p:sp>
        <p:nvSpPr>
          <p:cNvPr id="7" name="Text Box 6"/>
          <p:cNvSpPr txBox="1">
            <a:spLocks noChangeArrowheads="1"/>
          </p:cNvSpPr>
          <p:nvPr/>
        </p:nvSpPr>
        <p:spPr bwMode="auto">
          <a:xfrm>
            <a:off x="6189020" y="5179258"/>
            <a:ext cx="3264543" cy="553998"/>
          </a:xfrm>
          <a:prstGeom prst="rect">
            <a:avLst/>
          </a:prstGeom>
          <a:noFill/>
          <a:ln w="12700" cap="sq">
            <a:noFill/>
            <a:miter lim="800000"/>
            <a:headEnd/>
            <a:tailEnd/>
          </a:ln>
        </p:spPr>
        <p:txBody>
          <a:bodyPr wrap="square">
            <a:spAutoFit/>
          </a:bodyPr>
          <a:lstStyle/>
          <a:p>
            <a:pPr marL="449263" indent="-449263" algn="just">
              <a:buNone/>
            </a:pPr>
            <a:r>
              <a:rPr lang="en-US" sz="1000" b="0" u="none" dirty="0">
                <a:solidFill>
                  <a:schemeClr val="tx1"/>
                </a:solidFill>
              </a:rPr>
              <a:t>Source: French et al (2010), “</a:t>
            </a:r>
            <a:r>
              <a:rPr lang="en-GB" sz="1000" b="0" u="none" dirty="0">
                <a:solidFill>
                  <a:schemeClr val="tx1"/>
                </a:solidFill>
              </a:rPr>
              <a:t>The </a:t>
            </a:r>
            <a:r>
              <a:rPr lang="en-GB" sz="1000" b="0" u="none" dirty="0" err="1">
                <a:solidFill>
                  <a:schemeClr val="tx1"/>
                </a:solidFill>
              </a:rPr>
              <a:t>Squam</a:t>
            </a:r>
            <a:r>
              <a:rPr lang="en-GB" sz="1000" b="0" u="none" dirty="0">
                <a:solidFill>
                  <a:schemeClr val="tx1"/>
                </a:solidFill>
              </a:rPr>
              <a:t> Lake Report:</a:t>
            </a:r>
            <a:br>
              <a:rPr lang="en-GB" sz="1000" b="0" u="none" dirty="0">
                <a:solidFill>
                  <a:schemeClr val="tx1"/>
                </a:solidFill>
              </a:rPr>
            </a:br>
            <a:r>
              <a:rPr lang="en-GB" sz="1000" b="0" u="none" dirty="0">
                <a:solidFill>
                  <a:schemeClr val="tx1"/>
                </a:solidFill>
              </a:rPr>
              <a:t>Fixing the Financial System, Princeton University Press</a:t>
            </a:r>
            <a:endParaRPr lang="en-US" sz="1000" b="0" u="none" dirty="0">
              <a:solidFill>
                <a:schemeClr val="tx1"/>
              </a:solidFill>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563</a:t>
            </a:fld>
            <a:endParaRPr lang="en-US" dirty="0"/>
          </a:p>
        </p:txBody>
      </p:sp>
    </p:spTree>
    <p:extLst>
      <p:ext uri="{BB962C8B-B14F-4D97-AF65-F5344CB8AC3E}">
        <p14:creationId xmlns:p14="http://schemas.microsoft.com/office/powerpoint/2010/main" val="650895358"/>
      </p:ext>
    </p:extLst>
  </p:cSld>
  <p:clrMapOvr>
    <a:masterClrMapping/>
  </p:clrMapOvr>
  <p:transition spd="slow">
    <p:pull dir="r"/>
  </p:transition>
</p:sld>
</file>

<file path=ppt/slides/slide5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762000" y="342900"/>
            <a:ext cx="8566150" cy="1104900"/>
          </a:xfrm>
        </p:spPr>
        <p:txBody>
          <a:bodyPr/>
          <a:lstStyle/>
          <a:p>
            <a:r>
              <a:rPr lang="en-US" dirty="0"/>
              <a:t>Contagion</a:t>
            </a:r>
          </a:p>
        </p:txBody>
      </p:sp>
      <p:sp>
        <p:nvSpPr>
          <p:cNvPr id="78851" name="Rectangle 3"/>
          <p:cNvSpPr>
            <a:spLocks noGrp="1" noChangeArrowheads="1"/>
          </p:cNvSpPr>
          <p:nvPr>
            <p:ph type="body" idx="1"/>
          </p:nvPr>
        </p:nvSpPr>
        <p:spPr>
          <a:xfrm>
            <a:off x="762000" y="1615108"/>
            <a:ext cx="8691563" cy="4694212"/>
          </a:xfrm>
        </p:spPr>
        <p:txBody>
          <a:bodyPr/>
          <a:lstStyle/>
          <a:p>
            <a:pPr marL="357188" indent="-357188" algn="just">
              <a:lnSpc>
                <a:spcPts val="2700"/>
              </a:lnSpc>
              <a:spcBef>
                <a:spcPts val="600"/>
              </a:spcBef>
              <a:spcAft>
                <a:spcPts val="600"/>
              </a:spcAft>
            </a:pPr>
            <a:r>
              <a:rPr lang="en-US" sz="2000" dirty="0">
                <a:cs typeface="Times New Roman" pitchFamily="18" charset="0"/>
              </a:rPr>
              <a:t>The volume of securitizations increased as most securities benefited from good ratings, even though most of these rating didn’t match the true credit risk, as the </a:t>
            </a:r>
            <a:r>
              <a:rPr lang="en-US" sz="2000" dirty="0">
                <a:solidFill>
                  <a:srgbClr val="FF0000"/>
                </a:solidFill>
                <a:cs typeface="Times New Roman" pitchFamily="18" charset="0"/>
              </a:rPr>
              <a:t>risk models were flawed, underestimating the correlation between the assets</a:t>
            </a:r>
            <a:r>
              <a:rPr lang="en-US" sz="2000" dirty="0">
                <a:cs typeface="Times New Roman" pitchFamily="18" charset="0"/>
              </a:rPr>
              <a:t>.</a:t>
            </a:r>
          </a:p>
          <a:p>
            <a:pPr marL="357188" indent="-357188" algn="just">
              <a:lnSpc>
                <a:spcPts val="2700"/>
              </a:lnSpc>
              <a:spcBef>
                <a:spcPts val="600"/>
              </a:spcBef>
              <a:spcAft>
                <a:spcPts val="600"/>
              </a:spcAft>
            </a:pPr>
            <a:r>
              <a:rPr lang="en-US" sz="2000" dirty="0">
                <a:solidFill>
                  <a:srgbClr val="FF0000"/>
                </a:solidFill>
                <a:cs typeface="Times New Roman" pitchFamily="18" charset="0"/>
              </a:rPr>
              <a:t>Rating agencies had evidence of these flaws </a:t>
            </a:r>
            <a:r>
              <a:rPr lang="en-US" sz="2000" dirty="0">
                <a:cs typeface="Times New Roman" pitchFamily="18" charset="0"/>
              </a:rPr>
              <a:t>– </a:t>
            </a:r>
            <a:r>
              <a:rPr lang="pt-PT" sz="2000" dirty="0">
                <a:cs typeface="Times New Roman" pitchFamily="18" charset="0"/>
              </a:rPr>
              <a:t>in </a:t>
            </a:r>
            <a:r>
              <a:rPr lang="en-GB" sz="2000" dirty="0">
                <a:cs typeface="Times New Roman" pitchFamily="18" charset="0"/>
              </a:rPr>
              <a:t>Dec2005, data published by Moody’s on Baa-rated CDOs showed that these debts had a 5y PD=20</a:t>
            </a:r>
            <a:r>
              <a:rPr lang="pt-PT" sz="2000" dirty="0">
                <a:cs typeface="Times New Roman" pitchFamily="18" charset="0"/>
              </a:rPr>
              <a:t>%, </a:t>
            </a:r>
            <a:r>
              <a:rPr lang="en-US" sz="2000" dirty="0">
                <a:cs typeface="Times New Roman" pitchFamily="18" charset="0"/>
              </a:rPr>
              <a:t>while the same frequency of default </a:t>
            </a:r>
            <a:r>
              <a:rPr lang="pt-PT" sz="2000" dirty="0">
                <a:cs typeface="Times New Roman" pitchFamily="18" charset="0"/>
              </a:rPr>
              <a:t>for </a:t>
            </a:r>
            <a:r>
              <a:rPr lang="en-GB" sz="2000" dirty="0">
                <a:cs typeface="Times New Roman" pitchFamily="18" charset="0"/>
              </a:rPr>
              <a:t>Baa-rated corporate securities was only 2</a:t>
            </a:r>
            <a:r>
              <a:rPr lang="pt-PT" sz="2000" dirty="0">
                <a:cs typeface="Times New Roman" pitchFamily="18" charset="0"/>
              </a:rPr>
              <a:t>%.</a:t>
            </a:r>
          </a:p>
          <a:p>
            <a:pPr marL="357188" indent="-357188" algn="just">
              <a:lnSpc>
                <a:spcPts val="2700"/>
              </a:lnSpc>
              <a:spcBef>
                <a:spcPts val="600"/>
              </a:spcBef>
              <a:spcAft>
                <a:spcPts val="600"/>
              </a:spcAft>
            </a:pPr>
            <a:r>
              <a:rPr lang="en-US" sz="2000" dirty="0" err="1">
                <a:solidFill>
                  <a:srgbClr val="FF0000"/>
                </a:solidFill>
                <a:cs typeface="Times New Roman" pitchFamily="18" charset="0"/>
              </a:rPr>
              <a:t>Securitisations</a:t>
            </a:r>
            <a:r>
              <a:rPr lang="en-US" sz="2000" dirty="0">
                <a:solidFill>
                  <a:srgbClr val="FF0000"/>
                </a:solidFill>
                <a:cs typeface="Times New Roman" pitchFamily="18" charset="0"/>
              </a:rPr>
              <a:t> and CDOs were “sausages of risk”:</a:t>
            </a:r>
          </a:p>
          <a:p>
            <a:pPr marL="0" indent="0" algn="just">
              <a:lnSpc>
                <a:spcPts val="2400"/>
              </a:lnSpc>
              <a:spcBef>
                <a:spcPts val="0"/>
              </a:spcBef>
              <a:spcAft>
                <a:spcPts val="300"/>
              </a:spcAft>
              <a:buNone/>
            </a:pPr>
            <a:r>
              <a:rPr lang="en-GB" sz="1600" dirty="0">
                <a:cs typeface="Times New Roman" pitchFamily="18" charset="0"/>
              </a:rPr>
              <a:t>“But while previous generations of bankers had hung on to their loans, like farmers tending a crop, </a:t>
            </a:r>
            <a:r>
              <a:rPr lang="en-GB" sz="1600" dirty="0">
                <a:solidFill>
                  <a:srgbClr val="FF0000"/>
                </a:solidFill>
                <a:cs typeface="Times New Roman" pitchFamily="18" charset="0"/>
              </a:rPr>
              <a:t>in the late 20th century financiers became more like butchers making sausages</a:t>
            </a:r>
            <a:r>
              <a:rPr lang="en-GB" sz="1600" dirty="0">
                <a:cs typeface="Times New Roman" pitchFamily="18" charset="0"/>
              </a:rPr>
              <a:t>. They started to buy loans from anywhere they could (including each other), chop these up, and then repackage them into new instruments that could be sold to investors with fancy names such as “collateralised debt obligations” (CDOs)”. </a:t>
            </a:r>
            <a:endParaRPr lang="en-US" sz="1600" dirty="0">
              <a:solidFill>
                <a:srgbClr val="FF0000"/>
              </a:solidFill>
              <a:cs typeface="Times New Roman" pitchFamily="18" charset="0"/>
            </a:endParaRPr>
          </a:p>
          <a:p>
            <a:pPr marL="357188" indent="-357188" algn="just">
              <a:lnSpc>
                <a:spcPts val="2700"/>
              </a:lnSpc>
              <a:spcBef>
                <a:spcPts val="600"/>
              </a:spcBef>
              <a:spcAft>
                <a:spcPts val="600"/>
              </a:spcAft>
            </a:pPr>
            <a:endParaRPr lang="en-US" sz="2000" dirty="0">
              <a:cs typeface="Times New Roman" pitchFamily="18" charset="0"/>
            </a:endParaRPr>
          </a:p>
          <a:p>
            <a:pPr marL="174625" indent="-174625" algn="just">
              <a:lnSpc>
                <a:spcPts val="2700"/>
              </a:lnSpc>
              <a:spcBef>
                <a:spcPts val="600"/>
              </a:spcBef>
              <a:spcAft>
                <a:spcPts val="600"/>
              </a:spcAft>
            </a:pPr>
            <a:endParaRPr lang="en-US" sz="2000" dirty="0">
              <a:cs typeface="Times New Roman" pitchFamily="18" charset="0"/>
            </a:endParaRPr>
          </a:p>
          <a:p>
            <a:pPr marL="174625" indent="-174625" algn="just">
              <a:lnSpc>
                <a:spcPts val="2700"/>
              </a:lnSpc>
              <a:spcBef>
                <a:spcPts val="600"/>
              </a:spcBef>
              <a:spcAft>
                <a:spcPts val="600"/>
              </a:spcAft>
            </a:pPr>
            <a:endParaRPr lang="en-US" sz="2000" dirty="0">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564</a:t>
            </a:fld>
            <a:endParaRPr lang="en-US" dirty="0"/>
          </a:p>
        </p:txBody>
      </p:sp>
    </p:spTree>
    <p:extLst>
      <p:ext uri="{BB962C8B-B14F-4D97-AF65-F5344CB8AC3E}">
        <p14:creationId xmlns:p14="http://schemas.microsoft.com/office/powerpoint/2010/main" val="2617687594"/>
      </p:ext>
    </p:extLst>
  </p:cSld>
  <p:clrMapOvr>
    <a:masterClrMapping/>
  </p:clrMapOvr>
  <p:transition spd="slow">
    <p:pull dir="r"/>
  </p:transition>
</p:sld>
</file>

<file path=ppt/slides/slide5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762000" y="342900"/>
            <a:ext cx="8566150" cy="1104900"/>
          </a:xfrm>
        </p:spPr>
        <p:txBody>
          <a:bodyPr/>
          <a:lstStyle/>
          <a:p>
            <a:r>
              <a:rPr lang="en-US" dirty="0"/>
              <a:t>Contagion</a:t>
            </a:r>
          </a:p>
        </p:txBody>
      </p:sp>
      <p:sp>
        <p:nvSpPr>
          <p:cNvPr id="78851" name="Rectangle 3"/>
          <p:cNvSpPr>
            <a:spLocks noGrp="1" noChangeArrowheads="1"/>
          </p:cNvSpPr>
          <p:nvPr>
            <p:ph type="body" idx="1"/>
          </p:nvPr>
        </p:nvSpPr>
        <p:spPr>
          <a:xfrm>
            <a:off x="762000" y="1628800"/>
            <a:ext cx="8691563" cy="4608512"/>
          </a:xfrm>
        </p:spPr>
        <p:txBody>
          <a:bodyPr/>
          <a:lstStyle/>
          <a:p>
            <a:pPr marL="0" indent="0" algn="just">
              <a:lnSpc>
                <a:spcPts val="2500"/>
              </a:lnSpc>
              <a:spcBef>
                <a:spcPts val="600"/>
              </a:spcBef>
              <a:buNone/>
            </a:pPr>
            <a:r>
              <a:rPr lang="en-US" sz="1600" dirty="0">
                <a:cs typeface="Times New Roman" pitchFamily="18" charset="0"/>
              </a:rPr>
              <a:t>“</a:t>
            </a:r>
            <a:r>
              <a:rPr lang="en-GB" sz="1600" dirty="0">
                <a:cs typeface="Times New Roman" pitchFamily="18" charset="0"/>
              </a:rPr>
              <a:t>Every innovation revolution needs a sales patter, and this was no exception: </a:t>
            </a:r>
            <a:r>
              <a:rPr lang="en-GB" sz="1600" u="sng" dirty="0">
                <a:cs typeface="Times New Roman" pitchFamily="18" charset="0"/>
              </a:rPr>
              <a:t>the bankers told themselves that this slicing and dicing would make the financial system much safer</a:t>
            </a:r>
            <a:r>
              <a:rPr lang="en-GB" sz="1600" dirty="0">
                <a:cs typeface="Times New Roman" pitchFamily="18" charset="0"/>
              </a:rPr>
              <a:t>. The idea was a modern twist on the old adage, “a problem shared is a problem halved”. </a:t>
            </a:r>
            <a:r>
              <a:rPr lang="en-GB" sz="1600" u="sng" dirty="0">
                <a:cs typeface="Times New Roman" pitchFamily="18" charset="0"/>
              </a:rPr>
              <a:t>In the past, banks had gone bust when borrowers defaulted because the pain was concentrated in one place; </a:t>
            </a:r>
            <a:r>
              <a:rPr lang="en-GB" sz="1600" u="sng" dirty="0">
                <a:solidFill>
                  <a:srgbClr val="FF0000"/>
                </a:solidFill>
                <a:cs typeface="Times New Roman" pitchFamily="18" charset="0"/>
              </a:rPr>
              <a:t>slicing and dicing spread the pain among so many investors that it would be easier to absorb. </a:t>
            </a:r>
            <a:r>
              <a:rPr lang="en-GB" sz="1600" u="sng" dirty="0">
                <a:cs typeface="Times New Roman" pitchFamily="18" charset="0"/>
              </a:rPr>
              <a:t>Or so the theory went</a:t>
            </a:r>
            <a:r>
              <a:rPr lang="en-GB" sz="1600" dirty="0">
                <a:cs typeface="Times New Roman" pitchFamily="18" charset="0"/>
              </a:rPr>
              <a:t>. But there was a catch. Since the techniques that bankers were using to slice and dice the loans were desperately opaque, it was hard for anyone to know who held the risks. Worse still, because bankers were so excited about repackaging debt, they were stimulating a new mania for making loans, seemingly with government blessing</a:t>
            </a:r>
            <a:r>
              <a:rPr lang="en-GB" sz="1600" u="sng" dirty="0">
                <a:cs typeface="Times New Roman" pitchFamily="18" charset="0"/>
              </a:rPr>
              <a:t>. What all this financial innovation concealed was an old-fashioned credit boom, particularly in American subprime mortgages</a:t>
            </a:r>
            <a:r>
              <a:rPr lang="en-GB" sz="1600" dirty="0">
                <a:cs typeface="Times New Roman" pitchFamily="18" charset="0"/>
              </a:rPr>
              <a:t>.</a:t>
            </a:r>
          </a:p>
          <a:p>
            <a:pPr marL="355600" indent="0" algn="just">
              <a:lnSpc>
                <a:spcPts val="2500"/>
              </a:lnSpc>
              <a:spcBef>
                <a:spcPts val="600"/>
              </a:spcBef>
              <a:buNone/>
            </a:pPr>
            <a:r>
              <a:rPr lang="en-GB" sz="1400" dirty="0">
                <a:cs typeface="Times New Roman" pitchFamily="18" charset="0"/>
              </a:rPr>
              <a:t>in </a:t>
            </a:r>
            <a:r>
              <a:rPr lang="en-GB" sz="1400" dirty="0" err="1">
                <a:cs typeface="Times New Roman" pitchFamily="18" charset="0"/>
              </a:rPr>
              <a:t>Tett</a:t>
            </a:r>
            <a:r>
              <a:rPr lang="en-GB" sz="1400" dirty="0">
                <a:cs typeface="Times New Roman" pitchFamily="18" charset="0"/>
              </a:rPr>
              <a:t>, Gillian (2018), “Have we learnt the lessons of the financial crisis?”, Financial Times, 31 Aug.</a:t>
            </a:r>
          </a:p>
          <a:p>
            <a:pPr marL="0" indent="0" algn="just">
              <a:lnSpc>
                <a:spcPts val="2500"/>
              </a:lnSpc>
              <a:spcBef>
                <a:spcPts val="600"/>
              </a:spcBef>
              <a:buNone/>
            </a:pPr>
            <a:endParaRPr lang="en-US" sz="1600" dirty="0">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565</a:t>
            </a:fld>
            <a:endParaRPr lang="en-US" dirty="0"/>
          </a:p>
        </p:txBody>
      </p:sp>
    </p:spTree>
    <p:extLst>
      <p:ext uri="{BB962C8B-B14F-4D97-AF65-F5344CB8AC3E}">
        <p14:creationId xmlns:p14="http://schemas.microsoft.com/office/powerpoint/2010/main" val="149416976"/>
      </p:ext>
    </p:extLst>
  </p:cSld>
  <p:clrMapOvr>
    <a:masterClrMapping/>
  </p:clrMapOvr>
  <p:transition spd="slow">
    <p:pull dir="r"/>
  </p:transition>
</p:sld>
</file>

<file path=ppt/slides/slide5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762000" y="342900"/>
            <a:ext cx="8566150" cy="1104900"/>
          </a:xfrm>
        </p:spPr>
        <p:txBody>
          <a:bodyPr/>
          <a:lstStyle/>
          <a:p>
            <a:r>
              <a:rPr lang="en-US" dirty="0"/>
              <a:t>Contagion</a:t>
            </a:r>
          </a:p>
        </p:txBody>
      </p:sp>
      <p:sp>
        <p:nvSpPr>
          <p:cNvPr id="80899" name="Rectangle 3"/>
          <p:cNvSpPr>
            <a:spLocks noGrp="1" noChangeArrowheads="1"/>
          </p:cNvSpPr>
          <p:nvPr>
            <p:ph type="body" idx="1"/>
          </p:nvPr>
        </p:nvSpPr>
        <p:spPr>
          <a:xfrm>
            <a:off x="762000" y="1676400"/>
            <a:ext cx="8691563" cy="672479"/>
          </a:xfrm>
        </p:spPr>
        <p:txBody>
          <a:bodyPr/>
          <a:lstStyle/>
          <a:p>
            <a:pPr marL="174625" indent="-174625" algn="just">
              <a:lnSpc>
                <a:spcPts val="2700"/>
              </a:lnSpc>
              <a:spcBef>
                <a:spcPts val="600"/>
              </a:spcBef>
              <a:spcAft>
                <a:spcPts val="600"/>
              </a:spcAft>
            </a:pPr>
            <a:r>
              <a:rPr lang="en-US" sz="2000" dirty="0">
                <a:solidFill>
                  <a:srgbClr val="FF0000"/>
                </a:solidFill>
                <a:cs typeface="Times New Roman" pitchFamily="18" charset="0"/>
              </a:rPr>
              <a:t> CDS also increased significantly the contagion effect at an international level, allowing more credit risk to be assumed by non-banking entities</a:t>
            </a:r>
            <a:r>
              <a:rPr lang="pt-PT" sz="2000" dirty="0">
                <a:solidFill>
                  <a:srgbClr val="FF0000"/>
                </a:solidFill>
                <a:cs typeface="Times New Roman" pitchFamily="18" charset="0"/>
              </a:rPr>
              <a:t>.</a:t>
            </a:r>
          </a:p>
        </p:txBody>
      </p:sp>
      <p:sp>
        <p:nvSpPr>
          <p:cNvPr id="80900" name="Text Box 6"/>
          <p:cNvSpPr txBox="1">
            <a:spLocks noChangeArrowheads="1"/>
          </p:cNvSpPr>
          <p:nvPr/>
        </p:nvSpPr>
        <p:spPr bwMode="auto">
          <a:xfrm>
            <a:off x="809625" y="5960313"/>
            <a:ext cx="8643938" cy="276999"/>
          </a:xfrm>
          <a:prstGeom prst="rect">
            <a:avLst/>
          </a:prstGeom>
          <a:noFill/>
          <a:ln w="12700" cap="sq">
            <a:noFill/>
            <a:miter lim="800000"/>
            <a:headEnd/>
            <a:tailEnd/>
          </a:ln>
        </p:spPr>
        <p:txBody>
          <a:bodyPr>
            <a:spAutoFit/>
          </a:bodyPr>
          <a:lstStyle/>
          <a:p>
            <a:pPr marL="536575" indent="-536575" algn="just">
              <a:buFont typeface="Webdings" pitchFamily="18" charset="2"/>
              <a:buNone/>
            </a:pPr>
            <a:r>
              <a:rPr lang="en-US" sz="1200" b="0" u="none" dirty="0">
                <a:solidFill>
                  <a:schemeClr val="tx1"/>
                </a:solidFill>
              </a:rPr>
              <a:t>Source: Financial Services Authority (2009), “A regulatory response to the global banking crisis”, DP 09/2 (Turner Report)</a:t>
            </a:r>
          </a:p>
        </p:txBody>
      </p:sp>
      <p:pic>
        <p:nvPicPr>
          <p:cNvPr id="80901" name="Picture 2"/>
          <p:cNvPicPr>
            <a:picLocks noChangeAspect="1" noChangeArrowheads="1"/>
          </p:cNvPicPr>
          <p:nvPr/>
        </p:nvPicPr>
        <p:blipFill>
          <a:blip r:embed="rId2" cstate="print"/>
          <a:srcRect/>
          <a:stretch>
            <a:fillRect/>
          </a:stretch>
        </p:blipFill>
        <p:spPr bwMode="auto">
          <a:xfrm>
            <a:off x="920552" y="2582589"/>
            <a:ext cx="5744063" cy="3294683"/>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566</a:t>
            </a:fld>
            <a:endParaRPr lang="en-US"/>
          </a:p>
        </p:txBody>
      </p:sp>
    </p:spTree>
    <p:extLst>
      <p:ext uri="{BB962C8B-B14F-4D97-AF65-F5344CB8AC3E}">
        <p14:creationId xmlns:p14="http://schemas.microsoft.com/office/powerpoint/2010/main" val="4246860362"/>
      </p:ext>
    </p:extLst>
  </p:cSld>
  <p:clrMapOvr>
    <a:masterClrMapping/>
  </p:clrMapOvr>
  <p:transition spd="slow">
    <p:pull dir="r"/>
  </p:transition>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776536" y="342900"/>
            <a:ext cx="8551614" cy="1104900"/>
          </a:xfrm>
        </p:spPr>
        <p:txBody>
          <a:bodyPr/>
          <a:lstStyle/>
          <a:p>
            <a:r>
              <a:rPr lang="en-US" dirty="0"/>
              <a:t>Contagion</a:t>
            </a:r>
            <a:endParaRPr lang="en-US" altLang="pt-PT" dirty="0"/>
          </a:p>
        </p:txBody>
      </p:sp>
      <p:sp>
        <p:nvSpPr>
          <p:cNvPr id="225283" name="Rectangle 3"/>
          <p:cNvSpPr>
            <a:spLocks noGrp="1" noChangeArrowheads="1"/>
          </p:cNvSpPr>
          <p:nvPr>
            <p:ph type="body" idx="1"/>
          </p:nvPr>
        </p:nvSpPr>
        <p:spPr>
          <a:xfrm>
            <a:off x="776536" y="1628800"/>
            <a:ext cx="8712968" cy="4619600"/>
          </a:xfrm>
        </p:spPr>
        <p:txBody>
          <a:bodyPr/>
          <a:lstStyle/>
          <a:p>
            <a:pPr algn="just">
              <a:lnSpc>
                <a:spcPts val="2700"/>
              </a:lnSpc>
              <a:spcBef>
                <a:spcPts val="600"/>
              </a:spcBef>
              <a:spcAft>
                <a:spcPts val="600"/>
              </a:spcAft>
            </a:pPr>
            <a:r>
              <a:rPr lang="en-US" altLang="pt-PT" sz="2000" dirty="0"/>
              <a:t>CDS:</a:t>
            </a:r>
          </a:p>
          <a:p>
            <a:pPr algn="just">
              <a:lnSpc>
                <a:spcPts val="2700"/>
              </a:lnSpc>
              <a:spcBef>
                <a:spcPts val="600"/>
              </a:spcBef>
              <a:spcAft>
                <a:spcPts val="600"/>
              </a:spcAft>
              <a:buFontTx/>
              <a:buChar char="-"/>
            </a:pPr>
            <a:r>
              <a:rPr lang="en-US" altLang="pt-PT" sz="2000" dirty="0"/>
              <a:t>the protection buyer pays a regular fee in exchange for a reimbursement if the reference entity defaults.</a:t>
            </a:r>
          </a:p>
          <a:p>
            <a:pPr algn="just">
              <a:lnSpc>
                <a:spcPts val="2700"/>
              </a:lnSpc>
              <a:spcBef>
                <a:spcPts val="600"/>
              </a:spcBef>
              <a:spcAft>
                <a:spcPts val="600"/>
              </a:spcAft>
              <a:buFontTx/>
              <a:buChar char="-"/>
            </a:pPr>
            <a:r>
              <a:rPr lang="en-US" altLang="pt-PT" sz="2000" dirty="0"/>
              <a:t>the protection seller assumes the default risk of the reference entity (like when buying a bond).</a:t>
            </a:r>
          </a:p>
          <a:p>
            <a:pPr algn="just">
              <a:lnSpc>
                <a:spcPts val="2700"/>
              </a:lnSpc>
              <a:spcBef>
                <a:spcPts val="600"/>
              </a:spcBef>
              <a:spcAft>
                <a:spcPts val="600"/>
              </a:spcAft>
              <a:buFontTx/>
              <a:buChar char="-"/>
            </a:pPr>
            <a:endParaRPr lang="en-US" altLang="pt-PT" sz="2000" dirty="0"/>
          </a:p>
          <a:p>
            <a:pPr algn="just">
              <a:lnSpc>
                <a:spcPts val="2700"/>
              </a:lnSpc>
              <a:spcBef>
                <a:spcPts val="600"/>
              </a:spcBef>
              <a:spcAft>
                <a:spcPts val="600"/>
              </a:spcAft>
            </a:pPr>
            <a:endParaRPr lang="en-US" altLang="pt-PT" sz="2000" dirty="0"/>
          </a:p>
          <a:p>
            <a:pPr algn="just">
              <a:lnSpc>
                <a:spcPts val="2700"/>
              </a:lnSpc>
              <a:spcBef>
                <a:spcPts val="600"/>
              </a:spcBef>
              <a:spcAft>
                <a:spcPts val="600"/>
              </a:spcAft>
            </a:pPr>
            <a:endParaRPr lang="en-US" altLang="pt-PT" sz="2000" dirty="0"/>
          </a:p>
          <a:p>
            <a:pPr algn="just">
              <a:lnSpc>
                <a:spcPts val="2700"/>
              </a:lnSpc>
              <a:spcBef>
                <a:spcPts val="600"/>
              </a:spcBef>
              <a:spcAft>
                <a:spcPts val="600"/>
              </a:spcAft>
            </a:pPr>
            <a:endParaRPr lang="en-US" altLang="pt-PT" sz="2000" dirty="0"/>
          </a:p>
          <a:p>
            <a:pPr algn="just">
              <a:lnSpc>
                <a:spcPts val="2700"/>
              </a:lnSpc>
              <a:spcBef>
                <a:spcPts val="600"/>
              </a:spcBef>
              <a:spcAft>
                <a:spcPts val="600"/>
              </a:spcAft>
            </a:pPr>
            <a:endParaRPr lang="en-US" altLang="pt-PT" sz="2000" dirty="0"/>
          </a:p>
          <a:p>
            <a:pPr marL="0" indent="0" algn="just">
              <a:lnSpc>
                <a:spcPts val="2700"/>
              </a:lnSpc>
              <a:spcBef>
                <a:spcPts val="600"/>
              </a:spcBef>
              <a:spcAft>
                <a:spcPts val="600"/>
              </a:spcAft>
              <a:buNone/>
            </a:pPr>
            <a:endParaRPr lang="en-US" altLang="pt-PT" sz="2000" dirty="0"/>
          </a:p>
        </p:txBody>
      </p:sp>
      <p:pic>
        <p:nvPicPr>
          <p:cNvPr id="2" name="Picture 1"/>
          <p:cNvPicPr>
            <a:picLocks noChangeAspect="1"/>
          </p:cNvPicPr>
          <p:nvPr/>
        </p:nvPicPr>
        <p:blipFill>
          <a:blip r:embed="rId2"/>
          <a:stretch>
            <a:fillRect/>
          </a:stretch>
        </p:blipFill>
        <p:spPr>
          <a:xfrm>
            <a:off x="1208584" y="3933541"/>
            <a:ext cx="6165522" cy="1151643"/>
          </a:xfrm>
          <a:prstGeom prst="rect">
            <a:avLst/>
          </a:prstGeom>
        </p:spPr>
      </p:pic>
      <p:sp>
        <p:nvSpPr>
          <p:cNvPr id="96" name="Text Box 8"/>
          <p:cNvSpPr txBox="1">
            <a:spLocks noChangeArrowheads="1"/>
          </p:cNvSpPr>
          <p:nvPr/>
        </p:nvSpPr>
        <p:spPr bwMode="auto">
          <a:xfrm>
            <a:off x="1182478" y="5425479"/>
            <a:ext cx="7514938" cy="307777"/>
          </a:xfrm>
          <a:prstGeom prst="rect">
            <a:avLst/>
          </a:prstGeom>
          <a:noFill/>
          <a:ln w="9525">
            <a:noFill/>
            <a:miter lim="800000"/>
            <a:headEnd/>
            <a:tailEnd/>
          </a:ln>
          <a:effectLst/>
        </p:spPr>
        <p:txBody>
          <a:bodyPr wrap="square">
            <a:spAutoFit/>
          </a:bodyPr>
          <a:lstStyle/>
          <a:p>
            <a:pPr algn="l">
              <a:spcBef>
                <a:spcPct val="50000"/>
              </a:spcBef>
              <a:buNone/>
            </a:pPr>
            <a:r>
              <a:rPr lang="en-US" sz="1400" b="0" u="none" dirty="0">
                <a:solidFill>
                  <a:schemeClr val="tx1"/>
                </a:solidFill>
                <a:latin typeface="+mn-lt"/>
              </a:rPr>
              <a:t>Source: Hull, John (2018), “Options, futures and other derivatives”, 10</a:t>
            </a:r>
            <a:r>
              <a:rPr lang="en-US" sz="1400" b="0" u="none" baseline="30000" dirty="0">
                <a:solidFill>
                  <a:schemeClr val="tx1"/>
                </a:solidFill>
                <a:latin typeface="+mn-lt"/>
              </a:rPr>
              <a:t>th</a:t>
            </a:r>
            <a:r>
              <a:rPr lang="en-US" sz="1400" b="0" u="none" dirty="0">
                <a:solidFill>
                  <a:schemeClr val="tx1"/>
                </a:solidFill>
                <a:latin typeface="+mn-lt"/>
              </a:rPr>
              <a:t> Edition, Pearson.</a:t>
            </a:r>
          </a:p>
        </p:txBody>
      </p:sp>
    </p:spTree>
    <p:extLst>
      <p:ext uri="{BB962C8B-B14F-4D97-AF65-F5344CB8AC3E}">
        <p14:creationId xmlns:p14="http://schemas.microsoft.com/office/powerpoint/2010/main" val="1160796149"/>
      </p:ext>
    </p:extLst>
  </p:cSld>
  <p:clrMapOvr>
    <a:masterClrMapping/>
  </p:clrMapOvr>
  <p:transition spd="slow">
    <p:pull dir="r"/>
  </p:transition>
</p:sld>
</file>

<file path=ppt/slides/slide5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566150" cy="1104900"/>
          </a:xfrm>
        </p:spPr>
        <p:txBody>
          <a:bodyPr/>
          <a:lstStyle/>
          <a:p>
            <a:r>
              <a:rPr lang="en-US" dirty="0"/>
              <a:t>Contagion</a:t>
            </a:r>
          </a:p>
        </p:txBody>
      </p:sp>
      <p:pic>
        <p:nvPicPr>
          <p:cNvPr id="65541" name="Picture 2"/>
          <p:cNvPicPr>
            <a:picLocks noChangeAspect="1" noChangeArrowheads="1"/>
          </p:cNvPicPr>
          <p:nvPr/>
        </p:nvPicPr>
        <p:blipFill>
          <a:blip r:embed="rId2" cstate="print"/>
          <a:srcRect/>
          <a:stretch>
            <a:fillRect/>
          </a:stretch>
        </p:blipFill>
        <p:spPr bwMode="auto">
          <a:xfrm>
            <a:off x="6774120" y="2444279"/>
            <a:ext cx="2626584" cy="3072953"/>
          </a:xfrm>
          <a:prstGeom prst="rect">
            <a:avLst/>
          </a:prstGeom>
          <a:noFill/>
          <a:ln w="12700" cap="sq">
            <a:noFill/>
            <a:miter lim="800000"/>
            <a:headEnd/>
            <a:tailEnd/>
          </a:ln>
        </p:spPr>
      </p:pic>
      <p:sp>
        <p:nvSpPr>
          <p:cNvPr id="65542" name="Text Box 6"/>
          <p:cNvSpPr txBox="1">
            <a:spLocks noChangeArrowheads="1"/>
          </p:cNvSpPr>
          <p:nvPr/>
        </p:nvSpPr>
        <p:spPr bwMode="auto">
          <a:xfrm>
            <a:off x="4160912" y="5661248"/>
            <a:ext cx="4999856"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a:solidFill>
                  <a:schemeClr val="tx1"/>
                </a:solidFill>
              </a:rPr>
              <a:t>Source: ECB (2010 and 2009), Financial Stability Review.</a:t>
            </a:r>
          </a:p>
        </p:txBody>
      </p:sp>
      <p:pic>
        <p:nvPicPr>
          <p:cNvPr id="65543" name="Picture 8"/>
          <p:cNvPicPr>
            <a:picLocks noChangeAspect="1" noChangeArrowheads="1"/>
          </p:cNvPicPr>
          <p:nvPr/>
        </p:nvPicPr>
        <p:blipFill>
          <a:blip r:embed="rId3" cstate="print"/>
          <a:srcRect/>
          <a:stretch>
            <a:fillRect/>
          </a:stretch>
        </p:blipFill>
        <p:spPr bwMode="auto">
          <a:xfrm>
            <a:off x="4160912" y="2404997"/>
            <a:ext cx="2573461" cy="3256251"/>
          </a:xfrm>
          <a:prstGeom prst="rect">
            <a:avLst/>
          </a:prstGeom>
          <a:noFill/>
          <a:ln w="12700" cap="sq">
            <a:noFill/>
            <a:miter lim="800000"/>
            <a:headEnd/>
            <a:tailEnd/>
          </a:ln>
        </p:spPr>
      </p:pic>
      <p:sp>
        <p:nvSpPr>
          <p:cNvPr id="8" name="Rectangle 3"/>
          <p:cNvSpPr txBox="1">
            <a:spLocks noChangeArrowheads="1"/>
          </p:cNvSpPr>
          <p:nvPr/>
        </p:nvSpPr>
        <p:spPr bwMode="auto">
          <a:xfrm>
            <a:off x="762000" y="1643633"/>
            <a:ext cx="8686800" cy="65663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500"/>
              </a:lnSpc>
              <a:spcBef>
                <a:spcPts val="600"/>
              </a:spcBef>
              <a:spcAft>
                <a:spcPts val="600"/>
              </a:spcAft>
            </a:pPr>
            <a:r>
              <a:rPr lang="en-US" sz="2200" b="0" u="none" dirty="0">
                <a:cs typeface="Times New Roman" pitchFamily="18" charset="0"/>
              </a:rPr>
              <a:t>The subprime crisis </a:t>
            </a:r>
            <a:r>
              <a:rPr lang="en-US" sz="2200" b="0" u="none" dirty="0">
                <a:solidFill>
                  <a:srgbClr val="FF0000"/>
                </a:solidFill>
                <a:cs typeface="Times New Roman" pitchFamily="18" charset="0"/>
              </a:rPr>
              <a:t>impacted several financial markets, from money markets to stock exchanges</a:t>
            </a:r>
            <a:r>
              <a:rPr lang="en-US" sz="2200" b="0" u="none" dirty="0">
                <a:cs typeface="Times New Roman" pitchFamily="18" charset="0"/>
              </a:rPr>
              <a:t>.</a:t>
            </a:r>
          </a:p>
        </p:txBody>
      </p:sp>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410701"/>
            <a:ext cx="3405324"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568</a:t>
            </a:fld>
            <a:endParaRPr lang="en-US"/>
          </a:p>
        </p:txBody>
      </p:sp>
    </p:spTree>
    <p:extLst>
      <p:ext uri="{BB962C8B-B14F-4D97-AF65-F5344CB8AC3E}">
        <p14:creationId xmlns:p14="http://schemas.microsoft.com/office/powerpoint/2010/main" val="462391016"/>
      </p:ext>
    </p:extLst>
  </p:cSld>
  <p:clrMapOvr>
    <a:masterClrMapping/>
  </p:clrMapOvr>
  <p:transition spd="slow">
    <p:pull dir="r"/>
  </p:transition>
</p:sld>
</file>

<file path=ppt/slides/slide5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762000" y="342900"/>
            <a:ext cx="8566150" cy="1104900"/>
          </a:xfrm>
        </p:spPr>
        <p:txBody>
          <a:bodyPr/>
          <a:lstStyle/>
          <a:p>
            <a:r>
              <a:rPr lang="en-US" dirty="0"/>
              <a:t>Contagion</a:t>
            </a:r>
          </a:p>
        </p:txBody>
      </p:sp>
      <p:sp>
        <p:nvSpPr>
          <p:cNvPr id="99331" name="Rectangle 3"/>
          <p:cNvSpPr>
            <a:spLocks noGrp="1" noChangeArrowheads="1"/>
          </p:cNvSpPr>
          <p:nvPr>
            <p:ph type="body" idx="1"/>
          </p:nvPr>
        </p:nvSpPr>
        <p:spPr>
          <a:xfrm>
            <a:off x="761999" y="1628800"/>
            <a:ext cx="8691563" cy="695301"/>
          </a:xfrm>
        </p:spPr>
        <p:txBody>
          <a:bodyPr/>
          <a:lstStyle/>
          <a:p>
            <a:pPr marL="268288" indent="-268288" algn="just">
              <a:lnSpc>
                <a:spcPts val="2700"/>
              </a:lnSpc>
              <a:spcBef>
                <a:spcPts val="600"/>
              </a:spcBef>
              <a:spcAft>
                <a:spcPts val="600"/>
              </a:spcAft>
            </a:pPr>
            <a:r>
              <a:rPr lang="en-US" sz="2000" dirty="0">
                <a:solidFill>
                  <a:srgbClr val="FF0000"/>
                </a:solidFill>
                <a:cs typeface="Times New Roman" pitchFamily="18" charset="0"/>
              </a:rPr>
              <a:t>Contagion between FIs =&gt; funding conditions more aggravated for FIs than for non-financial companies, namely those with higher credit risk.</a:t>
            </a:r>
          </a:p>
        </p:txBody>
      </p:sp>
      <p:pic>
        <p:nvPicPr>
          <p:cNvPr id="99332" name="Picture 2"/>
          <p:cNvPicPr>
            <a:picLocks noChangeAspect="1" noChangeArrowheads="1"/>
          </p:cNvPicPr>
          <p:nvPr/>
        </p:nvPicPr>
        <p:blipFill>
          <a:blip r:embed="rId2" cstate="print"/>
          <a:srcRect/>
          <a:stretch>
            <a:fillRect/>
          </a:stretch>
        </p:blipFill>
        <p:spPr bwMode="auto">
          <a:xfrm>
            <a:off x="809625" y="2357438"/>
            <a:ext cx="5802313" cy="3286125"/>
          </a:xfrm>
          <a:prstGeom prst="rect">
            <a:avLst/>
          </a:prstGeom>
          <a:noFill/>
          <a:ln w="12700" cap="sq">
            <a:noFill/>
            <a:miter lim="800000"/>
            <a:headEnd/>
            <a:tailEnd/>
          </a:ln>
        </p:spPr>
      </p:pic>
      <p:sp>
        <p:nvSpPr>
          <p:cNvPr id="99333" name="Text Box 6"/>
          <p:cNvSpPr txBox="1">
            <a:spLocks noChangeArrowheads="1"/>
          </p:cNvSpPr>
          <p:nvPr/>
        </p:nvSpPr>
        <p:spPr bwMode="auto">
          <a:xfrm>
            <a:off x="881063" y="5715000"/>
            <a:ext cx="5715000"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a:solidFill>
                  <a:schemeClr val="tx1"/>
                </a:solidFill>
              </a:rPr>
              <a:t>Source: European Central Bank (2008), “Financial Stability Review””.</a:t>
            </a:r>
          </a:p>
        </p:txBody>
      </p:sp>
      <p:pic>
        <p:nvPicPr>
          <p:cNvPr id="99334" name="Picture 6"/>
          <p:cNvPicPr>
            <a:picLocks noChangeAspect="1" noChangeArrowheads="1"/>
          </p:cNvPicPr>
          <p:nvPr/>
        </p:nvPicPr>
        <p:blipFill>
          <a:blip r:embed="rId3" cstate="print"/>
          <a:srcRect/>
          <a:stretch>
            <a:fillRect/>
          </a:stretch>
        </p:blipFill>
        <p:spPr bwMode="auto">
          <a:xfrm>
            <a:off x="6596063" y="2357438"/>
            <a:ext cx="2914650" cy="3181350"/>
          </a:xfrm>
          <a:prstGeom prst="rect">
            <a:avLst/>
          </a:prstGeom>
          <a:noFill/>
          <a:ln w="12700" cap="sq">
            <a:noFill/>
            <a:miter lim="800000"/>
            <a:headEnd/>
            <a:tailEnd/>
          </a:ln>
        </p:spPr>
      </p:pic>
      <p:sp>
        <p:nvSpPr>
          <p:cNvPr id="99335" name="Text Box 6"/>
          <p:cNvSpPr txBox="1">
            <a:spLocks noChangeArrowheads="1"/>
          </p:cNvSpPr>
          <p:nvPr/>
        </p:nvSpPr>
        <p:spPr bwMode="auto">
          <a:xfrm>
            <a:off x="6605588" y="5572125"/>
            <a:ext cx="2847975" cy="461665"/>
          </a:xfrm>
          <a:prstGeom prst="rect">
            <a:avLst/>
          </a:prstGeom>
          <a:noFill/>
          <a:ln w="12700" cap="sq">
            <a:noFill/>
            <a:miter lim="800000"/>
            <a:headEnd/>
            <a:tailEnd/>
          </a:ln>
        </p:spPr>
        <p:txBody>
          <a:bodyPr>
            <a:spAutoFit/>
          </a:bodyPr>
          <a:lstStyle/>
          <a:p>
            <a:pPr algn="just">
              <a:spcBef>
                <a:spcPct val="50000"/>
              </a:spcBef>
              <a:buFont typeface="Webdings" pitchFamily="18" charset="2"/>
              <a:buNone/>
            </a:pPr>
            <a:r>
              <a:rPr lang="en-US" sz="1200" b="0" u="none" dirty="0">
                <a:solidFill>
                  <a:schemeClr val="tx1"/>
                </a:solidFill>
              </a:rPr>
              <a:t>Source: European Central Bank (2009), “Financial Stability Review”.</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569</a:t>
            </a:fld>
            <a:endParaRPr lang="en-US"/>
          </a:p>
        </p:txBody>
      </p:sp>
    </p:spTree>
    <p:extLst>
      <p:ext uri="{BB962C8B-B14F-4D97-AF65-F5344CB8AC3E}">
        <p14:creationId xmlns:p14="http://schemas.microsoft.com/office/powerpoint/2010/main" val="728480921"/>
      </p:ext>
    </p:extLst>
  </p:cSld>
  <p:clrMapOvr>
    <a:masterClrMapping/>
  </p:clrMapOvr>
  <p:transition spd="slow">
    <p:pull dir="r"/>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62000" y="342900"/>
            <a:ext cx="8566150" cy="1104900"/>
          </a:xfrm>
        </p:spPr>
        <p:txBody>
          <a:bodyPr/>
          <a:lstStyle/>
          <a:p>
            <a:r>
              <a:rPr lang="en-US" dirty="0"/>
              <a:t>Information Intermediation</a:t>
            </a:r>
          </a:p>
        </p:txBody>
      </p:sp>
      <p:sp>
        <p:nvSpPr>
          <p:cNvPr id="1624067" name="Rectangle 3"/>
          <p:cNvSpPr>
            <a:spLocks noGrp="1" noChangeArrowheads="1"/>
          </p:cNvSpPr>
          <p:nvPr>
            <p:ph type="body" idx="1"/>
          </p:nvPr>
        </p:nvSpPr>
        <p:spPr>
          <a:xfrm>
            <a:off x="908050" y="1700808"/>
            <a:ext cx="8420100" cy="4471392"/>
          </a:xfrm>
        </p:spPr>
        <p:txBody>
          <a:bodyPr/>
          <a:lstStyle/>
          <a:p>
            <a:pPr marL="0" indent="0" algn="just">
              <a:lnSpc>
                <a:spcPts val="2700"/>
              </a:lnSpc>
              <a:spcBef>
                <a:spcPts val="600"/>
              </a:spcBef>
              <a:spcAft>
                <a:spcPts val="600"/>
              </a:spcAft>
              <a:buNone/>
            </a:pPr>
            <a:r>
              <a:rPr lang="en-US" sz="2000" b="1" dirty="0">
                <a:solidFill>
                  <a:srgbClr val="FF0000"/>
                </a:solidFill>
              </a:rPr>
              <a:t>Moral hazard behaviors:</a:t>
            </a:r>
          </a:p>
          <a:p>
            <a:pPr indent="-358775" algn="just">
              <a:lnSpc>
                <a:spcPts val="2700"/>
              </a:lnSpc>
              <a:spcBef>
                <a:spcPts val="600"/>
              </a:spcBef>
              <a:spcAft>
                <a:spcPts val="600"/>
              </a:spcAft>
            </a:pPr>
            <a:r>
              <a:rPr lang="en-US" sz="2000" dirty="0"/>
              <a:t>Actions motivated by private benefits</a:t>
            </a:r>
          </a:p>
          <a:p>
            <a:pPr indent="-358775" algn="just">
              <a:lnSpc>
                <a:spcPts val="2700"/>
              </a:lnSpc>
              <a:spcBef>
                <a:spcPts val="600"/>
              </a:spcBef>
              <a:spcAft>
                <a:spcPts val="600"/>
              </a:spcAft>
            </a:pPr>
            <a:r>
              <a:rPr lang="en-US" sz="2000" dirty="0"/>
              <a:t>Utilization of company resources for private goals</a:t>
            </a:r>
          </a:p>
          <a:p>
            <a:pPr indent="-358775" algn="just">
              <a:lnSpc>
                <a:spcPts val="2700"/>
              </a:lnSpc>
              <a:spcBef>
                <a:spcPts val="600"/>
              </a:spcBef>
              <a:spcAft>
                <a:spcPts val="600"/>
              </a:spcAft>
            </a:pPr>
            <a:r>
              <a:rPr lang="en-US" sz="2000" dirty="0"/>
              <a:t>Limited effort</a:t>
            </a:r>
          </a:p>
          <a:p>
            <a:pPr indent="-358775" algn="just">
              <a:lnSpc>
                <a:spcPts val="2700"/>
              </a:lnSpc>
              <a:spcBef>
                <a:spcPts val="600"/>
              </a:spcBef>
              <a:spcAft>
                <a:spcPts val="600"/>
              </a:spcAft>
            </a:pPr>
            <a:r>
              <a:rPr lang="en-US" sz="2000" dirty="0"/>
              <a:t>Drop-out pressure</a:t>
            </a:r>
          </a:p>
          <a:p>
            <a:pPr indent="-358775" algn="just">
              <a:lnSpc>
                <a:spcPts val="2700"/>
              </a:lnSpc>
              <a:spcBef>
                <a:spcPts val="600"/>
              </a:spcBef>
              <a:spcAft>
                <a:spcPts val="600"/>
              </a:spcAft>
            </a:pPr>
            <a:r>
              <a:rPr lang="en-US" sz="2000" dirty="0"/>
              <a:t>Overinvestment to maximize the entrepreneur’s utility</a:t>
            </a:r>
          </a:p>
          <a:p>
            <a:pPr indent="-358775" algn="just">
              <a:lnSpc>
                <a:spcPts val="2700"/>
              </a:lnSpc>
              <a:spcBef>
                <a:spcPts val="600"/>
              </a:spcBef>
              <a:spcAft>
                <a:spcPts val="600"/>
              </a:spcAft>
            </a:pPr>
            <a:r>
              <a:rPr lang="en-US" sz="2000" dirty="0"/>
              <a:t>Opposition to the project’s abandonment, when such decision is optimal</a:t>
            </a:r>
          </a:p>
          <a:p>
            <a:pPr indent="-358775" algn="just">
              <a:lnSpc>
                <a:spcPts val="2700"/>
              </a:lnSpc>
              <a:spcBef>
                <a:spcPts val="600"/>
              </a:spcBef>
              <a:spcAft>
                <a:spcPts val="600"/>
              </a:spcAft>
            </a:pPr>
            <a:r>
              <a:rPr lang="en-US" sz="2000" dirty="0"/>
              <a:t>Postponement of the disposal of NPLs</a:t>
            </a:r>
          </a:p>
          <a:p>
            <a:pPr indent="-358775" algn="just">
              <a:lnSpc>
                <a:spcPts val="2700"/>
              </a:lnSpc>
              <a:spcBef>
                <a:spcPts val="600"/>
              </a:spcBef>
              <a:spcAft>
                <a:spcPts val="600"/>
              </a:spcAft>
            </a:pPr>
            <a:r>
              <a:rPr lang="en-US" sz="2000" dirty="0"/>
              <a:t>Too big to fail (in some cases, too big to bail)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57</a:t>
            </a:fld>
            <a:endParaRPr lang="en-US"/>
          </a:p>
        </p:txBody>
      </p:sp>
    </p:spTree>
    <p:extLst>
      <p:ext uri="{BB962C8B-B14F-4D97-AF65-F5344CB8AC3E}">
        <p14:creationId xmlns:p14="http://schemas.microsoft.com/office/powerpoint/2010/main" val="131200327"/>
      </p:ext>
    </p:extLst>
  </p:cSld>
  <p:clrMapOvr>
    <a:masterClrMapping/>
  </p:clrMapOvr>
  <p:transition spd="slow">
    <p:pull dir="r"/>
  </p:transition>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2440364"/>
            <a:ext cx="8466137" cy="677108"/>
          </a:xfrm>
          <a:noFill/>
        </p:spPr>
        <p:txBody>
          <a:bodyPr lIns="91440" tIns="45720" rIns="91440" bIns="45720">
            <a:spAutoFit/>
          </a:bodyPr>
          <a:lstStyle/>
          <a:p>
            <a:r>
              <a:rPr lang="en-US" sz="3800" b="1" dirty="0"/>
              <a:t>3.2.2. Policy Reactions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570</a:t>
            </a:fld>
            <a:endParaRPr lang="en-US"/>
          </a:p>
        </p:txBody>
      </p:sp>
    </p:spTree>
    <p:extLst>
      <p:ext uri="{BB962C8B-B14F-4D97-AF65-F5344CB8AC3E}">
        <p14:creationId xmlns:p14="http://schemas.microsoft.com/office/powerpoint/2010/main" val="932895594"/>
      </p:ext>
    </p:extLst>
  </p:cSld>
  <p:clrMapOvr>
    <a:masterClrMapping/>
  </p:clrMapOvr>
  <p:transition spd="slow">
    <p:pull dir="r"/>
  </p:transition>
</p:sld>
</file>

<file path=ppt/slides/slide5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566150" cy="1104900"/>
          </a:xfrm>
        </p:spPr>
        <p:txBody>
          <a:bodyPr/>
          <a:lstStyle/>
          <a:p>
            <a:r>
              <a:rPr lang="en-US" dirty="0"/>
              <a:t>Summary</a:t>
            </a:r>
          </a:p>
        </p:txBody>
      </p:sp>
      <p:sp>
        <p:nvSpPr>
          <p:cNvPr id="1848323" name="Rectangle 3"/>
          <p:cNvSpPr>
            <a:spLocks noGrp="1" noChangeArrowheads="1"/>
          </p:cNvSpPr>
          <p:nvPr>
            <p:ph type="body" idx="1"/>
          </p:nvPr>
        </p:nvSpPr>
        <p:spPr>
          <a:xfrm>
            <a:off x="776536" y="1628801"/>
            <a:ext cx="8716714" cy="4608512"/>
          </a:xfrm>
        </p:spPr>
        <p:txBody>
          <a:bodyPr/>
          <a:lstStyle/>
          <a:p>
            <a:pPr marL="261938" indent="-261938" algn="just">
              <a:lnSpc>
                <a:spcPts val="2700"/>
              </a:lnSpc>
              <a:spcBef>
                <a:spcPts val="0"/>
              </a:spcBef>
              <a:spcAft>
                <a:spcPts val="600"/>
              </a:spcAft>
            </a:pPr>
            <a:r>
              <a:rPr lang="en-US" sz="2000" b="1" dirty="0">
                <a:solidFill>
                  <a:srgbClr val="FF0000"/>
                </a:solidFill>
              </a:rPr>
              <a:t>Historical context - Main types of public intervention measures:</a:t>
            </a:r>
          </a:p>
          <a:p>
            <a:pPr marL="400050" indent="-400050" algn="just">
              <a:lnSpc>
                <a:spcPts val="2700"/>
              </a:lnSpc>
              <a:spcBef>
                <a:spcPts val="0"/>
              </a:spcBef>
              <a:spcAft>
                <a:spcPts val="600"/>
              </a:spcAft>
              <a:buAutoNum type="romanLcParenBoth"/>
            </a:pPr>
            <a:r>
              <a:rPr lang="en-US" sz="1800" dirty="0"/>
              <a:t>Financial sector measures</a:t>
            </a:r>
          </a:p>
          <a:p>
            <a:pPr marL="715963" lvl="1" indent="-315913" algn="just">
              <a:lnSpc>
                <a:spcPts val="2500"/>
              </a:lnSpc>
              <a:spcBef>
                <a:spcPts val="0"/>
              </a:spcBef>
              <a:spcAft>
                <a:spcPts val="0"/>
              </a:spcAft>
              <a:buFontTx/>
              <a:buChar char="-"/>
            </a:pPr>
            <a:r>
              <a:rPr lang="en-US" sz="1600" dirty="0"/>
              <a:t>Liquidity</a:t>
            </a:r>
          </a:p>
          <a:p>
            <a:pPr marL="715963" lvl="1" indent="-315913" algn="just">
              <a:lnSpc>
                <a:spcPts val="2500"/>
              </a:lnSpc>
              <a:spcBef>
                <a:spcPts val="0"/>
              </a:spcBef>
              <a:spcAft>
                <a:spcPts val="0"/>
              </a:spcAft>
              <a:buFontTx/>
              <a:buChar char="-"/>
            </a:pPr>
            <a:r>
              <a:rPr lang="en-US" sz="1600" dirty="0"/>
              <a:t>Capital</a:t>
            </a:r>
            <a:endParaRPr lang="en-US" sz="1800" dirty="0"/>
          </a:p>
          <a:p>
            <a:pPr marL="400050" indent="-400050" algn="just">
              <a:lnSpc>
                <a:spcPts val="2700"/>
              </a:lnSpc>
              <a:spcBef>
                <a:spcPts val="0"/>
              </a:spcBef>
              <a:spcAft>
                <a:spcPts val="600"/>
              </a:spcAft>
              <a:buFont typeface="Monotype Sorts" pitchFamily="2" charset="2"/>
              <a:buAutoNum type="romanLcParenBoth"/>
            </a:pPr>
            <a:r>
              <a:rPr lang="en-US" sz="1800" dirty="0"/>
              <a:t>Macroeconomic policies</a:t>
            </a:r>
          </a:p>
          <a:p>
            <a:pPr lvl="1" indent="-342900" algn="just">
              <a:lnSpc>
                <a:spcPts val="2500"/>
              </a:lnSpc>
              <a:spcBef>
                <a:spcPts val="0"/>
              </a:spcBef>
              <a:spcAft>
                <a:spcPts val="0"/>
              </a:spcAft>
              <a:buFontTx/>
              <a:buChar char="-"/>
            </a:pPr>
            <a:r>
              <a:rPr lang="en-US" sz="1600" dirty="0"/>
              <a:t>Fiscal</a:t>
            </a:r>
          </a:p>
          <a:p>
            <a:pPr lvl="1" indent="-342900" algn="just">
              <a:lnSpc>
                <a:spcPts val="2500"/>
              </a:lnSpc>
              <a:spcBef>
                <a:spcPts val="0"/>
              </a:spcBef>
              <a:spcAft>
                <a:spcPts val="0"/>
              </a:spcAft>
              <a:buFontTx/>
              <a:buChar char="-"/>
            </a:pPr>
            <a:r>
              <a:rPr lang="en-US" sz="1600" dirty="0"/>
              <a:t>Monetary</a:t>
            </a:r>
          </a:p>
          <a:p>
            <a:pPr lvl="1" indent="-342900" algn="just">
              <a:lnSpc>
                <a:spcPts val="2500"/>
              </a:lnSpc>
              <a:spcBef>
                <a:spcPts val="0"/>
              </a:spcBef>
              <a:spcAft>
                <a:spcPts val="0"/>
              </a:spcAft>
              <a:buFontTx/>
              <a:buChar char="-"/>
            </a:pPr>
            <a:endParaRPr lang="en-US" sz="1600" dirty="0"/>
          </a:p>
          <a:p>
            <a:pPr marL="261938" indent="-261938" algn="just">
              <a:lnSpc>
                <a:spcPts val="2700"/>
              </a:lnSpc>
              <a:spcBef>
                <a:spcPts val="0"/>
              </a:spcBef>
              <a:spcAft>
                <a:spcPts val="600"/>
              </a:spcAft>
            </a:pPr>
            <a:r>
              <a:rPr lang="en-US" sz="2000" b="1" dirty="0">
                <a:solidFill>
                  <a:srgbClr val="FF0000"/>
                </a:solidFill>
              </a:rPr>
              <a:t>Public intervention measures in the subprime crisis:</a:t>
            </a:r>
          </a:p>
          <a:p>
            <a:pPr marL="444500" indent="-444500" algn="just">
              <a:lnSpc>
                <a:spcPts val="2700"/>
              </a:lnSpc>
              <a:spcBef>
                <a:spcPts val="0"/>
              </a:spcBef>
              <a:spcAft>
                <a:spcPts val="600"/>
              </a:spcAft>
              <a:buAutoNum type="romanLcParenBoth"/>
            </a:pPr>
            <a:r>
              <a:rPr lang="en-US" sz="1800" dirty="0"/>
              <a:t>Financial aid programs – Capital and Liquidity</a:t>
            </a:r>
          </a:p>
          <a:p>
            <a:pPr marL="444500" indent="-444500" algn="just">
              <a:lnSpc>
                <a:spcPts val="2700"/>
              </a:lnSpc>
              <a:spcBef>
                <a:spcPts val="0"/>
              </a:spcBef>
              <a:spcAft>
                <a:spcPts val="600"/>
              </a:spcAft>
              <a:buAutoNum type="romanLcParenBoth"/>
            </a:pPr>
            <a:r>
              <a:rPr lang="en-US" sz="1800" dirty="0"/>
              <a:t>Monetary policy</a:t>
            </a:r>
          </a:p>
          <a:p>
            <a:pPr marL="444500" indent="-444500" algn="just">
              <a:lnSpc>
                <a:spcPts val="2700"/>
              </a:lnSpc>
              <a:spcBef>
                <a:spcPts val="0"/>
              </a:spcBef>
              <a:spcAft>
                <a:spcPts val="600"/>
              </a:spcAft>
              <a:buAutoNum type="romanLcParenBoth"/>
            </a:pPr>
            <a:r>
              <a:rPr lang="en-US" sz="1800" dirty="0"/>
              <a:t>Regulation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571</a:t>
            </a:fld>
            <a:endParaRPr lang="en-US"/>
          </a:p>
        </p:txBody>
      </p:sp>
    </p:spTree>
  </p:cSld>
  <p:clrMapOvr>
    <a:masterClrMapping/>
  </p:clrMapOvr>
  <p:transition spd="slow">
    <p:pull dir="r"/>
  </p:transition>
</p:sld>
</file>

<file path=ppt/slides/slide5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566150" cy="1104900"/>
          </a:xfrm>
        </p:spPr>
        <p:txBody>
          <a:bodyPr/>
          <a:lstStyle/>
          <a:p>
            <a:r>
              <a:rPr lang="en-US" dirty="0"/>
              <a:t>Liquidity</a:t>
            </a:r>
          </a:p>
        </p:txBody>
      </p:sp>
      <p:sp>
        <p:nvSpPr>
          <p:cNvPr id="1848323" name="Rectangle 3"/>
          <p:cNvSpPr>
            <a:spLocks noGrp="1" noChangeArrowheads="1"/>
          </p:cNvSpPr>
          <p:nvPr>
            <p:ph type="body" idx="1"/>
          </p:nvPr>
        </p:nvSpPr>
        <p:spPr>
          <a:xfrm>
            <a:off x="776536" y="1628801"/>
            <a:ext cx="8716714" cy="4608512"/>
          </a:xfrm>
        </p:spPr>
        <p:txBody>
          <a:bodyPr/>
          <a:lstStyle/>
          <a:p>
            <a:pPr marL="261938" indent="-261938" algn="just">
              <a:lnSpc>
                <a:spcPts val="2700"/>
              </a:lnSpc>
              <a:spcBef>
                <a:spcPts val="600"/>
              </a:spcBef>
              <a:spcAft>
                <a:spcPts val="600"/>
              </a:spcAft>
            </a:pPr>
            <a:r>
              <a:rPr lang="en-US" sz="2000" b="1" dirty="0">
                <a:solidFill>
                  <a:srgbClr val="FF0000"/>
                </a:solidFill>
              </a:rPr>
              <a:t>Main features of liquidity measures reacting to banking crises (</a:t>
            </a:r>
            <a:r>
              <a:rPr lang="en-GB" sz="2000" b="1" dirty="0" err="1">
                <a:solidFill>
                  <a:srgbClr val="FF0000"/>
                </a:solidFill>
              </a:rPr>
              <a:t>Laeven</a:t>
            </a:r>
            <a:r>
              <a:rPr lang="en-GB" sz="2000" b="1" dirty="0">
                <a:solidFill>
                  <a:srgbClr val="FF0000"/>
                </a:solidFill>
              </a:rPr>
              <a:t> and Valencia (2018)</a:t>
            </a:r>
            <a:r>
              <a:rPr lang="en-US" sz="2000" b="1" dirty="0">
                <a:solidFill>
                  <a:srgbClr val="FF0000"/>
                </a:solidFill>
              </a:rPr>
              <a:t>:</a:t>
            </a:r>
          </a:p>
          <a:p>
            <a:pPr marL="400050" indent="-400050" algn="just">
              <a:lnSpc>
                <a:spcPts val="2700"/>
              </a:lnSpc>
              <a:spcBef>
                <a:spcPts val="0"/>
              </a:spcBef>
              <a:spcAft>
                <a:spcPts val="600"/>
              </a:spcAft>
              <a:buAutoNum type="romanLcParenBoth"/>
            </a:pPr>
            <a:r>
              <a:rPr lang="en-US" sz="1800" dirty="0"/>
              <a:t>banking crises are initially tackled by </a:t>
            </a:r>
            <a:r>
              <a:rPr lang="en-GB" sz="1800" b="1" dirty="0"/>
              <a:t>liquidity support to banks</a:t>
            </a:r>
            <a:r>
              <a:rPr lang="en-GB" sz="1800" dirty="0"/>
              <a:t>.</a:t>
            </a:r>
          </a:p>
          <a:p>
            <a:pPr marL="625475" lvl="1" indent="-225425" algn="just">
              <a:lnSpc>
                <a:spcPts val="2700"/>
              </a:lnSpc>
              <a:spcBef>
                <a:spcPts val="0"/>
              </a:spcBef>
              <a:spcAft>
                <a:spcPts val="600"/>
              </a:spcAft>
              <a:buFontTx/>
              <a:buChar char="-"/>
            </a:pPr>
            <a:r>
              <a:rPr lang="en-GB" sz="1500" dirty="0"/>
              <a:t>“During the early stages of banking crises, and often in combination with liquidity support, governments have also </a:t>
            </a:r>
            <a:r>
              <a:rPr lang="en-GB" sz="1500" b="1" dirty="0"/>
              <a:t>resorted to limited or full guarantees on some or most bank liabilities</a:t>
            </a:r>
            <a:r>
              <a:rPr lang="en-GB" sz="1500" dirty="0"/>
              <a:t>, to help stem bank runs and alleviate liquidity pressures on these entities. They typically buy policymakers time to develop more comprehensive resolution and restructuring plans”.</a:t>
            </a:r>
          </a:p>
          <a:p>
            <a:pPr marL="625475" lvl="1" indent="-225425" algn="just">
              <a:lnSpc>
                <a:spcPts val="2700"/>
              </a:lnSpc>
              <a:spcBef>
                <a:spcPts val="0"/>
              </a:spcBef>
              <a:spcAft>
                <a:spcPts val="600"/>
              </a:spcAft>
              <a:buFontTx/>
              <a:buChar char="-"/>
            </a:pPr>
            <a:r>
              <a:rPr lang="en-GB" sz="1500" dirty="0"/>
              <a:t>“In cases where liquidity pressures have been significant, countries have in some cases resorted to </a:t>
            </a:r>
            <a:r>
              <a:rPr lang="en-GB" sz="1500" b="1" dirty="0"/>
              <a:t>administrative measures, suspending the convertibility of deposits into cash </a:t>
            </a:r>
            <a:r>
              <a:rPr lang="en-GB" sz="1500" dirty="0"/>
              <a:t>and restricting foreign payments. These “deposit freezes” have often been preceded by bank holidays—the temporary closure of banks”.</a:t>
            </a:r>
            <a:endParaRPr lang="en-US" sz="15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572</a:t>
            </a:fld>
            <a:endParaRPr lang="en-US"/>
          </a:p>
        </p:txBody>
      </p:sp>
    </p:spTree>
    <p:extLst>
      <p:ext uri="{BB962C8B-B14F-4D97-AF65-F5344CB8AC3E}">
        <p14:creationId xmlns:p14="http://schemas.microsoft.com/office/powerpoint/2010/main" val="3956271624"/>
      </p:ext>
    </p:extLst>
  </p:cSld>
  <p:clrMapOvr>
    <a:masterClrMapping/>
  </p:clrMapOvr>
  <p:transition spd="slow">
    <p:pull dir="r"/>
  </p:transition>
</p:sld>
</file>

<file path=ppt/slides/slide5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566150" cy="1104900"/>
          </a:xfrm>
        </p:spPr>
        <p:txBody>
          <a:bodyPr/>
          <a:lstStyle/>
          <a:p>
            <a:r>
              <a:rPr lang="en-US" dirty="0"/>
              <a:t>Liquidity</a:t>
            </a:r>
          </a:p>
        </p:txBody>
      </p:sp>
      <p:sp>
        <p:nvSpPr>
          <p:cNvPr id="1848323" name="Rectangle 3"/>
          <p:cNvSpPr>
            <a:spLocks noGrp="1" noChangeArrowheads="1"/>
          </p:cNvSpPr>
          <p:nvPr>
            <p:ph type="body" idx="1"/>
          </p:nvPr>
        </p:nvSpPr>
        <p:spPr>
          <a:xfrm>
            <a:off x="776536" y="1628801"/>
            <a:ext cx="8716714" cy="4608512"/>
          </a:xfrm>
        </p:spPr>
        <p:txBody>
          <a:bodyPr/>
          <a:lstStyle/>
          <a:p>
            <a:pPr marL="273050" indent="-273050" algn="just">
              <a:lnSpc>
                <a:spcPts val="2700"/>
              </a:lnSpc>
              <a:spcBef>
                <a:spcPts val="600"/>
              </a:spcBef>
              <a:spcAft>
                <a:spcPts val="600"/>
              </a:spcAft>
              <a:buAutoNum type="romanLcParenBoth" startAt="2"/>
            </a:pPr>
            <a:r>
              <a:rPr lang="en-US" sz="1800" b="1" dirty="0">
                <a:solidFill>
                  <a:srgbClr val="FF0000"/>
                </a:solidFill>
              </a:rPr>
              <a:t>After liquidity support, measures on capital are usually necessary:</a:t>
            </a:r>
          </a:p>
          <a:p>
            <a:pPr marL="546100" indent="-273050" algn="just">
              <a:lnSpc>
                <a:spcPts val="2700"/>
              </a:lnSpc>
              <a:spcBef>
                <a:spcPts val="600"/>
              </a:spcBef>
              <a:spcAft>
                <a:spcPts val="600"/>
              </a:spcAft>
              <a:buFontTx/>
              <a:buChar char="-"/>
            </a:pPr>
            <a:r>
              <a:rPr lang="en-GB" sz="1800" dirty="0"/>
              <a:t>recapitalization of viable institutions;</a:t>
            </a:r>
          </a:p>
          <a:p>
            <a:pPr marL="546100" indent="-273050" algn="just">
              <a:lnSpc>
                <a:spcPts val="2700"/>
              </a:lnSpc>
              <a:spcBef>
                <a:spcPts val="600"/>
              </a:spcBef>
              <a:spcAft>
                <a:spcPts val="600"/>
              </a:spcAft>
              <a:buFontTx/>
              <a:buChar char="-"/>
            </a:pPr>
            <a:r>
              <a:rPr lang="en-GB" sz="1800" dirty="0"/>
              <a:t>resolution of insolvent ones;</a:t>
            </a:r>
          </a:p>
          <a:p>
            <a:pPr marL="546100" indent="-273050" algn="just">
              <a:lnSpc>
                <a:spcPts val="2700"/>
              </a:lnSpc>
              <a:spcBef>
                <a:spcPts val="600"/>
              </a:spcBef>
              <a:spcAft>
                <a:spcPts val="600"/>
              </a:spcAft>
              <a:buFontTx/>
              <a:buChar char="-"/>
            </a:pPr>
            <a:r>
              <a:rPr lang="en-GB" sz="1800" dirty="0"/>
              <a:t>outright nationalization.</a:t>
            </a:r>
          </a:p>
          <a:p>
            <a:pPr marL="400050" indent="-400050" algn="just">
              <a:lnSpc>
                <a:spcPts val="2700"/>
              </a:lnSpc>
              <a:spcBef>
                <a:spcPts val="600"/>
              </a:spcBef>
              <a:spcAft>
                <a:spcPts val="600"/>
              </a:spcAft>
              <a:buAutoNum type="romanLcParenBoth"/>
            </a:pPr>
            <a:endParaRPr lang="pt-PT" sz="1800" dirty="0"/>
          </a:p>
          <a:p>
            <a:pPr marL="261938" indent="-261938" algn="just">
              <a:lnSpc>
                <a:spcPts val="2700"/>
              </a:lnSpc>
              <a:spcBef>
                <a:spcPts val="600"/>
              </a:spcBef>
              <a:spcAft>
                <a:spcPts val="600"/>
              </a:spcAft>
            </a:pPr>
            <a:r>
              <a:rPr lang="en-GB" sz="2000" dirty="0">
                <a:solidFill>
                  <a:srgbClr val="FF0000"/>
                </a:solidFill>
              </a:rPr>
              <a:t>Deterioration in banks’ capital position after liquidity drains due to:</a:t>
            </a:r>
          </a:p>
          <a:p>
            <a:pPr marL="514350" indent="-514350" algn="just">
              <a:lnSpc>
                <a:spcPts val="2700"/>
              </a:lnSpc>
              <a:spcBef>
                <a:spcPts val="600"/>
              </a:spcBef>
              <a:spcAft>
                <a:spcPts val="600"/>
              </a:spcAft>
              <a:buAutoNum type="romanLcParenBoth"/>
            </a:pPr>
            <a:r>
              <a:rPr lang="en-GB" sz="1800" dirty="0"/>
              <a:t>fire sale prices to meet liquidity needs;</a:t>
            </a:r>
          </a:p>
          <a:p>
            <a:pPr marL="514350" indent="-514350" algn="just">
              <a:lnSpc>
                <a:spcPts val="2700"/>
              </a:lnSpc>
              <a:spcBef>
                <a:spcPts val="600"/>
              </a:spcBef>
              <a:spcAft>
                <a:spcPts val="600"/>
              </a:spcAft>
              <a:buAutoNum type="romanLcParenBoth"/>
            </a:pPr>
            <a:r>
              <a:rPr lang="en-GB" sz="1800" dirty="0"/>
              <a:t>deterioration in asset quality as a consequence of increasing NPLs.</a:t>
            </a:r>
            <a:endParaRPr lang="en-US" sz="1800" dirty="0"/>
          </a:p>
          <a:p>
            <a:pPr marL="400050" indent="-400050" algn="just">
              <a:lnSpc>
                <a:spcPts val="2700"/>
              </a:lnSpc>
              <a:spcBef>
                <a:spcPts val="600"/>
              </a:spcBef>
              <a:spcAft>
                <a:spcPts val="600"/>
              </a:spcAft>
              <a:buAutoNum type="romanLcParenBoth"/>
            </a:pPr>
            <a:endParaRPr lang="en-US"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573</a:t>
            </a:fld>
            <a:endParaRPr lang="en-US"/>
          </a:p>
        </p:txBody>
      </p:sp>
    </p:spTree>
    <p:extLst>
      <p:ext uri="{BB962C8B-B14F-4D97-AF65-F5344CB8AC3E}">
        <p14:creationId xmlns:p14="http://schemas.microsoft.com/office/powerpoint/2010/main" val="55704883"/>
      </p:ext>
    </p:extLst>
  </p:cSld>
  <p:clrMapOvr>
    <a:masterClrMapping/>
  </p:clrMapOvr>
  <p:transition spd="slow">
    <p:pull dir="r"/>
  </p:transition>
</p:sld>
</file>

<file path=ppt/slides/slide5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731250" cy="1104900"/>
          </a:xfrm>
        </p:spPr>
        <p:txBody>
          <a:bodyPr/>
          <a:lstStyle/>
          <a:p>
            <a:r>
              <a:rPr lang="en-US" dirty="0"/>
              <a:t>Capital</a:t>
            </a:r>
          </a:p>
        </p:txBody>
      </p:sp>
      <p:sp>
        <p:nvSpPr>
          <p:cNvPr id="1848323" name="Rectangle 3"/>
          <p:cNvSpPr>
            <a:spLocks noGrp="1" noChangeArrowheads="1"/>
          </p:cNvSpPr>
          <p:nvPr>
            <p:ph type="body" idx="1"/>
          </p:nvPr>
        </p:nvSpPr>
        <p:spPr>
          <a:xfrm>
            <a:off x="776536" y="1628801"/>
            <a:ext cx="8716714" cy="4608512"/>
          </a:xfrm>
        </p:spPr>
        <p:txBody>
          <a:bodyPr/>
          <a:lstStyle/>
          <a:p>
            <a:pPr marL="261938" indent="-261938" algn="just">
              <a:lnSpc>
                <a:spcPts val="2700"/>
              </a:lnSpc>
              <a:spcBef>
                <a:spcPts val="600"/>
              </a:spcBef>
              <a:spcAft>
                <a:spcPts val="600"/>
              </a:spcAft>
            </a:pPr>
            <a:r>
              <a:rPr lang="en-GB" sz="2000" dirty="0">
                <a:solidFill>
                  <a:srgbClr val="FF0000"/>
                </a:solidFill>
              </a:rPr>
              <a:t>Bail-outs have been an important tool </a:t>
            </a:r>
            <a:r>
              <a:rPr lang="en-GB" sz="2000" dirty="0"/>
              <a:t>to provide support to banks since the mid- XIX century until the subprime crisis:</a:t>
            </a:r>
          </a:p>
          <a:p>
            <a:pPr marL="661988" lvl="1" indent="-261938" algn="just">
              <a:lnSpc>
                <a:spcPts val="2700"/>
              </a:lnSpc>
              <a:spcBef>
                <a:spcPts val="600"/>
              </a:spcBef>
              <a:spcAft>
                <a:spcPts val="600"/>
              </a:spcAft>
            </a:pPr>
            <a:r>
              <a:rPr lang="pt-PT" sz="1600" dirty="0"/>
              <a:t>“t</a:t>
            </a:r>
            <a:r>
              <a:rPr lang="en-GB" sz="1600" dirty="0" err="1"/>
              <a:t>axpayer</a:t>
            </a:r>
            <a:r>
              <a:rPr lang="en-GB" sz="1600" dirty="0"/>
              <a:t>-funded bail-outs of banks are a recent phenomenon. Until the mid-twentieth century, the costs of failure tended to be borne by the bankers themselves, along with bank shareholders and depositors. Since then, however, the costs have been progressively shifted to taxpayers”.</a:t>
            </a:r>
          </a:p>
          <a:p>
            <a:pPr marL="0" indent="0" algn="just">
              <a:lnSpc>
                <a:spcPts val="2400"/>
              </a:lnSpc>
              <a:spcBef>
                <a:spcPts val="0"/>
              </a:spcBef>
              <a:spcAft>
                <a:spcPts val="0"/>
              </a:spcAft>
              <a:buNone/>
            </a:pPr>
            <a:r>
              <a:rPr lang="en-GB" sz="1400" dirty="0"/>
              <a:t>	In </a:t>
            </a:r>
            <a:r>
              <a:rPr lang="en-GB" sz="1400" dirty="0" err="1"/>
              <a:t>Calomiris</a:t>
            </a:r>
            <a:r>
              <a:rPr lang="en-GB" sz="1400" dirty="0"/>
              <a:t> and Haber (2014)</a:t>
            </a:r>
          </a:p>
          <a:p>
            <a:pPr marL="0" indent="0" algn="just">
              <a:lnSpc>
                <a:spcPts val="2400"/>
              </a:lnSpc>
              <a:spcBef>
                <a:spcPts val="0"/>
              </a:spcBef>
              <a:spcAft>
                <a:spcPts val="0"/>
              </a:spcAft>
              <a:buNone/>
            </a:pPr>
            <a:endParaRPr lang="en-GB" sz="1400" dirty="0"/>
          </a:p>
          <a:p>
            <a:pPr marL="261938" indent="-261938" algn="just">
              <a:lnSpc>
                <a:spcPts val="2700"/>
              </a:lnSpc>
              <a:spcBef>
                <a:spcPts val="600"/>
              </a:spcBef>
              <a:spcAft>
                <a:spcPts val="600"/>
              </a:spcAft>
            </a:pPr>
            <a:r>
              <a:rPr lang="en-GB" sz="2000" dirty="0">
                <a:solidFill>
                  <a:srgbClr val="FF0000"/>
                </a:solidFill>
              </a:rPr>
              <a:t>This is especially surprising as according to the literature public bail-outs tend to produce much larger losses and deeper recessions.</a:t>
            </a:r>
            <a:endParaRPr lang="en-US" sz="2000"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574</a:t>
            </a:fld>
            <a:endParaRPr lang="en-US"/>
          </a:p>
        </p:txBody>
      </p:sp>
    </p:spTree>
    <p:extLst>
      <p:ext uri="{BB962C8B-B14F-4D97-AF65-F5344CB8AC3E}">
        <p14:creationId xmlns:p14="http://schemas.microsoft.com/office/powerpoint/2010/main" val="1125532988"/>
      </p:ext>
    </p:extLst>
  </p:cSld>
  <p:clrMapOvr>
    <a:masterClrMapping/>
  </p:clrMapOvr>
  <p:transition spd="slow">
    <p:pull dir="r"/>
  </p:transition>
</p:sld>
</file>

<file path=ppt/slides/slide5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566150" cy="1104900"/>
          </a:xfrm>
        </p:spPr>
        <p:txBody>
          <a:bodyPr/>
          <a:lstStyle/>
          <a:p>
            <a:r>
              <a:rPr lang="en-US" dirty="0"/>
              <a:t>Macroeconomic policies</a:t>
            </a:r>
          </a:p>
        </p:txBody>
      </p:sp>
      <p:sp>
        <p:nvSpPr>
          <p:cNvPr id="1848323" name="Rectangle 3"/>
          <p:cNvSpPr>
            <a:spLocks noGrp="1" noChangeArrowheads="1"/>
          </p:cNvSpPr>
          <p:nvPr>
            <p:ph type="body" idx="1"/>
          </p:nvPr>
        </p:nvSpPr>
        <p:spPr>
          <a:xfrm>
            <a:off x="776536" y="1628801"/>
            <a:ext cx="8716714" cy="4608512"/>
          </a:xfrm>
        </p:spPr>
        <p:txBody>
          <a:bodyPr/>
          <a:lstStyle/>
          <a:p>
            <a:pPr marL="261938" indent="-261938" algn="just">
              <a:lnSpc>
                <a:spcPts val="2700"/>
              </a:lnSpc>
              <a:spcBef>
                <a:spcPts val="600"/>
              </a:spcBef>
              <a:spcAft>
                <a:spcPts val="600"/>
              </a:spcAft>
            </a:pPr>
            <a:r>
              <a:rPr lang="en-GB" sz="1800" dirty="0"/>
              <a:t>High-income countries have more room to react to financial crises, via fiscal and monetary policies, </a:t>
            </a:r>
            <a:r>
              <a:rPr lang="en-US" sz="1800" dirty="0"/>
              <a:t>employing a </a:t>
            </a:r>
            <a:r>
              <a:rPr lang="en-US" sz="1800" b="1" dirty="0"/>
              <a:t>wider range of instruments</a:t>
            </a:r>
            <a:r>
              <a:rPr lang="en-GB" sz="1800" dirty="0"/>
              <a:t>.</a:t>
            </a:r>
          </a:p>
          <a:p>
            <a:pPr marL="261938" indent="-261938" algn="just">
              <a:lnSpc>
                <a:spcPts val="2700"/>
              </a:lnSpc>
              <a:spcBef>
                <a:spcPts val="600"/>
              </a:spcBef>
              <a:spcAft>
                <a:spcPts val="600"/>
              </a:spcAft>
            </a:pPr>
            <a:endParaRPr lang="en-US"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575</a:t>
            </a:fld>
            <a:endParaRPr lang="en-US"/>
          </a:p>
        </p:txBody>
      </p:sp>
      <p:pic>
        <p:nvPicPr>
          <p:cNvPr id="4" name="Picture 3"/>
          <p:cNvPicPr>
            <a:picLocks noChangeAspect="1"/>
          </p:cNvPicPr>
          <p:nvPr/>
        </p:nvPicPr>
        <p:blipFill>
          <a:blip r:embed="rId3"/>
          <a:stretch>
            <a:fillRect/>
          </a:stretch>
        </p:blipFill>
        <p:spPr>
          <a:xfrm>
            <a:off x="1064568" y="2462697"/>
            <a:ext cx="6966584" cy="3299774"/>
          </a:xfrm>
          <a:prstGeom prst="rect">
            <a:avLst/>
          </a:prstGeom>
        </p:spPr>
      </p:pic>
      <p:sp>
        <p:nvSpPr>
          <p:cNvPr id="7" name="Rectangle 6"/>
          <p:cNvSpPr/>
          <p:nvPr/>
        </p:nvSpPr>
        <p:spPr>
          <a:xfrm>
            <a:off x="1037873" y="5867981"/>
            <a:ext cx="8290277" cy="369332"/>
          </a:xfrm>
          <a:prstGeom prst="rect">
            <a:avLst/>
          </a:prstGeom>
        </p:spPr>
        <p:txBody>
          <a:bodyPr wrap="square">
            <a:spAutoFit/>
          </a:bodyPr>
          <a:lstStyle/>
          <a:p>
            <a:pPr algn="just">
              <a:lnSpc>
                <a:spcPct val="150000"/>
              </a:lnSpc>
              <a:spcAft>
                <a:spcPts val="0"/>
              </a:spcAft>
              <a:buNone/>
            </a:pPr>
            <a:r>
              <a:rPr lang="en-US" sz="1200" b="0" u="none" dirty="0" err="1">
                <a:solidFill>
                  <a:schemeClr val="tx1"/>
                </a:solidFill>
                <a:latin typeface="+mn-lt"/>
                <a:ea typeface="Times New Roman" panose="02020603050405020304" pitchFamily="18" charset="0"/>
              </a:rPr>
              <a:t>Laeven</a:t>
            </a:r>
            <a:r>
              <a:rPr lang="en-US" sz="1200" b="0" u="none" dirty="0">
                <a:solidFill>
                  <a:schemeClr val="tx1"/>
                </a:solidFill>
                <a:latin typeface="+mn-lt"/>
                <a:ea typeface="Times New Roman" panose="02020603050405020304" pitchFamily="18" charset="0"/>
              </a:rPr>
              <a:t>, Luc and Fabian Valencia (2018), “Systemic Banking Crises Revisited”, IMF WP/18/206.</a:t>
            </a:r>
            <a:endParaRPr lang="en-GB" sz="1200" b="0" u="none" dirty="0">
              <a:solidFill>
                <a:schemeClr val="tx1"/>
              </a:solidFill>
              <a:latin typeface="+mn-lt"/>
              <a:ea typeface="Times New Roman" panose="02020603050405020304" pitchFamily="18" charset="0"/>
            </a:endParaRPr>
          </a:p>
        </p:txBody>
      </p:sp>
    </p:spTree>
    <p:extLst>
      <p:ext uri="{BB962C8B-B14F-4D97-AF65-F5344CB8AC3E}">
        <p14:creationId xmlns:p14="http://schemas.microsoft.com/office/powerpoint/2010/main" val="1281174806"/>
      </p:ext>
    </p:extLst>
  </p:cSld>
  <p:clrMapOvr>
    <a:masterClrMapping/>
  </p:clrMapOvr>
  <p:transition spd="slow">
    <p:pull dir="r"/>
  </p:transition>
</p:sld>
</file>

<file path=ppt/slides/slide5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731250" cy="1104900"/>
          </a:xfrm>
        </p:spPr>
        <p:txBody>
          <a:bodyPr/>
          <a:lstStyle/>
          <a:p>
            <a:r>
              <a:rPr lang="en-US" dirty="0"/>
              <a:t>Public intervention measures</a:t>
            </a:r>
          </a:p>
        </p:txBody>
      </p:sp>
      <p:sp>
        <p:nvSpPr>
          <p:cNvPr id="1848323" name="Rectangle 3"/>
          <p:cNvSpPr>
            <a:spLocks noGrp="1" noChangeArrowheads="1"/>
          </p:cNvSpPr>
          <p:nvPr>
            <p:ph type="body" idx="1"/>
          </p:nvPr>
        </p:nvSpPr>
        <p:spPr>
          <a:xfrm>
            <a:off x="776536" y="1628801"/>
            <a:ext cx="8716714" cy="4608512"/>
          </a:xfrm>
        </p:spPr>
        <p:txBody>
          <a:bodyPr/>
          <a:lstStyle/>
          <a:p>
            <a:pPr marL="261938" indent="-261938" algn="just">
              <a:lnSpc>
                <a:spcPts val="2700"/>
              </a:lnSpc>
              <a:spcBef>
                <a:spcPts val="600"/>
              </a:spcBef>
              <a:spcAft>
                <a:spcPts val="600"/>
              </a:spcAft>
            </a:pPr>
            <a:r>
              <a:rPr lang="en-GB" sz="2000" b="1" dirty="0">
                <a:solidFill>
                  <a:srgbClr val="FF0000"/>
                </a:solidFill>
              </a:rPr>
              <a:t>Policymakers took some time to understand the origins of the financial system’s latent instability and the crisis was initially tackled as a cyclical event</a:t>
            </a:r>
            <a:r>
              <a:rPr lang="en-GB" sz="2000" dirty="0"/>
              <a:t>, that had to be targeted with focused and temporary measures.</a:t>
            </a:r>
          </a:p>
          <a:p>
            <a:pPr marL="261938" indent="-261938" algn="just">
              <a:lnSpc>
                <a:spcPts val="2700"/>
              </a:lnSpc>
              <a:spcBef>
                <a:spcPts val="600"/>
              </a:spcBef>
              <a:spcAft>
                <a:spcPts val="600"/>
              </a:spcAft>
            </a:pPr>
            <a:endParaRPr lang="en-GB" sz="2000" dirty="0"/>
          </a:p>
          <a:p>
            <a:pPr marL="261938" indent="-261938" algn="just">
              <a:lnSpc>
                <a:spcPts val="2700"/>
              </a:lnSpc>
              <a:spcBef>
                <a:spcPts val="600"/>
              </a:spcBef>
              <a:spcAft>
                <a:spcPts val="600"/>
              </a:spcAft>
            </a:pPr>
            <a:r>
              <a:rPr lang="en-US" sz="2000" dirty="0"/>
              <a:t>Reactions started mostly after the Lehman failure and learning from the lessons of 1929 crisis, </a:t>
            </a:r>
            <a:r>
              <a:rPr lang="en-US" sz="2000" dirty="0">
                <a:solidFill>
                  <a:srgbClr val="FF0000"/>
                </a:solidFill>
              </a:rPr>
              <a:t>the initial intervention of prudential authorities, central banks and Governments, under international coordination, was focused on</a:t>
            </a:r>
            <a:r>
              <a:rPr lang="en-US" sz="2000" dirty="0"/>
              <a:t>:</a:t>
            </a:r>
          </a:p>
          <a:p>
            <a:pPr marL="439738" lvl="1" indent="-176213" algn="just">
              <a:lnSpc>
                <a:spcPts val="2500"/>
              </a:lnSpc>
              <a:spcBef>
                <a:spcPts val="0"/>
              </a:spcBef>
              <a:spcAft>
                <a:spcPts val="0"/>
              </a:spcAft>
            </a:pPr>
            <a:r>
              <a:rPr lang="en-US" sz="1600" dirty="0"/>
              <a:t>Massive liquidity provision by central banks, reducing short-term interest rates to 0;</a:t>
            </a:r>
          </a:p>
          <a:p>
            <a:pPr marL="439738" lvl="1" indent="-176213" algn="just">
              <a:lnSpc>
                <a:spcPts val="2500"/>
              </a:lnSpc>
              <a:spcBef>
                <a:spcPts val="0"/>
              </a:spcBef>
              <a:spcAft>
                <a:spcPts val="0"/>
              </a:spcAft>
            </a:pPr>
            <a:r>
              <a:rPr lang="en-US" sz="1600" dirty="0"/>
              <a:t>Takeovers/bailouts;</a:t>
            </a:r>
          </a:p>
          <a:p>
            <a:pPr marL="439738" lvl="1" indent="-176213" algn="just">
              <a:lnSpc>
                <a:spcPts val="2500"/>
              </a:lnSpc>
              <a:spcBef>
                <a:spcPts val="0"/>
              </a:spcBef>
              <a:spcAft>
                <a:spcPts val="0"/>
              </a:spcAft>
            </a:pPr>
            <a:r>
              <a:rPr lang="en-US" sz="1600" dirty="0"/>
              <a:t>Financial operations, including purchases of toxic assets, funding guarantees and capital injections;</a:t>
            </a:r>
          </a:p>
          <a:p>
            <a:pPr marL="439738" lvl="1" indent="-176213" algn="just">
              <a:lnSpc>
                <a:spcPts val="2500"/>
              </a:lnSpc>
              <a:spcBef>
                <a:spcPts val="0"/>
              </a:spcBef>
              <a:spcAft>
                <a:spcPts val="0"/>
              </a:spcAft>
            </a:pPr>
            <a:r>
              <a:rPr lang="en-US" sz="1600" dirty="0"/>
              <a:t>Fiscal stimulus;</a:t>
            </a:r>
          </a:p>
          <a:p>
            <a:pPr marL="439738" lvl="1" indent="-176213" algn="just">
              <a:lnSpc>
                <a:spcPts val="2500"/>
              </a:lnSpc>
              <a:spcBef>
                <a:spcPts val="0"/>
              </a:spcBef>
              <a:spcAft>
                <a:spcPts val="0"/>
              </a:spcAft>
            </a:pPr>
            <a:r>
              <a:rPr lang="en-US" sz="1600" dirty="0"/>
              <a:t>Regulation.</a:t>
            </a:r>
          </a:p>
          <a:p>
            <a:pPr marL="261938" indent="-261938" algn="just">
              <a:lnSpc>
                <a:spcPts val="2700"/>
              </a:lnSpc>
              <a:spcBef>
                <a:spcPts val="600"/>
              </a:spcBef>
              <a:spcAft>
                <a:spcPts val="600"/>
              </a:spcAft>
            </a:pPr>
            <a:endParaRPr lang="en-GB" sz="2000" dirty="0"/>
          </a:p>
          <a:p>
            <a:pPr marL="261938" indent="-261938" algn="just">
              <a:lnSpc>
                <a:spcPts val="2700"/>
              </a:lnSpc>
              <a:spcBef>
                <a:spcPts val="600"/>
              </a:spcBef>
              <a:spcAft>
                <a:spcPts val="600"/>
              </a:spcAft>
            </a:pPr>
            <a:endParaRPr lang="en-GB"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576</a:t>
            </a:fld>
            <a:endParaRPr lang="en-US"/>
          </a:p>
        </p:txBody>
      </p:sp>
      <p:sp>
        <p:nvSpPr>
          <p:cNvPr id="3" name="Down Arrow 2"/>
          <p:cNvSpPr/>
          <p:nvPr/>
        </p:nvSpPr>
        <p:spPr bwMode="auto">
          <a:xfrm>
            <a:off x="4953000" y="2780928"/>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050042079"/>
      </p:ext>
    </p:extLst>
  </p:cSld>
  <p:clrMapOvr>
    <a:masterClrMapping/>
  </p:clrMapOvr>
  <p:transition spd="slow">
    <p:pull dir="r"/>
  </p:transition>
</p:sld>
</file>

<file path=ppt/slides/slide5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731250" cy="1104900"/>
          </a:xfrm>
        </p:spPr>
        <p:txBody>
          <a:bodyPr/>
          <a:lstStyle/>
          <a:p>
            <a:r>
              <a:rPr lang="en-US" dirty="0"/>
              <a:t>Public intervention measures</a:t>
            </a:r>
          </a:p>
        </p:txBody>
      </p:sp>
      <p:sp>
        <p:nvSpPr>
          <p:cNvPr id="1848323" name="Rectangle 3"/>
          <p:cNvSpPr>
            <a:spLocks noGrp="1" noChangeArrowheads="1"/>
          </p:cNvSpPr>
          <p:nvPr>
            <p:ph type="body" idx="1"/>
          </p:nvPr>
        </p:nvSpPr>
        <p:spPr>
          <a:xfrm>
            <a:off x="776536" y="1628801"/>
            <a:ext cx="8716714" cy="4694212"/>
          </a:xfrm>
        </p:spPr>
        <p:txBody>
          <a:bodyPr/>
          <a:lstStyle/>
          <a:p>
            <a:pPr marL="261938" indent="-261938" algn="just">
              <a:lnSpc>
                <a:spcPts val="2700"/>
              </a:lnSpc>
              <a:spcBef>
                <a:spcPts val="600"/>
              </a:spcBef>
              <a:spcAft>
                <a:spcPts val="600"/>
              </a:spcAft>
            </a:pPr>
            <a:r>
              <a:rPr lang="en-US" sz="2000" dirty="0"/>
              <a:t>The stages of public interventions during the subprime crisis were well synthetized by Martin Wolf: “</a:t>
            </a:r>
            <a:r>
              <a:rPr lang="en-GB" sz="2000" dirty="0"/>
              <a:t>Why so little has changed since the financial crash”, 4 Sept. 2018, Financial Times:</a:t>
            </a:r>
          </a:p>
          <a:p>
            <a:pPr marL="0" indent="0" algn="just">
              <a:lnSpc>
                <a:spcPts val="2400"/>
              </a:lnSpc>
              <a:spcBef>
                <a:spcPts val="600"/>
              </a:spcBef>
              <a:spcAft>
                <a:spcPts val="600"/>
              </a:spcAft>
              <a:buNone/>
            </a:pPr>
            <a:r>
              <a:rPr lang="en-GB" sz="1600" dirty="0"/>
              <a:t>“</a:t>
            </a:r>
            <a:r>
              <a:rPr lang="en-GB" sz="1600" b="1" dirty="0">
                <a:solidFill>
                  <a:srgbClr val="FF0000"/>
                </a:solidFill>
              </a:rPr>
              <a:t>The chief aim of post-crisis policymaking was rescue</a:t>
            </a:r>
            <a:r>
              <a:rPr lang="en-GB" sz="1600" dirty="0">
                <a:solidFill>
                  <a:srgbClr val="FF0000"/>
                </a:solidFill>
              </a:rPr>
              <a:t>: stabilise the financial system and restore demand. This was delivered by putting sovereign balance sheets behind the collapsing financial system, cutting interest rates, allowing fiscal deficits to soar in the short </a:t>
            </a:r>
            <a:r>
              <a:rPr lang="en-GB" sz="1600" dirty="0"/>
              <a:t>run while limiting discretionary fiscal expansion, and introducing complex new financial regulations. This prevented economic collapse, unlike in the 1930s, and brought a (weak) recovery”. </a:t>
            </a:r>
          </a:p>
          <a:p>
            <a:pPr marL="0" indent="0" algn="just">
              <a:lnSpc>
                <a:spcPts val="2400"/>
              </a:lnSpc>
              <a:spcBef>
                <a:spcPts val="600"/>
              </a:spcBef>
              <a:spcAft>
                <a:spcPts val="600"/>
              </a:spcAft>
              <a:buNone/>
            </a:pPr>
            <a:r>
              <a:rPr lang="pt-PT" sz="1600" dirty="0">
                <a:solidFill>
                  <a:srgbClr val="FF0000"/>
                </a:solidFill>
              </a:rPr>
              <a:t>“</a:t>
            </a:r>
            <a:r>
              <a:rPr lang="en-GB" sz="1600" dirty="0">
                <a:solidFill>
                  <a:srgbClr val="FF0000"/>
                </a:solidFill>
              </a:rPr>
              <a:t>Shortly after the worst of the crisis had passed, fiscal policy turned towards austerity</a:t>
            </a:r>
            <a:r>
              <a:rPr lang="en-GB" sz="1600" dirty="0"/>
              <a:t>. The financial system is much as before, albeit with somewhat lower leverage, higher liquidity requirements and tighter regulation”.</a:t>
            </a:r>
          </a:p>
          <a:p>
            <a:pPr marL="261938" indent="-261938" algn="just">
              <a:lnSpc>
                <a:spcPts val="2700"/>
              </a:lnSpc>
              <a:spcBef>
                <a:spcPts val="600"/>
              </a:spcBef>
              <a:spcAft>
                <a:spcPts val="600"/>
              </a:spcAft>
            </a:pPr>
            <a:r>
              <a:rPr lang="en-US" sz="2000" dirty="0">
                <a:solidFill>
                  <a:srgbClr val="FF0000"/>
                </a:solidFill>
              </a:rPr>
              <a:t>Government support packages</a:t>
            </a:r>
            <a:r>
              <a:rPr lang="en-US" sz="2000" dirty="0"/>
              <a:t> </a:t>
            </a:r>
            <a:r>
              <a:rPr lang="en-US" sz="2000" dirty="0">
                <a:solidFill>
                  <a:srgbClr val="FF0000"/>
                </a:solidFill>
              </a:rPr>
              <a:t>were very diversified</a:t>
            </a:r>
            <a:r>
              <a:rPr lang="en-US" sz="2000" dirty="0"/>
              <a:t>, including liquidity and capital injections, debt guarantees, deposit insurance and asset purchase.</a:t>
            </a:r>
          </a:p>
          <a:p>
            <a:pPr marL="0" indent="0" algn="just">
              <a:lnSpc>
                <a:spcPts val="2400"/>
              </a:lnSpc>
              <a:spcBef>
                <a:spcPts val="600"/>
              </a:spcBef>
              <a:spcAft>
                <a:spcPts val="600"/>
              </a:spcAft>
              <a:buNone/>
            </a:pPr>
            <a:endParaRPr lang="en-US" sz="16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577</a:t>
            </a:fld>
            <a:endParaRPr lang="en-US"/>
          </a:p>
        </p:txBody>
      </p:sp>
    </p:spTree>
    <p:extLst>
      <p:ext uri="{BB962C8B-B14F-4D97-AF65-F5344CB8AC3E}">
        <p14:creationId xmlns:p14="http://schemas.microsoft.com/office/powerpoint/2010/main" val="3393040494"/>
      </p:ext>
    </p:extLst>
  </p:cSld>
  <p:clrMapOvr>
    <a:masterClrMapping/>
  </p:clrMapOvr>
  <p:transition spd="slow">
    <p:pull dir="r"/>
  </p:transition>
</p:sld>
</file>

<file path=ppt/slides/slide5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566150" cy="1104900"/>
          </a:xfrm>
        </p:spPr>
        <p:txBody>
          <a:bodyPr/>
          <a:lstStyle/>
          <a:p>
            <a:r>
              <a:rPr lang="en-US" dirty="0"/>
              <a:t>Financial aid programs</a:t>
            </a:r>
          </a:p>
        </p:txBody>
      </p:sp>
      <p:sp>
        <p:nvSpPr>
          <p:cNvPr id="1848323" name="Rectangle 3"/>
          <p:cNvSpPr>
            <a:spLocks noGrp="1" noChangeArrowheads="1"/>
          </p:cNvSpPr>
          <p:nvPr>
            <p:ph type="body" idx="1"/>
          </p:nvPr>
        </p:nvSpPr>
        <p:spPr>
          <a:xfrm>
            <a:off x="776536" y="1628801"/>
            <a:ext cx="8716714" cy="4694212"/>
          </a:xfrm>
        </p:spPr>
        <p:txBody>
          <a:bodyPr/>
          <a:lstStyle/>
          <a:p>
            <a:pPr marL="261938" indent="-261938" algn="just">
              <a:lnSpc>
                <a:spcPts val="2600"/>
              </a:lnSpc>
              <a:spcBef>
                <a:spcPts val="600"/>
              </a:spcBef>
              <a:spcAft>
                <a:spcPts val="600"/>
              </a:spcAft>
            </a:pPr>
            <a:r>
              <a:rPr lang="en-US" sz="2000" dirty="0">
                <a:solidFill>
                  <a:srgbClr val="FF0000"/>
                </a:solidFill>
              </a:rPr>
              <a:t>Before the Lehman failure, some initial</a:t>
            </a:r>
            <a:r>
              <a:rPr lang="pt-PT" sz="2000" dirty="0">
                <a:solidFill>
                  <a:srgbClr val="FF0000"/>
                </a:solidFill>
              </a:rPr>
              <a:t> </a:t>
            </a:r>
            <a:r>
              <a:rPr lang="en-US" sz="2000" dirty="0">
                <a:solidFill>
                  <a:srgbClr val="FF0000"/>
                </a:solidFill>
              </a:rPr>
              <a:t>bail-outs occurred </a:t>
            </a:r>
            <a:r>
              <a:rPr lang="pt-PT" sz="2000" dirty="0">
                <a:solidFill>
                  <a:srgbClr val="FF0000"/>
                </a:solidFill>
              </a:rPr>
              <a:t>in EU</a:t>
            </a:r>
            <a:r>
              <a:rPr lang="en-GB" sz="2000" dirty="0">
                <a:solidFill>
                  <a:srgbClr val="FF0000"/>
                </a:solidFill>
              </a:rPr>
              <a:t>:</a:t>
            </a:r>
            <a:endParaRPr lang="en-US" sz="2000" dirty="0">
              <a:solidFill>
                <a:srgbClr val="FF0000"/>
              </a:solidFill>
            </a:endParaRPr>
          </a:p>
          <a:p>
            <a:pPr marL="271463" indent="-271463" algn="just">
              <a:lnSpc>
                <a:spcPts val="2600"/>
              </a:lnSpc>
              <a:spcBef>
                <a:spcPts val="600"/>
              </a:spcBef>
              <a:spcAft>
                <a:spcPts val="600"/>
              </a:spcAft>
              <a:buFontTx/>
              <a:buChar char="-"/>
            </a:pPr>
            <a:r>
              <a:rPr lang="en-US" sz="1800" dirty="0"/>
              <a:t>UK - takeover of Northern Rock in 2007 (after the 1</a:t>
            </a:r>
            <a:r>
              <a:rPr lang="en-US" sz="1800" baseline="30000" dirty="0"/>
              <a:t>st</a:t>
            </a:r>
            <a:r>
              <a:rPr lang="en-US" sz="1800" dirty="0"/>
              <a:t> bank run in UK in 150 years, following an initial refusal by the Bank of England to </a:t>
            </a:r>
            <a:r>
              <a:rPr lang="en-GB" sz="1800" dirty="0"/>
              <a:t>provide liquidity to struggling banks in its jurisdiction, due to concerns about moral hazard</a:t>
            </a:r>
            <a:r>
              <a:rPr lang="en-US" sz="1800" dirty="0"/>
              <a:t>). </a:t>
            </a:r>
          </a:p>
          <a:p>
            <a:pPr marL="261938" indent="-261938" algn="just">
              <a:lnSpc>
                <a:spcPts val="2600"/>
              </a:lnSpc>
              <a:spcBef>
                <a:spcPts val="600"/>
              </a:spcBef>
              <a:spcAft>
                <a:spcPts val="600"/>
              </a:spcAft>
            </a:pPr>
            <a:r>
              <a:rPr lang="en-US" sz="2000" dirty="0">
                <a:solidFill>
                  <a:srgbClr val="FF0000"/>
                </a:solidFill>
              </a:rPr>
              <a:t>In US, the most relevant bail-outs occurred after the Lehman failure:</a:t>
            </a:r>
            <a:endParaRPr lang="en-US" sz="2000" dirty="0"/>
          </a:p>
          <a:p>
            <a:pPr marL="541338" lvl="1" indent="-269875" algn="just">
              <a:lnSpc>
                <a:spcPts val="2300"/>
              </a:lnSpc>
              <a:spcBef>
                <a:spcPts val="600"/>
              </a:spcBef>
              <a:spcAft>
                <a:spcPts val="0"/>
              </a:spcAft>
              <a:buFontTx/>
              <a:buChar char="-"/>
            </a:pPr>
            <a:r>
              <a:rPr lang="en-US" sz="1600" dirty="0"/>
              <a:t>In 2008, Bear Sterns and </a:t>
            </a:r>
            <a:r>
              <a:rPr lang="en-US" sz="1600" dirty="0" err="1"/>
              <a:t>WaMu</a:t>
            </a:r>
            <a:r>
              <a:rPr lang="en-US" sz="1600" dirty="0"/>
              <a:t> were bought by JP Morgan, while Wachovia was bought by Wells Fargo, after the involvement of the Fed, and Treasury supported AIG.</a:t>
            </a:r>
          </a:p>
          <a:p>
            <a:pPr marL="541338" lvl="1" indent="-269875" algn="just">
              <a:lnSpc>
                <a:spcPts val="2300"/>
              </a:lnSpc>
              <a:spcBef>
                <a:spcPts val="600"/>
              </a:spcBef>
              <a:spcAft>
                <a:spcPts val="0"/>
              </a:spcAft>
              <a:buFontTx/>
              <a:buChar char="-"/>
            </a:pPr>
            <a:r>
              <a:rPr lang="en-US" sz="1600" dirty="0">
                <a:solidFill>
                  <a:srgbClr val="FF0000"/>
                </a:solidFill>
              </a:rPr>
              <a:t>TARP </a:t>
            </a:r>
            <a:r>
              <a:rPr lang="en-US" sz="1600" dirty="0"/>
              <a:t>(Troubled Asset Relief Program) - launched in Oct.2008 to purchase up to 700B$ of illiquid mortgage related securities from FIs.</a:t>
            </a:r>
          </a:p>
          <a:p>
            <a:pPr marL="541338" lvl="1" indent="-269875" algn="just">
              <a:lnSpc>
                <a:spcPts val="2300"/>
              </a:lnSpc>
              <a:spcBef>
                <a:spcPts val="600"/>
              </a:spcBef>
              <a:spcAft>
                <a:spcPts val="0"/>
              </a:spcAft>
              <a:buFontTx/>
              <a:buChar char="-"/>
            </a:pPr>
            <a:r>
              <a:rPr lang="en-US" sz="1600" dirty="0"/>
              <a:t>Afterwards, TARP was orientated to inject capital directly into the banks and to provide financial support to several economic sectors, namely carmakers.</a:t>
            </a:r>
          </a:p>
          <a:p>
            <a:pPr marL="541338" lvl="1" indent="-269875" algn="just">
              <a:lnSpc>
                <a:spcPts val="2300"/>
              </a:lnSpc>
              <a:spcBef>
                <a:spcPts val="600"/>
              </a:spcBef>
              <a:spcAft>
                <a:spcPts val="0"/>
              </a:spcAft>
              <a:buFontTx/>
              <a:buChar char="-"/>
            </a:pPr>
            <a:r>
              <a:rPr lang="en-US" sz="1600" dirty="0">
                <a:solidFill>
                  <a:srgbClr val="FF0000"/>
                </a:solidFill>
              </a:rPr>
              <a:t>TALF</a:t>
            </a:r>
            <a:r>
              <a:rPr lang="en-US" sz="1600" dirty="0"/>
              <a:t> (Term Asset-Backed Securities Lending Facility) – launched in Nov.2008, to restart the flow of funds in the consumer credit market.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578</a:t>
            </a:fld>
            <a:endParaRPr lang="en-US"/>
          </a:p>
        </p:txBody>
      </p:sp>
    </p:spTree>
    <p:extLst>
      <p:ext uri="{BB962C8B-B14F-4D97-AF65-F5344CB8AC3E}">
        <p14:creationId xmlns:p14="http://schemas.microsoft.com/office/powerpoint/2010/main" val="3740265547"/>
      </p:ext>
    </p:extLst>
  </p:cSld>
  <p:clrMapOvr>
    <a:masterClrMapping/>
  </p:clrMapOvr>
  <p:transition spd="slow">
    <p:pull dir="r"/>
  </p:transition>
</p:sld>
</file>

<file path=ppt/slides/slide5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762000" y="342900"/>
            <a:ext cx="8731250" cy="1104900"/>
          </a:xfrm>
        </p:spPr>
        <p:txBody>
          <a:bodyPr/>
          <a:lstStyle/>
          <a:p>
            <a:r>
              <a:rPr lang="en-US" dirty="0"/>
              <a:t>Financial aid programs</a:t>
            </a:r>
          </a:p>
        </p:txBody>
      </p:sp>
      <p:pic>
        <p:nvPicPr>
          <p:cNvPr id="47107" name="Picture 4"/>
          <p:cNvPicPr>
            <a:picLocks noChangeAspect="1" noChangeArrowheads="1"/>
          </p:cNvPicPr>
          <p:nvPr/>
        </p:nvPicPr>
        <p:blipFill>
          <a:blip r:embed="rId3" cstate="print"/>
          <a:srcRect/>
          <a:stretch>
            <a:fillRect/>
          </a:stretch>
        </p:blipFill>
        <p:spPr bwMode="auto">
          <a:xfrm>
            <a:off x="4817815" y="1628800"/>
            <a:ext cx="4636407" cy="4608512"/>
          </a:xfrm>
          <a:prstGeom prst="rect">
            <a:avLst/>
          </a:prstGeom>
          <a:noFill/>
          <a:ln w="12700" cap="sq">
            <a:noFill/>
            <a:miter lim="800000"/>
            <a:headEnd/>
            <a:tailEnd/>
          </a:ln>
        </p:spPr>
      </p:pic>
      <p:sp>
        <p:nvSpPr>
          <p:cNvPr id="47108" name="Text Box 5"/>
          <p:cNvSpPr txBox="1">
            <a:spLocks noChangeArrowheads="1"/>
          </p:cNvSpPr>
          <p:nvPr/>
        </p:nvSpPr>
        <p:spPr bwMode="auto">
          <a:xfrm>
            <a:off x="4729914" y="6295550"/>
            <a:ext cx="4724307" cy="461665"/>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a:solidFill>
                  <a:schemeClr val="tx1"/>
                </a:solidFill>
                <a:cs typeface="Times New Roman" pitchFamily="18" charset="0"/>
              </a:rPr>
              <a:t>Source: BIS (2009), “</a:t>
            </a:r>
            <a:r>
              <a:rPr lang="en-US" sz="1200" b="0" dirty="0">
                <a:solidFill>
                  <a:schemeClr val="tx1"/>
                </a:solidFill>
                <a:cs typeface="Times New Roman" pitchFamily="18" charset="0"/>
              </a:rPr>
              <a:t>An assessment of financial sector rescue </a:t>
            </a:r>
            <a:r>
              <a:rPr lang="en-US" sz="1200" b="0" dirty="0" err="1">
                <a:solidFill>
                  <a:schemeClr val="tx1"/>
                </a:solidFill>
                <a:cs typeface="Times New Roman" pitchFamily="18" charset="0"/>
              </a:rPr>
              <a:t>programmes</a:t>
            </a:r>
            <a:r>
              <a:rPr lang="en-US" sz="1200" b="0" dirty="0">
                <a:solidFill>
                  <a:schemeClr val="tx1"/>
                </a:solidFill>
                <a:cs typeface="Times New Roman" pitchFamily="18" charset="0"/>
              </a:rPr>
              <a:t>”, BIS Papers, No.48, July.</a:t>
            </a:r>
          </a:p>
        </p:txBody>
      </p:sp>
      <p:sp>
        <p:nvSpPr>
          <p:cNvPr id="5" name="Content Placeholder 3"/>
          <p:cNvSpPr>
            <a:spLocks noGrp="1"/>
          </p:cNvSpPr>
          <p:nvPr>
            <p:ph idx="1"/>
          </p:nvPr>
        </p:nvSpPr>
        <p:spPr>
          <a:xfrm>
            <a:off x="704528" y="1635246"/>
            <a:ext cx="4113287" cy="4637306"/>
          </a:xfrm>
        </p:spPr>
        <p:txBody>
          <a:bodyPr/>
          <a:lstStyle/>
          <a:p>
            <a:pPr marL="266700" indent="-266700" algn="just">
              <a:lnSpc>
                <a:spcPts val="2700"/>
              </a:lnSpc>
              <a:spcBef>
                <a:spcPts val="600"/>
              </a:spcBef>
              <a:defRPr/>
            </a:pPr>
            <a:r>
              <a:rPr lang="en-US" sz="1800" dirty="0">
                <a:solidFill>
                  <a:srgbClr val="FF0000"/>
                </a:solidFill>
              </a:rPr>
              <a:t>The financial aid programs to support FIs broadly followed 4 stages</a:t>
            </a:r>
            <a:r>
              <a:rPr lang="en-US" sz="1800" dirty="0"/>
              <a:t>:</a:t>
            </a:r>
          </a:p>
          <a:p>
            <a:pPr marL="266700" indent="-266700" algn="just">
              <a:lnSpc>
                <a:spcPts val="2700"/>
              </a:lnSpc>
              <a:spcBef>
                <a:spcPts val="600"/>
              </a:spcBef>
              <a:buFont typeface="Monotype Sorts" pitchFamily="2" charset="2"/>
              <a:buAutoNum type="romanLcParenBoth"/>
              <a:defRPr/>
            </a:pPr>
            <a:r>
              <a:rPr lang="en-US" sz="1600" dirty="0"/>
              <a:t>Sep.08 – Isolated actions to support large FIs (e.g. AIG, Fortis, </a:t>
            </a:r>
            <a:r>
              <a:rPr lang="en-US" sz="1600" dirty="0" err="1"/>
              <a:t>Dexia</a:t>
            </a:r>
            <a:r>
              <a:rPr lang="en-US" sz="1600" dirty="0"/>
              <a:t>)</a:t>
            </a:r>
          </a:p>
          <a:p>
            <a:pPr marL="266700" indent="-266700" algn="just">
              <a:lnSpc>
                <a:spcPts val="2700"/>
              </a:lnSpc>
              <a:spcBef>
                <a:spcPts val="600"/>
              </a:spcBef>
              <a:buFont typeface="Monotype Sorts" pitchFamily="2" charset="2"/>
              <a:buAutoNum type="romanLcParenBoth"/>
              <a:defRPr/>
            </a:pPr>
            <a:r>
              <a:rPr lang="en-US" sz="1600" dirty="0"/>
              <a:t>Oct.08 – Comprehensive support packages implemented (e.g. US, UK, Italy, Netherlands, Canada, Australia)</a:t>
            </a:r>
          </a:p>
          <a:p>
            <a:pPr marL="266700" indent="-266700" algn="just">
              <a:lnSpc>
                <a:spcPts val="2700"/>
              </a:lnSpc>
              <a:spcBef>
                <a:spcPts val="600"/>
              </a:spcBef>
              <a:buFont typeface="Monotype Sorts" pitchFamily="2" charset="2"/>
              <a:buAutoNum type="romanLcParenBoth"/>
              <a:defRPr/>
            </a:pPr>
            <a:r>
              <a:rPr lang="en-US" sz="1600" dirty="0"/>
              <a:t>Nov.08-Jan.09 – Additional isolated actions (e.g. Citigroup, Bank of America)</a:t>
            </a:r>
          </a:p>
          <a:p>
            <a:pPr marL="266700" indent="-266700" algn="just">
              <a:lnSpc>
                <a:spcPts val="2700"/>
              </a:lnSpc>
              <a:spcBef>
                <a:spcPts val="600"/>
              </a:spcBef>
              <a:buFont typeface="Monotype Sorts" pitchFamily="2" charset="2"/>
              <a:buAutoNum type="romanLcParenBoth"/>
              <a:defRPr/>
            </a:pPr>
            <a:r>
              <a:rPr lang="en-US" sz="1600" dirty="0"/>
              <a:t>Jan.-Abr.09 – New support packages (e.g. UK, US, Japan)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579</a:t>
            </a:fld>
            <a:endParaRPr lang="en-US"/>
          </a:p>
        </p:txBody>
      </p:sp>
    </p:spTree>
    <p:extLst>
      <p:ext uri="{BB962C8B-B14F-4D97-AF65-F5344CB8AC3E}">
        <p14:creationId xmlns:p14="http://schemas.microsoft.com/office/powerpoint/2010/main" val="3156040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799"/>
            <a:ext cx="8712968" cy="4694213"/>
          </a:xfrm>
        </p:spPr>
        <p:txBody>
          <a:bodyPr/>
          <a:lstStyle/>
          <a:p>
            <a:pPr algn="just">
              <a:lnSpc>
                <a:spcPts val="2700"/>
              </a:lnSpc>
              <a:spcBef>
                <a:spcPts val="600"/>
              </a:spcBef>
              <a:spcAft>
                <a:spcPts val="600"/>
              </a:spcAft>
            </a:pPr>
            <a:r>
              <a:rPr lang="en-US" sz="2000" b="1" dirty="0">
                <a:solidFill>
                  <a:srgbClr val="FF0000"/>
                </a:solidFill>
              </a:rPr>
              <a:t>3 types of players in the money supply process:</a:t>
            </a:r>
          </a:p>
          <a:p>
            <a:pPr algn="just">
              <a:lnSpc>
                <a:spcPts val="2700"/>
              </a:lnSpc>
              <a:spcBef>
                <a:spcPts val="600"/>
              </a:spcBef>
              <a:spcAft>
                <a:spcPts val="600"/>
              </a:spcAft>
            </a:pPr>
            <a:endParaRPr lang="en-US" sz="2000" dirty="0">
              <a:solidFill>
                <a:srgbClr val="FF0000"/>
              </a:solidFill>
            </a:endParaRPr>
          </a:p>
          <a:p>
            <a:pPr marL="514350" indent="-514350" algn="just">
              <a:lnSpc>
                <a:spcPts val="2700"/>
              </a:lnSpc>
              <a:spcBef>
                <a:spcPts val="600"/>
              </a:spcBef>
              <a:spcAft>
                <a:spcPts val="600"/>
              </a:spcAft>
              <a:buAutoNum type="romanLcParenBoth"/>
            </a:pPr>
            <a:r>
              <a:rPr lang="en-US" sz="2000" dirty="0"/>
              <a:t>Central Bank</a:t>
            </a:r>
          </a:p>
          <a:p>
            <a:pPr marL="514350" indent="-514350" algn="just">
              <a:lnSpc>
                <a:spcPts val="2700"/>
              </a:lnSpc>
              <a:spcBef>
                <a:spcPts val="600"/>
              </a:spcBef>
              <a:spcAft>
                <a:spcPts val="600"/>
              </a:spcAft>
              <a:buAutoNum type="romanLcParenBoth"/>
            </a:pPr>
            <a:endParaRPr lang="en-US" sz="2000" dirty="0"/>
          </a:p>
          <a:p>
            <a:pPr marL="514350" indent="-514350" algn="just">
              <a:lnSpc>
                <a:spcPts val="2700"/>
              </a:lnSpc>
              <a:spcBef>
                <a:spcPts val="600"/>
              </a:spcBef>
              <a:spcAft>
                <a:spcPts val="600"/>
              </a:spcAft>
              <a:buAutoNum type="romanLcParenBoth"/>
            </a:pPr>
            <a:r>
              <a:rPr lang="en-US" sz="2000" dirty="0"/>
              <a:t>Banks</a:t>
            </a:r>
          </a:p>
          <a:p>
            <a:pPr marL="514350" indent="-514350" algn="just">
              <a:lnSpc>
                <a:spcPts val="2700"/>
              </a:lnSpc>
              <a:spcBef>
                <a:spcPts val="600"/>
              </a:spcBef>
              <a:spcAft>
                <a:spcPts val="600"/>
              </a:spcAft>
              <a:buAutoNum type="romanLcParenBoth"/>
            </a:pPr>
            <a:endParaRPr lang="en-US" sz="2000" dirty="0"/>
          </a:p>
          <a:p>
            <a:pPr marL="514350" indent="-514350" algn="just">
              <a:lnSpc>
                <a:spcPts val="2700"/>
              </a:lnSpc>
              <a:spcBef>
                <a:spcPts val="600"/>
              </a:spcBef>
              <a:spcAft>
                <a:spcPts val="600"/>
              </a:spcAft>
              <a:buAutoNum type="romanLcParenBoth"/>
            </a:pPr>
            <a:r>
              <a:rPr lang="en-US" sz="2000" dirty="0"/>
              <a:t>Depositors</a:t>
            </a:r>
          </a:p>
          <a:p>
            <a:pPr marL="514350" indent="-514350" algn="just">
              <a:lnSpc>
                <a:spcPts val="2700"/>
              </a:lnSpc>
              <a:spcBef>
                <a:spcPts val="600"/>
              </a:spcBef>
              <a:spcAft>
                <a:spcPts val="600"/>
              </a:spcAft>
              <a:buAutoNum type="romanLcParenBoth"/>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58</a:t>
            </a:fld>
            <a:endParaRPr lang="en-US"/>
          </a:p>
        </p:txBody>
      </p:sp>
    </p:spTree>
    <p:extLst>
      <p:ext uri="{BB962C8B-B14F-4D97-AF65-F5344CB8AC3E}">
        <p14:creationId xmlns:p14="http://schemas.microsoft.com/office/powerpoint/2010/main" val="185554784"/>
      </p:ext>
    </p:extLst>
  </p:cSld>
  <p:clrMapOvr>
    <a:masterClrMapping/>
  </p:clrMapOvr>
  <p:transition spd="slow">
    <p:pull dir="r"/>
  </p:transition>
</p:sld>
</file>

<file path=ppt/slides/slide5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761999" y="342900"/>
            <a:ext cx="8691563" cy="1104900"/>
          </a:xfrm>
        </p:spPr>
        <p:txBody>
          <a:bodyPr/>
          <a:lstStyle/>
          <a:p>
            <a:r>
              <a:rPr lang="en-US" dirty="0"/>
              <a:t>Financial aid programs</a:t>
            </a:r>
          </a:p>
        </p:txBody>
      </p:sp>
      <p:pic>
        <p:nvPicPr>
          <p:cNvPr id="48131" name="Picture 2"/>
          <p:cNvPicPr>
            <a:picLocks noChangeAspect="1" noChangeArrowheads="1"/>
          </p:cNvPicPr>
          <p:nvPr/>
        </p:nvPicPr>
        <p:blipFill>
          <a:blip r:embed="rId3" cstate="print"/>
          <a:srcRect/>
          <a:stretch>
            <a:fillRect/>
          </a:stretch>
        </p:blipFill>
        <p:spPr bwMode="auto">
          <a:xfrm>
            <a:off x="809625" y="1643063"/>
            <a:ext cx="6743700" cy="4632325"/>
          </a:xfrm>
          <a:prstGeom prst="rect">
            <a:avLst/>
          </a:prstGeom>
          <a:noFill/>
          <a:ln w="12700" cap="sq">
            <a:noFill/>
            <a:miter lim="800000"/>
            <a:headEnd/>
            <a:tailEnd/>
          </a:ln>
        </p:spPr>
      </p:pic>
      <p:sp>
        <p:nvSpPr>
          <p:cNvPr id="48132" name="Text Box 5"/>
          <p:cNvSpPr txBox="1">
            <a:spLocks noChangeArrowheads="1"/>
          </p:cNvSpPr>
          <p:nvPr/>
        </p:nvSpPr>
        <p:spPr bwMode="auto">
          <a:xfrm>
            <a:off x="7596188" y="5072063"/>
            <a:ext cx="1857375" cy="1214437"/>
          </a:xfrm>
          <a:prstGeom prst="rect">
            <a:avLst/>
          </a:prstGeom>
          <a:noFill/>
          <a:ln w="12700" cap="sq">
            <a:noFill/>
            <a:miter lim="800000"/>
            <a:headEnd/>
            <a:tailEnd/>
          </a:ln>
        </p:spPr>
        <p:txBody>
          <a:bodyPr>
            <a:spAutoFit/>
          </a:bodyPr>
          <a:lstStyle/>
          <a:p>
            <a:pPr algn="just">
              <a:spcBef>
                <a:spcPct val="50000"/>
              </a:spcBef>
              <a:buFont typeface="Webdings" pitchFamily="18" charset="2"/>
              <a:buNone/>
            </a:pPr>
            <a:r>
              <a:rPr lang="en-US" sz="1400" b="0" u="none" dirty="0">
                <a:solidFill>
                  <a:schemeClr val="tx1"/>
                </a:solidFill>
                <a:cs typeface="Times New Roman" pitchFamily="18" charset="0"/>
              </a:rPr>
              <a:t>Source: BIS (2009), “</a:t>
            </a:r>
            <a:r>
              <a:rPr lang="en-US" sz="1400" b="0" dirty="0">
                <a:solidFill>
                  <a:schemeClr val="tx1"/>
                </a:solidFill>
                <a:cs typeface="Times New Roman" pitchFamily="18" charset="0"/>
              </a:rPr>
              <a:t>An assessment of financial sector rescue </a:t>
            </a:r>
            <a:r>
              <a:rPr lang="en-US" sz="1400" b="0" dirty="0" err="1">
                <a:solidFill>
                  <a:schemeClr val="tx1"/>
                </a:solidFill>
                <a:cs typeface="Times New Roman" pitchFamily="18" charset="0"/>
              </a:rPr>
              <a:t>programmes</a:t>
            </a:r>
            <a:r>
              <a:rPr lang="en-US" sz="1400" b="0" dirty="0">
                <a:solidFill>
                  <a:schemeClr val="tx1"/>
                </a:solidFill>
                <a:cs typeface="Times New Roman" pitchFamily="18" charset="0"/>
              </a:rPr>
              <a:t>”, BIS Papers, No.48, July.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580</a:t>
            </a:fld>
            <a:endParaRPr lang="en-US"/>
          </a:p>
        </p:txBody>
      </p:sp>
    </p:spTree>
    <p:extLst>
      <p:ext uri="{BB962C8B-B14F-4D97-AF65-F5344CB8AC3E}">
        <p14:creationId xmlns:p14="http://schemas.microsoft.com/office/powerpoint/2010/main" val="1376824081"/>
      </p:ext>
    </p:extLst>
  </p:cSld>
  <p:clrMapOvr>
    <a:masterClrMapping/>
  </p:clrMapOvr>
  <p:transition spd="slow">
    <p:pull dir="r"/>
  </p:transition>
</p:sld>
</file>

<file path=ppt/slides/slide5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762000" y="342900"/>
            <a:ext cx="8731250" cy="1104900"/>
          </a:xfrm>
        </p:spPr>
        <p:txBody>
          <a:bodyPr/>
          <a:lstStyle/>
          <a:p>
            <a:r>
              <a:rPr lang="en-US" dirty="0"/>
              <a:t>Financial aid programs</a:t>
            </a:r>
          </a:p>
        </p:txBody>
      </p:sp>
      <p:sp>
        <p:nvSpPr>
          <p:cNvPr id="5" name="Content Placeholder 3"/>
          <p:cNvSpPr>
            <a:spLocks noGrp="1"/>
          </p:cNvSpPr>
          <p:nvPr>
            <p:ph idx="1"/>
          </p:nvPr>
        </p:nvSpPr>
        <p:spPr>
          <a:xfrm>
            <a:off x="762001" y="1628800"/>
            <a:ext cx="8731250" cy="4608512"/>
          </a:xfrm>
        </p:spPr>
        <p:txBody>
          <a:bodyPr/>
          <a:lstStyle/>
          <a:p>
            <a:pPr marL="268288" indent="-268288" algn="just">
              <a:lnSpc>
                <a:spcPts val="2700"/>
              </a:lnSpc>
              <a:spcBef>
                <a:spcPts val="600"/>
              </a:spcBef>
              <a:spcAft>
                <a:spcPts val="600"/>
              </a:spcAft>
            </a:pPr>
            <a:r>
              <a:rPr lang="en-US" sz="2000" dirty="0"/>
              <a:t>According to </a:t>
            </a:r>
            <a:r>
              <a:rPr lang="en-US" sz="2000" dirty="0" err="1"/>
              <a:t>Alessandri</a:t>
            </a:r>
            <a:r>
              <a:rPr lang="en-US" sz="2000" dirty="0"/>
              <a:t> and Haldane (2009), </a:t>
            </a:r>
            <a:r>
              <a:rPr lang="en-US" sz="2000" dirty="0">
                <a:solidFill>
                  <a:srgbClr val="FF0000"/>
                </a:solidFill>
              </a:rPr>
              <a:t>the Government support to banks in the UK, US and the euro-area during the crisis reached around 25% of GDP</a:t>
            </a:r>
            <a:r>
              <a:rPr lang="en-US" sz="2000" dirty="0"/>
              <a:t>, dwarfing any previous state support of the banking system.</a:t>
            </a:r>
          </a:p>
          <a:p>
            <a:pPr marL="268288" indent="-268288" algn="just">
              <a:lnSpc>
                <a:spcPts val="2700"/>
              </a:lnSpc>
              <a:spcBef>
                <a:spcPts val="600"/>
              </a:spcBef>
              <a:spcAft>
                <a:spcPts val="600"/>
              </a:spcAft>
            </a:pPr>
            <a:endParaRPr lang="en-US" sz="2000" dirty="0"/>
          </a:p>
          <a:p>
            <a:pPr marL="268288" indent="-268288" algn="just">
              <a:lnSpc>
                <a:spcPts val="2700"/>
              </a:lnSpc>
              <a:spcBef>
                <a:spcPts val="600"/>
              </a:spcBef>
              <a:spcAft>
                <a:spcPts val="600"/>
              </a:spcAft>
            </a:pPr>
            <a:r>
              <a:rPr lang="en-US" sz="2000" dirty="0"/>
              <a:t>The subprime crisis, like the Great Depression of the 1930’s, marked a shift in the state support to the banking system: </a:t>
            </a:r>
            <a:r>
              <a:rPr lang="en-US" sz="2000" dirty="0">
                <a:solidFill>
                  <a:srgbClr val="FF0000"/>
                </a:solidFill>
              </a:rPr>
              <a:t>in the Middle Ages, the biggest risk to banks were the sovereigns – now the biggest risk to sovereigns are banks: </a:t>
            </a:r>
            <a:r>
              <a:rPr lang="en-US" sz="2000" b="1" dirty="0">
                <a:solidFill>
                  <a:srgbClr val="FF0000"/>
                </a:solidFill>
              </a:rPr>
              <a:t>Causality has reversed</a:t>
            </a:r>
            <a:r>
              <a:rPr lang="en-US" sz="2000" dirty="0"/>
              <a:t>.</a:t>
            </a:r>
          </a:p>
          <a:p>
            <a:pPr marL="173038" indent="-173038" algn="just">
              <a:lnSpc>
                <a:spcPts val="2700"/>
              </a:lnSpc>
              <a:spcBef>
                <a:spcPts val="600"/>
              </a:spcBef>
              <a:spcAft>
                <a:spcPts val="600"/>
              </a:spcAft>
              <a:defRPr/>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581</a:t>
            </a:fld>
            <a:endParaRPr lang="en-US"/>
          </a:p>
        </p:txBody>
      </p:sp>
    </p:spTree>
    <p:extLst>
      <p:ext uri="{BB962C8B-B14F-4D97-AF65-F5344CB8AC3E}">
        <p14:creationId xmlns:p14="http://schemas.microsoft.com/office/powerpoint/2010/main" val="3973251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0" y="342900"/>
            <a:ext cx="8731250" cy="1104900"/>
          </a:xfrm>
        </p:spPr>
        <p:txBody>
          <a:bodyPr/>
          <a:lstStyle/>
          <a:p>
            <a:r>
              <a:rPr lang="en-US" dirty="0"/>
              <a:t>Financial aid programs</a:t>
            </a:r>
          </a:p>
        </p:txBody>
      </p:sp>
      <p:sp>
        <p:nvSpPr>
          <p:cNvPr id="7" name="Content Placeholder 3"/>
          <p:cNvSpPr>
            <a:spLocks noGrp="1"/>
          </p:cNvSpPr>
          <p:nvPr>
            <p:ph idx="1"/>
          </p:nvPr>
        </p:nvSpPr>
        <p:spPr>
          <a:xfrm>
            <a:off x="848544" y="1628800"/>
            <a:ext cx="8644706" cy="1048581"/>
          </a:xfrm>
        </p:spPr>
        <p:txBody>
          <a:bodyPr/>
          <a:lstStyle/>
          <a:p>
            <a:pPr marL="273050" indent="-273050" algn="just">
              <a:lnSpc>
                <a:spcPts val="2700"/>
              </a:lnSpc>
              <a:spcBef>
                <a:spcPts val="600"/>
              </a:spcBef>
              <a:spcAft>
                <a:spcPts val="600"/>
              </a:spcAft>
              <a:defRPr/>
            </a:pPr>
            <a:r>
              <a:rPr lang="en-US" sz="2000" dirty="0">
                <a:solidFill>
                  <a:srgbClr val="FF0000"/>
                </a:solidFill>
              </a:rPr>
              <a:t>The relevance of the support provided to the financial sector was much more significant among advanced economies, where it reached almost 50% of the GDP in early 2009.</a:t>
            </a:r>
            <a:endParaRPr lang="en-US" sz="20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582</a:t>
            </a:fld>
            <a:endParaRPr lang="en-US"/>
          </a:p>
        </p:txBody>
      </p:sp>
      <p:pic>
        <p:nvPicPr>
          <p:cNvPr id="4" name="Picture 3"/>
          <p:cNvPicPr>
            <a:picLocks noChangeAspect="1"/>
          </p:cNvPicPr>
          <p:nvPr/>
        </p:nvPicPr>
        <p:blipFill>
          <a:blip r:embed="rId3"/>
          <a:stretch>
            <a:fillRect/>
          </a:stretch>
        </p:blipFill>
        <p:spPr>
          <a:xfrm>
            <a:off x="992560" y="2851697"/>
            <a:ext cx="8202892" cy="3385615"/>
          </a:xfrm>
          <a:prstGeom prst="rect">
            <a:avLst/>
          </a:prstGeom>
        </p:spPr>
      </p:pic>
      <p:cxnSp>
        <p:nvCxnSpPr>
          <p:cNvPr id="5" name="Straight Arrow Connector 4"/>
          <p:cNvCxnSpPr/>
          <p:nvPr/>
        </p:nvCxnSpPr>
        <p:spPr bwMode="auto">
          <a:xfrm flipH="1">
            <a:off x="8769424" y="4293096"/>
            <a:ext cx="648072" cy="360040"/>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
        <p:nvSpPr>
          <p:cNvPr id="8" name="Text Box 5"/>
          <p:cNvSpPr txBox="1">
            <a:spLocks noChangeArrowheads="1"/>
          </p:cNvSpPr>
          <p:nvPr/>
        </p:nvSpPr>
        <p:spPr bwMode="auto">
          <a:xfrm flipH="1">
            <a:off x="985438" y="6307277"/>
            <a:ext cx="1275036" cy="307777"/>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400" b="0" u="none" dirty="0">
                <a:solidFill>
                  <a:schemeClr val="tx1"/>
                </a:solidFill>
                <a:cs typeface="Times New Roman" pitchFamily="18" charset="0"/>
              </a:rPr>
              <a:t>Source: IMF</a:t>
            </a:r>
            <a:endParaRPr lang="en-US" sz="1400" b="0" dirty="0">
              <a:solidFill>
                <a:schemeClr val="tx1"/>
              </a:solidFill>
              <a:cs typeface="Times New Roman" pitchFamily="18" charset="0"/>
            </a:endParaRPr>
          </a:p>
        </p:txBody>
      </p:sp>
    </p:spTree>
    <p:extLst>
      <p:ext uri="{BB962C8B-B14F-4D97-AF65-F5344CB8AC3E}">
        <p14:creationId xmlns:p14="http://schemas.microsoft.com/office/powerpoint/2010/main" val="2373595"/>
      </p:ext>
    </p:extLst>
  </p:cSld>
  <p:clrMapOvr>
    <a:masterClrMapping/>
  </p:clrMapOvr>
  <p:transition spd="slow">
    <p:pull dir="r"/>
  </p:transition>
</p:sld>
</file>

<file path=ppt/slides/slide5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62000" y="342900"/>
            <a:ext cx="8731250" cy="1104900"/>
          </a:xfrm>
        </p:spPr>
        <p:txBody>
          <a:bodyPr/>
          <a:lstStyle/>
          <a:p>
            <a:r>
              <a:rPr lang="en-US" dirty="0"/>
              <a:t>Financial aid programs</a:t>
            </a:r>
          </a:p>
        </p:txBody>
      </p:sp>
      <p:pic>
        <p:nvPicPr>
          <p:cNvPr id="51203" name="Picture 2"/>
          <p:cNvPicPr>
            <a:picLocks noChangeAspect="1" noChangeArrowheads="1"/>
          </p:cNvPicPr>
          <p:nvPr/>
        </p:nvPicPr>
        <p:blipFill>
          <a:blip r:embed="rId3" cstate="print"/>
          <a:srcRect/>
          <a:stretch>
            <a:fillRect/>
          </a:stretch>
        </p:blipFill>
        <p:spPr bwMode="auto">
          <a:xfrm>
            <a:off x="1136576" y="2492896"/>
            <a:ext cx="8079432" cy="3604552"/>
          </a:xfrm>
          <a:prstGeom prst="rect">
            <a:avLst/>
          </a:prstGeom>
          <a:noFill/>
          <a:ln w="12700" cap="sq">
            <a:noFill/>
            <a:miter lim="800000"/>
            <a:headEnd/>
            <a:tailEnd/>
          </a:ln>
        </p:spPr>
      </p:pic>
      <p:sp>
        <p:nvSpPr>
          <p:cNvPr id="51204" name="Text Box 5"/>
          <p:cNvSpPr txBox="1">
            <a:spLocks noChangeArrowheads="1"/>
          </p:cNvSpPr>
          <p:nvPr/>
        </p:nvSpPr>
        <p:spPr bwMode="auto">
          <a:xfrm>
            <a:off x="1136576" y="6073551"/>
            <a:ext cx="8284666" cy="307777"/>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400" b="0" u="none" dirty="0">
                <a:solidFill>
                  <a:schemeClr val="tx1"/>
                </a:solidFill>
                <a:cs typeface="Times New Roman" pitchFamily="18" charset="0"/>
              </a:rPr>
              <a:t>Source: BIS (2009), “An assessment of financial sector rescue </a:t>
            </a:r>
            <a:r>
              <a:rPr lang="en-US" sz="1400" b="0" u="none" dirty="0" err="1">
                <a:solidFill>
                  <a:schemeClr val="tx1"/>
                </a:solidFill>
                <a:cs typeface="Times New Roman" pitchFamily="18" charset="0"/>
              </a:rPr>
              <a:t>programmes</a:t>
            </a:r>
            <a:r>
              <a:rPr lang="en-US" sz="1400" b="0" u="none" dirty="0">
                <a:solidFill>
                  <a:schemeClr val="tx1"/>
                </a:solidFill>
                <a:cs typeface="Times New Roman" pitchFamily="18" charset="0"/>
              </a:rPr>
              <a:t>”, BIS Papers, No.48, July.</a:t>
            </a:r>
          </a:p>
        </p:txBody>
      </p:sp>
      <p:sp>
        <p:nvSpPr>
          <p:cNvPr id="5" name="Content Placeholder 3"/>
          <p:cNvSpPr>
            <a:spLocks noGrp="1"/>
          </p:cNvSpPr>
          <p:nvPr>
            <p:ph idx="1"/>
          </p:nvPr>
        </p:nvSpPr>
        <p:spPr>
          <a:xfrm>
            <a:off x="762000" y="1628800"/>
            <a:ext cx="8731250" cy="751743"/>
          </a:xfrm>
        </p:spPr>
        <p:txBody>
          <a:bodyPr/>
          <a:lstStyle/>
          <a:p>
            <a:pPr marL="273050" indent="-273050" algn="just">
              <a:lnSpc>
                <a:spcPts val="2700"/>
              </a:lnSpc>
              <a:spcBef>
                <a:spcPts val="600"/>
              </a:spcBef>
              <a:spcAft>
                <a:spcPts val="600"/>
              </a:spcAft>
              <a:defRPr/>
            </a:pPr>
            <a:r>
              <a:rPr lang="en-US" sz="2000" dirty="0"/>
              <a:t>As a percentage of the banking assets and GDP, </a:t>
            </a:r>
            <a:r>
              <a:rPr lang="en-US" sz="2000" dirty="0">
                <a:solidFill>
                  <a:srgbClr val="FF0000"/>
                </a:solidFill>
              </a:rPr>
              <a:t>Government interventions assumed a higher weight in UK, with commitments over 50% of the GDP.</a:t>
            </a:r>
            <a:endParaRPr lang="en-US" sz="2000" i="1"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583</a:t>
            </a:fld>
            <a:endParaRPr lang="en-US"/>
          </a:p>
        </p:txBody>
      </p:sp>
    </p:spTree>
    <p:extLst>
      <p:ext uri="{BB962C8B-B14F-4D97-AF65-F5344CB8AC3E}">
        <p14:creationId xmlns:p14="http://schemas.microsoft.com/office/powerpoint/2010/main" val="2999223969"/>
      </p:ext>
    </p:extLst>
  </p:cSld>
  <p:clrMapOvr>
    <a:masterClrMapping/>
  </p:clrMapOvr>
  <p:transition spd="slow">
    <p:pull dir="r"/>
  </p:transition>
</p:sld>
</file>

<file path=ppt/slides/slide5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0" y="342900"/>
            <a:ext cx="8731250" cy="1104900"/>
          </a:xfrm>
        </p:spPr>
        <p:txBody>
          <a:bodyPr/>
          <a:lstStyle/>
          <a:p>
            <a:r>
              <a:rPr lang="en-US" dirty="0"/>
              <a:t>Financial aid programs</a:t>
            </a:r>
          </a:p>
        </p:txBody>
      </p:sp>
      <p:sp>
        <p:nvSpPr>
          <p:cNvPr id="52227" name="Text Box 5"/>
          <p:cNvSpPr txBox="1">
            <a:spLocks noChangeArrowheads="1"/>
          </p:cNvSpPr>
          <p:nvPr/>
        </p:nvSpPr>
        <p:spPr bwMode="auto">
          <a:xfrm>
            <a:off x="1220593" y="6001543"/>
            <a:ext cx="7548831" cy="307777"/>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400" b="0" u="none">
                <a:solidFill>
                  <a:schemeClr val="tx1"/>
                </a:solidFill>
                <a:cs typeface="Times New Roman" pitchFamily="18" charset="0"/>
              </a:rPr>
              <a:t>Source: BIS (2009), “An assessment of financial sector rescue programmes”, BIS Papers, No.48, July.</a:t>
            </a:r>
          </a:p>
        </p:txBody>
      </p:sp>
      <p:pic>
        <p:nvPicPr>
          <p:cNvPr id="52228" name="Picture 2"/>
          <p:cNvPicPr>
            <a:picLocks noChangeAspect="1" noChangeArrowheads="1"/>
          </p:cNvPicPr>
          <p:nvPr/>
        </p:nvPicPr>
        <p:blipFill>
          <a:blip r:embed="rId3" cstate="print"/>
          <a:srcRect/>
          <a:stretch>
            <a:fillRect/>
          </a:stretch>
        </p:blipFill>
        <p:spPr bwMode="auto">
          <a:xfrm>
            <a:off x="1241363" y="2509360"/>
            <a:ext cx="6375933" cy="3380211"/>
          </a:xfrm>
          <a:prstGeom prst="rect">
            <a:avLst/>
          </a:prstGeom>
          <a:noFill/>
          <a:ln w="12700" cap="sq">
            <a:noFill/>
            <a:miter lim="800000"/>
            <a:headEnd/>
            <a:tailEnd/>
          </a:ln>
        </p:spPr>
      </p:pic>
      <p:sp>
        <p:nvSpPr>
          <p:cNvPr id="7" name="Content Placeholder 3"/>
          <p:cNvSpPr>
            <a:spLocks noGrp="1"/>
          </p:cNvSpPr>
          <p:nvPr>
            <p:ph idx="1"/>
          </p:nvPr>
        </p:nvSpPr>
        <p:spPr>
          <a:xfrm>
            <a:off x="762000" y="1628801"/>
            <a:ext cx="8731250" cy="720080"/>
          </a:xfrm>
        </p:spPr>
        <p:txBody>
          <a:bodyPr/>
          <a:lstStyle/>
          <a:p>
            <a:pPr marL="273050" indent="-273050" algn="just">
              <a:lnSpc>
                <a:spcPts val="2700"/>
              </a:lnSpc>
              <a:spcBef>
                <a:spcPts val="600"/>
              </a:spcBef>
              <a:spcAft>
                <a:spcPts val="600"/>
              </a:spcAft>
              <a:defRPr/>
            </a:pPr>
            <a:r>
              <a:rPr lang="en-US" sz="1800" dirty="0">
                <a:solidFill>
                  <a:srgbClr val="FF0000"/>
                </a:solidFill>
              </a:rPr>
              <a:t>The level of utilization of the Government commitments was also higher in UK, </a:t>
            </a:r>
            <a:r>
              <a:rPr lang="en-US" sz="1800" dirty="0"/>
              <a:t>mostly concerning the recapitalization programs (US in 2009 was already at a repayment stage).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584</a:t>
            </a:fld>
            <a:endParaRPr lang="en-US"/>
          </a:p>
        </p:txBody>
      </p:sp>
    </p:spTree>
    <p:extLst>
      <p:ext uri="{BB962C8B-B14F-4D97-AF65-F5344CB8AC3E}">
        <p14:creationId xmlns:p14="http://schemas.microsoft.com/office/powerpoint/2010/main" val="4004391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762000" y="342900"/>
            <a:ext cx="8731250" cy="1104900"/>
          </a:xfrm>
        </p:spPr>
        <p:txBody>
          <a:bodyPr/>
          <a:lstStyle/>
          <a:p>
            <a:r>
              <a:rPr lang="en-US" dirty="0"/>
              <a:t>Financial aid programs</a:t>
            </a:r>
          </a:p>
        </p:txBody>
      </p:sp>
      <p:pic>
        <p:nvPicPr>
          <p:cNvPr id="53251" name="Picture 2"/>
          <p:cNvPicPr>
            <a:picLocks noChangeAspect="1" noChangeArrowheads="1"/>
          </p:cNvPicPr>
          <p:nvPr/>
        </p:nvPicPr>
        <p:blipFill>
          <a:blip r:embed="rId3" cstate="print"/>
          <a:srcRect/>
          <a:stretch>
            <a:fillRect/>
          </a:stretch>
        </p:blipFill>
        <p:spPr bwMode="auto">
          <a:xfrm>
            <a:off x="809625" y="2564904"/>
            <a:ext cx="5500688" cy="2000250"/>
          </a:xfrm>
          <a:prstGeom prst="rect">
            <a:avLst/>
          </a:prstGeom>
          <a:noFill/>
          <a:ln w="12700" cap="sq">
            <a:noFill/>
            <a:miter lim="800000"/>
            <a:headEnd/>
            <a:tailEnd/>
          </a:ln>
        </p:spPr>
      </p:pic>
      <p:sp>
        <p:nvSpPr>
          <p:cNvPr id="53252" name="Text Box 6"/>
          <p:cNvSpPr txBox="1">
            <a:spLocks noChangeArrowheads="1"/>
          </p:cNvSpPr>
          <p:nvPr/>
        </p:nvSpPr>
        <p:spPr bwMode="auto">
          <a:xfrm>
            <a:off x="848544" y="5949280"/>
            <a:ext cx="8143903" cy="307777"/>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400" b="0" u="none" dirty="0">
                <a:solidFill>
                  <a:schemeClr val="tx1"/>
                </a:solidFill>
              </a:rPr>
              <a:t>Source: European Central Bank (2009 and 2010), “Financial Stability Review 2008 and 2009”.</a:t>
            </a:r>
          </a:p>
        </p:txBody>
      </p:sp>
      <p:pic>
        <p:nvPicPr>
          <p:cNvPr id="6" name="Picture 6"/>
          <p:cNvPicPr>
            <a:picLocks noChangeAspect="1" noChangeArrowheads="1"/>
          </p:cNvPicPr>
          <p:nvPr/>
        </p:nvPicPr>
        <p:blipFill>
          <a:blip r:embed="rId4" cstate="print"/>
          <a:srcRect/>
          <a:stretch>
            <a:fillRect/>
          </a:stretch>
        </p:blipFill>
        <p:spPr bwMode="auto">
          <a:xfrm>
            <a:off x="6459983" y="2592040"/>
            <a:ext cx="2957513" cy="2997200"/>
          </a:xfrm>
          <a:prstGeom prst="rect">
            <a:avLst/>
          </a:prstGeom>
          <a:noFill/>
          <a:ln w="12700" cap="sq">
            <a:noFill/>
            <a:miter lim="800000"/>
            <a:headEnd/>
            <a:tailEnd/>
          </a:ln>
        </p:spPr>
      </p:pic>
      <p:sp>
        <p:nvSpPr>
          <p:cNvPr id="7" name="Content Placeholder 3"/>
          <p:cNvSpPr>
            <a:spLocks noGrp="1"/>
          </p:cNvSpPr>
          <p:nvPr>
            <p:ph idx="1"/>
          </p:nvPr>
        </p:nvSpPr>
        <p:spPr>
          <a:xfrm>
            <a:off x="848544" y="1628801"/>
            <a:ext cx="8545513" cy="751742"/>
          </a:xfrm>
        </p:spPr>
        <p:txBody>
          <a:bodyPr/>
          <a:lstStyle/>
          <a:p>
            <a:pPr marL="273050" indent="-273050" algn="just">
              <a:lnSpc>
                <a:spcPts val="2700"/>
              </a:lnSpc>
              <a:spcBef>
                <a:spcPts val="600"/>
              </a:spcBef>
              <a:spcAft>
                <a:spcPts val="600"/>
              </a:spcAft>
              <a:defRPr/>
            </a:pPr>
            <a:r>
              <a:rPr lang="en-US" sz="2000" dirty="0">
                <a:solidFill>
                  <a:srgbClr val="FF0000"/>
                </a:solidFill>
              </a:rPr>
              <a:t>In Euro area countries, total commitments reached 24% of the GDP, mostly through liability guarantees.</a:t>
            </a: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585</a:t>
            </a:fld>
            <a:endParaRPr lang="en-US"/>
          </a:p>
        </p:txBody>
      </p:sp>
      <p:cxnSp>
        <p:nvCxnSpPr>
          <p:cNvPr id="4" name="Straight Arrow Connector 3"/>
          <p:cNvCxnSpPr/>
          <p:nvPr/>
        </p:nvCxnSpPr>
        <p:spPr bwMode="auto">
          <a:xfrm flipV="1">
            <a:off x="5745088" y="4437112"/>
            <a:ext cx="216024" cy="432048"/>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cxnSp>
        <p:nvCxnSpPr>
          <p:cNvPr id="8" name="Straight Arrow Connector 7"/>
          <p:cNvCxnSpPr/>
          <p:nvPr/>
        </p:nvCxnSpPr>
        <p:spPr bwMode="auto">
          <a:xfrm flipV="1">
            <a:off x="2720752" y="4437112"/>
            <a:ext cx="216024" cy="360040"/>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9555109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0" y="342900"/>
            <a:ext cx="8731250" cy="1104900"/>
          </a:xfrm>
        </p:spPr>
        <p:txBody>
          <a:bodyPr/>
          <a:lstStyle/>
          <a:p>
            <a:r>
              <a:rPr lang="en-US" dirty="0"/>
              <a:t>Financial aid programs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19" y="3201942"/>
            <a:ext cx="4932637" cy="267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5"/>
          <p:cNvSpPr txBox="1">
            <a:spLocks noChangeArrowheads="1"/>
          </p:cNvSpPr>
          <p:nvPr/>
        </p:nvSpPr>
        <p:spPr bwMode="auto">
          <a:xfrm>
            <a:off x="848544" y="5960313"/>
            <a:ext cx="4752528" cy="276999"/>
          </a:xfrm>
          <a:prstGeom prst="rect">
            <a:avLst/>
          </a:prstGeom>
          <a:noFill/>
          <a:ln w="12700" cap="sq">
            <a:noFill/>
            <a:miter lim="800000"/>
            <a:headEnd/>
            <a:tailEnd/>
          </a:ln>
        </p:spPr>
        <p:txBody>
          <a:bodyPr wrap="square">
            <a:spAutoFit/>
          </a:bodyPr>
          <a:lstStyle/>
          <a:p>
            <a:pPr algn="l">
              <a:spcBef>
                <a:spcPct val="50000"/>
              </a:spcBef>
              <a:buNone/>
            </a:pPr>
            <a:r>
              <a:rPr lang="pt-PT" sz="1200" b="0" u="none" dirty="0" err="1">
                <a:solidFill>
                  <a:schemeClr val="tx1"/>
                </a:solidFill>
                <a:cs typeface="Times New Roman" pitchFamily="18" charset="0"/>
              </a:rPr>
              <a:t>Source</a:t>
            </a:r>
            <a:r>
              <a:rPr lang="pt-PT" sz="1200" b="0" u="none" dirty="0">
                <a:solidFill>
                  <a:schemeClr val="tx1"/>
                </a:solidFill>
                <a:cs typeface="Times New Roman" pitchFamily="18" charset="0"/>
              </a:rPr>
              <a:t>: IMF (2012), “</a:t>
            </a:r>
            <a:r>
              <a:rPr lang="en-GB" sz="1200" b="0" u="none" dirty="0">
                <a:solidFill>
                  <a:schemeClr val="tx1"/>
                </a:solidFill>
                <a:cs typeface="Times New Roman" pitchFamily="18" charset="0"/>
              </a:rPr>
              <a:t>Fiscal Transparency, Accountability and Risk”.</a:t>
            </a:r>
            <a:endParaRPr lang="pt-PT" sz="1200" b="0" u="none" dirty="0">
              <a:solidFill>
                <a:schemeClr val="tx1"/>
              </a:solidFill>
              <a:cs typeface="Times New Roman" pitchFamily="18" charset="0"/>
            </a:endParaRPr>
          </a:p>
        </p:txBody>
      </p:sp>
      <p:sp>
        <p:nvSpPr>
          <p:cNvPr id="7" name="Content Placeholder 3"/>
          <p:cNvSpPr>
            <a:spLocks noGrp="1"/>
          </p:cNvSpPr>
          <p:nvPr>
            <p:ph idx="1"/>
          </p:nvPr>
        </p:nvSpPr>
        <p:spPr>
          <a:xfrm>
            <a:off x="848544" y="1628800"/>
            <a:ext cx="8644706" cy="1573143"/>
          </a:xfrm>
        </p:spPr>
        <p:txBody>
          <a:bodyPr/>
          <a:lstStyle/>
          <a:p>
            <a:pPr marL="273050" indent="-273050" algn="just">
              <a:lnSpc>
                <a:spcPts val="2700"/>
              </a:lnSpc>
              <a:spcBef>
                <a:spcPts val="600"/>
              </a:spcBef>
              <a:spcAft>
                <a:spcPts val="600"/>
              </a:spcAft>
              <a:defRPr/>
            </a:pPr>
            <a:r>
              <a:rPr lang="en-US" sz="2000" dirty="0">
                <a:solidFill>
                  <a:srgbClr val="FF0000"/>
                </a:solidFill>
              </a:rPr>
              <a:t>The stock of outstanding government-guaranteed bonds reached around 1.4T€ in early 2010, half of this figure from the US.</a:t>
            </a:r>
          </a:p>
          <a:p>
            <a:pPr marL="273050" indent="-273050" algn="just">
              <a:lnSpc>
                <a:spcPts val="2700"/>
              </a:lnSpc>
              <a:spcBef>
                <a:spcPts val="600"/>
              </a:spcBef>
              <a:spcAft>
                <a:spcPts val="600"/>
              </a:spcAft>
              <a:defRPr/>
            </a:pPr>
            <a:r>
              <a:rPr lang="en-GB" sz="2000" dirty="0"/>
              <a:t>Fiscal costs of financial assistance also increased significantly until 2010 and in Greece and Ireland they reached 50% of the GDP.</a:t>
            </a:r>
            <a:endParaRPr lang="en-US" sz="2000" dirty="0"/>
          </a:p>
        </p:txBody>
      </p:sp>
      <p:pic>
        <p:nvPicPr>
          <p:cNvPr id="2" name="Picture 1"/>
          <p:cNvPicPr>
            <a:picLocks noChangeAspect="1"/>
          </p:cNvPicPr>
          <p:nvPr/>
        </p:nvPicPr>
        <p:blipFill>
          <a:blip r:embed="rId4"/>
          <a:stretch>
            <a:fillRect/>
          </a:stretch>
        </p:blipFill>
        <p:spPr>
          <a:xfrm>
            <a:off x="6105128" y="3201942"/>
            <a:ext cx="3000616" cy="2766775"/>
          </a:xfrm>
          <a:prstGeom prst="rect">
            <a:avLst/>
          </a:prstGeom>
        </p:spPr>
      </p:pic>
      <p:sp>
        <p:nvSpPr>
          <p:cNvPr id="8" name="Text Box 4"/>
          <p:cNvSpPr txBox="1">
            <a:spLocks noChangeArrowheads="1"/>
          </p:cNvSpPr>
          <p:nvPr/>
        </p:nvSpPr>
        <p:spPr bwMode="auto">
          <a:xfrm>
            <a:off x="6105128" y="5919663"/>
            <a:ext cx="3301024" cy="461665"/>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ECB (2016), “ECB Financial Stability Review”, May.</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586</a:t>
            </a:fld>
            <a:endParaRPr lang="en-US"/>
          </a:p>
        </p:txBody>
      </p:sp>
    </p:spTree>
    <p:extLst>
      <p:ext uri="{BB962C8B-B14F-4D97-AF65-F5344CB8AC3E}">
        <p14:creationId xmlns:p14="http://schemas.microsoft.com/office/powerpoint/2010/main" val="2197679817"/>
      </p:ext>
    </p:extLst>
  </p:cSld>
  <p:clrMapOvr>
    <a:masterClrMapping/>
  </p:clrMapOvr>
  <p:transition spd="slow">
    <p:pull dir="r"/>
  </p:transition>
</p:sld>
</file>

<file path=ppt/slides/slide5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62000" y="342900"/>
            <a:ext cx="8566150" cy="1104900"/>
          </a:xfrm>
        </p:spPr>
        <p:txBody>
          <a:bodyPr/>
          <a:lstStyle/>
          <a:p>
            <a:r>
              <a:rPr lang="en-US" dirty="0"/>
              <a:t>Financial aid programs</a:t>
            </a:r>
          </a:p>
        </p:txBody>
      </p:sp>
      <p:sp>
        <p:nvSpPr>
          <p:cNvPr id="54275" name="Text Box 6"/>
          <p:cNvSpPr txBox="1">
            <a:spLocks noChangeArrowheads="1"/>
          </p:cNvSpPr>
          <p:nvPr/>
        </p:nvSpPr>
        <p:spPr bwMode="auto">
          <a:xfrm>
            <a:off x="5891763" y="5978525"/>
            <a:ext cx="1653525"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a:solidFill>
                  <a:schemeClr val="tx1"/>
                </a:solidFill>
              </a:rPr>
              <a:t>Source: IMF (2010).</a:t>
            </a:r>
          </a:p>
        </p:txBody>
      </p:sp>
      <p:sp>
        <p:nvSpPr>
          <p:cNvPr id="7" name="Content Placeholder 3"/>
          <p:cNvSpPr>
            <a:spLocks noGrp="1"/>
          </p:cNvSpPr>
          <p:nvPr>
            <p:ph idx="1"/>
          </p:nvPr>
        </p:nvSpPr>
        <p:spPr>
          <a:xfrm>
            <a:off x="762000" y="1643062"/>
            <a:ext cx="8731250" cy="1121622"/>
          </a:xfrm>
        </p:spPr>
        <p:txBody>
          <a:bodyPr/>
          <a:lstStyle/>
          <a:p>
            <a:pPr marL="261938" indent="-261938" algn="just">
              <a:lnSpc>
                <a:spcPts val="2700"/>
              </a:lnSpc>
              <a:spcBef>
                <a:spcPts val="600"/>
              </a:spcBef>
              <a:spcAft>
                <a:spcPts val="600"/>
              </a:spcAft>
              <a:defRPr/>
            </a:pPr>
            <a:r>
              <a:rPr lang="en-US" sz="2000" dirty="0">
                <a:solidFill>
                  <a:srgbClr val="FF0000"/>
                </a:solidFill>
              </a:rPr>
              <a:t>Government interventions in banks’ capital were essential to strengthen their own funds</a:t>
            </a:r>
            <a:r>
              <a:rPr lang="en-US" sz="2000" dirty="0"/>
              <a:t>, namely in EU, as in the US the ability to raise capital from the market was stronger.</a:t>
            </a:r>
          </a:p>
          <a:p>
            <a:pPr marL="571500" indent="-571500" algn="just">
              <a:lnSpc>
                <a:spcPts val="2700"/>
              </a:lnSpc>
              <a:spcBef>
                <a:spcPts val="600"/>
              </a:spcBef>
              <a:spcAft>
                <a:spcPts val="600"/>
              </a:spcAft>
              <a:buFont typeface="Monotype Sorts" pitchFamily="2" charset="2"/>
              <a:buAutoNum type="romanLcParenBoth"/>
              <a:defRPr/>
            </a:pPr>
            <a:endParaRPr lang="pt-PT" sz="2000" b="1" dirty="0"/>
          </a:p>
          <a:p>
            <a:pPr marL="571500" indent="-571500" algn="just">
              <a:lnSpc>
                <a:spcPts val="2700"/>
              </a:lnSpc>
              <a:spcBef>
                <a:spcPts val="600"/>
              </a:spcBef>
              <a:spcAft>
                <a:spcPts val="600"/>
              </a:spcAft>
              <a:buFont typeface="Monotype Sorts" pitchFamily="2" charset="2"/>
              <a:buAutoNum type="romanLcParenBoth"/>
              <a:defRPr/>
            </a:pPr>
            <a:endParaRPr lang="pt-PT" sz="2000" dirty="0"/>
          </a:p>
        </p:txBody>
      </p:sp>
      <p:pic>
        <p:nvPicPr>
          <p:cNvPr id="6" name="Picture 2"/>
          <p:cNvPicPr>
            <a:picLocks noChangeAspect="1" noChangeArrowheads="1"/>
          </p:cNvPicPr>
          <p:nvPr/>
        </p:nvPicPr>
        <p:blipFill>
          <a:blip r:embed="rId3" cstate="print"/>
          <a:srcRect/>
          <a:stretch>
            <a:fillRect/>
          </a:stretch>
        </p:blipFill>
        <p:spPr bwMode="auto">
          <a:xfrm>
            <a:off x="1309689" y="2832173"/>
            <a:ext cx="4582074" cy="3444802"/>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587</a:t>
            </a:fld>
            <a:endParaRPr lang="en-US"/>
          </a:p>
        </p:txBody>
      </p:sp>
    </p:spTree>
    <p:extLst>
      <p:ext uri="{BB962C8B-B14F-4D97-AF65-F5344CB8AC3E}">
        <p14:creationId xmlns:p14="http://schemas.microsoft.com/office/powerpoint/2010/main" val="3169500983"/>
      </p:ext>
    </p:extLst>
  </p:cSld>
  <p:clrMapOvr>
    <a:masterClrMapping/>
  </p:clrMapOvr>
  <p:transition spd="slow">
    <p:pull dir="r"/>
  </p:transition>
</p:sld>
</file>

<file path=ppt/slides/slide5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62000" y="342900"/>
            <a:ext cx="8566150" cy="1104900"/>
          </a:xfrm>
        </p:spPr>
        <p:txBody>
          <a:bodyPr/>
          <a:lstStyle/>
          <a:p>
            <a:r>
              <a:rPr lang="en-US" dirty="0"/>
              <a:t>Financial aid programs</a:t>
            </a:r>
          </a:p>
        </p:txBody>
      </p:sp>
      <p:sp>
        <p:nvSpPr>
          <p:cNvPr id="54275" name="Text Box 6"/>
          <p:cNvSpPr txBox="1">
            <a:spLocks noChangeArrowheads="1"/>
          </p:cNvSpPr>
          <p:nvPr/>
        </p:nvSpPr>
        <p:spPr bwMode="auto">
          <a:xfrm>
            <a:off x="1064568" y="5991679"/>
            <a:ext cx="7312298" cy="307777"/>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400" b="0" u="none" dirty="0">
                <a:solidFill>
                  <a:schemeClr val="tx1"/>
                </a:solidFill>
              </a:rPr>
              <a:t>Source: IMF (2014), “Global Financial Stability Review”, October.</a:t>
            </a:r>
          </a:p>
        </p:txBody>
      </p:sp>
      <p:sp>
        <p:nvSpPr>
          <p:cNvPr id="7" name="Content Placeholder 3"/>
          <p:cNvSpPr>
            <a:spLocks noGrp="1"/>
          </p:cNvSpPr>
          <p:nvPr>
            <p:ph idx="1"/>
          </p:nvPr>
        </p:nvSpPr>
        <p:spPr>
          <a:xfrm>
            <a:off x="908050" y="1643062"/>
            <a:ext cx="8474075" cy="1065857"/>
          </a:xfrm>
        </p:spPr>
        <p:txBody>
          <a:bodyPr/>
          <a:lstStyle/>
          <a:p>
            <a:pPr marL="261938" indent="-261938" algn="just">
              <a:lnSpc>
                <a:spcPts val="2700"/>
              </a:lnSpc>
              <a:spcBef>
                <a:spcPts val="600"/>
              </a:spcBef>
              <a:spcAft>
                <a:spcPts val="600"/>
              </a:spcAft>
              <a:defRPr/>
            </a:pPr>
            <a:r>
              <a:rPr lang="en-US" sz="2000" dirty="0"/>
              <a:t>As a consequence of these capital injections, </a:t>
            </a:r>
            <a:r>
              <a:rPr lang="en-US" sz="2000" b="1" dirty="0">
                <a:solidFill>
                  <a:srgbClr val="FF0000"/>
                </a:solidFill>
              </a:rPr>
              <a:t>significant increases in capital ratios occurred in several jurisdictions, </a:t>
            </a:r>
            <a:r>
              <a:rPr lang="en-US" sz="2000" dirty="0"/>
              <a:t>with almost all banks increasing their Tier 1 ratios &gt; 8%.</a:t>
            </a:r>
          </a:p>
          <a:p>
            <a:pPr marL="571500" indent="-571500" algn="just">
              <a:lnSpc>
                <a:spcPts val="2700"/>
              </a:lnSpc>
              <a:spcBef>
                <a:spcPts val="600"/>
              </a:spcBef>
              <a:spcAft>
                <a:spcPts val="600"/>
              </a:spcAft>
              <a:buFont typeface="Monotype Sorts" pitchFamily="2" charset="2"/>
              <a:buAutoNum type="romanLcParenBoth"/>
              <a:defRPr/>
            </a:pPr>
            <a:endParaRPr lang="pt-PT" sz="2000" dirty="0"/>
          </a:p>
        </p:txBody>
      </p:sp>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568" y="2852936"/>
            <a:ext cx="8242532"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588</a:t>
            </a:fld>
            <a:endParaRPr lang="en-US"/>
          </a:p>
        </p:txBody>
      </p:sp>
    </p:spTree>
    <p:extLst>
      <p:ext uri="{BB962C8B-B14F-4D97-AF65-F5344CB8AC3E}">
        <p14:creationId xmlns:p14="http://schemas.microsoft.com/office/powerpoint/2010/main" val="3070596463"/>
      </p:ext>
    </p:extLst>
  </p:cSld>
  <p:clrMapOvr>
    <a:masterClrMapping/>
  </p:clrMapOvr>
  <p:transition spd="slow">
    <p:pull dir="r"/>
  </p:transition>
</p:sld>
</file>

<file path=ppt/slides/slide5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566150" cy="1104900"/>
          </a:xfrm>
        </p:spPr>
        <p:txBody>
          <a:bodyPr/>
          <a:lstStyle/>
          <a:p>
            <a:r>
              <a:rPr lang="en-US" dirty="0"/>
              <a:t>Monetary policy</a:t>
            </a:r>
          </a:p>
        </p:txBody>
      </p:sp>
      <p:sp>
        <p:nvSpPr>
          <p:cNvPr id="1848323" name="Rectangle 3"/>
          <p:cNvSpPr>
            <a:spLocks noGrp="1" noChangeArrowheads="1"/>
          </p:cNvSpPr>
          <p:nvPr>
            <p:ph type="body" idx="1"/>
          </p:nvPr>
        </p:nvSpPr>
        <p:spPr>
          <a:xfrm>
            <a:off x="776536" y="1628801"/>
            <a:ext cx="8716714" cy="4608512"/>
          </a:xfrm>
        </p:spPr>
        <p:txBody>
          <a:bodyPr/>
          <a:lstStyle/>
          <a:p>
            <a:pPr marL="261938" indent="-261938" algn="just">
              <a:lnSpc>
                <a:spcPts val="2700"/>
              </a:lnSpc>
              <a:spcBef>
                <a:spcPts val="600"/>
              </a:spcBef>
              <a:spcAft>
                <a:spcPts val="600"/>
              </a:spcAft>
            </a:pPr>
            <a:r>
              <a:rPr lang="en-US" sz="2000" dirty="0"/>
              <a:t>Short-term interest rates were cut much more substantially than in previous crises.</a:t>
            </a:r>
          </a:p>
          <a:p>
            <a:pPr marL="261938" indent="-261938" algn="just">
              <a:lnSpc>
                <a:spcPts val="2700"/>
              </a:lnSpc>
              <a:spcBef>
                <a:spcPts val="600"/>
              </a:spcBef>
              <a:spcAft>
                <a:spcPts val="600"/>
              </a:spcAft>
            </a:pPr>
            <a:r>
              <a:rPr lang="en-GB" sz="2000" dirty="0"/>
              <a:t>For instance, until Jan2009, the BoE had never lowered its lending rate below 2%. Then it lowered to 1.5%, 0.5% in Mar2009 and 0.25% in Aug2016.</a:t>
            </a: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589</a:t>
            </a:fld>
            <a:endParaRPr lang="en-US"/>
          </a:p>
        </p:txBody>
      </p:sp>
      <p:sp>
        <p:nvSpPr>
          <p:cNvPr id="3" name="Down Arrow 2"/>
          <p:cNvSpPr/>
          <p:nvPr/>
        </p:nvSpPr>
        <p:spPr bwMode="auto">
          <a:xfrm>
            <a:off x="5134893" y="2014681"/>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pic>
        <p:nvPicPr>
          <p:cNvPr id="4" name="Picture 3"/>
          <p:cNvPicPr>
            <a:picLocks noChangeAspect="1"/>
          </p:cNvPicPr>
          <p:nvPr/>
        </p:nvPicPr>
        <p:blipFill>
          <a:blip r:embed="rId3"/>
          <a:stretch>
            <a:fillRect/>
          </a:stretch>
        </p:blipFill>
        <p:spPr>
          <a:xfrm>
            <a:off x="1101696" y="3417520"/>
            <a:ext cx="4956117" cy="2905493"/>
          </a:xfrm>
          <a:prstGeom prst="rect">
            <a:avLst/>
          </a:prstGeom>
        </p:spPr>
      </p:pic>
      <p:sp>
        <p:nvSpPr>
          <p:cNvPr id="7" name="Text Box 5"/>
          <p:cNvSpPr txBox="1">
            <a:spLocks noChangeArrowheads="1"/>
          </p:cNvSpPr>
          <p:nvPr/>
        </p:nvSpPr>
        <p:spPr bwMode="auto">
          <a:xfrm>
            <a:off x="6057813" y="5847655"/>
            <a:ext cx="3435437" cy="461665"/>
          </a:xfrm>
          <a:prstGeom prst="rect">
            <a:avLst/>
          </a:prstGeom>
          <a:noFill/>
          <a:ln w="12700" cap="sq">
            <a:noFill/>
            <a:miter lim="800000"/>
            <a:headEnd/>
            <a:tailEnd/>
          </a:ln>
        </p:spPr>
        <p:txBody>
          <a:bodyPr wrap="square">
            <a:spAutoFit/>
          </a:bodyPr>
          <a:lstStyle/>
          <a:p>
            <a:pPr algn="l">
              <a:spcBef>
                <a:spcPct val="50000"/>
              </a:spcBef>
              <a:buNone/>
            </a:pPr>
            <a:r>
              <a:rPr lang="en-US" sz="1200" b="0" u="none" dirty="0">
                <a:solidFill>
                  <a:schemeClr val="tx1"/>
                </a:solidFill>
                <a:cs typeface="Times New Roman" pitchFamily="18" charset="0"/>
              </a:rPr>
              <a:t>Source: Wolf, </a:t>
            </a:r>
            <a:r>
              <a:rPr lang="en-GB" sz="1200" b="0" u="none" dirty="0">
                <a:solidFill>
                  <a:schemeClr val="tx1"/>
                </a:solidFill>
                <a:cs typeface="Times New Roman" pitchFamily="18" charset="0"/>
              </a:rPr>
              <a:t>Martin (2018), “Nothing like this has happened in 323 years”, 16 August, FT.</a:t>
            </a:r>
            <a:endParaRPr lang="en-US" sz="1200" b="0" dirty="0">
              <a:solidFill>
                <a:schemeClr val="tx1"/>
              </a:solidFill>
              <a:cs typeface="Times New Roman" pitchFamily="18" charset="0"/>
            </a:endParaRPr>
          </a:p>
        </p:txBody>
      </p:sp>
    </p:spTree>
    <p:extLst>
      <p:ext uri="{BB962C8B-B14F-4D97-AF65-F5344CB8AC3E}">
        <p14:creationId xmlns:p14="http://schemas.microsoft.com/office/powerpoint/2010/main" val="919209777"/>
      </p:ext>
    </p:extLst>
  </p:cSld>
  <p:clrMapOvr>
    <a:masterClrMapping/>
  </p:clrMapOvr>
  <p:transition spd="slow">
    <p:pull dir="r"/>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800"/>
            <a:ext cx="8712968" cy="2155304"/>
          </a:xfrm>
        </p:spPr>
        <p:txBody>
          <a:bodyPr/>
          <a:lstStyle/>
          <a:p>
            <a:pPr algn="just">
              <a:lnSpc>
                <a:spcPts val="2700"/>
              </a:lnSpc>
              <a:spcBef>
                <a:spcPts val="600"/>
              </a:spcBef>
              <a:spcAft>
                <a:spcPts val="600"/>
              </a:spcAft>
            </a:pPr>
            <a:r>
              <a:rPr lang="en-US" sz="2000" dirty="0">
                <a:solidFill>
                  <a:srgbClr val="FF0000"/>
                </a:solidFill>
              </a:rPr>
              <a:t>The balance sheets of main Central Banks increased significantly between the subprime crisis and 2019 and even more after the pandemic started:</a:t>
            </a:r>
          </a:p>
          <a:p>
            <a:pPr algn="just">
              <a:lnSpc>
                <a:spcPts val="2700"/>
              </a:lnSpc>
              <a:spcBef>
                <a:spcPts val="600"/>
              </a:spcBef>
              <a:spcAft>
                <a:spcPts val="600"/>
              </a:spcAft>
              <a:buFontTx/>
              <a:buChar char="-"/>
            </a:pPr>
            <a:r>
              <a:rPr lang="en-US" sz="2000" dirty="0"/>
              <a:t>Bank of Japan – from 20% of the GDP to 100%</a:t>
            </a:r>
          </a:p>
          <a:p>
            <a:pPr algn="just">
              <a:lnSpc>
                <a:spcPts val="2700"/>
              </a:lnSpc>
              <a:spcBef>
                <a:spcPts val="600"/>
              </a:spcBef>
              <a:spcAft>
                <a:spcPts val="600"/>
              </a:spcAft>
              <a:buFontTx/>
              <a:buChar char="-"/>
            </a:pPr>
            <a:r>
              <a:rPr lang="en-US" sz="2000" dirty="0"/>
              <a:t>ECB (</a:t>
            </a:r>
            <a:r>
              <a:rPr lang="en-US" sz="2000" dirty="0" err="1"/>
              <a:t>Eurosystem</a:t>
            </a:r>
            <a:r>
              <a:rPr lang="en-US" sz="2000" dirty="0"/>
              <a:t>) - from 15% of the GDP to 40% (currently around 60%)</a:t>
            </a:r>
          </a:p>
          <a:p>
            <a:pPr algn="just">
              <a:lnSpc>
                <a:spcPts val="2700"/>
              </a:lnSpc>
              <a:spcBef>
                <a:spcPts val="600"/>
              </a:spcBef>
              <a:spcAft>
                <a:spcPts val="600"/>
              </a:spcAft>
              <a:buFontTx/>
              <a:buChar char="-"/>
            </a:pPr>
            <a:r>
              <a:rPr lang="en-US" sz="2000" dirty="0"/>
              <a:t>Fed – from  5% to 20% (currently around 35%).</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59</a:t>
            </a:fld>
            <a:endParaRPr lang="en-US"/>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5133020" y="4221088"/>
            <a:ext cx="3636404" cy="2053208"/>
          </a:xfrm>
          <a:prstGeom prst="rect">
            <a:avLst/>
          </a:prstGeom>
          <a:noFill/>
          <a:ln>
            <a:noFill/>
          </a:ln>
        </p:spPr>
      </p:pic>
      <p:sp>
        <p:nvSpPr>
          <p:cNvPr id="10" name="Rectangle 3"/>
          <p:cNvSpPr txBox="1">
            <a:spLocks noChangeArrowheads="1"/>
          </p:cNvSpPr>
          <p:nvPr/>
        </p:nvSpPr>
        <p:spPr bwMode="auto">
          <a:xfrm>
            <a:off x="5164920" y="3830353"/>
            <a:ext cx="3604504" cy="39073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ctr">
              <a:lnSpc>
                <a:spcPts val="2700"/>
              </a:lnSpc>
              <a:spcBef>
                <a:spcPts val="600"/>
              </a:spcBef>
              <a:spcAft>
                <a:spcPts val="600"/>
              </a:spcAft>
              <a:buNone/>
            </a:pPr>
            <a:r>
              <a:rPr kumimoji="0" lang="en-US" sz="1600" u="none" kern="0" dirty="0"/>
              <a:t>Central Banks’ Assets (as a % of GDP)</a:t>
            </a:r>
          </a:p>
        </p:txBody>
      </p:sp>
      <p:sp>
        <p:nvSpPr>
          <p:cNvPr id="11" name="Rectangle 3"/>
          <p:cNvSpPr txBox="1">
            <a:spLocks noChangeArrowheads="1"/>
          </p:cNvSpPr>
          <p:nvPr/>
        </p:nvSpPr>
        <p:spPr bwMode="auto">
          <a:xfrm>
            <a:off x="4069697" y="5949280"/>
            <a:ext cx="1063323" cy="32501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a:t>Source: FT</a:t>
            </a:r>
            <a:endParaRPr lang="en-US" sz="1400" b="0" u="none" dirty="0"/>
          </a:p>
        </p:txBody>
      </p:sp>
    </p:spTree>
    <p:extLst>
      <p:ext uri="{BB962C8B-B14F-4D97-AF65-F5344CB8AC3E}">
        <p14:creationId xmlns:p14="http://schemas.microsoft.com/office/powerpoint/2010/main" val="337904634"/>
      </p:ext>
    </p:extLst>
  </p:cSld>
  <p:clrMapOvr>
    <a:masterClrMapping/>
  </p:clrMapOvr>
  <p:transition spd="slow">
    <p:pull dir="r"/>
  </p:transition>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2440364"/>
            <a:ext cx="8466137" cy="677108"/>
          </a:xfrm>
          <a:noFill/>
        </p:spPr>
        <p:txBody>
          <a:bodyPr lIns="91440" tIns="45720" rIns="91440" bIns="45720">
            <a:spAutoFit/>
          </a:bodyPr>
          <a:lstStyle/>
          <a:p>
            <a:r>
              <a:rPr lang="en-US" sz="3800" b="1" dirty="0"/>
              <a:t>3.2.3. Aftermath</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590</a:t>
            </a:fld>
            <a:endParaRPr lang="en-US"/>
          </a:p>
        </p:txBody>
      </p:sp>
    </p:spTree>
    <p:extLst>
      <p:ext uri="{BB962C8B-B14F-4D97-AF65-F5344CB8AC3E}">
        <p14:creationId xmlns:p14="http://schemas.microsoft.com/office/powerpoint/2010/main" val="716794366"/>
      </p:ext>
    </p:extLst>
  </p:cSld>
  <p:clrMapOvr>
    <a:masterClrMapping/>
  </p:clrMapOvr>
  <p:transition spd="slow">
    <p:pull dir="r"/>
  </p:transition>
</p:sld>
</file>

<file path=ppt/slides/slide5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342900"/>
            <a:ext cx="8566150" cy="1104900"/>
          </a:xfrm>
        </p:spPr>
        <p:txBody>
          <a:bodyPr/>
          <a:lstStyle/>
          <a:p>
            <a:r>
              <a:rPr lang="en-US" dirty="0"/>
              <a:t>Summary</a:t>
            </a:r>
          </a:p>
        </p:txBody>
      </p:sp>
      <p:sp>
        <p:nvSpPr>
          <p:cNvPr id="9" name="Rectangle 3"/>
          <p:cNvSpPr txBox="1">
            <a:spLocks noChangeArrowheads="1"/>
          </p:cNvSpPr>
          <p:nvPr/>
        </p:nvSpPr>
        <p:spPr bwMode="auto">
          <a:xfrm>
            <a:off x="762000" y="1628799"/>
            <a:ext cx="8686800"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r>
              <a:rPr kumimoji="0" lang="en-US" sz="2000" b="0" u="none" kern="0" dirty="0">
                <a:solidFill>
                  <a:schemeClr val="tx1"/>
                </a:solidFill>
                <a:latin typeface="+mn-lt"/>
                <a:cs typeface="Times New Roman" pitchFamily="18" charset="0"/>
              </a:rPr>
              <a:t>Normalization</a:t>
            </a:r>
          </a:p>
          <a:p>
            <a:pPr marL="342900" marR="0" lvl="0" indent="-342900"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endParaRPr kumimoji="0" lang="en-US" sz="2000" b="0" u="none" kern="0" dirty="0">
              <a:solidFill>
                <a:schemeClr val="tx1"/>
              </a:solidFill>
              <a:latin typeface="+mn-lt"/>
              <a:cs typeface="Times New Roman" pitchFamily="18" charset="0"/>
            </a:endParaRPr>
          </a:p>
          <a:p>
            <a:pPr marL="342900" marR="0" lvl="0" indent="-342900"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r>
              <a:rPr kumimoji="0" lang="en-US" sz="2000" b="0" i="0" u="none" strike="noStrike" kern="0" cap="none" spc="0" normalizeH="0" baseline="0" noProof="0" dirty="0">
                <a:ln>
                  <a:noFill/>
                </a:ln>
                <a:solidFill>
                  <a:schemeClr val="tx1"/>
                </a:solidFill>
                <a:effectLst/>
                <a:uLnTx/>
                <a:uFillTx/>
                <a:latin typeface="+mn-lt"/>
                <a:cs typeface="Times New Roman" pitchFamily="18" charset="0"/>
              </a:rPr>
              <a:t>Sovereign</a:t>
            </a:r>
            <a:r>
              <a:rPr kumimoji="0" lang="en-US" sz="2000" b="0" i="0" u="none" strike="noStrike" kern="0" cap="none" spc="0" normalizeH="0" noProof="0" dirty="0">
                <a:ln>
                  <a:noFill/>
                </a:ln>
                <a:solidFill>
                  <a:schemeClr val="tx1"/>
                </a:solidFill>
                <a:effectLst/>
                <a:uLnTx/>
                <a:uFillTx/>
                <a:latin typeface="+mn-lt"/>
                <a:cs typeface="Times New Roman" pitchFamily="18" charset="0"/>
              </a:rPr>
              <a:t> Debt Crisis</a:t>
            </a:r>
          </a:p>
          <a:p>
            <a:pPr marL="342900" marR="0" lvl="0" indent="-342900"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endParaRPr kumimoji="0" lang="en-US" sz="2000" b="0" u="none" kern="0" baseline="0" dirty="0">
              <a:solidFill>
                <a:schemeClr val="tx1"/>
              </a:solidFill>
              <a:latin typeface="+mn-lt"/>
              <a:cs typeface="Times New Roman" pitchFamily="18" charset="0"/>
            </a:endParaRPr>
          </a:p>
          <a:p>
            <a:pPr marL="342900" marR="0" lvl="0" indent="-342900"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r>
              <a:rPr kumimoji="0" lang="en-US" sz="2000" b="0" u="none" kern="0" baseline="0" dirty="0">
                <a:solidFill>
                  <a:schemeClr val="tx1"/>
                </a:solidFill>
                <a:latin typeface="+mn-lt"/>
                <a:cs typeface="Times New Roman" pitchFamily="18" charset="0"/>
              </a:rPr>
              <a:t>Costs</a:t>
            </a:r>
          </a:p>
          <a:p>
            <a:pPr marL="342900" marR="0" lvl="0" indent="-342900"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endParaRPr kumimoji="0" lang="en-US" sz="2000" b="0" i="0" u="none" strike="noStrike" kern="0" cap="none" spc="0" normalizeH="0" noProof="0" dirty="0">
              <a:ln>
                <a:noFill/>
              </a:ln>
              <a:solidFill>
                <a:schemeClr val="tx1"/>
              </a:solidFill>
              <a:effectLst/>
              <a:uLnTx/>
              <a:uFillTx/>
              <a:latin typeface="+mn-lt"/>
              <a:cs typeface="Times New Roman" pitchFamily="18" charset="0"/>
            </a:endParaRPr>
          </a:p>
          <a:p>
            <a:pPr marL="342900" marR="0" lvl="0" indent="-342900"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r>
              <a:rPr kumimoji="0" lang="en-US" sz="2000" b="0" u="none" kern="0" baseline="0" dirty="0">
                <a:solidFill>
                  <a:schemeClr val="tx1"/>
                </a:solidFill>
                <a:latin typeface="+mn-lt"/>
                <a:cs typeface="Times New Roman" pitchFamily="18" charset="0"/>
              </a:rPr>
              <a:t>Regulation</a:t>
            </a:r>
          </a:p>
          <a:p>
            <a:pPr marL="342900" marR="0" lvl="0" indent="-342900"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endParaRPr kumimoji="0" lang="en-US" sz="2000" b="0" i="0" u="none" strike="noStrike" kern="0" cap="none" spc="0" normalizeH="0" noProof="0" dirty="0">
              <a:ln>
                <a:noFill/>
              </a:ln>
              <a:solidFill>
                <a:schemeClr val="tx1"/>
              </a:solidFill>
              <a:effectLst/>
              <a:uLnTx/>
              <a:uFillTx/>
              <a:latin typeface="+mn-lt"/>
              <a:cs typeface="Times New Roman" pitchFamily="18" charset="0"/>
            </a:endParaRPr>
          </a:p>
          <a:p>
            <a:pPr marL="342900" marR="0" lvl="0" indent="-342900"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r>
              <a:rPr kumimoji="0" lang="en-US" sz="2000" b="0" u="none" kern="0" baseline="0" dirty="0">
                <a:solidFill>
                  <a:schemeClr val="tx1"/>
                </a:solidFill>
                <a:latin typeface="+mn-lt"/>
                <a:cs typeface="Times New Roman" pitchFamily="18" charset="0"/>
              </a:rPr>
              <a:t>Fragilities</a:t>
            </a:r>
            <a:endParaRPr kumimoji="0" lang="en-US" sz="2000" b="0" i="0" u="none" strike="noStrike" kern="0" cap="none" spc="0" normalizeH="0" baseline="0" noProof="0" dirty="0">
              <a:ln>
                <a:noFill/>
              </a:ln>
              <a:solidFill>
                <a:schemeClr val="tx1"/>
              </a:solidFill>
              <a:effectLst/>
              <a:uLnTx/>
              <a:uFillTx/>
              <a:latin typeface="+mn-lt"/>
              <a:cs typeface="Times New Roman" pitchFamily="18" charset="0"/>
            </a:endParaRPr>
          </a:p>
          <a:p>
            <a:pPr marL="342900" marR="0" lvl="0" indent="-342900" algn="just" defTabSz="914400" rtl="0" eaLnBrk="0" fontAlgn="base" latinLnBrk="0" hangingPunct="0">
              <a:lnSpc>
                <a:spcPts val="2700"/>
              </a:lnSpc>
              <a:spcBef>
                <a:spcPts val="600"/>
              </a:spcBef>
              <a:spcAft>
                <a:spcPts val="600"/>
              </a:spcAft>
              <a:buClr>
                <a:schemeClr val="bg2"/>
              </a:buClr>
              <a:buSzPct val="75000"/>
              <a:buFont typeface="Monotype Sorts" pitchFamily="2" charset="2"/>
              <a:buNone/>
              <a:tabLst/>
              <a:defRPr/>
            </a:pPr>
            <a:endParaRPr kumimoji="0" lang="en-US" sz="2000" b="0" i="0" u="none" strike="noStrike" kern="0" cap="none" spc="0" normalizeH="0" baseline="0" noProof="0" dirty="0">
              <a:ln>
                <a:noFill/>
              </a:ln>
              <a:solidFill>
                <a:schemeClr val="tx1"/>
              </a:solidFill>
              <a:effectLst/>
              <a:uLnTx/>
              <a:uFillTx/>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591</a:t>
            </a:fld>
            <a:endParaRPr lang="en-US"/>
          </a:p>
        </p:txBody>
      </p:sp>
    </p:spTree>
    <p:extLst>
      <p:ext uri="{BB962C8B-B14F-4D97-AF65-F5344CB8AC3E}">
        <p14:creationId xmlns:p14="http://schemas.microsoft.com/office/powerpoint/2010/main" val="51213164"/>
      </p:ext>
    </p:extLst>
  </p:cSld>
  <p:clrMapOvr>
    <a:masterClrMapping/>
  </p:clrMapOvr>
  <p:transition spd="slow">
    <p:pull dir="r"/>
  </p:transition>
</p:sld>
</file>

<file path=ppt/slides/slide5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342900"/>
            <a:ext cx="8566150" cy="1104900"/>
          </a:xfrm>
        </p:spPr>
        <p:txBody>
          <a:bodyPr/>
          <a:lstStyle/>
          <a:p>
            <a:r>
              <a:rPr lang="en-US" dirty="0"/>
              <a:t>Normalization</a:t>
            </a:r>
          </a:p>
        </p:txBody>
      </p:sp>
      <p:sp>
        <p:nvSpPr>
          <p:cNvPr id="6" name="Text Box 5"/>
          <p:cNvSpPr txBox="1">
            <a:spLocks noChangeArrowheads="1"/>
          </p:cNvSpPr>
          <p:nvPr/>
        </p:nvSpPr>
        <p:spPr bwMode="auto">
          <a:xfrm>
            <a:off x="881034" y="6286520"/>
            <a:ext cx="7286676"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a:solidFill>
                  <a:schemeClr val="tx1"/>
                </a:solidFill>
                <a:cs typeface="Times New Roman" pitchFamily="18" charset="0"/>
              </a:rPr>
              <a:t>Source: </a:t>
            </a:r>
            <a:r>
              <a:rPr lang="en-US" sz="1200" b="0" u="none" dirty="0">
                <a:solidFill>
                  <a:schemeClr val="tx1"/>
                </a:solidFill>
              </a:rPr>
              <a:t>Moody’s (2011), “Corporate Default and Recovery Rates, 1920-2010”.</a:t>
            </a:r>
          </a:p>
        </p:txBody>
      </p:sp>
      <p:sp>
        <p:nvSpPr>
          <p:cNvPr id="9" name="Rectangle 3"/>
          <p:cNvSpPr txBox="1">
            <a:spLocks noChangeArrowheads="1"/>
          </p:cNvSpPr>
          <p:nvPr/>
        </p:nvSpPr>
        <p:spPr bwMode="auto">
          <a:xfrm>
            <a:off x="762000" y="1628800"/>
            <a:ext cx="8686800" cy="72862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just" defTabSz="914400" rtl="0" eaLnBrk="0" fontAlgn="base" latinLnBrk="0" hangingPunct="0">
              <a:lnSpc>
                <a:spcPct val="100000"/>
              </a:lnSpc>
              <a:spcBef>
                <a:spcPts val="0"/>
              </a:spcBef>
              <a:spcAft>
                <a:spcPct val="0"/>
              </a:spcAft>
              <a:buClr>
                <a:schemeClr val="bg2"/>
              </a:buClr>
              <a:buSzPct val="75000"/>
              <a:buFont typeface="Monotype Sorts" pitchFamily="2" charset="2"/>
              <a:buChar char="n"/>
              <a:tabLst/>
              <a:defRPr/>
            </a:pPr>
            <a:r>
              <a:rPr kumimoji="0" lang="en-US" sz="2200" b="0" u="none" kern="0" dirty="0">
                <a:solidFill>
                  <a:schemeClr val="tx1"/>
                </a:solidFill>
                <a:latin typeface="+mn-lt"/>
                <a:cs typeface="Times New Roman" pitchFamily="18" charset="0"/>
              </a:rPr>
              <a:t>In 2010 some normalization of market conditions was already observed, with the decrease in the number of defaults and downgrades …</a:t>
            </a:r>
            <a:endParaRPr kumimoji="0" lang="en-US" sz="2200" b="0" i="0" u="none" strike="noStrike" kern="0" cap="none" spc="0" normalizeH="0" baseline="0" noProof="0" dirty="0">
              <a:ln>
                <a:noFill/>
              </a:ln>
              <a:solidFill>
                <a:schemeClr val="tx1"/>
              </a:solidFill>
              <a:effectLst/>
              <a:uLnTx/>
              <a:uFillTx/>
              <a:latin typeface="+mn-lt"/>
              <a:cs typeface="Times New Roman" pitchFamily="18" charset="0"/>
            </a:endParaRPr>
          </a:p>
          <a:p>
            <a:pPr marL="342900" marR="0" lvl="0" indent="-342900" algn="just" defTabSz="914400" rtl="0" eaLnBrk="0" fontAlgn="base" latinLnBrk="0" hangingPunct="0">
              <a:lnSpc>
                <a:spcPct val="100000"/>
              </a:lnSpc>
              <a:spcBef>
                <a:spcPct val="15000"/>
              </a:spcBef>
              <a:spcAft>
                <a:spcPct val="0"/>
              </a:spcAft>
              <a:buClr>
                <a:schemeClr val="bg2"/>
              </a:buClr>
              <a:buSzPct val="75000"/>
              <a:buFont typeface="Monotype Sorts" pitchFamily="2" charset="2"/>
              <a:buNone/>
              <a:tabLst/>
              <a:defRPr/>
            </a:pPr>
            <a:endParaRPr kumimoji="0" lang="en-US" sz="2200" b="0" i="0" u="none" strike="noStrike" kern="0" cap="none" spc="0" normalizeH="0" baseline="0" noProof="0" dirty="0">
              <a:ln>
                <a:noFill/>
              </a:ln>
              <a:solidFill>
                <a:schemeClr val="tx1"/>
              </a:solidFill>
              <a:effectLst/>
              <a:uLnTx/>
              <a:uFillTx/>
              <a:latin typeface="+mn-lt"/>
              <a:cs typeface="Times New Roman" pitchFamily="18" charset="0"/>
            </a:endParaRPr>
          </a:p>
        </p:txBody>
      </p:sp>
      <p:pic>
        <p:nvPicPr>
          <p:cNvPr id="66567" name="Picture 7"/>
          <p:cNvPicPr>
            <a:picLocks noChangeAspect="1" noChangeArrowheads="1"/>
          </p:cNvPicPr>
          <p:nvPr/>
        </p:nvPicPr>
        <p:blipFill>
          <a:blip r:embed="rId2" cstate="print"/>
          <a:srcRect/>
          <a:stretch>
            <a:fillRect/>
          </a:stretch>
        </p:blipFill>
        <p:spPr bwMode="auto">
          <a:xfrm>
            <a:off x="809596" y="2357429"/>
            <a:ext cx="4833293" cy="2062991"/>
          </a:xfrm>
          <a:prstGeom prst="rect">
            <a:avLst/>
          </a:prstGeom>
          <a:noFill/>
          <a:ln w="12700" cap="sq" cmpd="sng">
            <a:noFill/>
            <a:prstDash val="solid"/>
            <a:miter lim="800000"/>
            <a:headEnd/>
            <a:tailEnd/>
          </a:ln>
        </p:spPr>
      </p:pic>
      <p:pic>
        <p:nvPicPr>
          <p:cNvPr id="18" name="Picture 5"/>
          <p:cNvPicPr>
            <a:picLocks noChangeAspect="1" noChangeArrowheads="1"/>
          </p:cNvPicPr>
          <p:nvPr/>
        </p:nvPicPr>
        <p:blipFill>
          <a:blip r:embed="rId3" cstate="print"/>
          <a:srcRect/>
          <a:stretch>
            <a:fillRect/>
          </a:stretch>
        </p:blipFill>
        <p:spPr bwMode="auto">
          <a:xfrm>
            <a:off x="809596" y="4395373"/>
            <a:ext cx="6500858" cy="1891146"/>
          </a:xfrm>
          <a:prstGeom prst="rect">
            <a:avLst/>
          </a:prstGeom>
          <a:noFill/>
          <a:ln w="12700" cap="sq" cmpd="sng">
            <a:noFill/>
            <a:prstDash val="solid"/>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592</a:t>
            </a:fld>
            <a:endParaRPr lang="en-US"/>
          </a:p>
        </p:txBody>
      </p:sp>
    </p:spTree>
    <p:extLst>
      <p:ext uri="{BB962C8B-B14F-4D97-AF65-F5344CB8AC3E}">
        <p14:creationId xmlns:p14="http://schemas.microsoft.com/office/powerpoint/2010/main" val="2211092336"/>
      </p:ext>
    </p:extLst>
  </p:cSld>
  <p:clrMapOvr>
    <a:masterClrMapping/>
  </p:clrMapOvr>
  <p:transition spd="slow">
    <p:pull dir="r"/>
  </p:transition>
</p:sld>
</file>

<file path=ppt/slides/slide5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342900"/>
            <a:ext cx="8566150" cy="1104900"/>
          </a:xfrm>
        </p:spPr>
        <p:txBody>
          <a:bodyPr/>
          <a:lstStyle/>
          <a:p>
            <a:r>
              <a:rPr lang="en-US" dirty="0"/>
              <a:t>Normalization</a:t>
            </a:r>
          </a:p>
        </p:txBody>
      </p:sp>
      <p:sp>
        <p:nvSpPr>
          <p:cNvPr id="9" name="Rectangle 3"/>
          <p:cNvSpPr txBox="1">
            <a:spLocks noChangeArrowheads="1"/>
          </p:cNvSpPr>
          <p:nvPr/>
        </p:nvSpPr>
        <p:spPr bwMode="auto">
          <a:xfrm>
            <a:off x="738158" y="1632220"/>
            <a:ext cx="8686800" cy="42862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just" defTabSz="914400" rtl="0" eaLnBrk="0" fontAlgn="base" latinLnBrk="0" hangingPunct="0">
              <a:lnSpc>
                <a:spcPct val="100000"/>
              </a:lnSpc>
              <a:spcBef>
                <a:spcPct val="15000"/>
              </a:spcBef>
              <a:spcAft>
                <a:spcPct val="0"/>
              </a:spcAft>
              <a:buClr>
                <a:schemeClr val="bg2"/>
              </a:buClr>
              <a:buSzPct val="75000"/>
              <a:buFont typeface="Monotype Sorts" pitchFamily="2" charset="2"/>
              <a:buChar char="n"/>
              <a:tabLst/>
              <a:defRPr/>
            </a:pPr>
            <a:r>
              <a:rPr kumimoji="0" lang="en-US" sz="2000" b="0" u="none" kern="0" dirty="0">
                <a:solidFill>
                  <a:schemeClr val="tx1"/>
                </a:solidFill>
                <a:latin typeface="+mn-lt"/>
                <a:cs typeface="Times New Roman" pitchFamily="18" charset="0"/>
              </a:rPr>
              <a:t>… as well as in the number of extreme corporate rating changes … </a:t>
            </a:r>
            <a:endParaRPr kumimoji="0" lang="en-US" sz="2000" b="0" i="0" u="none" strike="noStrike" kern="0" cap="none" spc="0" normalizeH="0" baseline="0" noProof="0" dirty="0">
              <a:ln>
                <a:noFill/>
              </a:ln>
              <a:solidFill>
                <a:schemeClr val="tx1"/>
              </a:solidFill>
              <a:effectLst/>
              <a:uLnTx/>
              <a:uFillTx/>
              <a:latin typeface="+mn-lt"/>
              <a:cs typeface="Times New Roman" pitchFamily="18" charset="0"/>
            </a:endParaRPr>
          </a:p>
          <a:p>
            <a:pPr marL="342900" marR="0" lvl="0" indent="-342900" algn="just" defTabSz="914400" rtl="0" eaLnBrk="0" fontAlgn="base" latinLnBrk="0" hangingPunct="0">
              <a:lnSpc>
                <a:spcPct val="100000"/>
              </a:lnSpc>
              <a:spcBef>
                <a:spcPct val="15000"/>
              </a:spcBef>
              <a:spcAft>
                <a:spcPct val="0"/>
              </a:spcAft>
              <a:buClr>
                <a:schemeClr val="bg2"/>
              </a:buClr>
              <a:buSzPct val="75000"/>
              <a:buFont typeface="Monotype Sorts" pitchFamily="2" charset="2"/>
              <a:buNone/>
              <a:tabLst/>
              <a:defRPr/>
            </a:pPr>
            <a:endParaRPr kumimoji="0" lang="en-US" sz="2000" b="0" i="0" u="none" strike="noStrike" kern="0" cap="none" spc="0" normalizeH="0" baseline="0" noProof="0" dirty="0">
              <a:ln>
                <a:noFill/>
              </a:ln>
              <a:solidFill>
                <a:schemeClr val="tx1"/>
              </a:solidFill>
              <a:effectLst/>
              <a:uLnTx/>
              <a:uFillTx/>
              <a:latin typeface="+mn-lt"/>
              <a:cs typeface="Times New Roman" pitchFamily="18" charset="0"/>
            </a:endParaRPr>
          </a:p>
        </p:txBody>
      </p:sp>
      <p:sp>
        <p:nvSpPr>
          <p:cNvPr id="19" name="Rectangle 4"/>
          <p:cNvSpPr>
            <a:spLocks noChangeArrowheads="1"/>
          </p:cNvSpPr>
          <p:nvPr/>
        </p:nvSpPr>
        <p:spPr bwMode="auto">
          <a:xfrm>
            <a:off x="5512502" y="5721856"/>
            <a:ext cx="3912456" cy="564664"/>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Font typeface="Monotype Sorts" pitchFamily="2" charset="2"/>
              <a:buNone/>
            </a:pPr>
            <a:r>
              <a:rPr kumimoji="0" lang="en-US" sz="1200" b="0" u="none" dirty="0">
                <a:solidFill>
                  <a:schemeClr val="tx1"/>
                </a:solidFill>
              </a:rPr>
              <a:t>Source: S&amp;P (2014), “Default, Transition and Recovery: 2013 Annual Global Corporate Default Study and Rating Transitions”.</a:t>
            </a: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505" y="2348880"/>
            <a:ext cx="4648551" cy="3825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593</a:t>
            </a:fld>
            <a:endParaRPr lang="en-US"/>
          </a:p>
        </p:txBody>
      </p:sp>
    </p:spTree>
    <p:extLst>
      <p:ext uri="{BB962C8B-B14F-4D97-AF65-F5344CB8AC3E}">
        <p14:creationId xmlns:p14="http://schemas.microsoft.com/office/powerpoint/2010/main" val="1829397135"/>
      </p:ext>
    </p:extLst>
  </p:cSld>
  <p:clrMapOvr>
    <a:masterClrMapping/>
  </p:clrMapOvr>
  <p:transition spd="slow">
    <p:pull dir="r"/>
  </p:transition>
</p:sld>
</file>

<file path=ppt/slides/slide5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342900"/>
            <a:ext cx="8566150" cy="1104900"/>
          </a:xfrm>
        </p:spPr>
        <p:txBody>
          <a:bodyPr/>
          <a:lstStyle/>
          <a:p>
            <a:r>
              <a:rPr lang="en-US" dirty="0"/>
              <a:t>Normalization</a:t>
            </a:r>
          </a:p>
        </p:txBody>
      </p:sp>
      <p:sp>
        <p:nvSpPr>
          <p:cNvPr id="9" name="Rectangle 3"/>
          <p:cNvSpPr txBox="1">
            <a:spLocks noChangeArrowheads="1"/>
          </p:cNvSpPr>
          <p:nvPr/>
        </p:nvSpPr>
        <p:spPr bwMode="auto">
          <a:xfrm>
            <a:off x="762000" y="1571612"/>
            <a:ext cx="8686800" cy="114300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lvl="0" indent="-342900" algn="just">
              <a:spcBef>
                <a:spcPct val="15000"/>
              </a:spcBef>
              <a:buClr>
                <a:schemeClr val="bg2"/>
              </a:buClr>
              <a:buSzPct val="75000"/>
              <a:buFont typeface="Monotype Sorts" pitchFamily="2" charset="2"/>
              <a:buChar char="n"/>
            </a:pPr>
            <a:r>
              <a:rPr kumimoji="0" lang="en-US" sz="2200" b="0" u="none" kern="0" dirty="0">
                <a:solidFill>
                  <a:schemeClr val="tx1"/>
                </a:solidFill>
                <a:latin typeface="+mn-lt"/>
                <a:cs typeface="Times New Roman" pitchFamily="18" charset="0"/>
              </a:rPr>
              <a:t>… and in the sovereign market, where the upgrades and positive outlooks exceeded the downgrades and the negative outlooks, </a:t>
            </a:r>
            <a:r>
              <a:rPr kumimoji="0" lang="en-US" sz="2200" b="0" u="none" kern="0" dirty="0">
                <a:solidFill>
                  <a:schemeClr val="tx1"/>
                </a:solidFill>
                <a:cs typeface="Times New Roman" pitchFamily="18" charset="0"/>
              </a:rPr>
              <a:t>notwithstanding the sovereign debt crisis in the Euro area</a:t>
            </a:r>
            <a:r>
              <a:rPr kumimoji="0" lang="en-US" sz="2200" b="0" u="none" kern="0" dirty="0">
                <a:solidFill>
                  <a:schemeClr val="tx1"/>
                </a:solidFill>
                <a:latin typeface="+mn-lt"/>
                <a:cs typeface="Times New Roman" pitchFamily="18" charset="0"/>
              </a:rPr>
              <a:t>. …</a:t>
            </a:r>
            <a:endParaRPr kumimoji="0" lang="en-US" sz="2200" b="0" u="none" strike="noStrike" kern="0" cap="none" spc="0" normalizeH="0" baseline="0" noProof="0" dirty="0">
              <a:ln>
                <a:noFill/>
              </a:ln>
              <a:solidFill>
                <a:schemeClr val="tx1"/>
              </a:solidFill>
              <a:effectLst/>
              <a:uLnTx/>
              <a:uFillTx/>
              <a:latin typeface="+mn-lt"/>
              <a:cs typeface="Times New Roman" pitchFamily="18" charset="0"/>
            </a:endParaRPr>
          </a:p>
          <a:p>
            <a:pPr marL="342900" marR="0" lvl="0" indent="-342900" algn="just" defTabSz="914400" rtl="0" eaLnBrk="0" fontAlgn="base" latinLnBrk="0" hangingPunct="0">
              <a:lnSpc>
                <a:spcPct val="100000"/>
              </a:lnSpc>
              <a:spcBef>
                <a:spcPct val="15000"/>
              </a:spcBef>
              <a:spcAft>
                <a:spcPct val="0"/>
              </a:spcAft>
              <a:buClr>
                <a:schemeClr val="bg2"/>
              </a:buClr>
              <a:buSzPct val="75000"/>
              <a:buFont typeface="Monotype Sorts" pitchFamily="2" charset="2"/>
              <a:buNone/>
              <a:tabLst/>
              <a:defRPr/>
            </a:pPr>
            <a:endParaRPr kumimoji="0" lang="en-US" sz="2200" b="0" u="none" strike="noStrike" kern="0" cap="none" spc="0" normalizeH="0" baseline="0" noProof="0" dirty="0">
              <a:ln>
                <a:noFill/>
              </a:ln>
              <a:solidFill>
                <a:schemeClr val="tx1"/>
              </a:solidFill>
              <a:effectLst/>
              <a:uLnTx/>
              <a:uFillTx/>
              <a:latin typeface="+mn-lt"/>
              <a:cs typeface="Times New Roman" pitchFamily="18" charset="0"/>
            </a:endParaRPr>
          </a:p>
        </p:txBody>
      </p:sp>
      <p:sp>
        <p:nvSpPr>
          <p:cNvPr id="16" name="Text Box 5"/>
          <p:cNvSpPr txBox="1">
            <a:spLocks noChangeArrowheads="1"/>
          </p:cNvSpPr>
          <p:nvPr/>
        </p:nvSpPr>
        <p:spPr bwMode="auto">
          <a:xfrm>
            <a:off x="738158" y="5847655"/>
            <a:ext cx="7572428" cy="461665"/>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cs typeface="Times New Roman" pitchFamily="18" charset="0"/>
              </a:rPr>
              <a:t>Source: </a:t>
            </a:r>
            <a:r>
              <a:rPr lang="en-US" sz="1200" b="0" u="none" dirty="0">
                <a:solidFill>
                  <a:schemeClr val="tx1"/>
                </a:solidFill>
              </a:rPr>
              <a:t>Fitch Ratings (2014), “Fitch Ratings Sovereign 2014- Transition and Default Study”, 14 Mar.</a:t>
            </a:r>
            <a:endParaRPr lang="en-US" sz="1200" b="0" u="none" dirty="0">
              <a:solidFill>
                <a:schemeClr val="tx1"/>
              </a:solidFill>
              <a:cs typeface="Times New Roman" pitchFamily="18" charset="0"/>
            </a:endParaRPr>
          </a:p>
          <a:p>
            <a:pPr algn="just">
              <a:buNone/>
            </a:pPr>
            <a:r>
              <a:rPr lang="en-US" sz="1200" b="0" u="none" dirty="0">
                <a:solidFill>
                  <a:schemeClr val="tx1"/>
                </a:solidFill>
              </a:rPr>
              <a:t>Fitch Ratings (2011), “Fitch Ratings Sovereign 2010 - Transition and Default Study”, 23 Mar.</a:t>
            </a:r>
          </a:p>
        </p:txBody>
      </p:sp>
      <p:pic>
        <p:nvPicPr>
          <p:cNvPr id="66571" name="Picture 11"/>
          <p:cNvPicPr>
            <a:picLocks noChangeAspect="1" noChangeArrowheads="1"/>
          </p:cNvPicPr>
          <p:nvPr/>
        </p:nvPicPr>
        <p:blipFill>
          <a:blip r:embed="rId2" cstate="print"/>
          <a:srcRect/>
          <a:stretch>
            <a:fillRect/>
          </a:stretch>
        </p:blipFill>
        <p:spPr bwMode="auto">
          <a:xfrm>
            <a:off x="6238884" y="2802157"/>
            <a:ext cx="3219451" cy="2769983"/>
          </a:xfrm>
          <a:prstGeom prst="rect">
            <a:avLst/>
          </a:prstGeom>
          <a:noFill/>
          <a:ln w="12700" cap="sq" cmpd="sng">
            <a:noFill/>
            <a:prstDash val="solid"/>
            <a:miter lim="800000"/>
            <a:headEnd/>
            <a:tailEnd/>
          </a:ln>
        </p:spPr>
      </p:pic>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36" y="2835416"/>
            <a:ext cx="5369226" cy="188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594</a:t>
            </a:fld>
            <a:endParaRPr lang="en-US"/>
          </a:p>
        </p:txBody>
      </p:sp>
    </p:spTree>
    <p:extLst>
      <p:ext uri="{BB962C8B-B14F-4D97-AF65-F5344CB8AC3E}">
        <p14:creationId xmlns:p14="http://schemas.microsoft.com/office/powerpoint/2010/main" val="4048941248"/>
      </p:ext>
    </p:extLst>
  </p:cSld>
  <p:clrMapOvr>
    <a:masterClrMapping/>
  </p:clrMapOvr>
  <p:transition spd="slow">
    <p:pull dir="r"/>
  </p:transition>
</p:sld>
</file>

<file path=ppt/slides/slide5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342900"/>
            <a:ext cx="8566150" cy="1104900"/>
          </a:xfrm>
        </p:spPr>
        <p:txBody>
          <a:bodyPr/>
          <a:lstStyle/>
          <a:p>
            <a:r>
              <a:rPr lang="en-US" dirty="0"/>
              <a:t>Normalization</a:t>
            </a:r>
          </a:p>
        </p:txBody>
      </p:sp>
      <p:sp>
        <p:nvSpPr>
          <p:cNvPr id="9" name="Rectangle 3"/>
          <p:cNvSpPr txBox="1">
            <a:spLocks noChangeArrowheads="1"/>
          </p:cNvSpPr>
          <p:nvPr/>
        </p:nvSpPr>
        <p:spPr bwMode="auto">
          <a:xfrm>
            <a:off x="762000" y="1571612"/>
            <a:ext cx="8686800" cy="57150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lvl="0" indent="-342900" algn="just">
              <a:spcBef>
                <a:spcPct val="15000"/>
              </a:spcBef>
              <a:buClr>
                <a:schemeClr val="bg2"/>
              </a:buClr>
              <a:buSzPct val="75000"/>
              <a:buFont typeface="Monotype Sorts" pitchFamily="2" charset="2"/>
              <a:buChar char="n"/>
            </a:pPr>
            <a:r>
              <a:rPr kumimoji="0" lang="en-US" sz="2000" b="0" u="none" kern="0" dirty="0">
                <a:solidFill>
                  <a:schemeClr val="tx1"/>
                </a:solidFill>
                <a:latin typeface="+mn-lt"/>
                <a:cs typeface="Times New Roman" pitchFamily="18" charset="0"/>
              </a:rPr>
              <a:t>… which essentially originated downgrades among developed economies.</a:t>
            </a:r>
            <a:endParaRPr kumimoji="0" lang="en-US" sz="2000" b="0" i="0" u="none" strike="noStrike" kern="0" cap="none" spc="0" normalizeH="0" baseline="0" noProof="0" dirty="0">
              <a:ln>
                <a:noFill/>
              </a:ln>
              <a:solidFill>
                <a:schemeClr val="tx1"/>
              </a:solidFill>
              <a:effectLst/>
              <a:uLnTx/>
              <a:uFillTx/>
              <a:latin typeface="+mn-lt"/>
              <a:cs typeface="Times New Roman" pitchFamily="18" charset="0"/>
            </a:endParaRPr>
          </a:p>
          <a:p>
            <a:pPr marL="342900" marR="0" lvl="0" indent="-342900" algn="just" defTabSz="914400" rtl="0" eaLnBrk="0" fontAlgn="base" latinLnBrk="0" hangingPunct="0">
              <a:lnSpc>
                <a:spcPct val="100000"/>
              </a:lnSpc>
              <a:spcBef>
                <a:spcPct val="15000"/>
              </a:spcBef>
              <a:spcAft>
                <a:spcPct val="0"/>
              </a:spcAft>
              <a:buClr>
                <a:schemeClr val="bg2"/>
              </a:buClr>
              <a:buSzPct val="75000"/>
              <a:buFont typeface="Monotype Sorts" pitchFamily="2" charset="2"/>
              <a:buNone/>
              <a:tabLst/>
              <a:defRPr/>
            </a:pPr>
            <a:endParaRPr kumimoji="0" lang="en-US" sz="2000" b="0" i="0" u="none" strike="noStrike" kern="0" cap="none" spc="0" normalizeH="0" baseline="0" noProof="0" dirty="0">
              <a:ln>
                <a:noFill/>
              </a:ln>
              <a:solidFill>
                <a:schemeClr val="tx1"/>
              </a:solidFill>
              <a:effectLst/>
              <a:uLnTx/>
              <a:uFillTx/>
              <a:latin typeface="+mn-lt"/>
              <a:cs typeface="Times New Roman" pitchFamily="18" charset="0"/>
            </a:endParaRPr>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219" y="2387841"/>
            <a:ext cx="8386261" cy="2553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908964" y="5960313"/>
            <a:ext cx="7572428"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cs typeface="Times New Roman" pitchFamily="18" charset="0"/>
              </a:rPr>
              <a:t>Source: </a:t>
            </a:r>
            <a:r>
              <a:rPr lang="en-US" sz="1200" b="0" u="none" dirty="0">
                <a:solidFill>
                  <a:schemeClr val="tx1"/>
                </a:solidFill>
              </a:rPr>
              <a:t>Fitch Ratings (2014), “Fitch Ratings Sovereign 2014- Transition and Default Study”, 14 Mar.</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595</a:t>
            </a:fld>
            <a:endParaRPr lang="en-US"/>
          </a:p>
        </p:txBody>
      </p:sp>
      <p:cxnSp>
        <p:nvCxnSpPr>
          <p:cNvPr id="4" name="Straight Arrow Connector 3"/>
          <p:cNvCxnSpPr/>
          <p:nvPr/>
        </p:nvCxnSpPr>
        <p:spPr bwMode="auto">
          <a:xfrm flipH="1">
            <a:off x="7617296" y="3356992"/>
            <a:ext cx="216024" cy="648072"/>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cxnSp>
        <p:nvCxnSpPr>
          <p:cNvPr id="6" name="Straight Arrow Connector 5"/>
          <p:cNvCxnSpPr/>
          <p:nvPr/>
        </p:nvCxnSpPr>
        <p:spPr bwMode="auto">
          <a:xfrm flipH="1">
            <a:off x="3296816" y="3429000"/>
            <a:ext cx="144016" cy="504056"/>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900480208"/>
      </p:ext>
    </p:extLst>
  </p:cSld>
  <p:clrMapOvr>
    <a:masterClrMapping/>
  </p:clrMapOvr>
  <p:transition spd="slow">
    <p:pull dir="r"/>
  </p:transition>
</p:sld>
</file>

<file path=ppt/slides/slide5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762000" y="342900"/>
            <a:ext cx="8566150" cy="1104900"/>
          </a:xfrm>
        </p:spPr>
        <p:txBody>
          <a:bodyPr/>
          <a:lstStyle/>
          <a:p>
            <a:r>
              <a:rPr lang="en-US" dirty="0"/>
              <a:t>Sovereign debt crisis</a:t>
            </a:r>
          </a:p>
        </p:txBody>
      </p:sp>
      <p:sp>
        <p:nvSpPr>
          <p:cNvPr id="6" name="Rectangle 3"/>
          <p:cNvSpPr txBox="1">
            <a:spLocks noChangeArrowheads="1"/>
          </p:cNvSpPr>
          <p:nvPr/>
        </p:nvSpPr>
        <p:spPr bwMode="auto">
          <a:xfrm>
            <a:off x="762001" y="1628799"/>
            <a:ext cx="8655496" cy="1497227"/>
          </a:xfrm>
          <a:prstGeom prst="rect">
            <a:avLst/>
          </a:prstGeom>
          <a:noFill/>
          <a:ln w="9525">
            <a:noFill/>
            <a:miter lim="800000"/>
            <a:headEnd/>
            <a:tailEnd/>
          </a:ln>
        </p:spPr>
        <p:txBody>
          <a:bodyPr lIns="92075" tIns="46038" rIns="92075" bIns="46038"/>
          <a:lstStyle/>
          <a:p>
            <a:pPr marL="261938" indent="-261938" algn="just">
              <a:lnSpc>
                <a:spcPts val="2700"/>
              </a:lnSpc>
              <a:spcBef>
                <a:spcPts val="0"/>
              </a:spcBef>
              <a:spcAft>
                <a:spcPts val="600"/>
              </a:spcAft>
              <a:buClr>
                <a:schemeClr val="bg2"/>
              </a:buClr>
              <a:buSzPct val="75000"/>
              <a:buFont typeface="Monotype Sorts" pitchFamily="2" charset="2"/>
              <a:buChar char="n"/>
              <a:defRPr/>
            </a:pPr>
            <a:r>
              <a:rPr kumimoji="0" lang="en-US" sz="2000" u="none" kern="0" dirty="0">
                <a:solidFill>
                  <a:srgbClr val="FF0000"/>
                </a:solidFill>
                <a:latin typeface="+mn-lt"/>
                <a:cs typeface="Times New Roman" pitchFamily="18" charset="0"/>
              </a:rPr>
              <a:t>The subprime crisis led to a significant revision of risk-aversion levels by investors.</a:t>
            </a:r>
          </a:p>
          <a:p>
            <a:pPr marL="261938" indent="-261938" algn="just">
              <a:lnSpc>
                <a:spcPts val="2700"/>
              </a:lnSpc>
              <a:spcBef>
                <a:spcPts val="0"/>
              </a:spcBef>
              <a:spcAft>
                <a:spcPts val="600"/>
              </a:spcAft>
              <a:buClr>
                <a:schemeClr val="bg2"/>
              </a:buClr>
              <a:buSzPct val="75000"/>
              <a:buFont typeface="Monotype Sorts" pitchFamily="2" charset="2"/>
              <a:buChar char="n"/>
              <a:defRPr/>
            </a:pPr>
            <a:r>
              <a:rPr kumimoji="0" lang="en-US" sz="2000" b="0" u="none" kern="0" dirty="0">
                <a:solidFill>
                  <a:schemeClr val="tx1"/>
                </a:solidFill>
                <a:latin typeface="+mn-lt"/>
                <a:cs typeface="Times New Roman" pitchFamily="18" charset="0"/>
              </a:rPr>
              <a:t>Therefore, in 2010 sovereign spreads widen and sovereign ratings fell further in the Euro Area.</a:t>
            </a:r>
          </a:p>
        </p:txBody>
      </p:sp>
      <p:sp>
        <p:nvSpPr>
          <p:cNvPr id="8" name="Text Box 6"/>
          <p:cNvSpPr txBox="1">
            <a:spLocks noChangeArrowheads="1"/>
          </p:cNvSpPr>
          <p:nvPr/>
        </p:nvSpPr>
        <p:spPr bwMode="auto">
          <a:xfrm>
            <a:off x="1238224" y="5979410"/>
            <a:ext cx="4578872"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a:solidFill>
                  <a:schemeClr val="tx1"/>
                </a:solidFill>
              </a:rPr>
              <a:t>Source: Banco de Portugal (2011; 2010), ”Financial Stability Report”.</a:t>
            </a:r>
          </a:p>
        </p:txBody>
      </p:sp>
      <p:pic>
        <p:nvPicPr>
          <p:cNvPr id="10" name="Picture 1"/>
          <p:cNvPicPr>
            <a:picLocks noChangeAspect="1" noChangeArrowheads="1"/>
          </p:cNvPicPr>
          <p:nvPr/>
        </p:nvPicPr>
        <p:blipFill>
          <a:blip r:embed="rId2" cstate="print"/>
          <a:srcRect/>
          <a:stretch>
            <a:fillRect/>
          </a:stretch>
        </p:blipFill>
        <p:spPr bwMode="auto">
          <a:xfrm>
            <a:off x="6761096" y="3177404"/>
            <a:ext cx="2263870" cy="2873373"/>
          </a:xfrm>
          <a:prstGeom prst="rect">
            <a:avLst/>
          </a:prstGeom>
          <a:noFill/>
          <a:ln w="9525">
            <a:noFill/>
            <a:miter lim="800000"/>
            <a:headEnd/>
            <a:tailEnd/>
          </a:ln>
        </p:spPr>
      </p:pic>
      <p:sp>
        <p:nvSpPr>
          <p:cNvPr id="11" name="Text Box 6"/>
          <p:cNvSpPr txBox="1">
            <a:spLocks noChangeArrowheads="1"/>
          </p:cNvSpPr>
          <p:nvPr/>
        </p:nvSpPr>
        <p:spPr bwMode="auto">
          <a:xfrm>
            <a:off x="6825208" y="6032321"/>
            <a:ext cx="1714484" cy="276999"/>
          </a:xfrm>
          <a:prstGeom prst="rect">
            <a:avLst/>
          </a:prstGeom>
          <a:noFill/>
          <a:ln w="12700" cap="sq">
            <a:noFill/>
            <a:miter lim="800000"/>
            <a:headEnd/>
            <a:tailEnd/>
          </a:ln>
        </p:spPr>
        <p:txBody>
          <a:bodyPr wrap="square">
            <a:spAutoFit/>
          </a:bodyPr>
          <a:lstStyle/>
          <a:p>
            <a:pPr algn="just">
              <a:buFont typeface="Webdings" pitchFamily="18" charset="2"/>
              <a:buNone/>
            </a:pPr>
            <a:r>
              <a:rPr lang="pt-PT" sz="1200" b="0" u="none" dirty="0" err="1">
                <a:solidFill>
                  <a:schemeClr val="tx1"/>
                </a:solidFill>
              </a:rPr>
              <a:t>Source</a:t>
            </a:r>
            <a:r>
              <a:rPr lang="pt-PT" sz="1200" b="0" u="none" dirty="0">
                <a:solidFill>
                  <a:schemeClr val="tx1"/>
                </a:solidFill>
              </a:rPr>
              <a:t>: BIS (2011).</a:t>
            </a:r>
          </a:p>
        </p:txBody>
      </p:sp>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25" y="3177404"/>
            <a:ext cx="2624101" cy="280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596</a:t>
            </a:fld>
            <a:endParaRPr lang="en-US"/>
          </a:p>
        </p:txBody>
      </p:sp>
    </p:spTree>
  </p:cSld>
  <p:clrMapOvr>
    <a:masterClrMapping/>
  </p:clrMapOvr>
  <p:transition spd="slow">
    <p:pull dir="r"/>
  </p:transition>
</p:sld>
</file>

<file path=ppt/slides/slide5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762000" y="342900"/>
            <a:ext cx="8566150" cy="1104900"/>
          </a:xfrm>
        </p:spPr>
        <p:txBody>
          <a:bodyPr/>
          <a:lstStyle/>
          <a:p>
            <a:r>
              <a:rPr lang="en-US" dirty="0"/>
              <a:t>Sovereign debt crisis</a:t>
            </a:r>
          </a:p>
        </p:txBody>
      </p:sp>
      <p:pic>
        <p:nvPicPr>
          <p:cNvPr id="566274" name="Picture 2"/>
          <p:cNvPicPr>
            <a:picLocks noChangeAspect="1" noChangeArrowheads="1"/>
          </p:cNvPicPr>
          <p:nvPr/>
        </p:nvPicPr>
        <p:blipFill>
          <a:blip r:embed="rId2" cstate="print"/>
          <a:srcRect/>
          <a:stretch>
            <a:fillRect/>
          </a:stretch>
        </p:blipFill>
        <p:spPr bwMode="auto">
          <a:xfrm>
            <a:off x="809596" y="2286561"/>
            <a:ext cx="2656215" cy="1934527"/>
          </a:xfrm>
          <a:prstGeom prst="rect">
            <a:avLst/>
          </a:prstGeom>
          <a:noFill/>
          <a:ln w="9525">
            <a:noFill/>
            <a:miter lim="800000"/>
            <a:headEnd/>
            <a:tailEnd/>
          </a:ln>
        </p:spPr>
      </p:pic>
      <p:sp>
        <p:nvSpPr>
          <p:cNvPr id="12" name="Text Box 6"/>
          <p:cNvSpPr txBox="1">
            <a:spLocks noChangeArrowheads="1"/>
          </p:cNvSpPr>
          <p:nvPr/>
        </p:nvSpPr>
        <p:spPr bwMode="auto">
          <a:xfrm>
            <a:off x="809625" y="4088105"/>
            <a:ext cx="1714484" cy="276999"/>
          </a:xfrm>
          <a:prstGeom prst="rect">
            <a:avLst/>
          </a:prstGeom>
          <a:noFill/>
          <a:ln w="12700" cap="sq">
            <a:noFill/>
            <a:miter lim="800000"/>
            <a:headEnd/>
            <a:tailEnd/>
          </a:ln>
        </p:spPr>
        <p:txBody>
          <a:bodyPr wrap="square">
            <a:spAutoFit/>
          </a:bodyPr>
          <a:lstStyle/>
          <a:p>
            <a:pPr algn="just">
              <a:buFont typeface="Webdings" pitchFamily="18" charset="2"/>
              <a:buNone/>
            </a:pPr>
            <a:r>
              <a:rPr lang="pt-PT" sz="1200" b="0" u="none" dirty="0" err="1">
                <a:solidFill>
                  <a:schemeClr val="tx1"/>
                </a:solidFill>
              </a:rPr>
              <a:t>Source</a:t>
            </a:r>
            <a:r>
              <a:rPr lang="pt-PT" sz="1200" b="0" u="none" dirty="0">
                <a:solidFill>
                  <a:schemeClr val="tx1"/>
                </a:solidFill>
              </a:rPr>
              <a:t>: BIS (2011).</a:t>
            </a:r>
          </a:p>
        </p:txBody>
      </p:sp>
      <p:sp>
        <p:nvSpPr>
          <p:cNvPr id="13" name="Text Box 5"/>
          <p:cNvSpPr txBox="1">
            <a:spLocks noChangeArrowheads="1"/>
          </p:cNvSpPr>
          <p:nvPr/>
        </p:nvSpPr>
        <p:spPr bwMode="auto">
          <a:xfrm>
            <a:off x="3952868" y="5099864"/>
            <a:ext cx="5500726" cy="307777"/>
          </a:xfrm>
          <a:prstGeom prst="rect">
            <a:avLst/>
          </a:prstGeom>
          <a:noFill/>
          <a:ln w="12700" cap="sq">
            <a:noFill/>
            <a:miter lim="800000"/>
            <a:headEnd/>
            <a:tailEnd/>
          </a:ln>
        </p:spPr>
        <p:txBody>
          <a:bodyPr wrap="square">
            <a:spAutoFit/>
          </a:bodyPr>
          <a:lstStyle/>
          <a:p>
            <a:pPr algn="l">
              <a:spcBef>
                <a:spcPct val="50000"/>
              </a:spcBef>
              <a:buNone/>
            </a:pPr>
            <a:r>
              <a:rPr lang="en-US" sz="1400" b="0" u="none" dirty="0">
                <a:solidFill>
                  <a:schemeClr val="tx1"/>
                </a:solidFill>
              </a:rPr>
              <a:t>Source: Banco de Portugal (2011), “Financial Stability Report”, Nov.</a:t>
            </a:r>
          </a:p>
        </p:txBody>
      </p:sp>
      <p:sp>
        <p:nvSpPr>
          <p:cNvPr id="9" name="Rectangle 3"/>
          <p:cNvSpPr txBox="1">
            <a:spLocks noChangeArrowheads="1"/>
          </p:cNvSpPr>
          <p:nvPr/>
        </p:nvSpPr>
        <p:spPr bwMode="auto">
          <a:xfrm>
            <a:off x="809596" y="1556792"/>
            <a:ext cx="8643998" cy="674369"/>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a:solidFill>
                  <a:schemeClr val="tx1"/>
                </a:solidFill>
                <a:cs typeface="Times New Roman" pitchFamily="18" charset="0"/>
              </a:rPr>
              <a:t>Given the weight of sovereign debt in banks’ balance sheets, </a:t>
            </a:r>
            <a:r>
              <a:rPr kumimoji="0" lang="en-US" sz="2000" u="none" kern="0" dirty="0">
                <a:solidFill>
                  <a:srgbClr val="FF0000"/>
                </a:solidFill>
                <a:cs typeface="Times New Roman" pitchFamily="18" charset="0"/>
              </a:rPr>
              <a:t>second order effects on banks’ liquidity, profits and solvency were observed.</a:t>
            </a:r>
            <a:endParaRPr kumimoji="0" lang="en-US" sz="2000" u="none" kern="0" dirty="0">
              <a:solidFill>
                <a:srgbClr val="FF0000"/>
              </a:solidFill>
              <a:latin typeface="+mn-lt"/>
              <a:cs typeface="Times New Roman" pitchFamily="18" charset="0"/>
            </a:endParaRPr>
          </a:p>
        </p:txBody>
      </p:sp>
      <p:pic>
        <p:nvPicPr>
          <p:cNvPr id="10" name="Picture 2"/>
          <p:cNvPicPr>
            <a:picLocks noChangeAspect="1" noChangeArrowheads="1"/>
          </p:cNvPicPr>
          <p:nvPr/>
        </p:nvPicPr>
        <p:blipFill>
          <a:blip r:embed="rId3" cstate="print"/>
          <a:srcRect/>
          <a:stretch>
            <a:fillRect/>
          </a:stretch>
        </p:blipFill>
        <p:spPr bwMode="auto">
          <a:xfrm>
            <a:off x="840531" y="4305247"/>
            <a:ext cx="3040899" cy="2076081"/>
          </a:xfrm>
          <a:prstGeom prst="rect">
            <a:avLst/>
          </a:prstGeom>
          <a:noFill/>
          <a:ln w="9525">
            <a:noFill/>
            <a:miter lim="800000"/>
            <a:headEnd/>
            <a:tailEnd/>
          </a:ln>
        </p:spPr>
      </p:pic>
      <p:sp>
        <p:nvSpPr>
          <p:cNvPr id="11" name="Text Box 6"/>
          <p:cNvSpPr txBox="1">
            <a:spLocks noChangeArrowheads="1"/>
          </p:cNvSpPr>
          <p:nvPr/>
        </p:nvSpPr>
        <p:spPr bwMode="auto">
          <a:xfrm>
            <a:off x="3845725" y="6029250"/>
            <a:ext cx="2571740" cy="307777"/>
          </a:xfrm>
          <a:prstGeom prst="rect">
            <a:avLst/>
          </a:prstGeom>
          <a:noFill/>
          <a:ln w="12700" cap="sq">
            <a:noFill/>
            <a:miter lim="800000"/>
            <a:headEnd/>
            <a:tailEnd/>
          </a:ln>
        </p:spPr>
        <p:txBody>
          <a:bodyPr wrap="square">
            <a:spAutoFit/>
          </a:bodyPr>
          <a:lstStyle/>
          <a:p>
            <a:pPr algn="just">
              <a:buFont typeface="Webdings" pitchFamily="18" charset="2"/>
              <a:buNone/>
            </a:pPr>
            <a:r>
              <a:rPr lang="en-US" sz="1400" b="0" u="none">
                <a:solidFill>
                  <a:schemeClr val="tx1"/>
                </a:solidFill>
              </a:rPr>
              <a:t>Source: IMF (2011).</a:t>
            </a:r>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6564" y="2348880"/>
            <a:ext cx="2506259" cy="263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1070" y="2709720"/>
            <a:ext cx="2587080" cy="2290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7623" y="2336340"/>
            <a:ext cx="2587080" cy="37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597</a:t>
            </a:fld>
            <a:endParaRPr lang="en-US"/>
          </a:p>
        </p:txBody>
      </p:sp>
    </p:spTree>
  </p:cSld>
  <p:clrMapOvr>
    <a:masterClrMapping/>
  </p:clrMapOvr>
  <p:transition spd="slow">
    <p:pull dir="r"/>
  </p:transition>
</p:sld>
</file>

<file path=ppt/slides/slide5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Sovereign debt crisis</a:t>
            </a:r>
          </a:p>
        </p:txBody>
      </p:sp>
      <p:sp>
        <p:nvSpPr>
          <p:cNvPr id="6" name="Rectangle 3"/>
          <p:cNvSpPr txBox="1">
            <a:spLocks noChangeArrowheads="1"/>
          </p:cNvSpPr>
          <p:nvPr/>
        </p:nvSpPr>
        <p:spPr bwMode="auto">
          <a:xfrm>
            <a:off x="762000" y="1647756"/>
            <a:ext cx="6607347" cy="4517548"/>
          </a:xfrm>
          <a:prstGeom prst="rect">
            <a:avLst/>
          </a:prstGeom>
          <a:noFill/>
          <a:ln w="9525">
            <a:noFill/>
            <a:miter lim="800000"/>
            <a:headEnd/>
            <a:tailEnd/>
          </a:ln>
        </p:spPr>
        <p:txBody>
          <a:bodyPr lIns="92075" tIns="46038" rIns="92075" bIns="46038"/>
          <a:lstStyle/>
          <a:p>
            <a:pPr marL="266700" indent="-266700" algn="just">
              <a:lnSpc>
                <a:spcPts val="2700"/>
              </a:lnSpc>
              <a:spcBef>
                <a:spcPts val="600"/>
              </a:spcBef>
              <a:buClr>
                <a:schemeClr val="bg2"/>
              </a:buClr>
              <a:buSzPct val="75000"/>
              <a:buFont typeface="Monotype Sorts" pitchFamily="2" charset="2"/>
              <a:buChar char="n"/>
              <a:defRPr/>
            </a:pPr>
            <a:r>
              <a:rPr kumimoji="0" lang="en-US" sz="2000" b="0" u="none" kern="0" dirty="0">
                <a:solidFill>
                  <a:schemeClr val="tx1"/>
                </a:solidFill>
                <a:latin typeface="+mn-lt"/>
                <a:cs typeface="Times New Roman" pitchFamily="18" charset="0"/>
              </a:rPr>
              <a:t>Additionally, </a:t>
            </a:r>
            <a:r>
              <a:rPr kumimoji="0" lang="en-US" sz="2000" b="0" u="none" kern="0" dirty="0">
                <a:solidFill>
                  <a:srgbClr val="FF0000"/>
                </a:solidFill>
                <a:latin typeface="+mn-lt"/>
                <a:cs typeface="Times New Roman" pitchFamily="18" charset="0"/>
              </a:rPr>
              <a:t>Greek Debt restructuring in 2011 </a:t>
            </a:r>
            <a:r>
              <a:rPr kumimoji="0" lang="en-US" sz="2000" b="0" u="none" kern="0" dirty="0">
                <a:solidFill>
                  <a:schemeClr val="tx1"/>
                </a:solidFill>
                <a:latin typeface="+mn-lt"/>
                <a:cs typeface="Times New Roman" pitchFamily="18" charset="0"/>
              </a:rPr>
              <a:t>impacted on banks’ profits via impairments.</a:t>
            </a:r>
          </a:p>
          <a:p>
            <a:pPr marL="266700" indent="-266700" algn="just">
              <a:lnSpc>
                <a:spcPts val="2700"/>
              </a:lnSpc>
              <a:spcBef>
                <a:spcPts val="600"/>
              </a:spcBef>
              <a:buClr>
                <a:schemeClr val="bg2"/>
              </a:buClr>
              <a:buSzPct val="75000"/>
              <a:buFont typeface="Monotype Sorts" pitchFamily="2" charset="2"/>
              <a:buChar char="n"/>
              <a:defRPr/>
            </a:pPr>
            <a:endParaRPr kumimoji="0" lang="en-US" sz="2000" b="0" u="none" kern="0" dirty="0">
              <a:solidFill>
                <a:schemeClr val="tx1"/>
              </a:solidFill>
              <a:latin typeface="+mn-lt"/>
              <a:cs typeface="Times New Roman" pitchFamily="18" charset="0"/>
            </a:endParaRPr>
          </a:p>
          <a:p>
            <a:pPr marL="266700" indent="-266700" algn="just">
              <a:lnSpc>
                <a:spcPts val="2700"/>
              </a:lnSpc>
              <a:spcBef>
                <a:spcPts val="600"/>
              </a:spcBef>
              <a:buClr>
                <a:schemeClr val="bg2"/>
              </a:buClr>
              <a:buSzPct val="75000"/>
              <a:buFont typeface="Monotype Sorts" pitchFamily="2" charset="2"/>
              <a:buChar char="n"/>
              <a:defRPr/>
            </a:pPr>
            <a:r>
              <a:rPr kumimoji="0" lang="en-US" sz="2000" b="0" u="none" kern="0" dirty="0">
                <a:solidFill>
                  <a:schemeClr val="tx1"/>
                </a:solidFill>
                <a:latin typeface="+mn-lt"/>
                <a:cs typeface="Times New Roman" pitchFamily="18" charset="0"/>
              </a:rPr>
              <a:t>Moreover, potential losses in other Euro area sovereign debts led EBA to impose, on the 8</a:t>
            </a:r>
            <a:r>
              <a:rPr kumimoji="0" lang="en-US" sz="2000" b="0" u="none" kern="0" baseline="30000" dirty="0">
                <a:solidFill>
                  <a:schemeClr val="tx1"/>
                </a:solidFill>
                <a:latin typeface="+mn-lt"/>
                <a:cs typeface="Times New Roman" pitchFamily="18" charset="0"/>
              </a:rPr>
              <a:t>th</a:t>
            </a:r>
            <a:r>
              <a:rPr kumimoji="0" lang="en-US" sz="2000" b="0" u="none" kern="0" dirty="0">
                <a:solidFill>
                  <a:schemeClr val="tx1"/>
                </a:solidFill>
                <a:latin typeface="+mn-lt"/>
                <a:cs typeface="Times New Roman" pitchFamily="18" charset="0"/>
              </a:rPr>
              <a:t> Dec.2011, a </a:t>
            </a:r>
            <a:r>
              <a:rPr kumimoji="0" lang="en-US" sz="2000" b="0" u="none" kern="0" dirty="0">
                <a:solidFill>
                  <a:srgbClr val="FF0000"/>
                </a:solidFill>
                <a:latin typeface="+mn-lt"/>
                <a:cs typeface="Times New Roman" pitchFamily="18" charset="0"/>
              </a:rPr>
              <a:t>prudential filter </a:t>
            </a:r>
            <a:r>
              <a:rPr kumimoji="0" lang="en-US" sz="2000" b="0" u="none" kern="0" dirty="0">
                <a:solidFill>
                  <a:schemeClr val="tx1"/>
                </a:solidFill>
                <a:latin typeface="+mn-lt"/>
                <a:cs typeface="Times New Roman" pitchFamily="18" charset="0"/>
              </a:rPr>
              <a:t>to 71 European banks considered as SIFI =&gt; all potential losses in AFS portfolios impacted banks’ capital =&gt; capital shortfall of around 115 B€.</a:t>
            </a:r>
          </a:p>
          <a:p>
            <a:pPr marL="266700" indent="-266700" algn="just">
              <a:lnSpc>
                <a:spcPts val="2700"/>
              </a:lnSpc>
              <a:spcBef>
                <a:spcPts val="600"/>
              </a:spcBef>
              <a:buClr>
                <a:schemeClr val="bg2"/>
              </a:buClr>
              <a:buSzPct val="75000"/>
              <a:buFont typeface="Monotype Sorts" pitchFamily="2" charset="2"/>
              <a:buChar char="n"/>
              <a:defRPr/>
            </a:pPr>
            <a:endParaRPr kumimoji="0" lang="en-US" sz="2000" b="0" u="none" kern="0" dirty="0">
              <a:solidFill>
                <a:schemeClr val="tx1"/>
              </a:solidFill>
              <a:latin typeface="+mn-lt"/>
              <a:cs typeface="Times New Roman" pitchFamily="18" charset="0"/>
            </a:endParaRPr>
          </a:p>
          <a:p>
            <a:pPr marL="266700" indent="-266700" algn="just">
              <a:lnSpc>
                <a:spcPts val="2700"/>
              </a:lnSpc>
              <a:spcBef>
                <a:spcPts val="600"/>
              </a:spcBef>
              <a:buClr>
                <a:schemeClr val="bg2"/>
              </a:buClr>
              <a:buSzPct val="75000"/>
              <a:buFont typeface="Monotype Sorts" pitchFamily="2" charset="2"/>
              <a:buChar char="n"/>
              <a:defRPr/>
            </a:pPr>
            <a:r>
              <a:rPr kumimoji="0" lang="en-US" sz="2000" b="0" u="none" kern="0" dirty="0">
                <a:solidFill>
                  <a:schemeClr val="tx1"/>
                </a:solidFill>
                <a:latin typeface="+mn-lt"/>
                <a:cs typeface="Times New Roman" pitchFamily="18" charset="0"/>
              </a:rPr>
              <a:t>This filter was updated by EBA on 22 Jul.13, considering debt prices as of end-Jun.12 =&gt; banks were required to submit new capital plans until 29.11.13.</a:t>
            </a: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2302" y="1628800"/>
            <a:ext cx="2048148" cy="4297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6"/>
          <p:cNvSpPr txBox="1">
            <a:spLocks noChangeArrowheads="1"/>
          </p:cNvSpPr>
          <p:nvPr/>
        </p:nvSpPr>
        <p:spPr bwMode="auto">
          <a:xfrm>
            <a:off x="4844655" y="6007468"/>
            <a:ext cx="4648595"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a:solidFill>
                  <a:schemeClr val="tx1"/>
                </a:solidFill>
              </a:rPr>
              <a:t>Source: European Banking Authority (2011), Press Release, 8th Dec.</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598</a:t>
            </a:fld>
            <a:endParaRPr lang="en-US"/>
          </a:p>
        </p:txBody>
      </p:sp>
      <p:sp>
        <p:nvSpPr>
          <p:cNvPr id="3" name="Down Arrow 2"/>
          <p:cNvSpPr/>
          <p:nvPr/>
        </p:nvSpPr>
        <p:spPr bwMode="auto">
          <a:xfrm>
            <a:off x="3921657" y="2420888"/>
            <a:ext cx="288032" cy="43204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cSld>
  <p:clrMapOvr>
    <a:masterClrMapping/>
  </p:clrMapOvr>
  <p:transition spd="slow">
    <p:pull dir="r"/>
  </p:transition>
</p:sld>
</file>

<file path=ppt/slides/slide5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342900"/>
            <a:ext cx="8566150" cy="1104900"/>
          </a:xfrm>
        </p:spPr>
        <p:txBody>
          <a:bodyPr/>
          <a:lstStyle/>
          <a:p>
            <a:r>
              <a:rPr lang="en-US" dirty="0"/>
              <a:t>Costs</a:t>
            </a:r>
          </a:p>
        </p:txBody>
      </p:sp>
      <p:sp>
        <p:nvSpPr>
          <p:cNvPr id="9" name="Rectangle 3"/>
          <p:cNvSpPr txBox="1">
            <a:spLocks noChangeArrowheads="1"/>
          </p:cNvSpPr>
          <p:nvPr/>
        </p:nvSpPr>
        <p:spPr bwMode="auto">
          <a:xfrm>
            <a:off x="762000" y="1628799"/>
            <a:ext cx="4191000" cy="465772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55600" indent="-355600" algn="just">
              <a:lnSpc>
                <a:spcPts val="2600"/>
              </a:lnSpc>
              <a:spcBef>
                <a:spcPts val="600"/>
              </a:spcBef>
              <a:spcAft>
                <a:spcPts val="0"/>
              </a:spcAft>
              <a:buClr>
                <a:schemeClr val="bg2"/>
              </a:buClr>
              <a:buSzPct val="75000"/>
              <a:buFont typeface="Monotype Sorts" pitchFamily="2" charset="2"/>
              <a:buChar char="n"/>
              <a:defRPr/>
            </a:pPr>
            <a:r>
              <a:rPr kumimoji="0" lang="en-US" sz="1800" b="0" u="none" kern="0" dirty="0">
                <a:solidFill>
                  <a:srgbClr val="FF0000"/>
                </a:solidFill>
                <a:cs typeface="Times New Roman" pitchFamily="18" charset="0"/>
              </a:rPr>
              <a:t>Direct costs of Government support to the banking systems</a:t>
            </a:r>
            <a:r>
              <a:rPr kumimoji="0" lang="en-US" sz="1800" b="0" u="none" kern="0" dirty="0">
                <a:solidFill>
                  <a:schemeClr val="tx1"/>
                </a:solidFill>
                <a:cs typeface="Times New Roman" pitchFamily="18" charset="0"/>
              </a:rPr>
              <a:t>:</a:t>
            </a:r>
          </a:p>
          <a:p>
            <a:pPr marL="627063" lvl="1" indent="-169863" algn="just">
              <a:lnSpc>
                <a:spcPts val="2600"/>
              </a:lnSpc>
              <a:spcBef>
                <a:spcPts val="600"/>
              </a:spcBef>
              <a:spcAft>
                <a:spcPts val="0"/>
              </a:spcAft>
              <a:buClr>
                <a:schemeClr val="bg2"/>
              </a:buClr>
              <a:buSzPct val="75000"/>
              <a:buFontTx/>
              <a:buChar char="-"/>
              <a:defRPr/>
            </a:pPr>
            <a:r>
              <a:rPr kumimoji="0" lang="en-US" sz="1800" b="0" u="none" kern="0" dirty="0">
                <a:solidFill>
                  <a:schemeClr val="tx1"/>
                </a:solidFill>
                <a:cs typeface="Times New Roman" pitchFamily="18" charset="0"/>
              </a:rPr>
              <a:t>USA: negative (profits)</a:t>
            </a:r>
          </a:p>
          <a:p>
            <a:pPr marL="627063" lvl="1" indent="-169863" algn="just">
              <a:lnSpc>
                <a:spcPts val="2600"/>
              </a:lnSpc>
              <a:spcBef>
                <a:spcPts val="600"/>
              </a:spcBef>
              <a:spcAft>
                <a:spcPts val="0"/>
              </a:spcAft>
              <a:buClr>
                <a:schemeClr val="bg2"/>
              </a:buClr>
              <a:buSzPct val="75000"/>
              <a:buFontTx/>
              <a:buChar char="-"/>
              <a:defRPr/>
            </a:pPr>
            <a:r>
              <a:rPr kumimoji="0" lang="en-US" sz="1800" b="0" u="none" kern="0" dirty="0">
                <a:solidFill>
                  <a:schemeClr val="tx1"/>
                </a:solidFill>
                <a:cs typeface="Times New Roman" pitchFamily="18" charset="0"/>
              </a:rPr>
              <a:t>Remaining advanced economies – 3% of the GDP (maximum)</a:t>
            </a:r>
          </a:p>
          <a:p>
            <a:pPr marL="355600" indent="-355600" algn="just">
              <a:lnSpc>
                <a:spcPts val="2600"/>
              </a:lnSpc>
              <a:spcBef>
                <a:spcPts val="600"/>
              </a:spcBef>
              <a:spcAft>
                <a:spcPts val="0"/>
              </a:spcAft>
              <a:buClr>
                <a:schemeClr val="bg2"/>
              </a:buClr>
              <a:buSzPct val="75000"/>
              <a:buFont typeface="Monotype Sorts" pitchFamily="2" charset="2"/>
              <a:buChar char="n"/>
              <a:defRPr/>
            </a:pPr>
            <a:r>
              <a:rPr kumimoji="0" lang="en-US" sz="1800" b="0" u="none" kern="0" dirty="0">
                <a:solidFill>
                  <a:srgbClr val="FF0000"/>
                </a:solidFill>
                <a:cs typeface="Times New Roman" pitchFamily="18" charset="0"/>
              </a:rPr>
              <a:t>Full economic cost of the crash and post-crisis recession in advanced economies</a:t>
            </a:r>
            <a:r>
              <a:rPr kumimoji="0" lang="en-US" sz="1800" b="0" u="none" kern="0" dirty="0">
                <a:solidFill>
                  <a:schemeClr val="tx1"/>
                </a:solidFill>
                <a:cs typeface="Times New Roman" pitchFamily="18" charset="0"/>
              </a:rPr>
              <a:t>:</a:t>
            </a:r>
          </a:p>
          <a:p>
            <a:pPr marL="627063" lvl="1" indent="-169863" algn="just">
              <a:lnSpc>
                <a:spcPts val="2600"/>
              </a:lnSpc>
              <a:spcBef>
                <a:spcPts val="600"/>
              </a:spcBef>
              <a:spcAft>
                <a:spcPts val="0"/>
              </a:spcAft>
              <a:buClr>
                <a:schemeClr val="bg2"/>
              </a:buClr>
              <a:buSzPct val="75000"/>
              <a:buFontTx/>
              <a:buChar char="-"/>
              <a:defRPr/>
            </a:pPr>
            <a:r>
              <a:rPr kumimoji="0" lang="en-US" sz="1800" b="0" kern="0" dirty="0">
                <a:solidFill>
                  <a:schemeClr val="tx1"/>
                </a:solidFill>
                <a:cs typeface="Times New Roman" pitchFamily="18" charset="0"/>
              </a:rPr>
              <a:t>Government debt/GDP</a:t>
            </a:r>
            <a:r>
              <a:rPr kumimoji="0" lang="en-US" sz="1800" b="0" u="none" kern="0" dirty="0">
                <a:solidFill>
                  <a:schemeClr val="tx1"/>
                </a:solidFill>
                <a:cs typeface="Times New Roman" pitchFamily="18" charset="0"/>
              </a:rPr>
              <a:t>: + 34% (2007-2014), much above the median increase in previous crises for high-income countries (around 20pp).</a:t>
            </a:r>
            <a:endParaRPr kumimoji="0" lang="en-US" sz="1800" b="0" i="0" u="none" strike="noStrike" kern="0" cap="none" spc="0" normalizeH="0" baseline="0" noProof="0" dirty="0">
              <a:ln>
                <a:noFill/>
              </a:ln>
              <a:solidFill>
                <a:schemeClr val="tx1"/>
              </a:solidFill>
              <a:effectLst/>
              <a:uLnTx/>
              <a:uFillTx/>
              <a:latin typeface="+mn-lt"/>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599</a:t>
            </a:fld>
            <a:endParaRPr lang="en-US"/>
          </a:p>
        </p:txBody>
      </p:sp>
      <p:pic>
        <p:nvPicPr>
          <p:cNvPr id="2" name="Picture 1"/>
          <p:cNvPicPr>
            <a:picLocks noChangeAspect="1"/>
          </p:cNvPicPr>
          <p:nvPr/>
        </p:nvPicPr>
        <p:blipFill>
          <a:blip r:embed="rId2"/>
          <a:stretch>
            <a:fillRect/>
          </a:stretch>
        </p:blipFill>
        <p:spPr>
          <a:xfrm>
            <a:off x="5045075" y="1700808"/>
            <a:ext cx="4467690" cy="3166313"/>
          </a:xfrm>
          <a:prstGeom prst="rect">
            <a:avLst/>
          </a:prstGeom>
        </p:spPr>
      </p:pic>
      <p:sp>
        <p:nvSpPr>
          <p:cNvPr id="6" name="Rectangle 5"/>
          <p:cNvSpPr/>
          <p:nvPr/>
        </p:nvSpPr>
        <p:spPr>
          <a:xfrm>
            <a:off x="5045075" y="4867121"/>
            <a:ext cx="4448175" cy="646331"/>
          </a:xfrm>
          <a:prstGeom prst="rect">
            <a:avLst/>
          </a:prstGeom>
        </p:spPr>
        <p:txBody>
          <a:bodyPr wrap="square">
            <a:spAutoFit/>
          </a:bodyPr>
          <a:lstStyle/>
          <a:p>
            <a:pPr algn="just">
              <a:lnSpc>
                <a:spcPct val="150000"/>
              </a:lnSpc>
              <a:spcAft>
                <a:spcPts val="0"/>
              </a:spcAft>
              <a:buNone/>
            </a:pPr>
            <a:r>
              <a:rPr lang="en-US" sz="1200" b="0" u="none" dirty="0" err="1">
                <a:solidFill>
                  <a:schemeClr val="tx1"/>
                </a:solidFill>
                <a:latin typeface="+mn-lt"/>
                <a:ea typeface="Times New Roman" panose="02020603050405020304" pitchFamily="18" charset="0"/>
              </a:rPr>
              <a:t>Laeven</a:t>
            </a:r>
            <a:r>
              <a:rPr lang="en-US" sz="1200" b="0" u="none" dirty="0">
                <a:solidFill>
                  <a:schemeClr val="tx1"/>
                </a:solidFill>
                <a:latin typeface="+mn-lt"/>
                <a:ea typeface="Times New Roman" panose="02020603050405020304" pitchFamily="18" charset="0"/>
              </a:rPr>
              <a:t>, Luc and Fabian Valencia (2018), “Systemic Banking Crises Revisited”, IMF WP/18/206.</a:t>
            </a:r>
            <a:endParaRPr lang="en-GB" sz="1200" b="0" u="none" dirty="0">
              <a:solidFill>
                <a:schemeClr val="tx1"/>
              </a:solidFill>
              <a:latin typeface="+mn-lt"/>
              <a:ea typeface="Times New Roman" panose="02020603050405020304" pitchFamily="18" charset="0"/>
            </a:endParaRPr>
          </a:p>
        </p:txBody>
      </p:sp>
    </p:spTree>
    <p:extLst>
      <p:ext uri="{BB962C8B-B14F-4D97-AF65-F5344CB8AC3E}">
        <p14:creationId xmlns:p14="http://schemas.microsoft.com/office/powerpoint/2010/main" val="69191648"/>
      </p:ext>
    </p:extLst>
  </p:cSld>
  <p:clrMapOvr>
    <a:masterClrMapping/>
  </p:clrMapOvr>
  <p:transition spd="slow">
    <p:pull dir="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Early banks</a:t>
            </a:r>
          </a:p>
        </p:txBody>
      </p:sp>
      <p:sp>
        <p:nvSpPr>
          <p:cNvPr id="1625091" name="Rectangle 3"/>
          <p:cNvSpPr>
            <a:spLocks noGrp="1" noChangeArrowheads="1"/>
          </p:cNvSpPr>
          <p:nvPr>
            <p:ph type="body" idx="1"/>
          </p:nvPr>
        </p:nvSpPr>
        <p:spPr>
          <a:xfrm>
            <a:off x="776536" y="1628799"/>
            <a:ext cx="8716714" cy="4694213"/>
          </a:xfrm>
        </p:spPr>
        <p:txBody>
          <a:bodyPr/>
          <a:lstStyle/>
          <a:p>
            <a:pPr algn="just">
              <a:lnSpc>
                <a:spcPts val="2700"/>
              </a:lnSpc>
              <a:spcBef>
                <a:spcPts val="600"/>
              </a:spcBef>
              <a:spcAft>
                <a:spcPts val="600"/>
              </a:spcAft>
            </a:pPr>
            <a:r>
              <a:rPr lang="en-GB" sz="2000" dirty="0"/>
              <a:t>Banks evolved from the activity of </a:t>
            </a:r>
            <a:r>
              <a:rPr lang="en-GB" sz="2000" b="1" dirty="0">
                <a:solidFill>
                  <a:srgbClr val="FF0000"/>
                </a:solidFill>
              </a:rPr>
              <a:t>money changers</a:t>
            </a:r>
            <a:r>
              <a:rPr lang="en-GB" sz="2000" dirty="0"/>
              <a:t> in Europe and the first loans were overdraft facilities provided to depositors</a:t>
            </a:r>
            <a:r>
              <a:rPr lang="en-GB" sz="2000" dirty="0">
                <a:solidFill>
                  <a:srgbClr val="FF0000"/>
                </a:solidFill>
              </a:rPr>
              <a:t>.</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GB" sz="2000" dirty="0">
                <a:solidFill>
                  <a:srgbClr val="FF0000"/>
                </a:solidFill>
              </a:rPr>
              <a:t>Depositors were natural candidates for loans</a:t>
            </a:r>
            <a:r>
              <a:rPr lang="en-GB" sz="2000" dirty="0"/>
              <a:t>, as public information about the merchants was scarce at that time and money changers could obtain very relevant information from the merchant’s current account.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a:t>
            </a:fld>
            <a:endParaRPr lang="en-US"/>
          </a:p>
        </p:txBody>
      </p:sp>
      <p:sp>
        <p:nvSpPr>
          <p:cNvPr id="5" name="Down Arrow 4"/>
          <p:cNvSpPr/>
          <p:nvPr/>
        </p:nvSpPr>
        <p:spPr bwMode="auto">
          <a:xfrm>
            <a:off x="4965824" y="2420888"/>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6" name="Down Arrow 5"/>
          <p:cNvSpPr/>
          <p:nvPr/>
        </p:nvSpPr>
        <p:spPr bwMode="auto">
          <a:xfrm>
            <a:off x="4954873" y="4221088"/>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085969044"/>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25091">
                                            <p:txEl>
                                              <p:pRg st="0" end="0"/>
                                            </p:txEl>
                                          </p:spTgt>
                                        </p:tgtEl>
                                        <p:attrNameLst>
                                          <p:attrName>style.visibility</p:attrName>
                                        </p:attrNameLst>
                                      </p:cBhvr>
                                      <p:to>
                                        <p:strVal val="visible"/>
                                      </p:to>
                                    </p:set>
                                    <p:animEffect transition="in" filter="wipe(left)">
                                      <p:cBhvr>
                                        <p:cTn id="7" dur="500"/>
                                        <p:tgtEl>
                                          <p:spTgt spid="16250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25091">
                                            <p:txEl>
                                              <p:pRg st="2" end="2"/>
                                            </p:txEl>
                                          </p:spTgt>
                                        </p:tgtEl>
                                        <p:attrNameLst>
                                          <p:attrName>style.visibility</p:attrName>
                                        </p:attrNameLst>
                                      </p:cBhvr>
                                      <p:to>
                                        <p:strVal val="visible"/>
                                      </p:to>
                                    </p:set>
                                    <p:animEffect transition="in" filter="wipe(left)">
                                      <p:cBhvr>
                                        <p:cTn id="12" dur="500"/>
                                        <p:tgtEl>
                                          <p:spTgt spid="16250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5091"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b="1" dirty="0">
                <a:solidFill>
                  <a:srgbClr val="FF0000"/>
                </a:solidFill>
              </a:rPr>
              <a:t>Balance Sheet of the Central Bank:</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Liabilities = Monetary Base (MB) or high-powered money</a:t>
            </a:r>
          </a:p>
          <a:p>
            <a:pPr algn="just">
              <a:lnSpc>
                <a:spcPts val="2700"/>
              </a:lnSpc>
              <a:spcBef>
                <a:spcPts val="600"/>
              </a:spcBef>
              <a:spcAft>
                <a:spcPts val="600"/>
              </a:spcAft>
            </a:pPr>
            <a:r>
              <a:rPr lang="en-US" sz="2000" dirty="0"/>
              <a:t>Reserves = Required reserves + Excess reserves</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u="sng" dirty="0"/>
              <a:t>Central Bank has a significant power over the MB by deciding on the Circulation amount and setting required reserves</a:t>
            </a:r>
            <a:r>
              <a:rPr lang="en-US" sz="2000" dirty="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60</a:t>
            </a:fld>
            <a:endParaRPr lang="en-US"/>
          </a:p>
        </p:txBody>
      </p:sp>
      <p:pic>
        <p:nvPicPr>
          <p:cNvPr id="3" name="Picture 2"/>
          <p:cNvPicPr>
            <a:picLocks noChangeAspect="1"/>
          </p:cNvPicPr>
          <p:nvPr/>
        </p:nvPicPr>
        <p:blipFill>
          <a:blip r:embed="rId2"/>
          <a:stretch>
            <a:fillRect/>
          </a:stretch>
        </p:blipFill>
        <p:spPr>
          <a:xfrm>
            <a:off x="1208584" y="2348880"/>
            <a:ext cx="6120680" cy="1089347"/>
          </a:xfrm>
          <a:prstGeom prst="rect">
            <a:avLst/>
          </a:prstGeom>
        </p:spPr>
      </p:pic>
      <p:sp>
        <p:nvSpPr>
          <p:cNvPr id="6" name="Down Arrow 5"/>
          <p:cNvSpPr/>
          <p:nvPr/>
        </p:nvSpPr>
        <p:spPr bwMode="auto">
          <a:xfrm>
            <a:off x="4953000" y="5013176"/>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pic>
        <p:nvPicPr>
          <p:cNvPr id="4" name="Picture 3"/>
          <p:cNvPicPr>
            <a:picLocks noChangeAspect="1"/>
          </p:cNvPicPr>
          <p:nvPr/>
        </p:nvPicPr>
        <p:blipFill>
          <a:blip r:embed="rId3"/>
          <a:stretch>
            <a:fillRect/>
          </a:stretch>
        </p:blipFill>
        <p:spPr>
          <a:xfrm>
            <a:off x="7545288" y="4149080"/>
            <a:ext cx="1516528" cy="362795"/>
          </a:xfrm>
          <a:prstGeom prst="rect">
            <a:avLst/>
          </a:prstGeom>
        </p:spPr>
      </p:pic>
      <p:sp>
        <p:nvSpPr>
          <p:cNvPr id="8" name="Rectangle 3"/>
          <p:cNvSpPr txBox="1">
            <a:spLocks noChangeArrowheads="1"/>
          </p:cNvSpPr>
          <p:nvPr/>
        </p:nvSpPr>
        <p:spPr bwMode="auto">
          <a:xfrm>
            <a:off x="1196793" y="3501008"/>
            <a:ext cx="6348495" cy="29322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a:t>Source: </a:t>
            </a:r>
            <a:r>
              <a:rPr kumimoji="0" lang="en-US" sz="1400" b="0" u="none" kern="0" dirty="0" err="1"/>
              <a:t>Mishkin</a:t>
            </a:r>
            <a:r>
              <a:rPr kumimoji="0" lang="en-US" sz="1400" b="0" u="none" kern="0" dirty="0"/>
              <a:t> (2019), “</a:t>
            </a:r>
            <a:r>
              <a:rPr lang="en-US" sz="1400" b="0" u="none" dirty="0"/>
              <a:t>The Economics of Money, Banking, and Financial Markets”</a:t>
            </a:r>
          </a:p>
        </p:txBody>
      </p:sp>
    </p:spTree>
    <p:extLst>
      <p:ext uri="{BB962C8B-B14F-4D97-AF65-F5344CB8AC3E}">
        <p14:creationId xmlns:p14="http://schemas.microsoft.com/office/powerpoint/2010/main" val="3637016552"/>
      </p:ext>
    </p:extLst>
  </p:cSld>
  <p:clrMapOvr>
    <a:masterClrMapping/>
  </p:clrMapOvr>
  <p:transition spd="slow">
    <p:pull dir="r"/>
  </p:transition>
</p:sld>
</file>

<file path=ppt/slides/slide6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342900"/>
            <a:ext cx="8566150" cy="1104900"/>
          </a:xfrm>
        </p:spPr>
        <p:txBody>
          <a:bodyPr/>
          <a:lstStyle/>
          <a:p>
            <a:r>
              <a:rPr lang="en-US" dirty="0"/>
              <a:t>Costs</a:t>
            </a:r>
          </a:p>
        </p:txBody>
      </p:sp>
      <p:sp>
        <p:nvSpPr>
          <p:cNvPr id="9" name="Rectangle 3"/>
          <p:cNvSpPr txBox="1">
            <a:spLocks noChangeArrowheads="1"/>
          </p:cNvSpPr>
          <p:nvPr/>
        </p:nvSpPr>
        <p:spPr bwMode="auto">
          <a:xfrm>
            <a:off x="762000" y="1628799"/>
            <a:ext cx="5991200" cy="792089"/>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55600" indent="-355600"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a:solidFill>
                  <a:srgbClr val="FF0000"/>
                </a:solidFill>
                <a:cs typeface="Times New Roman" pitchFamily="18" charset="0"/>
              </a:rPr>
              <a:t>Much higher GDP post-crisis negative deviation in Euro Area, close to 10%</a:t>
            </a:r>
            <a:r>
              <a:rPr kumimoji="0" lang="pt-PT" sz="2000" b="0" u="none" kern="0" dirty="0">
                <a:solidFill>
                  <a:srgbClr val="FF0000"/>
                </a:solidFill>
                <a:cs typeface="Times New Roman" pitchFamily="18" charset="0"/>
              </a:rPr>
              <a:t>:</a:t>
            </a:r>
            <a:endParaRPr lang="en-GB" sz="1800" b="0" u="none" dirty="0">
              <a:solidFill>
                <a:schemeClr val="tx1"/>
              </a:solidFill>
            </a:endParaRPr>
          </a:p>
          <a:p>
            <a:pPr marL="800100" lvl="1" indent="-342900" algn="just">
              <a:lnSpc>
                <a:spcPts val="2700"/>
              </a:lnSpc>
              <a:spcBef>
                <a:spcPts val="600"/>
              </a:spcBef>
              <a:spcAft>
                <a:spcPts val="600"/>
              </a:spcAft>
              <a:buClr>
                <a:schemeClr val="bg2"/>
              </a:buClr>
              <a:buSzPct val="75000"/>
              <a:buFontTx/>
              <a:buChar char="-"/>
              <a:defRPr/>
            </a:pPr>
            <a:endParaRPr kumimoji="0" lang="en-US" sz="2000" b="0" i="0" u="none" strike="noStrike" kern="0" cap="none" spc="0" normalizeH="0" baseline="0" noProof="0" dirty="0">
              <a:ln>
                <a:noFill/>
              </a:ln>
              <a:solidFill>
                <a:schemeClr val="tx1"/>
              </a:solidFill>
              <a:effectLst/>
              <a:uLnTx/>
              <a:uFillTx/>
              <a:latin typeface="+mn-lt"/>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600</a:t>
            </a:fld>
            <a:endParaRPr lang="en-US"/>
          </a:p>
        </p:txBody>
      </p:sp>
      <p:pic>
        <p:nvPicPr>
          <p:cNvPr id="2" name="Picture 1"/>
          <p:cNvPicPr>
            <a:picLocks noChangeAspect="1"/>
          </p:cNvPicPr>
          <p:nvPr/>
        </p:nvPicPr>
        <p:blipFill>
          <a:blip r:embed="rId2"/>
          <a:stretch>
            <a:fillRect/>
          </a:stretch>
        </p:blipFill>
        <p:spPr>
          <a:xfrm>
            <a:off x="6753200" y="1632701"/>
            <a:ext cx="2719173" cy="4570717"/>
          </a:xfrm>
          <a:prstGeom prst="rect">
            <a:avLst/>
          </a:prstGeom>
        </p:spPr>
      </p:pic>
      <p:sp>
        <p:nvSpPr>
          <p:cNvPr id="6" name="Rectangle 4"/>
          <p:cNvSpPr>
            <a:spLocks noChangeArrowheads="1"/>
          </p:cNvSpPr>
          <p:nvPr/>
        </p:nvSpPr>
        <p:spPr bwMode="auto">
          <a:xfrm>
            <a:off x="3008784" y="5918823"/>
            <a:ext cx="3528392" cy="326146"/>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Font typeface="Monotype Sorts" pitchFamily="2" charset="2"/>
              <a:buNone/>
            </a:pPr>
            <a:r>
              <a:rPr kumimoji="0" lang="en-US" sz="1200" b="0" u="none" dirty="0">
                <a:solidFill>
                  <a:schemeClr val="tx1"/>
                </a:solidFill>
              </a:rPr>
              <a:t>Source: IMF (2018), “World Economic Outlook”, Oct.</a:t>
            </a:r>
          </a:p>
        </p:txBody>
      </p:sp>
    </p:spTree>
    <p:extLst>
      <p:ext uri="{BB962C8B-B14F-4D97-AF65-F5344CB8AC3E}">
        <p14:creationId xmlns:p14="http://schemas.microsoft.com/office/powerpoint/2010/main" val="3387358667"/>
      </p:ext>
    </p:extLst>
  </p:cSld>
  <p:clrMapOvr>
    <a:masterClrMapping/>
  </p:clrMapOvr>
  <p:transition spd="slow">
    <p:pull dir="r"/>
  </p:transition>
</p:sld>
</file>

<file path=ppt/slides/slide6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342900"/>
            <a:ext cx="8566150" cy="1104900"/>
          </a:xfrm>
        </p:spPr>
        <p:txBody>
          <a:bodyPr/>
          <a:lstStyle/>
          <a:p>
            <a:r>
              <a:rPr lang="en-US" dirty="0"/>
              <a:t>Regulation</a:t>
            </a:r>
          </a:p>
        </p:txBody>
      </p:sp>
      <p:sp>
        <p:nvSpPr>
          <p:cNvPr id="9" name="Rectangle 3"/>
          <p:cNvSpPr txBox="1">
            <a:spLocks noChangeArrowheads="1"/>
          </p:cNvSpPr>
          <p:nvPr/>
        </p:nvSpPr>
        <p:spPr bwMode="auto">
          <a:xfrm>
            <a:off x="762000" y="1628799"/>
            <a:ext cx="8731250" cy="469421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55600" indent="-355600" algn="just">
              <a:lnSpc>
                <a:spcPts val="2600"/>
              </a:lnSpc>
              <a:spcBef>
                <a:spcPts val="0"/>
              </a:spcBef>
              <a:spcAft>
                <a:spcPts val="600"/>
              </a:spcAft>
              <a:buClr>
                <a:schemeClr val="bg2"/>
              </a:buClr>
              <a:buSzPct val="75000"/>
              <a:buFont typeface="Monotype Sorts" pitchFamily="2" charset="2"/>
              <a:buChar char="n"/>
              <a:defRPr/>
            </a:pPr>
            <a:r>
              <a:rPr lang="en-US" sz="1800" dirty="0">
                <a:solidFill>
                  <a:srgbClr val="FF0000"/>
                </a:solidFill>
              </a:rPr>
              <a:t>European-wide initiatives occurred only after the Government debt crisis:</a:t>
            </a:r>
            <a:endParaRPr lang="en-US" sz="1800" dirty="0"/>
          </a:p>
          <a:p>
            <a:pPr marL="360363" indent="-360363" algn="just">
              <a:lnSpc>
                <a:spcPts val="2700"/>
              </a:lnSpc>
              <a:spcBef>
                <a:spcPts val="0"/>
              </a:spcBef>
              <a:spcAft>
                <a:spcPts val="600"/>
              </a:spcAft>
              <a:buClr>
                <a:schemeClr val="bg2"/>
              </a:buClr>
              <a:buSzPct val="75000"/>
              <a:buAutoNum type="romanLcParenBoth"/>
              <a:defRPr/>
            </a:pPr>
            <a:r>
              <a:rPr kumimoji="0" lang="en-US" sz="1800" u="none" kern="0" dirty="0">
                <a:solidFill>
                  <a:srgbClr val="FF0000"/>
                </a:solidFill>
                <a:cs typeface="Times New Roman" pitchFamily="18" charset="0"/>
              </a:rPr>
              <a:t>Basel III</a:t>
            </a:r>
          </a:p>
          <a:p>
            <a:pPr marL="342900" indent="-342900" algn="just">
              <a:lnSpc>
                <a:spcPts val="2400"/>
              </a:lnSpc>
              <a:spcBef>
                <a:spcPts val="0"/>
              </a:spcBef>
              <a:spcAft>
                <a:spcPts val="0"/>
              </a:spcAft>
              <a:buClr>
                <a:schemeClr val="bg2"/>
              </a:buClr>
              <a:buSzPct val="75000"/>
              <a:buFontTx/>
              <a:buChar char="-"/>
              <a:defRPr/>
            </a:pPr>
            <a:r>
              <a:rPr kumimoji="0" lang="en-US" sz="1600" b="0" u="none" kern="0" dirty="0">
                <a:solidFill>
                  <a:schemeClr val="tx1"/>
                </a:solidFill>
                <a:cs typeface="Times New Roman" pitchFamily="18" charset="0"/>
              </a:rPr>
              <a:t>New capital requirements framework, including:</a:t>
            </a:r>
          </a:p>
          <a:p>
            <a:pPr marL="539750" lvl="1" indent="-184150" algn="just">
              <a:lnSpc>
                <a:spcPts val="2400"/>
              </a:lnSpc>
              <a:spcBef>
                <a:spcPts val="0"/>
              </a:spcBef>
              <a:spcAft>
                <a:spcPts val="0"/>
              </a:spcAft>
              <a:buClr>
                <a:schemeClr val="bg2"/>
              </a:buClr>
              <a:buSzPct val="75000"/>
              <a:buFontTx/>
              <a:buChar char="-"/>
              <a:defRPr/>
            </a:pPr>
            <a:r>
              <a:rPr kumimoji="0" lang="en-US" sz="1600" b="0" u="none" kern="0" dirty="0">
                <a:solidFill>
                  <a:schemeClr val="tx1"/>
                </a:solidFill>
                <a:cs typeface="Times New Roman" pitchFamily="18" charset="0"/>
              </a:rPr>
              <a:t>new capital buffers</a:t>
            </a:r>
          </a:p>
          <a:p>
            <a:pPr marL="539750" lvl="1" indent="-184150" algn="just">
              <a:lnSpc>
                <a:spcPts val="2400"/>
              </a:lnSpc>
              <a:spcBef>
                <a:spcPts val="0"/>
              </a:spcBef>
              <a:spcAft>
                <a:spcPts val="0"/>
              </a:spcAft>
              <a:buClr>
                <a:schemeClr val="bg2"/>
              </a:buClr>
              <a:buSzPct val="75000"/>
              <a:buFontTx/>
              <a:buChar char="-"/>
              <a:defRPr/>
            </a:pPr>
            <a:r>
              <a:rPr kumimoji="0" lang="en-US" sz="1600" b="0" u="none" kern="0" dirty="0">
                <a:solidFill>
                  <a:schemeClr val="tx1"/>
                </a:solidFill>
                <a:cs typeface="Times New Roman" pitchFamily="18" charset="0"/>
              </a:rPr>
              <a:t>higher minimum capital levels</a:t>
            </a:r>
          </a:p>
          <a:p>
            <a:pPr marL="539750" lvl="1" indent="-184150" algn="just">
              <a:lnSpc>
                <a:spcPts val="2400"/>
              </a:lnSpc>
              <a:spcBef>
                <a:spcPts val="0"/>
              </a:spcBef>
              <a:spcAft>
                <a:spcPts val="0"/>
              </a:spcAft>
              <a:buClr>
                <a:schemeClr val="bg2"/>
              </a:buClr>
              <a:buSzPct val="75000"/>
              <a:buFontTx/>
              <a:buChar char="-"/>
              <a:defRPr/>
            </a:pPr>
            <a:r>
              <a:rPr kumimoji="0" lang="en-US" sz="1600" b="0" u="none" kern="0" dirty="0">
                <a:solidFill>
                  <a:schemeClr val="tx1"/>
                </a:solidFill>
                <a:cs typeface="Times New Roman" pitchFamily="18" charset="0"/>
              </a:rPr>
              <a:t>additional requirements for SIFIs</a:t>
            </a:r>
          </a:p>
          <a:p>
            <a:pPr marL="342900" indent="-342900" algn="just">
              <a:lnSpc>
                <a:spcPts val="2400"/>
              </a:lnSpc>
              <a:spcBef>
                <a:spcPts val="0"/>
              </a:spcBef>
              <a:spcAft>
                <a:spcPts val="0"/>
              </a:spcAft>
              <a:buClr>
                <a:schemeClr val="bg2"/>
              </a:buClr>
              <a:buSzPct val="75000"/>
              <a:buFontTx/>
              <a:buChar char="-"/>
              <a:defRPr/>
            </a:pPr>
            <a:r>
              <a:rPr kumimoji="0" lang="en-US" sz="1600" b="0" u="none" kern="0" dirty="0">
                <a:solidFill>
                  <a:schemeClr val="tx1"/>
                </a:solidFill>
                <a:cs typeface="Times New Roman" pitchFamily="18" charset="0"/>
              </a:rPr>
              <a:t>International rules on liquidity</a:t>
            </a:r>
          </a:p>
          <a:p>
            <a:pPr marL="355600" indent="-355600" algn="just">
              <a:lnSpc>
                <a:spcPts val="2400"/>
              </a:lnSpc>
              <a:spcBef>
                <a:spcPts val="0"/>
              </a:spcBef>
              <a:spcAft>
                <a:spcPts val="0"/>
              </a:spcAft>
              <a:buClr>
                <a:schemeClr val="bg2"/>
              </a:buClr>
              <a:buSzPct val="75000"/>
              <a:buAutoNum type="romanLcParenBoth" startAt="2"/>
              <a:defRPr/>
            </a:pPr>
            <a:r>
              <a:rPr kumimoji="0" lang="en-US" sz="1800" u="none" kern="0" dirty="0">
                <a:solidFill>
                  <a:srgbClr val="FF0000"/>
                </a:solidFill>
                <a:cs typeface="Times New Roman" pitchFamily="18" charset="0"/>
              </a:rPr>
              <a:t>New supervisory architecture in the Euro Area:</a:t>
            </a:r>
          </a:p>
          <a:p>
            <a:pPr marL="355600" lvl="1" indent="-355600" algn="just">
              <a:lnSpc>
                <a:spcPts val="2400"/>
              </a:lnSpc>
              <a:spcBef>
                <a:spcPts val="0"/>
              </a:spcBef>
              <a:spcAft>
                <a:spcPts val="0"/>
              </a:spcAft>
              <a:buClr>
                <a:schemeClr val="bg2"/>
              </a:buClr>
              <a:buSzPct val="75000"/>
              <a:buFontTx/>
              <a:buChar char="-"/>
              <a:defRPr/>
            </a:pPr>
            <a:r>
              <a:rPr kumimoji="0" lang="en-US" sz="1600" b="0" u="none" kern="0" dirty="0">
                <a:solidFill>
                  <a:schemeClr val="tx1"/>
                </a:solidFill>
                <a:cs typeface="Times New Roman" pitchFamily="18" charset="0"/>
              </a:rPr>
              <a:t>Single Supervisory Mechanism, headed by the ECB</a:t>
            </a:r>
          </a:p>
          <a:p>
            <a:pPr marL="355600" lvl="1" indent="-355600" algn="just">
              <a:lnSpc>
                <a:spcPts val="2400"/>
              </a:lnSpc>
              <a:spcBef>
                <a:spcPts val="0"/>
              </a:spcBef>
              <a:spcAft>
                <a:spcPts val="0"/>
              </a:spcAft>
              <a:buClr>
                <a:schemeClr val="bg2"/>
              </a:buClr>
              <a:buSzPct val="75000"/>
              <a:buFontTx/>
              <a:buChar char="-"/>
              <a:defRPr/>
            </a:pPr>
            <a:r>
              <a:rPr kumimoji="0" lang="en-US" sz="1600" b="0" u="none" kern="0" dirty="0">
                <a:solidFill>
                  <a:schemeClr val="tx1"/>
                </a:solidFill>
                <a:cs typeface="Times New Roman" pitchFamily="18" charset="0"/>
              </a:rPr>
              <a:t>New European Regulators </a:t>
            </a:r>
            <a:r>
              <a:rPr lang="en-US" sz="1600" b="0" u="none" dirty="0">
                <a:solidFill>
                  <a:schemeClr val="tx1"/>
                </a:solidFill>
              </a:rPr>
              <a:t>for the Banking and Insurance sectors and to financial markets (EBA – European Banking Authority, EIOPA - European Insurance and Occupational Pensions Authority and ESMA – European Securities Market Authority, respectively).</a:t>
            </a:r>
            <a:endParaRPr kumimoji="0" lang="en-US" sz="1600" b="0" u="none" kern="0" dirty="0">
              <a:solidFill>
                <a:schemeClr val="tx1"/>
              </a:solidFill>
              <a:cs typeface="Times New Roman" pitchFamily="18" charset="0"/>
            </a:endParaRPr>
          </a:p>
          <a:p>
            <a:pPr marL="355600" lvl="1" indent="-355600" algn="just">
              <a:lnSpc>
                <a:spcPts val="2400"/>
              </a:lnSpc>
              <a:spcBef>
                <a:spcPts val="0"/>
              </a:spcBef>
              <a:spcAft>
                <a:spcPts val="0"/>
              </a:spcAft>
              <a:buClr>
                <a:schemeClr val="bg2"/>
              </a:buClr>
              <a:buSzPct val="75000"/>
              <a:buFontTx/>
              <a:buChar char="-"/>
              <a:defRPr/>
            </a:pPr>
            <a:r>
              <a:rPr kumimoji="0" lang="en-US" sz="1600" b="0" u="none" kern="0" dirty="0">
                <a:solidFill>
                  <a:schemeClr val="tx1"/>
                </a:solidFill>
                <a:cs typeface="Times New Roman" pitchFamily="18" charset="0"/>
              </a:rPr>
              <a:t>Stronger role of </a:t>
            </a:r>
            <a:r>
              <a:rPr kumimoji="0" lang="en-US" sz="1600" b="0" u="none" kern="0" dirty="0" err="1">
                <a:solidFill>
                  <a:schemeClr val="tx1"/>
                </a:solidFill>
                <a:cs typeface="Times New Roman" pitchFamily="18" charset="0"/>
              </a:rPr>
              <a:t>macroprudential</a:t>
            </a:r>
            <a:r>
              <a:rPr kumimoji="0" lang="en-US" sz="1600" b="0" u="none" kern="0" dirty="0">
                <a:solidFill>
                  <a:schemeClr val="tx1"/>
                </a:solidFill>
                <a:cs typeface="Times New Roman" pitchFamily="18" charset="0"/>
              </a:rPr>
              <a:t> supervision, with the creation of the European Systemic Risk Board (ESRB).</a:t>
            </a:r>
          </a:p>
          <a:p>
            <a:pPr marL="355600" indent="-355600" algn="just">
              <a:lnSpc>
                <a:spcPts val="2700"/>
              </a:lnSpc>
              <a:spcBef>
                <a:spcPts val="0"/>
              </a:spcBef>
              <a:spcAft>
                <a:spcPts val="600"/>
              </a:spcAft>
              <a:buClr>
                <a:schemeClr val="bg2"/>
              </a:buClr>
              <a:buSzPct val="75000"/>
              <a:buFont typeface="Monotype Sorts" pitchFamily="2" charset="2"/>
              <a:buChar char="n"/>
              <a:defRPr/>
            </a:pPr>
            <a:endParaRPr lang="en-US" sz="1800" b="0" u="none" dirty="0">
              <a:solidFill>
                <a:schemeClr val="tx1"/>
              </a:solidFill>
            </a:endParaRPr>
          </a:p>
          <a:p>
            <a:pPr marL="800100" lvl="1" indent="-342900" algn="just">
              <a:lnSpc>
                <a:spcPts val="2700"/>
              </a:lnSpc>
              <a:spcBef>
                <a:spcPts val="0"/>
              </a:spcBef>
              <a:spcAft>
                <a:spcPts val="600"/>
              </a:spcAft>
              <a:buClr>
                <a:schemeClr val="bg2"/>
              </a:buClr>
              <a:buSzPct val="75000"/>
              <a:buFontTx/>
              <a:buChar char="-"/>
              <a:defRPr/>
            </a:pPr>
            <a:endParaRPr kumimoji="0" lang="en-US" sz="1800" b="0" i="0" u="none" strike="noStrike" kern="0" cap="none" spc="0" normalizeH="0" baseline="0" noProof="0" dirty="0">
              <a:ln>
                <a:noFill/>
              </a:ln>
              <a:solidFill>
                <a:schemeClr val="tx1"/>
              </a:solidFill>
              <a:effectLst/>
              <a:uLnTx/>
              <a:uFillTx/>
              <a:latin typeface="+mn-lt"/>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601</a:t>
            </a:fld>
            <a:endParaRPr lang="en-US"/>
          </a:p>
        </p:txBody>
      </p:sp>
    </p:spTree>
    <p:extLst>
      <p:ext uri="{BB962C8B-B14F-4D97-AF65-F5344CB8AC3E}">
        <p14:creationId xmlns:p14="http://schemas.microsoft.com/office/powerpoint/2010/main" val="1462162031"/>
      </p:ext>
    </p:extLst>
  </p:cSld>
  <p:clrMapOvr>
    <a:masterClrMapping/>
  </p:clrMapOvr>
  <p:transition spd="slow">
    <p:pull dir="r"/>
  </p:transition>
</p:sld>
</file>

<file path=ppt/slides/slide6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Fragilities</a:t>
            </a:r>
          </a:p>
        </p:txBody>
      </p:sp>
      <p:sp>
        <p:nvSpPr>
          <p:cNvPr id="6" name="Rectangle 3"/>
          <p:cNvSpPr txBox="1">
            <a:spLocks noChangeArrowheads="1"/>
          </p:cNvSpPr>
          <p:nvPr/>
        </p:nvSpPr>
        <p:spPr bwMode="auto">
          <a:xfrm>
            <a:off x="762000" y="1628797"/>
            <a:ext cx="8731250" cy="4694215"/>
          </a:xfrm>
          <a:prstGeom prst="rect">
            <a:avLst/>
          </a:prstGeom>
          <a:noFill/>
          <a:ln w="9525">
            <a:noFill/>
            <a:miter lim="800000"/>
            <a:headEnd/>
            <a:tailEnd/>
          </a:ln>
        </p:spPr>
        <p:txBody>
          <a:bodyPr lIns="92075" tIns="46038" rIns="92075" bIns="46038"/>
          <a:lstStyle/>
          <a:p>
            <a:pPr marL="268288" indent="-268288" algn="just">
              <a:lnSpc>
                <a:spcPts val="2400"/>
              </a:lnSpc>
              <a:spcBef>
                <a:spcPts val="0"/>
              </a:spcBef>
              <a:spcAft>
                <a:spcPts val="600"/>
              </a:spcAft>
              <a:buClr>
                <a:schemeClr val="bg2"/>
              </a:buClr>
              <a:buSzPct val="75000"/>
              <a:buFont typeface="Monotype Sorts" pitchFamily="2" charset="2"/>
              <a:buChar char="n"/>
              <a:defRPr/>
            </a:pPr>
            <a:r>
              <a:rPr kumimoji="0" lang="en-US" sz="1800" b="0" u="none" kern="0" dirty="0">
                <a:solidFill>
                  <a:srgbClr val="FF0000"/>
                </a:solidFill>
                <a:latin typeface="+mn-lt"/>
                <a:cs typeface="Times New Roman" pitchFamily="18" charset="0"/>
              </a:rPr>
              <a:t>The Financial Sector became much more resilient, </a:t>
            </a:r>
            <a:r>
              <a:rPr kumimoji="0" lang="en-US" sz="1800" b="0" u="none" kern="0" dirty="0">
                <a:solidFill>
                  <a:schemeClr val="tx1"/>
                </a:solidFill>
                <a:latin typeface="+mn-lt"/>
                <a:cs typeface="Times New Roman" pitchFamily="18" charset="0"/>
              </a:rPr>
              <a:t>benefitting from the implementation of the regulatory reform, exhibiting much stronger capital and liquidity levels.</a:t>
            </a:r>
          </a:p>
          <a:p>
            <a:pPr marL="268288" indent="-268288" algn="just">
              <a:lnSpc>
                <a:spcPts val="2400"/>
              </a:lnSpc>
              <a:spcBef>
                <a:spcPts val="0"/>
              </a:spcBef>
              <a:spcAft>
                <a:spcPts val="600"/>
              </a:spcAft>
              <a:buClr>
                <a:schemeClr val="bg2"/>
              </a:buClr>
              <a:buSzPct val="75000"/>
              <a:buFont typeface="Monotype Sorts" pitchFamily="2" charset="2"/>
              <a:buChar char="n"/>
              <a:defRPr/>
            </a:pPr>
            <a:r>
              <a:rPr lang="en-US" sz="1800" b="0" u="none" dirty="0">
                <a:solidFill>
                  <a:schemeClr val="tx1"/>
                </a:solidFill>
                <a:latin typeface="+mn-lt"/>
              </a:rPr>
              <a:t>According to Barth, </a:t>
            </a:r>
            <a:r>
              <a:rPr lang="en-US" sz="1800" b="0" u="none" dirty="0" err="1">
                <a:solidFill>
                  <a:schemeClr val="tx1"/>
                </a:solidFill>
                <a:latin typeface="+mn-lt"/>
              </a:rPr>
              <a:t>Caprio</a:t>
            </a:r>
            <a:r>
              <a:rPr lang="en-US" sz="1800" b="0" u="none" dirty="0">
                <a:solidFill>
                  <a:schemeClr val="tx1"/>
                </a:solidFill>
                <a:latin typeface="+mn-lt"/>
              </a:rPr>
              <a:t> and Levine (2013), stronger regulatory restrictions decreased the probability of banking crisis.</a:t>
            </a:r>
          </a:p>
          <a:p>
            <a:pPr marL="268288" indent="-268288" algn="just">
              <a:lnSpc>
                <a:spcPts val="2400"/>
              </a:lnSpc>
              <a:spcBef>
                <a:spcPts val="0"/>
              </a:spcBef>
              <a:spcAft>
                <a:spcPts val="600"/>
              </a:spcAft>
              <a:buClr>
                <a:schemeClr val="bg2"/>
              </a:buClr>
              <a:buSzPct val="75000"/>
              <a:buFont typeface="Monotype Sorts" pitchFamily="2" charset="2"/>
              <a:buChar char="n"/>
              <a:defRPr/>
            </a:pPr>
            <a:r>
              <a:rPr kumimoji="0" lang="en-US" sz="1800" b="0" u="none" kern="0" dirty="0">
                <a:solidFill>
                  <a:schemeClr val="tx1"/>
                </a:solidFill>
                <a:latin typeface="+mn-lt"/>
                <a:cs typeface="Times New Roman" pitchFamily="18" charset="0"/>
              </a:rPr>
              <a:t>Additionally, the new financial architecture =&gt; supervisory stress testing and the development of </a:t>
            </a:r>
            <a:r>
              <a:rPr kumimoji="0" lang="en-US" sz="1800" b="0" u="none" kern="0" dirty="0" err="1">
                <a:solidFill>
                  <a:schemeClr val="tx1"/>
                </a:solidFill>
                <a:latin typeface="+mn-lt"/>
                <a:cs typeface="Times New Roman" pitchFamily="18" charset="0"/>
              </a:rPr>
              <a:t>macroprudential</a:t>
            </a:r>
            <a:r>
              <a:rPr kumimoji="0" lang="en-US" sz="1800" b="0" u="none" kern="0" dirty="0">
                <a:solidFill>
                  <a:schemeClr val="tx1"/>
                </a:solidFill>
                <a:latin typeface="+mn-lt"/>
                <a:cs typeface="Times New Roman" pitchFamily="18" charset="0"/>
              </a:rPr>
              <a:t> regulation, enhancing the assessment of systemic risks.</a:t>
            </a:r>
          </a:p>
          <a:p>
            <a:pPr marL="268288" indent="-268288" algn="just">
              <a:lnSpc>
                <a:spcPts val="2400"/>
              </a:lnSpc>
              <a:spcBef>
                <a:spcPts val="0"/>
              </a:spcBef>
              <a:spcAft>
                <a:spcPts val="600"/>
              </a:spcAft>
              <a:buClr>
                <a:schemeClr val="bg2"/>
              </a:buClr>
              <a:buSzPct val="75000"/>
              <a:buFont typeface="Monotype Sorts" pitchFamily="2" charset="2"/>
              <a:buChar char="n"/>
              <a:defRPr/>
            </a:pPr>
            <a:r>
              <a:rPr kumimoji="0" lang="en-US" sz="1800" b="0" u="none" kern="0" dirty="0">
                <a:solidFill>
                  <a:srgbClr val="FF0000"/>
                </a:solidFill>
                <a:latin typeface="+mn-lt"/>
                <a:cs typeface="Times New Roman" pitchFamily="18" charset="0"/>
              </a:rPr>
              <a:t>However, fragilities remained and some were even strengthened:</a:t>
            </a:r>
          </a:p>
          <a:p>
            <a:pPr marL="269875" indent="-269875" algn="just">
              <a:lnSpc>
                <a:spcPts val="2300"/>
              </a:lnSpc>
              <a:spcBef>
                <a:spcPts val="0"/>
              </a:spcBef>
              <a:spcAft>
                <a:spcPts val="300"/>
              </a:spcAft>
              <a:buClr>
                <a:schemeClr val="bg2"/>
              </a:buClr>
              <a:buSzPct val="75000"/>
              <a:buAutoNum type="romanLcParenBoth"/>
              <a:defRPr/>
            </a:pPr>
            <a:r>
              <a:rPr kumimoji="0" lang="en-US" sz="1600" b="0" u="none" kern="0" dirty="0">
                <a:solidFill>
                  <a:schemeClr val="tx1"/>
                </a:solidFill>
                <a:latin typeface="+mn-lt"/>
                <a:cs typeface="Times New Roman" pitchFamily="18" charset="0"/>
              </a:rPr>
              <a:t>Weak profitability of banks in several countries, now mitigated by the increase in interest rates, that will raise credit risk challenges in the next future, as it decreases loan demand and debtors’ ability to redeem loans, along with the impact of inflation on real incomes;</a:t>
            </a:r>
          </a:p>
          <a:p>
            <a:pPr marL="269875" indent="-269875" algn="just">
              <a:lnSpc>
                <a:spcPts val="2300"/>
              </a:lnSpc>
              <a:spcBef>
                <a:spcPts val="0"/>
              </a:spcBef>
              <a:spcAft>
                <a:spcPts val="300"/>
              </a:spcAft>
              <a:buClr>
                <a:schemeClr val="bg2"/>
              </a:buClr>
              <a:buSzPct val="75000"/>
              <a:buAutoNum type="romanLcParenBoth"/>
              <a:defRPr/>
            </a:pPr>
            <a:r>
              <a:rPr kumimoji="0" lang="en-US" sz="1600" b="0" u="none" kern="0" dirty="0">
                <a:solidFill>
                  <a:schemeClr val="tx1"/>
                </a:solidFill>
                <a:latin typeface="+mn-lt"/>
                <a:cs typeface="Times New Roman" pitchFamily="18" charset="0"/>
              </a:rPr>
              <a:t>The level of debt increased worldwide;</a:t>
            </a:r>
          </a:p>
          <a:p>
            <a:pPr marL="269875" indent="-269875" algn="just">
              <a:lnSpc>
                <a:spcPts val="2300"/>
              </a:lnSpc>
              <a:spcBef>
                <a:spcPts val="0"/>
              </a:spcBef>
              <a:spcAft>
                <a:spcPts val="300"/>
              </a:spcAft>
              <a:buClr>
                <a:schemeClr val="bg2"/>
              </a:buClr>
              <a:buSzPct val="75000"/>
              <a:buAutoNum type="romanLcParenBoth"/>
              <a:defRPr/>
            </a:pPr>
            <a:r>
              <a:rPr kumimoji="0" lang="en-US" sz="1600" b="0" u="none" kern="0" dirty="0">
                <a:solidFill>
                  <a:schemeClr val="tx1"/>
                </a:solidFill>
                <a:latin typeface="+mn-lt"/>
                <a:cs typeface="Times New Roman" pitchFamily="18" charset="0"/>
              </a:rPr>
              <a:t>Risk to financial stability increased due to the very accommodative financial conditions during a long period of time, motivated by the expansionary monetary policies pursued, that started to be reverted only in the last few months, after several years of very low interest rates.</a:t>
            </a:r>
          </a:p>
          <a:p>
            <a:pPr marL="268288" indent="-268288" algn="just">
              <a:lnSpc>
                <a:spcPts val="2400"/>
              </a:lnSpc>
              <a:spcBef>
                <a:spcPts val="0"/>
              </a:spcBef>
              <a:spcAft>
                <a:spcPts val="600"/>
              </a:spcAft>
              <a:buClr>
                <a:schemeClr val="bg2"/>
              </a:buClr>
              <a:buSzPct val="75000"/>
              <a:buFont typeface="Monotype Sorts" pitchFamily="2" charset="2"/>
              <a:buChar char="n"/>
              <a:defRPr/>
            </a:pPr>
            <a:endParaRPr kumimoji="0" lang="en-US" sz="1800" b="0" u="none" kern="0" dirty="0">
              <a:solidFill>
                <a:schemeClr val="tx1"/>
              </a:solidFill>
              <a:latin typeface="+mn-lt"/>
              <a:cs typeface="Times New Roman" pitchFamily="18" charset="0"/>
            </a:endParaRPr>
          </a:p>
          <a:p>
            <a:pPr algn="just">
              <a:lnSpc>
                <a:spcPts val="2400"/>
              </a:lnSpc>
              <a:spcBef>
                <a:spcPts val="0"/>
              </a:spcBef>
              <a:spcAft>
                <a:spcPts val="600"/>
              </a:spcAft>
              <a:buClr>
                <a:schemeClr val="bg2"/>
              </a:buClr>
              <a:buSzPct val="75000"/>
              <a:buNone/>
              <a:defRPr/>
            </a:pPr>
            <a:endParaRPr lang="en-US" sz="1800" b="0" u="none" dirty="0">
              <a:solidFill>
                <a:schemeClr val="tx1"/>
              </a:solidFill>
              <a:latin typeface="+mn-lt"/>
            </a:endParaRPr>
          </a:p>
          <a:p>
            <a:pPr algn="just">
              <a:lnSpc>
                <a:spcPts val="2400"/>
              </a:lnSpc>
              <a:spcBef>
                <a:spcPts val="0"/>
              </a:spcBef>
              <a:spcAft>
                <a:spcPts val="600"/>
              </a:spcAft>
              <a:buClr>
                <a:schemeClr val="bg2"/>
              </a:buClr>
              <a:buSzPct val="75000"/>
              <a:buNone/>
              <a:defRPr/>
            </a:pPr>
            <a:endParaRPr lang="en-US" sz="1800" b="0" u="none" dirty="0">
              <a:solidFill>
                <a:schemeClr val="tx1"/>
              </a:solidFill>
              <a:latin typeface="+mn-lt"/>
            </a:endParaRPr>
          </a:p>
          <a:p>
            <a:pPr algn="just">
              <a:lnSpc>
                <a:spcPts val="2400"/>
              </a:lnSpc>
              <a:spcBef>
                <a:spcPts val="0"/>
              </a:spcBef>
              <a:spcAft>
                <a:spcPts val="600"/>
              </a:spcAft>
              <a:buClr>
                <a:schemeClr val="bg2"/>
              </a:buClr>
              <a:buSzPct val="75000"/>
              <a:buNone/>
              <a:defRPr/>
            </a:pPr>
            <a:r>
              <a:rPr lang="en-US" sz="1800" u="none" dirty="0">
                <a:solidFill>
                  <a:schemeClr val="tx1"/>
                </a:solidFill>
                <a:latin typeface="+mn-lt"/>
                <a:cs typeface="Times New Roman" pitchFamily="18" charset="0"/>
              </a:rPr>
              <a:t>*</a:t>
            </a:r>
          </a:p>
          <a:p>
            <a:pPr algn="just">
              <a:lnSpc>
                <a:spcPts val="2400"/>
              </a:lnSpc>
              <a:spcBef>
                <a:spcPts val="0"/>
              </a:spcBef>
              <a:spcAft>
                <a:spcPts val="600"/>
              </a:spcAft>
              <a:buClr>
                <a:schemeClr val="bg2"/>
              </a:buClr>
              <a:buSzPct val="75000"/>
              <a:buNone/>
              <a:defRPr/>
            </a:pPr>
            <a:endParaRPr lang="en-US" sz="1800" b="0" u="none" dirty="0">
              <a:solidFill>
                <a:schemeClr val="tx1"/>
              </a:solidFill>
              <a:latin typeface="+mn-lt"/>
            </a:endParaRPr>
          </a:p>
          <a:p>
            <a:pPr marL="268288" indent="-268288" algn="just">
              <a:lnSpc>
                <a:spcPts val="2400"/>
              </a:lnSpc>
              <a:spcBef>
                <a:spcPts val="0"/>
              </a:spcBef>
              <a:spcAft>
                <a:spcPts val="600"/>
              </a:spcAft>
              <a:buClr>
                <a:schemeClr val="bg2"/>
              </a:buClr>
              <a:buSzPct val="75000"/>
              <a:buFont typeface="Monotype Sorts" pitchFamily="2" charset="2"/>
              <a:buChar char="n"/>
              <a:defRPr/>
            </a:pPr>
            <a:endParaRPr kumimoji="0" lang="en-US" sz="1800" b="0" u="none" kern="0" dirty="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602</a:t>
            </a:fld>
            <a:endParaRPr lang="en-US"/>
          </a:p>
        </p:txBody>
      </p:sp>
      <p:pic>
        <p:nvPicPr>
          <p:cNvPr id="7" name="Picture 6"/>
          <p:cNvPicPr>
            <a:picLocks noChangeAspect="1"/>
          </p:cNvPicPr>
          <p:nvPr/>
        </p:nvPicPr>
        <p:blipFill>
          <a:blip r:embed="rId2"/>
          <a:stretch>
            <a:fillRect/>
          </a:stretch>
        </p:blipFill>
        <p:spPr>
          <a:xfrm>
            <a:off x="4376936" y="2636912"/>
            <a:ext cx="1865160" cy="432048"/>
          </a:xfrm>
          <a:prstGeom prst="rect">
            <a:avLst/>
          </a:prstGeom>
        </p:spPr>
      </p:pic>
    </p:spTree>
    <p:extLst>
      <p:ext uri="{BB962C8B-B14F-4D97-AF65-F5344CB8AC3E}">
        <p14:creationId xmlns:p14="http://schemas.microsoft.com/office/powerpoint/2010/main" val="1553494331"/>
      </p:ext>
    </p:extLst>
  </p:cSld>
  <p:clrMapOvr>
    <a:masterClrMapping/>
  </p:clrMapOvr>
  <p:transition spd="slow">
    <p:pull dir="r"/>
  </p:transition>
</p:sld>
</file>

<file path=ppt/slides/slide6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Fragilities</a:t>
            </a:r>
          </a:p>
        </p:txBody>
      </p:sp>
      <p:sp>
        <p:nvSpPr>
          <p:cNvPr id="6" name="Rectangle 3"/>
          <p:cNvSpPr txBox="1">
            <a:spLocks noChangeArrowheads="1"/>
          </p:cNvSpPr>
          <p:nvPr/>
        </p:nvSpPr>
        <p:spPr bwMode="auto">
          <a:xfrm>
            <a:off x="762000" y="1628797"/>
            <a:ext cx="8731250" cy="4694215"/>
          </a:xfrm>
          <a:prstGeom prst="rect">
            <a:avLst/>
          </a:prstGeom>
          <a:noFill/>
          <a:ln w="9525">
            <a:noFill/>
            <a:miter lim="800000"/>
            <a:headEnd/>
            <a:tailEnd/>
          </a:ln>
        </p:spPr>
        <p:txBody>
          <a:bodyPr lIns="92075" tIns="46038" rIns="92075" bIns="46038"/>
          <a:lstStyle/>
          <a:p>
            <a:pPr marL="268288" indent="-268288" algn="just">
              <a:lnSpc>
                <a:spcPts val="2700"/>
              </a:lnSpc>
              <a:spcBef>
                <a:spcPts val="600"/>
              </a:spcBef>
              <a:spcAft>
                <a:spcPts val="0"/>
              </a:spcAft>
              <a:buClr>
                <a:schemeClr val="bg2"/>
              </a:buClr>
              <a:buSzPct val="75000"/>
              <a:buFont typeface="Monotype Sorts" pitchFamily="2" charset="2"/>
              <a:buChar char="n"/>
              <a:defRPr/>
            </a:pPr>
            <a:r>
              <a:rPr lang="en-US" sz="2000" u="none" dirty="0">
                <a:solidFill>
                  <a:srgbClr val="FF0000"/>
                </a:solidFill>
              </a:rPr>
              <a:t>The business model of banking was challenged by 3 developments:</a:t>
            </a:r>
          </a:p>
          <a:p>
            <a:pPr marL="355600" indent="-355600" algn="just">
              <a:lnSpc>
                <a:spcPts val="2700"/>
              </a:lnSpc>
              <a:spcBef>
                <a:spcPts val="600"/>
              </a:spcBef>
              <a:spcAft>
                <a:spcPts val="0"/>
              </a:spcAft>
              <a:buClr>
                <a:schemeClr val="bg2"/>
              </a:buClr>
              <a:buSzPct val="75000"/>
              <a:buAutoNum type="romanLcParenBoth"/>
              <a:defRPr/>
            </a:pPr>
            <a:r>
              <a:rPr lang="en-US" sz="1800" b="0" dirty="0">
                <a:solidFill>
                  <a:srgbClr val="FF0000"/>
                </a:solidFill>
              </a:rPr>
              <a:t>low interest rates during a long period of time</a:t>
            </a:r>
            <a:r>
              <a:rPr lang="en-US" sz="1800" b="0" u="none" dirty="0">
                <a:solidFill>
                  <a:schemeClr val="tx1"/>
                </a:solidFill>
              </a:rPr>
              <a:t>, with nominal rates becoming negative in a few countries, impacting negatively on banks’ profitability, in particular those more reliant on the net interest income.</a:t>
            </a:r>
          </a:p>
          <a:p>
            <a:pPr marL="355600" indent="-355600" algn="just">
              <a:lnSpc>
                <a:spcPts val="2700"/>
              </a:lnSpc>
              <a:spcBef>
                <a:spcPts val="600"/>
              </a:spcBef>
              <a:spcAft>
                <a:spcPts val="0"/>
              </a:spcAft>
              <a:buClr>
                <a:schemeClr val="bg2"/>
              </a:buClr>
              <a:buSzPct val="75000"/>
              <a:buAutoNum type="romanLcParenBoth"/>
              <a:defRPr/>
            </a:pPr>
            <a:r>
              <a:rPr lang="en-US" sz="1800" b="0" dirty="0">
                <a:solidFill>
                  <a:srgbClr val="FF0000"/>
                </a:solidFill>
              </a:rPr>
              <a:t>increased prudential requirements</a:t>
            </a:r>
            <a:r>
              <a:rPr lang="en-US" sz="1800" b="0" u="none" dirty="0">
                <a:solidFill>
                  <a:schemeClr val="tx1"/>
                </a:solidFill>
              </a:rPr>
              <a:t>, regulatory scrutiny and heavy compliance costs in the wake of the 2007-2009 financial crisis. These rules have contributed significantly to enhance the stability of the financial sector, but simultaneously they have put pressure on banks’ profitability and lessened their competitiveness relative to shadow banks.</a:t>
            </a:r>
          </a:p>
          <a:p>
            <a:pPr marL="355600" indent="-355600" algn="just">
              <a:lnSpc>
                <a:spcPts val="2700"/>
              </a:lnSpc>
              <a:spcBef>
                <a:spcPts val="600"/>
              </a:spcBef>
              <a:spcAft>
                <a:spcPts val="0"/>
              </a:spcAft>
              <a:buClr>
                <a:schemeClr val="bg2"/>
              </a:buClr>
              <a:buSzPct val="75000"/>
              <a:buAutoNum type="romanLcParenBoth"/>
              <a:defRPr/>
            </a:pPr>
            <a:r>
              <a:rPr lang="en-US" sz="1800" b="0" dirty="0">
                <a:solidFill>
                  <a:srgbClr val="FF0000"/>
                </a:solidFill>
              </a:rPr>
              <a:t>massive application of digital technologies</a:t>
            </a:r>
            <a:r>
              <a:rPr lang="en-US" sz="1800" b="0" u="none" dirty="0">
                <a:solidFill>
                  <a:schemeClr val="tx1"/>
                </a:solidFill>
              </a:rPr>
              <a:t>, improving the efficiency of incumbent banks and allowing new products, but also favoring the entry of new FinTech firms, in particular in the area of payment systems. Nonetheless, incumbent banks have also been making progresses in digitalization, allowing for the improvement of banks’ efficiency, namely due to staff and branches reduction.</a:t>
            </a:r>
            <a:endParaRPr kumimoji="0" lang="en-US" sz="1800" b="0" u="none" kern="0" dirty="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603</a:t>
            </a:fld>
            <a:endParaRPr lang="en-US"/>
          </a:p>
        </p:txBody>
      </p:sp>
    </p:spTree>
    <p:extLst>
      <p:ext uri="{BB962C8B-B14F-4D97-AF65-F5344CB8AC3E}">
        <p14:creationId xmlns:p14="http://schemas.microsoft.com/office/powerpoint/2010/main" val="2668146510"/>
      </p:ext>
    </p:extLst>
  </p:cSld>
  <p:clrMapOvr>
    <a:masterClrMapping/>
  </p:clrMapOvr>
  <p:transition spd="slow">
    <p:pull dir="r"/>
  </p:transition>
</p:sld>
</file>

<file path=ppt/slides/slide6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Fragilities</a:t>
            </a:r>
          </a:p>
        </p:txBody>
      </p:sp>
      <p:sp>
        <p:nvSpPr>
          <p:cNvPr id="6" name="Rectangle 3"/>
          <p:cNvSpPr txBox="1">
            <a:spLocks noChangeArrowheads="1"/>
          </p:cNvSpPr>
          <p:nvPr/>
        </p:nvSpPr>
        <p:spPr bwMode="auto">
          <a:xfrm>
            <a:off x="761999" y="1628798"/>
            <a:ext cx="8716537" cy="2291682"/>
          </a:xfrm>
          <a:prstGeom prst="rect">
            <a:avLst/>
          </a:prstGeom>
          <a:noFill/>
          <a:ln w="9525">
            <a:noFill/>
            <a:miter lim="800000"/>
            <a:headEnd/>
            <a:tailEnd/>
          </a:ln>
        </p:spPr>
        <p:txBody>
          <a:bodyPr lIns="92075" tIns="46038" rIns="92075" bIns="46038"/>
          <a:lstStyle/>
          <a:p>
            <a:pPr marL="177800" indent="-177800" algn="just">
              <a:lnSpc>
                <a:spcPts val="2600"/>
              </a:lnSpc>
              <a:spcBef>
                <a:spcPts val="600"/>
              </a:spcBef>
              <a:buClr>
                <a:schemeClr val="bg2"/>
              </a:buClr>
              <a:buSzPct val="75000"/>
              <a:buFont typeface="Monotype Sorts" pitchFamily="2" charset="2"/>
              <a:buChar char="n"/>
              <a:defRPr/>
            </a:pPr>
            <a:r>
              <a:rPr kumimoji="0" lang="en-US" sz="1800" b="0" u="none" kern="0" dirty="0">
                <a:solidFill>
                  <a:srgbClr val="FF0000"/>
                </a:solidFill>
                <a:latin typeface="+mn-lt"/>
                <a:cs typeface="Times New Roman" pitchFamily="18" charset="0"/>
              </a:rPr>
              <a:t>Deleveraging was modest worldwide</a:t>
            </a:r>
            <a:r>
              <a:rPr kumimoji="0" lang="en-US" sz="1800" b="0" u="none" kern="0" dirty="0">
                <a:solidFill>
                  <a:schemeClr val="tx1"/>
                </a:solidFill>
                <a:latin typeface="+mn-lt"/>
                <a:cs typeface="Times New Roman" pitchFamily="18" charset="0"/>
              </a:rPr>
              <a:t>, namely in Governments and Non-Financial Companies and mainly among emerging markets.</a:t>
            </a:r>
            <a:endParaRPr kumimoji="0" lang="en-US" sz="1800" b="0" u="none" kern="0" dirty="0">
              <a:solidFill>
                <a:srgbClr val="FF0000"/>
              </a:solidFill>
              <a:latin typeface="+mn-lt"/>
              <a:cs typeface="Times New Roman" pitchFamily="18" charset="0"/>
            </a:endParaRPr>
          </a:p>
          <a:p>
            <a:pPr marL="177800" indent="-177800" algn="just">
              <a:lnSpc>
                <a:spcPts val="2600"/>
              </a:lnSpc>
              <a:spcBef>
                <a:spcPts val="600"/>
              </a:spcBef>
              <a:buClr>
                <a:schemeClr val="bg2"/>
              </a:buClr>
              <a:buSzPct val="75000"/>
              <a:buFont typeface="Monotype Sorts" pitchFamily="2" charset="2"/>
              <a:buChar char="n"/>
              <a:defRPr/>
            </a:pPr>
            <a:r>
              <a:rPr kumimoji="0" lang="en-US" sz="1800" b="0" u="none" kern="0" dirty="0">
                <a:solidFill>
                  <a:schemeClr val="tx1"/>
                </a:solidFill>
                <a:latin typeface="+mn-lt"/>
                <a:cs typeface="Times New Roman" pitchFamily="18" charset="0"/>
              </a:rPr>
              <a:t>Notwithstanding the role of excessive debt in the subprime crisis, there is more debt now than in 2007 </a:t>
            </a:r>
            <a:r>
              <a:rPr kumimoji="0" lang="en-US" sz="1800" b="0" u="none" kern="0" dirty="0">
                <a:solidFill>
                  <a:srgbClr val="FF0000"/>
                </a:solidFill>
                <a:latin typeface="+mn-lt"/>
                <a:cs typeface="Times New Roman" pitchFamily="18" charset="0"/>
              </a:rPr>
              <a:t>(256% of GDP, vs 179% in 2007).</a:t>
            </a:r>
          </a:p>
          <a:p>
            <a:pPr marL="177800" indent="-177800" algn="just">
              <a:lnSpc>
                <a:spcPts val="2600"/>
              </a:lnSpc>
              <a:spcBef>
                <a:spcPts val="600"/>
              </a:spcBef>
              <a:buClr>
                <a:schemeClr val="bg2"/>
              </a:buClr>
              <a:buSzPct val="75000"/>
              <a:buFont typeface="Monotype Sorts" pitchFamily="2" charset="2"/>
              <a:buChar char="n"/>
              <a:defRPr/>
            </a:pPr>
            <a:r>
              <a:rPr lang="en-US" sz="1800" b="0" u="none" dirty="0">
                <a:solidFill>
                  <a:schemeClr val="tx1"/>
                </a:solidFill>
                <a:latin typeface="+mn-lt"/>
              </a:rPr>
              <a:t>China’s debt almost doubled since the subprime crisis.</a:t>
            </a:r>
            <a:r>
              <a:rPr kumimoji="0" lang="en-GB" sz="1800" b="0" u="none" kern="0" dirty="0">
                <a:solidFill>
                  <a:srgbClr val="FF0000"/>
                </a:solidFill>
                <a:cs typeface="Times New Roman" pitchFamily="18" charset="0"/>
              </a:rPr>
              <a:t> to over 250% of GDP (even above Japan in the 1980s).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604</a:t>
            </a:fld>
            <a:endParaRPr lang="en-US"/>
          </a:p>
        </p:txBody>
      </p:sp>
      <p:sp>
        <p:nvSpPr>
          <p:cNvPr id="8" name="Rectangle 7"/>
          <p:cNvSpPr/>
          <p:nvPr/>
        </p:nvSpPr>
        <p:spPr>
          <a:xfrm>
            <a:off x="6537176" y="5946441"/>
            <a:ext cx="2956073" cy="430887"/>
          </a:xfrm>
          <a:prstGeom prst="rect">
            <a:avLst/>
          </a:prstGeom>
        </p:spPr>
        <p:txBody>
          <a:bodyPr wrap="square">
            <a:spAutoFit/>
          </a:bodyPr>
          <a:lstStyle/>
          <a:p>
            <a:pPr algn="just">
              <a:buNone/>
            </a:pPr>
            <a:r>
              <a:rPr lang="en-US" sz="1100" b="0" u="none" dirty="0">
                <a:solidFill>
                  <a:schemeClr val="tx1"/>
                </a:solidFill>
                <a:latin typeface="+mn-lt"/>
                <a:cs typeface="Arial" panose="020B0604020202020204" pitchFamily="34" charset="0"/>
              </a:rPr>
              <a:t>Source: IMF (2021), “</a:t>
            </a:r>
            <a:r>
              <a:rPr lang="en-US" sz="1100" b="0" i="0" u="none" dirty="0">
                <a:solidFill>
                  <a:srgbClr val="000000"/>
                </a:solidFill>
                <a:effectLst/>
                <a:latin typeface="+mn-lt"/>
                <a:cs typeface="Arial" panose="020B0604020202020204" pitchFamily="34" charset="0"/>
              </a:rPr>
              <a:t>Global Debt Reaches a Record $226 Trillion”, IMF Blog, 15 Dec.</a:t>
            </a:r>
          </a:p>
        </p:txBody>
      </p:sp>
      <p:pic>
        <p:nvPicPr>
          <p:cNvPr id="1026" name="Picture 2">
            <a:extLst>
              <a:ext uri="{FF2B5EF4-FFF2-40B4-BE49-F238E27FC236}">
                <a16:creationId xmlns:a16="http://schemas.microsoft.com/office/drawing/2014/main" id="{66731043-FD11-2BA0-9A7F-631DD4809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8880" y="3527368"/>
            <a:ext cx="2581054" cy="24025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377535C-65F2-B8F7-45CE-996BF78B4CA6}"/>
              </a:ext>
            </a:extLst>
          </p:cNvPr>
          <p:cNvPicPr>
            <a:picLocks noChangeAspect="1"/>
          </p:cNvPicPr>
          <p:nvPr/>
        </p:nvPicPr>
        <p:blipFill>
          <a:blip r:embed="rId3"/>
          <a:stretch>
            <a:fillRect/>
          </a:stretch>
        </p:blipFill>
        <p:spPr>
          <a:xfrm>
            <a:off x="1064569" y="3920481"/>
            <a:ext cx="1515108" cy="2100808"/>
          </a:xfrm>
          <a:prstGeom prst="rect">
            <a:avLst/>
          </a:prstGeom>
        </p:spPr>
      </p:pic>
      <p:sp>
        <p:nvSpPr>
          <p:cNvPr id="11" name="Rectangle 10">
            <a:extLst>
              <a:ext uri="{FF2B5EF4-FFF2-40B4-BE49-F238E27FC236}">
                <a16:creationId xmlns:a16="http://schemas.microsoft.com/office/drawing/2014/main" id="{6FE9BB83-25DF-90E5-B759-B525DDAB219F}"/>
              </a:ext>
            </a:extLst>
          </p:cNvPr>
          <p:cNvSpPr/>
          <p:nvPr/>
        </p:nvSpPr>
        <p:spPr>
          <a:xfrm>
            <a:off x="992560" y="6031079"/>
            <a:ext cx="2016224" cy="261610"/>
          </a:xfrm>
          <a:prstGeom prst="rect">
            <a:avLst/>
          </a:prstGeom>
        </p:spPr>
        <p:txBody>
          <a:bodyPr wrap="square">
            <a:spAutoFit/>
          </a:bodyPr>
          <a:lstStyle/>
          <a:p>
            <a:pPr algn="l">
              <a:spcBef>
                <a:spcPts val="0"/>
              </a:spcBef>
              <a:buNone/>
            </a:pPr>
            <a:r>
              <a:rPr lang="en-US" sz="1100" b="0" u="none" dirty="0">
                <a:solidFill>
                  <a:schemeClr val="tx1"/>
                </a:solidFill>
                <a:latin typeface="+mn-lt"/>
              </a:rPr>
              <a:t>BIS (2022), </a:t>
            </a:r>
            <a:r>
              <a:rPr lang="pt-PT" sz="1100" b="0" u="none" dirty="0">
                <a:solidFill>
                  <a:schemeClr val="tx1"/>
                </a:solidFill>
                <a:latin typeface="+mn-lt"/>
              </a:rPr>
              <a:t>”</a:t>
            </a:r>
            <a:r>
              <a:rPr lang="en-US" sz="1100" b="0" u="none" dirty="0">
                <a:solidFill>
                  <a:schemeClr val="tx1"/>
                </a:solidFill>
                <a:latin typeface="+mn-lt"/>
              </a:rPr>
              <a:t>Annual Report”</a:t>
            </a:r>
            <a:endParaRPr lang="en-US" sz="1100" b="0" dirty="0">
              <a:solidFill>
                <a:schemeClr val="tx1"/>
              </a:solidFill>
              <a:latin typeface="+mn-lt"/>
            </a:endParaRPr>
          </a:p>
        </p:txBody>
      </p:sp>
      <p:pic>
        <p:nvPicPr>
          <p:cNvPr id="12" name="Picture 11">
            <a:extLst>
              <a:ext uri="{FF2B5EF4-FFF2-40B4-BE49-F238E27FC236}">
                <a16:creationId xmlns:a16="http://schemas.microsoft.com/office/drawing/2014/main" id="{103A6357-CD06-EDC0-3314-A14FEA46536D}"/>
              </a:ext>
            </a:extLst>
          </p:cNvPr>
          <p:cNvPicPr>
            <a:picLocks noChangeAspect="1"/>
          </p:cNvPicPr>
          <p:nvPr/>
        </p:nvPicPr>
        <p:blipFill>
          <a:blip r:embed="rId4"/>
          <a:stretch>
            <a:fillRect/>
          </a:stretch>
        </p:blipFill>
        <p:spPr>
          <a:xfrm>
            <a:off x="3119810" y="5977763"/>
            <a:ext cx="2697286" cy="196121"/>
          </a:xfrm>
          <a:prstGeom prst="rect">
            <a:avLst/>
          </a:prstGeom>
        </p:spPr>
      </p:pic>
      <p:sp>
        <p:nvSpPr>
          <p:cNvPr id="15" name="Rectangle 14">
            <a:extLst>
              <a:ext uri="{FF2B5EF4-FFF2-40B4-BE49-F238E27FC236}">
                <a16:creationId xmlns:a16="http://schemas.microsoft.com/office/drawing/2014/main" id="{F216A447-FB15-48EA-E6C8-370D84921914}"/>
              </a:ext>
            </a:extLst>
          </p:cNvPr>
          <p:cNvSpPr/>
          <p:nvPr/>
        </p:nvSpPr>
        <p:spPr>
          <a:xfrm>
            <a:off x="4530948" y="5582808"/>
            <a:ext cx="1200470" cy="400110"/>
          </a:xfrm>
          <a:prstGeom prst="rect">
            <a:avLst/>
          </a:prstGeom>
        </p:spPr>
        <p:txBody>
          <a:bodyPr wrap="square">
            <a:spAutoFit/>
          </a:bodyPr>
          <a:lstStyle/>
          <a:p>
            <a:pPr algn="l">
              <a:spcBef>
                <a:spcPts val="0"/>
              </a:spcBef>
              <a:buNone/>
            </a:pPr>
            <a:r>
              <a:rPr lang="en-US" sz="1000" b="0" u="none" dirty="0">
                <a:solidFill>
                  <a:schemeClr val="tx1"/>
                </a:solidFill>
                <a:latin typeface="+mn-lt"/>
              </a:rPr>
              <a:t>BIS (2022), </a:t>
            </a:r>
            <a:r>
              <a:rPr lang="pt-PT" sz="1000" b="0" u="none" dirty="0">
                <a:solidFill>
                  <a:schemeClr val="tx1"/>
                </a:solidFill>
                <a:latin typeface="+mn-lt"/>
              </a:rPr>
              <a:t>”</a:t>
            </a:r>
            <a:r>
              <a:rPr lang="en-US" sz="1000" b="0" u="none" dirty="0">
                <a:solidFill>
                  <a:schemeClr val="tx1"/>
                </a:solidFill>
                <a:latin typeface="+mn-lt"/>
              </a:rPr>
              <a:t>Annual Report”</a:t>
            </a:r>
            <a:endParaRPr lang="en-US" sz="1000" b="0" dirty="0">
              <a:solidFill>
                <a:schemeClr val="tx1"/>
              </a:solidFill>
              <a:latin typeface="+mn-lt"/>
            </a:endParaRPr>
          </a:p>
        </p:txBody>
      </p:sp>
      <p:pic>
        <p:nvPicPr>
          <p:cNvPr id="14" name="Picture 13">
            <a:extLst>
              <a:ext uri="{FF2B5EF4-FFF2-40B4-BE49-F238E27FC236}">
                <a16:creationId xmlns:a16="http://schemas.microsoft.com/office/drawing/2014/main" id="{DC3CF510-A975-3DDB-1D5A-C6CABE221BCA}"/>
              </a:ext>
            </a:extLst>
          </p:cNvPr>
          <p:cNvPicPr>
            <a:picLocks noChangeAspect="1"/>
          </p:cNvPicPr>
          <p:nvPr/>
        </p:nvPicPr>
        <p:blipFill>
          <a:blip r:embed="rId5"/>
          <a:stretch>
            <a:fillRect/>
          </a:stretch>
        </p:blipFill>
        <p:spPr>
          <a:xfrm>
            <a:off x="3077586" y="3893115"/>
            <a:ext cx="1438382" cy="2100809"/>
          </a:xfrm>
          <a:prstGeom prst="rect">
            <a:avLst/>
          </a:prstGeom>
        </p:spPr>
      </p:pic>
      <mc:AlternateContent xmlns:mc="http://schemas.openxmlformats.org/markup-compatibility/2006" xmlns:p14="http://schemas.microsoft.com/office/powerpoint/2010/main">
        <mc:Choice Requires="p14">
          <p:contentPart p14:bwMode="auto" r:id="rId6">
            <p14:nvContentPartPr>
              <p14:cNvPr id="22" name="Ink 21">
                <a:extLst>
                  <a:ext uri="{FF2B5EF4-FFF2-40B4-BE49-F238E27FC236}">
                    <a16:creationId xmlns:a16="http://schemas.microsoft.com/office/drawing/2014/main" id="{8085F01E-E5A8-2CC5-50CD-9147B3894FC6}"/>
                  </a:ext>
                </a:extLst>
              </p14:cNvPr>
              <p14:cNvContentPartPr/>
              <p14:nvPr/>
            </p14:nvContentPartPr>
            <p14:xfrm>
              <a:off x="3345287" y="5723634"/>
              <a:ext cx="154440" cy="8280"/>
            </p14:xfrm>
          </p:contentPart>
        </mc:Choice>
        <mc:Fallback xmlns="">
          <p:pic>
            <p:nvPicPr>
              <p:cNvPr id="22" name="Ink 21">
                <a:extLst>
                  <a:ext uri="{FF2B5EF4-FFF2-40B4-BE49-F238E27FC236}">
                    <a16:creationId xmlns:a16="http://schemas.microsoft.com/office/drawing/2014/main" id="{8085F01E-E5A8-2CC5-50CD-9147B3894FC6}"/>
                  </a:ext>
                </a:extLst>
              </p:cNvPr>
              <p:cNvPicPr/>
              <p:nvPr/>
            </p:nvPicPr>
            <p:blipFill>
              <a:blip r:embed="rId7"/>
              <a:stretch>
                <a:fillRect/>
              </a:stretch>
            </p:blipFill>
            <p:spPr>
              <a:xfrm>
                <a:off x="3336647" y="5714994"/>
                <a:ext cx="17208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Ink 25">
                <a:extLst>
                  <a:ext uri="{FF2B5EF4-FFF2-40B4-BE49-F238E27FC236}">
                    <a16:creationId xmlns:a16="http://schemas.microsoft.com/office/drawing/2014/main" id="{41574475-2E44-0A76-B071-BAD35DF9CB16}"/>
                  </a:ext>
                </a:extLst>
              </p14:cNvPr>
              <p14:cNvContentPartPr/>
              <p14:nvPr/>
            </p14:nvContentPartPr>
            <p14:xfrm>
              <a:off x="3319367" y="5761074"/>
              <a:ext cx="55800" cy="4320"/>
            </p14:xfrm>
          </p:contentPart>
        </mc:Choice>
        <mc:Fallback xmlns="">
          <p:pic>
            <p:nvPicPr>
              <p:cNvPr id="26" name="Ink 25">
                <a:extLst>
                  <a:ext uri="{FF2B5EF4-FFF2-40B4-BE49-F238E27FC236}">
                    <a16:creationId xmlns:a16="http://schemas.microsoft.com/office/drawing/2014/main" id="{41574475-2E44-0A76-B071-BAD35DF9CB16}"/>
                  </a:ext>
                </a:extLst>
              </p:cNvPr>
              <p:cNvPicPr/>
              <p:nvPr/>
            </p:nvPicPr>
            <p:blipFill>
              <a:blip r:embed="rId9"/>
              <a:stretch>
                <a:fillRect/>
              </a:stretch>
            </p:blipFill>
            <p:spPr>
              <a:xfrm>
                <a:off x="3310727" y="5752434"/>
                <a:ext cx="7344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Ink 26">
                <a:extLst>
                  <a:ext uri="{FF2B5EF4-FFF2-40B4-BE49-F238E27FC236}">
                    <a16:creationId xmlns:a16="http://schemas.microsoft.com/office/drawing/2014/main" id="{9BC4C472-9659-DD5D-1C7D-A03B4A9C9F5A}"/>
                  </a:ext>
                </a:extLst>
              </p14:cNvPr>
              <p14:cNvContentPartPr/>
              <p14:nvPr/>
            </p14:nvContentPartPr>
            <p14:xfrm>
              <a:off x="5151767" y="5285514"/>
              <a:ext cx="360" cy="360"/>
            </p14:xfrm>
          </p:contentPart>
        </mc:Choice>
        <mc:Fallback xmlns="">
          <p:pic>
            <p:nvPicPr>
              <p:cNvPr id="27" name="Ink 26">
                <a:extLst>
                  <a:ext uri="{FF2B5EF4-FFF2-40B4-BE49-F238E27FC236}">
                    <a16:creationId xmlns:a16="http://schemas.microsoft.com/office/drawing/2014/main" id="{9BC4C472-9659-DD5D-1C7D-A03B4A9C9F5A}"/>
                  </a:ext>
                </a:extLst>
              </p:cNvPr>
              <p:cNvPicPr/>
              <p:nvPr/>
            </p:nvPicPr>
            <p:blipFill>
              <a:blip r:embed="rId11"/>
              <a:stretch>
                <a:fillRect/>
              </a:stretch>
            </p:blipFill>
            <p:spPr>
              <a:xfrm>
                <a:off x="5142767" y="5276514"/>
                <a:ext cx="18000" cy="18000"/>
              </a:xfrm>
              <a:prstGeom prst="rect">
                <a:avLst/>
              </a:prstGeom>
            </p:spPr>
          </p:pic>
        </mc:Fallback>
      </mc:AlternateContent>
      <p:grpSp>
        <p:nvGrpSpPr>
          <p:cNvPr id="35" name="Group 34">
            <a:extLst>
              <a:ext uri="{FF2B5EF4-FFF2-40B4-BE49-F238E27FC236}">
                <a16:creationId xmlns:a16="http://schemas.microsoft.com/office/drawing/2014/main" id="{8EB60915-1749-AC1E-390B-EB0A7D7D70BB}"/>
              </a:ext>
            </a:extLst>
          </p:cNvPr>
          <p:cNvGrpSpPr/>
          <p:nvPr/>
        </p:nvGrpSpPr>
        <p:grpSpPr>
          <a:xfrm>
            <a:off x="3248807" y="5714634"/>
            <a:ext cx="259200" cy="84240"/>
            <a:chOff x="3248807" y="5714634"/>
            <a:chExt cx="259200" cy="84240"/>
          </a:xfrm>
        </p:grpSpPr>
        <mc:AlternateContent xmlns:mc="http://schemas.openxmlformats.org/markup-compatibility/2006" xmlns:p14="http://schemas.microsoft.com/office/powerpoint/2010/main">
          <mc:Choice Requires="p14">
            <p:contentPart p14:bwMode="auto" r:id="rId12">
              <p14:nvContentPartPr>
                <p14:cNvPr id="23" name="Ink 22">
                  <a:extLst>
                    <a:ext uri="{FF2B5EF4-FFF2-40B4-BE49-F238E27FC236}">
                      <a16:creationId xmlns:a16="http://schemas.microsoft.com/office/drawing/2014/main" id="{49D2939A-FAAC-33E5-1889-817502DFE808}"/>
                    </a:ext>
                  </a:extLst>
                </p14:cNvPr>
                <p14:cNvContentPartPr/>
                <p14:nvPr/>
              </p14:nvContentPartPr>
              <p14:xfrm>
                <a:off x="3360047" y="5760714"/>
                <a:ext cx="103680" cy="7920"/>
              </p14:xfrm>
            </p:contentPart>
          </mc:Choice>
          <mc:Fallback xmlns="">
            <p:pic>
              <p:nvPicPr>
                <p:cNvPr id="23" name="Ink 22">
                  <a:extLst>
                    <a:ext uri="{FF2B5EF4-FFF2-40B4-BE49-F238E27FC236}">
                      <a16:creationId xmlns:a16="http://schemas.microsoft.com/office/drawing/2014/main" id="{49D2939A-FAAC-33E5-1889-817502DFE808}"/>
                    </a:ext>
                  </a:extLst>
                </p:cNvPr>
                <p:cNvPicPr/>
                <p:nvPr/>
              </p:nvPicPr>
              <p:blipFill>
                <a:blip r:embed="rId13"/>
                <a:stretch>
                  <a:fillRect/>
                </a:stretch>
              </p:blipFill>
              <p:spPr>
                <a:xfrm>
                  <a:off x="3351407" y="5752074"/>
                  <a:ext cx="12132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 name="Ink 23">
                  <a:extLst>
                    <a:ext uri="{FF2B5EF4-FFF2-40B4-BE49-F238E27FC236}">
                      <a16:creationId xmlns:a16="http://schemas.microsoft.com/office/drawing/2014/main" id="{A5492AC9-92C1-E77B-D348-AAB9773FBC4A}"/>
                    </a:ext>
                  </a:extLst>
                </p14:cNvPr>
                <p14:cNvContentPartPr/>
                <p14:nvPr/>
              </p14:nvContentPartPr>
              <p14:xfrm>
                <a:off x="3360047" y="5754954"/>
                <a:ext cx="64800" cy="21240"/>
              </p14:xfrm>
            </p:contentPart>
          </mc:Choice>
          <mc:Fallback xmlns="">
            <p:pic>
              <p:nvPicPr>
                <p:cNvPr id="24" name="Ink 23">
                  <a:extLst>
                    <a:ext uri="{FF2B5EF4-FFF2-40B4-BE49-F238E27FC236}">
                      <a16:creationId xmlns:a16="http://schemas.microsoft.com/office/drawing/2014/main" id="{A5492AC9-92C1-E77B-D348-AAB9773FBC4A}"/>
                    </a:ext>
                  </a:extLst>
                </p:cNvPr>
                <p:cNvPicPr/>
                <p:nvPr/>
              </p:nvPicPr>
              <p:blipFill>
                <a:blip r:embed="rId15"/>
                <a:stretch>
                  <a:fillRect/>
                </a:stretch>
              </p:blipFill>
              <p:spPr>
                <a:xfrm>
                  <a:off x="3351407" y="5746314"/>
                  <a:ext cx="8244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9" name="Ink 28">
                  <a:extLst>
                    <a:ext uri="{FF2B5EF4-FFF2-40B4-BE49-F238E27FC236}">
                      <a16:creationId xmlns:a16="http://schemas.microsoft.com/office/drawing/2014/main" id="{68C9DB85-4C18-917F-F0C6-5C7792022566}"/>
                    </a:ext>
                  </a:extLst>
                </p14:cNvPr>
                <p14:cNvContentPartPr/>
                <p14:nvPr/>
              </p14:nvContentPartPr>
              <p14:xfrm>
                <a:off x="3360047" y="5747394"/>
                <a:ext cx="105480" cy="14400"/>
              </p14:xfrm>
            </p:contentPart>
          </mc:Choice>
          <mc:Fallback xmlns="">
            <p:pic>
              <p:nvPicPr>
                <p:cNvPr id="29" name="Ink 28">
                  <a:extLst>
                    <a:ext uri="{FF2B5EF4-FFF2-40B4-BE49-F238E27FC236}">
                      <a16:creationId xmlns:a16="http://schemas.microsoft.com/office/drawing/2014/main" id="{68C9DB85-4C18-917F-F0C6-5C7792022566}"/>
                    </a:ext>
                  </a:extLst>
                </p:cNvPr>
                <p:cNvPicPr/>
                <p:nvPr/>
              </p:nvPicPr>
              <p:blipFill>
                <a:blip r:embed="rId17"/>
                <a:stretch>
                  <a:fillRect/>
                </a:stretch>
              </p:blipFill>
              <p:spPr>
                <a:xfrm>
                  <a:off x="3351407" y="5738394"/>
                  <a:ext cx="12312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1" name="Ink 30">
                  <a:extLst>
                    <a:ext uri="{FF2B5EF4-FFF2-40B4-BE49-F238E27FC236}">
                      <a16:creationId xmlns:a16="http://schemas.microsoft.com/office/drawing/2014/main" id="{DB6DD3D5-46F5-7A39-1FFA-0DD2D538DA26}"/>
                    </a:ext>
                  </a:extLst>
                </p14:cNvPr>
                <p14:cNvContentPartPr/>
                <p14:nvPr/>
              </p14:nvContentPartPr>
              <p14:xfrm>
                <a:off x="3248807" y="5753514"/>
                <a:ext cx="163440" cy="45360"/>
              </p14:xfrm>
            </p:contentPart>
          </mc:Choice>
          <mc:Fallback xmlns="">
            <p:pic>
              <p:nvPicPr>
                <p:cNvPr id="31" name="Ink 30">
                  <a:extLst>
                    <a:ext uri="{FF2B5EF4-FFF2-40B4-BE49-F238E27FC236}">
                      <a16:creationId xmlns:a16="http://schemas.microsoft.com/office/drawing/2014/main" id="{DB6DD3D5-46F5-7A39-1FFA-0DD2D538DA26}"/>
                    </a:ext>
                  </a:extLst>
                </p:cNvPr>
                <p:cNvPicPr/>
                <p:nvPr/>
              </p:nvPicPr>
              <p:blipFill>
                <a:blip r:embed="rId19"/>
                <a:stretch>
                  <a:fillRect/>
                </a:stretch>
              </p:blipFill>
              <p:spPr>
                <a:xfrm>
                  <a:off x="3240167" y="5744874"/>
                  <a:ext cx="18108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3" name="Ink 32">
                  <a:extLst>
                    <a:ext uri="{FF2B5EF4-FFF2-40B4-BE49-F238E27FC236}">
                      <a16:creationId xmlns:a16="http://schemas.microsoft.com/office/drawing/2014/main" id="{E23F289F-74A3-4E30-BC0E-C72FCFA55F0D}"/>
                    </a:ext>
                  </a:extLst>
                </p14:cNvPr>
                <p14:cNvContentPartPr/>
                <p14:nvPr/>
              </p14:nvContentPartPr>
              <p14:xfrm>
                <a:off x="3345287" y="5714634"/>
                <a:ext cx="162720" cy="82440"/>
              </p14:xfrm>
            </p:contentPart>
          </mc:Choice>
          <mc:Fallback xmlns="">
            <p:pic>
              <p:nvPicPr>
                <p:cNvPr id="33" name="Ink 32">
                  <a:extLst>
                    <a:ext uri="{FF2B5EF4-FFF2-40B4-BE49-F238E27FC236}">
                      <a16:creationId xmlns:a16="http://schemas.microsoft.com/office/drawing/2014/main" id="{E23F289F-74A3-4E30-BC0E-C72FCFA55F0D}"/>
                    </a:ext>
                  </a:extLst>
                </p:cNvPr>
                <p:cNvPicPr/>
                <p:nvPr/>
              </p:nvPicPr>
              <p:blipFill>
                <a:blip r:embed="rId21"/>
                <a:stretch>
                  <a:fillRect/>
                </a:stretch>
              </p:blipFill>
              <p:spPr>
                <a:xfrm>
                  <a:off x="3336647" y="5705994"/>
                  <a:ext cx="180360" cy="100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34" name="Ink 33">
                <a:extLst>
                  <a:ext uri="{FF2B5EF4-FFF2-40B4-BE49-F238E27FC236}">
                    <a16:creationId xmlns:a16="http://schemas.microsoft.com/office/drawing/2014/main" id="{A7D1967F-5601-5F75-5F0E-C4CB6DF7C0C3}"/>
                  </a:ext>
                </a:extLst>
              </p14:cNvPr>
              <p14:cNvContentPartPr/>
              <p14:nvPr/>
            </p14:nvContentPartPr>
            <p14:xfrm>
              <a:off x="5939807" y="4653714"/>
              <a:ext cx="360" cy="360"/>
            </p14:xfrm>
          </p:contentPart>
        </mc:Choice>
        <mc:Fallback xmlns="">
          <p:pic>
            <p:nvPicPr>
              <p:cNvPr id="34" name="Ink 33">
                <a:extLst>
                  <a:ext uri="{FF2B5EF4-FFF2-40B4-BE49-F238E27FC236}">
                    <a16:creationId xmlns:a16="http://schemas.microsoft.com/office/drawing/2014/main" id="{A7D1967F-5601-5F75-5F0E-C4CB6DF7C0C3}"/>
                  </a:ext>
                </a:extLst>
              </p:cNvPr>
              <p:cNvPicPr/>
              <p:nvPr/>
            </p:nvPicPr>
            <p:blipFill>
              <a:blip r:embed="rId11"/>
              <a:stretch>
                <a:fillRect/>
              </a:stretch>
            </p:blipFill>
            <p:spPr>
              <a:xfrm>
                <a:off x="5931167" y="4644714"/>
                <a:ext cx="18000" cy="18000"/>
              </a:xfrm>
              <a:prstGeom prst="rect">
                <a:avLst/>
              </a:prstGeom>
            </p:spPr>
          </p:pic>
        </mc:Fallback>
      </mc:AlternateContent>
      <p:pic>
        <p:nvPicPr>
          <p:cNvPr id="37" name="Picture 36">
            <a:extLst>
              <a:ext uri="{FF2B5EF4-FFF2-40B4-BE49-F238E27FC236}">
                <a16:creationId xmlns:a16="http://schemas.microsoft.com/office/drawing/2014/main" id="{B98F1ED7-A363-BE8D-C295-9BE346DBF11A}"/>
              </a:ext>
            </a:extLst>
          </p:cNvPr>
          <p:cNvPicPr>
            <a:picLocks noChangeAspect="1"/>
          </p:cNvPicPr>
          <p:nvPr/>
        </p:nvPicPr>
        <p:blipFill>
          <a:blip r:embed="rId23"/>
          <a:stretch>
            <a:fillRect/>
          </a:stretch>
        </p:blipFill>
        <p:spPr>
          <a:xfrm>
            <a:off x="3080792" y="6160332"/>
            <a:ext cx="1438382" cy="160000"/>
          </a:xfrm>
          <a:prstGeom prst="rect">
            <a:avLst/>
          </a:prstGeom>
        </p:spPr>
      </p:pic>
    </p:spTree>
    <p:extLst>
      <p:ext uri="{BB962C8B-B14F-4D97-AF65-F5344CB8AC3E}">
        <p14:creationId xmlns:p14="http://schemas.microsoft.com/office/powerpoint/2010/main" val="2711096315"/>
      </p:ext>
    </p:extLst>
  </p:cSld>
  <p:clrMapOvr>
    <a:masterClrMapping/>
  </p:clrMapOvr>
  <p:transition spd="slow">
    <p:pull dir="r"/>
  </p:transition>
</p:sld>
</file>

<file path=ppt/slides/slide6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Fragilities</a:t>
            </a:r>
          </a:p>
        </p:txBody>
      </p:sp>
      <p:sp>
        <p:nvSpPr>
          <p:cNvPr id="6" name="Rectangle 3"/>
          <p:cNvSpPr txBox="1">
            <a:spLocks noChangeArrowheads="1"/>
          </p:cNvSpPr>
          <p:nvPr/>
        </p:nvSpPr>
        <p:spPr bwMode="auto">
          <a:xfrm>
            <a:off x="761999" y="1628798"/>
            <a:ext cx="8716537" cy="2234050"/>
          </a:xfrm>
          <a:prstGeom prst="rect">
            <a:avLst/>
          </a:prstGeom>
          <a:noFill/>
          <a:ln w="9525">
            <a:noFill/>
            <a:miter lim="800000"/>
            <a:headEnd/>
            <a:tailEnd/>
          </a:ln>
        </p:spPr>
        <p:txBody>
          <a:bodyPr lIns="92075" tIns="46038" rIns="92075" bIns="46038"/>
          <a:lstStyle/>
          <a:p>
            <a:pPr marL="177800" indent="-177800" algn="just">
              <a:lnSpc>
                <a:spcPts val="2500"/>
              </a:lnSpc>
              <a:spcBef>
                <a:spcPts val="0"/>
              </a:spcBef>
              <a:buClr>
                <a:schemeClr val="bg2"/>
              </a:buClr>
              <a:buSzPct val="75000"/>
              <a:buFont typeface="Monotype Sorts" pitchFamily="2" charset="2"/>
              <a:buChar char="n"/>
              <a:defRPr/>
            </a:pPr>
            <a:r>
              <a:rPr kumimoji="0" lang="en-US" sz="1800" b="0" u="none" kern="0" dirty="0">
                <a:solidFill>
                  <a:srgbClr val="FF0000"/>
                </a:solidFill>
                <a:latin typeface="+mn-lt"/>
                <a:cs typeface="Times New Roman" pitchFamily="18" charset="0"/>
              </a:rPr>
              <a:t>Higher levels of debt along with sharp increases in interest rates will be a major concern in </a:t>
            </a:r>
            <a:r>
              <a:rPr lang="en-US" sz="1800" b="0" i="0" u="none" strike="noStrike" baseline="0" dirty="0">
                <a:solidFill>
                  <a:srgbClr val="FF0000"/>
                </a:solidFill>
                <a:latin typeface="+mn-lt"/>
              </a:rPr>
              <a:t>countries where floating rate loans have a higher weight</a:t>
            </a:r>
            <a:r>
              <a:rPr lang="en-US" sz="1800" b="0" i="0" u="none" strike="noStrike" baseline="0" dirty="0">
                <a:solidFill>
                  <a:schemeClr val="tx1"/>
                </a:solidFill>
                <a:latin typeface="+mn-lt"/>
              </a:rPr>
              <a:t>, which tends to happen </a:t>
            </a:r>
            <a:r>
              <a:rPr lang="en-US" sz="1800" b="0" u="none" dirty="0">
                <a:solidFill>
                  <a:schemeClr val="tx1"/>
                </a:solidFill>
                <a:latin typeface="+mn-lt"/>
              </a:rPr>
              <a:t>with companies more dependent on short-term funding (usually the riskier companies) and residential </a:t>
            </a:r>
            <a:r>
              <a:rPr lang="en-US" sz="1800" b="0" i="0" u="none" strike="noStrike" baseline="0" dirty="0">
                <a:solidFill>
                  <a:schemeClr val="tx1"/>
                </a:solidFill>
                <a:latin typeface="+mn-lt"/>
              </a:rPr>
              <a:t>mortgage loans (mostly in EU countries), namely considering the huge price and loan increases occurred, benefiting from the long period of very low interest rates.</a:t>
            </a:r>
          </a:p>
          <a:p>
            <a:pPr marL="177800" indent="-177800" algn="just">
              <a:lnSpc>
                <a:spcPts val="2500"/>
              </a:lnSpc>
              <a:spcBef>
                <a:spcPts val="0"/>
              </a:spcBef>
              <a:buClr>
                <a:schemeClr val="bg2"/>
              </a:buClr>
              <a:buSzPct val="75000"/>
              <a:buFont typeface="Monotype Sorts" pitchFamily="2" charset="2"/>
              <a:buChar char="n"/>
              <a:defRPr/>
            </a:pPr>
            <a:r>
              <a:rPr lang="en-US" sz="1800" b="0" i="0" u="none" strike="noStrike" baseline="0" dirty="0">
                <a:solidFill>
                  <a:schemeClr val="tx1"/>
                </a:solidFill>
                <a:latin typeface="+mn-lt"/>
              </a:rPr>
              <a:t>The aggregate savings built up during the pandemic may provide some buffers for households and firms to face higher rates, but it may be lower than the rise in debt burden.</a:t>
            </a:r>
            <a:endParaRPr kumimoji="0" lang="en-GB" sz="1800" b="0" u="none" kern="0" dirty="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605</a:t>
            </a:fld>
            <a:endParaRPr lang="en-US"/>
          </a:p>
        </p:txBody>
      </p:sp>
      <p:sp>
        <p:nvSpPr>
          <p:cNvPr id="11" name="Rectangle 10">
            <a:extLst>
              <a:ext uri="{FF2B5EF4-FFF2-40B4-BE49-F238E27FC236}">
                <a16:creationId xmlns:a16="http://schemas.microsoft.com/office/drawing/2014/main" id="{6FE9BB83-25DF-90E5-B759-B525DDAB219F}"/>
              </a:ext>
            </a:extLst>
          </p:cNvPr>
          <p:cNvSpPr/>
          <p:nvPr/>
        </p:nvSpPr>
        <p:spPr>
          <a:xfrm>
            <a:off x="992560" y="6371794"/>
            <a:ext cx="2016224" cy="261610"/>
          </a:xfrm>
          <a:prstGeom prst="rect">
            <a:avLst/>
          </a:prstGeom>
        </p:spPr>
        <p:txBody>
          <a:bodyPr wrap="square">
            <a:spAutoFit/>
          </a:bodyPr>
          <a:lstStyle/>
          <a:p>
            <a:pPr algn="l">
              <a:spcBef>
                <a:spcPts val="0"/>
              </a:spcBef>
              <a:buNone/>
            </a:pPr>
            <a:r>
              <a:rPr lang="en-US" sz="1100" b="0" u="none" dirty="0">
                <a:solidFill>
                  <a:schemeClr val="tx1"/>
                </a:solidFill>
                <a:latin typeface="+mn-lt"/>
              </a:rPr>
              <a:t>BIS (2022), </a:t>
            </a:r>
            <a:r>
              <a:rPr lang="pt-PT" sz="1100" b="0" u="none" dirty="0">
                <a:solidFill>
                  <a:schemeClr val="tx1"/>
                </a:solidFill>
                <a:latin typeface="+mn-lt"/>
              </a:rPr>
              <a:t>”</a:t>
            </a:r>
            <a:r>
              <a:rPr lang="en-US" sz="1100" b="0" u="none" dirty="0">
                <a:solidFill>
                  <a:schemeClr val="tx1"/>
                </a:solidFill>
                <a:latin typeface="+mn-lt"/>
              </a:rPr>
              <a:t>Annual Report”</a:t>
            </a:r>
            <a:endParaRPr lang="en-US" sz="1100" b="0" dirty="0">
              <a:solidFill>
                <a:schemeClr val="tx1"/>
              </a:solidFill>
              <a:latin typeface="+mn-lt"/>
            </a:endParaRPr>
          </a:p>
        </p:txBody>
      </p:sp>
      <mc:AlternateContent xmlns:mc="http://schemas.openxmlformats.org/markup-compatibility/2006" xmlns:p14="http://schemas.microsoft.com/office/powerpoint/2010/main">
        <mc:Choice Requires="p14">
          <p:contentPart p14:bwMode="auto" r:id="rId2">
            <p14:nvContentPartPr>
              <p14:cNvPr id="22" name="Ink 21">
                <a:extLst>
                  <a:ext uri="{FF2B5EF4-FFF2-40B4-BE49-F238E27FC236}">
                    <a16:creationId xmlns:a16="http://schemas.microsoft.com/office/drawing/2014/main" id="{8085F01E-E5A8-2CC5-50CD-9147B3894FC6}"/>
                  </a:ext>
                </a:extLst>
              </p14:cNvPr>
              <p14:cNvContentPartPr/>
              <p14:nvPr/>
            </p14:nvContentPartPr>
            <p14:xfrm>
              <a:off x="3345287" y="5723634"/>
              <a:ext cx="154440" cy="8280"/>
            </p14:xfrm>
          </p:contentPart>
        </mc:Choice>
        <mc:Fallback xmlns="">
          <p:pic>
            <p:nvPicPr>
              <p:cNvPr id="22" name="Ink 21">
                <a:extLst>
                  <a:ext uri="{FF2B5EF4-FFF2-40B4-BE49-F238E27FC236}">
                    <a16:creationId xmlns:a16="http://schemas.microsoft.com/office/drawing/2014/main" id="{8085F01E-E5A8-2CC5-50CD-9147B3894FC6}"/>
                  </a:ext>
                </a:extLst>
              </p:cNvPr>
              <p:cNvPicPr/>
              <p:nvPr/>
            </p:nvPicPr>
            <p:blipFill>
              <a:blip r:embed="rId3"/>
              <a:stretch>
                <a:fillRect/>
              </a:stretch>
            </p:blipFill>
            <p:spPr>
              <a:xfrm>
                <a:off x="3336647" y="5714994"/>
                <a:ext cx="17208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6" name="Ink 25">
                <a:extLst>
                  <a:ext uri="{FF2B5EF4-FFF2-40B4-BE49-F238E27FC236}">
                    <a16:creationId xmlns:a16="http://schemas.microsoft.com/office/drawing/2014/main" id="{41574475-2E44-0A76-B071-BAD35DF9CB16}"/>
                  </a:ext>
                </a:extLst>
              </p14:cNvPr>
              <p14:cNvContentPartPr/>
              <p14:nvPr/>
            </p14:nvContentPartPr>
            <p14:xfrm>
              <a:off x="3319367" y="5761074"/>
              <a:ext cx="55800" cy="4320"/>
            </p14:xfrm>
          </p:contentPart>
        </mc:Choice>
        <mc:Fallback xmlns="">
          <p:pic>
            <p:nvPicPr>
              <p:cNvPr id="26" name="Ink 25">
                <a:extLst>
                  <a:ext uri="{FF2B5EF4-FFF2-40B4-BE49-F238E27FC236}">
                    <a16:creationId xmlns:a16="http://schemas.microsoft.com/office/drawing/2014/main" id="{41574475-2E44-0A76-B071-BAD35DF9CB16}"/>
                  </a:ext>
                </a:extLst>
              </p:cNvPr>
              <p:cNvPicPr/>
              <p:nvPr/>
            </p:nvPicPr>
            <p:blipFill>
              <a:blip r:embed="rId5"/>
              <a:stretch>
                <a:fillRect/>
              </a:stretch>
            </p:blipFill>
            <p:spPr>
              <a:xfrm>
                <a:off x="3310727" y="5752434"/>
                <a:ext cx="7344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7" name="Ink 26">
                <a:extLst>
                  <a:ext uri="{FF2B5EF4-FFF2-40B4-BE49-F238E27FC236}">
                    <a16:creationId xmlns:a16="http://schemas.microsoft.com/office/drawing/2014/main" id="{9BC4C472-9659-DD5D-1C7D-A03B4A9C9F5A}"/>
                  </a:ext>
                </a:extLst>
              </p14:cNvPr>
              <p14:cNvContentPartPr/>
              <p14:nvPr/>
            </p14:nvContentPartPr>
            <p14:xfrm>
              <a:off x="5151767" y="5285514"/>
              <a:ext cx="360" cy="360"/>
            </p14:xfrm>
          </p:contentPart>
        </mc:Choice>
        <mc:Fallback xmlns="">
          <p:pic>
            <p:nvPicPr>
              <p:cNvPr id="27" name="Ink 26">
                <a:extLst>
                  <a:ext uri="{FF2B5EF4-FFF2-40B4-BE49-F238E27FC236}">
                    <a16:creationId xmlns:a16="http://schemas.microsoft.com/office/drawing/2014/main" id="{9BC4C472-9659-DD5D-1C7D-A03B4A9C9F5A}"/>
                  </a:ext>
                </a:extLst>
              </p:cNvPr>
              <p:cNvPicPr/>
              <p:nvPr/>
            </p:nvPicPr>
            <p:blipFill>
              <a:blip r:embed="rId7"/>
              <a:stretch>
                <a:fillRect/>
              </a:stretch>
            </p:blipFill>
            <p:spPr>
              <a:xfrm>
                <a:off x="5142767" y="5276514"/>
                <a:ext cx="18000" cy="18000"/>
              </a:xfrm>
              <a:prstGeom prst="rect">
                <a:avLst/>
              </a:prstGeom>
            </p:spPr>
          </p:pic>
        </mc:Fallback>
      </mc:AlternateContent>
      <p:grpSp>
        <p:nvGrpSpPr>
          <p:cNvPr id="35" name="Group 34">
            <a:extLst>
              <a:ext uri="{FF2B5EF4-FFF2-40B4-BE49-F238E27FC236}">
                <a16:creationId xmlns:a16="http://schemas.microsoft.com/office/drawing/2014/main" id="{8EB60915-1749-AC1E-390B-EB0A7D7D70BB}"/>
              </a:ext>
            </a:extLst>
          </p:cNvPr>
          <p:cNvGrpSpPr/>
          <p:nvPr/>
        </p:nvGrpSpPr>
        <p:grpSpPr>
          <a:xfrm>
            <a:off x="3248807" y="5714634"/>
            <a:ext cx="259200" cy="84240"/>
            <a:chOff x="3248807" y="5714634"/>
            <a:chExt cx="259200" cy="84240"/>
          </a:xfrm>
        </p:grpSpPr>
        <mc:AlternateContent xmlns:mc="http://schemas.openxmlformats.org/markup-compatibility/2006" xmlns:p14="http://schemas.microsoft.com/office/powerpoint/2010/main">
          <mc:Choice Requires="p14">
            <p:contentPart p14:bwMode="auto" r:id="rId8">
              <p14:nvContentPartPr>
                <p14:cNvPr id="23" name="Ink 22">
                  <a:extLst>
                    <a:ext uri="{FF2B5EF4-FFF2-40B4-BE49-F238E27FC236}">
                      <a16:creationId xmlns:a16="http://schemas.microsoft.com/office/drawing/2014/main" id="{49D2939A-FAAC-33E5-1889-817502DFE808}"/>
                    </a:ext>
                  </a:extLst>
                </p14:cNvPr>
                <p14:cNvContentPartPr/>
                <p14:nvPr/>
              </p14:nvContentPartPr>
              <p14:xfrm>
                <a:off x="3360047" y="5760714"/>
                <a:ext cx="103680" cy="7920"/>
              </p14:xfrm>
            </p:contentPart>
          </mc:Choice>
          <mc:Fallback xmlns="">
            <p:pic>
              <p:nvPicPr>
                <p:cNvPr id="23" name="Ink 22">
                  <a:extLst>
                    <a:ext uri="{FF2B5EF4-FFF2-40B4-BE49-F238E27FC236}">
                      <a16:creationId xmlns:a16="http://schemas.microsoft.com/office/drawing/2014/main" id="{49D2939A-FAAC-33E5-1889-817502DFE808}"/>
                    </a:ext>
                  </a:extLst>
                </p:cNvPr>
                <p:cNvPicPr/>
                <p:nvPr/>
              </p:nvPicPr>
              <p:blipFill>
                <a:blip r:embed="rId9"/>
                <a:stretch>
                  <a:fillRect/>
                </a:stretch>
              </p:blipFill>
              <p:spPr>
                <a:xfrm>
                  <a:off x="3351407" y="5752074"/>
                  <a:ext cx="12132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A5492AC9-92C1-E77B-D348-AAB9773FBC4A}"/>
                    </a:ext>
                  </a:extLst>
                </p14:cNvPr>
                <p14:cNvContentPartPr/>
                <p14:nvPr/>
              </p14:nvContentPartPr>
              <p14:xfrm>
                <a:off x="3360047" y="5754954"/>
                <a:ext cx="64800" cy="21240"/>
              </p14:xfrm>
            </p:contentPart>
          </mc:Choice>
          <mc:Fallback xmlns="">
            <p:pic>
              <p:nvPicPr>
                <p:cNvPr id="24" name="Ink 23">
                  <a:extLst>
                    <a:ext uri="{FF2B5EF4-FFF2-40B4-BE49-F238E27FC236}">
                      <a16:creationId xmlns:a16="http://schemas.microsoft.com/office/drawing/2014/main" id="{A5492AC9-92C1-E77B-D348-AAB9773FBC4A}"/>
                    </a:ext>
                  </a:extLst>
                </p:cNvPr>
                <p:cNvPicPr/>
                <p:nvPr/>
              </p:nvPicPr>
              <p:blipFill>
                <a:blip r:embed="rId11"/>
                <a:stretch>
                  <a:fillRect/>
                </a:stretch>
              </p:blipFill>
              <p:spPr>
                <a:xfrm>
                  <a:off x="3351407" y="5746314"/>
                  <a:ext cx="8244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9" name="Ink 28">
                  <a:extLst>
                    <a:ext uri="{FF2B5EF4-FFF2-40B4-BE49-F238E27FC236}">
                      <a16:creationId xmlns:a16="http://schemas.microsoft.com/office/drawing/2014/main" id="{68C9DB85-4C18-917F-F0C6-5C7792022566}"/>
                    </a:ext>
                  </a:extLst>
                </p14:cNvPr>
                <p14:cNvContentPartPr/>
                <p14:nvPr/>
              </p14:nvContentPartPr>
              <p14:xfrm>
                <a:off x="3360047" y="5747394"/>
                <a:ext cx="105480" cy="14400"/>
              </p14:xfrm>
            </p:contentPart>
          </mc:Choice>
          <mc:Fallback xmlns="">
            <p:pic>
              <p:nvPicPr>
                <p:cNvPr id="29" name="Ink 28">
                  <a:extLst>
                    <a:ext uri="{FF2B5EF4-FFF2-40B4-BE49-F238E27FC236}">
                      <a16:creationId xmlns:a16="http://schemas.microsoft.com/office/drawing/2014/main" id="{68C9DB85-4C18-917F-F0C6-5C7792022566}"/>
                    </a:ext>
                  </a:extLst>
                </p:cNvPr>
                <p:cNvPicPr/>
                <p:nvPr/>
              </p:nvPicPr>
              <p:blipFill>
                <a:blip r:embed="rId13"/>
                <a:stretch>
                  <a:fillRect/>
                </a:stretch>
              </p:blipFill>
              <p:spPr>
                <a:xfrm>
                  <a:off x="3351407" y="5738394"/>
                  <a:ext cx="12312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1" name="Ink 30">
                  <a:extLst>
                    <a:ext uri="{FF2B5EF4-FFF2-40B4-BE49-F238E27FC236}">
                      <a16:creationId xmlns:a16="http://schemas.microsoft.com/office/drawing/2014/main" id="{DB6DD3D5-46F5-7A39-1FFA-0DD2D538DA26}"/>
                    </a:ext>
                  </a:extLst>
                </p14:cNvPr>
                <p14:cNvContentPartPr/>
                <p14:nvPr/>
              </p14:nvContentPartPr>
              <p14:xfrm>
                <a:off x="3248807" y="5753514"/>
                <a:ext cx="163440" cy="45360"/>
              </p14:xfrm>
            </p:contentPart>
          </mc:Choice>
          <mc:Fallback xmlns="">
            <p:pic>
              <p:nvPicPr>
                <p:cNvPr id="31" name="Ink 30">
                  <a:extLst>
                    <a:ext uri="{FF2B5EF4-FFF2-40B4-BE49-F238E27FC236}">
                      <a16:creationId xmlns:a16="http://schemas.microsoft.com/office/drawing/2014/main" id="{DB6DD3D5-46F5-7A39-1FFA-0DD2D538DA26}"/>
                    </a:ext>
                  </a:extLst>
                </p:cNvPr>
                <p:cNvPicPr/>
                <p:nvPr/>
              </p:nvPicPr>
              <p:blipFill>
                <a:blip r:embed="rId15"/>
                <a:stretch>
                  <a:fillRect/>
                </a:stretch>
              </p:blipFill>
              <p:spPr>
                <a:xfrm>
                  <a:off x="3240167" y="5744874"/>
                  <a:ext cx="18108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3" name="Ink 32">
                  <a:extLst>
                    <a:ext uri="{FF2B5EF4-FFF2-40B4-BE49-F238E27FC236}">
                      <a16:creationId xmlns:a16="http://schemas.microsoft.com/office/drawing/2014/main" id="{E23F289F-74A3-4E30-BC0E-C72FCFA55F0D}"/>
                    </a:ext>
                  </a:extLst>
                </p14:cNvPr>
                <p14:cNvContentPartPr/>
                <p14:nvPr/>
              </p14:nvContentPartPr>
              <p14:xfrm>
                <a:off x="3345287" y="5714634"/>
                <a:ext cx="162720" cy="82440"/>
              </p14:xfrm>
            </p:contentPart>
          </mc:Choice>
          <mc:Fallback xmlns="">
            <p:pic>
              <p:nvPicPr>
                <p:cNvPr id="33" name="Ink 32">
                  <a:extLst>
                    <a:ext uri="{FF2B5EF4-FFF2-40B4-BE49-F238E27FC236}">
                      <a16:creationId xmlns:a16="http://schemas.microsoft.com/office/drawing/2014/main" id="{E23F289F-74A3-4E30-BC0E-C72FCFA55F0D}"/>
                    </a:ext>
                  </a:extLst>
                </p:cNvPr>
                <p:cNvPicPr/>
                <p:nvPr/>
              </p:nvPicPr>
              <p:blipFill>
                <a:blip r:embed="rId17"/>
                <a:stretch>
                  <a:fillRect/>
                </a:stretch>
              </p:blipFill>
              <p:spPr>
                <a:xfrm>
                  <a:off x="3336647" y="5705994"/>
                  <a:ext cx="180360" cy="100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
            <p14:nvContentPartPr>
              <p14:cNvPr id="34" name="Ink 33">
                <a:extLst>
                  <a:ext uri="{FF2B5EF4-FFF2-40B4-BE49-F238E27FC236}">
                    <a16:creationId xmlns:a16="http://schemas.microsoft.com/office/drawing/2014/main" id="{A7D1967F-5601-5F75-5F0E-C4CB6DF7C0C3}"/>
                  </a:ext>
                </a:extLst>
              </p14:cNvPr>
              <p14:cNvContentPartPr/>
              <p14:nvPr/>
            </p14:nvContentPartPr>
            <p14:xfrm>
              <a:off x="5939807" y="4653714"/>
              <a:ext cx="360" cy="360"/>
            </p14:xfrm>
          </p:contentPart>
        </mc:Choice>
        <mc:Fallback xmlns="">
          <p:pic>
            <p:nvPicPr>
              <p:cNvPr id="34" name="Ink 33">
                <a:extLst>
                  <a:ext uri="{FF2B5EF4-FFF2-40B4-BE49-F238E27FC236}">
                    <a16:creationId xmlns:a16="http://schemas.microsoft.com/office/drawing/2014/main" id="{A7D1967F-5601-5F75-5F0E-C4CB6DF7C0C3}"/>
                  </a:ext>
                </a:extLst>
              </p:cNvPr>
              <p:cNvPicPr/>
              <p:nvPr/>
            </p:nvPicPr>
            <p:blipFill>
              <a:blip r:embed="rId7"/>
              <a:stretch>
                <a:fillRect/>
              </a:stretch>
            </p:blipFill>
            <p:spPr>
              <a:xfrm>
                <a:off x="5931167" y="4644714"/>
                <a:ext cx="18000" cy="18000"/>
              </a:xfrm>
              <a:prstGeom prst="rect">
                <a:avLst/>
              </a:prstGeom>
            </p:spPr>
          </p:pic>
        </mc:Fallback>
      </mc:AlternateContent>
      <p:pic>
        <p:nvPicPr>
          <p:cNvPr id="4" name="Picture 3">
            <a:extLst>
              <a:ext uri="{FF2B5EF4-FFF2-40B4-BE49-F238E27FC236}">
                <a16:creationId xmlns:a16="http://schemas.microsoft.com/office/drawing/2014/main" id="{A44084E6-8A09-308E-722D-1761F4CF6D60}"/>
              </a:ext>
            </a:extLst>
          </p:cNvPr>
          <p:cNvPicPr>
            <a:picLocks noChangeAspect="1"/>
          </p:cNvPicPr>
          <p:nvPr/>
        </p:nvPicPr>
        <p:blipFill>
          <a:blip r:embed="rId19"/>
          <a:stretch>
            <a:fillRect/>
          </a:stretch>
        </p:blipFill>
        <p:spPr>
          <a:xfrm>
            <a:off x="992560" y="3869688"/>
            <a:ext cx="1913106" cy="2491948"/>
          </a:xfrm>
          <a:prstGeom prst="rect">
            <a:avLst/>
          </a:prstGeom>
        </p:spPr>
      </p:pic>
      <p:pic>
        <p:nvPicPr>
          <p:cNvPr id="7" name="Picture 6">
            <a:extLst>
              <a:ext uri="{FF2B5EF4-FFF2-40B4-BE49-F238E27FC236}">
                <a16:creationId xmlns:a16="http://schemas.microsoft.com/office/drawing/2014/main" id="{8E2B5F29-47AD-130F-B15F-2E031E9A122E}"/>
              </a:ext>
            </a:extLst>
          </p:cNvPr>
          <p:cNvPicPr>
            <a:picLocks noChangeAspect="1"/>
          </p:cNvPicPr>
          <p:nvPr/>
        </p:nvPicPr>
        <p:blipFill>
          <a:blip r:embed="rId20"/>
          <a:stretch>
            <a:fillRect/>
          </a:stretch>
        </p:blipFill>
        <p:spPr>
          <a:xfrm>
            <a:off x="2907524" y="3859529"/>
            <a:ext cx="2432301" cy="2463483"/>
          </a:xfrm>
          <a:prstGeom prst="rect">
            <a:avLst/>
          </a:prstGeom>
        </p:spPr>
      </p:pic>
      <p:pic>
        <p:nvPicPr>
          <p:cNvPr id="13" name="Picture 12">
            <a:extLst>
              <a:ext uri="{FF2B5EF4-FFF2-40B4-BE49-F238E27FC236}">
                <a16:creationId xmlns:a16="http://schemas.microsoft.com/office/drawing/2014/main" id="{0DA966F3-1D12-32B5-2943-EA401D9140DD}"/>
              </a:ext>
            </a:extLst>
          </p:cNvPr>
          <p:cNvPicPr>
            <a:picLocks noChangeAspect="1"/>
          </p:cNvPicPr>
          <p:nvPr/>
        </p:nvPicPr>
        <p:blipFill>
          <a:blip r:embed="rId21"/>
          <a:stretch>
            <a:fillRect/>
          </a:stretch>
        </p:blipFill>
        <p:spPr>
          <a:xfrm>
            <a:off x="5339825" y="3858689"/>
            <a:ext cx="4027185" cy="2468482"/>
          </a:xfrm>
          <a:prstGeom prst="rect">
            <a:avLst/>
          </a:prstGeom>
        </p:spPr>
      </p:pic>
    </p:spTree>
    <p:extLst>
      <p:ext uri="{BB962C8B-B14F-4D97-AF65-F5344CB8AC3E}">
        <p14:creationId xmlns:p14="http://schemas.microsoft.com/office/powerpoint/2010/main" val="3095058690"/>
      </p:ext>
    </p:extLst>
  </p:cSld>
  <p:clrMapOvr>
    <a:masterClrMapping/>
  </p:clrMapOvr>
  <p:transition spd="slow">
    <p:pull dir="r"/>
  </p:transition>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2147976"/>
            <a:ext cx="8466137" cy="1261884"/>
          </a:xfrm>
          <a:noFill/>
        </p:spPr>
        <p:txBody>
          <a:bodyPr lIns="91440" tIns="45720" rIns="91440" bIns="45720">
            <a:spAutoFit/>
          </a:bodyPr>
          <a:lstStyle/>
          <a:p>
            <a:r>
              <a:rPr lang="en-US" sz="3800" b="1" dirty="0"/>
              <a:t>4. The Banking Activity in Portugal in the context of EU</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606</a:t>
            </a:fld>
            <a:endParaRPr lang="en-US" dirty="0"/>
          </a:p>
        </p:txBody>
      </p:sp>
    </p:spTree>
    <p:extLst>
      <p:ext uri="{BB962C8B-B14F-4D97-AF65-F5344CB8AC3E}">
        <p14:creationId xmlns:p14="http://schemas.microsoft.com/office/powerpoint/2010/main" val="1497902931"/>
      </p:ext>
    </p:extLst>
  </p:cSld>
  <p:clrMapOvr>
    <a:masterClrMapping/>
  </p:clrMapOvr>
  <p:transition spd="slow">
    <p:pull dir="r"/>
  </p:transition>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1855589"/>
            <a:ext cx="8466137" cy="1846659"/>
          </a:xfrm>
          <a:noFill/>
        </p:spPr>
        <p:txBody>
          <a:bodyPr lIns="91440" tIns="45720" rIns="91440" bIns="45720">
            <a:spAutoFit/>
          </a:bodyPr>
          <a:lstStyle/>
          <a:p>
            <a:pPr algn="just">
              <a:spcBef>
                <a:spcPts val="0"/>
              </a:spcBef>
              <a:spcAft>
                <a:spcPts val="0"/>
              </a:spcAft>
              <a:buNone/>
            </a:pPr>
            <a:r>
              <a:rPr lang="en-US" sz="3800" b="1" dirty="0"/>
              <a:t>4.1. </a:t>
            </a:r>
            <a:r>
              <a:rPr lang="en-US" sz="3800" b="1" dirty="0">
                <a:cs typeface="Times New Roman" pitchFamily="18" charset="0"/>
              </a:rPr>
              <a:t>The Economic and Financial Adjustment Program in the Banking Sector</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607</a:t>
            </a:fld>
            <a:endParaRPr lang="en-US" dirty="0"/>
          </a:p>
        </p:txBody>
      </p:sp>
    </p:spTree>
    <p:extLst>
      <p:ext uri="{BB962C8B-B14F-4D97-AF65-F5344CB8AC3E}">
        <p14:creationId xmlns:p14="http://schemas.microsoft.com/office/powerpoint/2010/main" val="3762746292"/>
      </p:ext>
    </p:extLst>
  </p:cSld>
  <p:clrMapOvr>
    <a:masterClrMapping/>
  </p:clrMapOvr>
  <p:transition spd="slow">
    <p:pull dir="r"/>
  </p:transition>
</p:sld>
</file>

<file path=ppt/slides/slide6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a:solidFill>
                  <a:schemeClr val="tx1"/>
                </a:solidFill>
              </a:rPr>
              <a:t>EFAP</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7" y="1628800"/>
            <a:ext cx="8715405" cy="4680520"/>
          </a:xfrm>
        </p:spPr>
        <p:txBody>
          <a:bodyPr/>
          <a:lstStyle/>
          <a:p>
            <a:pPr marL="363538" indent="-363538" algn="just">
              <a:lnSpc>
                <a:spcPts val="2700"/>
              </a:lnSpc>
              <a:spcBef>
                <a:spcPts val="600"/>
              </a:spcBef>
              <a:spcAft>
                <a:spcPts val="600"/>
              </a:spcAft>
            </a:pPr>
            <a:r>
              <a:rPr lang="en-US" sz="2000" b="1" dirty="0">
                <a:cs typeface="Times New Roman" pitchFamily="18" charset="0"/>
              </a:rPr>
              <a:t>Period: 2011-2014</a:t>
            </a:r>
          </a:p>
          <a:p>
            <a:pPr marL="363538" indent="-363538" algn="just">
              <a:lnSpc>
                <a:spcPts val="2700"/>
              </a:lnSpc>
              <a:spcBef>
                <a:spcPts val="600"/>
              </a:spcBef>
              <a:spcAft>
                <a:spcPts val="600"/>
              </a:spcAft>
            </a:pPr>
            <a:endParaRPr lang="en-US" sz="2000" b="1" dirty="0">
              <a:cs typeface="Times New Roman" pitchFamily="18" charset="0"/>
            </a:endParaRPr>
          </a:p>
          <a:p>
            <a:pPr marL="363538" indent="-363538" algn="just">
              <a:lnSpc>
                <a:spcPts val="2700"/>
              </a:lnSpc>
              <a:spcBef>
                <a:spcPts val="600"/>
              </a:spcBef>
              <a:spcAft>
                <a:spcPts val="600"/>
              </a:spcAft>
            </a:pPr>
            <a:r>
              <a:rPr lang="en-US" sz="2000" b="1" dirty="0">
                <a:cs typeface="Times New Roman" pitchFamily="18" charset="0"/>
              </a:rPr>
              <a:t>2 major quantitative goals</a:t>
            </a:r>
            <a:r>
              <a:rPr lang="en-US" sz="2000" dirty="0">
                <a:cs typeface="Times New Roman" pitchFamily="18" charset="0"/>
              </a:rPr>
              <a:t>:</a:t>
            </a:r>
          </a:p>
          <a:p>
            <a:pPr marL="363538" indent="-363538" algn="just">
              <a:lnSpc>
                <a:spcPts val="2700"/>
              </a:lnSpc>
              <a:spcBef>
                <a:spcPts val="600"/>
              </a:spcBef>
              <a:spcAft>
                <a:spcPts val="600"/>
              </a:spcAft>
            </a:pPr>
            <a:endParaRPr lang="en-US" sz="2000" dirty="0">
              <a:cs typeface="Times New Roman" pitchFamily="18" charset="0"/>
            </a:endParaRPr>
          </a:p>
          <a:p>
            <a:pPr marL="363538" indent="-363538" algn="just">
              <a:lnSpc>
                <a:spcPts val="2700"/>
              </a:lnSpc>
              <a:spcBef>
                <a:spcPts val="600"/>
              </a:spcBef>
              <a:spcAft>
                <a:spcPts val="600"/>
              </a:spcAft>
              <a:buAutoNum type="romanLcParenBoth"/>
            </a:pPr>
            <a:r>
              <a:rPr lang="en-US" sz="2000" u="sng" dirty="0">
                <a:solidFill>
                  <a:srgbClr val="FF0000"/>
                </a:solidFill>
                <a:cs typeface="Times New Roman" pitchFamily="18" charset="0"/>
              </a:rPr>
              <a:t>stronger capital requirements for Portuguese banks</a:t>
            </a:r>
            <a:r>
              <a:rPr lang="en-US" sz="2000" dirty="0">
                <a:cs typeface="Times New Roman" pitchFamily="18" charset="0"/>
              </a:rPr>
              <a:t>: CT1 ratio &gt;= 10% (from end of 2012; 9% end of 2011), including a </a:t>
            </a:r>
            <a:r>
              <a:rPr lang="en-GB" sz="2000" dirty="0"/>
              <a:t>bank solvency support facility amounting to 12 B€;</a:t>
            </a:r>
          </a:p>
          <a:p>
            <a:pPr marL="363538" indent="-363538" algn="just">
              <a:lnSpc>
                <a:spcPts val="2700"/>
              </a:lnSpc>
              <a:spcBef>
                <a:spcPts val="600"/>
              </a:spcBef>
              <a:spcAft>
                <a:spcPts val="600"/>
              </a:spcAft>
              <a:buAutoNum type="romanLcParenBoth"/>
            </a:pPr>
            <a:endParaRPr lang="en-GB" sz="2000" dirty="0"/>
          </a:p>
          <a:p>
            <a:pPr marL="363538" indent="-363538" algn="just">
              <a:lnSpc>
                <a:spcPts val="2700"/>
              </a:lnSpc>
              <a:spcBef>
                <a:spcPts val="600"/>
              </a:spcBef>
              <a:spcAft>
                <a:spcPts val="600"/>
              </a:spcAft>
              <a:buAutoNum type="romanLcParenBoth"/>
            </a:pPr>
            <a:r>
              <a:rPr lang="en-US" sz="2000" u="sng" dirty="0">
                <a:solidFill>
                  <a:srgbClr val="FF0000"/>
                </a:solidFill>
                <a:cs typeface="Times New Roman" pitchFamily="18" charset="0"/>
              </a:rPr>
              <a:t>deleveraging process</a:t>
            </a:r>
            <a:r>
              <a:rPr lang="en-US" sz="2000" dirty="0">
                <a:cs typeface="Times New Roman" pitchFamily="18" charset="0"/>
              </a:rPr>
              <a:t>: credit/deposits ratio &lt;=120% by 2014.</a:t>
            </a:r>
            <a:endParaRPr lang="en-GB" sz="2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608</a:t>
            </a:fld>
            <a:endParaRPr lang="en-US"/>
          </a:p>
        </p:txBody>
      </p:sp>
    </p:spTree>
    <p:extLst>
      <p:ext uri="{BB962C8B-B14F-4D97-AF65-F5344CB8AC3E}">
        <p14:creationId xmlns:p14="http://schemas.microsoft.com/office/powerpoint/2010/main" val="339742285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a:solidFill>
                  <a:schemeClr val="tx1"/>
                </a:solidFill>
              </a:rPr>
              <a:t>EFAP</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7" y="1628800"/>
            <a:ext cx="8715405" cy="4680520"/>
          </a:xfrm>
        </p:spPr>
        <p:txBody>
          <a:bodyPr/>
          <a:lstStyle/>
          <a:p>
            <a:pPr marL="363538" indent="-363538" algn="just">
              <a:lnSpc>
                <a:spcPts val="2700"/>
              </a:lnSpc>
              <a:spcBef>
                <a:spcPts val="600"/>
              </a:spcBef>
              <a:spcAft>
                <a:spcPts val="600"/>
              </a:spcAft>
            </a:pPr>
            <a:r>
              <a:rPr lang="en-US" sz="2000" dirty="0">
                <a:cs typeface="Times New Roman" pitchFamily="18" charset="0"/>
              </a:rPr>
              <a:t>In order to ensure the asset and capital quality, </a:t>
            </a:r>
            <a:r>
              <a:rPr lang="en-US" sz="2000" u="sng" dirty="0">
                <a:cs typeface="Times New Roman" pitchFamily="18" charset="0"/>
              </a:rPr>
              <a:t>several inspection programs were launched</a:t>
            </a:r>
            <a:r>
              <a:rPr lang="en-US" sz="2000" dirty="0">
                <a:cs typeface="Times New Roman" pitchFamily="18" charset="0"/>
              </a:rPr>
              <a:t>, focusing mostly on the assessment of impairments’ calculations, but also on risk-weighted assets:</a:t>
            </a:r>
          </a:p>
          <a:p>
            <a:pPr marL="363538" indent="-363538" algn="just">
              <a:lnSpc>
                <a:spcPts val="2700"/>
              </a:lnSpc>
              <a:spcBef>
                <a:spcPts val="600"/>
              </a:spcBef>
              <a:spcAft>
                <a:spcPts val="600"/>
              </a:spcAft>
            </a:pPr>
            <a:endParaRPr lang="en-US" sz="2000" dirty="0">
              <a:cs typeface="Times New Roman" pitchFamily="18" charset="0"/>
            </a:endParaRPr>
          </a:p>
          <a:p>
            <a:pPr marL="869950" indent="-514350" algn="just">
              <a:lnSpc>
                <a:spcPts val="2700"/>
              </a:lnSpc>
              <a:spcBef>
                <a:spcPts val="600"/>
              </a:spcBef>
              <a:spcAft>
                <a:spcPts val="600"/>
              </a:spcAft>
              <a:buAutoNum type="romanLcParenBoth"/>
            </a:pPr>
            <a:r>
              <a:rPr lang="en-US" sz="2000" u="sng" dirty="0">
                <a:cs typeface="Times New Roman" pitchFamily="18" charset="0"/>
              </a:rPr>
              <a:t>Special Inspections </a:t>
            </a:r>
            <a:r>
              <a:rPr lang="en-US" sz="2000" u="sng" dirty="0" err="1">
                <a:cs typeface="Times New Roman" pitchFamily="18" charset="0"/>
              </a:rPr>
              <a:t>Programme</a:t>
            </a:r>
            <a:r>
              <a:rPr lang="en-US" sz="2000" u="sng" dirty="0">
                <a:cs typeface="Times New Roman" pitchFamily="18" charset="0"/>
              </a:rPr>
              <a:t> (SIP)</a:t>
            </a:r>
            <a:r>
              <a:rPr lang="en-US" sz="2000" dirty="0">
                <a:cs typeface="Times New Roman" pitchFamily="18" charset="0"/>
              </a:rPr>
              <a:t> - 2011</a:t>
            </a:r>
          </a:p>
          <a:p>
            <a:pPr marL="869950" indent="-514350" algn="just">
              <a:lnSpc>
                <a:spcPts val="2700"/>
              </a:lnSpc>
              <a:spcBef>
                <a:spcPts val="600"/>
              </a:spcBef>
              <a:spcAft>
                <a:spcPts val="600"/>
              </a:spcAft>
              <a:buAutoNum type="romanLcParenBoth"/>
            </a:pPr>
            <a:r>
              <a:rPr lang="en-GB" sz="2000" u="sng" dirty="0"/>
              <a:t>On-site Inspections Programme (OIP) – 2Q2012</a:t>
            </a:r>
          </a:p>
          <a:p>
            <a:pPr marL="869950" indent="-514350" algn="just">
              <a:lnSpc>
                <a:spcPts val="2700"/>
              </a:lnSpc>
              <a:spcBef>
                <a:spcPts val="600"/>
              </a:spcBef>
              <a:spcAft>
                <a:spcPts val="600"/>
              </a:spcAft>
              <a:buFont typeface="Monotype Sorts" pitchFamily="2" charset="2"/>
              <a:buAutoNum type="romanLcParenBoth"/>
            </a:pPr>
            <a:r>
              <a:rPr lang="en-GB" sz="2000" dirty="0"/>
              <a:t>2</a:t>
            </a:r>
            <a:r>
              <a:rPr lang="en-GB" sz="2000" baseline="30000" dirty="0"/>
              <a:t>nd</a:t>
            </a:r>
            <a:r>
              <a:rPr lang="en-GB" sz="2000" dirty="0"/>
              <a:t> OIP (ETRICC) – July 2013</a:t>
            </a:r>
          </a:p>
          <a:p>
            <a:pPr marL="869950" indent="-514350" algn="just">
              <a:lnSpc>
                <a:spcPts val="2700"/>
              </a:lnSpc>
              <a:spcBef>
                <a:spcPts val="600"/>
              </a:spcBef>
              <a:spcAft>
                <a:spcPts val="600"/>
              </a:spcAft>
              <a:buFont typeface="Monotype Sorts" pitchFamily="2" charset="2"/>
              <a:buAutoNum type="romanLcParenBoth"/>
            </a:pPr>
            <a:r>
              <a:rPr lang="en-GB" sz="2000" dirty="0"/>
              <a:t>3</a:t>
            </a:r>
            <a:r>
              <a:rPr lang="en-GB" sz="2000" baseline="30000" dirty="0"/>
              <a:t>rd</a:t>
            </a:r>
            <a:r>
              <a:rPr lang="en-GB" sz="2000" dirty="0"/>
              <a:t> OIP (ETRICC2) – March 2014</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609</a:t>
            </a:fld>
            <a:endParaRPr lang="en-US"/>
          </a:p>
        </p:txBody>
      </p:sp>
    </p:spTree>
    <p:extLst>
      <p:ext uri="{BB962C8B-B14F-4D97-AF65-F5344CB8AC3E}">
        <p14:creationId xmlns:p14="http://schemas.microsoft.com/office/powerpoint/2010/main" val="2517586017"/>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b="1" dirty="0">
                <a:solidFill>
                  <a:srgbClr val="FF0000"/>
                </a:solidFill>
              </a:rPr>
              <a:t>Assets: sources of liquidity provision to banks by the central bank:</a:t>
            </a:r>
          </a:p>
          <a:p>
            <a:pPr algn="just">
              <a:lnSpc>
                <a:spcPts val="2700"/>
              </a:lnSpc>
              <a:spcBef>
                <a:spcPts val="600"/>
              </a:spcBef>
              <a:spcAft>
                <a:spcPts val="600"/>
              </a:spcAft>
            </a:pPr>
            <a:endParaRPr lang="en-US" sz="2000" dirty="0"/>
          </a:p>
          <a:p>
            <a:pPr marL="514350" indent="-514350" algn="just">
              <a:lnSpc>
                <a:spcPts val="2700"/>
              </a:lnSpc>
              <a:spcBef>
                <a:spcPts val="600"/>
              </a:spcBef>
              <a:spcAft>
                <a:spcPts val="600"/>
              </a:spcAft>
              <a:buAutoNum type="romanLcParenBoth"/>
            </a:pPr>
            <a:r>
              <a:rPr lang="en-US" sz="2000" dirty="0">
                <a:solidFill>
                  <a:srgbClr val="FF0000"/>
                </a:solidFill>
              </a:rPr>
              <a:t>Securities</a:t>
            </a:r>
            <a:r>
              <a:rPr lang="en-US" sz="2000" dirty="0"/>
              <a:t> – central banks buys (sells) securities from banks, pumping (absorbing) liquidity into (from) the banking system – </a:t>
            </a:r>
            <a:r>
              <a:rPr lang="en-US" sz="2000" u="sng" dirty="0"/>
              <a:t>open market operations</a:t>
            </a:r>
            <a:r>
              <a:rPr lang="en-US" sz="2000" dirty="0"/>
              <a:t>;</a:t>
            </a:r>
          </a:p>
          <a:p>
            <a:pPr marL="514350" indent="-514350" algn="just">
              <a:lnSpc>
                <a:spcPts val="2700"/>
              </a:lnSpc>
              <a:spcBef>
                <a:spcPts val="600"/>
              </a:spcBef>
              <a:spcAft>
                <a:spcPts val="600"/>
              </a:spcAft>
              <a:buAutoNum type="romanLcParenBoth"/>
            </a:pPr>
            <a:endParaRPr lang="en-US" sz="2000" dirty="0"/>
          </a:p>
          <a:p>
            <a:pPr marL="514350" indent="-514350" algn="just">
              <a:lnSpc>
                <a:spcPts val="2700"/>
              </a:lnSpc>
              <a:spcBef>
                <a:spcPts val="600"/>
              </a:spcBef>
              <a:spcAft>
                <a:spcPts val="600"/>
              </a:spcAft>
              <a:buAutoNum type="romanLcParenBoth"/>
            </a:pPr>
            <a:r>
              <a:rPr lang="en-US" sz="2000" dirty="0">
                <a:solidFill>
                  <a:srgbClr val="FF0000"/>
                </a:solidFill>
              </a:rPr>
              <a:t>Loans to FI </a:t>
            </a:r>
            <a:r>
              <a:rPr lang="en-US" sz="2000" dirty="0"/>
              <a:t>– liquidity provided directly (and temporarily) to banks, whose interest rate influences interest rates charged by banks in loans to costumers.</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61</a:t>
            </a:fld>
            <a:endParaRPr lang="en-US"/>
          </a:p>
        </p:txBody>
      </p:sp>
    </p:spTree>
    <p:extLst>
      <p:ext uri="{BB962C8B-B14F-4D97-AF65-F5344CB8AC3E}">
        <p14:creationId xmlns:p14="http://schemas.microsoft.com/office/powerpoint/2010/main" val="3890788639"/>
      </p:ext>
    </p:extLst>
  </p:cSld>
  <p:clrMapOvr>
    <a:masterClrMapping/>
  </p:clrMapOvr>
  <p:transition spd="slow">
    <p:pull dir="r"/>
  </p:transition>
</p:sld>
</file>

<file path=ppt/slides/slide6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a:solidFill>
                  <a:schemeClr val="tx1"/>
                </a:solidFill>
              </a:rPr>
              <a:t>SIP</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7" y="1628800"/>
            <a:ext cx="8715405" cy="4680520"/>
          </a:xfrm>
        </p:spPr>
        <p:txBody>
          <a:bodyPr/>
          <a:lstStyle/>
          <a:p>
            <a:pPr marL="261938" indent="-261938" algn="just">
              <a:lnSpc>
                <a:spcPts val="2700"/>
              </a:lnSpc>
              <a:spcBef>
                <a:spcPts val="600"/>
              </a:spcBef>
              <a:spcAft>
                <a:spcPts val="600"/>
              </a:spcAft>
            </a:pPr>
            <a:r>
              <a:rPr lang="en-US" sz="2000" b="1" dirty="0">
                <a:cs typeface="Times New Roman" pitchFamily="18" charset="0"/>
              </a:rPr>
              <a:t>3 </a:t>
            </a:r>
            <a:r>
              <a:rPr lang="en-US" sz="2000" b="1" dirty="0" err="1">
                <a:cs typeface="Times New Roman" pitchFamily="18" charset="0"/>
              </a:rPr>
              <a:t>workstreams</a:t>
            </a:r>
            <a:r>
              <a:rPr lang="en-US" sz="2000" b="1" dirty="0">
                <a:cs typeface="Times New Roman" pitchFamily="18" charset="0"/>
              </a:rPr>
              <a:t> (WS):</a:t>
            </a:r>
          </a:p>
          <a:p>
            <a:pPr marL="261938" indent="-261938" algn="just">
              <a:lnSpc>
                <a:spcPts val="2700"/>
              </a:lnSpc>
              <a:spcBef>
                <a:spcPts val="600"/>
              </a:spcBef>
              <a:spcAft>
                <a:spcPts val="600"/>
              </a:spcAft>
            </a:pPr>
            <a:endParaRPr lang="en-US" sz="2000" b="1" dirty="0">
              <a:cs typeface="Times New Roman" pitchFamily="18" charset="0"/>
            </a:endParaRPr>
          </a:p>
          <a:p>
            <a:pPr algn="just">
              <a:lnSpc>
                <a:spcPts val="2700"/>
              </a:lnSpc>
              <a:spcBef>
                <a:spcPts val="600"/>
              </a:spcBef>
              <a:spcAft>
                <a:spcPts val="600"/>
              </a:spcAft>
              <a:buFontTx/>
              <a:buChar char="-"/>
            </a:pPr>
            <a:r>
              <a:rPr lang="en-US" sz="2000" dirty="0">
                <a:solidFill>
                  <a:srgbClr val="FF0000"/>
                </a:solidFill>
                <a:cs typeface="Times New Roman" pitchFamily="18" charset="0"/>
              </a:rPr>
              <a:t>WS1 – </a:t>
            </a:r>
            <a:r>
              <a:rPr lang="en-GB" sz="2000" dirty="0">
                <a:solidFill>
                  <a:srgbClr val="FF0000"/>
                </a:solidFill>
                <a:cs typeface="Times New Roman" pitchFamily="18" charset="0"/>
              </a:rPr>
              <a:t>Valuation of the credit portfolio</a:t>
            </a:r>
            <a:r>
              <a:rPr lang="en-GB" sz="2000" dirty="0">
                <a:cs typeface="Times New Roman" pitchFamily="18" charset="0"/>
              </a:rPr>
              <a:t>, as of 30 June 2011, based on the analysis of the impairment for a sample a credits, as well as on the </a:t>
            </a:r>
            <a:r>
              <a:rPr lang="en-GB" sz="2000" dirty="0">
                <a:solidFill>
                  <a:srgbClr val="FF0000"/>
                </a:solidFill>
                <a:cs typeface="Times New Roman" pitchFamily="18" charset="0"/>
              </a:rPr>
              <a:t>review of the adequacy of the collective impairment models and related credit risk management policies and processes</a:t>
            </a:r>
            <a:r>
              <a:rPr lang="en-GB" sz="2000" dirty="0">
                <a:cs typeface="Times New Roman" pitchFamily="18" charset="0"/>
              </a:rPr>
              <a:t>; </a:t>
            </a:r>
            <a:endParaRPr lang="en-US" sz="2000" dirty="0">
              <a:cs typeface="Times New Roman" pitchFamily="18" charset="0"/>
            </a:endParaRPr>
          </a:p>
          <a:p>
            <a:pPr algn="just">
              <a:lnSpc>
                <a:spcPts val="2700"/>
              </a:lnSpc>
              <a:spcBef>
                <a:spcPts val="600"/>
              </a:spcBef>
              <a:spcAft>
                <a:spcPts val="600"/>
              </a:spcAft>
              <a:buFontTx/>
              <a:buChar char="-"/>
            </a:pPr>
            <a:r>
              <a:rPr lang="en-US" sz="2000" dirty="0">
                <a:solidFill>
                  <a:srgbClr val="FF0000"/>
                </a:solidFill>
                <a:cs typeface="Times New Roman" pitchFamily="18" charset="0"/>
              </a:rPr>
              <a:t>WS2 – RWA</a:t>
            </a:r>
          </a:p>
          <a:p>
            <a:pPr algn="just">
              <a:lnSpc>
                <a:spcPts val="2700"/>
              </a:lnSpc>
              <a:spcBef>
                <a:spcPts val="600"/>
              </a:spcBef>
              <a:spcAft>
                <a:spcPts val="600"/>
              </a:spcAft>
              <a:buFontTx/>
              <a:buChar char="-"/>
            </a:pPr>
            <a:r>
              <a:rPr lang="en-US" sz="2000" dirty="0">
                <a:solidFill>
                  <a:srgbClr val="FF0000"/>
                </a:solidFill>
                <a:cs typeface="Times New Roman" pitchFamily="18" charset="0"/>
              </a:rPr>
              <a:t>WS3 – Stress tests</a:t>
            </a:r>
          </a:p>
          <a:p>
            <a:pPr algn="just">
              <a:lnSpc>
                <a:spcPts val="2700"/>
              </a:lnSpc>
              <a:spcBef>
                <a:spcPts val="600"/>
              </a:spcBef>
              <a:spcAft>
                <a:spcPts val="600"/>
              </a:spcAft>
              <a:buFontTx/>
              <a:buChar char="-"/>
            </a:pPr>
            <a:endParaRPr lang="en-US" sz="2000" dirty="0">
              <a:solidFill>
                <a:srgbClr val="FF0000"/>
              </a:solidFill>
              <a:cs typeface="Times New Roman" pitchFamily="18" charset="0"/>
            </a:endParaRPr>
          </a:p>
          <a:p>
            <a:pPr marL="261938" indent="-261938" algn="just">
              <a:lnSpc>
                <a:spcPts val="2700"/>
              </a:lnSpc>
              <a:spcBef>
                <a:spcPts val="600"/>
              </a:spcBef>
              <a:spcAft>
                <a:spcPts val="600"/>
              </a:spcAft>
            </a:pPr>
            <a:r>
              <a:rPr lang="en-GB" sz="2000" dirty="0">
                <a:cs typeface="Times New Roman" pitchFamily="18" charset="0"/>
              </a:rPr>
              <a:t>Performed by auditing companies hired by the Bank of Portugal, different from each bank’s external auditor.</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610</a:t>
            </a:fld>
            <a:endParaRPr lang="en-US"/>
          </a:p>
        </p:txBody>
      </p:sp>
    </p:spTree>
    <p:extLst>
      <p:ext uri="{BB962C8B-B14F-4D97-AF65-F5344CB8AC3E}">
        <p14:creationId xmlns:p14="http://schemas.microsoft.com/office/powerpoint/2010/main" val="503449308"/>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a:solidFill>
                  <a:schemeClr val="tx1"/>
                </a:solidFill>
              </a:rPr>
              <a:t>SIP</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7" y="1628800"/>
            <a:ext cx="8715405" cy="4680520"/>
          </a:xfrm>
        </p:spPr>
        <p:txBody>
          <a:bodyPr/>
          <a:lstStyle/>
          <a:p>
            <a:pPr marL="261938" indent="-261938" algn="just">
              <a:lnSpc>
                <a:spcPts val="2700"/>
              </a:lnSpc>
              <a:spcBef>
                <a:spcPts val="600"/>
              </a:spcBef>
              <a:spcAft>
                <a:spcPts val="600"/>
              </a:spcAft>
            </a:pPr>
            <a:r>
              <a:rPr lang="en-GB" sz="2000" dirty="0">
                <a:solidFill>
                  <a:srgbClr val="FF0000"/>
                </a:solidFill>
                <a:cs typeface="Times New Roman" pitchFamily="18" charset="0"/>
              </a:rPr>
              <a:t>Risk management policies, procedures and controls were also assessed and considered globally adequate</a:t>
            </a:r>
            <a:r>
              <a:rPr lang="en-GB" sz="2000" dirty="0">
                <a:cs typeface="Times New Roman" pitchFamily="18" charset="0"/>
              </a:rPr>
              <a:t>, despite some improvements advised.</a:t>
            </a:r>
          </a:p>
          <a:p>
            <a:pPr marL="261938" indent="-261938" algn="just">
              <a:lnSpc>
                <a:spcPts val="2700"/>
              </a:lnSpc>
              <a:spcBef>
                <a:spcPts val="600"/>
              </a:spcBef>
              <a:spcAft>
                <a:spcPts val="600"/>
              </a:spcAft>
            </a:pPr>
            <a:endParaRPr lang="en-GB" sz="2000" dirty="0">
              <a:solidFill>
                <a:srgbClr val="FF0000"/>
              </a:solidFill>
              <a:cs typeface="Times New Roman" pitchFamily="18" charset="0"/>
            </a:endParaRPr>
          </a:p>
          <a:p>
            <a:pPr marL="261938" indent="-261938" algn="just">
              <a:lnSpc>
                <a:spcPts val="2700"/>
              </a:lnSpc>
              <a:spcBef>
                <a:spcPts val="600"/>
              </a:spcBef>
              <a:spcAft>
                <a:spcPts val="600"/>
              </a:spcAft>
            </a:pPr>
            <a:r>
              <a:rPr lang="en-GB" sz="2000" dirty="0">
                <a:solidFill>
                  <a:srgbClr val="FF0000"/>
                </a:solidFill>
                <a:cs typeface="Times New Roman" pitchFamily="18" charset="0"/>
              </a:rPr>
              <a:t>Conclusion: robustness and resilience of the Portuguese banking system</a:t>
            </a:r>
            <a:r>
              <a:rPr lang="en-GB" sz="2000" dirty="0">
                <a:cs typeface="Times New Roman" pitchFamily="18" charset="0"/>
              </a:rPr>
              <a:t>, implying a minor reduction in the aggregate Tier 1 ratio of the 8 banking groups, from 9.1% to 8.8% (above the minimum of 8% then required).</a:t>
            </a:r>
          </a:p>
          <a:p>
            <a:pPr marL="261938" indent="-261938" algn="just">
              <a:lnSpc>
                <a:spcPts val="2700"/>
              </a:lnSpc>
              <a:spcBef>
                <a:spcPts val="600"/>
              </a:spcBef>
              <a:spcAft>
                <a:spcPts val="600"/>
              </a:spcAft>
            </a:pP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611</a:t>
            </a:fld>
            <a:endParaRPr lang="en-US"/>
          </a:p>
        </p:txBody>
      </p:sp>
    </p:spTree>
    <p:extLst>
      <p:ext uri="{BB962C8B-B14F-4D97-AF65-F5344CB8AC3E}">
        <p14:creationId xmlns:p14="http://schemas.microsoft.com/office/powerpoint/2010/main" val="105450725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a:solidFill>
                  <a:schemeClr val="tx1"/>
                </a:solidFill>
              </a:rPr>
              <a:t>SIP</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7" y="1628800"/>
            <a:ext cx="8715405" cy="4680520"/>
          </a:xfrm>
        </p:spPr>
        <p:txBody>
          <a:bodyPr/>
          <a:lstStyle/>
          <a:p>
            <a:pPr marL="261938" indent="-261938" algn="just">
              <a:lnSpc>
                <a:spcPts val="2700"/>
              </a:lnSpc>
              <a:spcBef>
                <a:spcPts val="600"/>
              </a:spcBef>
              <a:spcAft>
                <a:spcPts val="600"/>
              </a:spcAft>
            </a:pPr>
            <a:r>
              <a:rPr lang="en-US" sz="2000" dirty="0">
                <a:solidFill>
                  <a:srgbClr val="FF0000"/>
                </a:solidFill>
                <a:cs typeface="Times New Roman" pitchFamily="18" charset="0"/>
              </a:rPr>
              <a:t>WS1:</a:t>
            </a:r>
          </a:p>
          <a:p>
            <a:pPr marL="271463" indent="-271463" algn="just">
              <a:lnSpc>
                <a:spcPts val="2700"/>
              </a:lnSpc>
              <a:spcBef>
                <a:spcPts val="600"/>
              </a:spcBef>
              <a:spcAft>
                <a:spcPts val="600"/>
              </a:spcAft>
              <a:buFontTx/>
              <a:buChar char="-"/>
            </a:pPr>
            <a:r>
              <a:rPr lang="en-US" sz="2000" dirty="0">
                <a:cs typeface="Times New Roman" pitchFamily="18" charset="0"/>
              </a:rPr>
              <a:t>total need of impairment increase was 838 M€ (9.1% of the total impairment recognized for the credits in the scope of the SIP and 0.3% of their total amount).</a:t>
            </a:r>
          </a:p>
          <a:p>
            <a:pPr marL="271463" indent="-271463" algn="just">
              <a:lnSpc>
                <a:spcPts val="2700"/>
              </a:lnSpc>
              <a:spcBef>
                <a:spcPts val="600"/>
              </a:spcBef>
              <a:spcAft>
                <a:spcPts val="600"/>
              </a:spcAft>
              <a:buFontTx/>
              <a:buChar char="-"/>
            </a:pPr>
            <a:r>
              <a:rPr lang="en-GB" sz="2000" dirty="0">
                <a:cs typeface="Times New Roman" pitchFamily="18" charset="0"/>
              </a:rPr>
              <a:t>these needs were partly offset (in 242 M€) by the allocation of existent impairment buffers, already registered in the accounts on 30 Jun.11.</a:t>
            </a:r>
          </a:p>
          <a:p>
            <a:pPr marL="271463" indent="-271463" algn="just">
              <a:lnSpc>
                <a:spcPts val="2700"/>
              </a:lnSpc>
              <a:spcBef>
                <a:spcPts val="600"/>
              </a:spcBef>
              <a:spcAft>
                <a:spcPts val="600"/>
              </a:spcAft>
              <a:buFontTx/>
              <a:buChar char="-"/>
            </a:pPr>
            <a:r>
              <a:rPr lang="en-GB" sz="2000" dirty="0">
                <a:cs typeface="Times New Roman" pitchFamily="18" charset="0"/>
              </a:rPr>
              <a:t>additionally, in the 3Q 2011, the 8 banking groups had recognized additional impairment of 208 M€ for some of these credits.</a:t>
            </a:r>
          </a:p>
          <a:p>
            <a:pPr marL="271463" indent="-271463" algn="just">
              <a:lnSpc>
                <a:spcPts val="2700"/>
              </a:lnSpc>
              <a:spcBef>
                <a:spcPts val="600"/>
              </a:spcBef>
              <a:spcAft>
                <a:spcPts val="600"/>
              </a:spcAft>
              <a:buFontTx/>
              <a:buChar char="-"/>
            </a:pPr>
            <a:endParaRPr lang="en-GB" sz="2000" dirty="0">
              <a:cs typeface="Times New Roman" pitchFamily="18" charset="0"/>
            </a:endParaRPr>
          </a:p>
          <a:p>
            <a:pPr marL="271463" indent="-271463" algn="just">
              <a:lnSpc>
                <a:spcPts val="2700"/>
              </a:lnSpc>
              <a:spcBef>
                <a:spcPts val="600"/>
              </a:spcBef>
              <a:spcAft>
                <a:spcPts val="600"/>
              </a:spcAft>
            </a:pPr>
            <a:r>
              <a:rPr lang="en-US" sz="2000" dirty="0">
                <a:solidFill>
                  <a:srgbClr val="FF0000"/>
                </a:solidFill>
                <a:cs typeface="Times New Roman" pitchFamily="18" charset="0"/>
              </a:rPr>
              <a:t>WS2:</a:t>
            </a:r>
          </a:p>
          <a:p>
            <a:pPr marL="271463" indent="-271463" algn="just">
              <a:lnSpc>
                <a:spcPts val="2700"/>
              </a:lnSpc>
              <a:spcBef>
                <a:spcPts val="600"/>
              </a:spcBef>
              <a:spcAft>
                <a:spcPts val="600"/>
              </a:spcAft>
              <a:buFontTx/>
              <a:buChar char="-"/>
            </a:pPr>
            <a:r>
              <a:rPr lang="en-GB" sz="2000" dirty="0">
                <a:cs typeface="Times New Roman" pitchFamily="18" charset="0"/>
              </a:rPr>
              <a:t>The need to introduce some corrections was identified, with a total impact of around 0.6% of total capital requirements at end-Jun.11.</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612</a:t>
            </a:fld>
            <a:endParaRPr lang="en-US"/>
          </a:p>
        </p:txBody>
      </p:sp>
    </p:spTree>
    <p:extLst>
      <p:ext uri="{BB962C8B-B14F-4D97-AF65-F5344CB8AC3E}">
        <p14:creationId xmlns:p14="http://schemas.microsoft.com/office/powerpoint/2010/main" val="3711755907"/>
      </p:ext>
    </p:extLst>
  </p:cSld>
  <p:clrMapOvr>
    <a:masterClrMapping/>
  </p:clrMapOvr>
  <p:transition spd="slow">
    <p:pull dir="r"/>
  </p:transition>
</p:sld>
</file>

<file path=ppt/slides/slide6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a:solidFill>
                  <a:schemeClr val="tx1"/>
                </a:solidFill>
              </a:rPr>
              <a:t>SIP</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8" y="1628800"/>
            <a:ext cx="8715405" cy="4680520"/>
          </a:xfrm>
        </p:spPr>
        <p:txBody>
          <a:bodyPr/>
          <a:lstStyle/>
          <a:p>
            <a:pPr marL="273050" indent="-273050" algn="just">
              <a:lnSpc>
                <a:spcPts val="2700"/>
              </a:lnSpc>
              <a:spcBef>
                <a:spcPts val="600"/>
              </a:spcBef>
              <a:spcAft>
                <a:spcPts val="600"/>
              </a:spcAft>
            </a:pPr>
            <a:r>
              <a:rPr lang="en-GB" sz="2000" dirty="0">
                <a:solidFill>
                  <a:srgbClr val="FF0000"/>
                </a:solidFill>
              </a:rPr>
              <a:t>WS3 (announced in Feb.12) </a:t>
            </a:r>
            <a:r>
              <a:rPr lang="en-GB" sz="2000" dirty="0"/>
              <a:t>- the 8 banking groups were classified into 4 categories:</a:t>
            </a:r>
          </a:p>
          <a:p>
            <a:pPr marL="273050" indent="-273050" algn="just">
              <a:lnSpc>
                <a:spcPts val="2700"/>
              </a:lnSpc>
              <a:spcBef>
                <a:spcPts val="600"/>
              </a:spcBef>
              <a:spcAft>
                <a:spcPts val="600"/>
              </a:spcAft>
            </a:pPr>
            <a:endParaRPr lang="en-GB" sz="2000" dirty="0"/>
          </a:p>
          <a:p>
            <a:pPr marL="273050" indent="-273050" algn="just">
              <a:lnSpc>
                <a:spcPts val="2700"/>
              </a:lnSpc>
              <a:spcBef>
                <a:spcPts val="600"/>
              </a:spcBef>
              <a:spcAft>
                <a:spcPts val="600"/>
              </a:spcAft>
              <a:buFontTx/>
              <a:buChar char="-"/>
            </a:pPr>
            <a:r>
              <a:rPr lang="en-GB" sz="2000" dirty="0"/>
              <a:t>Institutions that have used clearly appropriate parameters and methodologies: 2</a:t>
            </a:r>
          </a:p>
          <a:p>
            <a:pPr marL="273050" indent="-273050" algn="just">
              <a:lnSpc>
                <a:spcPts val="2700"/>
              </a:lnSpc>
              <a:spcBef>
                <a:spcPts val="600"/>
              </a:spcBef>
              <a:spcAft>
                <a:spcPts val="600"/>
              </a:spcAft>
              <a:buFontTx/>
              <a:buChar char="-"/>
            </a:pPr>
            <a:r>
              <a:rPr lang="en-GB" sz="2000" dirty="0"/>
              <a:t>Institutions that have used appropriate parameters and methodologies: 1</a:t>
            </a:r>
          </a:p>
          <a:p>
            <a:pPr marL="273050" indent="-273050" algn="just">
              <a:lnSpc>
                <a:spcPts val="2700"/>
              </a:lnSpc>
              <a:spcBef>
                <a:spcPts val="600"/>
              </a:spcBef>
              <a:spcAft>
                <a:spcPts val="600"/>
              </a:spcAft>
              <a:buFontTx/>
              <a:buChar char="-"/>
            </a:pPr>
            <a:r>
              <a:rPr lang="en-GB" sz="2000" dirty="0"/>
              <a:t>Institutions that have used appropriate parameters and methodologies regarding most aspects, although requiring some improvement in particular areas: 4</a:t>
            </a:r>
          </a:p>
          <a:p>
            <a:pPr marL="273050" indent="-273050" algn="just">
              <a:lnSpc>
                <a:spcPts val="2700"/>
              </a:lnSpc>
              <a:spcBef>
                <a:spcPts val="600"/>
              </a:spcBef>
              <a:spcAft>
                <a:spcPts val="600"/>
              </a:spcAft>
              <a:buFontTx/>
              <a:buChar char="-"/>
            </a:pPr>
            <a:r>
              <a:rPr lang="en-GB" sz="2000" dirty="0"/>
              <a:t>Institutions that require some improvement in a range of specific areas, for the parameters and methodologies to be deemed appropriate: 1</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613</a:t>
            </a:fld>
            <a:endParaRPr lang="en-US"/>
          </a:p>
        </p:txBody>
      </p:sp>
    </p:spTree>
    <p:extLst>
      <p:ext uri="{BB962C8B-B14F-4D97-AF65-F5344CB8AC3E}">
        <p14:creationId xmlns:p14="http://schemas.microsoft.com/office/powerpoint/2010/main" val="3954921779"/>
      </p:ext>
    </p:extLst>
  </p:cSld>
  <p:clrMapOvr>
    <a:masterClrMapping/>
  </p:clrMapOvr>
  <p:transition spd="slow">
    <p:pull dir="r"/>
  </p:transition>
</p:sld>
</file>

<file path=ppt/slides/slide6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a:solidFill>
                  <a:schemeClr val="tx1"/>
                </a:solidFill>
              </a:rPr>
              <a:t>OIP</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8" y="1628800"/>
            <a:ext cx="8715405" cy="4694213"/>
          </a:xfrm>
        </p:spPr>
        <p:txBody>
          <a:bodyPr/>
          <a:lstStyle/>
          <a:p>
            <a:pPr marL="271463" indent="-271463" algn="just">
              <a:lnSpc>
                <a:spcPts val="2700"/>
              </a:lnSpc>
              <a:spcBef>
                <a:spcPts val="600"/>
              </a:spcBef>
              <a:spcAft>
                <a:spcPts val="600"/>
              </a:spcAft>
            </a:pPr>
            <a:r>
              <a:rPr lang="en-GB" sz="2000" dirty="0">
                <a:solidFill>
                  <a:srgbClr val="FF0000"/>
                </a:solidFill>
              </a:rPr>
              <a:t>Focused on the impairment adequacy on exposures of banks to the construction and real estate sectors in Portugal and Spain, with reference to 30 Jun.12</a:t>
            </a:r>
            <a:r>
              <a:rPr lang="en-GB" sz="2000" dirty="0"/>
              <a:t>, including:</a:t>
            </a:r>
          </a:p>
          <a:p>
            <a:pPr marL="271463" indent="-271463" algn="just">
              <a:lnSpc>
                <a:spcPts val="2700"/>
              </a:lnSpc>
              <a:spcBef>
                <a:spcPts val="600"/>
              </a:spcBef>
              <a:spcAft>
                <a:spcPts val="600"/>
              </a:spcAft>
            </a:pPr>
            <a:endParaRPr lang="en-GB" sz="2000" dirty="0"/>
          </a:p>
          <a:p>
            <a:pPr marL="514350" indent="-514350" algn="just">
              <a:lnSpc>
                <a:spcPts val="2700"/>
              </a:lnSpc>
              <a:spcBef>
                <a:spcPts val="600"/>
              </a:spcBef>
              <a:spcAft>
                <a:spcPts val="600"/>
              </a:spcAft>
              <a:buAutoNum type="romanLcParenBoth"/>
            </a:pPr>
            <a:r>
              <a:rPr lang="en-GB" sz="2000" dirty="0"/>
              <a:t>holdings of those entities</a:t>
            </a:r>
          </a:p>
          <a:p>
            <a:pPr marL="514350" indent="-514350" algn="just">
              <a:lnSpc>
                <a:spcPts val="2700"/>
              </a:lnSpc>
              <a:spcBef>
                <a:spcPts val="600"/>
              </a:spcBef>
              <a:spcAft>
                <a:spcPts val="600"/>
              </a:spcAft>
              <a:buAutoNum type="romanLcParenBoth"/>
            </a:pPr>
            <a:r>
              <a:rPr lang="en-GB" sz="2000" dirty="0"/>
              <a:t>tourism sector entities</a:t>
            </a:r>
          </a:p>
          <a:p>
            <a:pPr marL="514350" indent="-514350" algn="just">
              <a:lnSpc>
                <a:spcPts val="2700"/>
              </a:lnSpc>
              <a:spcBef>
                <a:spcPts val="600"/>
              </a:spcBef>
              <a:spcAft>
                <a:spcPts val="600"/>
              </a:spcAft>
              <a:buAutoNum type="romanLcParenBoth"/>
            </a:pPr>
            <a:r>
              <a:rPr lang="en-GB" sz="2000" dirty="0"/>
              <a:t>entities with close links to the construction sector (e.g. suppliers) and </a:t>
            </a:r>
          </a:p>
          <a:p>
            <a:pPr marL="514350" indent="-514350" algn="just">
              <a:lnSpc>
                <a:spcPts val="2700"/>
              </a:lnSpc>
              <a:spcBef>
                <a:spcPts val="600"/>
              </a:spcBef>
              <a:spcAft>
                <a:spcPts val="600"/>
              </a:spcAft>
              <a:buAutoNum type="romanLcParenBoth"/>
            </a:pPr>
            <a:r>
              <a:rPr lang="en-GB" sz="2000" dirty="0"/>
              <a:t>entities belonging to the same economic groups as the above, whenever the above exposure represented more than 25% of the economic group’s exposure.</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614</a:t>
            </a:fld>
            <a:endParaRPr lang="en-US"/>
          </a:p>
        </p:txBody>
      </p:sp>
    </p:spTree>
    <p:extLst>
      <p:ext uri="{BB962C8B-B14F-4D97-AF65-F5344CB8AC3E}">
        <p14:creationId xmlns:p14="http://schemas.microsoft.com/office/powerpoint/2010/main" val="2482794712"/>
      </p:ext>
    </p:extLst>
  </p:cSld>
  <p:clrMapOvr>
    <a:masterClrMapping/>
  </p:clrMapOvr>
  <p:transition spd="slow">
    <p:pull dir="r"/>
  </p:transition>
</p:sld>
</file>

<file path=ppt/slides/slide6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a:solidFill>
                  <a:schemeClr val="tx1"/>
                </a:solidFill>
              </a:rPr>
              <a:t>OIP</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8" y="1628800"/>
            <a:ext cx="8715405" cy="4694213"/>
          </a:xfrm>
        </p:spPr>
        <p:txBody>
          <a:bodyPr/>
          <a:lstStyle/>
          <a:p>
            <a:pPr marL="271463" indent="-271463" algn="just">
              <a:lnSpc>
                <a:spcPts val="2700"/>
              </a:lnSpc>
              <a:spcBef>
                <a:spcPts val="600"/>
              </a:spcBef>
              <a:spcAft>
                <a:spcPts val="600"/>
              </a:spcAft>
            </a:pPr>
            <a:r>
              <a:rPr lang="en-GB" sz="2000" b="1" dirty="0">
                <a:solidFill>
                  <a:srgbClr val="FF0000"/>
                </a:solidFill>
              </a:rPr>
              <a:t>Conclusion - need to reinforce impairments by 861 M€ (around 2.2% of the overall amount of exposures assessed).</a:t>
            </a:r>
          </a:p>
          <a:p>
            <a:pPr marL="271463" indent="-271463" algn="just">
              <a:lnSpc>
                <a:spcPts val="2700"/>
              </a:lnSpc>
              <a:spcBef>
                <a:spcPts val="600"/>
              </a:spcBef>
              <a:spcAft>
                <a:spcPts val="600"/>
              </a:spcAft>
            </a:pPr>
            <a:endParaRPr lang="en-GB" sz="2000" dirty="0"/>
          </a:p>
          <a:p>
            <a:pPr marL="271463" indent="-271463" algn="just">
              <a:lnSpc>
                <a:spcPts val="2700"/>
              </a:lnSpc>
              <a:spcBef>
                <a:spcPts val="600"/>
              </a:spcBef>
              <a:spcAft>
                <a:spcPts val="600"/>
              </a:spcAft>
            </a:pPr>
            <a:r>
              <a:rPr lang="en-GB" sz="2000" dirty="0"/>
              <a:t>On 30 Jun.12 </a:t>
            </a:r>
            <a:r>
              <a:rPr lang="en-GB" sz="2000" b="1" u="sng" dirty="0">
                <a:solidFill>
                  <a:srgbClr val="FF0000"/>
                </a:solidFill>
              </a:rPr>
              <a:t>the impact of OIP results on the aggregate CT1 ratio of the 8 banks as a whole translated into a slight revision of its value, from 11.2% to 11.1%</a:t>
            </a:r>
            <a:r>
              <a:rPr lang="en-GB" sz="2000" b="1" dirty="0">
                <a:solidFill>
                  <a:srgbClr val="FF0000"/>
                </a:solidFill>
              </a:rPr>
              <a:t>, </a:t>
            </a:r>
            <a:r>
              <a:rPr lang="en-GB" sz="2000" dirty="0"/>
              <a:t>which was still much higher than the 9% minimum required at that date.</a:t>
            </a:r>
            <a:endParaRPr lang="en-US" sz="2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615</a:t>
            </a:fld>
            <a:endParaRPr lang="en-US"/>
          </a:p>
        </p:txBody>
      </p:sp>
    </p:spTree>
    <p:extLst>
      <p:ext uri="{BB962C8B-B14F-4D97-AF65-F5344CB8AC3E}">
        <p14:creationId xmlns:p14="http://schemas.microsoft.com/office/powerpoint/2010/main" val="810521990"/>
      </p:ext>
    </p:extLst>
  </p:cSld>
  <p:clrMapOvr>
    <a:masterClrMapping/>
  </p:clrMapOvr>
  <p:transition spd="slow">
    <p:pull dir="r"/>
  </p:transition>
</p:sld>
</file>

<file path=ppt/slides/slide6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a:solidFill>
                  <a:schemeClr val="tx1"/>
                </a:solidFill>
              </a:rPr>
              <a:t>OIP</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8" y="1600200"/>
            <a:ext cx="8715405" cy="892696"/>
          </a:xfrm>
        </p:spPr>
        <p:txBody>
          <a:bodyPr/>
          <a:lstStyle/>
          <a:p>
            <a:pPr marL="173038" indent="-173038" algn="just">
              <a:lnSpc>
                <a:spcPts val="2700"/>
              </a:lnSpc>
              <a:spcBef>
                <a:spcPts val="600"/>
              </a:spcBef>
              <a:spcAft>
                <a:spcPts val="600"/>
              </a:spcAft>
            </a:pPr>
            <a:r>
              <a:rPr lang="en-GB" sz="2000" dirty="0"/>
              <a:t>Impairment reinforcements undertaken by banking groups with reference to 30 Sep.12 covered part of the needs identified for impairment reinforcement, reducing the respective amount from 861 M€ to 474M € (to be reflected by 31 Dec.2012).</a:t>
            </a:r>
            <a:endParaRPr lang="en-US" sz="2000" dirty="0"/>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807" y="2866107"/>
            <a:ext cx="6200737" cy="337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776536" y="5529426"/>
            <a:ext cx="2376264" cy="707886"/>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Banco de Portugal (2012), “On-site Inspections </a:t>
            </a:r>
            <a:r>
              <a:rPr lang="en-US" sz="1000" b="0" u="none" dirty="0" err="1">
                <a:solidFill>
                  <a:schemeClr val="tx1"/>
                </a:solidFill>
              </a:rPr>
              <a:t>Programme</a:t>
            </a:r>
            <a:r>
              <a:rPr lang="en-US" sz="1000" b="0" u="none" dirty="0">
                <a:solidFill>
                  <a:schemeClr val="tx1"/>
                </a:solidFill>
              </a:rPr>
              <a:t> on exposure to the construction and real estate sectors”, press release, 3 Dec.</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616</a:t>
            </a:fld>
            <a:endParaRPr lang="en-US"/>
          </a:p>
        </p:txBody>
      </p:sp>
    </p:spTree>
    <p:extLst>
      <p:ext uri="{BB962C8B-B14F-4D97-AF65-F5344CB8AC3E}">
        <p14:creationId xmlns:p14="http://schemas.microsoft.com/office/powerpoint/2010/main" val="2120621456"/>
      </p:ext>
    </p:extLst>
  </p:cSld>
  <p:clrMapOvr>
    <a:masterClrMapping/>
  </p:clrMapOvr>
  <p:transition spd="slow">
    <p:pull dir="r"/>
  </p:transition>
</p:sld>
</file>

<file path=ppt/slides/slide6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a:solidFill>
                  <a:schemeClr val="tx1"/>
                </a:solidFill>
              </a:rPr>
              <a:t>2</a:t>
            </a:r>
            <a:r>
              <a:rPr lang="en-GB" sz="4400" b="0" u="none" baseline="30000" dirty="0">
                <a:solidFill>
                  <a:schemeClr val="tx1"/>
                </a:solidFill>
              </a:rPr>
              <a:t>nd</a:t>
            </a:r>
            <a:r>
              <a:rPr lang="en-GB" sz="4400" b="0" u="none" dirty="0">
                <a:solidFill>
                  <a:schemeClr val="tx1"/>
                </a:solidFill>
              </a:rPr>
              <a:t> OIP (ETRICC)</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8" y="1700808"/>
            <a:ext cx="8715405" cy="4680520"/>
          </a:xfrm>
        </p:spPr>
        <p:txBody>
          <a:bodyPr/>
          <a:lstStyle/>
          <a:p>
            <a:pPr marL="261938" indent="-261938" algn="just">
              <a:lnSpc>
                <a:spcPts val="2700"/>
              </a:lnSpc>
              <a:spcBef>
                <a:spcPts val="600"/>
              </a:spcBef>
              <a:spcAft>
                <a:spcPts val="600"/>
              </a:spcAft>
            </a:pPr>
            <a:r>
              <a:rPr lang="en-US" sz="2000" dirty="0"/>
              <a:t>At the end of Jul.13, the </a:t>
            </a:r>
            <a:r>
              <a:rPr lang="en-US" sz="2000" dirty="0" err="1"/>
              <a:t>Banco</a:t>
            </a:r>
            <a:r>
              <a:rPr lang="en-US" sz="2000" dirty="0"/>
              <a:t> de Portugal released the result of a </a:t>
            </a:r>
            <a:r>
              <a:rPr lang="en-US" sz="2000" dirty="0">
                <a:solidFill>
                  <a:srgbClr val="FF0000"/>
                </a:solidFill>
              </a:rPr>
              <a:t>2</a:t>
            </a:r>
            <a:r>
              <a:rPr lang="en-US" sz="2000" baseline="30000" dirty="0">
                <a:solidFill>
                  <a:srgbClr val="FF0000"/>
                </a:solidFill>
              </a:rPr>
              <a:t>nd</a:t>
            </a:r>
            <a:r>
              <a:rPr lang="en-US" sz="2000" dirty="0">
                <a:solidFill>
                  <a:srgbClr val="FF0000"/>
                </a:solidFill>
              </a:rPr>
              <a:t> special credit portfolio inspection exercise</a:t>
            </a:r>
            <a:r>
              <a:rPr lang="en-US" sz="2000" dirty="0"/>
              <a:t> (as at 30 Apr.13), on the impairments in the credit portfolios of the 8 largest national banking groups.</a:t>
            </a:r>
          </a:p>
          <a:p>
            <a:pPr marL="261938" indent="-261938" algn="just">
              <a:lnSpc>
                <a:spcPts val="2700"/>
              </a:lnSpc>
              <a:spcBef>
                <a:spcPts val="600"/>
              </a:spcBef>
              <a:spcAft>
                <a:spcPts val="600"/>
              </a:spcAft>
            </a:pPr>
            <a:r>
              <a:rPr lang="en-US" sz="2000" dirty="0"/>
              <a:t>The credit sample for the individual assessment determined by </a:t>
            </a:r>
            <a:r>
              <a:rPr lang="en-US" sz="2000" dirty="0" err="1"/>
              <a:t>Banco</a:t>
            </a:r>
            <a:r>
              <a:rPr lang="en-US" sz="2000" dirty="0"/>
              <a:t> de Portugal covered those with the highest likelihood of impairment deviation in all segments, excluding mortgage and consumer loans, reaching a coverage level of approximately 50% of the eligible credit on balance sheet.</a:t>
            </a:r>
          </a:p>
          <a:p>
            <a:pPr marL="261938" indent="-261938" algn="just">
              <a:lnSpc>
                <a:spcPts val="2700"/>
              </a:lnSpc>
              <a:spcBef>
                <a:spcPts val="600"/>
              </a:spcBef>
              <a:spcAft>
                <a:spcPts val="600"/>
              </a:spcAft>
            </a:pPr>
            <a:r>
              <a:rPr lang="en-US" sz="2000" dirty="0"/>
              <a:t>Total credit covered amounted to 92.6 B€, including in addition the off-balance sheet exposures (e.g. bank guarantees and irrevocable credit lines), having been assessed loans in the amount of 53 B€. </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617</a:t>
            </a:fld>
            <a:endParaRPr lang="en-US"/>
          </a:p>
        </p:txBody>
      </p:sp>
    </p:spTree>
    <p:extLst>
      <p:ext uri="{BB962C8B-B14F-4D97-AF65-F5344CB8AC3E}">
        <p14:creationId xmlns:p14="http://schemas.microsoft.com/office/powerpoint/2010/main" val="3911577281"/>
      </p:ext>
    </p:extLst>
  </p:cSld>
  <p:clrMapOvr>
    <a:masterClrMapping/>
  </p:clrMapOvr>
  <p:transition spd="slow">
    <p:pull dir="r"/>
  </p:transition>
</p:sld>
</file>

<file path=ppt/slides/slide6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332656"/>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2</a:t>
            </a:r>
            <a:r>
              <a:rPr lang="en-GB" sz="4400" b="0" u="none" baseline="30000" dirty="0">
                <a:solidFill>
                  <a:schemeClr val="tx1"/>
                </a:solidFill>
              </a:rPr>
              <a:t>nd</a:t>
            </a:r>
            <a:r>
              <a:rPr lang="en-GB" sz="4400" b="0" u="none" dirty="0">
                <a:solidFill>
                  <a:schemeClr val="tx1"/>
                </a:solidFill>
              </a:rPr>
              <a:t> OIP (ETRICC)</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8" y="1700808"/>
            <a:ext cx="8715405" cy="4392488"/>
          </a:xfrm>
        </p:spPr>
        <p:txBody>
          <a:bodyPr/>
          <a:lstStyle/>
          <a:p>
            <a:pPr marL="261938" indent="-261938" algn="just">
              <a:lnSpc>
                <a:spcPts val="2700"/>
              </a:lnSpc>
              <a:spcBef>
                <a:spcPts val="600"/>
              </a:spcBef>
              <a:spcAft>
                <a:spcPts val="600"/>
              </a:spcAft>
            </a:pPr>
            <a:r>
              <a:rPr lang="en-US" sz="2000" dirty="0"/>
              <a:t>This time, the impairment assessment was conducted by the external auditor of each participant bank, based on a set of guidelines and instructions adopted by </a:t>
            </a:r>
            <a:r>
              <a:rPr lang="en-US" sz="2000" dirty="0" err="1"/>
              <a:t>BdP</a:t>
            </a:r>
            <a:r>
              <a:rPr lang="en-US" sz="2000" dirty="0"/>
              <a:t> for this purpose.</a:t>
            </a:r>
          </a:p>
          <a:p>
            <a:pPr marL="261938" indent="-261938" algn="just">
              <a:lnSpc>
                <a:spcPts val="2700"/>
              </a:lnSpc>
              <a:spcBef>
                <a:spcPts val="600"/>
              </a:spcBef>
              <a:spcAft>
                <a:spcPts val="600"/>
              </a:spcAft>
            </a:pPr>
            <a:r>
              <a:rPr lang="en-US" sz="2000" dirty="0"/>
              <a:t>Additionally, an independent external auditor was appointed to ensure, along with </a:t>
            </a:r>
            <a:r>
              <a:rPr lang="en-US" sz="2000" dirty="0" err="1"/>
              <a:t>BdP</a:t>
            </a:r>
            <a:r>
              <a:rPr lang="en-US" sz="2000" dirty="0"/>
              <a:t>, the overall consistency of the exercise.</a:t>
            </a:r>
          </a:p>
          <a:p>
            <a:pPr marL="261938" indent="-261938" algn="just">
              <a:lnSpc>
                <a:spcPts val="2700"/>
              </a:lnSpc>
              <a:spcBef>
                <a:spcPts val="600"/>
              </a:spcBef>
              <a:spcAft>
                <a:spcPts val="600"/>
              </a:spcAft>
            </a:pPr>
            <a:r>
              <a:rPr lang="en-US" sz="2000" dirty="0">
                <a:solidFill>
                  <a:srgbClr val="FF0000"/>
                </a:solidFill>
              </a:rPr>
              <a:t>The results led to a decrease in the average CT1 ratio of 42 </a:t>
            </a:r>
            <a:r>
              <a:rPr lang="en-US" sz="2000" dirty="0" err="1">
                <a:solidFill>
                  <a:srgbClr val="FF0000"/>
                </a:solidFill>
              </a:rPr>
              <a:t>bp</a:t>
            </a:r>
            <a:r>
              <a:rPr lang="en-US" sz="2000" dirty="0">
                <a:solidFill>
                  <a:srgbClr val="FF0000"/>
                </a:solidFill>
              </a:rPr>
              <a:t> (larger than in the 1</a:t>
            </a:r>
            <a:r>
              <a:rPr lang="en-US" sz="2000" baseline="30000" dirty="0">
                <a:solidFill>
                  <a:srgbClr val="FF0000"/>
                </a:solidFill>
              </a:rPr>
              <a:t>st</a:t>
            </a:r>
            <a:r>
              <a:rPr lang="en-US" sz="2000" dirty="0">
                <a:solidFill>
                  <a:srgbClr val="FF0000"/>
                </a:solidFill>
              </a:rPr>
              <a:t> OIP), but confirmed the resilience and robustness of the national banking system regarding regulatory own funds</a:t>
            </a:r>
            <a:r>
              <a:rPr lang="en-US" sz="2000" dirty="0"/>
              <a:t> (average CT1 ratio at 11.2%).</a:t>
            </a:r>
          </a:p>
          <a:p>
            <a:pPr marL="261938" indent="-261938" algn="just">
              <a:lnSpc>
                <a:spcPts val="2700"/>
              </a:lnSpc>
              <a:spcBef>
                <a:spcPts val="600"/>
              </a:spcBef>
              <a:spcAft>
                <a:spcPts val="600"/>
              </a:spcAft>
            </a:pPr>
            <a:r>
              <a:rPr lang="en-US" sz="2000" dirty="0"/>
              <a:t>A reinforcement of around 1.1 B€ of the value of impairment recorded in the exposures assessed was considered necessary (approximately 2.1% of the overall amount of exposures assessed)</a:t>
            </a:r>
            <a:r>
              <a:rPr lang="en-US" sz="2000" b="1" dirty="0"/>
              <a:t>.</a:t>
            </a:r>
            <a:endParaRPr lang="en-US" sz="2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618</a:t>
            </a:fld>
            <a:endParaRPr lang="en-US"/>
          </a:p>
        </p:txBody>
      </p:sp>
    </p:spTree>
    <p:extLst>
      <p:ext uri="{BB962C8B-B14F-4D97-AF65-F5344CB8AC3E}">
        <p14:creationId xmlns:p14="http://schemas.microsoft.com/office/powerpoint/2010/main" val="3480591170"/>
      </p:ext>
    </p:extLst>
  </p:cSld>
  <p:clrMapOvr>
    <a:masterClrMapping/>
  </p:clrMapOvr>
  <p:transition spd="slow">
    <p:pull dir="r"/>
  </p:transition>
</p:sld>
</file>

<file path=ppt/slides/slide6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3</a:t>
            </a:r>
            <a:r>
              <a:rPr lang="en-GB" sz="4400" b="0" u="none" baseline="30000" dirty="0">
                <a:solidFill>
                  <a:schemeClr val="tx1"/>
                </a:solidFill>
              </a:rPr>
              <a:t>rd</a:t>
            </a:r>
            <a:r>
              <a:rPr lang="en-GB" sz="4400" b="0" u="none" dirty="0">
                <a:solidFill>
                  <a:schemeClr val="tx1"/>
                </a:solidFill>
              </a:rPr>
              <a:t> OIP (ETRICC2)</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9" y="1628800"/>
            <a:ext cx="8715404" cy="2664296"/>
          </a:xfrm>
        </p:spPr>
        <p:txBody>
          <a:bodyPr/>
          <a:lstStyle/>
          <a:p>
            <a:pPr marL="261938" indent="-261938" algn="just">
              <a:lnSpc>
                <a:spcPts val="2600"/>
              </a:lnSpc>
              <a:spcBef>
                <a:spcPts val="0"/>
              </a:spcBef>
              <a:spcAft>
                <a:spcPts val="0"/>
              </a:spcAft>
            </a:pPr>
            <a:r>
              <a:rPr lang="en-GB" sz="1800" dirty="0">
                <a:solidFill>
                  <a:srgbClr val="FF0000"/>
                </a:solidFill>
              </a:rPr>
              <a:t>Focused on the business plans of the banking system's main clients </a:t>
            </a:r>
            <a:r>
              <a:rPr lang="en-GB" sz="1800" dirty="0"/>
              <a:t>(including the non-financial companies of </a:t>
            </a:r>
            <a:r>
              <a:rPr lang="en-GB" sz="1800" dirty="0" err="1"/>
              <a:t>Espírito</a:t>
            </a:r>
            <a:r>
              <a:rPr lang="en-GB" sz="1800" dirty="0"/>
              <a:t> Santo Group)</a:t>
            </a:r>
          </a:p>
          <a:p>
            <a:pPr marL="261938" indent="-261938" algn="just">
              <a:lnSpc>
                <a:spcPts val="2600"/>
              </a:lnSpc>
              <a:spcBef>
                <a:spcPts val="0"/>
              </a:spcBef>
              <a:spcAft>
                <a:spcPts val="0"/>
              </a:spcAft>
            </a:pPr>
            <a:r>
              <a:rPr lang="en-GB" sz="1800" dirty="0">
                <a:solidFill>
                  <a:srgbClr val="FF0000"/>
                </a:solidFill>
              </a:rPr>
              <a:t>Conclusion (released in March 2014): “The exercise confirmed the solidity of the national banking system relating to 30 September 2013”, </a:t>
            </a:r>
            <a:r>
              <a:rPr lang="en-GB" sz="1800" dirty="0"/>
              <a:t>reinforcing the impairments by 1B€.</a:t>
            </a:r>
            <a:endParaRPr lang="en-GB" sz="1800" dirty="0">
              <a:solidFill>
                <a:srgbClr val="FF0000"/>
              </a:solidFill>
            </a:endParaRPr>
          </a:p>
          <a:p>
            <a:pPr marL="261938" indent="-261938" algn="just">
              <a:lnSpc>
                <a:spcPts val="2600"/>
              </a:lnSpc>
              <a:spcBef>
                <a:spcPts val="0"/>
              </a:spcBef>
              <a:spcAft>
                <a:spcPts val="0"/>
              </a:spcAft>
            </a:pPr>
            <a:r>
              <a:rPr lang="en-US" sz="1800" u="sng" dirty="0">
                <a:solidFill>
                  <a:srgbClr val="FF0000"/>
                </a:solidFill>
              </a:rPr>
              <a:t>On aggregate, </a:t>
            </a:r>
            <a:r>
              <a:rPr lang="en-US" sz="1800" b="1" u="sng" dirty="0">
                <a:solidFill>
                  <a:srgbClr val="FF0000"/>
                </a:solidFill>
              </a:rPr>
              <a:t>the inspection programs carried-out</a:t>
            </a:r>
            <a:r>
              <a:rPr lang="en-US" sz="1800" u="sng" dirty="0">
                <a:solidFill>
                  <a:srgbClr val="FF0000"/>
                </a:solidFill>
              </a:rPr>
              <a:t> implied the increase of impairments by almost 4B€ and supposedly </a:t>
            </a:r>
            <a:r>
              <a:rPr lang="en-US" sz="1800" b="1" u="sng" dirty="0">
                <a:solidFill>
                  <a:srgbClr val="FF0000"/>
                </a:solidFill>
              </a:rPr>
              <a:t>ensured the soundness of Portuguese banks</a:t>
            </a:r>
            <a:r>
              <a:rPr lang="en-US" sz="1800" u="sng" dirty="0">
                <a:solidFill>
                  <a:srgbClr val="FF0000"/>
                </a:solidFill>
              </a:rPr>
              <a:t>.</a:t>
            </a:r>
          </a:p>
          <a:p>
            <a:pPr marL="261938" indent="-261938" algn="just">
              <a:lnSpc>
                <a:spcPts val="2600"/>
              </a:lnSpc>
              <a:spcBef>
                <a:spcPts val="0"/>
              </a:spcBef>
              <a:spcAft>
                <a:spcPts val="0"/>
              </a:spcAft>
              <a:tabLst>
                <a:tab pos="3767138" algn="l"/>
              </a:tabLst>
            </a:pPr>
            <a:r>
              <a:rPr lang="en-US" sz="1800" b="1" dirty="0">
                <a:solidFill>
                  <a:srgbClr val="FF0000"/>
                </a:solidFill>
              </a:rPr>
              <a:t>However, less than 5 months after the release of the ETRICC2 results, the 1</a:t>
            </a:r>
            <a:r>
              <a:rPr lang="en-US" sz="1800" b="1" baseline="30000" dirty="0">
                <a:solidFill>
                  <a:srgbClr val="FF0000"/>
                </a:solidFill>
              </a:rPr>
              <a:t>st</a:t>
            </a:r>
            <a:r>
              <a:rPr lang="en-US" sz="1800" b="1" dirty="0">
                <a:solidFill>
                  <a:srgbClr val="FF0000"/>
                </a:solidFill>
              </a:rPr>
              <a:t>  bank resolution in Portugal occurred and the 2</a:t>
            </a:r>
            <a:r>
              <a:rPr lang="en-US" sz="1800" b="1" baseline="30000" dirty="0">
                <a:solidFill>
                  <a:srgbClr val="FF0000"/>
                </a:solidFill>
              </a:rPr>
              <a:t>nd</a:t>
            </a:r>
            <a:r>
              <a:rPr lang="en-US" sz="1800" b="1" dirty="0">
                <a:solidFill>
                  <a:srgbClr val="FF0000"/>
                </a:solidFill>
              </a:rPr>
              <a:t> was observed 1 year later.</a:t>
            </a:r>
          </a:p>
          <a:p>
            <a:pPr marL="261938" indent="-261938" algn="just">
              <a:lnSpc>
                <a:spcPts val="2600"/>
              </a:lnSpc>
              <a:spcBef>
                <a:spcPts val="0"/>
              </a:spcBef>
              <a:spcAft>
                <a:spcPts val="0"/>
              </a:spcAft>
            </a:pPr>
            <a:endParaRPr lang="en-US" sz="1800" dirty="0">
              <a:solidFill>
                <a:srgbClr val="FF0000"/>
              </a:solidFill>
            </a:endParaRPr>
          </a:p>
        </p:txBody>
      </p:sp>
      <p:pic>
        <p:nvPicPr>
          <p:cNvPr id="8" name="Picture 7"/>
          <p:cNvPicPr>
            <a:picLocks noChangeAspect="1"/>
          </p:cNvPicPr>
          <p:nvPr/>
        </p:nvPicPr>
        <p:blipFill>
          <a:blip r:embed="rId3"/>
          <a:stretch>
            <a:fillRect/>
          </a:stretch>
        </p:blipFill>
        <p:spPr>
          <a:xfrm>
            <a:off x="5631449" y="4396552"/>
            <a:ext cx="3822114" cy="1961327"/>
          </a:xfrm>
          <a:prstGeom prst="rect">
            <a:avLst/>
          </a:prstGeom>
        </p:spPr>
      </p:pic>
      <p:sp>
        <p:nvSpPr>
          <p:cNvPr id="10" name="Text Box 4"/>
          <p:cNvSpPr txBox="1">
            <a:spLocks noChangeArrowheads="1"/>
          </p:cNvSpPr>
          <p:nvPr/>
        </p:nvSpPr>
        <p:spPr bwMode="auto">
          <a:xfrm>
            <a:off x="2482016" y="6022539"/>
            <a:ext cx="3047048"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Banco de Portugal (2014). Note: Figures in M€</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619</a:t>
            </a:fld>
            <a:endParaRPr lang="en-US"/>
          </a:p>
        </p:txBody>
      </p:sp>
    </p:spTree>
    <p:extLst>
      <p:ext uri="{BB962C8B-B14F-4D97-AF65-F5344CB8AC3E}">
        <p14:creationId xmlns:p14="http://schemas.microsoft.com/office/powerpoint/2010/main" val="1662970178"/>
      </p:ext>
    </p:extLst>
  </p:cSld>
  <p:clrMapOvr>
    <a:masterClrMapping/>
  </p:clrMapOvr>
  <p:transition spd="slow">
    <p:pull dir="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800"/>
            <a:ext cx="8712968" cy="4536504"/>
          </a:xfrm>
        </p:spPr>
        <p:txBody>
          <a:bodyPr/>
          <a:lstStyle/>
          <a:p>
            <a:pPr algn="just">
              <a:lnSpc>
                <a:spcPts val="2700"/>
              </a:lnSpc>
              <a:spcBef>
                <a:spcPts val="600"/>
              </a:spcBef>
              <a:spcAft>
                <a:spcPts val="600"/>
              </a:spcAft>
            </a:pPr>
            <a:r>
              <a:rPr lang="en-US" sz="2000" b="1" dirty="0">
                <a:solidFill>
                  <a:srgbClr val="FF0000"/>
                </a:solidFill>
              </a:rPr>
              <a:t>Notwithstanding the role of the central bank in money creation, the role of banks is even more important, as circulation is less than 10% of the money supply </a:t>
            </a:r>
            <a:r>
              <a:rPr lang="en-US" sz="2000" dirty="0"/>
              <a:t>(measured by M3 in Euro Area):</a:t>
            </a:r>
          </a:p>
          <a:p>
            <a:pPr algn="just">
              <a:lnSpc>
                <a:spcPts val="2700"/>
              </a:lnSpc>
              <a:spcBef>
                <a:spcPts val="600"/>
              </a:spcBef>
              <a:spcAft>
                <a:spcPts val="600"/>
              </a:spcAft>
              <a:buFontTx/>
              <a:buChar char="-"/>
            </a:pPr>
            <a:r>
              <a:rPr lang="en-US" sz="2000" dirty="0"/>
              <a:t>M3 = 15 T€</a:t>
            </a:r>
          </a:p>
          <a:p>
            <a:pPr algn="just">
              <a:lnSpc>
                <a:spcPts val="2700"/>
              </a:lnSpc>
              <a:spcBef>
                <a:spcPts val="600"/>
              </a:spcBef>
              <a:spcAft>
                <a:spcPts val="600"/>
              </a:spcAft>
              <a:buFontTx/>
              <a:buChar char="-"/>
            </a:pPr>
            <a:r>
              <a:rPr lang="en-US" sz="2000" dirty="0"/>
              <a:t>Circulation = 1,4 T€</a:t>
            </a:r>
          </a:p>
          <a:p>
            <a:pPr algn="just">
              <a:lnSpc>
                <a:spcPts val="2700"/>
              </a:lnSpc>
              <a:spcBef>
                <a:spcPts val="600"/>
              </a:spcBef>
              <a:spcAft>
                <a:spcPts val="600"/>
              </a:spcAft>
              <a:buFontTx/>
              <a:buChar char="-"/>
            </a:pPr>
            <a:endParaRPr lang="en-US" sz="2000" dirty="0"/>
          </a:p>
          <a:p>
            <a:pPr algn="just">
              <a:lnSpc>
                <a:spcPts val="2700"/>
              </a:lnSpc>
              <a:spcBef>
                <a:spcPts val="600"/>
              </a:spcBef>
              <a:spcAft>
                <a:spcPts val="600"/>
              </a:spcAft>
            </a:pPr>
            <a:r>
              <a:rPr lang="en-US" sz="2000" dirty="0"/>
              <a:t>In general, banks’ liabilities are considered in the definition of monetary aggregates (i.e. money supply).</a:t>
            </a:r>
          </a:p>
          <a:p>
            <a:pPr algn="just">
              <a:lnSpc>
                <a:spcPts val="2700"/>
              </a:lnSpc>
              <a:spcBef>
                <a:spcPts val="600"/>
              </a:spcBef>
              <a:spcAft>
                <a:spcPts val="600"/>
              </a:spcAft>
            </a:pPr>
            <a:r>
              <a:rPr lang="en-US" sz="2000" dirty="0"/>
              <a:t>In the less comprehensive monetary aggregate, we have:</a:t>
            </a:r>
          </a:p>
          <a:p>
            <a:pPr marL="0" indent="357188" algn="just">
              <a:lnSpc>
                <a:spcPts val="2700"/>
              </a:lnSpc>
              <a:spcBef>
                <a:spcPts val="600"/>
              </a:spcBef>
              <a:spcAft>
                <a:spcPts val="600"/>
              </a:spcAft>
              <a:buNone/>
            </a:pPr>
            <a:r>
              <a:rPr lang="en-US" sz="2000" dirty="0"/>
              <a:t>M = C + Deposits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62</a:t>
            </a:fld>
            <a:endParaRPr lang="en-US"/>
          </a:p>
        </p:txBody>
      </p:sp>
    </p:spTree>
    <p:extLst>
      <p:ext uri="{BB962C8B-B14F-4D97-AF65-F5344CB8AC3E}">
        <p14:creationId xmlns:p14="http://schemas.microsoft.com/office/powerpoint/2010/main" val="1102522315"/>
      </p:ext>
    </p:extLst>
  </p:cSld>
  <p:clrMapOvr>
    <a:masterClrMapping/>
  </p:clrMapOvr>
  <p:transition spd="slow">
    <p:pull dir="r"/>
  </p:transition>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2424975"/>
            <a:ext cx="8466137" cy="707886"/>
          </a:xfrm>
          <a:noFill/>
        </p:spPr>
        <p:txBody>
          <a:bodyPr lIns="91440" tIns="45720" rIns="91440" bIns="45720">
            <a:spAutoFit/>
          </a:bodyPr>
          <a:lstStyle/>
          <a:p>
            <a:pPr algn="just">
              <a:spcBef>
                <a:spcPts val="0"/>
              </a:spcBef>
              <a:spcAft>
                <a:spcPts val="0"/>
              </a:spcAft>
              <a:buNone/>
            </a:pPr>
            <a:r>
              <a:rPr lang="en-US" sz="4000" b="1" dirty="0"/>
              <a:t>4.2. </a:t>
            </a:r>
            <a:r>
              <a:rPr lang="en-US" sz="4000" b="1" dirty="0">
                <a:cs typeface="Times New Roman" pitchFamily="18" charset="0"/>
              </a:rPr>
              <a:t>Main Risks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620</a:t>
            </a:fld>
            <a:endParaRPr lang="en-US"/>
          </a:p>
        </p:txBody>
      </p:sp>
    </p:spTree>
    <p:extLst>
      <p:ext uri="{BB962C8B-B14F-4D97-AF65-F5344CB8AC3E}">
        <p14:creationId xmlns:p14="http://schemas.microsoft.com/office/powerpoint/2010/main" val="4234187455"/>
      </p:ext>
    </p:extLst>
  </p:cSld>
  <p:clrMapOvr>
    <a:masterClrMapping/>
  </p:clrMapOvr>
  <p:transition spd="slow">
    <p:pull dir="r"/>
  </p:transition>
</p:sld>
</file>

<file path=ppt/slides/slide6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762000" y="342900"/>
            <a:ext cx="8566150" cy="1104900"/>
          </a:xfrm>
        </p:spPr>
        <p:txBody>
          <a:bodyPr/>
          <a:lstStyle/>
          <a:p>
            <a:r>
              <a:rPr lang="en-US" dirty="0"/>
              <a:t>Risk management</a:t>
            </a:r>
          </a:p>
        </p:txBody>
      </p:sp>
      <p:sp>
        <p:nvSpPr>
          <p:cNvPr id="90115" name="Rectangle 3"/>
          <p:cNvSpPr>
            <a:spLocks noGrp="1" noChangeArrowheads="1"/>
          </p:cNvSpPr>
          <p:nvPr>
            <p:ph type="body" idx="1"/>
          </p:nvPr>
        </p:nvSpPr>
        <p:spPr>
          <a:xfrm>
            <a:off x="762000" y="1628799"/>
            <a:ext cx="8731250" cy="3888433"/>
          </a:xfrm>
        </p:spPr>
        <p:txBody>
          <a:bodyPr/>
          <a:lstStyle/>
          <a:p>
            <a:pPr marL="266700" indent="-266700" algn="just">
              <a:lnSpc>
                <a:spcPts val="2700"/>
              </a:lnSpc>
              <a:spcBef>
                <a:spcPts val="600"/>
              </a:spcBef>
              <a:spcAft>
                <a:spcPts val="600"/>
              </a:spcAft>
            </a:pPr>
            <a:r>
              <a:rPr lang="en-US" sz="1800" dirty="0">
                <a:solidFill>
                  <a:srgbClr val="FF0000"/>
                </a:solidFill>
              </a:rPr>
              <a:t>EBA identified the main risks in its Risk Dashboard of 2Q 2022:</a:t>
            </a:r>
          </a:p>
          <a:p>
            <a:pPr marL="266700" indent="-266700" algn="just">
              <a:lnSpc>
                <a:spcPts val="2700"/>
              </a:lnSpc>
              <a:spcBef>
                <a:spcPts val="600"/>
              </a:spcBef>
              <a:spcAft>
                <a:spcPts val="600"/>
              </a:spcAft>
            </a:pPr>
            <a:endParaRPr lang="en-US" sz="1800" dirty="0">
              <a:solidFill>
                <a:srgbClr val="FF0000"/>
              </a:solidFill>
            </a:endParaRPr>
          </a:p>
          <a:p>
            <a:pPr marL="400050" indent="-400050" algn="just">
              <a:lnSpc>
                <a:spcPts val="2700"/>
              </a:lnSpc>
              <a:spcBef>
                <a:spcPts val="600"/>
              </a:spcBef>
              <a:spcAft>
                <a:spcPts val="600"/>
              </a:spcAft>
              <a:buAutoNum type="romanLcParenBoth"/>
            </a:pPr>
            <a:r>
              <a:rPr lang="en-US" sz="1800" dirty="0"/>
              <a:t>Worsening of macroeconomic outlook</a:t>
            </a:r>
          </a:p>
          <a:p>
            <a:pPr marL="400050" indent="-400050" algn="just">
              <a:lnSpc>
                <a:spcPts val="2700"/>
              </a:lnSpc>
              <a:spcBef>
                <a:spcPts val="600"/>
              </a:spcBef>
              <a:spcAft>
                <a:spcPts val="600"/>
              </a:spcAft>
              <a:buAutoNum type="romanLcParenBoth"/>
            </a:pPr>
            <a:r>
              <a:rPr lang="en-US" sz="1800" dirty="0"/>
              <a:t>Future banks’ funding conditions will be challenging</a:t>
            </a:r>
          </a:p>
          <a:p>
            <a:pPr marL="400050" indent="-400050" algn="just">
              <a:lnSpc>
                <a:spcPts val="2700"/>
              </a:lnSpc>
              <a:spcBef>
                <a:spcPts val="600"/>
              </a:spcBef>
              <a:spcAft>
                <a:spcPts val="600"/>
              </a:spcAft>
              <a:buAutoNum type="romanLcParenBoth"/>
            </a:pPr>
            <a:r>
              <a:rPr lang="en-US" sz="1800" dirty="0"/>
              <a:t>The outlook is grim for credit </a:t>
            </a:r>
            <a:r>
              <a:rPr lang="en-US" sz="1800" dirty="0" err="1"/>
              <a:t>crisk</a:t>
            </a:r>
            <a:endParaRPr lang="en-US" sz="1800" dirty="0"/>
          </a:p>
          <a:p>
            <a:pPr marL="400050" indent="-400050" algn="just">
              <a:lnSpc>
                <a:spcPts val="2700"/>
              </a:lnSpc>
              <a:spcBef>
                <a:spcPts val="600"/>
              </a:spcBef>
              <a:spcAft>
                <a:spcPts val="600"/>
              </a:spcAft>
              <a:buAutoNum type="romanLcParenBoth"/>
            </a:pPr>
            <a:r>
              <a:rPr lang="en-US" sz="1800" b="0" i="0" u="none" strike="noStrike" baseline="0" dirty="0">
                <a:solidFill>
                  <a:srgbClr val="000000"/>
                </a:solidFill>
              </a:rPr>
              <a:t>Operational risk remains high due to </a:t>
            </a:r>
            <a:r>
              <a:rPr lang="en-US" sz="1800" b="0" i="0" u="none" strike="noStrike" baseline="0" dirty="0" err="1">
                <a:solidFill>
                  <a:srgbClr val="000000"/>
                </a:solidFill>
              </a:rPr>
              <a:t>digitalisation</a:t>
            </a:r>
            <a:r>
              <a:rPr lang="en-US" sz="1800" b="0" i="0" u="none" strike="noStrike" baseline="0" dirty="0">
                <a:solidFill>
                  <a:srgbClr val="000000"/>
                </a:solidFill>
              </a:rPr>
              <a:t>, cyber risk and sanctions</a:t>
            </a:r>
          </a:p>
          <a:p>
            <a:pPr marL="400050" indent="-400050" algn="just">
              <a:lnSpc>
                <a:spcPts val="2700"/>
              </a:lnSpc>
              <a:spcBef>
                <a:spcPts val="600"/>
              </a:spcBef>
              <a:spcAft>
                <a:spcPts val="600"/>
              </a:spcAft>
              <a:buAutoNum type="romanLcParenBoth"/>
            </a:pPr>
            <a:r>
              <a:rPr lang="en-US" sz="1800" b="0" i="0" u="none" strike="noStrike" baseline="0" dirty="0">
                <a:solidFill>
                  <a:srgbClr val="000000"/>
                </a:solidFill>
              </a:rPr>
              <a:t>Market risk elevated to due market volatility amid rising rates</a:t>
            </a:r>
          </a:p>
          <a:p>
            <a:pPr marL="400050" indent="-400050" algn="just">
              <a:lnSpc>
                <a:spcPts val="2700"/>
              </a:lnSpc>
              <a:spcBef>
                <a:spcPts val="600"/>
              </a:spcBef>
              <a:spcAft>
                <a:spcPts val="600"/>
              </a:spcAft>
              <a:buAutoNum type="romanLcParenBoth"/>
            </a:pPr>
            <a:r>
              <a:rPr lang="en-US" sz="1800" b="0" i="0" u="none" strike="noStrike" baseline="0" dirty="0">
                <a:solidFill>
                  <a:srgbClr val="000000"/>
                </a:solidFill>
              </a:rPr>
              <a:t>Extreme weather events have affected numerous industries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621</a:t>
            </a:fld>
            <a:endParaRPr lang="en-US"/>
          </a:p>
        </p:txBody>
      </p:sp>
    </p:spTree>
    <p:extLst>
      <p:ext uri="{BB962C8B-B14F-4D97-AF65-F5344CB8AC3E}">
        <p14:creationId xmlns:p14="http://schemas.microsoft.com/office/powerpoint/2010/main" val="3219097936"/>
      </p:ext>
    </p:extLst>
  </p:cSld>
  <p:clrMapOvr>
    <a:masterClrMapping/>
  </p:clrMapOvr>
  <p:transition spd="slow">
    <p:pull dir="r"/>
  </p:transition>
</p:sld>
</file>

<file path=ppt/slides/slide6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762000" y="1628800"/>
            <a:ext cx="8731249" cy="4680520"/>
          </a:xfrm>
        </p:spPr>
        <p:txBody>
          <a:bodyPr/>
          <a:lstStyle/>
          <a:p>
            <a:pPr algn="just">
              <a:lnSpc>
                <a:spcPts val="2700"/>
              </a:lnSpc>
              <a:spcBef>
                <a:spcPts val="600"/>
              </a:spcBef>
              <a:spcAft>
                <a:spcPts val="600"/>
              </a:spcAft>
            </a:pPr>
            <a:r>
              <a:rPr lang="en-US" sz="2000" u="sng" dirty="0">
                <a:cs typeface="Times New Roman" pitchFamily="18" charset="0"/>
              </a:rPr>
              <a:t>Before the subprime crisis</a:t>
            </a:r>
            <a:r>
              <a:rPr lang="en-US" sz="2000" dirty="0">
                <a:cs typeface="Times New Roman" pitchFamily="18" charset="0"/>
              </a:rPr>
              <a:t>: aggressive commercial strategies, namely in the housing segment </a:t>
            </a:r>
            <a:r>
              <a:rPr lang="en-US" sz="2000" dirty="0">
                <a:cs typeface="Times New Roman" pitchFamily="18" charset="0"/>
                <a:sym typeface="Wingdings" panose="05000000000000000000" pitchFamily="2" charset="2"/>
              </a:rPr>
              <a:t>=&gt;</a:t>
            </a:r>
            <a:r>
              <a:rPr lang="en-US" sz="2000" dirty="0">
                <a:cs typeface="Times New Roman" pitchFamily="18" charset="0"/>
              </a:rPr>
              <a:t> </a:t>
            </a:r>
            <a:r>
              <a:rPr lang="en-US" sz="2000" dirty="0">
                <a:solidFill>
                  <a:srgbClr val="FF0000"/>
                </a:solidFill>
                <a:cs typeface="Times New Roman" pitchFamily="18" charset="0"/>
              </a:rPr>
              <a:t>high volumes and low margins </a:t>
            </a:r>
            <a:r>
              <a:rPr lang="en-US" sz="2000" dirty="0">
                <a:cs typeface="Times New Roman" pitchFamily="18" charset="0"/>
              </a:rPr>
              <a:t>=&gt;</a:t>
            </a:r>
          </a:p>
          <a:p>
            <a:pPr algn="just">
              <a:lnSpc>
                <a:spcPts val="2700"/>
              </a:lnSpc>
              <a:spcBef>
                <a:spcPts val="600"/>
              </a:spcBef>
              <a:spcAft>
                <a:spcPts val="600"/>
              </a:spcAft>
            </a:pPr>
            <a:endParaRPr lang="en-US" sz="2000" dirty="0">
              <a:cs typeface="Times New Roman" pitchFamily="18" charset="0"/>
            </a:endParaRPr>
          </a:p>
          <a:p>
            <a:pPr lvl="1" algn="just">
              <a:lnSpc>
                <a:spcPts val="2700"/>
              </a:lnSpc>
              <a:spcBef>
                <a:spcPts val="600"/>
              </a:spcBef>
              <a:spcAft>
                <a:spcPts val="600"/>
              </a:spcAft>
            </a:pPr>
            <a:r>
              <a:rPr lang="en-US" sz="1800" dirty="0">
                <a:cs typeface="Times New Roman" pitchFamily="18" charset="0"/>
              </a:rPr>
              <a:t>Low spreads and high maturities, LTVs and DTIs</a:t>
            </a:r>
          </a:p>
          <a:p>
            <a:pPr lvl="1" algn="just">
              <a:lnSpc>
                <a:spcPts val="2700"/>
              </a:lnSpc>
              <a:spcBef>
                <a:spcPts val="600"/>
              </a:spcBef>
              <a:spcAft>
                <a:spcPts val="600"/>
              </a:spcAft>
            </a:pPr>
            <a:r>
              <a:rPr lang="en-US" sz="1800" dirty="0">
                <a:cs typeface="Times New Roman" pitchFamily="18" charset="0"/>
              </a:rPr>
              <a:t>High rates of households’ homeownership and indebtedness</a:t>
            </a:r>
          </a:p>
          <a:p>
            <a:pPr lvl="1" algn="just">
              <a:lnSpc>
                <a:spcPts val="2700"/>
              </a:lnSpc>
              <a:spcBef>
                <a:spcPts val="600"/>
              </a:spcBef>
              <a:spcAft>
                <a:spcPts val="600"/>
              </a:spcAft>
            </a:pPr>
            <a:r>
              <a:rPr lang="en-US" sz="1800" dirty="0">
                <a:cs typeface="Times New Roman" pitchFamily="18" charset="0"/>
              </a:rPr>
              <a:t>High banks’ exposure to real estate =&gt; crowding-out of other economic sectors</a:t>
            </a:r>
          </a:p>
          <a:p>
            <a:pPr lvl="1" algn="just">
              <a:lnSpc>
                <a:spcPts val="2700"/>
              </a:lnSpc>
              <a:spcBef>
                <a:spcPts val="600"/>
              </a:spcBef>
              <a:spcAft>
                <a:spcPts val="600"/>
              </a:spcAft>
            </a:pPr>
            <a:r>
              <a:rPr lang="en-US" sz="1800" dirty="0">
                <a:cs typeface="Times New Roman" pitchFamily="18" charset="0"/>
              </a:rPr>
              <a:t>High dependence from banks of non-financial companies</a:t>
            </a:r>
          </a:p>
          <a:p>
            <a:pPr lvl="1" algn="just">
              <a:lnSpc>
                <a:spcPts val="2700"/>
              </a:lnSpc>
              <a:spcBef>
                <a:spcPts val="600"/>
              </a:spcBef>
              <a:spcAft>
                <a:spcPts val="600"/>
              </a:spcAft>
            </a:pPr>
            <a:r>
              <a:rPr lang="en-US" sz="1800" dirty="0">
                <a:cs typeface="Times New Roman" pitchFamily="18" charset="0"/>
              </a:rPr>
              <a:t>Low NPL ratios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622</a:t>
            </a:fld>
            <a:endParaRPr lang="en-US"/>
          </a:p>
        </p:txBody>
      </p:sp>
    </p:spTree>
    <p:extLst>
      <p:ext uri="{BB962C8B-B14F-4D97-AF65-F5344CB8AC3E}">
        <p14:creationId xmlns:p14="http://schemas.microsoft.com/office/powerpoint/2010/main" val="3547329591"/>
      </p:ext>
    </p:extLst>
  </p:cSld>
  <p:clrMapOvr>
    <a:masterClrMapping/>
  </p:clrMapOvr>
  <p:transition spd="slow">
    <p:pull dir="r"/>
  </p:transition>
</p:sld>
</file>

<file path=ppt/slides/slide6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809624" y="1628800"/>
            <a:ext cx="8683625" cy="4680520"/>
          </a:xfrm>
        </p:spPr>
        <p:txBody>
          <a:bodyPr/>
          <a:lstStyle/>
          <a:p>
            <a:pPr algn="just">
              <a:lnSpc>
                <a:spcPts val="2700"/>
              </a:lnSpc>
              <a:spcBef>
                <a:spcPts val="600"/>
              </a:spcBef>
              <a:spcAft>
                <a:spcPts val="600"/>
              </a:spcAft>
            </a:pPr>
            <a:r>
              <a:rPr lang="en-US" sz="2000" u="sng" dirty="0">
                <a:solidFill>
                  <a:srgbClr val="FF0000"/>
                </a:solidFill>
                <a:cs typeface="Times New Roman" pitchFamily="18" charset="0"/>
              </a:rPr>
              <a:t>Subprime crisis</a:t>
            </a:r>
            <a:r>
              <a:rPr lang="en-US" sz="2000" dirty="0">
                <a:cs typeface="Times New Roman" pitchFamily="18" charset="0"/>
              </a:rPr>
              <a:t>: higher credit risk and lower available liquidity =&gt; </a:t>
            </a:r>
          </a:p>
          <a:p>
            <a:pPr lvl="1" algn="just">
              <a:lnSpc>
                <a:spcPts val="2700"/>
              </a:lnSpc>
              <a:spcBef>
                <a:spcPts val="600"/>
              </a:spcBef>
              <a:spcAft>
                <a:spcPts val="600"/>
              </a:spcAft>
            </a:pPr>
            <a:r>
              <a:rPr lang="en-US" sz="1800" dirty="0">
                <a:cs typeface="Times New Roman" pitchFamily="18" charset="0"/>
              </a:rPr>
              <a:t>Significant deterioration and decrease of loan portfolios</a:t>
            </a:r>
          </a:p>
          <a:p>
            <a:pPr lvl="1" algn="just">
              <a:lnSpc>
                <a:spcPts val="2700"/>
              </a:lnSpc>
              <a:spcBef>
                <a:spcPts val="600"/>
              </a:spcBef>
              <a:spcAft>
                <a:spcPts val="600"/>
              </a:spcAft>
            </a:pPr>
            <a:r>
              <a:rPr lang="en-US" sz="1800" dirty="0">
                <a:cs typeface="Times New Roman" pitchFamily="18" charset="0"/>
              </a:rPr>
              <a:t>More conservative credit policies, e.g. lower LTVs, maturities and DTIs</a:t>
            </a:r>
          </a:p>
          <a:p>
            <a:pPr lvl="1" algn="just">
              <a:lnSpc>
                <a:spcPts val="2700"/>
              </a:lnSpc>
              <a:spcBef>
                <a:spcPts val="600"/>
              </a:spcBef>
              <a:spcAft>
                <a:spcPts val="600"/>
              </a:spcAft>
            </a:pPr>
            <a:r>
              <a:rPr lang="en-US" sz="1800" dirty="0">
                <a:cs typeface="Times New Roman" pitchFamily="18" charset="0"/>
              </a:rPr>
              <a:t>Higher spreads for new contracts</a:t>
            </a:r>
          </a:p>
          <a:p>
            <a:pPr lvl="1" algn="just">
              <a:lnSpc>
                <a:spcPts val="2700"/>
              </a:lnSpc>
              <a:spcBef>
                <a:spcPts val="600"/>
              </a:spcBef>
              <a:spcAft>
                <a:spcPts val="600"/>
              </a:spcAft>
            </a:pPr>
            <a:r>
              <a:rPr lang="en-US" sz="1800" dirty="0">
                <a:cs typeface="Times New Roman" pitchFamily="18" charset="0"/>
              </a:rPr>
              <a:t>Falling real estate prices</a:t>
            </a:r>
          </a:p>
          <a:p>
            <a:pPr lvl="1" algn="just">
              <a:lnSpc>
                <a:spcPts val="2700"/>
              </a:lnSpc>
              <a:spcBef>
                <a:spcPts val="600"/>
              </a:spcBef>
              <a:spcAft>
                <a:spcPts val="600"/>
              </a:spcAft>
            </a:pPr>
            <a:endParaRPr lang="en-US" sz="1800" dirty="0">
              <a:cs typeface="Times New Roman" pitchFamily="18" charset="0"/>
            </a:endParaRPr>
          </a:p>
          <a:p>
            <a:pPr algn="just">
              <a:lnSpc>
                <a:spcPts val="2700"/>
              </a:lnSpc>
              <a:spcBef>
                <a:spcPts val="600"/>
              </a:spcBef>
              <a:spcAft>
                <a:spcPts val="600"/>
              </a:spcAft>
            </a:pPr>
            <a:r>
              <a:rPr lang="en-US" sz="2000" u="sng" dirty="0">
                <a:solidFill>
                  <a:srgbClr val="FF0000"/>
                </a:solidFill>
                <a:cs typeface="Times New Roman" pitchFamily="18" charset="0"/>
              </a:rPr>
              <a:t>Aftermath of the subprime crisis</a:t>
            </a:r>
            <a:r>
              <a:rPr lang="en-US" sz="2000" dirty="0">
                <a:cs typeface="Times New Roman" pitchFamily="18" charset="0"/>
              </a:rPr>
              <a:t>: </a:t>
            </a:r>
          </a:p>
          <a:p>
            <a:pPr lvl="1" algn="just">
              <a:lnSpc>
                <a:spcPts val="2700"/>
              </a:lnSpc>
              <a:spcBef>
                <a:spcPts val="600"/>
              </a:spcBef>
              <a:spcAft>
                <a:spcPts val="600"/>
              </a:spcAft>
            </a:pPr>
            <a:r>
              <a:rPr lang="en-US" sz="1800" dirty="0">
                <a:cs typeface="Times New Roman" pitchFamily="18" charset="0"/>
              </a:rPr>
              <a:t>Deleveraging;</a:t>
            </a:r>
          </a:p>
          <a:p>
            <a:pPr lvl="1" algn="just">
              <a:lnSpc>
                <a:spcPts val="2700"/>
              </a:lnSpc>
              <a:spcBef>
                <a:spcPts val="600"/>
              </a:spcBef>
              <a:spcAft>
                <a:spcPts val="600"/>
              </a:spcAft>
            </a:pPr>
            <a:r>
              <a:rPr lang="en-US" sz="1800" dirty="0">
                <a:cs typeface="Times New Roman" pitchFamily="18" charset="0"/>
              </a:rPr>
              <a:t>Very high NPL ratios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623</a:t>
            </a:fld>
            <a:endParaRPr lang="en-US"/>
          </a:p>
        </p:txBody>
      </p:sp>
    </p:spTree>
    <p:extLst>
      <p:ext uri="{BB962C8B-B14F-4D97-AF65-F5344CB8AC3E}">
        <p14:creationId xmlns:p14="http://schemas.microsoft.com/office/powerpoint/2010/main" val="786456907"/>
      </p:ext>
    </p:extLst>
  </p:cSld>
  <p:clrMapOvr>
    <a:masterClrMapping/>
  </p:clrMapOvr>
  <p:transition spd="slow">
    <p:pull dir="r"/>
  </p:transition>
</p:sld>
</file>

<file path=ppt/slides/slide6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06499" name="Rectangle 3"/>
          <p:cNvSpPr>
            <a:spLocks noGrp="1" noChangeArrowheads="1"/>
          </p:cNvSpPr>
          <p:nvPr>
            <p:ph type="body" idx="1"/>
          </p:nvPr>
        </p:nvSpPr>
        <p:spPr>
          <a:xfrm>
            <a:off x="738158" y="1628800"/>
            <a:ext cx="8686800" cy="1112730"/>
          </a:xfrm>
        </p:spPr>
        <p:txBody>
          <a:bodyPr/>
          <a:lstStyle/>
          <a:p>
            <a:pPr marL="265113" indent="-265113" algn="just">
              <a:lnSpc>
                <a:spcPts val="2700"/>
              </a:lnSpc>
              <a:spcBef>
                <a:spcPts val="600"/>
              </a:spcBef>
              <a:spcAft>
                <a:spcPts val="600"/>
              </a:spcAft>
            </a:pPr>
            <a:r>
              <a:rPr lang="en-US" sz="2000" dirty="0">
                <a:solidFill>
                  <a:srgbClr val="FF0000"/>
                </a:solidFill>
                <a:cs typeface="Times New Roman" pitchFamily="18" charset="0"/>
              </a:rPr>
              <a:t>Before the subprime crisis - aggressive strategies in housing loans</a:t>
            </a:r>
            <a:r>
              <a:rPr lang="en-US" sz="2000" dirty="0">
                <a:cs typeface="Times New Roman" pitchFamily="18" charset="0"/>
              </a:rPr>
              <a:t>, reducing spreads and increasing LTVs  =&gt; one of the highest homeownership rates worldwide.</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824" y="2774286"/>
            <a:ext cx="2857368" cy="303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36" y="2774287"/>
            <a:ext cx="2568808" cy="303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5"/>
          <p:cNvSpPr txBox="1">
            <a:spLocks noChangeArrowheads="1"/>
          </p:cNvSpPr>
          <p:nvPr/>
        </p:nvSpPr>
        <p:spPr bwMode="auto">
          <a:xfrm>
            <a:off x="776536" y="5817101"/>
            <a:ext cx="5449656" cy="276999"/>
          </a:xfrm>
          <a:prstGeom prst="rect">
            <a:avLst/>
          </a:prstGeom>
          <a:noFill/>
          <a:ln w="12700" cap="sq">
            <a:noFill/>
            <a:miter lim="800000"/>
            <a:headEnd/>
            <a:tailEnd/>
          </a:ln>
        </p:spPr>
        <p:txBody>
          <a:bodyPr wrap="square">
            <a:spAutoFit/>
          </a:bodyPr>
          <a:lstStyle/>
          <a:p>
            <a:pPr algn="l">
              <a:spcBef>
                <a:spcPct val="50000"/>
              </a:spcBef>
              <a:buNone/>
            </a:pPr>
            <a:r>
              <a:rPr lang="en-US" sz="1200" b="0" u="none" dirty="0">
                <a:solidFill>
                  <a:schemeClr val="tx1"/>
                </a:solidFill>
              </a:rPr>
              <a:t>Source: </a:t>
            </a:r>
            <a:r>
              <a:rPr lang="en-US" sz="1200" b="0" u="none" dirty="0" err="1">
                <a:solidFill>
                  <a:schemeClr val="tx1"/>
                </a:solidFill>
              </a:rPr>
              <a:t>Banco</a:t>
            </a:r>
            <a:r>
              <a:rPr lang="en-US" sz="1200" b="0" u="none" dirty="0">
                <a:solidFill>
                  <a:schemeClr val="tx1"/>
                </a:solidFill>
              </a:rPr>
              <a:t> de Portugal (2013 and 2009), “Financial Stability Review”.</a:t>
            </a:r>
          </a:p>
        </p:txBody>
      </p:sp>
      <p:cxnSp>
        <p:nvCxnSpPr>
          <p:cNvPr id="3" name="Straight Arrow Connector 2"/>
          <p:cNvCxnSpPr/>
          <p:nvPr/>
        </p:nvCxnSpPr>
        <p:spPr bwMode="auto">
          <a:xfrm flipH="1">
            <a:off x="3800872" y="3501010"/>
            <a:ext cx="288032" cy="788766"/>
          </a:xfrm>
          <a:prstGeom prst="straightConnector1">
            <a:avLst/>
          </a:prstGeom>
          <a:solidFill>
            <a:schemeClr val="accent1"/>
          </a:solidFill>
          <a:ln w="12700" cap="sq" cmpd="sng" algn="ctr">
            <a:solidFill>
              <a:schemeClr val="tx1"/>
            </a:solidFill>
            <a:prstDash val="solid"/>
            <a:round/>
            <a:headEnd type="none" w="med" len="med"/>
            <a:tailEnd type="arrow"/>
          </a:ln>
          <a:effectLst/>
        </p:spPr>
      </p:cxnSp>
      <p:pic>
        <p:nvPicPr>
          <p:cNvPr id="14" name="Picture 2"/>
          <p:cNvPicPr>
            <a:picLocks noChangeAspect="1" noChangeArrowheads="1"/>
          </p:cNvPicPr>
          <p:nvPr/>
        </p:nvPicPr>
        <p:blipFill>
          <a:blip r:embed="rId4" cstate="print"/>
          <a:srcRect/>
          <a:stretch>
            <a:fillRect/>
          </a:stretch>
        </p:blipFill>
        <p:spPr bwMode="auto">
          <a:xfrm>
            <a:off x="6249144" y="2753366"/>
            <a:ext cx="3191779" cy="3051900"/>
          </a:xfrm>
          <a:prstGeom prst="rect">
            <a:avLst/>
          </a:prstGeom>
          <a:noFill/>
          <a:ln w="9525">
            <a:noFill/>
            <a:miter lim="800000"/>
            <a:headEnd/>
            <a:tailEnd/>
          </a:ln>
        </p:spPr>
      </p:pic>
      <p:sp>
        <p:nvSpPr>
          <p:cNvPr id="15" name="Text Box 5"/>
          <p:cNvSpPr txBox="1">
            <a:spLocks noChangeArrowheads="1"/>
          </p:cNvSpPr>
          <p:nvPr/>
        </p:nvSpPr>
        <p:spPr bwMode="auto">
          <a:xfrm>
            <a:off x="6325875" y="5733256"/>
            <a:ext cx="3115048" cy="461665"/>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a:solidFill>
                  <a:schemeClr val="tx1"/>
                </a:solidFill>
              </a:rPr>
              <a:t>Source: IMF (2011), “Global Financial Stability Report”, Apr.</a:t>
            </a:r>
          </a:p>
        </p:txBody>
      </p:sp>
      <p:cxnSp>
        <p:nvCxnSpPr>
          <p:cNvPr id="4" name="Straight Arrow Connector 3"/>
          <p:cNvCxnSpPr/>
          <p:nvPr/>
        </p:nvCxnSpPr>
        <p:spPr bwMode="auto">
          <a:xfrm flipH="1">
            <a:off x="8481392" y="2996952"/>
            <a:ext cx="1080120" cy="720080"/>
          </a:xfrm>
          <a:prstGeom prst="straightConnector1">
            <a:avLst/>
          </a:prstGeom>
          <a:solidFill>
            <a:schemeClr val="accent1"/>
          </a:solidFill>
          <a:ln w="12700" cap="sq" cmpd="sng" algn="ctr">
            <a:solidFill>
              <a:schemeClr val="tx1"/>
            </a:solidFill>
            <a:prstDash val="solid"/>
            <a:round/>
            <a:headEnd type="none" w="med" len="med"/>
            <a:tailEnd type="arrow"/>
          </a:ln>
          <a:effectLst/>
        </p:spPr>
      </p:cxn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624</a:t>
            </a:fld>
            <a:endParaRPr lang="en-US"/>
          </a:p>
        </p:txBody>
      </p:sp>
    </p:spTree>
    <p:extLst>
      <p:ext uri="{BB962C8B-B14F-4D97-AF65-F5344CB8AC3E}">
        <p14:creationId xmlns:p14="http://schemas.microsoft.com/office/powerpoint/2010/main" val="308768991"/>
      </p:ext>
    </p:extLst>
  </p:cSld>
  <p:clrMapOvr>
    <a:masterClrMapping/>
  </p:clrMapOvr>
  <p:transition spd="slow">
    <p:pull dir="r"/>
  </p:transition>
</p:sld>
</file>

<file path=ppt/slides/slide6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0595" name="Rectangle 3"/>
          <p:cNvSpPr>
            <a:spLocks noGrp="1" noChangeArrowheads="1"/>
          </p:cNvSpPr>
          <p:nvPr>
            <p:ph type="body" idx="1"/>
          </p:nvPr>
        </p:nvSpPr>
        <p:spPr>
          <a:xfrm>
            <a:off x="762000" y="1600200"/>
            <a:ext cx="8548688" cy="820688"/>
          </a:xfrm>
        </p:spPr>
        <p:txBody>
          <a:bodyPr/>
          <a:lstStyle/>
          <a:p>
            <a:pPr algn="just"/>
            <a:r>
              <a:rPr lang="en-US" sz="2000" dirty="0">
                <a:cs typeface="Times New Roman" pitchFamily="18" charset="0"/>
              </a:rPr>
              <a:t>House prices didn’t increase neither as in other European countries …</a:t>
            </a:r>
          </a:p>
        </p:txBody>
      </p:sp>
      <p:sp>
        <p:nvSpPr>
          <p:cNvPr id="9" name="Text Box 5"/>
          <p:cNvSpPr txBox="1">
            <a:spLocks noChangeArrowheads="1"/>
          </p:cNvSpPr>
          <p:nvPr/>
        </p:nvSpPr>
        <p:spPr bwMode="auto">
          <a:xfrm>
            <a:off x="3198779" y="5523217"/>
            <a:ext cx="2618730" cy="461665"/>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200" b="0" u="none" dirty="0">
                <a:solidFill>
                  <a:schemeClr val="tx1"/>
                </a:solidFill>
              </a:rPr>
              <a:t>Source: </a:t>
            </a:r>
            <a:r>
              <a:rPr lang="en-US" sz="1200" b="0" u="none" dirty="0" err="1">
                <a:solidFill>
                  <a:schemeClr val="tx1"/>
                </a:solidFill>
              </a:rPr>
              <a:t>Banco</a:t>
            </a:r>
            <a:r>
              <a:rPr lang="en-US" sz="1200" b="0" u="none" dirty="0">
                <a:solidFill>
                  <a:schemeClr val="tx1"/>
                </a:solidFill>
              </a:rPr>
              <a:t> de Portugal (2011), “Economic Bulletin - Autumn”.</a:t>
            </a:r>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496" y="2720282"/>
            <a:ext cx="2720113" cy="275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800" y="3028167"/>
            <a:ext cx="2664708" cy="2354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800" y="2713569"/>
            <a:ext cx="2607256" cy="3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4"/>
          <p:cNvSpPr txBox="1">
            <a:spLocks noChangeArrowheads="1"/>
          </p:cNvSpPr>
          <p:nvPr/>
        </p:nvSpPr>
        <p:spPr bwMode="auto">
          <a:xfrm>
            <a:off x="360251" y="5523217"/>
            <a:ext cx="2776264" cy="461665"/>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a:t>
            </a:r>
            <a:r>
              <a:rPr lang="en-US" sz="1200" b="0" u="none" dirty="0" err="1">
                <a:solidFill>
                  <a:schemeClr val="tx1"/>
                </a:solidFill>
              </a:rPr>
              <a:t>Banco</a:t>
            </a:r>
            <a:r>
              <a:rPr lang="en-US" sz="1200" b="0" u="none" dirty="0">
                <a:solidFill>
                  <a:schemeClr val="tx1"/>
                </a:solidFill>
              </a:rPr>
              <a:t> de Portugal (2009), “Financial Stability Review”.</a:t>
            </a:r>
          </a:p>
        </p:txBody>
      </p:sp>
      <p:cxnSp>
        <p:nvCxnSpPr>
          <p:cNvPr id="13" name="Straight Arrow Connector 12"/>
          <p:cNvCxnSpPr/>
          <p:nvPr/>
        </p:nvCxnSpPr>
        <p:spPr bwMode="auto">
          <a:xfrm flipH="1">
            <a:off x="5622108" y="4573155"/>
            <a:ext cx="122980" cy="334725"/>
          </a:xfrm>
          <a:prstGeom prst="straightConnector1">
            <a:avLst/>
          </a:prstGeom>
          <a:solidFill>
            <a:schemeClr val="accent1"/>
          </a:solidFill>
          <a:ln w="12700" cap="sq" cmpd="sng" algn="ctr">
            <a:solidFill>
              <a:schemeClr val="tx1"/>
            </a:solidFill>
            <a:prstDash val="solid"/>
            <a:round/>
            <a:headEnd type="none" w="med" len="med"/>
            <a:tailEnd type="arrow"/>
          </a:ln>
          <a:effectLst/>
        </p:spPr>
      </p:cxnSp>
      <p:sp>
        <p:nvSpPr>
          <p:cNvPr id="2" name="Rectangle 1"/>
          <p:cNvSpPr/>
          <p:nvPr/>
        </p:nvSpPr>
        <p:spPr>
          <a:xfrm>
            <a:off x="5879771" y="5382424"/>
            <a:ext cx="3753749" cy="830997"/>
          </a:xfrm>
          <a:prstGeom prst="rect">
            <a:avLst/>
          </a:prstGeom>
        </p:spPr>
        <p:txBody>
          <a:bodyPr wrap="square">
            <a:spAutoFit/>
          </a:bodyPr>
          <a:lstStyle/>
          <a:p>
            <a:pPr algn="just">
              <a:spcBef>
                <a:spcPct val="50000"/>
              </a:spcBef>
              <a:buNone/>
            </a:pPr>
            <a:r>
              <a:rPr lang="en-US" sz="1200" b="0" u="none" dirty="0">
                <a:solidFill>
                  <a:schemeClr val="tx1"/>
                </a:solidFill>
              </a:rPr>
              <a:t>Fitch (2014), “Residential Mortgages and Property Market Outlook”, presentation at the Conference “Why is Funding Key to Recovery”, 2014 Fitch Credit Conference, Lisbon, 6</a:t>
            </a:r>
            <a:r>
              <a:rPr lang="en-US" sz="1200" b="0" u="none" baseline="30000" dirty="0">
                <a:solidFill>
                  <a:schemeClr val="tx1"/>
                </a:solidFill>
              </a:rPr>
              <a:t>th</a:t>
            </a:r>
            <a:r>
              <a:rPr lang="en-US" sz="1200" b="0" u="none" dirty="0">
                <a:solidFill>
                  <a:schemeClr val="tx1"/>
                </a:solidFill>
              </a:rPr>
              <a:t> Feb.</a:t>
            </a:r>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5088" y="2663577"/>
            <a:ext cx="4151579" cy="2493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625</a:t>
            </a:fld>
            <a:endParaRPr lang="en-US"/>
          </a:p>
        </p:txBody>
      </p:sp>
    </p:spTree>
    <p:extLst>
      <p:ext uri="{BB962C8B-B14F-4D97-AF65-F5344CB8AC3E}">
        <p14:creationId xmlns:p14="http://schemas.microsoft.com/office/powerpoint/2010/main" val="900800744"/>
      </p:ext>
    </p:extLst>
  </p:cSld>
  <p:clrMapOvr>
    <a:masterClrMapping/>
  </p:clrMapOvr>
  <p:transition spd="slow">
    <p:pull dir="r"/>
  </p:transition>
</p:sld>
</file>

<file path=ppt/slides/slide6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0595" name="Rectangle 3"/>
          <p:cNvSpPr>
            <a:spLocks noGrp="1" noChangeArrowheads="1"/>
          </p:cNvSpPr>
          <p:nvPr>
            <p:ph type="body" idx="1"/>
          </p:nvPr>
        </p:nvSpPr>
        <p:spPr>
          <a:xfrm>
            <a:off x="762000" y="1600200"/>
            <a:ext cx="8691594" cy="449932"/>
          </a:xfrm>
        </p:spPr>
        <p:txBody>
          <a:bodyPr/>
          <a:lstStyle/>
          <a:p>
            <a:pPr algn="just"/>
            <a:r>
              <a:rPr lang="en-US" sz="2000" dirty="0">
                <a:cs typeface="Times New Roman" pitchFamily="18" charset="0"/>
              </a:rPr>
              <a:t>… nor in line with LTVs, …</a:t>
            </a:r>
          </a:p>
        </p:txBody>
      </p:sp>
      <p:pic>
        <p:nvPicPr>
          <p:cNvPr id="12" name="Picture 1"/>
          <p:cNvPicPr>
            <a:picLocks noChangeAspect="1" noChangeArrowheads="1"/>
          </p:cNvPicPr>
          <p:nvPr/>
        </p:nvPicPr>
        <p:blipFill>
          <a:blip r:embed="rId2" cstate="print"/>
          <a:srcRect/>
          <a:stretch>
            <a:fillRect/>
          </a:stretch>
        </p:blipFill>
        <p:spPr bwMode="auto">
          <a:xfrm>
            <a:off x="776536" y="2204863"/>
            <a:ext cx="5604654" cy="3925397"/>
          </a:xfrm>
          <a:prstGeom prst="rect">
            <a:avLst/>
          </a:prstGeom>
          <a:noFill/>
          <a:ln w="9525">
            <a:noFill/>
            <a:miter lim="800000"/>
            <a:headEnd/>
            <a:tailEnd/>
          </a:ln>
        </p:spPr>
      </p:pic>
      <p:sp>
        <p:nvSpPr>
          <p:cNvPr id="15" name="Text Box 5"/>
          <p:cNvSpPr txBox="1">
            <a:spLocks noChangeArrowheads="1"/>
          </p:cNvSpPr>
          <p:nvPr/>
        </p:nvSpPr>
        <p:spPr bwMode="auto">
          <a:xfrm>
            <a:off x="6453198" y="5521951"/>
            <a:ext cx="3000396" cy="646331"/>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Crowe et al. (2011), “How to Deal with Real Estate Booms: Lessons from Country Experiences”, IMF WP/11/91.</a:t>
            </a:r>
          </a:p>
        </p:txBody>
      </p:sp>
      <p:cxnSp>
        <p:nvCxnSpPr>
          <p:cNvPr id="5" name="Straight Arrow Connector 4"/>
          <p:cNvCxnSpPr/>
          <p:nvPr/>
        </p:nvCxnSpPr>
        <p:spPr bwMode="auto">
          <a:xfrm flipH="1">
            <a:off x="3944888" y="4581128"/>
            <a:ext cx="1080120" cy="288032"/>
          </a:xfrm>
          <a:prstGeom prst="straightConnector1">
            <a:avLst/>
          </a:prstGeom>
          <a:solidFill>
            <a:schemeClr val="accent1"/>
          </a:solidFill>
          <a:ln w="12700" cap="sq" cmpd="sng" algn="ctr">
            <a:solidFill>
              <a:schemeClr val="tx1"/>
            </a:solidFill>
            <a:prstDash val="solid"/>
            <a:round/>
            <a:headEnd type="none" w="med" len="med"/>
            <a:tailEnd type="arrow"/>
          </a:ln>
          <a:effectLst/>
        </p:spPr>
      </p:cxn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626</a:t>
            </a:fld>
            <a:endParaRPr lang="en-US"/>
          </a:p>
        </p:txBody>
      </p:sp>
    </p:spTree>
    <p:extLst>
      <p:ext uri="{BB962C8B-B14F-4D97-AF65-F5344CB8AC3E}">
        <p14:creationId xmlns:p14="http://schemas.microsoft.com/office/powerpoint/2010/main" val="2786975055"/>
      </p:ext>
    </p:extLst>
  </p:cSld>
  <p:clrMapOvr>
    <a:masterClrMapping/>
  </p:clrMapOvr>
  <p:transition spd="slow">
    <p:pull dir="r"/>
  </p:transition>
</p:sld>
</file>

<file path=ppt/slides/slide6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0595" name="Rectangle 3"/>
          <p:cNvSpPr>
            <a:spLocks noGrp="1" noChangeArrowheads="1"/>
          </p:cNvSpPr>
          <p:nvPr>
            <p:ph type="body" idx="1"/>
          </p:nvPr>
        </p:nvSpPr>
        <p:spPr>
          <a:xfrm>
            <a:off x="762000" y="1600200"/>
            <a:ext cx="8548688" cy="820688"/>
          </a:xfrm>
        </p:spPr>
        <p:txBody>
          <a:bodyPr/>
          <a:lstStyle/>
          <a:p>
            <a:pPr algn="just"/>
            <a:r>
              <a:rPr lang="en-US" sz="2000" dirty="0">
                <a:cs typeface="Times New Roman" pitchFamily="18" charset="0"/>
              </a:rPr>
              <a:t>… nor even in line with income.</a:t>
            </a:r>
          </a:p>
        </p:txBody>
      </p:sp>
      <p:sp>
        <p:nvSpPr>
          <p:cNvPr id="2" name="Rectangle 1"/>
          <p:cNvSpPr/>
          <p:nvPr/>
        </p:nvSpPr>
        <p:spPr>
          <a:xfrm>
            <a:off x="776536" y="5775647"/>
            <a:ext cx="8640960" cy="461665"/>
          </a:xfrm>
          <a:prstGeom prst="rect">
            <a:avLst/>
          </a:prstGeom>
        </p:spPr>
        <p:txBody>
          <a:bodyPr wrap="square">
            <a:spAutoFit/>
          </a:bodyPr>
          <a:lstStyle/>
          <a:p>
            <a:pPr algn="l">
              <a:spcBef>
                <a:spcPct val="50000"/>
              </a:spcBef>
              <a:buNone/>
            </a:pPr>
            <a:r>
              <a:rPr lang="en-US" sz="1200" b="0" u="none" dirty="0">
                <a:solidFill>
                  <a:schemeClr val="tx1"/>
                </a:solidFill>
              </a:rPr>
              <a:t>Fitch (2014), “Residential Mortgages and Property Market Outlook”, presentation at the Conference “Why is Funding Key to Recovery”, 2014 Fitch Credit Conference, Lisbon, 6</a:t>
            </a:r>
            <a:r>
              <a:rPr lang="en-US" sz="1200" b="0" u="none" baseline="30000" dirty="0">
                <a:solidFill>
                  <a:schemeClr val="tx1"/>
                </a:solidFill>
              </a:rPr>
              <a:t>th</a:t>
            </a:r>
            <a:r>
              <a:rPr lang="en-US" sz="1200" b="0" u="none" dirty="0">
                <a:solidFill>
                  <a:schemeClr val="tx1"/>
                </a:solidFill>
              </a:rPr>
              <a:t> Feb.</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279" y="2060848"/>
            <a:ext cx="5980929" cy="350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627</a:t>
            </a:fld>
            <a:endParaRPr lang="en-US"/>
          </a:p>
        </p:txBody>
      </p:sp>
    </p:spTree>
    <p:extLst>
      <p:ext uri="{BB962C8B-B14F-4D97-AF65-F5344CB8AC3E}">
        <p14:creationId xmlns:p14="http://schemas.microsoft.com/office/powerpoint/2010/main" val="2906511499"/>
      </p:ext>
    </p:extLst>
  </p:cSld>
  <p:clrMapOvr>
    <a:masterClrMapping/>
  </p:clrMapOvr>
  <p:transition spd="slow">
    <p:pull dir="r"/>
  </p:transition>
</p:sld>
</file>

<file path=ppt/slides/slide6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05475" name="Rectangle 3"/>
          <p:cNvSpPr>
            <a:spLocks noGrp="1" noChangeArrowheads="1"/>
          </p:cNvSpPr>
          <p:nvPr>
            <p:ph type="body" idx="1"/>
          </p:nvPr>
        </p:nvSpPr>
        <p:spPr>
          <a:xfrm>
            <a:off x="762000" y="1632233"/>
            <a:ext cx="8686800" cy="428615"/>
          </a:xfrm>
        </p:spPr>
        <p:txBody>
          <a:bodyPr/>
          <a:lstStyle/>
          <a:p>
            <a:pPr algn="just"/>
            <a:r>
              <a:rPr lang="en-US" sz="2000" dirty="0">
                <a:cs typeface="Times New Roman" pitchFamily="18" charset="0"/>
              </a:rPr>
              <a:t>Credit growth reached very high levels during the first decade of the century.</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576" y="2204864"/>
            <a:ext cx="6552728" cy="337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952472" y="5857892"/>
            <a:ext cx="8465024" cy="307777"/>
          </a:xfrm>
          <a:prstGeom prst="rect">
            <a:avLst/>
          </a:prstGeom>
          <a:noFill/>
          <a:ln w="12700" cap="sq">
            <a:noFill/>
            <a:miter lim="800000"/>
            <a:headEnd/>
            <a:tailEnd/>
          </a:ln>
        </p:spPr>
        <p:txBody>
          <a:bodyPr wrap="square">
            <a:spAutoFit/>
          </a:bodyPr>
          <a:lstStyle/>
          <a:p>
            <a:pPr algn="l">
              <a:spcBef>
                <a:spcPct val="50000"/>
              </a:spcBef>
              <a:buNone/>
            </a:pPr>
            <a:r>
              <a:rPr lang="en-US" sz="1400" b="0" u="none">
                <a:solidFill>
                  <a:schemeClr val="tx1"/>
                </a:solidFill>
              </a:rPr>
              <a:t>Source: Banco de Portugal (2009), “Financial Stability Review - 2008”.</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628</a:t>
            </a:fld>
            <a:endParaRPr lang="en-US"/>
          </a:p>
        </p:txBody>
      </p:sp>
    </p:spTree>
    <p:extLst>
      <p:ext uri="{BB962C8B-B14F-4D97-AF65-F5344CB8AC3E}">
        <p14:creationId xmlns:p14="http://schemas.microsoft.com/office/powerpoint/2010/main" val="403321941"/>
      </p:ext>
    </p:extLst>
  </p:cSld>
  <p:clrMapOvr>
    <a:masterClrMapping/>
  </p:clrMapOvr>
  <p:transition spd="slow">
    <p:pull dir="r"/>
  </p:transition>
</p:sld>
</file>

<file path=ppt/slides/slide6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08547" name="Rectangle 3"/>
          <p:cNvSpPr>
            <a:spLocks noGrp="1" noChangeArrowheads="1"/>
          </p:cNvSpPr>
          <p:nvPr>
            <p:ph type="body" idx="1"/>
          </p:nvPr>
        </p:nvSpPr>
        <p:spPr>
          <a:xfrm>
            <a:off x="738188" y="1643051"/>
            <a:ext cx="8715375" cy="738764"/>
          </a:xfrm>
        </p:spPr>
        <p:txBody>
          <a:bodyPr/>
          <a:lstStyle/>
          <a:p>
            <a:pPr marL="261938" indent="-261938" algn="just">
              <a:lnSpc>
                <a:spcPts val="2700"/>
              </a:lnSpc>
              <a:spcBef>
                <a:spcPts val="600"/>
              </a:spcBef>
              <a:spcAft>
                <a:spcPts val="600"/>
              </a:spcAft>
            </a:pPr>
            <a:r>
              <a:rPr lang="en-US" sz="2000" dirty="0">
                <a:cs typeface="Times New Roman" pitchFamily="18" charset="0"/>
              </a:rPr>
              <a:t>Therefore, </a:t>
            </a:r>
            <a:r>
              <a:rPr lang="en-US" sz="2000" u="sng" dirty="0">
                <a:cs typeface="Times New Roman" pitchFamily="18" charset="0"/>
              </a:rPr>
              <a:t>the indebtedness level of households increased until 2009, mostly due to house purchase …</a:t>
            </a:r>
            <a:endParaRPr lang="en-US" sz="2000" dirty="0">
              <a:cs typeface="Times New Roman" pitchFamily="18" charset="0"/>
            </a:endParaRPr>
          </a:p>
        </p:txBody>
      </p:sp>
      <p:sp>
        <p:nvSpPr>
          <p:cNvPr id="108548" name="Text Box 4"/>
          <p:cNvSpPr txBox="1">
            <a:spLocks noChangeArrowheads="1"/>
          </p:cNvSpPr>
          <p:nvPr/>
        </p:nvSpPr>
        <p:spPr bwMode="auto">
          <a:xfrm>
            <a:off x="738158" y="5888305"/>
            <a:ext cx="8643938" cy="276999"/>
          </a:xfrm>
          <a:prstGeom prst="rect">
            <a:avLst/>
          </a:prstGeom>
          <a:noFill/>
          <a:ln w="12700" cap="sq">
            <a:noFill/>
            <a:miter lim="800000"/>
            <a:headEnd/>
            <a:tailEnd/>
          </a:ln>
        </p:spPr>
        <p:txBody>
          <a:bodyPr>
            <a:spAutoFit/>
          </a:bodyPr>
          <a:lstStyle/>
          <a:p>
            <a:pPr algn="just">
              <a:buNone/>
            </a:pPr>
            <a:r>
              <a:rPr lang="en-US" sz="1200" b="0" u="none" dirty="0">
                <a:solidFill>
                  <a:schemeClr val="tx1"/>
                </a:solidFill>
              </a:rPr>
              <a:t>Sources: Banco de Portugal (2017), “Financial Stability Review”, June and Banco de Portugal (2013), “Financial Stability Review”, May; </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36" y="2692022"/>
            <a:ext cx="281940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3651622" y="2708920"/>
            <a:ext cx="5865926" cy="2448272"/>
          </a:xfrm>
          <a:prstGeom prst="rect">
            <a:avLst/>
          </a:prstGeom>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629</a:t>
            </a:fld>
            <a:endParaRPr lang="en-US"/>
          </a:p>
        </p:txBody>
      </p:sp>
    </p:spTree>
    <p:extLst>
      <p:ext uri="{BB962C8B-B14F-4D97-AF65-F5344CB8AC3E}">
        <p14:creationId xmlns:p14="http://schemas.microsoft.com/office/powerpoint/2010/main" val="3407815112"/>
      </p:ext>
    </p:extLst>
  </p:cSld>
  <p:clrMapOvr>
    <a:masterClrMapping/>
  </p:clrMapOvr>
  <p:transition spd="slow">
    <p:pull dir="r"/>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800"/>
            <a:ext cx="8712968" cy="4608512"/>
          </a:xfrm>
        </p:spPr>
        <p:txBody>
          <a:bodyPr/>
          <a:lstStyle/>
          <a:p>
            <a:pPr algn="just">
              <a:lnSpc>
                <a:spcPts val="2700"/>
              </a:lnSpc>
              <a:spcBef>
                <a:spcPts val="600"/>
              </a:spcBef>
              <a:spcAft>
                <a:spcPts val="600"/>
              </a:spcAft>
            </a:pPr>
            <a:r>
              <a:rPr lang="en-US" sz="2000" dirty="0"/>
              <a:t>In more comprehensive definitions, additional banks’ liabilities are included:</a:t>
            </a:r>
          </a:p>
          <a:p>
            <a:pPr algn="just">
              <a:lnSpc>
                <a:spcPts val="2700"/>
              </a:lnSpc>
              <a:spcBef>
                <a:spcPts val="600"/>
              </a:spcBef>
              <a:spcAft>
                <a:spcPts val="600"/>
              </a:spcAft>
              <a:buFontTx/>
              <a:buChar char="-"/>
            </a:pPr>
            <a:r>
              <a:rPr lang="en-US" sz="2000" dirty="0"/>
              <a:t>short-term bonds</a:t>
            </a:r>
          </a:p>
          <a:p>
            <a:pPr algn="just">
              <a:lnSpc>
                <a:spcPts val="2700"/>
              </a:lnSpc>
              <a:spcBef>
                <a:spcPts val="600"/>
              </a:spcBef>
              <a:spcAft>
                <a:spcPts val="600"/>
              </a:spcAft>
              <a:buFontTx/>
              <a:buChar char="-"/>
            </a:pPr>
            <a:r>
              <a:rPr lang="en-US" sz="2000" dirty="0"/>
              <a:t>deposit certificates </a:t>
            </a:r>
          </a:p>
          <a:p>
            <a:pPr algn="just">
              <a:lnSpc>
                <a:spcPts val="2700"/>
              </a:lnSpc>
              <a:spcBef>
                <a:spcPts val="600"/>
              </a:spcBef>
              <a:spcAft>
                <a:spcPts val="600"/>
              </a:spcAft>
              <a:buFontTx/>
              <a:buChar char="-"/>
            </a:pPr>
            <a:r>
              <a:rPr lang="en-US" sz="2000" dirty="0"/>
              <a:t>repos</a:t>
            </a:r>
          </a:p>
          <a:p>
            <a:pPr algn="just">
              <a:lnSpc>
                <a:spcPts val="2700"/>
              </a:lnSpc>
              <a:spcBef>
                <a:spcPts val="600"/>
              </a:spcBef>
              <a:spcAft>
                <a:spcPts val="600"/>
              </a:spcAft>
            </a:pPr>
            <a:r>
              <a:rPr lang="en-US" sz="2000" b="1" dirty="0">
                <a:solidFill>
                  <a:srgbClr val="FF0000"/>
                </a:solidFill>
              </a:rPr>
              <a:t>The transmission of Monetary Policy effects is ensured by the involvement of banks in the money market, where they obtain or invest liquidity</a:t>
            </a:r>
            <a:r>
              <a:rPr lang="en-US" sz="2000" b="1" dirty="0"/>
              <a:t>.</a:t>
            </a:r>
            <a:endParaRPr lang="en-US" sz="2000" dirty="0">
              <a:solidFill>
                <a:srgbClr val="FF0000"/>
              </a:solidFill>
            </a:endParaRPr>
          </a:p>
          <a:p>
            <a:pPr algn="just">
              <a:lnSpc>
                <a:spcPts val="2700"/>
              </a:lnSpc>
              <a:spcBef>
                <a:spcPts val="600"/>
              </a:spcBef>
              <a:spcAft>
                <a:spcPts val="600"/>
              </a:spcAft>
            </a:pPr>
            <a:r>
              <a:rPr lang="en-US" sz="2000" dirty="0">
                <a:solidFill>
                  <a:srgbClr val="FF0000"/>
                </a:solidFill>
              </a:rPr>
              <a:t>Central banks</a:t>
            </a:r>
            <a:r>
              <a:rPr lang="en-US" sz="2000" dirty="0"/>
              <a:t>, by setting the level of interest rates in liquidity providing and absorption facilities through the money market, exert influence on the general level of interest rates (though at a lesser degree on long term interest rates) and on the liquidity available.</a:t>
            </a:r>
          </a:p>
          <a:p>
            <a:pPr algn="just">
              <a:lnSpc>
                <a:spcPts val="2700"/>
              </a:lnSpc>
              <a:spcBef>
                <a:spcPts val="600"/>
              </a:spcBef>
              <a:spcAft>
                <a:spcPts val="600"/>
              </a:spcAft>
            </a:pPr>
            <a:r>
              <a:rPr lang="en-US" sz="2000" b="1" dirty="0">
                <a:solidFill>
                  <a:srgbClr val="FF0000"/>
                </a:solidFill>
              </a:rPr>
              <a:t>Banks act like a franchise of the central bank in money creation.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63</a:t>
            </a:fld>
            <a:endParaRPr lang="en-US"/>
          </a:p>
        </p:txBody>
      </p:sp>
    </p:spTree>
    <p:extLst>
      <p:ext uri="{BB962C8B-B14F-4D97-AF65-F5344CB8AC3E}">
        <p14:creationId xmlns:p14="http://schemas.microsoft.com/office/powerpoint/2010/main" val="3902787253"/>
      </p:ext>
    </p:extLst>
  </p:cSld>
  <p:clrMapOvr>
    <a:masterClrMapping/>
  </p:clrMapOvr>
  <p:transition spd="slow">
    <p:pull dir="r"/>
  </p:transition>
</p:sld>
</file>

<file path=ppt/slides/slide6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08547" name="Rectangle 3"/>
          <p:cNvSpPr>
            <a:spLocks noGrp="1" noChangeArrowheads="1"/>
          </p:cNvSpPr>
          <p:nvPr>
            <p:ph type="body" idx="1"/>
          </p:nvPr>
        </p:nvSpPr>
        <p:spPr>
          <a:xfrm>
            <a:off x="738188" y="1643050"/>
            <a:ext cx="8715375" cy="1071557"/>
          </a:xfrm>
        </p:spPr>
        <p:txBody>
          <a:bodyPr/>
          <a:lstStyle/>
          <a:p>
            <a:pPr marL="261938" indent="-261938" algn="just">
              <a:lnSpc>
                <a:spcPts val="2500"/>
              </a:lnSpc>
              <a:spcBef>
                <a:spcPts val="0"/>
              </a:spcBef>
            </a:pPr>
            <a:r>
              <a:rPr lang="en-US" sz="2000" dirty="0">
                <a:cs typeface="Times New Roman" pitchFamily="18" charset="0"/>
              </a:rPr>
              <a:t>… </a:t>
            </a:r>
            <a:r>
              <a:rPr lang="en-US" sz="2000" u="sng" dirty="0">
                <a:solidFill>
                  <a:srgbClr val="FF0000"/>
                </a:solidFill>
                <a:cs typeface="Times New Roman" pitchFamily="18" charset="0"/>
              </a:rPr>
              <a:t>reaching figures above those observed in Euro Area</a:t>
            </a:r>
            <a:r>
              <a:rPr lang="en-US" sz="2000" dirty="0">
                <a:cs typeface="Times New Roman" pitchFamily="18" charset="0"/>
              </a:rPr>
              <a:t>.</a:t>
            </a:r>
          </a:p>
        </p:txBody>
      </p:sp>
      <p:sp>
        <p:nvSpPr>
          <p:cNvPr id="108548" name="Text Box 4"/>
          <p:cNvSpPr txBox="1">
            <a:spLocks noChangeArrowheads="1"/>
          </p:cNvSpPr>
          <p:nvPr/>
        </p:nvSpPr>
        <p:spPr bwMode="auto">
          <a:xfrm>
            <a:off x="744970" y="4782343"/>
            <a:ext cx="4880186"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Sources: Banco de Portugal (2017), “Financial Stability Review”, June</a:t>
            </a:r>
          </a:p>
        </p:txBody>
      </p:sp>
      <p:pic>
        <p:nvPicPr>
          <p:cNvPr id="2" name="Picture 1"/>
          <p:cNvPicPr>
            <a:picLocks noChangeAspect="1"/>
          </p:cNvPicPr>
          <p:nvPr/>
        </p:nvPicPr>
        <p:blipFill>
          <a:blip r:embed="rId2"/>
          <a:stretch>
            <a:fillRect/>
          </a:stretch>
        </p:blipFill>
        <p:spPr>
          <a:xfrm>
            <a:off x="776536" y="2588781"/>
            <a:ext cx="4907339" cy="2064355"/>
          </a:xfrm>
          <a:prstGeom prst="rect">
            <a:avLst/>
          </a:prstGeom>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630</a:t>
            </a:fld>
            <a:endParaRPr lang="en-US"/>
          </a:p>
        </p:txBody>
      </p:sp>
      <p:sp>
        <p:nvSpPr>
          <p:cNvPr id="10" name="Rectangle 9"/>
          <p:cNvSpPr/>
          <p:nvPr/>
        </p:nvSpPr>
        <p:spPr>
          <a:xfrm>
            <a:off x="5683875" y="5568587"/>
            <a:ext cx="3769617" cy="400110"/>
          </a:xfrm>
          <a:prstGeom prst="rect">
            <a:avLst/>
          </a:prstGeom>
        </p:spPr>
        <p:txBody>
          <a:bodyPr wrap="square">
            <a:spAutoFit/>
          </a:bodyPr>
          <a:lstStyle/>
          <a:p>
            <a:pPr algn="just">
              <a:buNone/>
            </a:pPr>
            <a:r>
              <a:rPr lang="en-GB" sz="1000" b="0" u="none" dirty="0">
                <a:solidFill>
                  <a:schemeClr val="tx1"/>
                </a:solidFill>
                <a:latin typeface="+mn-lt"/>
              </a:rPr>
              <a:t>IMF (2019), “2019 Article IV Consultation”, IMF Country Report No. 19/221. </a:t>
            </a:r>
            <a:endParaRPr lang="en-GB" sz="1000" b="0" dirty="0">
              <a:solidFill>
                <a:schemeClr val="tx1"/>
              </a:solidFill>
              <a:latin typeface="+mn-lt"/>
            </a:endParaRPr>
          </a:p>
        </p:txBody>
      </p:sp>
      <p:pic>
        <p:nvPicPr>
          <p:cNvPr id="6" name="Picture 5"/>
          <p:cNvPicPr>
            <a:picLocks noChangeAspect="1"/>
          </p:cNvPicPr>
          <p:nvPr/>
        </p:nvPicPr>
        <p:blipFill>
          <a:blip r:embed="rId3"/>
          <a:stretch>
            <a:fillRect/>
          </a:stretch>
        </p:blipFill>
        <p:spPr>
          <a:xfrm>
            <a:off x="5722222" y="2582612"/>
            <a:ext cx="3731755" cy="2718596"/>
          </a:xfrm>
          <a:prstGeom prst="rect">
            <a:avLst/>
          </a:prstGeom>
        </p:spPr>
      </p:pic>
    </p:spTree>
    <p:extLst>
      <p:ext uri="{BB962C8B-B14F-4D97-AF65-F5344CB8AC3E}">
        <p14:creationId xmlns:p14="http://schemas.microsoft.com/office/powerpoint/2010/main" val="330950294"/>
      </p:ext>
    </p:extLst>
  </p:cSld>
  <p:clrMapOvr>
    <a:masterClrMapping/>
  </p:clrMapOvr>
  <p:transition spd="slow">
    <p:pull dir="r"/>
  </p:transition>
</p:sld>
</file>

<file path=ppt/slides/slide6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08547" name="Rectangle 3"/>
          <p:cNvSpPr>
            <a:spLocks noGrp="1" noChangeArrowheads="1"/>
          </p:cNvSpPr>
          <p:nvPr>
            <p:ph type="body" idx="1"/>
          </p:nvPr>
        </p:nvSpPr>
        <p:spPr>
          <a:xfrm>
            <a:off x="738188" y="1643051"/>
            <a:ext cx="8715375" cy="417798"/>
          </a:xfrm>
        </p:spPr>
        <p:txBody>
          <a:bodyPr/>
          <a:lstStyle/>
          <a:p>
            <a:pPr marL="261938" indent="-261938" algn="just">
              <a:lnSpc>
                <a:spcPts val="2500"/>
              </a:lnSpc>
              <a:spcBef>
                <a:spcPts val="0"/>
              </a:spcBef>
            </a:pPr>
            <a:r>
              <a:rPr lang="en-US" sz="2000" dirty="0">
                <a:solidFill>
                  <a:srgbClr val="FF0000"/>
                </a:solidFill>
                <a:cs typeface="Times New Roman" pitchFamily="18" charset="0"/>
              </a:rPr>
              <a:t>Among the G20, Household Debt increased in line with house prices</a:t>
            </a:r>
            <a:r>
              <a:rPr lang="en-US" sz="2000" dirty="0">
                <a:cs typeface="Times New Roman" pitchFamily="18" charset="0"/>
              </a:rPr>
              <a:t>:</a:t>
            </a:r>
          </a:p>
        </p:txBody>
      </p:sp>
      <p:sp>
        <p:nvSpPr>
          <p:cNvPr id="108548" name="Text Box 4"/>
          <p:cNvSpPr txBox="1">
            <a:spLocks noChangeArrowheads="1"/>
          </p:cNvSpPr>
          <p:nvPr/>
        </p:nvSpPr>
        <p:spPr bwMode="auto">
          <a:xfrm>
            <a:off x="5590214" y="5722765"/>
            <a:ext cx="3903036" cy="461665"/>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Sources: International Monetary Fund (2017), “Global Financial Stability Report”, October.</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631</a:t>
            </a:fld>
            <a:endParaRPr lang="en-US"/>
          </a:p>
        </p:txBody>
      </p:sp>
      <p:pic>
        <p:nvPicPr>
          <p:cNvPr id="5" name="Picture 4"/>
          <p:cNvPicPr>
            <a:picLocks noChangeAspect="1"/>
          </p:cNvPicPr>
          <p:nvPr/>
        </p:nvPicPr>
        <p:blipFill>
          <a:blip r:embed="rId2"/>
          <a:stretch>
            <a:fillRect/>
          </a:stretch>
        </p:blipFill>
        <p:spPr>
          <a:xfrm>
            <a:off x="804121" y="2073651"/>
            <a:ext cx="4794148" cy="4097977"/>
          </a:xfrm>
          <a:prstGeom prst="rect">
            <a:avLst/>
          </a:prstGeom>
        </p:spPr>
      </p:pic>
    </p:spTree>
    <p:extLst>
      <p:ext uri="{BB962C8B-B14F-4D97-AF65-F5344CB8AC3E}">
        <p14:creationId xmlns:p14="http://schemas.microsoft.com/office/powerpoint/2010/main" val="1491140270"/>
      </p:ext>
    </p:extLst>
  </p:cSld>
  <p:clrMapOvr>
    <a:masterClrMapping/>
  </p:clrMapOvr>
  <p:transition spd="slow">
    <p:pull dir="r"/>
  </p:transition>
</p:sld>
</file>

<file path=ppt/slides/slide6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08547" name="Rectangle 3"/>
          <p:cNvSpPr>
            <a:spLocks noGrp="1" noChangeArrowheads="1"/>
          </p:cNvSpPr>
          <p:nvPr>
            <p:ph type="body" idx="1"/>
          </p:nvPr>
        </p:nvSpPr>
        <p:spPr>
          <a:xfrm>
            <a:off x="738188" y="1643051"/>
            <a:ext cx="8715375" cy="417798"/>
          </a:xfrm>
        </p:spPr>
        <p:txBody>
          <a:bodyPr/>
          <a:lstStyle/>
          <a:p>
            <a:pPr marL="261938" indent="-261938" algn="just">
              <a:lnSpc>
                <a:spcPts val="2500"/>
              </a:lnSpc>
              <a:spcBef>
                <a:spcPts val="0"/>
              </a:spcBef>
            </a:pPr>
            <a:r>
              <a:rPr lang="en-US" sz="2000" dirty="0">
                <a:solidFill>
                  <a:srgbClr val="FF0000"/>
                </a:solidFill>
                <a:cs typeface="Times New Roman" pitchFamily="18" charset="0"/>
              </a:rPr>
              <a:t>In the Euro Area, household debt has been growing in line with prices, fueled by residential mortgage loans</a:t>
            </a:r>
            <a:r>
              <a:rPr lang="en-US" sz="2000" dirty="0">
                <a:cs typeface="Times New Roman" pitchFamily="18" charset="0"/>
              </a:rPr>
              <a:t>:</a:t>
            </a:r>
          </a:p>
        </p:txBody>
      </p:sp>
      <p:sp>
        <p:nvSpPr>
          <p:cNvPr id="108548" name="Text Box 4"/>
          <p:cNvSpPr txBox="1">
            <a:spLocks noChangeArrowheads="1"/>
          </p:cNvSpPr>
          <p:nvPr/>
        </p:nvSpPr>
        <p:spPr bwMode="auto">
          <a:xfrm>
            <a:off x="5296126" y="5445224"/>
            <a:ext cx="4032024" cy="461665"/>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Sources: Banco de Portugal (2022), “Financial Stability Report”, June.</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632</a:t>
            </a:fld>
            <a:endParaRPr lang="en-US"/>
          </a:p>
        </p:txBody>
      </p:sp>
      <p:pic>
        <p:nvPicPr>
          <p:cNvPr id="4" name="Picture 3">
            <a:extLst>
              <a:ext uri="{FF2B5EF4-FFF2-40B4-BE49-F238E27FC236}">
                <a16:creationId xmlns:a16="http://schemas.microsoft.com/office/drawing/2014/main" id="{0B1BFB68-65B6-5EFF-25E7-73BDAF0F44E9}"/>
              </a:ext>
            </a:extLst>
          </p:cNvPr>
          <p:cNvPicPr>
            <a:picLocks noChangeAspect="1"/>
          </p:cNvPicPr>
          <p:nvPr/>
        </p:nvPicPr>
        <p:blipFill>
          <a:blip r:embed="rId2"/>
          <a:stretch>
            <a:fillRect/>
          </a:stretch>
        </p:blipFill>
        <p:spPr>
          <a:xfrm>
            <a:off x="5303631" y="2736667"/>
            <a:ext cx="4225522" cy="2636549"/>
          </a:xfrm>
          <a:prstGeom prst="rect">
            <a:avLst/>
          </a:prstGeom>
        </p:spPr>
      </p:pic>
      <p:pic>
        <p:nvPicPr>
          <p:cNvPr id="6" name="Picture 5">
            <a:extLst>
              <a:ext uri="{FF2B5EF4-FFF2-40B4-BE49-F238E27FC236}">
                <a16:creationId xmlns:a16="http://schemas.microsoft.com/office/drawing/2014/main" id="{5FC7EB1F-4ABA-0C6C-F125-C4932813D7EF}"/>
              </a:ext>
            </a:extLst>
          </p:cNvPr>
          <p:cNvPicPr>
            <a:picLocks noChangeAspect="1"/>
          </p:cNvPicPr>
          <p:nvPr/>
        </p:nvPicPr>
        <p:blipFill>
          <a:blip r:embed="rId3"/>
          <a:stretch>
            <a:fillRect/>
          </a:stretch>
        </p:blipFill>
        <p:spPr>
          <a:xfrm>
            <a:off x="776536" y="2736522"/>
            <a:ext cx="4542417" cy="2564686"/>
          </a:xfrm>
          <a:prstGeom prst="rect">
            <a:avLst/>
          </a:prstGeom>
        </p:spPr>
      </p:pic>
      <p:sp>
        <p:nvSpPr>
          <p:cNvPr id="10" name="Text Box 4">
            <a:extLst>
              <a:ext uri="{FF2B5EF4-FFF2-40B4-BE49-F238E27FC236}">
                <a16:creationId xmlns:a16="http://schemas.microsoft.com/office/drawing/2014/main" id="{E8DFFD5A-6A10-9323-5769-9FA289C290C6}"/>
              </a:ext>
            </a:extLst>
          </p:cNvPr>
          <p:cNvSpPr txBox="1">
            <a:spLocks noChangeArrowheads="1"/>
          </p:cNvSpPr>
          <p:nvPr/>
        </p:nvSpPr>
        <p:spPr bwMode="auto">
          <a:xfrm>
            <a:off x="766394" y="5441170"/>
            <a:ext cx="4032024"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Sources: ESRB (2022), “Annual Report”.</a:t>
            </a:r>
          </a:p>
        </p:txBody>
      </p:sp>
    </p:spTree>
    <p:extLst>
      <p:ext uri="{BB962C8B-B14F-4D97-AF65-F5344CB8AC3E}">
        <p14:creationId xmlns:p14="http://schemas.microsoft.com/office/powerpoint/2010/main" val="655649910"/>
      </p:ext>
    </p:extLst>
  </p:cSld>
  <p:clrMapOvr>
    <a:masterClrMapping/>
  </p:clrMapOvr>
  <p:transition spd="slow">
    <p:pull dir="r"/>
  </p:transition>
</p:sld>
</file>

<file path=ppt/slides/slide6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08547" name="Rectangle 3"/>
          <p:cNvSpPr>
            <a:spLocks noGrp="1" noChangeArrowheads="1"/>
          </p:cNvSpPr>
          <p:nvPr>
            <p:ph type="body" idx="1"/>
          </p:nvPr>
        </p:nvSpPr>
        <p:spPr>
          <a:xfrm>
            <a:off x="738188" y="1643051"/>
            <a:ext cx="8715375" cy="417798"/>
          </a:xfrm>
        </p:spPr>
        <p:txBody>
          <a:bodyPr/>
          <a:lstStyle/>
          <a:p>
            <a:pPr marL="261938" indent="-261938" algn="just">
              <a:lnSpc>
                <a:spcPts val="2500"/>
              </a:lnSpc>
              <a:spcBef>
                <a:spcPts val="0"/>
              </a:spcBef>
            </a:pPr>
            <a:r>
              <a:rPr lang="en-US" sz="2000" dirty="0">
                <a:solidFill>
                  <a:srgbClr val="FF0000"/>
                </a:solidFill>
                <a:cs typeface="Times New Roman" pitchFamily="18" charset="0"/>
              </a:rPr>
              <a:t>In the Euro Area, household debt has been growing in line with prices, fueled by residential mortgage loans</a:t>
            </a:r>
            <a:r>
              <a:rPr lang="en-US" sz="2000" dirty="0">
                <a:cs typeface="Times New Roman" pitchFamily="18" charset="0"/>
              </a:rPr>
              <a:t>:</a:t>
            </a:r>
          </a:p>
        </p:txBody>
      </p:sp>
      <p:sp>
        <p:nvSpPr>
          <p:cNvPr id="108548" name="Text Box 4"/>
          <p:cNvSpPr txBox="1">
            <a:spLocks noChangeArrowheads="1"/>
          </p:cNvSpPr>
          <p:nvPr/>
        </p:nvSpPr>
        <p:spPr bwMode="auto">
          <a:xfrm>
            <a:off x="5296126" y="5445224"/>
            <a:ext cx="4032024" cy="461665"/>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Sources: Banco de Portugal (2022), “Financial Stability Report”, June.</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633</a:t>
            </a:fld>
            <a:endParaRPr lang="en-US"/>
          </a:p>
        </p:txBody>
      </p:sp>
      <p:pic>
        <p:nvPicPr>
          <p:cNvPr id="4" name="Picture 3">
            <a:extLst>
              <a:ext uri="{FF2B5EF4-FFF2-40B4-BE49-F238E27FC236}">
                <a16:creationId xmlns:a16="http://schemas.microsoft.com/office/drawing/2014/main" id="{0B1BFB68-65B6-5EFF-25E7-73BDAF0F44E9}"/>
              </a:ext>
            </a:extLst>
          </p:cNvPr>
          <p:cNvPicPr>
            <a:picLocks noChangeAspect="1"/>
          </p:cNvPicPr>
          <p:nvPr/>
        </p:nvPicPr>
        <p:blipFill>
          <a:blip r:embed="rId2"/>
          <a:stretch>
            <a:fillRect/>
          </a:stretch>
        </p:blipFill>
        <p:spPr>
          <a:xfrm>
            <a:off x="5303631" y="2736667"/>
            <a:ext cx="4225522" cy="2636549"/>
          </a:xfrm>
          <a:prstGeom prst="rect">
            <a:avLst/>
          </a:prstGeom>
        </p:spPr>
      </p:pic>
      <p:pic>
        <p:nvPicPr>
          <p:cNvPr id="6" name="Picture 5">
            <a:extLst>
              <a:ext uri="{FF2B5EF4-FFF2-40B4-BE49-F238E27FC236}">
                <a16:creationId xmlns:a16="http://schemas.microsoft.com/office/drawing/2014/main" id="{5FC7EB1F-4ABA-0C6C-F125-C4932813D7EF}"/>
              </a:ext>
            </a:extLst>
          </p:cNvPr>
          <p:cNvPicPr>
            <a:picLocks noChangeAspect="1"/>
          </p:cNvPicPr>
          <p:nvPr/>
        </p:nvPicPr>
        <p:blipFill>
          <a:blip r:embed="rId3"/>
          <a:stretch>
            <a:fillRect/>
          </a:stretch>
        </p:blipFill>
        <p:spPr>
          <a:xfrm>
            <a:off x="776536" y="2736522"/>
            <a:ext cx="4542417" cy="2564686"/>
          </a:xfrm>
          <a:prstGeom prst="rect">
            <a:avLst/>
          </a:prstGeom>
        </p:spPr>
      </p:pic>
      <p:sp>
        <p:nvSpPr>
          <p:cNvPr id="10" name="Text Box 4">
            <a:extLst>
              <a:ext uri="{FF2B5EF4-FFF2-40B4-BE49-F238E27FC236}">
                <a16:creationId xmlns:a16="http://schemas.microsoft.com/office/drawing/2014/main" id="{E8DFFD5A-6A10-9323-5769-9FA289C290C6}"/>
              </a:ext>
            </a:extLst>
          </p:cNvPr>
          <p:cNvSpPr txBox="1">
            <a:spLocks noChangeArrowheads="1"/>
          </p:cNvSpPr>
          <p:nvPr/>
        </p:nvSpPr>
        <p:spPr bwMode="auto">
          <a:xfrm>
            <a:off x="766394" y="5441170"/>
            <a:ext cx="4032024"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Sources: ESRB (2022), “Annual Report”.</a:t>
            </a:r>
          </a:p>
        </p:txBody>
      </p:sp>
    </p:spTree>
    <p:extLst>
      <p:ext uri="{BB962C8B-B14F-4D97-AF65-F5344CB8AC3E}">
        <p14:creationId xmlns:p14="http://schemas.microsoft.com/office/powerpoint/2010/main" val="912776518"/>
      </p:ext>
    </p:extLst>
  </p:cSld>
  <p:clrMapOvr>
    <a:masterClrMapping/>
  </p:clrMapOvr>
  <p:transition spd="slow">
    <p:pull dir="r"/>
  </p:transition>
</p:sld>
</file>

<file path=ppt/slides/slide6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08547" name="Rectangle 3"/>
          <p:cNvSpPr>
            <a:spLocks noGrp="1" noChangeArrowheads="1"/>
          </p:cNvSpPr>
          <p:nvPr>
            <p:ph type="body" idx="1"/>
          </p:nvPr>
        </p:nvSpPr>
        <p:spPr>
          <a:xfrm>
            <a:off x="738188" y="1643050"/>
            <a:ext cx="8715375" cy="1058680"/>
          </a:xfrm>
        </p:spPr>
        <p:txBody>
          <a:bodyPr/>
          <a:lstStyle/>
          <a:p>
            <a:pPr marL="261938" indent="-261938" algn="just">
              <a:lnSpc>
                <a:spcPts val="2500"/>
              </a:lnSpc>
              <a:spcBef>
                <a:spcPts val="0"/>
              </a:spcBef>
            </a:pPr>
            <a:r>
              <a:rPr lang="en-US" sz="2000" dirty="0">
                <a:cs typeface="Times New Roman" pitchFamily="18" charset="0"/>
              </a:rPr>
              <a:t>Therefore, </a:t>
            </a:r>
            <a:r>
              <a:rPr lang="en-US" sz="2000" dirty="0">
                <a:solidFill>
                  <a:srgbClr val="FF0000"/>
                </a:solidFill>
                <a:cs typeface="Times New Roman" pitchFamily="18" charset="0"/>
              </a:rPr>
              <a:t>several EU countries already exhibit signs of overpricing</a:t>
            </a:r>
            <a:r>
              <a:rPr lang="en-US" sz="2000" dirty="0">
                <a:cs typeface="Times New Roman" pitchFamily="18" charset="0"/>
              </a:rPr>
              <a:t>, namely when income per capita is considered, with some Euro Area countries exhibiting simultaneously high levels of household debt/GDP and debt service ratios.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634</a:t>
            </a:fld>
            <a:endParaRPr lang="en-US"/>
          </a:p>
        </p:txBody>
      </p:sp>
      <p:sp>
        <p:nvSpPr>
          <p:cNvPr id="7" name="Text Box 6"/>
          <p:cNvSpPr txBox="1">
            <a:spLocks noChangeArrowheads="1"/>
          </p:cNvSpPr>
          <p:nvPr/>
        </p:nvSpPr>
        <p:spPr bwMode="auto">
          <a:xfrm>
            <a:off x="795603" y="6059889"/>
            <a:ext cx="4855553" cy="246221"/>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a:solidFill>
                  <a:schemeClr val="tx1"/>
                </a:solidFill>
              </a:rPr>
              <a:t>Source: European Central Bank (202), “Financial Stability Review”, May.</a:t>
            </a:r>
          </a:p>
        </p:txBody>
      </p:sp>
      <p:pic>
        <p:nvPicPr>
          <p:cNvPr id="10" name="Picture 9">
            <a:extLst>
              <a:ext uri="{FF2B5EF4-FFF2-40B4-BE49-F238E27FC236}">
                <a16:creationId xmlns:a16="http://schemas.microsoft.com/office/drawing/2014/main" id="{A1082269-CD47-5447-8A27-4822D5EFBDFF}"/>
              </a:ext>
            </a:extLst>
          </p:cNvPr>
          <p:cNvPicPr>
            <a:picLocks noChangeAspect="1"/>
          </p:cNvPicPr>
          <p:nvPr/>
        </p:nvPicPr>
        <p:blipFill>
          <a:blip r:embed="rId2"/>
          <a:stretch>
            <a:fillRect/>
          </a:stretch>
        </p:blipFill>
        <p:spPr>
          <a:xfrm>
            <a:off x="794725" y="3303684"/>
            <a:ext cx="5490320" cy="2736868"/>
          </a:xfrm>
          <a:prstGeom prst="rect">
            <a:avLst/>
          </a:prstGeom>
        </p:spPr>
      </p:pic>
      <p:pic>
        <p:nvPicPr>
          <p:cNvPr id="14" name="Picture 13">
            <a:extLst>
              <a:ext uri="{FF2B5EF4-FFF2-40B4-BE49-F238E27FC236}">
                <a16:creationId xmlns:a16="http://schemas.microsoft.com/office/drawing/2014/main" id="{EC49A027-6735-7E1D-E712-274E879B7D4C}"/>
              </a:ext>
            </a:extLst>
          </p:cNvPr>
          <p:cNvPicPr>
            <a:picLocks noChangeAspect="1"/>
          </p:cNvPicPr>
          <p:nvPr/>
        </p:nvPicPr>
        <p:blipFill>
          <a:blip r:embed="rId3"/>
          <a:stretch>
            <a:fillRect/>
          </a:stretch>
        </p:blipFill>
        <p:spPr>
          <a:xfrm>
            <a:off x="6285046" y="3271537"/>
            <a:ext cx="3145746" cy="2788351"/>
          </a:xfrm>
          <a:prstGeom prst="rect">
            <a:avLst/>
          </a:prstGeom>
        </p:spPr>
      </p:pic>
    </p:spTree>
    <p:extLst>
      <p:ext uri="{BB962C8B-B14F-4D97-AF65-F5344CB8AC3E}">
        <p14:creationId xmlns:p14="http://schemas.microsoft.com/office/powerpoint/2010/main" val="1951019368"/>
      </p:ext>
    </p:extLst>
  </p:cSld>
  <p:clrMapOvr>
    <a:masterClrMapping/>
  </p:clrMapOvr>
  <p:transition spd="slow">
    <p:pull dir="r"/>
  </p:transition>
</p:sld>
</file>

<file path=ppt/slides/slide6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08547" name="Rectangle 3"/>
          <p:cNvSpPr>
            <a:spLocks noGrp="1" noChangeArrowheads="1"/>
          </p:cNvSpPr>
          <p:nvPr>
            <p:ph type="body" idx="1"/>
          </p:nvPr>
        </p:nvSpPr>
        <p:spPr>
          <a:xfrm>
            <a:off x="738188" y="1643050"/>
            <a:ext cx="8715375" cy="1058680"/>
          </a:xfrm>
        </p:spPr>
        <p:txBody>
          <a:bodyPr/>
          <a:lstStyle/>
          <a:p>
            <a:pPr marL="261938" indent="-261938" algn="just">
              <a:lnSpc>
                <a:spcPts val="2500"/>
              </a:lnSpc>
              <a:spcBef>
                <a:spcPts val="0"/>
              </a:spcBef>
            </a:pPr>
            <a:r>
              <a:rPr lang="en-US" sz="2000" dirty="0">
                <a:solidFill>
                  <a:srgbClr val="FF0000"/>
                </a:solidFill>
                <a:cs typeface="Times New Roman" pitchFamily="18" charset="0"/>
              </a:rPr>
              <a:t>As a consequence of the rising interest rates, household debt service will face more challenging circumstances </a:t>
            </a:r>
            <a:r>
              <a:rPr lang="en-US" sz="2000" dirty="0">
                <a:cs typeface="Times New Roman" pitchFamily="18" charset="0"/>
              </a:rPr>
              <a:t>and the Gross Interest Payments/Income will tend to invert its trajectory since the end of the subprime crisis.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635</a:t>
            </a:fld>
            <a:endParaRPr lang="en-US"/>
          </a:p>
        </p:txBody>
      </p:sp>
      <p:sp>
        <p:nvSpPr>
          <p:cNvPr id="7" name="Text Box 6"/>
          <p:cNvSpPr txBox="1">
            <a:spLocks noChangeArrowheads="1"/>
          </p:cNvSpPr>
          <p:nvPr/>
        </p:nvSpPr>
        <p:spPr bwMode="auto">
          <a:xfrm>
            <a:off x="1208585" y="5894802"/>
            <a:ext cx="3024336" cy="400110"/>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a:solidFill>
                  <a:schemeClr val="tx1"/>
                </a:solidFill>
              </a:rPr>
              <a:t>Source: European Central Bank (2022), “Financial Stability Review”, May.</a:t>
            </a:r>
          </a:p>
        </p:txBody>
      </p:sp>
      <p:pic>
        <p:nvPicPr>
          <p:cNvPr id="16" name="Picture 15">
            <a:extLst>
              <a:ext uri="{FF2B5EF4-FFF2-40B4-BE49-F238E27FC236}">
                <a16:creationId xmlns:a16="http://schemas.microsoft.com/office/drawing/2014/main" id="{A709AEB1-84F4-5FBC-C3E2-D421F099F5A4}"/>
              </a:ext>
            </a:extLst>
          </p:cNvPr>
          <p:cNvPicPr>
            <a:picLocks noChangeAspect="1"/>
          </p:cNvPicPr>
          <p:nvPr/>
        </p:nvPicPr>
        <p:blipFill>
          <a:blip r:embed="rId2"/>
          <a:stretch>
            <a:fillRect/>
          </a:stretch>
        </p:blipFill>
        <p:spPr>
          <a:xfrm>
            <a:off x="1208584" y="2949232"/>
            <a:ext cx="3024336" cy="2896569"/>
          </a:xfrm>
          <a:prstGeom prst="rect">
            <a:avLst/>
          </a:prstGeom>
        </p:spPr>
      </p:pic>
      <p:pic>
        <p:nvPicPr>
          <p:cNvPr id="4" name="Picture 3">
            <a:extLst>
              <a:ext uri="{FF2B5EF4-FFF2-40B4-BE49-F238E27FC236}">
                <a16:creationId xmlns:a16="http://schemas.microsoft.com/office/drawing/2014/main" id="{7347A3F8-4398-6484-D42A-448350AB707B}"/>
              </a:ext>
            </a:extLst>
          </p:cNvPr>
          <p:cNvPicPr>
            <a:picLocks noChangeAspect="1"/>
          </p:cNvPicPr>
          <p:nvPr/>
        </p:nvPicPr>
        <p:blipFill>
          <a:blip r:embed="rId3"/>
          <a:stretch>
            <a:fillRect/>
          </a:stretch>
        </p:blipFill>
        <p:spPr>
          <a:xfrm>
            <a:off x="4469662" y="2996952"/>
            <a:ext cx="1419442" cy="2827810"/>
          </a:xfrm>
          <a:prstGeom prst="rect">
            <a:avLst/>
          </a:prstGeom>
        </p:spPr>
      </p:pic>
      <p:sp>
        <p:nvSpPr>
          <p:cNvPr id="11" name="Text Box 6">
            <a:extLst>
              <a:ext uri="{FF2B5EF4-FFF2-40B4-BE49-F238E27FC236}">
                <a16:creationId xmlns:a16="http://schemas.microsoft.com/office/drawing/2014/main" id="{27DFC1C8-1E63-AA36-4F83-A015C8ACBF38}"/>
              </a:ext>
            </a:extLst>
          </p:cNvPr>
          <p:cNvSpPr txBox="1">
            <a:spLocks noChangeArrowheads="1"/>
          </p:cNvSpPr>
          <p:nvPr/>
        </p:nvSpPr>
        <p:spPr bwMode="auto">
          <a:xfrm>
            <a:off x="4456046" y="5889917"/>
            <a:ext cx="1419442" cy="246221"/>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a:solidFill>
                  <a:schemeClr val="tx1"/>
                </a:solidFill>
              </a:rPr>
              <a:t>Note: values in %</a:t>
            </a:r>
          </a:p>
        </p:txBody>
      </p:sp>
    </p:spTree>
    <p:extLst>
      <p:ext uri="{BB962C8B-B14F-4D97-AF65-F5344CB8AC3E}">
        <p14:creationId xmlns:p14="http://schemas.microsoft.com/office/powerpoint/2010/main" val="4093819833"/>
      </p:ext>
    </p:extLst>
  </p:cSld>
  <p:clrMapOvr>
    <a:masterClrMapping/>
  </p:clrMapOvr>
  <p:transition spd="slow">
    <p:pull dir="r"/>
  </p:transition>
</p:sld>
</file>

<file path=ppt/slides/slide6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solidFill>
                  <a:schemeClr val="tx1"/>
                </a:solidFill>
              </a:rPr>
              <a:t>Credit Risk</a:t>
            </a:r>
          </a:p>
        </p:txBody>
      </p:sp>
      <p:sp>
        <p:nvSpPr>
          <p:cNvPr id="110595" name="Rectangle 3"/>
          <p:cNvSpPr>
            <a:spLocks noGrp="1" noChangeArrowheads="1"/>
          </p:cNvSpPr>
          <p:nvPr>
            <p:ph type="body" idx="1"/>
          </p:nvPr>
        </p:nvSpPr>
        <p:spPr>
          <a:xfrm>
            <a:off x="762000" y="1672208"/>
            <a:ext cx="8654776" cy="644264"/>
          </a:xfrm>
        </p:spPr>
        <p:txBody>
          <a:bodyPr/>
          <a:lstStyle/>
          <a:p>
            <a:pPr marL="265113" indent="-265113" algn="just">
              <a:lnSpc>
                <a:spcPts val="2700"/>
              </a:lnSpc>
              <a:spcBef>
                <a:spcPts val="600"/>
              </a:spcBef>
              <a:spcAft>
                <a:spcPts val="600"/>
              </a:spcAft>
            </a:pPr>
            <a:r>
              <a:rPr lang="en-US" sz="2000" dirty="0">
                <a:cs typeface="Times New Roman" pitchFamily="18" charset="0"/>
              </a:rPr>
              <a:t>Concerning non-financial companies, indebtedness also increased significantly, to above 120% of the GDP  …</a:t>
            </a:r>
          </a:p>
        </p:txBody>
      </p:sp>
      <p:sp>
        <p:nvSpPr>
          <p:cNvPr id="11" name="Text Box 5"/>
          <p:cNvSpPr txBox="1">
            <a:spLocks noChangeArrowheads="1"/>
          </p:cNvSpPr>
          <p:nvPr/>
        </p:nvSpPr>
        <p:spPr bwMode="auto">
          <a:xfrm>
            <a:off x="762000" y="6093296"/>
            <a:ext cx="3902968" cy="246221"/>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000" b="0" u="none" dirty="0">
                <a:solidFill>
                  <a:schemeClr val="tx1"/>
                </a:solidFill>
              </a:rPr>
              <a:t>Source: Banco de Portugal (2012), “Financial Stability Review”, May.</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44" y="2555501"/>
            <a:ext cx="3384376" cy="346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3"/>
          <a:stretch>
            <a:fillRect/>
          </a:stretch>
        </p:blipFill>
        <p:spPr>
          <a:xfrm>
            <a:off x="4376936" y="2552765"/>
            <a:ext cx="5039840" cy="2028363"/>
          </a:xfrm>
          <a:prstGeom prst="rect">
            <a:avLst/>
          </a:prstGeom>
        </p:spPr>
      </p:pic>
      <p:sp>
        <p:nvSpPr>
          <p:cNvPr id="10" name="Text Box 4"/>
          <p:cNvSpPr txBox="1">
            <a:spLocks noChangeArrowheads="1"/>
          </p:cNvSpPr>
          <p:nvPr/>
        </p:nvSpPr>
        <p:spPr bwMode="auto">
          <a:xfrm>
            <a:off x="4349411" y="4653136"/>
            <a:ext cx="5067365"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Banco de Portugal (2017), “Financial Stability Review”, June.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636</a:t>
            </a:fld>
            <a:endParaRPr lang="en-US"/>
          </a:p>
        </p:txBody>
      </p:sp>
    </p:spTree>
    <p:extLst>
      <p:ext uri="{BB962C8B-B14F-4D97-AF65-F5344CB8AC3E}">
        <p14:creationId xmlns:p14="http://schemas.microsoft.com/office/powerpoint/2010/main" val="3696781926"/>
      </p:ext>
    </p:extLst>
  </p:cSld>
  <p:clrMapOvr>
    <a:masterClrMapping/>
  </p:clrMapOvr>
  <p:transition spd="slow">
    <p:pull dir="r"/>
  </p:transition>
</p:sld>
</file>

<file path=ppt/slides/slide6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solidFill>
                  <a:schemeClr val="tx1"/>
                </a:solidFill>
              </a:rPr>
              <a:t>Credit Risk</a:t>
            </a:r>
          </a:p>
        </p:txBody>
      </p:sp>
      <p:sp>
        <p:nvSpPr>
          <p:cNvPr id="110595" name="Rectangle 3"/>
          <p:cNvSpPr>
            <a:spLocks noGrp="1" noChangeArrowheads="1"/>
          </p:cNvSpPr>
          <p:nvPr>
            <p:ph type="body" idx="1"/>
          </p:nvPr>
        </p:nvSpPr>
        <p:spPr>
          <a:xfrm>
            <a:off x="762000" y="1672208"/>
            <a:ext cx="8731250" cy="388640"/>
          </a:xfrm>
        </p:spPr>
        <p:txBody>
          <a:bodyPr/>
          <a:lstStyle/>
          <a:p>
            <a:pPr algn="just"/>
            <a:r>
              <a:rPr lang="en-US" sz="2000" dirty="0">
                <a:cs typeface="Times New Roman" pitchFamily="18" charset="0"/>
              </a:rPr>
              <a:t>… above EU average and most EU countries,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637</a:t>
            </a:fld>
            <a:endParaRPr lang="en-US"/>
          </a:p>
        </p:txBody>
      </p:sp>
      <p:pic>
        <p:nvPicPr>
          <p:cNvPr id="6" name="Picture 5"/>
          <p:cNvPicPr>
            <a:picLocks noChangeAspect="1"/>
          </p:cNvPicPr>
          <p:nvPr/>
        </p:nvPicPr>
        <p:blipFill>
          <a:blip r:embed="rId2"/>
          <a:stretch>
            <a:fillRect/>
          </a:stretch>
        </p:blipFill>
        <p:spPr>
          <a:xfrm>
            <a:off x="776536" y="2285256"/>
            <a:ext cx="5512366" cy="3924126"/>
          </a:xfrm>
          <a:prstGeom prst="rect">
            <a:avLst/>
          </a:prstGeom>
        </p:spPr>
      </p:pic>
      <p:sp>
        <p:nvSpPr>
          <p:cNvPr id="12" name="Rectangle 11"/>
          <p:cNvSpPr/>
          <p:nvPr/>
        </p:nvSpPr>
        <p:spPr>
          <a:xfrm>
            <a:off x="6288902" y="5809272"/>
            <a:ext cx="3204348" cy="400110"/>
          </a:xfrm>
          <a:prstGeom prst="rect">
            <a:avLst/>
          </a:prstGeom>
        </p:spPr>
        <p:txBody>
          <a:bodyPr wrap="square">
            <a:spAutoFit/>
          </a:bodyPr>
          <a:lstStyle/>
          <a:p>
            <a:pPr algn="just">
              <a:buNone/>
            </a:pPr>
            <a:r>
              <a:rPr lang="en-GB" sz="1000" b="0" u="none" dirty="0">
                <a:solidFill>
                  <a:schemeClr val="tx1"/>
                </a:solidFill>
                <a:latin typeface="+mn-lt"/>
              </a:rPr>
              <a:t>IMF (2019), “2019 Article IV Consultation”, IMF Country Report No. 19/221. </a:t>
            </a:r>
            <a:endParaRPr lang="en-GB" sz="1000" b="0" dirty="0">
              <a:solidFill>
                <a:schemeClr val="tx1"/>
              </a:solidFill>
              <a:latin typeface="+mn-lt"/>
            </a:endParaRPr>
          </a:p>
        </p:txBody>
      </p:sp>
    </p:spTree>
    <p:extLst>
      <p:ext uri="{BB962C8B-B14F-4D97-AF65-F5344CB8AC3E}">
        <p14:creationId xmlns:p14="http://schemas.microsoft.com/office/powerpoint/2010/main" val="2231907394"/>
      </p:ext>
    </p:extLst>
  </p:cSld>
  <p:clrMapOvr>
    <a:masterClrMapping/>
  </p:clrMapOvr>
  <p:transition spd="slow">
    <p:pull dir="r"/>
  </p:transition>
</p:sld>
</file>

<file path=ppt/slides/slide6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solidFill>
                  <a:schemeClr val="tx1"/>
                </a:solidFill>
              </a:rPr>
              <a:t>Credit Risk</a:t>
            </a:r>
          </a:p>
        </p:txBody>
      </p:sp>
      <p:sp>
        <p:nvSpPr>
          <p:cNvPr id="110595" name="Rectangle 3"/>
          <p:cNvSpPr>
            <a:spLocks noGrp="1" noChangeArrowheads="1"/>
          </p:cNvSpPr>
          <p:nvPr>
            <p:ph type="body" idx="1"/>
          </p:nvPr>
        </p:nvSpPr>
        <p:spPr>
          <a:xfrm>
            <a:off x="762000" y="1672208"/>
            <a:ext cx="8654776" cy="644264"/>
          </a:xfrm>
        </p:spPr>
        <p:txBody>
          <a:bodyPr/>
          <a:lstStyle/>
          <a:p>
            <a:pPr algn="just"/>
            <a:r>
              <a:rPr lang="en-US" sz="2000" dirty="0">
                <a:cs typeface="Times New Roman" pitchFamily="18" charset="0"/>
              </a:rPr>
              <a:t>… and mostly relying on banks.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638</a:t>
            </a:fld>
            <a:endParaRPr lang="en-US"/>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552" y="2204863"/>
            <a:ext cx="4464496" cy="3956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p:cNvCxnSpPr/>
          <p:nvPr/>
        </p:nvCxnSpPr>
        <p:spPr bwMode="auto">
          <a:xfrm flipH="1">
            <a:off x="4088904" y="2708920"/>
            <a:ext cx="626268" cy="1080120"/>
          </a:xfrm>
          <a:prstGeom prst="straightConnector1">
            <a:avLst/>
          </a:prstGeom>
          <a:solidFill>
            <a:schemeClr val="accent1"/>
          </a:solidFill>
          <a:ln w="12700" cap="sq" cmpd="sng" algn="ctr">
            <a:solidFill>
              <a:schemeClr val="tx1"/>
            </a:solidFill>
            <a:prstDash val="solid"/>
            <a:round/>
            <a:headEnd type="none" w="med" len="med"/>
            <a:tailEnd type="arrow"/>
          </a:ln>
          <a:effectLst/>
        </p:spPr>
      </p:cxnSp>
      <p:sp>
        <p:nvSpPr>
          <p:cNvPr id="14" name="Text Box 5"/>
          <p:cNvSpPr txBox="1">
            <a:spLocks noChangeArrowheads="1"/>
          </p:cNvSpPr>
          <p:nvPr/>
        </p:nvSpPr>
        <p:spPr bwMode="auto">
          <a:xfrm>
            <a:off x="5413636" y="5884095"/>
            <a:ext cx="4031728"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a:solidFill>
                  <a:schemeClr val="tx1"/>
                </a:solidFill>
              </a:rPr>
              <a:t>Source: IMF (2013), “Global Financial Stability Report”, Apr. </a:t>
            </a:r>
          </a:p>
        </p:txBody>
      </p:sp>
    </p:spTree>
    <p:extLst>
      <p:ext uri="{BB962C8B-B14F-4D97-AF65-F5344CB8AC3E}">
        <p14:creationId xmlns:p14="http://schemas.microsoft.com/office/powerpoint/2010/main" val="3061009716"/>
      </p:ext>
    </p:extLst>
  </p:cSld>
  <p:clrMapOvr>
    <a:masterClrMapping/>
  </p:clrMapOvr>
  <p:transition spd="slow">
    <p:pull dir="r"/>
  </p:transition>
</p:sld>
</file>

<file path=ppt/slides/slide6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solidFill>
                  <a:schemeClr val="tx1"/>
                </a:solidFill>
              </a:rPr>
              <a:t>Credit Risk</a:t>
            </a:r>
          </a:p>
        </p:txBody>
      </p:sp>
      <p:sp>
        <p:nvSpPr>
          <p:cNvPr id="110595" name="Rectangle 3"/>
          <p:cNvSpPr>
            <a:spLocks noGrp="1" noChangeArrowheads="1"/>
          </p:cNvSpPr>
          <p:nvPr>
            <p:ph type="body" idx="1"/>
          </p:nvPr>
        </p:nvSpPr>
        <p:spPr>
          <a:xfrm>
            <a:off x="762000" y="1600200"/>
            <a:ext cx="8731250" cy="1919892"/>
          </a:xfrm>
        </p:spPr>
        <p:txBody>
          <a:bodyPr/>
          <a:lstStyle/>
          <a:p>
            <a:pPr marL="263525" indent="-263525" algn="just">
              <a:lnSpc>
                <a:spcPts val="2700"/>
              </a:lnSpc>
              <a:spcBef>
                <a:spcPts val="600"/>
              </a:spcBef>
              <a:spcAft>
                <a:spcPts val="600"/>
              </a:spcAft>
            </a:pPr>
            <a:r>
              <a:rPr lang="en-US" sz="2000" dirty="0">
                <a:solidFill>
                  <a:srgbClr val="FF0000"/>
                </a:solidFill>
                <a:cs typeface="Times New Roman" pitchFamily="18" charset="0"/>
              </a:rPr>
              <a:t>Increase in the credit exposure to the real estate sectors crowded-out credit to other economic sectors</a:t>
            </a:r>
            <a:r>
              <a:rPr lang="en-US" sz="2000" dirty="0">
                <a:cs typeface="Times New Roman" pitchFamily="18" charset="0"/>
              </a:rPr>
              <a:t>.</a:t>
            </a:r>
          </a:p>
          <a:p>
            <a:pPr marL="263525" indent="-263525" algn="just">
              <a:lnSpc>
                <a:spcPts val="2700"/>
              </a:lnSpc>
              <a:spcBef>
                <a:spcPts val="600"/>
              </a:spcBef>
              <a:spcAft>
                <a:spcPts val="600"/>
              </a:spcAft>
            </a:pPr>
            <a:r>
              <a:rPr lang="en-US" sz="2000" dirty="0">
                <a:cs typeface="Times New Roman" pitchFamily="18" charset="0"/>
              </a:rPr>
              <a:t>Since the 80’s and until 2007, the weight of credit to construction and real estate in the corporate segment increased roughly from 10% to 40% (from 40% to 60% in advanced economies, according to </a:t>
            </a:r>
            <a:r>
              <a:rPr lang="en-US" sz="2000" dirty="0" err="1">
                <a:cs typeface="Times New Roman" pitchFamily="18" charset="0"/>
              </a:rPr>
              <a:t>Jordà</a:t>
            </a:r>
            <a:r>
              <a:rPr lang="en-US" sz="2000" dirty="0">
                <a:cs typeface="Times New Roman" pitchFamily="18" charset="0"/>
              </a:rPr>
              <a:t>, </a:t>
            </a:r>
            <a:r>
              <a:rPr lang="en-US" sz="2000" dirty="0" err="1">
                <a:cs typeface="Times New Roman" pitchFamily="18" charset="0"/>
              </a:rPr>
              <a:t>Schularick</a:t>
            </a:r>
            <a:r>
              <a:rPr lang="en-US" sz="2000" dirty="0">
                <a:cs typeface="Times New Roman" pitchFamily="18" charset="0"/>
              </a:rPr>
              <a:t> and Taylor (2014)).</a:t>
            </a:r>
          </a:p>
        </p:txBody>
      </p:sp>
      <p:sp>
        <p:nvSpPr>
          <p:cNvPr id="9" name="Text Box 5"/>
          <p:cNvSpPr txBox="1">
            <a:spLocks noChangeArrowheads="1"/>
          </p:cNvSpPr>
          <p:nvPr/>
        </p:nvSpPr>
        <p:spPr bwMode="auto">
          <a:xfrm>
            <a:off x="5805574" y="5960312"/>
            <a:ext cx="3247852"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a:solidFill>
                  <a:schemeClr val="tx1"/>
                </a:solidFill>
              </a:rPr>
              <a:t>Source: </a:t>
            </a:r>
            <a:r>
              <a:rPr lang="en-US" sz="1200" b="0" u="none" dirty="0" err="1">
                <a:solidFill>
                  <a:schemeClr val="tx1"/>
                </a:solidFill>
              </a:rPr>
              <a:t>Banco</a:t>
            </a:r>
            <a:r>
              <a:rPr lang="en-US" sz="1200" b="0" u="none" dirty="0">
                <a:solidFill>
                  <a:schemeClr val="tx1"/>
                </a:solidFill>
              </a:rPr>
              <a:t> de Portugal and own calculations.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639</a:t>
            </a:fld>
            <a:endParaRPr lang="en-US"/>
          </a:p>
        </p:txBody>
      </p:sp>
      <p:pic>
        <p:nvPicPr>
          <p:cNvPr id="3" name="Picture 2"/>
          <p:cNvPicPr>
            <a:picLocks noChangeAspect="1"/>
          </p:cNvPicPr>
          <p:nvPr/>
        </p:nvPicPr>
        <p:blipFill>
          <a:blip r:embed="rId2"/>
          <a:stretch>
            <a:fillRect/>
          </a:stretch>
        </p:blipFill>
        <p:spPr>
          <a:xfrm>
            <a:off x="762001" y="3520092"/>
            <a:ext cx="4983088" cy="2717219"/>
          </a:xfrm>
          <a:prstGeom prst="rect">
            <a:avLst/>
          </a:prstGeom>
        </p:spPr>
      </p:pic>
    </p:spTree>
    <p:extLst>
      <p:ext uri="{BB962C8B-B14F-4D97-AF65-F5344CB8AC3E}">
        <p14:creationId xmlns:p14="http://schemas.microsoft.com/office/powerpoint/2010/main" val="3771289986"/>
      </p:ext>
    </p:extLst>
  </p:cSld>
  <p:clrMapOvr>
    <a:masterClrMapping/>
  </p:clrMapOvr>
  <p:transition spd="slow">
    <p:pull dir="r"/>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799"/>
            <a:ext cx="8712968" cy="1102733"/>
          </a:xfrm>
        </p:spPr>
        <p:txBody>
          <a:bodyPr/>
          <a:lstStyle/>
          <a:p>
            <a:pPr algn="just">
              <a:lnSpc>
                <a:spcPts val="2700"/>
              </a:lnSpc>
              <a:spcBef>
                <a:spcPts val="600"/>
              </a:spcBef>
              <a:spcAft>
                <a:spcPts val="600"/>
              </a:spcAft>
            </a:pPr>
            <a:r>
              <a:rPr lang="en-US" sz="2000" dirty="0">
                <a:solidFill>
                  <a:srgbClr val="FF0000"/>
                </a:solidFill>
              </a:rPr>
              <a:t>Money supply is mostly driven by bank’s decisions in providing credit to the private sector and to Governments, with the ECB taking an increasing role in the purchase of Government Debt.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64</a:t>
            </a:fld>
            <a:endParaRPr lang="en-US"/>
          </a:p>
        </p:txBody>
      </p:sp>
      <p:sp>
        <p:nvSpPr>
          <p:cNvPr id="3" name="Rectangle 2"/>
          <p:cNvSpPr/>
          <p:nvPr/>
        </p:nvSpPr>
        <p:spPr>
          <a:xfrm>
            <a:off x="794048" y="2874422"/>
            <a:ext cx="6300686" cy="338554"/>
          </a:xfrm>
          <a:prstGeom prst="rect">
            <a:avLst/>
          </a:prstGeom>
        </p:spPr>
        <p:txBody>
          <a:bodyPr wrap="square">
            <a:spAutoFit/>
          </a:bodyPr>
          <a:lstStyle/>
          <a:p>
            <a:pPr>
              <a:buNone/>
            </a:pPr>
            <a:r>
              <a:rPr lang="en-US" sz="1600" u="none" dirty="0">
                <a:solidFill>
                  <a:schemeClr val="tx1"/>
                </a:solidFill>
                <a:latin typeface="+mn-lt"/>
              </a:rPr>
              <a:t>Contribution of the M3 counterparts to the annual growth rate of M3</a:t>
            </a:r>
            <a:endParaRPr lang="pt-PT" sz="1600" u="none" dirty="0">
              <a:solidFill>
                <a:schemeClr val="tx1"/>
              </a:solidFill>
              <a:latin typeface="+mn-lt"/>
            </a:endParaRPr>
          </a:p>
        </p:txBody>
      </p:sp>
      <p:sp>
        <p:nvSpPr>
          <p:cNvPr id="10" name="Rectangle 3"/>
          <p:cNvSpPr txBox="1">
            <a:spLocks noChangeArrowheads="1"/>
          </p:cNvSpPr>
          <p:nvPr/>
        </p:nvSpPr>
        <p:spPr bwMode="auto">
          <a:xfrm>
            <a:off x="6012867" y="5945278"/>
            <a:ext cx="1656184" cy="36004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a:t>Source: ECB</a:t>
            </a:r>
            <a:endParaRPr lang="en-US" sz="1400" b="0" u="none" dirty="0"/>
          </a:p>
        </p:txBody>
      </p:sp>
      <p:pic>
        <p:nvPicPr>
          <p:cNvPr id="63492" name="Picture 4" descr="https://www.ecb.europa.eu/press/pr/stats/md/html/md2107/ecb.md2107.en_img1.png?c459bc2ceffd81b5b4530a1bf6ab79b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121" y="3172723"/>
            <a:ext cx="5046975" cy="3150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075288"/>
      </p:ext>
    </p:extLst>
  </p:cSld>
  <p:clrMapOvr>
    <a:masterClrMapping/>
  </p:clrMapOvr>
  <p:transition spd="slow">
    <p:pull dir="r"/>
  </p:transition>
</p:sld>
</file>

<file path=ppt/slides/slide6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0595" name="Rectangle 3"/>
          <p:cNvSpPr>
            <a:spLocks noGrp="1" noChangeArrowheads="1"/>
          </p:cNvSpPr>
          <p:nvPr>
            <p:ph type="body" idx="1"/>
          </p:nvPr>
        </p:nvSpPr>
        <p:spPr>
          <a:xfrm>
            <a:off x="762000" y="1600199"/>
            <a:ext cx="8727504" cy="1031051"/>
          </a:xfrm>
        </p:spPr>
        <p:txBody>
          <a:bodyPr/>
          <a:lstStyle/>
          <a:p>
            <a:pPr algn="just">
              <a:lnSpc>
                <a:spcPts val="2700"/>
              </a:lnSpc>
              <a:spcBef>
                <a:spcPts val="600"/>
              </a:spcBef>
              <a:spcAft>
                <a:spcPts val="600"/>
              </a:spcAft>
            </a:pPr>
            <a:r>
              <a:rPr lang="en-US" sz="2000" dirty="0">
                <a:cs typeface="Times New Roman" pitchFamily="18" charset="0"/>
              </a:rPr>
              <a:t>Considering all bank assets, including mortgage loans and exposures to real estate investment funds, the exposure to the real estate sector also reached close to 40%.</a:t>
            </a:r>
          </a:p>
        </p:txBody>
      </p:sp>
      <p:sp>
        <p:nvSpPr>
          <p:cNvPr id="8" name="Text Box 5"/>
          <p:cNvSpPr txBox="1">
            <a:spLocks noChangeArrowheads="1"/>
          </p:cNvSpPr>
          <p:nvPr/>
        </p:nvSpPr>
        <p:spPr bwMode="auto">
          <a:xfrm>
            <a:off x="5313040" y="5829147"/>
            <a:ext cx="4176464" cy="461665"/>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200" b="0" u="none" dirty="0">
                <a:solidFill>
                  <a:schemeClr val="tx1"/>
                </a:solidFill>
              </a:rPr>
              <a:t>Source: Banco de Portugal (2020), “Financial Stability Review”, June.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640</a:t>
            </a:fld>
            <a:endParaRPr lang="en-US"/>
          </a:p>
        </p:txBody>
      </p:sp>
      <p:pic>
        <p:nvPicPr>
          <p:cNvPr id="3" name="Picture 2"/>
          <p:cNvPicPr>
            <a:picLocks noChangeAspect="1"/>
          </p:cNvPicPr>
          <p:nvPr/>
        </p:nvPicPr>
        <p:blipFill>
          <a:blip r:embed="rId2"/>
          <a:stretch>
            <a:fillRect/>
          </a:stretch>
        </p:blipFill>
        <p:spPr>
          <a:xfrm>
            <a:off x="1139452" y="2869630"/>
            <a:ext cx="4173588" cy="3357370"/>
          </a:xfrm>
          <a:prstGeom prst="rect">
            <a:avLst/>
          </a:prstGeom>
        </p:spPr>
      </p:pic>
    </p:spTree>
    <p:extLst>
      <p:ext uri="{BB962C8B-B14F-4D97-AF65-F5344CB8AC3E}">
        <p14:creationId xmlns:p14="http://schemas.microsoft.com/office/powerpoint/2010/main" val="3803848088"/>
      </p:ext>
    </p:extLst>
  </p:cSld>
  <p:clrMapOvr>
    <a:masterClrMapping/>
  </p:clrMapOvr>
  <p:transition spd="slow">
    <p:pull dir="r"/>
  </p:transition>
</p:sld>
</file>

<file path=ppt/slides/slide6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07523" name="Rectangle 3"/>
          <p:cNvSpPr>
            <a:spLocks noGrp="1" noChangeArrowheads="1"/>
          </p:cNvSpPr>
          <p:nvPr>
            <p:ph type="body" idx="1"/>
          </p:nvPr>
        </p:nvSpPr>
        <p:spPr>
          <a:xfrm>
            <a:off x="762000" y="1628800"/>
            <a:ext cx="8655496" cy="1728192"/>
          </a:xfrm>
        </p:spPr>
        <p:txBody>
          <a:bodyPr/>
          <a:lstStyle/>
          <a:p>
            <a:pPr marL="261938" indent="-261938" algn="just">
              <a:lnSpc>
                <a:spcPts val="2600"/>
              </a:lnSpc>
              <a:spcBef>
                <a:spcPts val="0"/>
              </a:spcBef>
            </a:pPr>
            <a:r>
              <a:rPr lang="en-US" sz="2000" dirty="0">
                <a:solidFill>
                  <a:srgbClr val="FF0000"/>
                </a:solidFill>
                <a:cs typeface="Times New Roman" pitchFamily="18" charset="0"/>
              </a:rPr>
              <a:t>Subprime crisis =&gt;</a:t>
            </a:r>
          </a:p>
          <a:p>
            <a:pPr marL="541338" lvl="1" indent="-276225" algn="just">
              <a:lnSpc>
                <a:spcPts val="2600"/>
              </a:lnSpc>
              <a:spcBef>
                <a:spcPts val="0"/>
              </a:spcBef>
            </a:pPr>
            <a:r>
              <a:rPr lang="en-US" sz="1800" dirty="0">
                <a:solidFill>
                  <a:srgbClr val="FF0000"/>
                </a:solidFill>
                <a:cs typeface="Times New Roman" pitchFamily="18" charset="0"/>
              </a:rPr>
              <a:t>new contracts </a:t>
            </a:r>
            <a:r>
              <a:rPr lang="en-US" sz="1800" dirty="0">
                <a:cs typeface="Times New Roman" pitchFamily="18" charset="0"/>
              </a:rPr>
              <a:t>– lower competition in mortgage spreads, less and more expensive liquidity and higher credit risk =&gt; higher spreads for new contracts;</a:t>
            </a:r>
          </a:p>
          <a:p>
            <a:pPr marL="541338" lvl="1" indent="-276225" algn="just">
              <a:lnSpc>
                <a:spcPts val="2600"/>
              </a:lnSpc>
              <a:spcBef>
                <a:spcPts val="0"/>
              </a:spcBef>
            </a:pPr>
            <a:r>
              <a:rPr lang="en-US" sz="1800" dirty="0">
                <a:solidFill>
                  <a:srgbClr val="FF0000"/>
                </a:solidFill>
                <a:cs typeface="Times New Roman" pitchFamily="18" charset="0"/>
              </a:rPr>
              <a:t>already existing contracts </a:t>
            </a:r>
            <a:r>
              <a:rPr lang="en-US" sz="1800" dirty="0">
                <a:cs typeface="Times New Roman" pitchFamily="18" charset="0"/>
              </a:rPr>
              <a:t>– lower short-term rates triggered substantial cuts in interest rates.</a:t>
            </a:r>
          </a:p>
        </p:txBody>
      </p:sp>
      <p:sp>
        <p:nvSpPr>
          <p:cNvPr id="11" name="Text Box 4"/>
          <p:cNvSpPr txBox="1">
            <a:spLocks noChangeArrowheads="1"/>
          </p:cNvSpPr>
          <p:nvPr/>
        </p:nvSpPr>
        <p:spPr bwMode="auto">
          <a:xfrm>
            <a:off x="6382212" y="5872380"/>
            <a:ext cx="3035284" cy="461665"/>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a:t>
            </a:r>
            <a:r>
              <a:rPr lang="en-US" sz="1200" b="0" u="none" dirty="0" err="1">
                <a:solidFill>
                  <a:schemeClr val="tx1"/>
                </a:solidFill>
              </a:rPr>
              <a:t>Banco</a:t>
            </a:r>
            <a:r>
              <a:rPr lang="en-US" sz="1200" b="0" u="none" dirty="0">
                <a:solidFill>
                  <a:schemeClr val="tx1"/>
                </a:solidFill>
              </a:rPr>
              <a:t> de Portugal (2013), “Financial Stability Review”, May.</a:t>
            </a:r>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552" y="3438445"/>
            <a:ext cx="2538818" cy="2746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848" y="3438445"/>
            <a:ext cx="280035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641</a:t>
            </a:fld>
            <a:endParaRPr lang="en-US"/>
          </a:p>
        </p:txBody>
      </p:sp>
    </p:spTree>
    <p:extLst>
      <p:ext uri="{BB962C8B-B14F-4D97-AF65-F5344CB8AC3E}">
        <p14:creationId xmlns:p14="http://schemas.microsoft.com/office/powerpoint/2010/main" val="323770837"/>
      </p:ext>
    </p:extLst>
  </p:cSld>
  <p:clrMapOvr>
    <a:masterClrMapping/>
  </p:clrMapOvr>
  <p:transition spd="slow">
    <p:pull dir="r"/>
  </p:transition>
</p:sld>
</file>

<file path=ppt/slides/slide6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809625" y="1643061"/>
            <a:ext cx="8530412" cy="777827"/>
          </a:xfrm>
        </p:spPr>
        <p:txBody>
          <a:bodyPr/>
          <a:lstStyle/>
          <a:p>
            <a:pPr algn="just">
              <a:lnSpc>
                <a:spcPts val="2700"/>
              </a:lnSpc>
              <a:spcBef>
                <a:spcPts val="600"/>
              </a:spcBef>
              <a:spcAft>
                <a:spcPts val="600"/>
              </a:spcAft>
            </a:pPr>
            <a:r>
              <a:rPr lang="en-US" sz="2000" dirty="0">
                <a:cs typeface="Times New Roman" pitchFamily="18" charset="0"/>
              </a:rPr>
              <a:t>Non-performing loans increased significantly after 2008,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642</a:t>
            </a:fld>
            <a:endParaRPr lang="en-US"/>
          </a:p>
        </p:txBody>
      </p:sp>
      <p:sp>
        <p:nvSpPr>
          <p:cNvPr id="10" name="Text Box 6"/>
          <p:cNvSpPr txBox="1">
            <a:spLocks noChangeArrowheads="1"/>
          </p:cNvSpPr>
          <p:nvPr/>
        </p:nvSpPr>
        <p:spPr bwMode="auto">
          <a:xfrm>
            <a:off x="913848" y="5858108"/>
            <a:ext cx="6343407"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a:solidFill>
                  <a:schemeClr val="tx1"/>
                </a:solidFill>
              </a:rPr>
              <a:t>Source: Banco de Portugal (2020), “Financial Stability Review”, June.</a:t>
            </a:r>
          </a:p>
        </p:txBody>
      </p:sp>
      <p:pic>
        <p:nvPicPr>
          <p:cNvPr id="4" name="Picture 3"/>
          <p:cNvPicPr>
            <a:picLocks noChangeAspect="1"/>
          </p:cNvPicPr>
          <p:nvPr/>
        </p:nvPicPr>
        <p:blipFill>
          <a:blip r:embed="rId2"/>
          <a:stretch>
            <a:fillRect/>
          </a:stretch>
        </p:blipFill>
        <p:spPr>
          <a:xfrm>
            <a:off x="920552" y="2276872"/>
            <a:ext cx="8352928" cy="3409090"/>
          </a:xfrm>
          <a:prstGeom prst="rect">
            <a:avLst/>
          </a:prstGeom>
        </p:spPr>
      </p:pic>
    </p:spTree>
    <p:extLst>
      <p:ext uri="{BB962C8B-B14F-4D97-AF65-F5344CB8AC3E}">
        <p14:creationId xmlns:p14="http://schemas.microsoft.com/office/powerpoint/2010/main" val="3698348589"/>
      </p:ext>
    </p:extLst>
  </p:cSld>
  <p:clrMapOvr>
    <a:masterClrMapping/>
  </p:clrMapOvr>
  <p:transition spd="slow">
    <p:pull dir="r"/>
  </p:transition>
</p:sld>
</file>

<file path=ppt/slides/slide6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809625" y="1643061"/>
            <a:ext cx="8530412" cy="517195"/>
          </a:xfrm>
        </p:spPr>
        <p:txBody>
          <a:bodyPr/>
          <a:lstStyle/>
          <a:p>
            <a:pPr algn="just">
              <a:lnSpc>
                <a:spcPts val="2700"/>
              </a:lnSpc>
              <a:spcBef>
                <a:spcPts val="600"/>
              </a:spcBef>
              <a:spcAft>
                <a:spcPts val="600"/>
              </a:spcAft>
            </a:pPr>
            <a:r>
              <a:rPr lang="en-US" sz="2000" dirty="0">
                <a:cs typeface="Times New Roman" pitchFamily="18" charset="0"/>
              </a:rPr>
              <a:t>… much above the Euro area average, …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643</a:t>
            </a:fld>
            <a:endParaRPr lang="en-US"/>
          </a:p>
        </p:txBody>
      </p:sp>
      <p:pic>
        <p:nvPicPr>
          <p:cNvPr id="9" name="Picture 8"/>
          <p:cNvPicPr>
            <a:picLocks noChangeAspect="1"/>
          </p:cNvPicPr>
          <p:nvPr/>
        </p:nvPicPr>
        <p:blipFill>
          <a:blip r:embed="rId2"/>
          <a:stretch>
            <a:fillRect/>
          </a:stretch>
        </p:blipFill>
        <p:spPr>
          <a:xfrm>
            <a:off x="846640" y="2195988"/>
            <a:ext cx="3530296" cy="3624676"/>
          </a:xfrm>
          <a:prstGeom prst="rect">
            <a:avLst/>
          </a:prstGeom>
        </p:spPr>
      </p:pic>
      <p:sp>
        <p:nvSpPr>
          <p:cNvPr id="10" name="Text Box 6"/>
          <p:cNvSpPr txBox="1">
            <a:spLocks noChangeArrowheads="1"/>
          </p:cNvSpPr>
          <p:nvPr/>
        </p:nvSpPr>
        <p:spPr bwMode="auto">
          <a:xfrm>
            <a:off x="762000" y="5877272"/>
            <a:ext cx="3614936" cy="461665"/>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a:solidFill>
                  <a:schemeClr val="tx1"/>
                </a:solidFill>
              </a:rPr>
              <a:t>Source: European Central Bank (2017), “Financial Stability Review”, May.</a:t>
            </a:r>
          </a:p>
        </p:txBody>
      </p:sp>
      <p:cxnSp>
        <p:nvCxnSpPr>
          <p:cNvPr id="4" name="Straight Arrow Connector 3"/>
          <p:cNvCxnSpPr/>
          <p:nvPr/>
        </p:nvCxnSpPr>
        <p:spPr bwMode="auto">
          <a:xfrm>
            <a:off x="809625" y="4365104"/>
            <a:ext cx="398959" cy="360040"/>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pic>
        <p:nvPicPr>
          <p:cNvPr id="5" name="Picture 4"/>
          <p:cNvPicPr>
            <a:picLocks noChangeAspect="1"/>
          </p:cNvPicPr>
          <p:nvPr/>
        </p:nvPicPr>
        <p:blipFill>
          <a:blip r:embed="rId3"/>
          <a:stretch>
            <a:fillRect/>
          </a:stretch>
        </p:blipFill>
        <p:spPr>
          <a:xfrm>
            <a:off x="4413950" y="2211975"/>
            <a:ext cx="4978295" cy="2009113"/>
          </a:xfrm>
          <a:prstGeom prst="rect">
            <a:avLst/>
          </a:prstGeom>
        </p:spPr>
      </p:pic>
      <p:sp>
        <p:nvSpPr>
          <p:cNvPr id="11" name="Text Box 6"/>
          <p:cNvSpPr txBox="1">
            <a:spLocks noChangeArrowheads="1"/>
          </p:cNvSpPr>
          <p:nvPr/>
        </p:nvSpPr>
        <p:spPr bwMode="auto">
          <a:xfrm>
            <a:off x="4448943" y="4221088"/>
            <a:ext cx="4980315"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a:solidFill>
                  <a:schemeClr val="tx1"/>
                </a:solidFill>
              </a:rPr>
              <a:t>Source: Fitch Ratings (2019), “Credit Outlook 2019”, 24 Jan.</a:t>
            </a:r>
          </a:p>
        </p:txBody>
      </p:sp>
    </p:spTree>
    <p:extLst>
      <p:ext uri="{BB962C8B-B14F-4D97-AF65-F5344CB8AC3E}">
        <p14:creationId xmlns:p14="http://schemas.microsoft.com/office/powerpoint/2010/main" val="1724203184"/>
      </p:ext>
    </p:extLst>
  </p:cSld>
  <p:clrMapOvr>
    <a:masterClrMapping/>
  </p:clrMapOvr>
  <p:transition spd="slow">
    <p:pull dir="r"/>
  </p:transition>
</p:sld>
</file>

<file path=ppt/slides/slide6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809625" y="1643062"/>
            <a:ext cx="8534400" cy="806344"/>
          </a:xfrm>
        </p:spPr>
        <p:txBody>
          <a:bodyPr/>
          <a:lstStyle/>
          <a:p>
            <a:pPr algn="just">
              <a:lnSpc>
                <a:spcPts val="2700"/>
              </a:lnSpc>
              <a:spcBef>
                <a:spcPts val="600"/>
              </a:spcBef>
              <a:spcAft>
                <a:spcPts val="600"/>
              </a:spcAft>
            </a:pPr>
            <a:r>
              <a:rPr lang="en-US" sz="2000" dirty="0">
                <a:cs typeface="Times New Roman" pitchFamily="18" charset="0"/>
              </a:rPr>
              <a:t>… but less in mortgages than in non-financial companies, …</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544" y="2204864"/>
            <a:ext cx="3816424" cy="204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736976" y="3667090"/>
            <a:ext cx="4608512" cy="553998"/>
          </a:xfrm>
          <a:prstGeom prst="rect">
            <a:avLst/>
          </a:prstGeom>
        </p:spPr>
        <p:txBody>
          <a:bodyPr wrap="square">
            <a:spAutoFit/>
          </a:bodyPr>
          <a:lstStyle/>
          <a:p>
            <a:pPr algn="just">
              <a:spcBef>
                <a:spcPct val="50000"/>
              </a:spcBef>
              <a:buNone/>
            </a:pPr>
            <a:r>
              <a:rPr lang="en-US" sz="1000" b="0" u="none" dirty="0">
                <a:solidFill>
                  <a:schemeClr val="tx1"/>
                </a:solidFill>
              </a:rPr>
              <a:t>Fitch (2014), “Residential Mortgages and Property Market Outlook”, presentation at the Conference “Why is Funding Key to Recovery”, 2014 Fitch Credit Conference, Lisbon, 6</a:t>
            </a:r>
            <a:r>
              <a:rPr lang="en-US" sz="1000" b="0" u="none" baseline="30000" dirty="0">
                <a:solidFill>
                  <a:schemeClr val="tx1"/>
                </a:solidFill>
              </a:rPr>
              <a:t>th</a:t>
            </a:r>
            <a:r>
              <a:rPr lang="en-US" sz="1000" b="0" u="none" dirty="0">
                <a:solidFill>
                  <a:schemeClr val="tx1"/>
                </a:solidFill>
              </a:rPr>
              <a:t> Feb.</a:t>
            </a:r>
          </a:p>
        </p:txBody>
      </p:sp>
      <p:pic>
        <p:nvPicPr>
          <p:cNvPr id="11" name="Picture 10"/>
          <p:cNvPicPr>
            <a:picLocks noChangeAspect="1"/>
          </p:cNvPicPr>
          <p:nvPr/>
        </p:nvPicPr>
        <p:blipFill>
          <a:blip r:embed="rId3"/>
          <a:stretch>
            <a:fillRect/>
          </a:stretch>
        </p:blipFill>
        <p:spPr>
          <a:xfrm>
            <a:off x="848544" y="4365104"/>
            <a:ext cx="5311042" cy="1845303"/>
          </a:xfrm>
          <a:prstGeom prst="rect">
            <a:avLst/>
          </a:prstGeom>
        </p:spPr>
      </p:pic>
      <p:sp>
        <p:nvSpPr>
          <p:cNvPr id="12" name="Text Box 7"/>
          <p:cNvSpPr txBox="1">
            <a:spLocks noChangeArrowheads="1"/>
          </p:cNvSpPr>
          <p:nvPr/>
        </p:nvSpPr>
        <p:spPr bwMode="auto">
          <a:xfrm>
            <a:off x="6159585" y="5805264"/>
            <a:ext cx="3257911" cy="400110"/>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000" b="0" u="none" dirty="0">
                <a:solidFill>
                  <a:schemeClr val="tx1"/>
                </a:solidFill>
              </a:rPr>
              <a:t>Source: Moody’s (2015), “Banking System Outlook – Portugal”, 15 Oct.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644</a:t>
            </a:fld>
            <a:endParaRPr lang="en-US"/>
          </a:p>
        </p:txBody>
      </p:sp>
    </p:spTree>
    <p:extLst>
      <p:ext uri="{BB962C8B-B14F-4D97-AF65-F5344CB8AC3E}">
        <p14:creationId xmlns:p14="http://schemas.microsoft.com/office/powerpoint/2010/main" val="524924412"/>
      </p:ext>
    </p:extLst>
  </p:cSld>
  <p:clrMapOvr>
    <a:masterClrMapping/>
  </p:clrMapOvr>
  <p:transition spd="slow">
    <p:pull dir="r"/>
  </p:transition>
</p:sld>
</file>

<file path=ppt/slides/slide6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762000" y="1603603"/>
            <a:ext cx="8727503" cy="784737"/>
          </a:xfrm>
        </p:spPr>
        <p:txBody>
          <a:bodyPr/>
          <a:lstStyle/>
          <a:p>
            <a:pPr marL="265113" indent="-265113" algn="just">
              <a:lnSpc>
                <a:spcPts val="2700"/>
              </a:lnSpc>
              <a:spcBef>
                <a:spcPts val="600"/>
              </a:spcBef>
              <a:spcAft>
                <a:spcPts val="600"/>
              </a:spcAft>
            </a:pPr>
            <a:r>
              <a:rPr lang="en-US" sz="2000" dirty="0">
                <a:cs typeface="Times New Roman" pitchFamily="18" charset="0"/>
              </a:rPr>
              <a:t>… , namely in construction (in line with the Euro Area), whose ratio reached almost 3x the aggregate NPL level.</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36" y="2532356"/>
            <a:ext cx="5131177" cy="212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7"/>
          <p:cNvSpPr txBox="1">
            <a:spLocks noChangeArrowheads="1"/>
          </p:cNvSpPr>
          <p:nvPr/>
        </p:nvSpPr>
        <p:spPr bwMode="auto">
          <a:xfrm>
            <a:off x="762000" y="4797152"/>
            <a:ext cx="4608512"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a:solidFill>
                  <a:schemeClr val="tx1"/>
                </a:solidFill>
              </a:rPr>
              <a:t>Source: Moody’s (2014), “Banking System Outlook – Portugal”, 7 Oct.</a:t>
            </a:r>
          </a:p>
        </p:txBody>
      </p:sp>
      <p:pic>
        <p:nvPicPr>
          <p:cNvPr id="2" name="Picture 1"/>
          <p:cNvPicPr>
            <a:picLocks noChangeAspect="1"/>
          </p:cNvPicPr>
          <p:nvPr/>
        </p:nvPicPr>
        <p:blipFill>
          <a:blip r:embed="rId3"/>
          <a:stretch>
            <a:fillRect/>
          </a:stretch>
        </p:blipFill>
        <p:spPr>
          <a:xfrm>
            <a:off x="5907714" y="2567671"/>
            <a:ext cx="3581790" cy="3237593"/>
          </a:xfrm>
          <a:prstGeom prst="rect">
            <a:avLst/>
          </a:prstGeom>
        </p:spPr>
      </p:pic>
      <p:sp>
        <p:nvSpPr>
          <p:cNvPr id="7" name="Text Box 6"/>
          <p:cNvSpPr txBox="1">
            <a:spLocks noChangeArrowheads="1"/>
          </p:cNvSpPr>
          <p:nvPr/>
        </p:nvSpPr>
        <p:spPr bwMode="auto">
          <a:xfrm>
            <a:off x="5907712" y="5877272"/>
            <a:ext cx="3481431" cy="461665"/>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a:solidFill>
                  <a:schemeClr val="tx1"/>
                </a:solidFill>
              </a:rPr>
              <a:t>Source: European Central Bank (2015), “Financial Stability Review”, Nov.</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645</a:t>
            </a:fld>
            <a:endParaRPr lang="en-US"/>
          </a:p>
        </p:txBody>
      </p:sp>
    </p:spTree>
    <p:extLst>
      <p:ext uri="{BB962C8B-B14F-4D97-AF65-F5344CB8AC3E}">
        <p14:creationId xmlns:p14="http://schemas.microsoft.com/office/powerpoint/2010/main" val="3587792209"/>
      </p:ext>
    </p:extLst>
  </p:cSld>
  <p:clrMapOvr>
    <a:masterClrMapping/>
  </p:clrMapOvr>
  <p:transition spd="slow">
    <p:pull dir="r"/>
  </p:transition>
</p:sld>
</file>

<file path=ppt/slides/slide6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762000" y="1603603"/>
            <a:ext cx="8727503" cy="457245"/>
          </a:xfrm>
        </p:spPr>
        <p:txBody>
          <a:bodyPr/>
          <a:lstStyle/>
          <a:p>
            <a:pPr marL="265113" indent="-265113" algn="just">
              <a:lnSpc>
                <a:spcPts val="2700"/>
              </a:lnSpc>
              <a:spcBef>
                <a:spcPts val="600"/>
              </a:spcBef>
              <a:spcAft>
                <a:spcPts val="600"/>
              </a:spcAft>
            </a:pPr>
            <a:r>
              <a:rPr lang="en-US" sz="2000" dirty="0">
                <a:cs typeface="Times New Roman" pitchFamily="18" charset="0"/>
              </a:rPr>
              <a:t>Consequently, impairments peaked in 2014:</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646</a:t>
            </a:fld>
            <a:endParaRPr lang="en-US"/>
          </a:p>
        </p:txBody>
      </p:sp>
      <p:pic>
        <p:nvPicPr>
          <p:cNvPr id="4" name="Picture 3"/>
          <p:cNvPicPr>
            <a:picLocks noChangeAspect="1"/>
          </p:cNvPicPr>
          <p:nvPr/>
        </p:nvPicPr>
        <p:blipFill>
          <a:blip r:embed="rId2"/>
          <a:stretch>
            <a:fillRect/>
          </a:stretch>
        </p:blipFill>
        <p:spPr>
          <a:xfrm>
            <a:off x="1136576" y="2216651"/>
            <a:ext cx="4968552" cy="3777336"/>
          </a:xfrm>
          <a:prstGeom prst="rect">
            <a:avLst/>
          </a:prstGeom>
        </p:spPr>
      </p:pic>
      <p:sp>
        <p:nvSpPr>
          <p:cNvPr id="11" name="Text Box 4"/>
          <p:cNvSpPr txBox="1">
            <a:spLocks noChangeArrowheads="1"/>
          </p:cNvSpPr>
          <p:nvPr/>
        </p:nvSpPr>
        <p:spPr bwMode="auto">
          <a:xfrm>
            <a:off x="6105128" y="5487615"/>
            <a:ext cx="3384375" cy="461665"/>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Banco de Portugal (2020), “Financial Stability Review”, June.</a:t>
            </a:r>
          </a:p>
        </p:txBody>
      </p:sp>
    </p:spTree>
    <p:extLst>
      <p:ext uri="{BB962C8B-B14F-4D97-AF65-F5344CB8AC3E}">
        <p14:creationId xmlns:p14="http://schemas.microsoft.com/office/powerpoint/2010/main" val="175658992"/>
      </p:ext>
    </p:extLst>
  </p:cSld>
  <p:clrMapOvr>
    <a:masterClrMapping/>
  </p:clrMapOvr>
  <p:transition spd="slow">
    <p:pull dir="r"/>
  </p:transition>
</p:sld>
</file>

<file path=ppt/slides/slide6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0595" name="Rectangle 3"/>
          <p:cNvSpPr>
            <a:spLocks noGrp="1" noChangeArrowheads="1"/>
          </p:cNvSpPr>
          <p:nvPr>
            <p:ph type="body" idx="1"/>
          </p:nvPr>
        </p:nvSpPr>
        <p:spPr>
          <a:xfrm>
            <a:off x="762000" y="1600200"/>
            <a:ext cx="8731250" cy="460648"/>
          </a:xfrm>
        </p:spPr>
        <p:txBody>
          <a:bodyPr/>
          <a:lstStyle/>
          <a:p>
            <a:pPr algn="just"/>
            <a:r>
              <a:rPr lang="en-US" sz="1800" dirty="0">
                <a:solidFill>
                  <a:srgbClr val="FF0000"/>
                </a:solidFill>
                <a:cs typeface="Times New Roman" pitchFamily="18" charset="0"/>
              </a:rPr>
              <a:t>Aftermath of the crisis</a:t>
            </a:r>
            <a:r>
              <a:rPr lang="en-US" sz="1800" dirty="0">
                <a:cs typeface="Times New Roman" pitchFamily="18" charset="0"/>
              </a:rPr>
              <a:t> - Deleveraging in the private sector has started in 2012 … </a:t>
            </a:r>
          </a:p>
        </p:txBody>
      </p:sp>
      <p:sp>
        <p:nvSpPr>
          <p:cNvPr id="10" name="Rectangle 9"/>
          <p:cNvSpPr/>
          <p:nvPr/>
        </p:nvSpPr>
        <p:spPr>
          <a:xfrm>
            <a:off x="853026" y="5960313"/>
            <a:ext cx="4892062" cy="276999"/>
          </a:xfrm>
          <a:prstGeom prst="rect">
            <a:avLst/>
          </a:prstGeom>
        </p:spPr>
        <p:txBody>
          <a:bodyPr wrap="square">
            <a:spAutoFit/>
          </a:bodyPr>
          <a:lstStyle/>
          <a:p>
            <a:pPr algn="l">
              <a:spcBef>
                <a:spcPct val="50000"/>
              </a:spcBef>
              <a:buNone/>
            </a:pPr>
            <a:r>
              <a:rPr lang="en-US" sz="1200" b="0" u="none" dirty="0">
                <a:solidFill>
                  <a:schemeClr val="tx1"/>
                </a:solidFill>
              </a:rPr>
              <a:t>Source: Fitch (2019), “Fitch Credit Outlook 2019”, Lisbon, 24 Jan.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647</a:t>
            </a:fld>
            <a:endParaRPr lang="en-US"/>
          </a:p>
        </p:txBody>
      </p:sp>
      <p:pic>
        <p:nvPicPr>
          <p:cNvPr id="4" name="Picture 3"/>
          <p:cNvPicPr>
            <a:picLocks noChangeAspect="1"/>
          </p:cNvPicPr>
          <p:nvPr/>
        </p:nvPicPr>
        <p:blipFill>
          <a:blip r:embed="rId2"/>
          <a:stretch>
            <a:fillRect/>
          </a:stretch>
        </p:blipFill>
        <p:spPr>
          <a:xfrm>
            <a:off x="867022" y="2250847"/>
            <a:ext cx="8046418" cy="3561886"/>
          </a:xfrm>
          <a:prstGeom prst="rect">
            <a:avLst/>
          </a:prstGeom>
        </p:spPr>
      </p:pic>
    </p:spTree>
    <p:extLst>
      <p:ext uri="{BB962C8B-B14F-4D97-AF65-F5344CB8AC3E}">
        <p14:creationId xmlns:p14="http://schemas.microsoft.com/office/powerpoint/2010/main" val="1750537117"/>
      </p:ext>
    </p:extLst>
  </p:cSld>
  <p:clrMapOvr>
    <a:masterClrMapping/>
  </p:clrMapOvr>
  <p:transition spd="slow">
    <p:pull dir="r"/>
  </p:transition>
</p:sld>
</file>

<file path=ppt/slides/slide6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0595" name="Rectangle 3"/>
          <p:cNvSpPr>
            <a:spLocks noGrp="1" noChangeArrowheads="1"/>
          </p:cNvSpPr>
          <p:nvPr>
            <p:ph type="body" idx="1"/>
          </p:nvPr>
        </p:nvSpPr>
        <p:spPr>
          <a:xfrm>
            <a:off x="762000" y="1600199"/>
            <a:ext cx="8659242" cy="681499"/>
          </a:xfrm>
        </p:spPr>
        <p:txBody>
          <a:bodyPr/>
          <a:lstStyle/>
          <a:p>
            <a:pPr algn="just"/>
            <a:r>
              <a:rPr lang="en-US" sz="2000" dirty="0">
                <a:solidFill>
                  <a:srgbClr val="FF0000"/>
                </a:solidFill>
                <a:cs typeface="Times New Roman" pitchFamily="18" charset="0"/>
              </a:rPr>
              <a:t>… contrary to what happened in the major economies (G20), where debt kept rising.</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648</a:t>
            </a:fld>
            <a:endParaRPr lang="en-US"/>
          </a:p>
        </p:txBody>
      </p:sp>
      <p:pic>
        <p:nvPicPr>
          <p:cNvPr id="4" name="Picture 3"/>
          <p:cNvPicPr>
            <a:picLocks noChangeAspect="1"/>
          </p:cNvPicPr>
          <p:nvPr/>
        </p:nvPicPr>
        <p:blipFill>
          <a:blip r:embed="rId2"/>
          <a:stretch>
            <a:fillRect/>
          </a:stretch>
        </p:blipFill>
        <p:spPr>
          <a:xfrm>
            <a:off x="776536" y="2463368"/>
            <a:ext cx="4320480" cy="2837840"/>
          </a:xfrm>
          <a:prstGeom prst="rect">
            <a:avLst/>
          </a:prstGeom>
        </p:spPr>
      </p:pic>
      <p:sp>
        <p:nvSpPr>
          <p:cNvPr id="8" name="Text Box 5"/>
          <p:cNvSpPr txBox="1">
            <a:spLocks noChangeArrowheads="1"/>
          </p:cNvSpPr>
          <p:nvPr/>
        </p:nvSpPr>
        <p:spPr bwMode="auto">
          <a:xfrm>
            <a:off x="762000" y="5991091"/>
            <a:ext cx="5415136" cy="246221"/>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000" b="0" u="none" dirty="0">
                <a:solidFill>
                  <a:schemeClr val="tx1"/>
                </a:solidFill>
              </a:rPr>
              <a:t>Source: IMF (2017), “Global Financial Stability Report”, October.</a:t>
            </a:r>
          </a:p>
        </p:txBody>
      </p:sp>
      <p:pic>
        <p:nvPicPr>
          <p:cNvPr id="5" name="Picture 4"/>
          <p:cNvPicPr>
            <a:picLocks noChangeAspect="1"/>
          </p:cNvPicPr>
          <p:nvPr/>
        </p:nvPicPr>
        <p:blipFill>
          <a:blip r:embed="rId3"/>
          <a:stretch>
            <a:fillRect/>
          </a:stretch>
        </p:blipFill>
        <p:spPr>
          <a:xfrm>
            <a:off x="5097016" y="2492896"/>
            <a:ext cx="4324226" cy="2860824"/>
          </a:xfrm>
          <a:prstGeom prst="rect">
            <a:avLst/>
          </a:prstGeom>
        </p:spPr>
      </p:pic>
    </p:spTree>
    <p:extLst>
      <p:ext uri="{BB962C8B-B14F-4D97-AF65-F5344CB8AC3E}">
        <p14:creationId xmlns:p14="http://schemas.microsoft.com/office/powerpoint/2010/main" val="482336151"/>
      </p:ext>
    </p:extLst>
  </p:cSld>
  <p:clrMapOvr>
    <a:masterClrMapping/>
  </p:clrMapOvr>
  <p:transition spd="slow">
    <p:pull dir="r"/>
  </p:transition>
</p:sld>
</file>

<file path=ppt/slides/slide6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0595" name="Rectangle 3"/>
          <p:cNvSpPr>
            <a:spLocks noGrp="1" noChangeArrowheads="1"/>
          </p:cNvSpPr>
          <p:nvPr>
            <p:ph type="body" idx="1"/>
          </p:nvPr>
        </p:nvSpPr>
        <p:spPr>
          <a:xfrm>
            <a:off x="762000" y="1600200"/>
            <a:ext cx="8731250" cy="748680"/>
          </a:xfrm>
        </p:spPr>
        <p:txBody>
          <a:bodyPr/>
          <a:lstStyle/>
          <a:p>
            <a:pPr algn="just">
              <a:lnSpc>
                <a:spcPts val="2700"/>
              </a:lnSpc>
              <a:spcBef>
                <a:spcPts val="600"/>
              </a:spcBef>
              <a:spcAft>
                <a:spcPts val="600"/>
              </a:spcAft>
            </a:pPr>
            <a:r>
              <a:rPr lang="en-US" sz="2000" dirty="0">
                <a:cs typeface="Times New Roman" pitchFamily="18" charset="0"/>
              </a:rPr>
              <a:t>New housing loans increased again since 2013, but much below the levels before the subprime crisis.…</a:t>
            </a:r>
          </a:p>
        </p:txBody>
      </p:sp>
      <p:sp>
        <p:nvSpPr>
          <p:cNvPr id="10" name="Rectangle 9"/>
          <p:cNvSpPr/>
          <p:nvPr/>
        </p:nvSpPr>
        <p:spPr>
          <a:xfrm>
            <a:off x="5169025" y="3789040"/>
            <a:ext cx="4324225" cy="461665"/>
          </a:xfrm>
          <a:prstGeom prst="rect">
            <a:avLst/>
          </a:prstGeom>
        </p:spPr>
        <p:txBody>
          <a:bodyPr wrap="square">
            <a:spAutoFit/>
          </a:bodyPr>
          <a:lstStyle/>
          <a:p>
            <a:pPr algn="l">
              <a:spcBef>
                <a:spcPct val="50000"/>
              </a:spcBef>
              <a:buNone/>
            </a:pPr>
            <a:r>
              <a:rPr lang="en-US" sz="1200" b="0" u="none" dirty="0">
                <a:solidFill>
                  <a:schemeClr val="tx1"/>
                </a:solidFill>
              </a:rPr>
              <a:t>Source: Fitch (2016), 2016 Fitch Credit Outlook Conference, Lisbon, 28 Jan.</a:t>
            </a:r>
          </a:p>
        </p:txBody>
      </p:sp>
      <p:pic>
        <p:nvPicPr>
          <p:cNvPr id="3" name="Picture 2"/>
          <p:cNvPicPr>
            <a:picLocks noChangeAspect="1"/>
          </p:cNvPicPr>
          <p:nvPr/>
        </p:nvPicPr>
        <p:blipFill>
          <a:blip r:embed="rId2"/>
          <a:stretch>
            <a:fillRect/>
          </a:stretch>
        </p:blipFill>
        <p:spPr>
          <a:xfrm>
            <a:off x="762001" y="2346499"/>
            <a:ext cx="4046983" cy="1886530"/>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649</a:t>
            </a:fld>
            <a:endParaRPr lang="en-US"/>
          </a:p>
        </p:txBody>
      </p:sp>
      <p:pic>
        <p:nvPicPr>
          <p:cNvPr id="4" name="Picture 3"/>
          <p:cNvPicPr>
            <a:picLocks noChangeAspect="1"/>
          </p:cNvPicPr>
          <p:nvPr/>
        </p:nvPicPr>
        <p:blipFill>
          <a:blip r:embed="rId3"/>
          <a:stretch>
            <a:fillRect/>
          </a:stretch>
        </p:blipFill>
        <p:spPr>
          <a:xfrm>
            <a:off x="745042" y="4221088"/>
            <a:ext cx="4175131" cy="2101925"/>
          </a:xfrm>
          <a:prstGeom prst="rect">
            <a:avLst/>
          </a:prstGeom>
        </p:spPr>
      </p:pic>
      <p:sp>
        <p:nvSpPr>
          <p:cNvPr id="8" name="Text Box 4"/>
          <p:cNvSpPr txBox="1">
            <a:spLocks noChangeArrowheads="1"/>
          </p:cNvSpPr>
          <p:nvPr/>
        </p:nvSpPr>
        <p:spPr bwMode="auto">
          <a:xfrm>
            <a:off x="745042" y="6398131"/>
            <a:ext cx="4752527"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Banco de Portugal (2018), “Financial Stability Review”, May.</a:t>
            </a:r>
          </a:p>
        </p:txBody>
      </p:sp>
      <p:pic>
        <p:nvPicPr>
          <p:cNvPr id="5" name="Picture 4"/>
          <p:cNvPicPr>
            <a:picLocks noChangeAspect="1"/>
          </p:cNvPicPr>
          <p:nvPr/>
        </p:nvPicPr>
        <p:blipFill>
          <a:blip r:embed="rId4"/>
          <a:stretch>
            <a:fillRect/>
          </a:stretch>
        </p:blipFill>
        <p:spPr>
          <a:xfrm>
            <a:off x="4937132" y="4221088"/>
            <a:ext cx="3040204" cy="2131744"/>
          </a:xfrm>
          <a:prstGeom prst="rect">
            <a:avLst/>
          </a:prstGeom>
        </p:spPr>
      </p:pic>
      <p:sp>
        <p:nvSpPr>
          <p:cNvPr id="11" name="Text Box 4"/>
          <p:cNvSpPr txBox="1">
            <a:spLocks noChangeArrowheads="1"/>
          </p:cNvSpPr>
          <p:nvPr/>
        </p:nvSpPr>
        <p:spPr bwMode="auto">
          <a:xfrm>
            <a:off x="7977336" y="5521835"/>
            <a:ext cx="1498955" cy="830997"/>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IMF (2019), “Portugal 2019 Article IV Consultation”, July.</a:t>
            </a:r>
          </a:p>
        </p:txBody>
      </p:sp>
    </p:spTree>
    <p:extLst>
      <p:ext uri="{BB962C8B-B14F-4D97-AF65-F5344CB8AC3E}">
        <p14:creationId xmlns:p14="http://schemas.microsoft.com/office/powerpoint/2010/main" val="1610479388"/>
      </p:ext>
    </p:extLst>
  </p:cSld>
  <p:clrMapOvr>
    <a:masterClrMapping/>
  </p:clrMapOvr>
  <p:transition spd="slow">
    <p:pull dir="r"/>
  </p:transition>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dirty="0"/>
              <a:t>Injection of $100M to the banking system reserves (and MB, consequently) through </a:t>
            </a:r>
            <a:r>
              <a:rPr lang="en-US" sz="2000" u="sng" dirty="0"/>
              <a:t>open market purchase of securities by the central bank</a:t>
            </a:r>
            <a:r>
              <a:rPr lang="en-US" sz="2000" dirty="0"/>
              <a:t>:</a:t>
            </a:r>
          </a:p>
          <a:p>
            <a:pPr algn="just">
              <a:lnSpc>
                <a:spcPts val="2700"/>
              </a:lnSpc>
              <a:spcBef>
                <a:spcPts val="600"/>
              </a:spcBef>
              <a:spcAft>
                <a:spcPts val="600"/>
              </a:spcAft>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65</a:t>
            </a:fld>
            <a:endParaRPr lang="en-US"/>
          </a:p>
        </p:txBody>
      </p:sp>
      <p:pic>
        <p:nvPicPr>
          <p:cNvPr id="3" name="Picture 2"/>
          <p:cNvPicPr>
            <a:picLocks noChangeAspect="1"/>
          </p:cNvPicPr>
          <p:nvPr/>
        </p:nvPicPr>
        <p:blipFill>
          <a:blip r:embed="rId2"/>
          <a:stretch>
            <a:fillRect/>
          </a:stretch>
        </p:blipFill>
        <p:spPr>
          <a:xfrm>
            <a:off x="2144688" y="2762875"/>
            <a:ext cx="6117430" cy="1530221"/>
          </a:xfrm>
          <a:prstGeom prst="rect">
            <a:avLst/>
          </a:prstGeom>
        </p:spPr>
      </p:pic>
      <p:pic>
        <p:nvPicPr>
          <p:cNvPr id="4" name="Picture 3"/>
          <p:cNvPicPr>
            <a:picLocks noChangeAspect="1"/>
          </p:cNvPicPr>
          <p:nvPr/>
        </p:nvPicPr>
        <p:blipFill>
          <a:blip r:embed="rId3"/>
          <a:stretch>
            <a:fillRect/>
          </a:stretch>
        </p:blipFill>
        <p:spPr>
          <a:xfrm>
            <a:off x="2144687" y="4459672"/>
            <a:ext cx="6117431" cy="1273584"/>
          </a:xfrm>
          <a:prstGeom prst="rect">
            <a:avLst/>
          </a:prstGeom>
        </p:spPr>
      </p:pic>
      <p:sp>
        <p:nvSpPr>
          <p:cNvPr id="7" name="Rectangle 3"/>
          <p:cNvSpPr txBox="1">
            <a:spLocks noChangeArrowheads="1"/>
          </p:cNvSpPr>
          <p:nvPr/>
        </p:nvSpPr>
        <p:spPr bwMode="auto">
          <a:xfrm>
            <a:off x="2144687" y="6021288"/>
            <a:ext cx="6480722" cy="28803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a:t>Source: </a:t>
            </a:r>
            <a:r>
              <a:rPr kumimoji="0" lang="en-US" sz="1400" b="0" u="none" kern="0" dirty="0" err="1"/>
              <a:t>Mishkin</a:t>
            </a:r>
            <a:r>
              <a:rPr kumimoji="0" lang="en-US" sz="1400" b="0" u="none" kern="0" dirty="0"/>
              <a:t> (2019), “</a:t>
            </a:r>
            <a:r>
              <a:rPr lang="en-US" sz="1400" b="0" u="none" dirty="0"/>
              <a:t>The Economics of Money, Banking, and Financial Markets”.</a:t>
            </a:r>
          </a:p>
        </p:txBody>
      </p:sp>
    </p:spTree>
    <p:extLst>
      <p:ext uri="{BB962C8B-B14F-4D97-AF65-F5344CB8AC3E}">
        <p14:creationId xmlns:p14="http://schemas.microsoft.com/office/powerpoint/2010/main" val="3608189695"/>
      </p:ext>
    </p:extLst>
  </p:cSld>
  <p:clrMapOvr>
    <a:masterClrMapping/>
  </p:clrMapOvr>
  <p:transition spd="slow">
    <p:pull dir="r"/>
  </p:transition>
</p:sld>
</file>

<file path=ppt/slides/slide6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0595" name="Rectangle 3"/>
          <p:cNvSpPr>
            <a:spLocks noGrp="1" noChangeArrowheads="1"/>
          </p:cNvSpPr>
          <p:nvPr>
            <p:ph type="body" idx="1"/>
          </p:nvPr>
        </p:nvSpPr>
        <p:spPr>
          <a:xfrm>
            <a:off x="762000" y="1600200"/>
            <a:ext cx="8548688" cy="460648"/>
          </a:xfrm>
        </p:spPr>
        <p:txBody>
          <a:bodyPr/>
          <a:lstStyle/>
          <a:p>
            <a:pPr algn="just"/>
            <a:r>
              <a:rPr lang="en-US" sz="2000" dirty="0">
                <a:cs typeface="Times New Roman" pitchFamily="18" charset="0"/>
              </a:rPr>
              <a:t>… though above the EU average.</a:t>
            </a:r>
          </a:p>
        </p:txBody>
      </p:sp>
      <p:sp>
        <p:nvSpPr>
          <p:cNvPr id="10" name="Rectangle 9"/>
          <p:cNvSpPr/>
          <p:nvPr/>
        </p:nvSpPr>
        <p:spPr>
          <a:xfrm>
            <a:off x="848545" y="5949280"/>
            <a:ext cx="4823792" cy="246221"/>
          </a:xfrm>
          <a:prstGeom prst="rect">
            <a:avLst/>
          </a:prstGeom>
        </p:spPr>
        <p:txBody>
          <a:bodyPr wrap="square">
            <a:spAutoFit/>
          </a:bodyPr>
          <a:lstStyle/>
          <a:p>
            <a:pPr algn="l">
              <a:spcBef>
                <a:spcPct val="50000"/>
              </a:spcBef>
              <a:buNone/>
            </a:pPr>
            <a:r>
              <a:rPr lang="en-US" sz="1000" b="0" u="none" dirty="0">
                <a:solidFill>
                  <a:schemeClr val="tx1"/>
                </a:solidFill>
              </a:rPr>
              <a:t>Source: Fitch (2017), 2017  Credit Outlook Lisbon, 26 Jan.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650</a:t>
            </a:fld>
            <a:endParaRPr lang="en-US"/>
          </a:p>
        </p:txBody>
      </p:sp>
      <p:pic>
        <p:nvPicPr>
          <p:cNvPr id="5" name="Picture 4"/>
          <p:cNvPicPr>
            <a:picLocks noChangeAspect="1"/>
          </p:cNvPicPr>
          <p:nvPr/>
        </p:nvPicPr>
        <p:blipFill>
          <a:blip r:embed="rId2"/>
          <a:stretch>
            <a:fillRect/>
          </a:stretch>
        </p:blipFill>
        <p:spPr>
          <a:xfrm>
            <a:off x="848544" y="2195639"/>
            <a:ext cx="6192687" cy="3591307"/>
          </a:xfrm>
          <a:prstGeom prst="rect">
            <a:avLst/>
          </a:prstGeom>
        </p:spPr>
      </p:pic>
    </p:spTree>
    <p:extLst>
      <p:ext uri="{BB962C8B-B14F-4D97-AF65-F5344CB8AC3E}">
        <p14:creationId xmlns:p14="http://schemas.microsoft.com/office/powerpoint/2010/main" val="936361578"/>
      </p:ext>
    </p:extLst>
  </p:cSld>
  <p:clrMapOvr>
    <a:masterClrMapping/>
  </p:clrMapOvr>
  <p:transition spd="slow">
    <p:pull dir="r"/>
  </p:transition>
</p:sld>
</file>

<file path=ppt/slides/slide6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0595" name="Rectangle 3"/>
          <p:cNvSpPr>
            <a:spLocks noGrp="1" noChangeArrowheads="1"/>
          </p:cNvSpPr>
          <p:nvPr>
            <p:ph type="body" idx="1"/>
          </p:nvPr>
        </p:nvSpPr>
        <p:spPr>
          <a:xfrm>
            <a:off x="762000" y="1600199"/>
            <a:ext cx="8685300" cy="545597"/>
          </a:xfrm>
        </p:spPr>
        <p:txBody>
          <a:bodyPr/>
          <a:lstStyle/>
          <a:p>
            <a:pPr marL="273050" indent="-273050" algn="just"/>
            <a:r>
              <a:rPr lang="en-US" sz="2000" dirty="0">
                <a:cs typeface="Times New Roman" pitchFamily="18" charset="0"/>
              </a:rPr>
              <a:t>New housing loans for higher LTVs and longer maturities decreased since 2018.</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651</a:t>
            </a:fld>
            <a:endParaRPr lang="en-US"/>
          </a:p>
        </p:txBody>
      </p:sp>
      <p:sp>
        <p:nvSpPr>
          <p:cNvPr id="8" name="Text Box 4"/>
          <p:cNvSpPr txBox="1">
            <a:spLocks noChangeArrowheads="1"/>
          </p:cNvSpPr>
          <p:nvPr/>
        </p:nvSpPr>
        <p:spPr bwMode="auto">
          <a:xfrm>
            <a:off x="791248" y="5898452"/>
            <a:ext cx="4752527"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Banco de Portugal (2019), “Financial Stability Review”, June.</a:t>
            </a:r>
          </a:p>
        </p:txBody>
      </p:sp>
      <p:pic>
        <p:nvPicPr>
          <p:cNvPr id="4" name="Picture 3"/>
          <p:cNvPicPr>
            <a:picLocks noChangeAspect="1"/>
          </p:cNvPicPr>
          <p:nvPr/>
        </p:nvPicPr>
        <p:blipFill>
          <a:blip r:embed="rId2"/>
          <a:stretch>
            <a:fillRect/>
          </a:stretch>
        </p:blipFill>
        <p:spPr>
          <a:xfrm>
            <a:off x="797689" y="2636912"/>
            <a:ext cx="4860034" cy="2770424"/>
          </a:xfrm>
          <a:prstGeom prst="rect">
            <a:avLst/>
          </a:prstGeom>
        </p:spPr>
      </p:pic>
      <p:pic>
        <p:nvPicPr>
          <p:cNvPr id="6" name="Picture 5"/>
          <p:cNvPicPr>
            <a:picLocks noChangeAspect="1"/>
          </p:cNvPicPr>
          <p:nvPr/>
        </p:nvPicPr>
        <p:blipFill>
          <a:blip r:embed="rId3"/>
          <a:stretch>
            <a:fillRect/>
          </a:stretch>
        </p:blipFill>
        <p:spPr>
          <a:xfrm>
            <a:off x="5745088" y="2638340"/>
            <a:ext cx="3702212" cy="2768996"/>
          </a:xfrm>
          <a:prstGeom prst="rect">
            <a:avLst/>
          </a:prstGeom>
        </p:spPr>
      </p:pic>
    </p:spTree>
    <p:extLst>
      <p:ext uri="{BB962C8B-B14F-4D97-AF65-F5344CB8AC3E}">
        <p14:creationId xmlns:p14="http://schemas.microsoft.com/office/powerpoint/2010/main" val="2059642130"/>
      </p:ext>
    </p:extLst>
  </p:cSld>
  <p:clrMapOvr>
    <a:masterClrMapping/>
  </p:clrMapOvr>
  <p:transition spd="slow">
    <p:pull dir="r"/>
  </p:transition>
</p:sld>
</file>

<file path=ppt/slides/slide6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0595" name="Rectangle 3"/>
          <p:cNvSpPr>
            <a:spLocks noGrp="1" noChangeArrowheads="1"/>
          </p:cNvSpPr>
          <p:nvPr>
            <p:ph type="body" idx="1"/>
          </p:nvPr>
        </p:nvSpPr>
        <p:spPr>
          <a:xfrm>
            <a:off x="762000" y="1600199"/>
            <a:ext cx="8685300" cy="545597"/>
          </a:xfrm>
        </p:spPr>
        <p:txBody>
          <a:bodyPr/>
          <a:lstStyle/>
          <a:p>
            <a:pPr marL="273050" indent="-273050" algn="just"/>
            <a:r>
              <a:rPr lang="en-US" sz="2000" b="1" dirty="0">
                <a:solidFill>
                  <a:srgbClr val="FF0000"/>
                </a:solidFill>
                <a:cs typeface="Times New Roman" pitchFamily="18" charset="0"/>
              </a:rPr>
              <a:t>Consequently, only 10% of total housing loans have LTV &gt; 80%.</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652</a:t>
            </a:fld>
            <a:endParaRPr lang="en-US"/>
          </a:p>
        </p:txBody>
      </p:sp>
      <p:sp>
        <p:nvSpPr>
          <p:cNvPr id="8" name="Text Box 4"/>
          <p:cNvSpPr txBox="1">
            <a:spLocks noChangeArrowheads="1"/>
          </p:cNvSpPr>
          <p:nvPr/>
        </p:nvSpPr>
        <p:spPr bwMode="auto">
          <a:xfrm>
            <a:off x="5601072" y="5703639"/>
            <a:ext cx="3816423" cy="461665"/>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Banco de Portugal (2020), “Financial Stability Review”, June.</a:t>
            </a:r>
          </a:p>
        </p:txBody>
      </p:sp>
      <p:pic>
        <p:nvPicPr>
          <p:cNvPr id="3" name="Picture 2"/>
          <p:cNvPicPr>
            <a:picLocks noChangeAspect="1"/>
          </p:cNvPicPr>
          <p:nvPr/>
        </p:nvPicPr>
        <p:blipFill>
          <a:blip r:embed="rId2"/>
          <a:stretch>
            <a:fillRect/>
          </a:stretch>
        </p:blipFill>
        <p:spPr>
          <a:xfrm>
            <a:off x="956602" y="2446366"/>
            <a:ext cx="4500454" cy="3646930"/>
          </a:xfrm>
          <a:prstGeom prst="rect">
            <a:avLst/>
          </a:prstGeom>
        </p:spPr>
      </p:pic>
    </p:spTree>
    <p:extLst>
      <p:ext uri="{BB962C8B-B14F-4D97-AF65-F5344CB8AC3E}">
        <p14:creationId xmlns:p14="http://schemas.microsoft.com/office/powerpoint/2010/main" val="2810333855"/>
      </p:ext>
    </p:extLst>
  </p:cSld>
  <p:clrMapOvr>
    <a:masterClrMapping/>
  </p:clrMapOvr>
  <p:transition spd="slow">
    <p:pull dir="r"/>
  </p:transition>
</p:sld>
</file>

<file path=ppt/slides/slide6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0595" name="Rectangle 3"/>
          <p:cNvSpPr>
            <a:spLocks noGrp="1" noChangeArrowheads="1"/>
          </p:cNvSpPr>
          <p:nvPr>
            <p:ph type="body" idx="1"/>
          </p:nvPr>
        </p:nvSpPr>
        <p:spPr>
          <a:xfrm>
            <a:off x="762000" y="1600200"/>
            <a:ext cx="8548688" cy="365349"/>
          </a:xfrm>
        </p:spPr>
        <p:txBody>
          <a:bodyPr/>
          <a:lstStyle/>
          <a:p>
            <a:pPr algn="just"/>
            <a:r>
              <a:rPr lang="en-US" sz="2000" dirty="0">
                <a:cs typeface="Times New Roman" pitchFamily="18" charset="0"/>
              </a:rPr>
              <a:t>Consumer loans soared and loans to SMEs gathered pace: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653</a:t>
            </a:fld>
            <a:endParaRPr lang="en-US"/>
          </a:p>
        </p:txBody>
      </p:sp>
      <p:pic>
        <p:nvPicPr>
          <p:cNvPr id="4" name="Picture 3"/>
          <p:cNvPicPr>
            <a:picLocks noChangeAspect="1"/>
          </p:cNvPicPr>
          <p:nvPr/>
        </p:nvPicPr>
        <p:blipFill>
          <a:blip r:embed="rId2"/>
          <a:stretch>
            <a:fillRect/>
          </a:stretch>
        </p:blipFill>
        <p:spPr>
          <a:xfrm>
            <a:off x="4880993" y="2598913"/>
            <a:ext cx="4536504" cy="2189877"/>
          </a:xfrm>
          <a:prstGeom prst="rect">
            <a:avLst/>
          </a:prstGeom>
        </p:spPr>
      </p:pic>
      <p:sp>
        <p:nvSpPr>
          <p:cNvPr id="8" name="Text Box 4"/>
          <p:cNvSpPr txBox="1">
            <a:spLocks noChangeArrowheads="1"/>
          </p:cNvSpPr>
          <p:nvPr/>
        </p:nvSpPr>
        <p:spPr bwMode="auto">
          <a:xfrm>
            <a:off x="4895737" y="4869160"/>
            <a:ext cx="4752527"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Banco de Portugal (2019), “Financial Stability Review”, June.</a:t>
            </a:r>
          </a:p>
        </p:txBody>
      </p:sp>
      <p:pic>
        <p:nvPicPr>
          <p:cNvPr id="9" name="Picture 8"/>
          <p:cNvPicPr>
            <a:picLocks noChangeAspect="1"/>
          </p:cNvPicPr>
          <p:nvPr/>
        </p:nvPicPr>
        <p:blipFill>
          <a:blip r:embed="rId3"/>
          <a:stretch>
            <a:fillRect/>
          </a:stretch>
        </p:blipFill>
        <p:spPr>
          <a:xfrm>
            <a:off x="784860" y="2598913"/>
            <a:ext cx="3977776" cy="2189877"/>
          </a:xfrm>
          <a:prstGeom prst="rect">
            <a:avLst/>
          </a:prstGeom>
        </p:spPr>
      </p:pic>
      <p:sp>
        <p:nvSpPr>
          <p:cNvPr id="10" name="Text Box 4"/>
          <p:cNvSpPr txBox="1">
            <a:spLocks noChangeArrowheads="1"/>
          </p:cNvSpPr>
          <p:nvPr/>
        </p:nvSpPr>
        <p:spPr bwMode="auto">
          <a:xfrm>
            <a:off x="704529" y="4869160"/>
            <a:ext cx="4058108" cy="461665"/>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Banco de Portugal (2020), “Financial Stability Review”, June.</a:t>
            </a:r>
          </a:p>
        </p:txBody>
      </p:sp>
    </p:spTree>
    <p:extLst>
      <p:ext uri="{BB962C8B-B14F-4D97-AF65-F5344CB8AC3E}">
        <p14:creationId xmlns:p14="http://schemas.microsoft.com/office/powerpoint/2010/main" val="3046248820"/>
      </p:ext>
    </p:extLst>
  </p:cSld>
  <p:clrMapOvr>
    <a:masterClrMapping/>
  </p:clrMapOvr>
  <p:transition spd="slow">
    <p:pull dir="r"/>
  </p:transition>
</p:sld>
</file>

<file path=ppt/slides/slide6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0595" name="Rectangle 3"/>
          <p:cNvSpPr>
            <a:spLocks noGrp="1" noChangeArrowheads="1"/>
          </p:cNvSpPr>
          <p:nvPr>
            <p:ph type="body" idx="1"/>
          </p:nvPr>
        </p:nvSpPr>
        <p:spPr>
          <a:xfrm>
            <a:off x="762000" y="1600200"/>
            <a:ext cx="8731250" cy="724159"/>
          </a:xfrm>
        </p:spPr>
        <p:txBody>
          <a:bodyPr/>
          <a:lstStyle/>
          <a:p>
            <a:pPr algn="just">
              <a:lnSpc>
                <a:spcPts val="2700"/>
              </a:lnSpc>
              <a:spcBef>
                <a:spcPts val="600"/>
              </a:spcBef>
              <a:spcAft>
                <a:spcPts val="600"/>
              </a:spcAft>
            </a:pPr>
            <a:r>
              <a:rPr lang="en-US" sz="2000" dirty="0">
                <a:cs typeface="Times New Roman" pitchFamily="18" charset="0"/>
              </a:rPr>
              <a:t>Real estate prices recovered since 2013, namely in the housing segment.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654</a:t>
            </a:fld>
            <a:endParaRPr lang="en-US"/>
          </a:p>
        </p:txBody>
      </p:sp>
      <p:sp>
        <p:nvSpPr>
          <p:cNvPr id="9" name="Text Box 4"/>
          <p:cNvSpPr txBox="1">
            <a:spLocks noChangeArrowheads="1"/>
          </p:cNvSpPr>
          <p:nvPr/>
        </p:nvSpPr>
        <p:spPr bwMode="auto">
          <a:xfrm>
            <a:off x="783744" y="4832038"/>
            <a:ext cx="4752527"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Banco de Portugal (2020), “Financial Stability Review”, June.</a:t>
            </a:r>
          </a:p>
        </p:txBody>
      </p:sp>
      <p:pic>
        <p:nvPicPr>
          <p:cNvPr id="6" name="Picture 5"/>
          <p:cNvPicPr>
            <a:picLocks noChangeAspect="1"/>
          </p:cNvPicPr>
          <p:nvPr/>
        </p:nvPicPr>
        <p:blipFill>
          <a:blip r:embed="rId2"/>
          <a:stretch>
            <a:fillRect/>
          </a:stretch>
        </p:blipFill>
        <p:spPr>
          <a:xfrm>
            <a:off x="4948061" y="2431253"/>
            <a:ext cx="4526795" cy="2221883"/>
          </a:xfrm>
          <a:prstGeom prst="rect">
            <a:avLst/>
          </a:prstGeom>
        </p:spPr>
      </p:pic>
      <p:cxnSp>
        <p:nvCxnSpPr>
          <p:cNvPr id="8" name="Straight Arrow Connector 7"/>
          <p:cNvCxnSpPr/>
          <p:nvPr/>
        </p:nvCxnSpPr>
        <p:spPr bwMode="auto">
          <a:xfrm flipH="1">
            <a:off x="8913440" y="3068960"/>
            <a:ext cx="504056" cy="432048"/>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pic>
        <p:nvPicPr>
          <p:cNvPr id="3" name="Picture 2"/>
          <p:cNvPicPr>
            <a:picLocks noChangeAspect="1"/>
          </p:cNvPicPr>
          <p:nvPr/>
        </p:nvPicPr>
        <p:blipFill>
          <a:blip r:embed="rId3"/>
          <a:stretch>
            <a:fillRect/>
          </a:stretch>
        </p:blipFill>
        <p:spPr>
          <a:xfrm>
            <a:off x="767188" y="2395854"/>
            <a:ext cx="4185812" cy="2257282"/>
          </a:xfrm>
          <a:prstGeom prst="rect">
            <a:avLst/>
          </a:prstGeom>
        </p:spPr>
      </p:pic>
    </p:spTree>
    <p:extLst>
      <p:ext uri="{BB962C8B-B14F-4D97-AF65-F5344CB8AC3E}">
        <p14:creationId xmlns:p14="http://schemas.microsoft.com/office/powerpoint/2010/main" val="3119543534"/>
      </p:ext>
    </p:extLst>
  </p:cSld>
  <p:clrMapOvr>
    <a:masterClrMapping/>
  </p:clrMapOvr>
  <p:transition spd="slow">
    <p:pull dir="r"/>
  </p:transition>
</p:sld>
</file>

<file path=ppt/slides/slide6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0595" name="Rectangle 3"/>
          <p:cNvSpPr>
            <a:spLocks noGrp="1" noChangeArrowheads="1"/>
          </p:cNvSpPr>
          <p:nvPr>
            <p:ph type="body" idx="1"/>
          </p:nvPr>
        </p:nvSpPr>
        <p:spPr>
          <a:xfrm>
            <a:off x="762000" y="1600200"/>
            <a:ext cx="8731250" cy="724159"/>
          </a:xfrm>
        </p:spPr>
        <p:txBody>
          <a:bodyPr/>
          <a:lstStyle/>
          <a:p>
            <a:pPr marL="176213" indent="-176213" algn="just">
              <a:lnSpc>
                <a:spcPts val="2700"/>
              </a:lnSpc>
              <a:spcBef>
                <a:spcPts val="600"/>
              </a:spcBef>
              <a:spcAft>
                <a:spcPts val="600"/>
              </a:spcAft>
            </a:pPr>
            <a:r>
              <a:rPr lang="en-US" sz="2000" dirty="0">
                <a:cs typeface="Times New Roman" pitchFamily="18" charset="0"/>
              </a:rPr>
              <a:t>The variations in price-to-income and price-to-rent ratios between 2010 and 2016 were less marked than in several other countries worldwide,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655</a:t>
            </a:fld>
            <a:endParaRPr lang="en-US"/>
          </a:p>
        </p:txBody>
      </p:sp>
      <p:sp>
        <p:nvSpPr>
          <p:cNvPr id="10" name="Rectangle 9"/>
          <p:cNvSpPr/>
          <p:nvPr/>
        </p:nvSpPr>
        <p:spPr>
          <a:xfrm>
            <a:off x="762000" y="6076792"/>
            <a:ext cx="3240360" cy="246221"/>
          </a:xfrm>
          <a:prstGeom prst="rect">
            <a:avLst/>
          </a:prstGeom>
        </p:spPr>
        <p:txBody>
          <a:bodyPr wrap="square">
            <a:spAutoFit/>
          </a:bodyPr>
          <a:lstStyle/>
          <a:p>
            <a:pPr algn="l">
              <a:spcBef>
                <a:spcPct val="50000"/>
              </a:spcBef>
              <a:buNone/>
            </a:pPr>
            <a:r>
              <a:rPr lang="en-US" sz="1000" b="0" u="none" dirty="0">
                <a:solidFill>
                  <a:schemeClr val="tx1"/>
                </a:solidFill>
              </a:rPr>
              <a:t>Source: Fitch (2018), 2018  Credit Outlook Lisbon, 18 Jan.</a:t>
            </a:r>
          </a:p>
        </p:txBody>
      </p:sp>
      <p:pic>
        <p:nvPicPr>
          <p:cNvPr id="3" name="Picture 2"/>
          <p:cNvPicPr>
            <a:picLocks noChangeAspect="1"/>
          </p:cNvPicPr>
          <p:nvPr/>
        </p:nvPicPr>
        <p:blipFill>
          <a:blip r:embed="rId2"/>
          <a:stretch>
            <a:fillRect/>
          </a:stretch>
        </p:blipFill>
        <p:spPr>
          <a:xfrm>
            <a:off x="827874" y="2351817"/>
            <a:ext cx="8301372" cy="3565423"/>
          </a:xfrm>
          <a:prstGeom prst="rect">
            <a:avLst/>
          </a:prstGeom>
        </p:spPr>
      </p:pic>
      <p:cxnSp>
        <p:nvCxnSpPr>
          <p:cNvPr id="5" name="Straight Arrow Connector 4"/>
          <p:cNvCxnSpPr/>
          <p:nvPr/>
        </p:nvCxnSpPr>
        <p:spPr bwMode="auto">
          <a:xfrm flipH="1" flipV="1">
            <a:off x="4664968" y="5085184"/>
            <a:ext cx="504056" cy="360040"/>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425465478"/>
      </p:ext>
    </p:extLst>
  </p:cSld>
  <p:clrMapOvr>
    <a:masterClrMapping/>
  </p:clrMapOvr>
  <p:transition spd="slow">
    <p:pull dir="r"/>
  </p:transition>
</p:sld>
</file>

<file path=ppt/slides/slide6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762001" y="1643061"/>
            <a:ext cx="8731250" cy="444164"/>
          </a:xfrm>
        </p:spPr>
        <p:txBody>
          <a:bodyPr/>
          <a:lstStyle/>
          <a:p>
            <a:pPr algn="just">
              <a:lnSpc>
                <a:spcPts val="2400"/>
              </a:lnSpc>
              <a:spcBef>
                <a:spcPts val="0"/>
              </a:spcBef>
              <a:spcAft>
                <a:spcPts val="400"/>
              </a:spcAft>
            </a:pPr>
            <a:r>
              <a:rPr lang="en-GB" sz="2000" dirty="0"/>
              <a:t>… , though both indicators have been increasing significantly since 2014.</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656</a:t>
            </a:fld>
            <a:endParaRPr lang="en-US"/>
          </a:p>
        </p:txBody>
      </p:sp>
      <p:sp>
        <p:nvSpPr>
          <p:cNvPr id="6" name="Rectangle 5"/>
          <p:cNvSpPr/>
          <p:nvPr/>
        </p:nvSpPr>
        <p:spPr>
          <a:xfrm>
            <a:off x="6197977" y="5805264"/>
            <a:ext cx="3214125" cy="400110"/>
          </a:xfrm>
          <a:prstGeom prst="rect">
            <a:avLst/>
          </a:prstGeom>
        </p:spPr>
        <p:txBody>
          <a:bodyPr wrap="square">
            <a:spAutoFit/>
          </a:bodyPr>
          <a:lstStyle/>
          <a:p>
            <a:pPr algn="just">
              <a:buNone/>
            </a:pPr>
            <a:r>
              <a:rPr lang="en-GB" sz="1000" b="0" u="none" dirty="0">
                <a:solidFill>
                  <a:schemeClr val="tx1"/>
                </a:solidFill>
                <a:latin typeface="+mn-lt"/>
              </a:rPr>
              <a:t>IMF (2019), “2019 Article IV Consultation”, IMF Country Report No. 19/221 </a:t>
            </a:r>
            <a:endParaRPr lang="en-GB" sz="1000" b="0" dirty="0">
              <a:solidFill>
                <a:schemeClr val="tx1"/>
              </a:solidFill>
              <a:latin typeface="+mn-lt"/>
            </a:endParaRPr>
          </a:p>
        </p:txBody>
      </p:sp>
      <p:pic>
        <p:nvPicPr>
          <p:cNvPr id="4" name="Picture 3"/>
          <p:cNvPicPr>
            <a:picLocks noChangeAspect="1"/>
          </p:cNvPicPr>
          <p:nvPr/>
        </p:nvPicPr>
        <p:blipFill>
          <a:blip r:embed="rId2"/>
          <a:stretch>
            <a:fillRect/>
          </a:stretch>
        </p:blipFill>
        <p:spPr>
          <a:xfrm>
            <a:off x="801543" y="2204864"/>
            <a:ext cx="5231577" cy="3960441"/>
          </a:xfrm>
          <a:prstGeom prst="rect">
            <a:avLst/>
          </a:prstGeom>
        </p:spPr>
      </p:pic>
    </p:spTree>
    <p:extLst>
      <p:ext uri="{BB962C8B-B14F-4D97-AF65-F5344CB8AC3E}">
        <p14:creationId xmlns:p14="http://schemas.microsoft.com/office/powerpoint/2010/main" val="4139647415"/>
      </p:ext>
    </p:extLst>
  </p:cSld>
  <p:clrMapOvr>
    <a:masterClrMapping/>
  </p:clrMapOvr>
  <p:transition spd="slow">
    <p:pull dir="r"/>
  </p:transition>
</p:sld>
</file>

<file path=ppt/slides/slide6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762001" y="1643062"/>
            <a:ext cx="8731250" cy="750156"/>
          </a:xfrm>
        </p:spPr>
        <p:txBody>
          <a:bodyPr/>
          <a:lstStyle/>
          <a:p>
            <a:pPr algn="just">
              <a:lnSpc>
                <a:spcPts val="2700"/>
              </a:lnSpc>
              <a:spcBef>
                <a:spcPts val="600"/>
              </a:spcBef>
              <a:spcAft>
                <a:spcPts val="600"/>
              </a:spcAft>
            </a:pPr>
            <a:r>
              <a:rPr lang="en-GB" sz="2000" dirty="0"/>
              <a:t>The level of debt service ratio has benefitted from the downward path of interest rates.</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657</a:t>
            </a:fld>
            <a:endParaRPr lang="en-US"/>
          </a:p>
        </p:txBody>
      </p:sp>
      <p:pic>
        <p:nvPicPr>
          <p:cNvPr id="3" name="Picture 2"/>
          <p:cNvPicPr>
            <a:picLocks noChangeAspect="1"/>
          </p:cNvPicPr>
          <p:nvPr/>
        </p:nvPicPr>
        <p:blipFill>
          <a:blip r:embed="rId2"/>
          <a:stretch>
            <a:fillRect/>
          </a:stretch>
        </p:blipFill>
        <p:spPr>
          <a:xfrm>
            <a:off x="848544" y="2393217"/>
            <a:ext cx="5976664" cy="3411508"/>
          </a:xfrm>
          <a:prstGeom prst="rect">
            <a:avLst/>
          </a:prstGeom>
        </p:spPr>
      </p:pic>
      <p:sp>
        <p:nvSpPr>
          <p:cNvPr id="8" name="Text Box 4"/>
          <p:cNvSpPr txBox="1">
            <a:spLocks noChangeArrowheads="1"/>
          </p:cNvSpPr>
          <p:nvPr/>
        </p:nvSpPr>
        <p:spPr bwMode="auto">
          <a:xfrm>
            <a:off x="786408" y="6028320"/>
            <a:ext cx="4752527"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Banco de Portugal (2018), “Financial Stability Review”, May.</a:t>
            </a:r>
          </a:p>
        </p:txBody>
      </p:sp>
    </p:spTree>
    <p:extLst>
      <p:ext uri="{BB962C8B-B14F-4D97-AF65-F5344CB8AC3E}">
        <p14:creationId xmlns:p14="http://schemas.microsoft.com/office/powerpoint/2010/main" val="1988289710"/>
      </p:ext>
    </p:extLst>
  </p:cSld>
  <p:clrMapOvr>
    <a:masterClrMapping/>
  </p:clrMapOvr>
  <p:transition spd="slow">
    <p:pull dir="r"/>
  </p:transition>
</p:sld>
</file>

<file path=ppt/slides/slide6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762001" y="1643061"/>
            <a:ext cx="8731250" cy="417787"/>
          </a:xfrm>
        </p:spPr>
        <p:txBody>
          <a:bodyPr/>
          <a:lstStyle/>
          <a:p>
            <a:pPr algn="just">
              <a:lnSpc>
                <a:spcPts val="2400"/>
              </a:lnSpc>
              <a:spcBef>
                <a:spcPts val="0"/>
              </a:spcBef>
              <a:spcAft>
                <a:spcPts val="400"/>
              </a:spcAft>
            </a:pPr>
            <a:r>
              <a:rPr lang="en-GB" sz="2000" dirty="0"/>
              <a:t>Actually, interest rates have been following a declining trend.</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658</a:t>
            </a:fld>
            <a:endParaRPr lang="en-US"/>
          </a:p>
        </p:txBody>
      </p:sp>
      <p:pic>
        <p:nvPicPr>
          <p:cNvPr id="3" name="Picture 2"/>
          <p:cNvPicPr>
            <a:picLocks noChangeAspect="1"/>
          </p:cNvPicPr>
          <p:nvPr/>
        </p:nvPicPr>
        <p:blipFill>
          <a:blip r:embed="rId2"/>
          <a:stretch>
            <a:fillRect/>
          </a:stretch>
        </p:blipFill>
        <p:spPr>
          <a:xfrm>
            <a:off x="848544" y="2204864"/>
            <a:ext cx="5452784" cy="4110028"/>
          </a:xfrm>
          <a:prstGeom prst="rect">
            <a:avLst/>
          </a:prstGeom>
        </p:spPr>
      </p:pic>
      <p:sp>
        <p:nvSpPr>
          <p:cNvPr id="9" name="Rectangle 8"/>
          <p:cNvSpPr/>
          <p:nvPr/>
        </p:nvSpPr>
        <p:spPr>
          <a:xfrm>
            <a:off x="6387870" y="5914782"/>
            <a:ext cx="3105379" cy="400110"/>
          </a:xfrm>
          <a:prstGeom prst="rect">
            <a:avLst/>
          </a:prstGeom>
        </p:spPr>
        <p:txBody>
          <a:bodyPr wrap="square">
            <a:spAutoFit/>
          </a:bodyPr>
          <a:lstStyle/>
          <a:p>
            <a:pPr algn="just">
              <a:buNone/>
            </a:pPr>
            <a:r>
              <a:rPr lang="en-GB" sz="1000" b="0" u="none" dirty="0">
                <a:solidFill>
                  <a:schemeClr val="tx1"/>
                </a:solidFill>
                <a:latin typeface="+mn-lt"/>
              </a:rPr>
              <a:t>IMF (2019), “2019 Article IV Consultation”, IMF Country Report No. 19/221 </a:t>
            </a:r>
            <a:endParaRPr lang="en-GB" sz="1000" b="0" dirty="0">
              <a:solidFill>
                <a:schemeClr val="tx1"/>
              </a:solidFill>
              <a:latin typeface="+mn-lt"/>
            </a:endParaRPr>
          </a:p>
        </p:txBody>
      </p:sp>
    </p:spTree>
    <p:extLst>
      <p:ext uri="{BB962C8B-B14F-4D97-AF65-F5344CB8AC3E}">
        <p14:creationId xmlns:p14="http://schemas.microsoft.com/office/powerpoint/2010/main" val="106685267"/>
      </p:ext>
    </p:extLst>
  </p:cSld>
  <p:clrMapOvr>
    <a:masterClrMapping/>
  </p:clrMapOvr>
  <p:transition spd="slow">
    <p:pull dir="r"/>
  </p:transition>
</p:sld>
</file>

<file path=ppt/slides/slide6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762001" y="1643061"/>
            <a:ext cx="8731250" cy="417787"/>
          </a:xfrm>
        </p:spPr>
        <p:txBody>
          <a:bodyPr/>
          <a:lstStyle/>
          <a:p>
            <a:pPr marL="268288" indent="-268288" algn="just">
              <a:lnSpc>
                <a:spcPts val="2400"/>
              </a:lnSpc>
              <a:spcBef>
                <a:spcPts val="0"/>
              </a:spcBef>
              <a:spcAft>
                <a:spcPts val="400"/>
              </a:spcAft>
            </a:pPr>
            <a:r>
              <a:rPr lang="en-GB" sz="2000" dirty="0"/>
              <a:t>Household debt level also decreased significantly, converging to euro area levels.</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659</a:t>
            </a:fld>
            <a:endParaRPr lang="en-US"/>
          </a:p>
        </p:txBody>
      </p:sp>
      <p:pic>
        <p:nvPicPr>
          <p:cNvPr id="4" name="Picture 3"/>
          <p:cNvPicPr>
            <a:picLocks noChangeAspect="1"/>
          </p:cNvPicPr>
          <p:nvPr/>
        </p:nvPicPr>
        <p:blipFill>
          <a:blip r:embed="rId2"/>
          <a:stretch>
            <a:fillRect/>
          </a:stretch>
        </p:blipFill>
        <p:spPr>
          <a:xfrm>
            <a:off x="848544" y="2348880"/>
            <a:ext cx="4392488" cy="3878776"/>
          </a:xfrm>
          <a:prstGeom prst="rect">
            <a:avLst/>
          </a:prstGeom>
        </p:spPr>
      </p:pic>
      <p:sp>
        <p:nvSpPr>
          <p:cNvPr id="8" name="Text Box 4"/>
          <p:cNvSpPr txBox="1">
            <a:spLocks noChangeArrowheads="1"/>
          </p:cNvSpPr>
          <p:nvPr/>
        </p:nvSpPr>
        <p:spPr bwMode="auto">
          <a:xfrm>
            <a:off x="5313040" y="5847655"/>
            <a:ext cx="4108202" cy="461665"/>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Banco de Portugal (2020), “Financial Stability Review”, </a:t>
            </a:r>
            <a:r>
              <a:rPr lang="en-US" sz="1200" b="0" u="none" dirty="0" err="1">
                <a:solidFill>
                  <a:schemeClr val="tx1"/>
                </a:solidFill>
              </a:rPr>
              <a:t>Junho</a:t>
            </a:r>
            <a:r>
              <a:rPr lang="en-US" sz="1200" b="0" u="none" dirty="0">
                <a:solidFill>
                  <a:schemeClr val="tx1"/>
                </a:solidFill>
              </a:rPr>
              <a:t>.</a:t>
            </a:r>
          </a:p>
        </p:txBody>
      </p:sp>
    </p:spTree>
    <p:extLst>
      <p:ext uri="{BB962C8B-B14F-4D97-AF65-F5344CB8AC3E}">
        <p14:creationId xmlns:p14="http://schemas.microsoft.com/office/powerpoint/2010/main" val="3339041905"/>
      </p:ext>
    </p:extLst>
  </p:cSld>
  <p:clrMapOvr>
    <a:masterClrMapping/>
  </p:clrMapOvr>
  <p:transition spd="slow">
    <p:pull dir="r"/>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u="sng" dirty="0"/>
              <a:t>Lending of $100M by the central bank to banks</a:t>
            </a:r>
            <a:r>
              <a:rPr lang="en-US" sz="2000" dirty="0"/>
              <a:t>:</a:t>
            </a:r>
          </a:p>
          <a:p>
            <a:pPr algn="just">
              <a:lnSpc>
                <a:spcPts val="2700"/>
              </a:lnSpc>
              <a:spcBef>
                <a:spcPts val="600"/>
              </a:spcBef>
              <a:spcAft>
                <a:spcPts val="600"/>
              </a:spcAft>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66</a:t>
            </a:fld>
            <a:endParaRPr lang="en-US"/>
          </a:p>
        </p:txBody>
      </p:sp>
      <p:pic>
        <p:nvPicPr>
          <p:cNvPr id="5" name="Picture 4"/>
          <p:cNvPicPr>
            <a:picLocks noChangeAspect="1"/>
          </p:cNvPicPr>
          <p:nvPr/>
        </p:nvPicPr>
        <p:blipFill>
          <a:blip r:embed="rId2"/>
          <a:stretch>
            <a:fillRect/>
          </a:stretch>
        </p:blipFill>
        <p:spPr>
          <a:xfrm>
            <a:off x="1208584" y="2204864"/>
            <a:ext cx="7793882" cy="1584176"/>
          </a:xfrm>
          <a:prstGeom prst="rect">
            <a:avLst/>
          </a:prstGeom>
        </p:spPr>
      </p:pic>
      <p:pic>
        <p:nvPicPr>
          <p:cNvPr id="6" name="Picture 5"/>
          <p:cNvPicPr>
            <a:picLocks noChangeAspect="1"/>
          </p:cNvPicPr>
          <p:nvPr/>
        </p:nvPicPr>
        <p:blipFill>
          <a:blip r:embed="rId3"/>
          <a:stretch>
            <a:fillRect/>
          </a:stretch>
        </p:blipFill>
        <p:spPr>
          <a:xfrm>
            <a:off x="1210794" y="3970039"/>
            <a:ext cx="7791672" cy="1583727"/>
          </a:xfrm>
          <a:prstGeom prst="rect">
            <a:avLst/>
          </a:prstGeom>
        </p:spPr>
      </p:pic>
      <p:sp>
        <p:nvSpPr>
          <p:cNvPr id="9" name="Rectangle 3"/>
          <p:cNvSpPr txBox="1">
            <a:spLocks noChangeArrowheads="1"/>
          </p:cNvSpPr>
          <p:nvPr/>
        </p:nvSpPr>
        <p:spPr bwMode="auto">
          <a:xfrm>
            <a:off x="1208584" y="5805264"/>
            <a:ext cx="8208912" cy="36004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a:t>Source: </a:t>
            </a:r>
            <a:r>
              <a:rPr kumimoji="0" lang="en-US" sz="1400" b="0" u="none" kern="0" dirty="0" err="1"/>
              <a:t>Mishkin</a:t>
            </a:r>
            <a:r>
              <a:rPr kumimoji="0" lang="en-US" sz="1400" b="0" u="none" kern="0" dirty="0"/>
              <a:t> (2019), “</a:t>
            </a:r>
            <a:r>
              <a:rPr lang="en-US" sz="1400" b="0" u="none" dirty="0"/>
              <a:t>The Economics of Money, Banking, and Financial Markets”.</a:t>
            </a:r>
          </a:p>
        </p:txBody>
      </p:sp>
    </p:spTree>
    <p:extLst>
      <p:ext uri="{BB962C8B-B14F-4D97-AF65-F5344CB8AC3E}">
        <p14:creationId xmlns:p14="http://schemas.microsoft.com/office/powerpoint/2010/main" val="155388369"/>
      </p:ext>
    </p:extLst>
  </p:cSld>
  <p:clrMapOvr>
    <a:masterClrMapping/>
  </p:clrMapOvr>
  <p:transition spd="slow">
    <p:pull dir="r"/>
  </p:transition>
</p:sld>
</file>

<file path=ppt/slides/slide6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809625" y="1643061"/>
            <a:ext cx="8607871" cy="777827"/>
          </a:xfrm>
        </p:spPr>
        <p:txBody>
          <a:bodyPr/>
          <a:lstStyle/>
          <a:p>
            <a:pPr algn="just">
              <a:lnSpc>
                <a:spcPts val="2700"/>
              </a:lnSpc>
              <a:spcBef>
                <a:spcPts val="600"/>
              </a:spcBef>
              <a:spcAft>
                <a:spcPts val="600"/>
              </a:spcAft>
            </a:pPr>
            <a:r>
              <a:rPr lang="en-US" sz="2000" dirty="0">
                <a:cs typeface="Times New Roman" pitchFamily="18" charset="0"/>
              </a:rPr>
              <a:t>NPL ratios decreased since mid-2016, but to levels still above the Euro Area, with the domestic system exhibiting the 3</a:t>
            </a:r>
            <a:r>
              <a:rPr lang="en-US" sz="2000" baseline="30000" dirty="0">
                <a:cs typeface="Times New Roman" pitchFamily="18" charset="0"/>
              </a:rPr>
              <a:t>rd</a:t>
            </a:r>
            <a:r>
              <a:rPr lang="en-US" sz="2000" dirty="0">
                <a:cs typeface="Times New Roman" pitchFamily="18" charset="0"/>
              </a:rPr>
              <a:t> highest ratio ...</a:t>
            </a:r>
          </a:p>
          <a:p>
            <a:pPr algn="just">
              <a:lnSpc>
                <a:spcPts val="2700"/>
              </a:lnSpc>
              <a:spcBef>
                <a:spcPts val="600"/>
              </a:spcBef>
              <a:spcAft>
                <a:spcPts val="600"/>
              </a:spcAft>
            </a:pPr>
            <a:endParaRPr lang="en-US" sz="2000" dirty="0">
              <a:cs typeface="Times New Roman" pitchFamily="18" charset="0"/>
            </a:endParaRPr>
          </a:p>
        </p:txBody>
      </p:sp>
      <p:sp>
        <p:nvSpPr>
          <p:cNvPr id="5" name="Slide Number Placeholder 4"/>
          <p:cNvSpPr>
            <a:spLocks noGrp="1"/>
          </p:cNvSpPr>
          <p:nvPr>
            <p:ph type="sldNum" sz="quarter" idx="12"/>
          </p:nvPr>
        </p:nvSpPr>
        <p:spPr/>
        <p:txBody>
          <a:bodyPr/>
          <a:lstStyle/>
          <a:p>
            <a:pPr>
              <a:defRPr/>
            </a:pPr>
            <a:fld id="{BBB30C83-3217-4D83-86FC-6523521E771D}" type="slidenum">
              <a:rPr lang="en-US" smtClean="0"/>
              <a:pPr>
                <a:defRPr/>
              </a:pPr>
              <a:t>660</a:t>
            </a:fld>
            <a:endParaRPr lang="en-US"/>
          </a:p>
        </p:txBody>
      </p:sp>
      <p:pic>
        <p:nvPicPr>
          <p:cNvPr id="3" name="Picture 2"/>
          <p:cNvPicPr>
            <a:picLocks noChangeAspect="1"/>
          </p:cNvPicPr>
          <p:nvPr/>
        </p:nvPicPr>
        <p:blipFill>
          <a:blip r:embed="rId2"/>
          <a:stretch>
            <a:fillRect/>
          </a:stretch>
        </p:blipFill>
        <p:spPr>
          <a:xfrm>
            <a:off x="776536" y="2492896"/>
            <a:ext cx="4418331" cy="3384376"/>
          </a:xfrm>
          <a:prstGeom prst="rect">
            <a:avLst/>
          </a:prstGeom>
        </p:spPr>
      </p:pic>
      <p:sp>
        <p:nvSpPr>
          <p:cNvPr id="11" name="Text Box 4"/>
          <p:cNvSpPr txBox="1">
            <a:spLocks noChangeArrowheads="1"/>
          </p:cNvSpPr>
          <p:nvPr/>
        </p:nvSpPr>
        <p:spPr bwMode="auto">
          <a:xfrm>
            <a:off x="776536" y="6021288"/>
            <a:ext cx="4464496"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Banco de Portugal (2020), “Financial Stability Review”, Jun.</a:t>
            </a:r>
          </a:p>
        </p:txBody>
      </p:sp>
      <p:sp>
        <p:nvSpPr>
          <p:cNvPr id="9" name="Text Box 4"/>
          <p:cNvSpPr txBox="1">
            <a:spLocks noChangeArrowheads="1"/>
          </p:cNvSpPr>
          <p:nvPr/>
        </p:nvSpPr>
        <p:spPr bwMode="auto">
          <a:xfrm>
            <a:off x="5097016" y="6021288"/>
            <a:ext cx="4464496"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EBA (2020), “Risk Dashboard – Data as of Q2 2020”, Oct.</a:t>
            </a:r>
          </a:p>
        </p:txBody>
      </p:sp>
      <p:sp>
        <p:nvSpPr>
          <p:cNvPr id="12" name="Text Box 4"/>
          <p:cNvSpPr txBox="1">
            <a:spLocks noChangeArrowheads="1"/>
          </p:cNvSpPr>
          <p:nvPr/>
        </p:nvSpPr>
        <p:spPr bwMode="auto">
          <a:xfrm>
            <a:off x="5142528" y="2445613"/>
            <a:ext cx="4274967" cy="338554"/>
          </a:xfrm>
          <a:prstGeom prst="rect">
            <a:avLst/>
          </a:prstGeom>
          <a:noFill/>
          <a:ln w="12700" cap="sq">
            <a:noFill/>
            <a:miter lim="800000"/>
            <a:headEnd/>
            <a:tailEnd/>
          </a:ln>
        </p:spPr>
        <p:txBody>
          <a:bodyPr wrap="square">
            <a:spAutoFit/>
          </a:bodyPr>
          <a:lstStyle/>
          <a:p>
            <a:pPr>
              <a:buNone/>
            </a:pPr>
            <a:r>
              <a:rPr lang="en-US" sz="1600" u="none" dirty="0">
                <a:solidFill>
                  <a:srgbClr val="FF0000"/>
                </a:solidFill>
              </a:rPr>
              <a:t>NPE Ratio</a:t>
            </a:r>
          </a:p>
        </p:txBody>
      </p:sp>
      <p:pic>
        <p:nvPicPr>
          <p:cNvPr id="4" name="Picture 3"/>
          <p:cNvPicPr>
            <a:picLocks noChangeAspect="1"/>
          </p:cNvPicPr>
          <p:nvPr/>
        </p:nvPicPr>
        <p:blipFill>
          <a:blip r:embed="rId3"/>
          <a:stretch>
            <a:fillRect/>
          </a:stretch>
        </p:blipFill>
        <p:spPr>
          <a:xfrm>
            <a:off x="5248271" y="2708920"/>
            <a:ext cx="4182080" cy="3168352"/>
          </a:xfrm>
          <a:prstGeom prst="rect">
            <a:avLst/>
          </a:prstGeom>
        </p:spPr>
      </p:pic>
    </p:spTree>
    <p:extLst>
      <p:ext uri="{BB962C8B-B14F-4D97-AF65-F5344CB8AC3E}">
        <p14:creationId xmlns:p14="http://schemas.microsoft.com/office/powerpoint/2010/main" val="72495869"/>
      </p:ext>
    </p:extLst>
  </p:cSld>
  <p:clrMapOvr>
    <a:masterClrMapping/>
  </p:clrMapOvr>
  <p:transition spd="slow">
    <p:pull dir="r"/>
  </p:transition>
</p:sld>
</file>

<file path=ppt/slides/slide6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809625" y="1643061"/>
            <a:ext cx="8607871" cy="417787"/>
          </a:xfrm>
        </p:spPr>
        <p:txBody>
          <a:bodyPr/>
          <a:lstStyle/>
          <a:p>
            <a:pPr algn="just">
              <a:lnSpc>
                <a:spcPts val="2700"/>
              </a:lnSpc>
              <a:spcBef>
                <a:spcPts val="600"/>
              </a:spcBef>
              <a:spcAft>
                <a:spcPts val="600"/>
              </a:spcAft>
            </a:pPr>
            <a:r>
              <a:rPr lang="en-US" sz="2000" dirty="0">
                <a:cs typeface="Times New Roman" pitchFamily="18" charset="0"/>
              </a:rPr>
              <a:t>... mostly benefiting from the behavior of NFC, …</a:t>
            </a:r>
          </a:p>
          <a:p>
            <a:pPr algn="just">
              <a:lnSpc>
                <a:spcPts val="2700"/>
              </a:lnSpc>
              <a:spcBef>
                <a:spcPts val="600"/>
              </a:spcBef>
              <a:spcAft>
                <a:spcPts val="600"/>
              </a:spcAft>
            </a:pPr>
            <a:endParaRPr lang="en-US" sz="2000" dirty="0">
              <a:cs typeface="Times New Roman" pitchFamily="18" charset="0"/>
            </a:endParaRPr>
          </a:p>
        </p:txBody>
      </p:sp>
      <p:sp>
        <p:nvSpPr>
          <p:cNvPr id="5" name="Slide Number Placeholder 4"/>
          <p:cNvSpPr>
            <a:spLocks noGrp="1"/>
          </p:cNvSpPr>
          <p:nvPr>
            <p:ph type="sldNum" sz="quarter" idx="12"/>
          </p:nvPr>
        </p:nvSpPr>
        <p:spPr/>
        <p:txBody>
          <a:bodyPr/>
          <a:lstStyle/>
          <a:p>
            <a:pPr>
              <a:defRPr/>
            </a:pPr>
            <a:fld id="{BBB30C83-3217-4D83-86FC-6523521E771D}" type="slidenum">
              <a:rPr lang="en-US" smtClean="0"/>
              <a:pPr>
                <a:defRPr/>
              </a:pPr>
              <a:t>661</a:t>
            </a:fld>
            <a:endParaRPr lang="en-US"/>
          </a:p>
        </p:txBody>
      </p:sp>
      <p:sp>
        <p:nvSpPr>
          <p:cNvPr id="11" name="Text Box 4"/>
          <p:cNvSpPr txBox="1">
            <a:spLocks noChangeArrowheads="1"/>
          </p:cNvSpPr>
          <p:nvPr/>
        </p:nvSpPr>
        <p:spPr bwMode="auto">
          <a:xfrm>
            <a:off x="809625" y="5960313"/>
            <a:ext cx="8580877"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Banco de Portugal (2020), “Financial Stability Review”, </a:t>
            </a:r>
            <a:r>
              <a:rPr lang="en-US" sz="1200" b="0" u="none" dirty="0" err="1">
                <a:solidFill>
                  <a:schemeClr val="tx1"/>
                </a:solidFill>
              </a:rPr>
              <a:t>Junho</a:t>
            </a:r>
            <a:r>
              <a:rPr lang="en-US" sz="1200" b="0" u="none" dirty="0">
                <a:solidFill>
                  <a:schemeClr val="tx1"/>
                </a:solidFill>
              </a:rPr>
              <a:t>.</a:t>
            </a:r>
          </a:p>
        </p:txBody>
      </p:sp>
      <p:pic>
        <p:nvPicPr>
          <p:cNvPr id="4" name="Picture 3"/>
          <p:cNvPicPr>
            <a:picLocks noChangeAspect="1"/>
          </p:cNvPicPr>
          <p:nvPr/>
        </p:nvPicPr>
        <p:blipFill>
          <a:blip r:embed="rId2"/>
          <a:stretch>
            <a:fillRect/>
          </a:stretch>
        </p:blipFill>
        <p:spPr>
          <a:xfrm>
            <a:off x="809625" y="2373127"/>
            <a:ext cx="8463855" cy="3432137"/>
          </a:xfrm>
          <a:prstGeom prst="rect">
            <a:avLst/>
          </a:prstGeom>
        </p:spPr>
      </p:pic>
    </p:spTree>
    <p:extLst>
      <p:ext uri="{BB962C8B-B14F-4D97-AF65-F5344CB8AC3E}">
        <p14:creationId xmlns:p14="http://schemas.microsoft.com/office/powerpoint/2010/main" val="1058577572"/>
      </p:ext>
    </p:extLst>
  </p:cSld>
  <p:clrMapOvr>
    <a:masterClrMapping/>
  </p:clrMapOvr>
  <p:transition spd="slow">
    <p:pull dir="r"/>
  </p:transition>
</p:sld>
</file>

<file path=ppt/slides/slide6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809625" y="1643061"/>
            <a:ext cx="8607871" cy="417787"/>
          </a:xfrm>
        </p:spPr>
        <p:txBody>
          <a:bodyPr/>
          <a:lstStyle/>
          <a:p>
            <a:pPr algn="just">
              <a:lnSpc>
                <a:spcPts val="2700"/>
              </a:lnSpc>
              <a:spcBef>
                <a:spcPts val="600"/>
              </a:spcBef>
              <a:spcAft>
                <a:spcPts val="600"/>
              </a:spcAft>
            </a:pPr>
            <a:r>
              <a:rPr lang="en-US" sz="2000" dirty="0">
                <a:cs typeface="Times New Roman" pitchFamily="18" charset="0"/>
              </a:rPr>
              <a:t>... mainly in the construction sector, …</a:t>
            </a:r>
          </a:p>
          <a:p>
            <a:pPr algn="just">
              <a:lnSpc>
                <a:spcPts val="2700"/>
              </a:lnSpc>
              <a:spcBef>
                <a:spcPts val="600"/>
              </a:spcBef>
              <a:spcAft>
                <a:spcPts val="600"/>
              </a:spcAft>
            </a:pPr>
            <a:endParaRPr lang="en-US" sz="2000" dirty="0">
              <a:cs typeface="Times New Roman" pitchFamily="18" charset="0"/>
            </a:endParaRPr>
          </a:p>
        </p:txBody>
      </p:sp>
      <p:sp>
        <p:nvSpPr>
          <p:cNvPr id="5" name="Slide Number Placeholder 4"/>
          <p:cNvSpPr>
            <a:spLocks noGrp="1"/>
          </p:cNvSpPr>
          <p:nvPr>
            <p:ph type="sldNum" sz="quarter" idx="12"/>
          </p:nvPr>
        </p:nvSpPr>
        <p:spPr/>
        <p:txBody>
          <a:bodyPr/>
          <a:lstStyle/>
          <a:p>
            <a:pPr>
              <a:defRPr/>
            </a:pPr>
            <a:fld id="{BBB30C83-3217-4D83-86FC-6523521E771D}" type="slidenum">
              <a:rPr lang="en-US" smtClean="0"/>
              <a:pPr>
                <a:defRPr/>
              </a:pPr>
              <a:t>662</a:t>
            </a:fld>
            <a:endParaRPr lang="en-US"/>
          </a:p>
        </p:txBody>
      </p:sp>
      <p:sp>
        <p:nvSpPr>
          <p:cNvPr id="11" name="Text Box 4"/>
          <p:cNvSpPr txBox="1">
            <a:spLocks noChangeArrowheads="1"/>
          </p:cNvSpPr>
          <p:nvPr/>
        </p:nvSpPr>
        <p:spPr bwMode="auto">
          <a:xfrm>
            <a:off x="809625" y="5960313"/>
            <a:ext cx="8580877"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Banco de Portugal (2020), “Financial Stability Review”, </a:t>
            </a:r>
            <a:r>
              <a:rPr lang="en-US" sz="1200" b="0" u="none" dirty="0" err="1">
                <a:solidFill>
                  <a:schemeClr val="tx1"/>
                </a:solidFill>
              </a:rPr>
              <a:t>Junho</a:t>
            </a:r>
            <a:r>
              <a:rPr lang="en-US" sz="1200" b="0" u="none" dirty="0">
                <a:solidFill>
                  <a:schemeClr val="tx1"/>
                </a:solidFill>
              </a:rPr>
              <a:t>.</a:t>
            </a:r>
          </a:p>
        </p:txBody>
      </p:sp>
      <p:pic>
        <p:nvPicPr>
          <p:cNvPr id="2" name="Picture 1"/>
          <p:cNvPicPr>
            <a:picLocks noChangeAspect="1"/>
          </p:cNvPicPr>
          <p:nvPr/>
        </p:nvPicPr>
        <p:blipFill>
          <a:blip r:embed="rId2"/>
          <a:stretch>
            <a:fillRect/>
          </a:stretch>
        </p:blipFill>
        <p:spPr>
          <a:xfrm>
            <a:off x="838535" y="2267735"/>
            <a:ext cx="6994785" cy="3425748"/>
          </a:xfrm>
          <a:prstGeom prst="rect">
            <a:avLst/>
          </a:prstGeom>
        </p:spPr>
      </p:pic>
    </p:spTree>
    <p:extLst>
      <p:ext uri="{BB962C8B-B14F-4D97-AF65-F5344CB8AC3E}">
        <p14:creationId xmlns:p14="http://schemas.microsoft.com/office/powerpoint/2010/main" val="1460081445"/>
      </p:ext>
    </p:extLst>
  </p:cSld>
  <p:clrMapOvr>
    <a:masterClrMapping/>
  </p:clrMapOvr>
  <p:transition spd="slow">
    <p:pull dir="r"/>
  </p:transition>
</p:sld>
</file>

<file path=ppt/slides/slide6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848544" y="1628800"/>
            <a:ext cx="8607871" cy="406412"/>
          </a:xfrm>
        </p:spPr>
        <p:txBody>
          <a:bodyPr/>
          <a:lstStyle/>
          <a:p>
            <a:pPr marL="177800" indent="-177800" algn="just">
              <a:lnSpc>
                <a:spcPct val="90000"/>
              </a:lnSpc>
            </a:pPr>
            <a:r>
              <a:rPr lang="en-US" sz="2000" dirty="0">
                <a:cs typeface="Times New Roman" pitchFamily="18" charset="0"/>
              </a:rPr>
              <a:t>… while coverage ratios have been increasing, …</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663</a:t>
            </a:fld>
            <a:endParaRPr lang="en-US"/>
          </a:p>
        </p:txBody>
      </p:sp>
      <p:sp>
        <p:nvSpPr>
          <p:cNvPr id="8" name="Text Box 4"/>
          <p:cNvSpPr txBox="1">
            <a:spLocks noChangeArrowheads="1"/>
          </p:cNvSpPr>
          <p:nvPr/>
        </p:nvSpPr>
        <p:spPr bwMode="auto">
          <a:xfrm>
            <a:off x="5961113" y="5949280"/>
            <a:ext cx="3495302" cy="400110"/>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Banco de Portugal (2020), “Portuguese Banking System: Recent Developments - 1Q20"</a:t>
            </a:r>
          </a:p>
        </p:txBody>
      </p:sp>
      <p:pic>
        <p:nvPicPr>
          <p:cNvPr id="2" name="Picture 1"/>
          <p:cNvPicPr>
            <a:picLocks noChangeAspect="1"/>
          </p:cNvPicPr>
          <p:nvPr/>
        </p:nvPicPr>
        <p:blipFill>
          <a:blip r:embed="rId2"/>
          <a:stretch>
            <a:fillRect/>
          </a:stretch>
        </p:blipFill>
        <p:spPr>
          <a:xfrm>
            <a:off x="992560" y="2348880"/>
            <a:ext cx="4896544" cy="3849666"/>
          </a:xfrm>
          <a:prstGeom prst="rect">
            <a:avLst/>
          </a:prstGeom>
        </p:spPr>
      </p:pic>
    </p:spTree>
    <p:extLst>
      <p:ext uri="{BB962C8B-B14F-4D97-AF65-F5344CB8AC3E}">
        <p14:creationId xmlns:p14="http://schemas.microsoft.com/office/powerpoint/2010/main" val="3095069661"/>
      </p:ext>
    </p:extLst>
  </p:cSld>
  <p:clrMapOvr>
    <a:masterClrMapping/>
  </p:clrMapOvr>
  <p:transition spd="slow">
    <p:pull dir="r"/>
  </p:transition>
</p:sld>
</file>

<file path=ppt/slides/slide6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809624" y="1643060"/>
            <a:ext cx="8683625" cy="1055073"/>
          </a:xfrm>
        </p:spPr>
        <p:txBody>
          <a:bodyPr/>
          <a:lstStyle/>
          <a:p>
            <a:pPr marL="265113" indent="-265113" algn="just">
              <a:lnSpc>
                <a:spcPts val="2700"/>
              </a:lnSpc>
              <a:spcBef>
                <a:spcPts val="600"/>
              </a:spcBef>
              <a:spcAft>
                <a:spcPts val="600"/>
              </a:spcAft>
            </a:pPr>
            <a:r>
              <a:rPr lang="en-US" sz="2000" dirty="0">
                <a:cs typeface="Times New Roman" pitchFamily="18" charset="0"/>
              </a:rPr>
              <a:t>Besides the improvement of macroeconomic conditions, NPL ratios benefited from increasing sales of NPL portfolios in crisis afflicted European countries, namely Italy, Spain and Portugal,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664</a:t>
            </a:fld>
            <a:endParaRPr lang="en-US"/>
          </a:p>
        </p:txBody>
      </p:sp>
      <p:sp>
        <p:nvSpPr>
          <p:cNvPr id="8" name="Text Box 6"/>
          <p:cNvSpPr txBox="1">
            <a:spLocks noChangeArrowheads="1"/>
          </p:cNvSpPr>
          <p:nvPr/>
        </p:nvSpPr>
        <p:spPr bwMode="auto">
          <a:xfrm>
            <a:off x="7209620" y="5661248"/>
            <a:ext cx="2118530" cy="643007"/>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a:solidFill>
                  <a:schemeClr val="tx1"/>
                </a:solidFill>
              </a:rPr>
              <a:t>Source: European Central Bank (2018), “Financial Stability Review”, May.</a:t>
            </a:r>
          </a:p>
        </p:txBody>
      </p:sp>
      <p:pic>
        <p:nvPicPr>
          <p:cNvPr id="4" name="Picture 3"/>
          <p:cNvPicPr>
            <a:picLocks noChangeAspect="1"/>
          </p:cNvPicPr>
          <p:nvPr/>
        </p:nvPicPr>
        <p:blipFill>
          <a:blip r:embed="rId2"/>
          <a:stretch>
            <a:fillRect/>
          </a:stretch>
        </p:blipFill>
        <p:spPr>
          <a:xfrm>
            <a:off x="776536" y="2735649"/>
            <a:ext cx="6433084" cy="3587364"/>
          </a:xfrm>
          <a:prstGeom prst="rect">
            <a:avLst/>
          </a:prstGeom>
        </p:spPr>
      </p:pic>
    </p:spTree>
    <p:extLst>
      <p:ext uri="{BB962C8B-B14F-4D97-AF65-F5344CB8AC3E}">
        <p14:creationId xmlns:p14="http://schemas.microsoft.com/office/powerpoint/2010/main" val="569920594"/>
      </p:ext>
    </p:extLst>
  </p:cSld>
  <p:clrMapOvr>
    <a:masterClrMapping/>
  </p:clrMapOvr>
  <p:transition spd="slow">
    <p:pull dir="r"/>
  </p:transition>
</p:sld>
</file>

<file path=ppt/slides/slide6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809625" y="1643061"/>
            <a:ext cx="8530412" cy="695540"/>
          </a:xfrm>
        </p:spPr>
        <p:txBody>
          <a:bodyPr/>
          <a:lstStyle/>
          <a:p>
            <a:pPr algn="just">
              <a:lnSpc>
                <a:spcPts val="2700"/>
              </a:lnSpc>
              <a:spcBef>
                <a:spcPts val="600"/>
              </a:spcBef>
              <a:spcAft>
                <a:spcPts val="600"/>
              </a:spcAft>
            </a:pPr>
            <a:r>
              <a:rPr lang="en-US" sz="2000" dirty="0">
                <a:cs typeface="Times New Roman" pitchFamily="18" charset="0"/>
              </a:rPr>
              <a:t>…, where write-offs have also been playing a decisive role.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665</a:t>
            </a:fld>
            <a:endParaRPr lang="en-US"/>
          </a:p>
        </p:txBody>
      </p:sp>
      <p:pic>
        <p:nvPicPr>
          <p:cNvPr id="3" name="Picture 2"/>
          <p:cNvPicPr>
            <a:picLocks noChangeAspect="1"/>
          </p:cNvPicPr>
          <p:nvPr/>
        </p:nvPicPr>
        <p:blipFill>
          <a:blip r:embed="rId2"/>
          <a:stretch>
            <a:fillRect/>
          </a:stretch>
        </p:blipFill>
        <p:spPr>
          <a:xfrm>
            <a:off x="809625" y="2257957"/>
            <a:ext cx="4147564" cy="2254300"/>
          </a:xfrm>
          <a:prstGeom prst="rect">
            <a:avLst/>
          </a:prstGeom>
        </p:spPr>
      </p:pic>
      <p:sp>
        <p:nvSpPr>
          <p:cNvPr id="9" name="Text Box 5"/>
          <p:cNvSpPr txBox="1">
            <a:spLocks noChangeArrowheads="1"/>
          </p:cNvSpPr>
          <p:nvPr/>
        </p:nvSpPr>
        <p:spPr bwMode="auto">
          <a:xfrm>
            <a:off x="776537" y="4664185"/>
            <a:ext cx="4104456" cy="461666"/>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200" b="0" u="none" dirty="0">
                <a:solidFill>
                  <a:schemeClr val="tx1"/>
                </a:solidFill>
              </a:rPr>
              <a:t>Source: Banco de Portugal (2018), “Financial Stability Review”, June.</a:t>
            </a:r>
          </a:p>
        </p:txBody>
      </p:sp>
      <p:pic>
        <p:nvPicPr>
          <p:cNvPr id="5" name="Picture 4"/>
          <p:cNvPicPr>
            <a:picLocks noChangeAspect="1"/>
          </p:cNvPicPr>
          <p:nvPr/>
        </p:nvPicPr>
        <p:blipFill>
          <a:blip r:embed="rId3"/>
          <a:stretch>
            <a:fillRect/>
          </a:stretch>
        </p:blipFill>
        <p:spPr>
          <a:xfrm>
            <a:off x="4954060" y="2278809"/>
            <a:ext cx="4535444" cy="2233447"/>
          </a:xfrm>
          <a:prstGeom prst="rect">
            <a:avLst/>
          </a:prstGeom>
        </p:spPr>
      </p:pic>
      <p:sp>
        <p:nvSpPr>
          <p:cNvPr id="10" name="Text Box 5"/>
          <p:cNvSpPr txBox="1">
            <a:spLocks noChangeArrowheads="1"/>
          </p:cNvSpPr>
          <p:nvPr/>
        </p:nvSpPr>
        <p:spPr bwMode="auto">
          <a:xfrm>
            <a:off x="4843198" y="4664184"/>
            <a:ext cx="4454481" cy="461665"/>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200" b="0" u="none" dirty="0">
                <a:solidFill>
                  <a:schemeClr val="tx1"/>
                </a:solidFill>
              </a:rPr>
              <a:t>Source: Banco de Portugal (2019), “Financial Stability Review”, June.</a:t>
            </a:r>
          </a:p>
        </p:txBody>
      </p:sp>
    </p:spTree>
    <p:extLst>
      <p:ext uri="{BB962C8B-B14F-4D97-AF65-F5344CB8AC3E}">
        <p14:creationId xmlns:p14="http://schemas.microsoft.com/office/powerpoint/2010/main" val="3200408230"/>
      </p:ext>
    </p:extLst>
  </p:cSld>
  <p:clrMapOvr>
    <a:masterClrMapping/>
  </p:clrMapOvr>
  <p:transition spd="slow">
    <p:pull dir="r"/>
  </p:transition>
</p:sld>
</file>

<file path=ppt/slides/slide6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762000" y="1643061"/>
            <a:ext cx="5919192" cy="2081067"/>
          </a:xfrm>
        </p:spPr>
        <p:txBody>
          <a:bodyPr/>
          <a:lstStyle/>
          <a:p>
            <a:pPr marL="263525" indent="-263525" algn="just">
              <a:lnSpc>
                <a:spcPts val="2700"/>
              </a:lnSpc>
              <a:spcBef>
                <a:spcPts val="600"/>
              </a:spcBef>
              <a:spcAft>
                <a:spcPts val="600"/>
              </a:spcAft>
            </a:pPr>
            <a:r>
              <a:rPr lang="en-GB" sz="1800" b="1" dirty="0"/>
              <a:t>The stock of NPLs in the EU banking sectors was near €1.0 trillion in 2014, around 7% of total loans and also its GDP, </a:t>
            </a:r>
            <a:r>
              <a:rPr lang="en-GB" sz="1800" dirty="0"/>
              <a:t>more than doubling since 2008 and reaching exceptionally high levels in Cyprus (more than 40%) and Greece (35%), with 16 banks in 8 countries exhibiting NPEs of 30% or higher.</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666</a:t>
            </a:fld>
            <a:endParaRPr lang="en-US"/>
          </a:p>
        </p:txBody>
      </p:sp>
      <p:sp>
        <p:nvSpPr>
          <p:cNvPr id="16" name="Text Box 5"/>
          <p:cNvSpPr txBox="1">
            <a:spLocks noChangeArrowheads="1"/>
          </p:cNvSpPr>
          <p:nvPr/>
        </p:nvSpPr>
        <p:spPr bwMode="auto">
          <a:xfrm>
            <a:off x="992559" y="5934184"/>
            <a:ext cx="8414450" cy="400110"/>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a:solidFill>
                  <a:schemeClr val="tx1"/>
                </a:solidFill>
              </a:rPr>
              <a:t>Source: IMF (2017), “A Strategy for Resolving  Europe’s Problem Loans”,   </a:t>
            </a:r>
            <a:r>
              <a:rPr lang="en-US" sz="1000" b="0" u="none" dirty="0" err="1">
                <a:solidFill>
                  <a:schemeClr val="tx1"/>
                </a:solidFill>
              </a:rPr>
              <a:t>Shekhar</a:t>
            </a:r>
            <a:r>
              <a:rPr lang="en-US" sz="1000" b="0" u="none" dirty="0">
                <a:solidFill>
                  <a:schemeClr val="tx1"/>
                </a:solidFill>
              </a:rPr>
              <a:t> </a:t>
            </a:r>
            <a:r>
              <a:rPr lang="en-US" sz="1000" b="0" u="none" dirty="0" err="1">
                <a:solidFill>
                  <a:schemeClr val="tx1"/>
                </a:solidFill>
              </a:rPr>
              <a:t>Aiyar</a:t>
            </a:r>
            <a:r>
              <a:rPr lang="en-US" sz="1000" b="0" u="none" dirty="0">
                <a:solidFill>
                  <a:schemeClr val="tx1"/>
                </a:solidFill>
              </a:rPr>
              <a:t>, Wolfgang </a:t>
            </a:r>
            <a:r>
              <a:rPr lang="en-US" sz="1000" b="0" u="none" dirty="0" err="1">
                <a:solidFill>
                  <a:schemeClr val="tx1"/>
                </a:solidFill>
              </a:rPr>
              <a:t>Bergthaler</a:t>
            </a:r>
            <a:r>
              <a:rPr lang="en-US" sz="1000" b="0" u="none" dirty="0">
                <a:solidFill>
                  <a:schemeClr val="tx1"/>
                </a:solidFill>
              </a:rPr>
              <a:t>, Jose M. </a:t>
            </a:r>
            <a:r>
              <a:rPr lang="en-US" sz="1000" b="0" u="none" dirty="0" err="1">
                <a:solidFill>
                  <a:schemeClr val="tx1"/>
                </a:solidFill>
              </a:rPr>
              <a:t>Garrido</a:t>
            </a:r>
            <a:r>
              <a:rPr lang="en-US" sz="1000" b="0" u="none" dirty="0">
                <a:solidFill>
                  <a:schemeClr val="tx1"/>
                </a:solidFill>
              </a:rPr>
              <a:t>,   Anna </a:t>
            </a:r>
            <a:r>
              <a:rPr lang="en-US" sz="1000" b="0" u="none" dirty="0" err="1">
                <a:solidFill>
                  <a:schemeClr val="tx1"/>
                </a:solidFill>
              </a:rPr>
              <a:t>Ilyina</a:t>
            </a:r>
            <a:r>
              <a:rPr lang="en-US" sz="1000" b="0" u="none" dirty="0">
                <a:solidFill>
                  <a:schemeClr val="tx1"/>
                </a:solidFill>
              </a:rPr>
              <a:t>, Andreas Jobst, Kenneth Kang, </a:t>
            </a:r>
            <a:r>
              <a:rPr lang="en-US" sz="1000" b="0" u="none" dirty="0" err="1">
                <a:solidFill>
                  <a:schemeClr val="tx1"/>
                </a:solidFill>
              </a:rPr>
              <a:t>Dmitriy</a:t>
            </a:r>
            <a:r>
              <a:rPr lang="en-US" sz="1000" b="0" u="none" dirty="0">
                <a:solidFill>
                  <a:schemeClr val="tx1"/>
                </a:solidFill>
              </a:rPr>
              <a:t> </a:t>
            </a:r>
            <a:r>
              <a:rPr lang="en-US" sz="1000" b="0" u="none" dirty="0" err="1">
                <a:solidFill>
                  <a:schemeClr val="tx1"/>
                </a:solidFill>
              </a:rPr>
              <a:t>Kovtun</a:t>
            </a:r>
            <a:r>
              <a:rPr lang="en-US" sz="1000" b="0" u="none" dirty="0">
                <a:solidFill>
                  <a:schemeClr val="tx1"/>
                </a:solidFill>
              </a:rPr>
              <a:t>, Yan Liu, Dermot Monaghan, and Marina Moretti, I M F  Staff Discussion Note.</a:t>
            </a:r>
          </a:p>
        </p:txBody>
      </p:sp>
      <p:pic>
        <p:nvPicPr>
          <p:cNvPr id="3" name="Picture 2"/>
          <p:cNvPicPr>
            <a:picLocks noChangeAspect="1"/>
          </p:cNvPicPr>
          <p:nvPr/>
        </p:nvPicPr>
        <p:blipFill>
          <a:blip r:embed="rId2"/>
          <a:stretch>
            <a:fillRect/>
          </a:stretch>
        </p:blipFill>
        <p:spPr>
          <a:xfrm>
            <a:off x="1086022" y="3724128"/>
            <a:ext cx="5019106" cy="2210056"/>
          </a:xfrm>
          <a:prstGeom prst="rect">
            <a:avLst/>
          </a:prstGeom>
        </p:spPr>
      </p:pic>
      <p:pic>
        <p:nvPicPr>
          <p:cNvPr id="7" name="Picture 6"/>
          <p:cNvPicPr>
            <a:picLocks noChangeAspect="1"/>
          </p:cNvPicPr>
          <p:nvPr/>
        </p:nvPicPr>
        <p:blipFill>
          <a:blip r:embed="rId3"/>
          <a:stretch>
            <a:fillRect/>
          </a:stretch>
        </p:blipFill>
        <p:spPr>
          <a:xfrm>
            <a:off x="6820546" y="1644555"/>
            <a:ext cx="2672703" cy="4289629"/>
          </a:xfrm>
          <a:prstGeom prst="rect">
            <a:avLst/>
          </a:prstGeom>
        </p:spPr>
      </p:pic>
    </p:spTree>
    <p:extLst>
      <p:ext uri="{BB962C8B-B14F-4D97-AF65-F5344CB8AC3E}">
        <p14:creationId xmlns:p14="http://schemas.microsoft.com/office/powerpoint/2010/main" val="3338030214"/>
      </p:ext>
    </p:extLst>
  </p:cSld>
  <p:clrMapOvr>
    <a:masterClrMapping/>
  </p:clrMapOvr>
  <p:transition spd="slow">
    <p:pull dir="r"/>
  </p:transition>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Credit Risk</a:t>
            </a:r>
          </a:p>
        </p:txBody>
      </p:sp>
      <p:sp>
        <p:nvSpPr>
          <p:cNvPr id="6" name="Rectangle 2051"/>
          <p:cNvSpPr txBox="1">
            <a:spLocks noChangeArrowheads="1"/>
          </p:cNvSpPr>
          <p:nvPr/>
        </p:nvSpPr>
        <p:spPr bwMode="auto">
          <a:xfrm>
            <a:off x="762000" y="1628800"/>
            <a:ext cx="8655496" cy="77361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r>
              <a:rPr lang="en-GB" sz="2000" b="0" u="none" dirty="0"/>
              <a:t>These NPLs included most of forborne loans (635B€ in EU, with around 260B€ performing).</a:t>
            </a:r>
          </a:p>
        </p:txBody>
      </p:sp>
      <p:pic>
        <p:nvPicPr>
          <p:cNvPr id="4" name="Picture 3"/>
          <p:cNvPicPr>
            <a:picLocks noChangeAspect="1"/>
          </p:cNvPicPr>
          <p:nvPr/>
        </p:nvPicPr>
        <p:blipFill>
          <a:blip r:embed="rId2"/>
          <a:stretch>
            <a:fillRect/>
          </a:stretch>
        </p:blipFill>
        <p:spPr>
          <a:xfrm>
            <a:off x="1136576" y="2658279"/>
            <a:ext cx="6624736" cy="3281960"/>
          </a:xfrm>
          <a:prstGeom prst="rect">
            <a:avLst/>
          </a:prstGeom>
        </p:spPr>
      </p:pic>
      <p:sp>
        <p:nvSpPr>
          <p:cNvPr id="7" name="Rectangle 6"/>
          <p:cNvSpPr/>
          <p:nvPr/>
        </p:nvSpPr>
        <p:spPr>
          <a:xfrm>
            <a:off x="1136576" y="6032321"/>
            <a:ext cx="5103765" cy="276999"/>
          </a:xfrm>
          <a:prstGeom prst="rect">
            <a:avLst/>
          </a:prstGeom>
        </p:spPr>
        <p:txBody>
          <a:bodyPr wrap="square">
            <a:spAutoFit/>
          </a:bodyPr>
          <a:lstStyle/>
          <a:p>
            <a:pPr algn="l">
              <a:spcBef>
                <a:spcPct val="50000"/>
              </a:spcBef>
              <a:buNone/>
            </a:pPr>
            <a:r>
              <a:rPr lang="en-US" sz="1200" b="0" u="none" dirty="0">
                <a:solidFill>
                  <a:schemeClr val="tx1"/>
                </a:solidFill>
              </a:rPr>
              <a:t>Source: Fitch (2016), 2016 Fitch Credit Outlook Conference, Lisbon, 28 Jan.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667</a:t>
            </a:fld>
            <a:endParaRPr lang="en-US"/>
          </a:p>
        </p:txBody>
      </p:sp>
    </p:spTree>
    <p:extLst>
      <p:ext uri="{BB962C8B-B14F-4D97-AF65-F5344CB8AC3E}">
        <p14:creationId xmlns:p14="http://schemas.microsoft.com/office/powerpoint/2010/main" val="117207312"/>
      </p:ext>
    </p:extLst>
  </p:cSld>
  <p:clrMapOvr>
    <a:masterClrMapping/>
  </p:clrMapOvr>
  <p:transition spd="slow">
    <p:pull dir="r"/>
  </p:transition>
</p:sld>
</file>

<file path=ppt/slides/slide6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809625" y="1643061"/>
            <a:ext cx="8607871" cy="777827"/>
          </a:xfrm>
        </p:spPr>
        <p:txBody>
          <a:bodyPr/>
          <a:lstStyle/>
          <a:p>
            <a:pPr algn="just">
              <a:lnSpc>
                <a:spcPts val="2700"/>
              </a:lnSpc>
              <a:spcBef>
                <a:spcPts val="600"/>
              </a:spcBef>
              <a:spcAft>
                <a:spcPts val="600"/>
              </a:spcAft>
            </a:pPr>
            <a:r>
              <a:rPr lang="en-US" sz="2000" dirty="0"/>
              <a:t>Notwithstanding being a small market, the NPLs in Portugal reached a very significant share of the GDP (&gt;30% in mid-2016).</a:t>
            </a:r>
          </a:p>
        </p:txBody>
      </p:sp>
      <p:pic>
        <p:nvPicPr>
          <p:cNvPr id="2" name="Picture 1"/>
          <p:cNvPicPr>
            <a:picLocks noChangeAspect="1"/>
          </p:cNvPicPr>
          <p:nvPr/>
        </p:nvPicPr>
        <p:blipFill>
          <a:blip r:embed="rId2"/>
          <a:stretch>
            <a:fillRect/>
          </a:stretch>
        </p:blipFill>
        <p:spPr>
          <a:xfrm>
            <a:off x="920552" y="2708920"/>
            <a:ext cx="5847888" cy="3528392"/>
          </a:xfrm>
          <a:prstGeom prst="rect">
            <a:avLst/>
          </a:prstGeom>
        </p:spPr>
      </p:pic>
      <p:sp>
        <p:nvSpPr>
          <p:cNvPr id="9" name="Rectangle 8"/>
          <p:cNvSpPr/>
          <p:nvPr/>
        </p:nvSpPr>
        <p:spPr>
          <a:xfrm>
            <a:off x="6768440" y="5837202"/>
            <a:ext cx="2649056" cy="400110"/>
          </a:xfrm>
          <a:prstGeom prst="rect">
            <a:avLst/>
          </a:prstGeom>
        </p:spPr>
        <p:txBody>
          <a:bodyPr wrap="square">
            <a:spAutoFit/>
          </a:bodyPr>
          <a:lstStyle/>
          <a:p>
            <a:pPr algn="l">
              <a:buNone/>
            </a:pPr>
            <a:r>
              <a:rPr lang="en-GB" sz="1000" b="0" u="none" dirty="0">
                <a:solidFill>
                  <a:schemeClr val="tx1"/>
                </a:solidFill>
                <a:latin typeface="+mn-lt"/>
              </a:rPr>
              <a:t>Fitch (2017), “Credit Outlook Lisbon 2017”, 26 Jan.</a:t>
            </a:r>
            <a:endParaRPr lang="en-GB" sz="1000" b="0" dirty="0">
              <a:solidFill>
                <a:schemeClr val="tx1"/>
              </a:solidFill>
              <a:latin typeface="+mn-lt"/>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668</a:t>
            </a:fld>
            <a:endParaRPr lang="en-US"/>
          </a:p>
        </p:txBody>
      </p:sp>
    </p:spTree>
    <p:extLst>
      <p:ext uri="{BB962C8B-B14F-4D97-AF65-F5344CB8AC3E}">
        <p14:creationId xmlns:p14="http://schemas.microsoft.com/office/powerpoint/2010/main" val="1318276628"/>
      </p:ext>
    </p:extLst>
  </p:cSld>
  <p:clrMapOvr>
    <a:masterClrMapping/>
  </p:clrMapOvr>
  <p:transition spd="slow">
    <p:pull dir="r"/>
  </p:transition>
</p:sld>
</file>

<file path=ppt/slides/slide6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809625" y="1643061"/>
            <a:ext cx="8607871" cy="4378227"/>
          </a:xfrm>
        </p:spPr>
        <p:txBody>
          <a:bodyPr/>
          <a:lstStyle/>
          <a:p>
            <a:pPr algn="just">
              <a:lnSpc>
                <a:spcPts val="2700"/>
              </a:lnSpc>
              <a:spcBef>
                <a:spcPts val="600"/>
              </a:spcBef>
              <a:spcAft>
                <a:spcPts val="600"/>
              </a:spcAft>
            </a:pPr>
            <a:r>
              <a:rPr lang="en-GB" sz="2000" b="1" dirty="0">
                <a:solidFill>
                  <a:srgbClr val="FF0000"/>
                </a:solidFill>
              </a:rPr>
              <a:t>Slow reduction in the NPLs’ stock of European banks after the subprime crisis =&gt; </a:t>
            </a:r>
            <a:r>
              <a:rPr lang="en-GB" sz="2000" b="1" dirty="0" err="1">
                <a:solidFill>
                  <a:srgbClr val="FF0000"/>
                </a:solidFill>
              </a:rPr>
              <a:t>macroprudential</a:t>
            </a:r>
            <a:r>
              <a:rPr lang="en-GB" sz="2000" b="1" dirty="0">
                <a:solidFill>
                  <a:srgbClr val="FF0000"/>
                </a:solidFill>
              </a:rPr>
              <a:t> and financial stability issues:</a:t>
            </a:r>
          </a:p>
          <a:p>
            <a:pPr algn="just">
              <a:lnSpc>
                <a:spcPts val="2700"/>
              </a:lnSpc>
              <a:spcBef>
                <a:spcPts val="600"/>
              </a:spcBef>
              <a:spcAft>
                <a:spcPts val="600"/>
              </a:spcAft>
            </a:pPr>
            <a:endParaRPr lang="en-GB" sz="2000" dirty="0"/>
          </a:p>
          <a:p>
            <a:pPr marL="361950" indent="-361950" algn="just">
              <a:lnSpc>
                <a:spcPts val="2700"/>
              </a:lnSpc>
              <a:spcBef>
                <a:spcPts val="600"/>
              </a:spcBef>
              <a:spcAft>
                <a:spcPts val="600"/>
              </a:spcAft>
              <a:buAutoNum type="romanLcParenBoth"/>
            </a:pPr>
            <a:r>
              <a:rPr lang="en-GB" sz="2000" dirty="0"/>
              <a:t>NPLs consume management attention and scarce financial resources (liquidity and capital) =&gt;   </a:t>
            </a:r>
            <a:r>
              <a:rPr lang="en-GB" sz="2000" b="1" dirty="0">
                <a:solidFill>
                  <a:srgbClr val="FF0000"/>
                </a:solidFill>
              </a:rPr>
              <a:t>lower loan supply</a:t>
            </a:r>
            <a:r>
              <a:rPr lang="en-GB" sz="2000" dirty="0"/>
              <a:t>.</a:t>
            </a:r>
          </a:p>
          <a:p>
            <a:pPr marL="0" indent="0" algn="just">
              <a:lnSpc>
                <a:spcPts val="2700"/>
              </a:lnSpc>
              <a:spcBef>
                <a:spcPts val="600"/>
              </a:spcBef>
              <a:spcAft>
                <a:spcPts val="600"/>
              </a:spcAft>
              <a:buNone/>
            </a:pPr>
            <a:endParaRPr lang="en-GB" sz="2000" dirty="0"/>
          </a:p>
          <a:p>
            <a:pPr marL="361950" indent="-361950" algn="just">
              <a:lnSpc>
                <a:spcPts val="2700"/>
              </a:lnSpc>
              <a:spcBef>
                <a:spcPts val="600"/>
              </a:spcBef>
              <a:spcAft>
                <a:spcPts val="600"/>
              </a:spcAft>
              <a:buAutoNum type="romanLcParenBoth"/>
            </a:pPr>
            <a:r>
              <a:rPr lang="en-GB" sz="2000" dirty="0"/>
              <a:t>Higher NPLs =&gt; Increased uncertainty about banks’ asset values =&gt; costs of funding and capital unnecessarily increased for the sector as a whole =&gt; higher cost of credit to borrowers =&gt; </a:t>
            </a:r>
            <a:r>
              <a:rPr lang="en-GB" sz="2000" b="1" dirty="0">
                <a:solidFill>
                  <a:srgbClr val="FF0000"/>
                </a:solidFill>
              </a:rPr>
              <a:t>lower economic growth</a:t>
            </a:r>
            <a:r>
              <a:rPr lang="en-GB" sz="2000" dirty="0"/>
              <a:t>.</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669</a:t>
            </a:fld>
            <a:endParaRPr lang="en-US"/>
          </a:p>
        </p:txBody>
      </p:sp>
    </p:spTree>
    <p:extLst>
      <p:ext uri="{BB962C8B-B14F-4D97-AF65-F5344CB8AC3E}">
        <p14:creationId xmlns:p14="http://schemas.microsoft.com/office/powerpoint/2010/main" val="1366247739"/>
      </p:ext>
    </p:extLst>
  </p:cSld>
  <p:clrMapOvr>
    <a:masterClrMapping/>
  </p:clrMapOvr>
  <p:transition spd="slow">
    <p:pull dir="r"/>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dirty="0"/>
              <a:t>Deposit creation via a loan equal to the reserves increase after the open market operation, granted by a single bank (First National Bank):</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The loan amount is initially kept in the deposit account of the debtor:</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67</a:t>
            </a:fld>
            <a:endParaRPr lang="en-US"/>
          </a:p>
        </p:txBody>
      </p:sp>
      <p:pic>
        <p:nvPicPr>
          <p:cNvPr id="3" name="Picture 2"/>
          <p:cNvPicPr>
            <a:picLocks noChangeAspect="1"/>
          </p:cNvPicPr>
          <p:nvPr/>
        </p:nvPicPr>
        <p:blipFill>
          <a:blip r:embed="rId2"/>
          <a:stretch>
            <a:fillRect/>
          </a:stretch>
        </p:blipFill>
        <p:spPr>
          <a:xfrm>
            <a:off x="2072680" y="2492896"/>
            <a:ext cx="4896544" cy="1436071"/>
          </a:xfrm>
          <a:prstGeom prst="rect">
            <a:avLst/>
          </a:prstGeom>
        </p:spPr>
      </p:pic>
      <p:pic>
        <p:nvPicPr>
          <p:cNvPr id="4" name="Picture 3"/>
          <p:cNvPicPr>
            <a:picLocks noChangeAspect="1"/>
          </p:cNvPicPr>
          <p:nvPr/>
        </p:nvPicPr>
        <p:blipFill>
          <a:blip r:embed="rId2"/>
          <a:stretch>
            <a:fillRect/>
          </a:stretch>
        </p:blipFill>
        <p:spPr>
          <a:xfrm>
            <a:off x="2072680" y="4437112"/>
            <a:ext cx="4896544" cy="1436071"/>
          </a:xfrm>
          <a:prstGeom prst="rect">
            <a:avLst/>
          </a:prstGeom>
        </p:spPr>
      </p:pic>
      <p:sp>
        <p:nvSpPr>
          <p:cNvPr id="9" name="Rectangle 3"/>
          <p:cNvSpPr txBox="1">
            <a:spLocks noChangeArrowheads="1"/>
          </p:cNvSpPr>
          <p:nvPr/>
        </p:nvSpPr>
        <p:spPr bwMode="auto">
          <a:xfrm>
            <a:off x="1208584" y="5949280"/>
            <a:ext cx="8208912" cy="36004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a:t>Source: </a:t>
            </a:r>
            <a:r>
              <a:rPr kumimoji="0" lang="en-US" sz="1400" b="0" u="none" kern="0" dirty="0" err="1"/>
              <a:t>Mishkin</a:t>
            </a:r>
            <a:r>
              <a:rPr kumimoji="0" lang="en-US" sz="1400" b="0" u="none" kern="0" dirty="0"/>
              <a:t> (2019), “</a:t>
            </a:r>
            <a:r>
              <a:rPr lang="en-US" sz="1400" b="0" u="none" dirty="0"/>
              <a:t>The Economics of Money, Banking, and Financial Markets”.</a:t>
            </a:r>
          </a:p>
        </p:txBody>
      </p:sp>
    </p:spTree>
    <p:extLst>
      <p:ext uri="{BB962C8B-B14F-4D97-AF65-F5344CB8AC3E}">
        <p14:creationId xmlns:p14="http://schemas.microsoft.com/office/powerpoint/2010/main" val="2415011624"/>
      </p:ext>
    </p:extLst>
  </p:cSld>
  <p:clrMapOvr>
    <a:masterClrMapping/>
  </p:clrMapOvr>
  <p:transition spd="slow">
    <p:pull dir="r"/>
  </p:transition>
</p:sld>
</file>

<file path=ppt/slides/slide6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762001" y="1643061"/>
            <a:ext cx="8731250" cy="4594251"/>
          </a:xfrm>
        </p:spPr>
        <p:txBody>
          <a:bodyPr/>
          <a:lstStyle/>
          <a:p>
            <a:pPr marL="265113" indent="-265113" algn="just">
              <a:lnSpc>
                <a:spcPts val="2700"/>
              </a:lnSpc>
              <a:spcBef>
                <a:spcPts val="600"/>
              </a:spcBef>
              <a:spcAft>
                <a:spcPts val="600"/>
              </a:spcAft>
            </a:pPr>
            <a:r>
              <a:rPr lang="en-GB" sz="2000" dirty="0">
                <a:solidFill>
                  <a:srgbClr val="FF0000"/>
                </a:solidFill>
              </a:rPr>
              <a:t>The speed of NPL resolution was too slow in the Euro Area </a:t>
            </a:r>
            <a:r>
              <a:rPr lang="en-GB" sz="2000" dirty="0"/>
              <a:t>=&gt; doubts over financial stability =&gt; “wait-and-see” approach had to be discouraged =&gt; </a:t>
            </a:r>
            <a:r>
              <a:rPr lang="en-GB" sz="2000" dirty="0">
                <a:solidFill>
                  <a:srgbClr val="FF0000"/>
                </a:solidFill>
              </a:rPr>
              <a:t>NPLs should be reduced faster but avoiding fire sales =&gt; </a:t>
            </a:r>
            <a:r>
              <a:rPr lang="en-GB" sz="2000" b="1" u="sng" dirty="0">
                <a:solidFill>
                  <a:srgbClr val="FF0000"/>
                </a:solidFill>
              </a:rPr>
              <a:t>EA strategy</a:t>
            </a:r>
            <a:r>
              <a:rPr lang="en-GB" sz="2000" dirty="0"/>
              <a:t>:</a:t>
            </a:r>
          </a:p>
          <a:p>
            <a:pPr marL="265113" indent="-265113" algn="just">
              <a:lnSpc>
                <a:spcPts val="2700"/>
              </a:lnSpc>
              <a:spcBef>
                <a:spcPts val="600"/>
              </a:spcBef>
              <a:spcAft>
                <a:spcPts val="600"/>
              </a:spcAft>
            </a:pPr>
            <a:endParaRPr lang="en-GB" sz="2000" dirty="0"/>
          </a:p>
          <a:p>
            <a:pPr marL="265113" indent="-265113" algn="just">
              <a:lnSpc>
                <a:spcPts val="2700"/>
              </a:lnSpc>
              <a:spcBef>
                <a:spcPts val="600"/>
              </a:spcBef>
              <a:spcAft>
                <a:spcPts val="600"/>
              </a:spcAft>
              <a:buAutoNum type="arabicParenR"/>
            </a:pPr>
            <a:r>
              <a:rPr lang="en-GB" sz="2000" dirty="0"/>
              <a:t>Swift recognition of NPLs;</a:t>
            </a:r>
          </a:p>
          <a:p>
            <a:pPr marL="265113" indent="-265113" algn="just">
              <a:lnSpc>
                <a:spcPts val="2700"/>
              </a:lnSpc>
              <a:spcBef>
                <a:spcPts val="600"/>
              </a:spcBef>
              <a:spcAft>
                <a:spcPts val="600"/>
              </a:spcAft>
              <a:buAutoNum type="arabicParenR"/>
            </a:pPr>
            <a:r>
              <a:rPr lang="en-GB" sz="2000" dirty="0"/>
              <a:t>Losses borne primarily by banks’ shareholders and other investors to avoid moral hazard.</a:t>
            </a:r>
          </a:p>
          <a:p>
            <a:pPr marL="265113" indent="-265113" algn="just">
              <a:lnSpc>
                <a:spcPts val="2700"/>
              </a:lnSpc>
              <a:spcBef>
                <a:spcPts val="600"/>
              </a:spcBef>
              <a:spcAft>
                <a:spcPts val="600"/>
              </a:spcAft>
              <a:buAutoNum type="arabicParenR"/>
            </a:pPr>
            <a:r>
              <a:rPr lang="en-GB" sz="2000" dirty="0"/>
              <a:t>Long-term viability assessment of the affected banks. </a:t>
            </a:r>
          </a:p>
          <a:p>
            <a:pPr marL="265113" indent="-265113" algn="just">
              <a:lnSpc>
                <a:spcPts val="2700"/>
              </a:lnSpc>
              <a:spcBef>
                <a:spcPts val="600"/>
              </a:spcBef>
              <a:spcAft>
                <a:spcPts val="600"/>
              </a:spcAft>
              <a:buAutoNum type="arabicParenR"/>
            </a:pPr>
            <a:r>
              <a:rPr lang="en-GB" sz="2000" dirty="0"/>
              <a:t>High stocks of NPLs addressed in a comprehensive package. </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670</a:t>
            </a:fld>
            <a:endParaRPr lang="en-US"/>
          </a:p>
        </p:txBody>
      </p:sp>
    </p:spTree>
    <p:extLst>
      <p:ext uri="{BB962C8B-B14F-4D97-AF65-F5344CB8AC3E}">
        <p14:creationId xmlns:p14="http://schemas.microsoft.com/office/powerpoint/2010/main" val="3558776132"/>
      </p:ext>
    </p:extLst>
  </p:cSld>
  <p:clrMapOvr>
    <a:masterClrMapping/>
  </p:clrMapOvr>
  <p:transition spd="slow">
    <p:pull dir="r"/>
  </p:transition>
</p:sld>
</file>

<file path=ppt/slides/slide6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762001" y="1628801"/>
            <a:ext cx="8731250" cy="4608512"/>
          </a:xfrm>
        </p:spPr>
        <p:txBody>
          <a:bodyPr/>
          <a:lstStyle/>
          <a:p>
            <a:pPr algn="just">
              <a:lnSpc>
                <a:spcPts val="2700"/>
              </a:lnSpc>
              <a:spcBef>
                <a:spcPts val="600"/>
              </a:spcBef>
              <a:spcAft>
                <a:spcPts val="600"/>
              </a:spcAft>
            </a:pPr>
            <a:r>
              <a:rPr lang="en-GB" sz="2000" dirty="0">
                <a:solidFill>
                  <a:srgbClr val="FF0000"/>
                </a:solidFill>
              </a:rPr>
              <a:t>The macroeconomic impact of the reduction in NPLs depended on the values agreed, with small haircuts already implying additional capital needs:</a:t>
            </a:r>
          </a:p>
          <a:p>
            <a:pPr algn="just">
              <a:lnSpc>
                <a:spcPts val="2700"/>
              </a:lnSpc>
              <a:spcBef>
                <a:spcPts val="600"/>
              </a:spcBef>
              <a:spcAft>
                <a:spcPts val="600"/>
              </a:spcAft>
            </a:pPr>
            <a:endParaRPr lang="en-GB" sz="2000" dirty="0"/>
          </a:p>
          <a:p>
            <a:pPr algn="just">
              <a:lnSpc>
                <a:spcPts val="2700"/>
              </a:lnSpc>
              <a:spcBef>
                <a:spcPts val="600"/>
              </a:spcBef>
              <a:spcAft>
                <a:spcPts val="600"/>
              </a:spcAft>
              <a:buAutoNum type="arabicParenR"/>
            </a:pPr>
            <a:r>
              <a:rPr lang="en-GB" sz="2000" dirty="0"/>
              <a:t>NPLs sold at their net book value (i.e. the book value minus provisioning) – reduction of NPL ratios to their historical average of 3–4% =&gt; capital release = €54 B (0.5% of GDP) =&gt; new lending of up to around €550 B (i.e. 5% of GDP, keeping capital ratios).</a:t>
            </a:r>
          </a:p>
          <a:p>
            <a:pPr algn="just">
              <a:lnSpc>
                <a:spcPts val="2700"/>
              </a:lnSpc>
              <a:spcBef>
                <a:spcPts val="600"/>
              </a:spcBef>
              <a:spcAft>
                <a:spcPts val="600"/>
              </a:spcAft>
              <a:buAutoNum type="arabicParenR"/>
            </a:pPr>
            <a:r>
              <a:rPr lang="en-GB" sz="2000" dirty="0"/>
              <a:t>NPLs sold at a haircut of 5% on net book values - the freed-up capital would be only €24B, amounting to 0.2% of the combined GDP, and a corresponding new lending capacity of up to €247B (2.4 % of GDP). </a:t>
            </a:r>
          </a:p>
          <a:p>
            <a:pPr algn="just">
              <a:lnSpc>
                <a:spcPts val="2700"/>
              </a:lnSpc>
              <a:spcBef>
                <a:spcPts val="600"/>
              </a:spcBef>
              <a:spcAft>
                <a:spcPts val="600"/>
              </a:spcAft>
              <a:buAutoNum type="arabicParenR"/>
            </a:pPr>
            <a:r>
              <a:rPr lang="en-GB" sz="2000" b="1" dirty="0">
                <a:solidFill>
                  <a:srgbClr val="FF0000"/>
                </a:solidFill>
              </a:rPr>
              <a:t>With larger haircuts, the capital “relief” could be negative in some cases. </a:t>
            </a:r>
            <a:endParaRPr lang="en-US" sz="2000" b="1" dirty="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671</a:t>
            </a:fld>
            <a:endParaRPr lang="en-US"/>
          </a:p>
        </p:txBody>
      </p:sp>
    </p:spTree>
    <p:extLst>
      <p:ext uri="{BB962C8B-B14F-4D97-AF65-F5344CB8AC3E}">
        <p14:creationId xmlns:p14="http://schemas.microsoft.com/office/powerpoint/2010/main" val="2278125430"/>
      </p:ext>
    </p:extLst>
  </p:cSld>
  <p:clrMapOvr>
    <a:masterClrMapping/>
  </p:clrMapOvr>
  <p:transition spd="slow">
    <p:pull dir="r"/>
  </p:transition>
</p:sld>
</file>

<file path=ppt/slides/slide6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672</a:t>
            </a:fld>
            <a:endParaRPr lang="en-US"/>
          </a:p>
        </p:txBody>
      </p:sp>
      <p:pic>
        <p:nvPicPr>
          <p:cNvPr id="3" name="Picture 2"/>
          <p:cNvPicPr>
            <a:picLocks noChangeAspect="1"/>
          </p:cNvPicPr>
          <p:nvPr/>
        </p:nvPicPr>
        <p:blipFill>
          <a:blip r:embed="rId2"/>
          <a:stretch>
            <a:fillRect/>
          </a:stretch>
        </p:blipFill>
        <p:spPr>
          <a:xfrm>
            <a:off x="848543" y="2400126"/>
            <a:ext cx="6670138" cy="3375596"/>
          </a:xfrm>
          <a:prstGeom prst="rect">
            <a:avLst/>
          </a:prstGeom>
        </p:spPr>
      </p:pic>
      <p:sp>
        <p:nvSpPr>
          <p:cNvPr id="7" name="Text Box 5"/>
          <p:cNvSpPr txBox="1">
            <a:spLocks noChangeArrowheads="1"/>
          </p:cNvSpPr>
          <p:nvPr/>
        </p:nvSpPr>
        <p:spPr bwMode="auto">
          <a:xfrm>
            <a:off x="786284" y="5913984"/>
            <a:ext cx="8643448" cy="400110"/>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a:solidFill>
                  <a:schemeClr val="tx1"/>
                </a:solidFill>
              </a:rPr>
              <a:t>Source: IMF (2017), “A Strategy for Resolving  Europe’s Problem Loans”,   </a:t>
            </a:r>
            <a:r>
              <a:rPr lang="en-US" sz="1000" b="0" u="none" dirty="0" err="1">
                <a:solidFill>
                  <a:schemeClr val="tx1"/>
                </a:solidFill>
              </a:rPr>
              <a:t>Shekhar</a:t>
            </a:r>
            <a:r>
              <a:rPr lang="en-US" sz="1000" b="0" u="none" dirty="0">
                <a:solidFill>
                  <a:schemeClr val="tx1"/>
                </a:solidFill>
              </a:rPr>
              <a:t> </a:t>
            </a:r>
            <a:r>
              <a:rPr lang="en-US" sz="1000" b="0" u="none" dirty="0" err="1">
                <a:solidFill>
                  <a:schemeClr val="tx1"/>
                </a:solidFill>
              </a:rPr>
              <a:t>Aiyar</a:t>
            </a:r>
            <a:r>
              <a:rPr lang="en-US" sz="1000" b="0" u="none" dirty="0">
                <a:solidFill>
                  <a:schemeClr val="tx1"/>
                </a:solidFill>
              </a:rPr>
              <a:t>, Wolfgang </a:t>
            </a:r>
            <a:r>
              <a:rPr lang="en-US" sz="1000" b="0" u="none" dirty="0" err="1">
                <a:solidFill>
                  <a:schemeClr val="tx1"/>
                </a:solidFill>
              </a:rPr>
              <a:t>Bergthaler</a:t>
            </a:r>
            <a:r>
              <a:rPr lang="en-US" sz="1000" b="0" u="none" dirty="0">
                <a:solidFill>
                  <a:schemeClr val="tx1"/>
                </a:solidFill>
              </a:rPr>
              <a:t>, Jose M. </a:t>
            </a:r>
            <a:r>
              <a:rPr lang="en-US" sz="1000" b="0" u="none" dirty="0" err="1">
                <a:solidFill>
                  <a:schemeClr val="tx1"/>
                </a:solidFill>
              </a:rPr>
              <a:t>Garrido</a:t>
            </a:r>
            <a:r>
              <a:rPr lang="en-US" sz="1000" b="0" u="none" dirty="0">
                <a:solidFill>
                  <a:schemeClr val="tx1"/>
                </a:solidFill>
              </a:rPr>
              <a:t>,   Anna </a:t>
            </a:r>
            <a:r>
              <a:rPr lang="en-US" sz="1000" b="0" u="none" dirty="0" err="1">
                <a:solidFill>
                  <a:schemeClr val="tx1"/>
                </a:solidFill>
              </a:rPr>
              <a:t>Ilyina</a:t>
            </a:r>
            <a:r>
              <a:rPr lang="en-US" sz="1000" b="0" u="none" dirty="0">
                <a:solidFill>
                  <a:schemeClr val="tx1"/>
                </a:solidFill>
              </a:rPr>
              <a:t>, Andreas Jobst, Kenneth Kang, </a:t>
            </a:r>
            <a:r>
              <a:rPr lang="en-US" sz="1000" b="0" u="none" dirty="0" err="1">
                <a:solidFill>
                  <a:schemeClr val="tx1"/>
                </a:solidFill>
              </a:rPr>
              <a:t>Dmitriy</a:t>
            </a:r>
            <a:r>
              <a:rPr lang="en-US" sz="1000" b="0" u="none" dirty="0">
                <a:solidFill>
                  <a:schemeClr val="tx1"/>
                </a:solidFill>
              </a:rPr>
              <a:t> </a:t>
            </a:r>
            <a:r>
              <a:rPr lang="en-US" sz="1000" b="0" u="none" dirty="0" err="1">
                <a:solidFill>
                  <a:schemeClr val="tx1"/>
                </a:solidFill>
              </a:rPr>
              <a:t>Kovtun</a:t>
            </a:r>
            <a:r>
              <a:rPr lang="en-US" sz="1000" b="0" u="none" dirty="0">
                <a:solidFill>
                  <a:schemeClr val="tx1"/>
                </a:solidFill>
              </a:rPr>
              <a:t>, Yan Liu, Dermot Monaghan, and Marina Moretti, I M F  Staff Discussion Note.</a:t>
            </a:r>
          </a:p>
        </p:txBody>
      </p:sp>
      <p:sp>
        <p:nvSpPr>
          <p:cNvPr id="9" name="Rectangle 3"/>
          <p:cNvSpPr txBox="1">
            <a:spLocks noChangeArrowheads="1"/>
          </p:cNvSpPr>
          <p:nvPr/>
        </p:nvSpPr>
        <p:spPr bwMode="auto">
          <a:xfrm>
            <a:off x="809625" y="1643061"/>
            <a:ext cx="8683625" cy="56180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kumimoji="0" lang="en-GB" sz="2000" b="0" u="none" kern="0" dirty="0"/>
              <a:t>Portugal was one of the countries with higher potential benefits.</a:t>
            </a:r>
            <a:endParaRPr kumimoji="0" lang="en-US" sz="2000" b="0" u="none" kern="0" dirty="0">
              <a:cs typeface="Times New Roman" pitchFamily="18" charset="0"/>
            </a:endParaRPr>
          </a:p>
        </p:txBody>
      </p:sp>
      <p:cxnSp>
        <p:nvCxnSpPr>
          <p:cNvPr id="6" name="Straight Arrow Connector 5"/>
          <p:cNvCxnSpPr/>
          <p:nvPr/>
        </p:nvCxnSpPr>
        <p:spPr bwMode="auto">
          <a:xfrm flipH="1">
            <a:off x="2072680" y="4381737"/>
            <a:ext cx="288032" cy="288032"/>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cxnSp>
        <p:nvCxnSpPr>
          <p:cNvPr id="11" name="Straight Arrow Connector 10"/>
          <p:cNvCxnSpPr/>
          <p:nvPr/>
        </p:nvCxnSpPr>
        <p:spPr bwMode="auto">
          <a:xfrm>
            <a:off x="5169024" y="4293096"/>
            <a:ext cx="144016" cy="288032"/>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4204343445"/>
      </p:ext>
    </p:extLst>
  </p:cSld>
  <p:clrMapOvr>
    <a:masterClrMapping/>
  </p:clrMapOvr>
  <p:transition spd="slow">
    <p:pull dir="r"/>
  </p:transition>
</p:sld>
</file>

<file path=ppt/slides/slide6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762001" y="1643061"/>
            <a:ext cx="8731250" cy="4594251"/>
          </a:xfrm>
        </p:spPr>
        <p:txBody>
          <a:bodyPr/>
          <a:lstStyle/>
          <a:p>
            <a:pPr marL="271463" indent="-271463" algn="just">
              <a:lnSpc>
                <a:spcPts val="2700"/>
              </a:lnSpc>
              <a:spcBef>
                <a:spcPts val="600"/>
              </a:spcBef>
              <a:spcAft>
                <a:spcPts val="600"/>
              </a:spcAft>
            </a:pPr>
            <a:r>
              <a:rPr lang="pt-PT" sz="2000" b="1" dirty="0">
                <a:solidFill>
                  <a:srgbClr val="FF0000"/>
                </a:solidFill>
              </a:rPr>
              <a:t>3 </a:t>
            </a:r>
            <a:r>
              <a:rPr lang="en-GB" sz="2000" b="1" dirty="0">
                <a:solidFill>
                  <a:srgbClr val="FF0000"/>
                </a:solidFill>
              </a:rPr>
              <a:t>steps policy recommended for EA banks</a:t>
            </a:r>
            <a:r>
              <a:rPr lang="en-GB" sz="2000" dirty="0"/>
              <a:t>:</a:t>
            </a:r>
          </a:p>
          <a:p>
            <a:pPr marL="271463" indent="-271463" algn="just">
              <a:lnSpc>
                <a:spcPts val="2700"/>
              </a:lnSpc>
              <a:spcBef>
                <a:spcPts val="600"/>
              </a:spcBef>
              <a:spcAft>
                <a:spcPts val="600"/>
              </a:spcAft>
              <a:buAutoNum type="arabicParenR"/>
            </a:pPr>
            <a:r>
              <a:rPr lang="en-GB" sz="1800" dirty="0"/>
              <a:t>Clear upfront diagnosis of the size and scope of the NPL problem, followed by an </a:t>
            </a:r>
            <a:r>
              <a:rPr lang="en-GB" sz="1800" dirty="0">
                <a:solidFill>
                  <a:srgbClr val="FF0000"/>
                </a:solidFill>
              </a:rPr>
              <a:t>operational separation of NPLs from other, performing assets of the bank</a:t>
            </a:r>
            <a:r>
              <a:rPr lang="en-GB" sz="1800" dirty="0"/>
              <a:t>.</a:t>
            </a:r>
          </a:p>
          <a:p>
            <a:pPr marL="271463" indent="-271463" algn="just">
              <a:lnSpc>
                <a:spcPts val="2700"/>
              </a:lnSpc>
              <a:spcBef>
                <a:spcPts val="600"/>
              </a:spcBef>
              <a:spcAft>
                <a:spcPts val="600"/>
              </a:spcAft>
              <a:buAutoNum type="arabicParenR"/>
            </a:pPr>
            <a:r>
              <a:rPr lang="en-GB" sz="1800" dirty="0">
                <a:solidFill>
                  <a:srgbClr val="FF0000"/>
                </a:solidFill>
              </a:rPr>
              <a:t>NPLs of the concerned banks should be subject to valuation</a:t>
            </a:r>
            <a:r>
              <a:rPr lang="en-GB" sz="1800" dirty="0"/>
              <a:t>, to distinguish between:</a:t>
            </a:r>
          </a:p>
          <a:p>
            <a:pPr marL="271463" lvl="1" indent="-271463" algn="just">
              <a:lnSpc>
                <a:spcPts val="2700"/>
              </a:lnSpc>
              <a:spcBef>
                <a:spcPts val="600"/>
              </a:spcBef>
              <a:spcAft>
                <a:spcPts val="600"/>
              </a:spcAft>
              <a:buAutoNum type="romanLcParenBoth"/>
            </a:pPr>
            <a:r>
              <a:rPr lang="en-GB" sz="1600" dirty="0"/>
              <a:t>viable and non-viable exposures – to be restructured and liquidated, respectively.</a:t>
            </a:r>
          </a:p>
          <a:p>
            <a:pPr marL="271463" lvl="1" indent="-271463" algn="just">
              <a:lnSpc>
                <a:spcPts val="2700"/>
              </a:lnSpc>
              <a:spcBef>
                <a:spcPts val="600"/>
              </a:spcBef>
              <a:spcAft>
                <a:spcPts val="600"/>
              </a:spcAft>
              <a:buAutoNum type="romanLcParenBoth"/>
            </a:pPr>
            <a:r>
              <a:rPr lang="en-GB" sz="1600" dirty="0"/>
              <a:t>NPLs to remain in the banking system (to be gradually resolved by the banks, whilst being separated from the going-concern operations) and to be removed from the banking system (through direct sales to investors, transfers to asset management companies (AMCs) and securitisation).</a:t>
            </a:r>
          </a:p>
          <a:p>
            <a:pPr marL="271463" indent="-271463" algn="just">
              <a:lnSpc>
                <a:spcPts val="2700"/>
              </a:lnSpc>
              <a:spcBef>
                <a:spcPts val="600"/>
              </a:spcBef>
              <a:spcAft>
                <a:spcPts val="600"/>
              </a:spcAft>
              <a:buAutoNum type="arabicParenR" startAt="3"/>
            </a:pPr>
            <a:r>
              <a:rPr lang="en-GB" sz="1800" dirty="0">
                <a:solidFill>
                  <a:srgbClr val="FF0000"/>
                </a:solidFill>
              </a:rPr>
              <a:t>Assessment of the viability of each individual bank following the resolution of their NPLs needs to be made</a:t>
            </a:r>
            <a:r>
              <a:rPr lang="en-GB" sz="1800" dirty="0"/>
              <a:t> - banks may need to be restructured, merged or sold to facilitate their return to sustainable profitability. If necessary, the bank must be resolved or liquidated.</a:t>
            </a:r>
            <a:endParaRPr lang="en-US" sz="18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673</a:t>
            </a:fld>
            <a:endParaRPr lang="en-US"/>
          </a:p>
        </p:txBody>
      </p:sp>
    </p:spTree>
    <p:extLst>
      <p:ext uri="{BB962C8B-B14F-4D97-AF65-F5344CB8AC3E}">
        <p14:creationId xmlns:p14="http://schemas.microsoft.com/office/powerpoint/2010/main" val="2375542856"/>
      </p:ext>
    </p:extLst>
  </p:cSld>
  <p:clrMapOvr>
    <a:masterClrMapping/>
  </p:clrMapOvr>
  <p:transition spd="slow">
    <p:pull dir="r"/>
  </p:transition>
</p:sld>
</file>

<file path=ppt/slides/slide6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762001" y="1643061"/>
            <a:ext cx="8731250" cy="4679952"/>
          </a:xfrm>
        </p:spPr>
        <p:txBody>
          <a:bodyPr/>
          <a:lstStyle/>
          <a:p>
            <a:pPr algn="just">
              <a:lnSpc>
                <a:spcPts val="2700"/>
              </a:lnSpc>
              <a:spcBef>
                <a:spcPts val="0"/>
              </a:spcBef>
              <a:spcAft>
                <a:spcPts val="0"/>
              </a:spcAft>
            </a:pPr>
            <a:r>
              <a:rPr lang="en-US" sz="1800" b="1" dirty="0">
                <a:solidFill>
                  <a:srgbClr val="FF0000"/>
                </a:solidFill>
              </a:rPr>
              <a:t>Recommendations for </a:t>
            </a:r>
            <a:r>
              <a:rPr lang="en-US" sz="1800" b="1" dirty="0" err="1">
                <a:solidFill>
                  <a:srgbClr val="FF0000"/>
                </a:solidFill>
              </a:rPr>
              <a:t>microprudential</a:t>
            </a:r>
            <a:r>
              <a:rPr lang="en-GB" sz="1800" b="1" dirty="0">
                <a:solidFill>
                  <a:srgbClr val="FF0000"/>
                </a:solidFill>
              </a:rPr>
              <a:t> authorities in order to strengthen their efforts to improve banks’ NPL management:</a:t>
            </a:r>
          </a:p>
          <a:p>
            <a:pPr algn="just">
              <a:lnSpc>
                <a:spcPts val="2700"/>
              </a:lnSpc>
              <a:spcBef>
                <a:spcPts val="0"/>
              </a:spcBef>
              <a:spcAft>
                <a:spcPts val="0"/>
              </a:spcAft>
            </a:pPr>
            <a:endParaRPr lang="en-GB" sz="1800" dirty="0"/>
          </a:p>
          <a:p>
            <a:pPr algn="just">
              <a:lnSpc>
                <a:spcPts val="2700"/>
              </a:lnSpc>
              <a:spcBef>
                <a:spcPts val="0"/>
              </a:spcBef>
              <a:spcAft>
                <a:spcPts val="0"/>
              </a:spcAft>
              <a:buAutoNum type="arabicParenR"/>
            </a:pPr>
            <a:r>
              <a:rPr lang="en-GB" sz="1800" dirty="0"/>
              <a:t>enforce compliance with the EU NPL definition and prudent measurement of NPLs (and prudent valuation of collateral)</a:t>
            </a:r>
          </a:p>
          <a:p>
            <a:pPr algn="just">
              <a:lnSpc>
                <a:spcPts val="2700"/>
              </a:lnSpc>
              <a:spcBef>
                <a:spcPts val="0"/>
              </a:spcBef>
              <a:spcAft>
                <a:spcPts val="0"/>
              </a:spcAft>
              <a:buAutoNum type="arabicParenR"/>
            </a:pPr>
            <a:r>
              <a:rPr lang="en-GB" sz="1800" dirty="0"/>
              <a:t>request regular updates of NPL reduction strategies and setting targets for NPL reduction;</a:t>
            </a:r>
          </a:p>
          <a:p>
            <a:pPr algn="just">
              <a:lnSpc>
                <a:spcPts val="2700"/>
              </a:lnSpc>
              <a:spcBef>
                <a:spcPts val="0"/>
              </a:spcBef>
              <a:spcAft>
                <a:spcPts val="0"/>
              </a:spcAft>
              <a:buAutoNum type="arabicParenR"/>
            </a:pPr>
            <a:r>
              <a:rPr lang="en-GB" sz="1800" u="sng" dirty="0"/>
              <a:t>request banks with high NPL levels to report data necessary to assess their viability in a scenario whereby NPLs are to be resolved</a:t>
            </a:r>
            <a:r>
              <a:rPr lang="en-GB" sz="1800" dirty="0"/>
              <a:t>;</a:t>
            </a:r>
          </a:p>
          <a:p>
            <a:pPr algn="just">
              <a:lnSpc>
                <a:spcPts val="2700"/>
              </a:lnSpc>
              <a:spcBef>
                <a:spcPts val="0"/>
              </a:spcBef>
              <a:spcAft>
                <a:spcPts val="0"/>
              </a:spcAft>
              <a:buAutoNum type="arabicParenR"/>
            </a:pPr>
            <a:r>
              <a:rPr lang="en-GB" sz="1800" dirty="0"/>
              <a:t>implement an European blueprint for national authorities based on international best practices, with common templates for NPL data and possible future NPL trading platforms, where investors would be able to acquire NPLs from multiple banks;</a:t>
            </a:r>
          </a:p>
          <a:p>
            <a:pPr algn="just">
              <a:lnSpc>
                <a:spcPts val="2700"/>
              </a:lnSpc>
              <a:spcBef>
                <a:spcPts val="0"/>
              </a:spcBef>
              <a:spcAft>
                <a:spcPts val="0"/>
              </a:spcAft>
              <a:buFont typeface="Monotype Sorts" pitchFamily="2" charset="2"/>
              <a:buAutoNum type="arabicParenR"/>
            </a:pPr>
            <a:r>
              <a:rPr lang="en-US" sz="1800" u="sng" dirty="0"/>
              <a:t>Impose additional capital requirements</a:t>
            </a:r>
            <a:r>
              <a:rPr lang="en-US" sz="1800" dirty="0"/>
              <a:t>.</a:t>
            </a:r>
          </a:p>
          <a:p>
            <a:pPr algn="just">
              <a:lnSpc>
                <a:spcPts val="2700"/>
              </a:lnSpc>
              <a:spcBef>
                <a:spcPts val="0"/>
              </a:spcBef>
              <a:spcAft>
                <a:spcPts val="0"/>
              </a:spcAft>
              <a:buAutoNum type="arabicParenR"/>
            </a:pPr>
            <a:endParaRPr lang="en-US" sz="18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674</a:t>
            </a:fld>
            <a:endParaRPr lang="en-US"/>
          </a:p>
        </p:txBody>
      </p:sp>
    </p:spTree>
    <p:extLst>
      <p:ext uri="{BB962C8B-B14F-4D97-AF65-F5344CB8AC3E}">
        <p14:creationId xmlns:p14="http://schemas.microsoft.com/office/powerpoint/2010/main" val="484685672"/>
      </p:ext>
    </p:extLst>
  </p:cSld>
  <p:clrMapOvr>
    <a:masterClrMapping/>
  </p:clrMapOvr>
  <p:transition spd="slow">
    <p:pull dir="r"/>
  </p:transition>
</p:sld>
</file>

<file path=ppt/slides/slide6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762001" y="1643061"/>
            <a:ext cx="8731250" cy="4679952"/>
          </a:xfrm>
        </p:spPr>
        <p:txBody>
          <a:bodyPr/>
          <a:lstStyle/>
          <a:p>
            <a:pPr algn="just">
              <a:lnSpc>
                <a:spcPts val="2700"/>
              </a:lnSpc>
              <a:spcBef>
                <a:spcPts val="600"/>
              </a:spcBef>
              <a:spcAft>
                <a:spcPts val="600"/>
              </a:spcAft>
            </a:pPr>
            <a:r>
              <a:rPr lang="en-GB" sz="2000" b="1" dirty="0">
                <a:solidFill>
                  <a:srgbClr val="FF0000"/>
                </a:solidFill>
              </a:rPr>
              <a:t>EU Action Plan to Tackle Non-Performing Loans in Europe approved in 2018 </a:t>
            </a:r>
            <a:r>
              <a:rPr lang="en-GB" sz="2000" dirty="0"/>
              <a:t>(after ECB (2017), “Guidance to banks on non-performing loans”, March):</a:t>
            </a:r>
          </a:p>
          <a:p>
            <a:pPr algn="just">
              <a:lnSpc>
                <a:spcPts val="2700"/>
              </a:lnSpc>
              <a:spcBef>
                <a:spcPts val="0"/>
              </a:spcBef>
              <a:spcAft>
                <a:spcPts val="400"/>
              </a:spcAft>
            </a:pPr>
            <a:endParaRPr lang="en-GB" sz="1800" dirty="0"/>
          </a:p>
          <a:p>
            <a:pPr marL="400050" indent="-400050" algn="just">
              <a:lnSpc>
                <a:spcPts val="2700"/>
              </a:lnSpc>
              <a:spcBef>
                <a:spcPts val="0"/>
              </a:spcBef>
              <a:spcAft>
                <a:spcPts val="400"/>
              </a:spcAft>
              <a:buAutoNum type="romanLcParenBoth"/>
            </a:pPr>
            <a:r>
              <a:rPr lang="en-GB" sz="1800" dirty="0"/>
              <a:t>guidelines on management of nonperforming exposures and forborne exposures (based on SSM guidelines);</a:t>
            </a:r>
          </a:p>
          <a:p>
            <a:pPr marL="400050" indent="-400050" algn="just">
              <a:lnSpc>
                <a:spcPts val="2700"/>
              </a:lnSpc>
              <a:spcBef>
                <a:spcPts val="0"/>
              </a:spcBef>
              <a:spcAft>
                <a:spcPts val="400"/>
              </a:spcAft>
              <a:buAutoNum type="romanLcParenBoth"/>
            </a:pPr>
            <a:r>
              <a:rPr lang="en-GB" sz="1800" dirty="0"/>
              <a:t>blueprint for asset management companies;</a:t>
            </a:r>
          </a:p>
          <a:p>
            <a:pPr marL="400050" indent="-400050" algn="just">
              <a:lnSpc>
                <a:spcPts val="2700"/>
              </a:lnSpc>
              <a:spcBef>
                <a:spcPts val="0"/>
              </a:spcBef>
              <a:spcAft>
                <a:spcPts val="400"/>
              </a:spcAft>
              <a:buAutoNum type="romanLcParenBoth"/>
            </a:pPr>
            <a:r>
              <a:rPr lang="en-GB" sz="1800" u="sng" dirty="0"/>
              <a:t>measures to strengthen NPL data infrastructure</a:t>
            </a:r>
            <a:r>
              <a:rPr lang="en-GB" sz="1800" dirty="0"/>
              <a:t>;</a:t>
            </a:r>
          </a:p>
          <a:p>
            <a:pPr marL="400050" indent="-400050" algn="just">
              <a:lnSpc>
                <a:spcPts val="2700"/>
              </a:lnSpc>
              <a:spcBef>
                <a:spcPts val="0"/>
              </a:spcBef>
              <a:spcAft>
                <a:spcPts val="400"/>
              </a:spcAft>
              <a:buAutoNum type="romanLcParenBoth"/>
            </a:pPr>
            <a:r>
              <a:rPr lang="en-GB" sz="1800" u="sng" dirty="0"/>
              <a:t>measures to develop secondary markets for NPLs </a:t>
            </a:r>
            <a:r>
              <a:rPr lang="en-GB" sz="1800" dirty="0"/>
              <a:t>and enhance the protection of secured creditors;</a:t>
            </a:r>
          </a:p>
          <a:p>
            <a:pPr marL="400050" indent="-400050" algn="just">
              <a:lnSpc>
                <a:spcPts val="2700"/>
              </a:lnSpc>
              <a:spcBef>
                <a:spcPts val="0"/>
              </a:spcBef>
              <a:spcAft>
                <a:spcPts val="400"/>
              </a:spcAft>
              <a:buAutoNum type="romanLcParenBoth"/>
            </a:pPr>
            <a:r>
              <a:rPr lang="en-GB" sz="1800" dirty="0"/>
              <a:t>guidelines for the monitoring of loan tapes;</a:t>
            </a:r>
          </a:p>
          <a:p>
            <a:pPr marL="400050" indent="-400050" algn="just">
              <a:lnSpc>
                <a:spcPts val="2700"/>
              </a:lnSpc>
              <a:spcBef>
                <a:spcPts val="0"/>
              </a:spcBef>
              <a:spcAft>
                <a:spcPts val="400"/>
              </a:spcAft>
              <a:buAutoNum type="romanLcParenBoth"/>
            </a:pPr>
            <a:r>
              <a:rPr lang="en-GB" sz="1800" u="sng" dirty="0"/>
              <a:t>measures to enhance disclosure requirements on asset quality</a:t>
            </a:r>
            <a:r>
              <a:rPr lang="en-GB" sz="1800" dirty="0"/>
              <a:t>;</a:t>
            </a:r>
          </a:p>
          <a:p>
            <a:pPr marL="400050" indent="-400050" algn="just">
              <a:lnSpc>
                <a:spcPts val="2700"/>
              </a:lnSpc>
              <a:spcBef>
                <a:spcPts val="0"/>
              </a:spcBef>
              <a:spcAft>
                <a:spcPts val="400"/>
              </a:spcAft>
              <a:buAutoNum type="romanLcParenBoth"/>
            </a:pPr>
            <a:r>
              <a:rPr lang="en-GB" sz="1800" dirty="0"/>
              <a:t>measures to address potential under-provision of newly originated loans.</a:t>
            </a:r>
          </a:p>
          <a:p>
            <a:pPr algn="just">
              <a:lnSpc>
                <a:spcPts val="2700"/>
              </a:lnSpc>
              <a:spcBef>
                <a:spcPts val="0"/>
              </a:spcBef>
              <a:spcAft>
                <a:spcPts val="400"/>
              </a:spcAft>
            </a:pPr>
            <a:endParaRPr lang="en-US" sz="18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675</a:t>
            </a:fld>
            <a:endParaRPr lang="en-US"/>
          </a:p>
        </p:txBody>
      </p:sp>
    </p:spTree>
    <p:extLst>
      <p:ext uri="{BB962C8B-B14F-4D97-AF65-F5344CB8AC3E}">
        <p14:creationId xmlns:p14="http://schemas.microsoft.com/office/powerpoint/2010/main" val="3180863968"/>
      </p:ext>
    </p:extLst>
  </p:cSld>
  <p:clrMapOvr>
    <a:masterClrMapping/>
  </p:clrMapOvr>
  <p:transition spd="slow">
    <p:pull dir="r"/>
  </p:transition>
</p:sld>
</file>

<file path=ppt/slides/slide6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762001" y="1643061"/>
            <a:ext cx="8731250" cy="4679952"/>
          </a:xfrm>
        </p:spPr>
        <p:txBody>
          <a:bodyPr/>
          <a:lstStyle/>
          <a:p>
            <a:pPr algn="just">
              <a:lnSpc>
                <a:spcPts val="2700"/>
              </a:lnSpc>
              <a:spcBef>
                <a:spcPts val="600"/>
              </a:spcBef>
              <a:spcAft>
                <a:spcPts val="600"/>
              </a:spcAft>
            </a:pPr>
            <a:r>
              <a:rPr lang="en-GB" sz="2000" dirty="0">
                <a:solidFill>
                  <a:srgbClr val="FF0000"/>
                </a:solidFill>
              </a:rPr>
              <a:t>Measures already taken in Portugal:</a:t>
            </a:r>
          </a:p>
          <a:p>
            <a:pPr algn="just">
              <a:lnSpc>
                <a:spcPts val="2700"/>
              </a:lnSpc>
              <a:spcBef>
                <a:spcPts val="600"/>
              </a:spcBef>
              <a:spcAft>
                <a:spcPts val="600"/>
              </a:spcAft>
            </a:pPr>
            <a:endParaRPr lang="en-GB" sz="2000" dirty="0"/>
          </a:p>
          <a:p>
            <a:pPr marL="400050" indent="-400050" algn="just">
              <a:lnSpc>
                <a:spcPts val="2700"/>
              </a:lnSpc>
              <a:spcBef>
                <a:spcPts val="600"/>
              </a:spcBef>
              <a:spcAft>
                <a:spcPts val="600"/>
              </a:spcAft>
              <a:buAutoNum type="romanLcParenBoth"/>
            </a:pPr>
            <a:r>
              <a:rPr lang="en-GB" sz="2000" dirty="0"/>
              <a:t>improvement of the legal, judicial and tax framework, including the recent establishment of a common decision body between the tax authority and the social security administration to participate in restructuring negotiations;</a:t>
            </a:r>
          </a:p>
          <a:p>
            <a:pPr marL="400050" indent="-400050" algn="just">
              <a:lnSpc>
                <a:spcPts val="2700"/>
              </a:lnSpc>
              <a:spcBef>
                <a:spcPts val="600"/>
              </a:spcBef>
              <a:spcAft>
                <a:spcPts val="600"/>
              </a:spcAft>
              <a:buAutoNum type="romanLcParenBoth"/>
            </a:pPr>
            <a:r>
              <a:rPr lang="en-GB" sz="2000" dirty="0"/>
              <a:t>enhancement of in-court restructuring and insolvency frameworks (including through digitalization of processes);</a:t>
            </a:r>
          </a:p>
          <a:p>
            <a:pPr marL="400050" indent="-400050" algn="just">
              <a:lnSpc>
                <a:spcPts val="2700"/>
              </a:lnSpc>
              <a:spcBef>
                <a:spcPts val="600"/>
              </a:spcBef>
              <a:spcAft>
                <a:spcPts val="600"/>
              </a:spcAft>
              <a:buAutoNum type="romanLcParenBoth"/>
            </a:pPr>
            <a:r>
              <a:rPr lang="en-GB" sz="2000" dirty="0"/>
              <a:t>introduction of measures to speed up out-of-court settlement procedures;</a:t>
            </a:r>
          </a:p>
          <a:p>
            <a:pPr marL="400050" indent="-400050" algn="just">
              <a:lnSpc>
                <a:spcPts val="2700"/>
              </a:lnSpc>
              <a:spcBef>
                <a:spcPts val="600"/>
              </a:spcBef>
              <a:spcAft>
                <a:spcPts val="600"/>
              </a:spcAft>
              <a:buAutoNum type="romanLcParenBoth"/>
            </a:pPr>
            <a:r>
              <a:rPr lang="en-US" sz="2000" dirty="0"/>
              <a:t>higher capital requirements for banks with higher NPLs</a:t>
            </a:r>
            <a:r>
              <a:rPr lang="pt-PT" sz="2000" dirty="0"/>
              <a:t>.</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676</a:t>
            </a:fld>
            <a:endParaRPr lang="en-US"/>
          </a:p>
        </p:txBody>
      </p:sp>
    </p:spTree>
    <p:extLst>
      <p:ext uri="{BB962C8B-B14F-4D97-AF65-F5344CB8AC3E}">
        <p14:creationId xmlns:p14="http://schemas.microsoft.com/office/powerpoint/2010/main" val="4141681144"/>
      </p:ext>
    </p:extLst>
  </p:cSld>
  <p:clrMapOvr>
    <a:masterClrMapping/>
  </p:clrMapOvr>
  <p:transition spd="slow">
    <p:pull dir="r"/>
  </p:transition>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Credit Risk</a:t>
            </a:r>
          </a:p>
        </p:txBody>
      </p:sp>
      <p:sp>
        <p:nvSpPr>
          <p:cNvPr id="6" name="Rectangle 2051"/>
          <p:cNvSpPr txBox="1">
            <a:spLocks noChangeArrowheads="1"/>
          </p:cNvSpPr>
          <p:nvPr/>
        </p:nvSpPr>
        <p:spPr bwMode="auto">
          <a:xfrm>
            <a:off x="762000" y="1628799"/>
            <a:ext cx="8655496" cy="86409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r>
              <a:rPr lang="en-GB" sz="2000" u="none" dirty="0">
                <a:solidFill>
                  <a:srgbClr val="FF0000"/>
                </a:solidFill>
              </a:rPr>
              <a:t>NPL ratio in Euro Area has decreased from 7% to 3%, mostly due to write-offs and sales of NPLs, but it is still above the main peers.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677</a:t>
            </a:fld>
            <a:endParaRPr lang="en-US"/>
          </a:p>
        </p:txBody>
      </p:sp>
      <p:pic>
        <p:nvPicPr>
          <p:cNvPr id="3" name="Picture 2"/>
          <p:cNvPicPr>
            <a:picLocks noChangeAspect="1"/>
          </p:cNvPicPr>
          <p:nvPr/>
        </p:nvPicPr>
        <p:blipFill>
          <a:blip r:embed="rId2"/>
          <a:stretch>
            <a:fillRect/>
          </a:stretch>
        </p:blipFill>
        <p:spPr>
          <a:xfrm>
            <a:off x="6853601" y="2178759"/>
            <a:ext cx="2530375" cy="3644892"/>
          </a:xfrm>
          <a:prstGeom prst="rect">
            <a:avLst/>
          </a:prstGeom>
        </p:spPr>
      </p:pic>
      <p:sp>
        <p:nvSpPr>
          <p:cNvPr id="10" name="Rectangle 9"/>
          <p:cNvSpPr/>
          <p:nvPr/>
        </p:nvSpPr>
        <p:spPr>
          <a:xfrm>
            <a:off x="5941986" y="6046014"/>
            <a:ext cx="3551264" cy="276999"/>
          </a:xfrm>
          <a:prstGeom prst="rect">
            <a:avLst/>
          </a:prstGeom>
        </p:spPr>
        <p:txBody>
          <a:bodyPr wrap="square">
            <a:spAutoFit/>
          </a:bodyPr>
          <a:lstStyle/>
          <a:p>
            <a:pPr algn="l">
              <a:spcBef>
                <a:spcPct val="50000"/>
              </a:spcBef>
              <a:buNone/>
            </a:pPr>
            <a:r>
              <a:rPr lang="en-US" sz="1200" b="0" u="none" dirty="0">
                <a:solidFill>
                  <a:schemeClr val="tx1"/>
                </a:solidFill>
              </a:rPr>
              <a:t>Source: ECB (2019), Financial Stability Review, May.</a:t>
            </a:r>
          </a:p>
        </p:txBody>
      </p:sp>
      <p:pic>
        <p:nvPicPr>
          <p:cNvPr id="4" name="Picture 3"/>
          <p:cNvPicPr>
            <a:picLocks noChangeAspect="1"/>
          </p:cNvPicPr>
          <p:nvPr/>
        </p:nvPicPr>
        <p:blipFill>
          <a:blip r:embed="rId3"/>
          <a:stretch>
            <a:fillRect/>
          </a:stretch>
        </p:blipFill>
        <p:spPr>
          <a:xfrm>
            <a:off x="1064568" y="2584581"/>
            <a:ext cx="4968552" cy="3239070"/>
          </a:xfrm>
          <a:prstGeom prst="rect">
            <a:avLst/>
          </a:prstGeom>
        </p:spPr>
      </p:pic>
    </p:spTree>
    <p:extLst>
      <p:ext uri="{BB962C8B-B14F-4D97-AF65-F5344CB8AC3E}">
        <p14:creationId xmlns:p14="http://schemas.microsoft.com/office/powerpoint/2010/main" val="3662089977"/>
      </p:ext>
    </p:extLst>
  </p:cSld>
  <p:clrMapOvr>
    <a:masterClrMapping/>
  </p:clrMapOvr>
  <p:transition spd="slow">
    <p:pull dir="r"/>
  </p:transition>
</p:sld>
</file>

<file path=ppt/slides/slide6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762001" y="1643061"/>
            <a:ext cx="8731250" cy="4679952"/>
          </a:xfrm>
        </p:spPr>
        <p:txBody>
          <a:bodyPr/>
          <a:lstStyle/>
          <a:p>
            <a:pPr marL="266700" indent="-266700" algn="just">
              <a:lnSpc>
                <a:spcPts val="2700"/>
              </a:lnSpc>
              <a:spcBef>
                <a:spcPts val="600"/>
              </a:spcBef>
              <a:spcAft>
                <a:spcPts val="600"/>
              </a:spcAft>
            </a:pPr>
            <a:r>
              <a:rPr lang="en-GB" sz="2000" b="1" dirty="0" err="1">
                <a:solidFill>
                  <a:srgbClr val="FF0000"/>
                </a:solidFill>
              </a:rPr>
              <a:t>BoP</a:t>
            </a:r>
            <a:r>
              <a:rPr lang="en-GB" sz="2000" b="1" dirty="0">
                <a:solidFill>
                  <a:srgbClr val="FF0000"/>
                </a:solidFill>
              </a:rPr>
              <a:t> announced in Feb18 </a:t>
            </a:r>
            <a:r>
              <a:rPr lang="en-GB" sz="2000" b="1" dirty="0" err="1">
                <a:solidFill>
                  <a:srgbClr val="FF0000"/>
                </a:solidFill>
              </a:rPr>
              <a:t>macroprudential</a:t>
            </a:r>
            <a:r>
              <a:rPr lang="en-GB" sz="2000" b="1" dirty="0">
                <a:solidFill>
                  <a:srgbClr val="FF0000"/>
                </a:solidFill>
              </a:rPr>
              <a:t> measures focused on credit risk in new mortgage and consumer loans, in effect since Jul18</a:t>
            </a:r>
            <a:r>
              <a:rPr lang="en-GB" sz="2000" dirty="0"/>
              <a:t>, under the principle of ‘comply or explain’, namely:</a:t>
            </a:r>
          </a:p>
          <a:p>
            <a:pPr marL="400050" indent="-400050" algn="just">
              <a:lnSpc>
                <a:spcPts val="2700"/>
              </a:lnSpc>
              <a:spcBef>
                <a:spcPts val="600"/>
              </a:spcBef>
              <a:spcAft>
                <a:spcPts val="600"/>
              </a:spcAft>
              <a:buAutoNum type="romanLcParenBoth"/>
            </a:pPr>
            <a:r>
              <a:rPr lang="en-GB" sz="2000" dirty="0"/>
              <a:t>LTV for new mortgages for primary residence &lt;= 90% (80% for other purposes and 100% for properties held by the bank or for leasing).</a:t>
            </a:r>
          </a:p>
          <a:p>
            <a:pPr marL="363538" indent="-363538" algn="just">
              <a:lnSpc>
                <a:spcPts val="2700"/>
              </a:lnSpc>
              <a:spcBef>
                <a:spcPts val="600"/>
              </a:spcBef>
              <a:spcAft>
                <a:spcPts val="600"/>
              </a:spcAft>
              <a:buAutoNum type="romanLcParenBoth" startAt="2"/>
            </a:pPr>
            <a:r>
              <a:rPr lang="en-GB" sz="2000" dirty="0"/>
              <a:t>DSTI &lt;= 50%, with the following requirements:</a:t>
            </a:r>
          </a:p>
          <a:p>
            <a:pPr marL="608012" lvl="1" indent="-342900" algn="just">
              <a:lnSpc>
                <a:spcPts val="2700"/>
              </a:lnSpc>
              <a:spcBef>
                <a:spcPts val="600"/>
              </a:spcBef>
              <a:spcAft>
                <a:spcPts val="600"/>
              </a:spcAft>
              <a:buAutoNum type="arabicParenBoth"/>
            </a:pPr>
            <a:r>
              <a:rPr lang="en-GB" sz="1800" dirty="0"/>
              <a:t>DSTI calculated assuming interest rate increases of 100 </a:t>
            </a:r>
            <a:r>
              <a:rPr lang="en-GB" sz="1800" dirty="0" err="1"/>
              <a:t>bp</a:t>
            </a:r>
            <a:r>
              <a:rPr lang="en-GB" sz="1800" dirty="0"/>
              <a:t> for loans with maturity &lt; 5y, 200 </a:t>
            </a:r>
            <a:r>
              <a:rPr lang="en-GB" sz="1800" dirty="0" err="1"/>
              <a:t>bp</a:t>
            </a:r>
            <a:r>
              <a:rPr lang="en-GB" sz="1800" dirty="0"/>
              <a:t> for maturities between 5 and 10 years, and 300 </a:t>
            </a:r>
            <a:r>
              <a:rPr lang="en-GB" sz="1800" dirty="0" err="1"/>
              <a:t>bp</a:t>
            </a:r>
            <a:r>
              <a:rPr lang="en-GB" sz="1800" dirty="0"/>
              <a:t> for maturities &gt;10 years.</a:t>
            </a:r>
          </a:p>
          <a:p>
            <a:pPr marL="608012" lvl="1" indent="-342900" algn="just">
              <a:lnSpc>
                <a:spcPts val="2700"/>
              </a:lnSpc>
              <a:spcBef>
                <a:spcPts val="600"/>
              </a:spcBef>
              <a:spcAft>
                <a:spcPts val="600"/>
              </a:spcAft>
              <a:buAutoNum type="arabicParenBoth"/>
            </a:pPr>
            <a:r>
              <a:rPr lang="en-GB" sz="1800" dirty="0"/>
              <a:t>Income is net of taxes and social security contributions and taking into account the impact of a reduction in the borrower’s income, if the borrower’s age at the loan maturity is &gt; 70y.</a:t>
            </a:r>
          </a:p>
          <a:p>
            <a:pPr marL="400050" indent="-400050" algn="just">
              <a:lnSpc>
                <a:spcPts val="2700"/>
              </a:lnSpc>
              <a:spcBef>
                <a:spcPts val="600"/>
              </a:spcBef>
              <a:spcAft>
                <a:spcPts val="600"/>
              </a:spcAft>
              <a:buAutoNum type="romanLcParenBoth"/>
            </a:pPr>
            <a:endParaRPr lang="en-US" sz="18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678</a:t>
            </a:fld>
            <a:endParaRPr lang="en-US"/>
          </a:p>
        </p:txBody>
      </p:sp>
    </p:spTree>
    <p:extLst>
      <p:ext uri="{BB962C8B-B14F-4D97-AF65-F5344CB8AC3E}">
        <p14:creationId xmlns:p14="http://schemas.microsoft.com/office/powerpoint/2010/main" val="2513371408"/>
      </p:ext>
    </p:extLst>
  </p:cSld>
  <p:clrMapOvr>
    <a:masterClrMapping/>
  </p:clrMapOvr>
  <p:transition spd="slow">
    <p:pull dir="r"/>
  </p:transition>
</p:sld>
</file>

<file path=ppt/slides/slide6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p>
        </p:txBody>
      </p:sp>
      <p:sp>
        <p:nvSpPr>
          <p:cNvPr id="111619" name="Rectangle 3"/>
          <p:cNvSpPr>
            <a:spLocks noGrp="1" noChangeArrowheads="1"/>
          </p:cNvSpPr>
          <p:nvPr>
            <p:ph type="body" idx="1"/>
          </p:nvPr>
        </p:nvSpPr>
        <p:spPr>
          <a:xfrm>
            <a:off x="762001" y="1643061"/>
            <a:ext cx="8731250" cy="4679952"/>
          </a:xfrm>
        </p:spPr>
        <p:txBody>
          <a:bodyPr/>
          <a:lstStyle/>
          <a:p>
            <a:pPr marL="608012" lvl="1" indent="-342900" algn="just">
              <a:lnSpc>
                <a:spcPts val="2700"/>
              </a:lnSpc>
              <a:spcBef>
                <a:spcPts val="0"/>
              </a:spcBef>
              <a:spcAft>
                <a:spcPts val="0"/>
              </a:spcAft>
              <a:buAutoNum type="arabicParenBoth" startAt="3"/>
            </a:pPr>
            <a:r>
              <a:rPr lang="en-GB" sz="1800" dirty="0"/>
              <a:t>exclusions:</a:t>
            </a:r>
          </a:p>
          <a:p>
            <a:pPr marL="608012" lvl="1" indent="-342900" algn="just">
              <a:lnSpc>
                <a:spcPts val="2700"/>
              </a:lnSpc>
              <a:spcBef>
                <a:spcPts val="0"/>
              </a:spcBef>
              <a:spcAft>
                <a:spcPts val="0"/>
              </a:spcAft>
              <a:buAutoNum type="arabicParenBoth" startAt="3"/>
            </a:pPr>
            <a:endParaRPr lang="en-GB" sz="1800" dirty="0"/>
          </a:p>
          <a:p>
            <a:pPr marL="628650" lvl="1" indent="-363538" algn="just">
              <a:lnSpc>
                <a:spcPts val="2700"/>
              </a:lnSpc>
              <a:spcBef>
                <a:spcPts val="0"/>
              </a:spcBef>
              <a:spcAft>
                <a:spcPts val="0"/>
              </a:spcAft>
              <a:buFontTx/>
              <a:buChar char="-"/>
            </a:pPr>
            <a:r>
              <a:rPr lang="en-GB" sz="1800" dirty="0"/>
              <a:t>Up to 20% of loans granted each year – DSTI &lt;= 60%;</a:t>
            </a:r>
          </a:p>
          <a:p>
            <a:pPr marL="628650" lvl="1" indent="-363538" algn="just">
              <a:lnSpc>
                <a:spcPts val="2700"/>
              </a:lnSpc>
              <a:spcBef>
                <a:spcPts val="0"/>
              </a:spcBef>
              <a:spcAft>
                <a:spcPts val="0"/>
              </a:spcAft>
              <a:buFontTx/>
              <a:buChar char="-"/>
            </a:pPr>
            <a:r>
              <a:rPr lang="en-GB" sz="1800" dirty="0"/>
              <a:t>Up to 5%: no DSTI limit.</a:t>
            </a:r>
          </a:p>
          <a:p>
            <a:pPr marL="628650" lvl="1" indent="-363538" algn="just">
              <a:lnSpc>
                <a:spcPts val="2700"/>
              </a:lnSpc>
              <a:spcBef>
                <a:spcPts val="0"/>
              </a:spcBef>
              <a:spcAft>
                <a:spcPts val="0"/>
              </a:spcAft>
              <a:buFontTx/>
              <a:buChar char="-"/>
            </a:pPr>
            <a:endParaRPr lang="en-GB" sz="1800" dirty="0"/>
          </a:p>
          <a:p>
            <a:pPr marL="400050" indent="-400050" algn="just">
              <a:lnSpc>
                <a:spcPts val="2400"/>
              </a:lnSpc>
              <a:spcBef>
                <a:spcPts val="0"/>
              </a:spcBef>
              <a:spcAft>
                <a:spcPts val="400"/>
              </a:spcAft>
              <a:buAutoNum type="romanLcParenBoth" startAt="3"/>
            </a:pPr>
            <a:r>
              <a:rPr lang="en-GB" sz="2000" dirty="0"/>
              <a:t>Limits to maturities:</a:t>
            </a:r>
          </a:p>
          <a:p>
            <a:pPr marL="400050" indent="-400050" algn="just">
              <a:lnSpc>
                <a:spcPts val="2400"/>
              </a:lnSpc>
              <a:spcBef>
                <a:spcPts val="0"/>
              </a:spcBef>
              <a:spcAft>
                <a:spcPts val="400"/>
              </a:spcAft>
              <a:buAutoNum type="romanLcParenBoth" startAt="3"/>
            </a:pPr>
            <a:endParaRPr lang="en-GB" sz="2000" dirty="0"/>
          </a:p>
          <a:p>
            <a:pPr marL="800100" lvl="1" indent="-400050" algn="just">
              <a:lnSpc>
                <a:spcPts val="2400"/>
              </a:lnSpc>
              <a:spcBef>
                <a:spcPts val="0"/>
              </a:spcBef>
              <a:spcAft>
                <a:spcPts val="400"/>
              </a:spcAft>
              <a:buAutoNum type="romanLcParenBoth"/>
            </a:pPr>
            <a:r>
              <a:rPr lang="en-GB" sz="1800" dirty="0"/>
              <a:t>New mortgage and related loans &lt;= 40y, with the average maturity of new credit agreements having gradually to converge to 30y by 2022.</a:t>
            </a:r>
          </a:p>
          <a:p>
            <a:pPr marL="800100" lvl="1" indent="-400050" algn="just">
              <a:lnSpc>
                <a:spcPts val="2400"/>
              </a:lnSpc>
              <a:spcBef>
                <a:spcPts val="0"/>
              </a:spcBef>
              <a:spcAft>
                <a:spcPts val="400"/>
              </a:spcAft>
              <a:buAutoNum type="romanLcParenBoth"/>
            </a:pPr>
            <a:endParaRPr lang="en-GB" sz="1800" dirty="0"/>
          </a:p>
          <a:p>
            <a:pPr marL="800100" lvl="1" indent="-400050" algn="just">
              <a:lnSpc>
                <a:spcPts val="2400"/>
              </a:lnSpc>
              <a:spcBef>
                <a:spcPts val="0"/>
              </a:spcBef>
              <a:spcAft>
                <a:spcPts val="400"/>
              </a:spcAft>
              <a:buAutoNum type="romanLcParenBoth"/>
            </a:pPr>
            <a:r>
              <a:rPr lang="en-GB" sz="1800" dirty="0"/>
              <a:t>Consumer credit agreements - maturity of new loans &lt;= 10y.</a:t>
            </a:r>
          </a:p>
          <a:p>
            <a:pPr marL="628650" lvl="1" indent="-363538" algn="just">
              <a:lnSpc>
                <a:spcPts val="2700"/>
              </a:lnSpc>
              <a:spcBef>
                <a:spcPts val="0"/>
              </a:spcBef>
              <a:spcAft>
                <a:spcPts val="0"/>
              </a:spcAft>
              <a:buFontTx/>
              <a:buChar char="-"/>
            </a:pPr>
            <a:endParaRPr lang="en-US" sz="18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679</a:t>
            </a:fld>
            <a:endParaRPr lang="en-US"/>
          </a:p>
        </p:txBody>
      </p:sp>
    </p:spTree>
    <p:extLst>
      <p:ext uri="{BB962C8B-B14F-4D97-AF65-F5344CB8AC3E}">
        <p14:creationId xmlns:p14="http://schemas.microsoft.com/office/powerpoint/2010/main" val="1512372424"/>
      </p:ext>
    </p:extLst>
  </p:cSld>
  <p:clrMapOvr>
    <a:masterClrMapping/>
  </p:clrMapOvr>
  <p:transition spd="slow">
    <p:pull dir="r"/>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dirty="0"/>
              <a:t>After the loan amount is fully used by borrower, the bank will have to use its reserves to pay for the deposits used and its balance sheet becomes:</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However, this money is used to make payments to other entities and will be deposited at other banks in the financial systems: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68</a:t>
            </a:fld>
            <a:endParaRPr lang="en-US"/>
          </a:p>
        </p:txBody>
      </p:sp>
      <p:pic>
        <p:nvPicPr>
          <p:cNvPr id="5" name="Picture 4"/>
          <p:cNvPicPr>
            <a:picLocks noChangeAspect="1"/>
          </p:cNvPicPr>
          <p:nvPr/>
        </p:nvPicPr>
        <p:blipFill>
          <a:blip r:embed="rId2"/>
          <a:stretch>
            <a:fillRect/>
          </a:stretch>
        </p:blipFill>
        <p:spPr>
          <a:xfrm>
            <a:off x="2360712" y="2564904"/>
            <a:ext cx="5068788" cy="1215198"/>
          </a:xfrm>
          <a:prstGeom prst="rect">
            <a:avLst/>
          </a:prstGeom>
        </p:spPr>
      </p:pic>
      <p:pic>
        <p:nvPicPr>
          <p:cNvPr id="6" name="Picture 5"/>
          <p:cNvPicPr>
            <a:picLocks noChangeAspect="1"/>
          </p:cNvPicPr>
          <p:nvPr/>
        </p:nvPicPr>
        <p:blipFill>
          <a:blip r:embed="rId3"/>
          <a:stretch>
            <a:fillRect/>
          </a:stretch>
        </p:blipFill>
        <p:spPr>
          <a:xfrm>
            <a:off x="2432720" y="4725144"/>
            <a:ext cx="5314010" cy="1080120"/>
          </a:xfrm>
          <a:prstGeom prst="rect">
            <a:avLst/>
          </a:prstGeom>
        </p:spPr>
      </p:pic>
      <p:sp>
        <p:nvSpPr>
          <p:cNvPr id="9" name="Rectangle 3"/>
          <p:cNvSpPr txBox="1">
            <a:spLocks noChangeArrowheads="1"/>
          </p:cNvSpPr>
          <p:nvPr/>
        </p:nvSpPr>
        <p:spPr bwMode="auto">
          <a:xfrm>
            <a:off x="1208584" y="5949280"/>
            <a:ext cx="8208912" cy="36004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a:t>Source: </a:t>
            </a:r>
            <a:r>
              <a:rPr kumimoji="0" lang="en-US" sz="1400" b="0" u="none" kern="0" dirty="0" err="1"/>
              <a:t>Mishkin</a:t>
            </a:r>
            <a:r>
              <a:rPr kumimoji="0" lang="en-US" sz="1400" b="0" u="none" kern="0" dirty="0"/>
              <a:t> (2019), “</a:t>
            </a:r>
            <a:r>
              <a:rPr lang="en-US" sz="1400" b="0" u="none" dirty="0"/>
              <a:t>The Economics of Money, Banking, and Financial Markets”.</a:t>
            </a:r>
          </a:p>
        </p:txBody>
      </p:sp>
    </p:spTree>
    <p:extLst>
      <p:ext uri="{BB962C8B-B14F-4D97-AF65-F5344CB8AC3E}">
        <p14:creationId xmlns:p14="http://schemas.microsoft.com/office/powerpoint/2010/main" val="553400327"/>
      </p:ext>
    </p:extLst>
  </p:cSld>
  <p:clrMapOvr>
    <a:masterClrMapping/>
  </p:clrMapOvr>
  <p:transition spd="slow">
    <p:pull dir="r"/>
  </p:transition>
</p:sld>
</file>

<file path=ppt/slides/slide6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Liquidity Risk</a:t>
            </a:r>
          </a:p>
        </p:txBody>
      </p:sp>
      <p:sp>
        <p:nvSpPr>
          <p:cNvPr id="125955" name="Rectangle 3"/>
          <p:cNvSpPr>
            <a:spLocks noGrp="1" noChangeArrowheads="1"/>
          </p:cNvSpPr>
          <p:nvPr>
            <p:ph type="body" idx="1"/>
          </p:nvPr>
        </p:nvSpPr>
        <p:spPr>
          <a:xfrm>
            <a:off x="762000" y="1628800"/>
            <a:ext cx="8731250" cy="4694213"/>
          </a:xfrm>
        </p:spPr>
        <p:txBody>
          <a:bodyPr/>
          <a:lstStyle/>
          <a:p>
            <a:pPr marL="266700" lvl="3" indent="-266700" algn="just">
              <a:lnSpc>
                <a:spcPts val="2700"/>
              </a:lnSpc>
              <a:spcBef>
                <a:spcPts val="600"/>
              </a:spcBef>
              <a:spcAft>
                <a:spcPts val="600"/>
              </a:spcAft>
              <a:buFont typeface="Monotype Sorts" pitchFamily="2" charset="2"/>
              <a:buChar char="n"/>
            </a:pPr>
            <a:r>
              <a:rPr lang="en-US" sz="1800" dirty="0">
                <a:solidFill>
                  <a:srgbClr val="FF0000"/>
                </a:solidFill>
                <a:cs typeface="Times New Roman" pitchFamily="18" charset="0"/>
              </a:rPr>
              <a:t>Definition: the risk of losing the ability to have enough cash to keep operating smoothly, while the bank is solvent. Sometimes, it is also referred to as rollover risk.</a:t>
            </a:r>
          </a:p>
          <a:p>
            <a:pPr marL="266700" lvl="3" indent="-266700" algn="just">
              <a:lnSpc>
                <a:spcPts val="2700"/>
              </a:lnSpc>
              <a:spcBef>
                <a:spcPts val="600"/>
              </a:spcBef>
              <a:spcAft>
                <a:spcPts val="600"/>
              </a:spcAft>
              <a:buFont typeface="Monotype Sorts" pitchFamily="2" charset="2"/>
              <a:buChar char="n"/>
            </a:pPr>
            <a:r>
              <a:rPr lang="en-US" sz="1800" dirty="0">
                <a:cs typeface="Times New Roman" pitchFamily="18" charset="0"/>
              </a:rPr>
              <a:t>Illiquidity means that banks cannot get cash by selling assets at reasonable prices.</a:t>
            </a:r>
          </a:p>
          <a:p>
            <a:pPr marL="266700" lvl="3" indent="-266700" algn="just">
              <a:lnSpc>
                <a:spcPts val="2700"/>
              </a:lnSpc>
              <a:spcBef>
                <a:spcPts val="600"/>
              </a:spcBef>
              <a:spcAft>
                <a:spcPts val="600"/>
              </a:spcAft>
              <a:buFont typeface="Monotype Sorts" pitchFamily="2" charset="2"/>
              <a:buChar char="n"/>
            </a:pPr>
            <a:r>
              <a:rPr lang="en-US" sz="1800" dirty="0">
                <a:cs typeface="Times New Roman" pitchFamily="18" charset="0"/>
              </a:rPr>
              <a:t>Being solvent, i.e. complying with capital requirements, and preserving eligible collateral to offer, a bank is not expected to face liquidity problems, as it keeps the ability to raise cash from the central bank.</a:t>
            </a:r>
          </a:p>
          <a:p>
            <a:pPr marL="266700" lvl="3" indent="-266700" algn="just">
              <a:lnSpc>
                <a:spcPts val="2700"/>
              </a:lnSpc>
              <a:spcBef>
                <a:spcPts val="600"/>
              </a:spcBef>
              <a:spcAft>
                <a:spcPts val="600"/>
              </a:spcAft>
              <a:buFont typeface="Monotype Sorts" pitchFamily="2" charset="2"/>
              <a:buChar char="n"/>
            </a:pPr>
            <a:r>
              <a:rPr lang="en-US" sz="1800" dirty="0">
                <a:cs typeface="Times New Roman" pitchFamily="18" charset="0"/>
              </a:rPr>
              <a:t>Conversely, fire sales of assets may lead to losses, impacting on the solvency and therefore triggering additional liquidity problems.</a:t>
            </a:r>
          </a:p>
          <a:p>
            <a:pPr marL="266700" lvl="3" indent="-266700" algn="just">
              <a:lnSpc>
                <a:spcPts val="2700"/>
              </a:lnSpc>
              <a:spcBef>
                <a:spcPts val="600"/>
              </a:spcBef>
              <a:spcAft>
                <a:spcPts val="600"/>
              </a:spcAft>
              <a:buFont typeface="Monotype Sorts" pitchFamily="2" charset="2"/>
              <a:buChar char="n"/>
            </a:pPr>
            <a:r>
              <a:rPr lang="en-US" sz="1800" dirty="0">
                <a:cs typeface="Times New Roman" pitchFamily="18" charset="0"/>
              </a:rPr>
              <a:t>Liquidity problems may be provoked by exogenous market events, e.g. lower risk-appetite or by endogenous factors, due to mismatches between assets and liabilities.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680</a:t>
            </a:fld>
            <a:endParaRPr lang="en-US"/>
          </a:p>
        </p:txBody>
      </p:sp>
    </p:spTree>
    <p:extLst>
      <p:ext uri="{BB962C8B-B14F-4D97-AF65-F5344CB8AC3E}">
        <p14:creationId xmlns:p14="http://schemas.microsoft.com/office/powerpoint/2010/main" val="3546835497"/>
      </p:ext>
    </p:extLst>
  </p:cSld>
  <p:clrMapOvr>
    <a:masterClrMapping/>
  </p:clrMapOvr>
  <p:transition spd="slow">
    <p:pull dir="r"/>
  </p:transition>
</p:sld>
</file>

<file path=ppt/slides/slide6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Liquidity Risk</a:t>
            </a:r>
          </a:p>
        </p:txBody>
      </p:sp>
      <p:sp>
        <p:nvSpPr>
          <p:cNvPr id="125955" name="Rectangle 3"/>
          <p:cNvSpPr>
            <a:spLocks noGrp="1" noChangeArrowheads="1"/>
          </p:cNvSpPr>
          <p:nvPr>
            <p:ph type="body" idx="1"/>
          </p:nvPr>
        </p:nvSpPr>
        <p:spPr>
          <a:xfrm>
            <a:off x="762000" y="1628800"/>
            <a:ext cx="8731250" cy="4694213"/>
          </a:xfrm>
        </p:spPr>
        <p:txBody>
          <a:bodyPr/>
          <a:lstStyle/>
          <a:p>
            <a:pPr marL="266700" lvl="3" indent="-266700" algn="just">
              <a:lnSpc>
                <a:spcPts val="2700"/>
              </a:lnSpc>
              <a:spcBef>
                <a:spcPts val="600"/>
              </a:spcBef>
              <a:spcAft>
                <a:spcPts val="600"/>
              </a:spcAft>
              <a:buFont typeface="Monotype Sorts" pitchFamily="2" charset="2"/>
              <a:buChar char="n"/>
            </a:pPr>
            <a:r>
              <a:rPr lang="en-US" dirty="0">
                <a:solidFill>
                  <a:srgbClr val="FF0000"/>
                </a:solidFill>
                <a:cs typeface="Times New Roman" pitchFamily="18" charset="0"/>
              </a:rPr>
              <a:t>Liquidity risk stems from:</a:t>
            </a:r>
          </a:p>
          <a:p>
            <a:pPr marL="268288" lvl="3" indent="-268288" algn="just">
              <a:lnSpc>
                <a:spcPts val="2700"/>
              </a:lnSpc>
              <a:spcBef>
                <a:spcPts val="600"/>
              </a:spcBef>
              <a:spcAft>
                <a:spcPts val="600"/>
              </a:spcAft>
              <a:buFontTx/>
              <a:buAutoNum type="romanLcParenBoth"/>
            </a:pPr>
            <a:r>
              <a:rPr lang="en-US" dirty="0">
                <a:solidFill>
                  <a:srgbClr val="FF0000"/>
                </a:solidFill>
                <a:cs typeface="Times New Roman" pitchFamily="18" charset="0"/>
              </a:rPr>
              <a:t>asset side - </a:t>
            </a:r>
            <a:r>
              <a:rPr lang="en-US" dirty="0">
                <a:cs typeface="Times New Roman" pitchFamily="18" charset="0"/>
              </a:rPr>
              <a:t>off-balance sheet loan commitments (e.g. credit cards, current accounts, overdraft facilities) allow customers to withdraw money from the bank.</a:t>
            </a:r>
          </a:p>
          <a:p>
            <a:pPr marL="268288" lvl="3" indent="-268288" algn="just">
              <a:lnSpc>
                <a:spcPts val="2700"/>
              </a:lnSpc>
              <a:spcBef>
                <a:spcPts val="600"/>
              </a:spcBef>
              <a:spcAft>
                <a:spcPts val="600"/>
              </a:spcAft>
              <a:buAutoNum type="romanLcParenBoth"/>
            </a:pPr>
            <a:r>
              <a:rPr lang="en-US" dirty="0">
                <a:solidFill>
                  <a:srgbClr val="FF0000"/>
                </a:solidFill>
                <a:cs typeface="Times New Roman" pitchFamily="18" charset="0"/>
              </a:rPr>
              <a:t>liability side - </a:t>
            </a:r>
            <a:r>
              <a:rPr lang="en-US" dirty="0">
                <a:cs typeface="Times New Roman" pitchFamily="18" charset="0"/>
              </a:rPr>
              <a:t>the very high percentage of short-term liabilities, matched by a very low percentage of liquid assets (more relevant).</a:t>
            </a:r>
          </a:p>
          <a:p>
            <a:pPr marL="266700" lvl="3" indent="-266700" algn="just">
              <a:lnSpc>
                <a:spcPts val="2700"/>
              </a:lnSpc>
              <a:spcBef>
                <a:spcPts val="600"/>
              </a:spcBef>
              <a:spcAft>
                <a:spcPts val="600"/>
              </a:spcAft>
              <a:buFont typeface="Monotype Sorts" pitchFamily="2" charset="2"/>
              <a:buChar char="n"/>
            </a:pPr>
            <a:r>
              <a:rPr lang="en-US" dirty="0">
                <a:cs typeface="Times New Roman" pitchFamily="18" charset="0"/>
              </a:rPr>
              <a:t>In the US, deposits represent 75% of liabilities.</a:t>
            </a:r>
          </a:p>
          <a:p>
            <a:pPr marL="266700" lvl="3" indent="-266700" algn="just">
              <a:lnSpc>
                <a:spcPts val="2700"/>
              </a:lnSpc>
              <a:spcBef>
                <a:spcPts val="600"/>
              </a:spcBef>
              <a:spcAft>
                <a:spcPts val="600"/>
              </a:spcAft>
              <a:buFont typeface="Monotype Sorts" pitchFamily="2" charset="2"/>
              <a:buChar char="n"/>
            </a:pP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681</a:t>
            </a:fld>
            <a:endParaRPr lang="en-US"/>
          </a:p>
        </p:txBody>
      </p:sp>
      <p:pic>
        <p:nvPicPr>
          <p:cNvPr id="3" name="Picture 2"/>
          <p:cNvPicPr>
            <a:picLocks noChangeAspect="1"/>
          </p:cNvPicPr>
          <p:nvPr/>
        </p:nvPicPr>
        <p:blipFill>
          <a:blip r:embed="rId2"/>
          <a:stretch>
            <a:fillRect/>
          </a:stretch>
        </p:blipFill>
        <p:spPr>
          <a:xfrm>
            <a:off x="1113593" y="4263671"/>
            <a:ext cx="7295791" cy="1772901"/>
          </a:xfrm>
          <a:prstGeom prst="rect">
            <a:avLst/>
          </a:prstGeom>
        </p:spPr>
      </p:pic>
      <p:sp>
        <p:nvSpPr>
          <p:cNvPr id="7" name="Text Box 5"/>
          <p:cNvSpPr txBox="1">
            <a:spLocks noChangeArrowheads="1"/>
          </p:cNvSpPr>
          <p:nvPr/>
        </p:nvSpPr>
        <p:spPr bwMode="auto">
          <a:xfrm>
            <a:off x="1064567" y="6063099"/>
            <a:ext cx="8263583" cy="246221"/>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a:solidFill>
                  <a:schemeClr val="tx1"/>
                </a:solidFill>
              </a:rPr>
              <a:t>Source: Saunders, Anthony and Marcia </a:t>
            </a:r>
            <a:r>
              <a:rPr lang="en-US" sz="1000" b="0" u="none" dirty="0" err="1">
                <a:solidFill>
                  <a:schemeClr val="tx1"/>
                </a:solidFill>
              </a:rPr>
              <a:t>Millon</a:t>
            </a:r>
            <a:r>
              <a:rPr lang="en-US" sz="1000" b="0" u="none" dirty="0">
                <a:solidFill>
                  <a:schemeClr val="tx1"/>
                </a:solidFill>
              </a:rPr>
              <a:t> Cornett (2008), “Financial Institutions Management – A Risk Management Approach”, McGraw-Hill.</a:t>
            </a:r>
          </a:p>
        </p:txBody>
      </p:sp>
    </p:spTree>
    <p:extLst>
      <p:ext uri="{BB962C8B-B14F-4D97-AF65-F5344CB8AC3E}">
        <p14:creationId xmlns:p14="http://schemas.microsoft.com/office/powerpoint/2010/main" val="3009502803"/>
      </p:ext>
    </p:extLst>
  </p:cSld>
  <p:clrMapOvr>
    <a:masterClrMapping/>
  </p:clrMapOvr>
  <p:transition spd="slow">
    <p:pull dir="r"/>
  </p:transition>
</p:sld>
</file>

<file path=ppt/slides/slide6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Liquidity Risk</a:t>
            </a:r>
          </a:p>
        </p:txBody>
      </p:sp>
      <p:sp>
        <p:nvSpPr>
          <p:cNvPr id="125955" name="Rectangle 3"/>
          <p:cNvSpPr>
            <a:spLocks noGrp="1" noChangeArrowheads="1"/>
          </p:cNvSpPr>
          <p:nvPr>
            <p:ph type="body" idx="1"/>
          </p:nvPr>
        </p:nvSpPr>
        <p:spPr>
          <a:xfrm>
            <a:off x="762000" y="1628800"/>
            <a:ext cx="8731250" cy="4694213"/>
          </a:xfrm>
        </p:spPr>
        <p:txBody>
          <a:bodyPr/>
          <a:lstStyle/>
          <a:p>
            <a:pPr marL="266700" lvl="3" indent="-266700" algn="just">
              <a:lnSpc>
                <a:spcPts val="2700"/>
              </a:lnSpc>
              <a:spcBef>
                <a:spcPts val="600"/>
              </a:spcBef>
              <a:spcAft>
                <a:spcPts val="600"/>
              </a:spcAft>
              <a:buFont typeface="Monotype Sorts" pitchFamily="2" charset="2"/>
              <a:buChar char="n"/>
            </a:pPr>
            <a:r>
              <a:rPr lang="en-US" dirty="0">
                <a:cs typeface="Times New Roman" pitchFamily="18" charset="0"/>
              </a:rPr>
              <a:t>A </a:t>
            </a:r>
            <a:r>
              <a:rPr lang="en-US" dirty="0">
                <a:solidFill>
                  <a:srgbClr val="FF0000"/>
                </a:solidFill>
                <a:cs typeface="Times New Roman" pitchFamily="18" charset="0"/>
              </a:rPr>
              <a:t>significant part of short-term liabilities corresponds to core or stable deposits</a:t>
            </a:r>
            <a:r>
              <a:rPr lang="en-US" dirty="0">
                <a:cs typeface="Times New Roman" pitchFamily="18" charset="0"/>
              </a:rPr>
              <a:t>.</a:t>
            </a:r>
          </a:p>
          <a:p>
            <a:pPr marL="266700" lvl="3" indent="-266700" algn="just">
              <a:lnSpc>
                <a:spcPts val="2700"/>
              </a:lnSpc>
              <a:spcBef>
                <a:spcPts val="600"/>
              </a:spcBef>
              <a:spcAft>
                <a:spcPts val="600"/>
              </a:spcAft>
              <a:buFont typeface="Monotype Sorts" pitchFamily="2" charset="2"/>
              <a:buChar char="n"/>
            </a:pPr>
            <a:endParaRPr lang="en-US" dirty="0">
              <a:cs typeface="Times New Roman" pitchFamily="18" charset="0"/>
            </a:endParaRPr>
          </a:p>
          <a:p>
            <a:pPr marL="266700" lvl="3" indent="-266700" algn="just">
              <a:lnSpc>
                <a:spcPts val="2700"/>
              </a:lnSpc>
              <a:spcBef>
                <a:spcPts val="600"/>
              </a:spcBef>
              <a:spcAft>
                <a:spcPts val="600"/>
              </a:spcAft>
              <a:buFont typeface="Monotype Sorts" pitchFamily="2" charset="2"/>
              <a:buChar char="n"/>
            </a:pPr>
            <a:r>
              <a:rPr lang="en-US" dirty="0">
                <a:solidFill>
                  <a:srgbClr val="FF0000"/>
                </a:solidFill>
                <a:cs typeface="Times New Roman" pitchFamily="18" charset="0"/>
              </a:rPr>
              <a:t>Banks are able to estimate the probability distribution of net deposits drain, unless something very unexpected occurs – bank runs:</a:t>
            </a:r>
          </a:p>
          <a:p>
            <a:pPr marL="266700" lvl="3" indent="-266700" algn="just">
              <a:lnSpc>
                <a:spcPts val="2700"/>
              </a:lnSpc>
              <a:spcBef>
                <a:spcPts val="600"/>
              </a:spcBef>
              <a:spcAft>
                <a:spcPts val="600"/>
              </a:spcAft>
              <a:buFont typeface="Monotype Sorts" pitchFamily="2" charset="2"/>
              <a:buChar char="n"/>
            </a:pP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682</a:t>
            </a:fld>
            <a:endParaRPr lang="en-US"/>
          </a:p>
        </p:txBody>
      </p:sp>
      <p:sp>
        <p:nvSpPr>
          <p:cNvPr id="7" name="Text Box 5"/>
          <p:cNvSpPr txBox="1">
            <a:spLocks noChangeArrowheads="1"/>
          </p:cNvSpPr>
          <p:nvPr/>
        </p:nvSpPr>
        <p:spPr bwMode="auto">
          <a:xfrm>
            <a:off x="6163708" y="5733256"/>
            <a:ext cx="3329542" cy="576064"/>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a:solidFill>
                  <a:schemeClr val="tx1"/>
                </a:solidFill>
              </a:rPr>
              <a:t>Source: Saunders, Anthony and Marcia </a:t>
            </a:r>
            <a:r>
              <a:rPr lang="en-US" sz="1000" b="0" u="none" dirty="0" err="1">
                <a:solidFill>
                  <a:schemeClr val="tx1"/>
                </a:solidFill>
              </a:rPr>
              <a:t>Millon</a:t>
            </a:r>
            <a:r>
              <a:rPr lang="en-US" sz="1000" b="0" u="none" dirty="0">
                <a:solidFill>
                  <a:schemeClr val="tx1"/>
                </a:solidFill>
              </a:rPr>
              <a:t> Cornett (2008), “Financial Institutions Management – A Risk Management Approach”, McGraw-Hill.</a:t>
            </a:r>
          </a:p>
        </p:txBody>
      </p:sp>
      <p:sp>
        <p:nvSpPr>
          <p:cNvPr id="4" name="Down Arrow 3"/>
          <p:cNvSpPr/>
          <p:nvPr/>
        </p:nvSpPr>
        <p:spPr bwMode="auto">
          <a:xfrm>
            <a:off x="5097016" y="2060848"/>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pic>
        <p:nvPicPr>
          <p:cNvPr id="5" name="Picture 4"/>
          <p:cNvPicPr>
            <a:picLocks noChangeAspect="1"/>
          </p:cNvPicPr>
          <p:nvPr/>
        </p:nvPicPr>
        <p:blipFill>
          <a:blip r:embed="rId2"/>
          <a:stretch>
            <a:fillRect/>
          </a:stretch>
        </p:blipFill>
        <p:spPr>
          <a:xfrm>
            <a:off x="1064568" y="3573016"/>
            <a:ext cx="5099140" cy="2736305"/>
          </a:xfrm>
          <a:prstGeom prst="rect">
            <a:avLst/>
          </a:prstGeom>
        </p:spPr>
      </p:pic>
    </p:spTree>
    <p:extLst>
      <p:ext uri="{BB962C8B-B14F-4D97-AF65-F5344CB8AC3E}">
        <p14:creationId xmlns:p14="http://schemas.microsoft.com/office/powerpoint/2010/main" val="59052263"/>
      </p:ext>
    </p:extLst>
  </p:cSld>
  <p:clrMapOvr>
    <a:masterClrMapping/>
  </p:clrMapOvr>
  <p:transition spd="slow">
    <p:pull dir="r"/>
  </p:transition>
</p:sld>
</file>

<file path=ppt/slides/slide6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Liquidity Risk</a:t>
            </a:r>
          </a:p>
        </p:txBody>
      </p:sp>
      <p:sp>
        <p:nvSpPr>
          <p:cNvPr id="125955" name="Rectangle 3"/>
          <p:cNvSpPr>
            <a:spLocks noGrp="1" noChangeArrowheads="1"/>
          </p:cNvSpPr>
          <p:nvPr>
            <p:ph type="body" idx="1"/>
          </p:nvPr>
        </p:nvSpPr>
        <p:spPr>
          <a:xfrm>
            <a:off x="762000" y="1628800"/>
            <a:ext cx="8731250" cy="4694213"/>
          </a:xfrm>
        </p:spPr>
        <p:txBody>
          <a:bodyPr/>
          <a:lstStyle/>
          <a:p>
            <a:pPr marL="361950" indent="-361950" algn="just">
              <a:lnSpc>
                <a:spcPts val="2700"/>
              </a:lnSpc>
              <a:spcBef>
                <a:spcPts val="600"/>
              </a:spcBef>
              <a:spcAft>
                <a:spcPts val="600"/>
              </a:spcAft>
              <a:buAutoNum type="arabicParenR"/>
            </a:pPr>
            <a:r>
              <a:rPr lang="en-US" sz="2000" dirty="0">
                <a:solidFill>
                  <a:srgbClr val="FF0000"/>
                </a:solidFill>
                <a:cs typeface="Times New Roman" pitchFamily="18" charset="0"/>
              </a:rPr>
              <a:t>Metrics</a:t>
            </a:r>
          </a:p>
          <a:p>
            <a:pPr algn="just">
              <a:lnSpc>
                <a:spcPts val="2700"/>
              </a:lnSpc>
              <a:spcBef>
                <a:spcPts val="600"/>
              </a:spcBef>
              <a:spcAft>
                <a:spcPts val="600"/>
              </a:spcAft>
              <a:buFontTx/>
              <a:buChar char="-"/>
            </a:pPr>
            <a:r>
              <a:rPr lang="en-US" sz="2000" dirty="0">
                <a:solidFill>
                  <a:srgbClr val="FF0000"/>
                </a:solidFill>
                <a:cs typeface="Times New Roman" pitchFamily="18" charset="0"/>
              </a:rPr>
              <a:t>Liquidity gaps</a:t>
            </a:r>
          </a:p>
          <a:p>
            <a:pPr algn="just">
              <a:lnSpc>
                <a:spcPts val="2700"/>
              </a:lnSpc>
              <a:spcBef>
                <a:spcPts val="600"/>
              </a:spcBef>
              <a:spcAft>
                <a:spcPts val="600"/>
              </a:spcAft>
              <a:buFontTx/>
              <a:buChar char="-"/>
            </a:pPr>
            <a:r>
              <a:rPr lang="en-US" sz="2000" dirty="0">
                <a:solidFill>
                  <a:srgbClr val="FF0000"/>
                </a:solidFill>
                <a:cs typeface="Times New Roman" pitchFamily="18" charset="0"/>
              </a:rPr>
              <a:t>Eligible collaterals in liquidity operations with the Central Bank</a:t>
            </a:r>
            <a:endParaRPr lang="en-US" sz="2000" dirty="0">
              <a:cs typeface="Times New Roman" pitchFamily="18" charset="0"/>
            </a:endParaRPr>
          </a:p>
          <a:p>
            <a:pPr algn="just">
              <a:lnSpc>
                <a:spcPts val="2700"/>
              </a:lnSpc>
              <a:spcBef>
                <a:spcPts val="600"/>
              </a:spcBef>
              <a:spcAft>
                <a:spcPts val="600"/>
              </a:spcAft>
              <a:buFontTx/>
              <a:buChar char="-"/>
            </a:pPr>
            <a:r>
              <a:rPr lang="en-US" sz="2000" dirty="0">
                <a:solidFill>
                  <a:srgbClr val="FF0000"/>
                </a:solidFill>
                <a:cs typeface="Times New Roman" pitchFamily="18" charset="0"/>
              </a:rPr>
              <a:t>Liquidity ratios</a:t>
            </a:r>
          </a:p>
          <a:p>
            <a:pPr marL="0" indent="0" algn="just">
              <a:lnSpc>
                <a:spcPts val="2700"/>
              </a:lnSpc>
              <a:spcBef>
                <a:spcPts val="600"/>
              </a:spcBef>
              <a:spcAft>
                <a:spcPts val="600"/>
              </a:spcAft>
              <a:buNone/>
            </a:pPr>
            <a:endParaRPr lang="en-US" sz="2000" dirty="0">
              <a:solidFill>
                <a:srgbClr val="FF0000"/>
              </a:solidFill>
              <a:cs typeface="Times New Roman" pitchFamily="18" charset="0"/>
            </a:endParaRPr>
          </a:p>
          <a:p>
            <a:pPr marL="361950" indent="-361950" algn="just">
              <a:lnSpc>
                <a:spcPts val="2700"/>
              </a:lnSpc>
              <a:spcBef>
                <a:spcPts val="600"/>
              </a:spcBef>
              <a:spcAft>
                <a:spcPts val="600"/>
              </a:spcAft>
              <a:buAutoNum type="arabicParenR" startAt="2"/>
            </a:pPr>
            <a:r>
              <a:rPr lang="en-US" sz="2000" dirty="0">
                <a:solidFill>
                  <a:srgbClr val="FF0000"/>
                </a:solidFill>
                <a:cs typeface="Times New Roman" pitchFamily="18" charset="0"/>
              </a:rPr>
              <a:t>Consequences of the Government Debt crisis</a:t>
            </a:r>
          </a:p>
          <a:p>
            <a:pPr marL="361950" indent="-361950" algn="just">
              <a:lnSpc>
                <a:spcPts val="2700"/>
              </a:lnSpc>
              <a:spcBef>
                <a:spcPts val="600"/>
              </a:spcBef>
              <a:spcAft>
                <a:spcPts val="600"/>
              </a:spcAft>
              <a:buAutoNum type="arabicParenR" startAt="2"/>
            </a:pPr>
            <a:endParaRPr lang="en-US" sz="2000" dirty="0">
              <a:solidFill>
                <a:srgbClr val="FF0000"/>
              </a:solidFill>
              <a:cs typeface="Times New Roman" pitchFamily="18" charset="0"/>
            </a:endParaRPr>
          </a:p>
          <a:p>
            <a:pPr marL="361950" indent="-361950" algn="just">
              <a:lnSpc>
                <a:spcPts val="2700"/>
              </a:lnSpc>
              <a:spcBef>
                <a:spcPts val="600"/>
              </a:spcBef>
              <a:spcAft>
                <a:spcPts val="600"/>
              </a:spcAft>
              <a:buAutoNum type="arabicParenR" startAt="2"/>
            </a:pPr>
            <a:r>
              <a:rPr lang="en-US" sz="2000" dirty="0">
                <a:solidFill>
                  <a:srgbClr val="FF0000"/>
                </a:solidFill>
                <a:cs typeface="Times New Roman" pitchFamily="18" charset="0"/>
              </a:rPr>
              <a:t>Recent evolution</a:t>
            </a:r>
          </a:p>
          <a:p>
            <a:pPr marL="0" indent="0" algn="just">
              <a:lnSpc>
                <a:spcPts val="2700"/>
              </a:lnSpc>
              <a:spcBef>
                <a:spcPts val="600"/>
              </a:spcBef>
              <a:spcAft>
                <a:spcPts val="600"/>
              </a:spcAft>
              <a:buNone/>
            </a:pPr>
            <a:endParaRPr lang="en-US" sz="2000" dirty="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683</a:t>
            </a:fld>
            <a:endParaRPr lang="en-US"/>
          </a:p>
        </p:txBody>
      </p:sp>
    </p:spTree>
    <p:extLst>
      <p:ext uri="{BB962C8B-B14F-4D97-AF65-F5344CB8AC3E}">
        <p14:creationId xmlns:p14="http://schemas.microsoft.com/office/powerpoint/2010/main" val="3577927489"/>
      </p:ext>
    </p:extLst>
  </p:cSld>
  <p:clrMapOvr>
    <a:masterClrMapping/>
  </p:clrMapOvr>
  <p:transition spd="slow">
    <p:pull dir="r"/>
  </p:transition>
</p:sld>
</file>

<file path=ppt/slides/slide6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Liquidity Risk</a:t>
            </a:r>
          </a:p>
        </p:txBody>
      </p:sp>
      <p:sp>
        <p:nvSpPr>
          <p:cNvPr id="125955" name="Rectangle 3"/>
          <p:cNvSpPr>
            <a:spLocks noGrp="1" noChangeArrowheads="1"/>
          </p:cNvSpPr>
          <p:nvPr>
            <p:ph type="body" idx="1"/>
          </p:nvPr>
        </p:nvSpPr>
        <p:spPr>
          <a:xfrm>
            <a:off x="776536" y="1628800"/>
            <a:ext cx="8640960" cy="4704928"/>
          </a:xfrm>
        </p:spPr>
        <p:txBody>
          <a:bodyPr/>
          <a:lstStyle/>
          <a:p>
            <a:pPr marL="266700" lvl="3" indent="-266700" algn="just">
              <a:lnSpc>
                <a:spcPts val="2700"/>
              </a:lnSpc>
              <a:spcBef>
                <a:spcPts val="600"/>
              </a:spcBef>
              <a:spcAft>
                <a:spcPts val="600"/>
              </a:spcAft>
              <a:buFont typeface="Monotype Sorts" pitchFamily="2" charset="2"/>
              <a:buChar char="n"/>
            </a:pPr>
            <a:r>
              <a:rPr lang="en-US" dirty="0">
                <a:solidFill>
                  <a:srgbClr val="FF0000"/>
                </a:solidFill>
                <a:cs typeface="Times New Roman" pitchFamily="18" charset="0"/>
              </a:rPr>
              <a:t>Main indicator under normal market conditions: liquidity gaps (or maturity laddering method):</a:t>
            </a:r>
          </a:p>
          <a:p>
            <a:pPr marL="0" lvl="3" indent="0" algn="just">
              <a:lnSpc>
                <a:spcPts val="2700"/>
              </a:lnSpc>
              <a:spcBef>
                <a:spcPts val="600"/>
              </a:spcBef>
              <a:spcAft>
                <a:spcPts val="600"/>
              </a:spcAft>
              <a:buNone/>
            </a:pPr>
            <a:endParaRPr lang="en-US" dirty="0">
              <a:solidFill>
                <a:srgbClr val="FF0000"/>
              </a:solidFill>
              <a:cs typeface="Times New Roman" pitchFamily="18" charset="0"/>
            </a:endParaRPr>
          </a:p>
          <a:p>
            <a:pPr marL="0" lvl="3" indent="0" algn="just">
              <a:lnSpc>
                <a:spcPts val="2700"/>
              </a:lnSpc>
              <a:spcBef>
                <a:spcPts val="600"/>
              </a:spcBef>
              <a:spcAft>
                <a:spcPts val="600"/>
              </a:spcAft>
              <a:buNone/>
            </a:pPr>
            <a:r>
              <a:rPr lang="en-US" dirty="0">
                <a:cs typeface="Arial" charset="0"/>
              </a:rPr>
              <a:t>differences between assets and liabilities generating liquidity flows (payments or receivables) in different maturity buckets (usually up to 1y).</a:t>
            </a:r>
          </a:p>
          <a:p>
            <a:pPr marL="266700" lvl="3" indent="-266700" algn="just">
              <a:lnSpc>
                <a:spcPts val="2700"/>
              </a:lnSpc>
              <a:spcBef>
                <a:spcPts val="600"/>
              </a:spcBef>
              <a:spcAft>
                <a:spcPts val="600"/>
              </a:spcAft>
              <a:buFont typeface="Monotype Sorts" pitchFamily="2" charset="2"/>
              <a:buChar char="n"/>
            </a:pPr>
            <a:endParaRPr lang="en-US" dirty="0">
              <a:cs typeface="Arial" charset="0"/>
            </a:endParaRPr>
          </a:p>
          <a:p>
            <a:pPr marL="266700" indent="-266700" algn="just">
              <a:lnSpc>
                <a:spcPts val="2700"/>
              </a:lnSpc>
              <a:spcBef>
                <a:spcPts val="600"/>
              </a:spcBef>
              <a:spcAft>
                <a:spcPts val="600"/>
              </a:spcAft>
            </a:pPr>
            <a:r>
              <a:rPr lang="en-US" sz="2000" u="sng" dirty="0">
                <a:cs typeface="Times New Roman" pitchFamily="18" charset="0"/>
              </a:rPr>
              <a:t>Static vs dynamic gaps</a:t>
            </a:r>
            <a:r>
              <a:rPr lang="en-US" sz="2000" dirty="0">
                <a:cs typeface="Times New Roman" pitchFamily="18" charset="0"/>
              </a:rPr>
              <a:t>: static gaps are calculated assuming that the current balance sheet will not change, while dynamic gaps result from assumption on activity growth, namely credit, deposits and securities held or issued.</a:t>
            </a:r>
            <a:endParaRPr lang="en-US" dirty="0"/>
          </a:p>
          <a:p>
            <a:pPr marL="266700" indent="-266700" algn="just">
              <a:lnSpc>
                <a:spcPts val="2700"/>
              </a:lnSpc>
              <a:spcBef>
                <a:spcPts val="600"/>
              </a:spcBef>
              <a:spcAft>
                <a:spcPts val="600"/>
              </a:spcAft>
            </a:pPr>
            <a:r>
              <a:rPr lang="en-US" sz="2000" dirty="0">
                <a:cs typeface="Times New Roman" pitchFamily="18" charset="0"/>
              </a:rPr>
              <a:t>Nonetheless, </a:t>
            </a:r>
            <a:r>
              <a:rPr lang="en-US" sz="2000" u="sng" dirty="0">
                <a:cs typeface="Times New Roman" pitchFamily="18" charset="0"/>
              </a:rPr>
              <a:t>even for static gaps behavioral assumptions are required, e.g. for revolving loans and deposits</a:t>
            </a:r>
            <a:r>
              <a:rPr lang="en-US" sz="2000" dirty="0">
                <a:cs typeface="Times New Roman" pitchFamily="18" charset="0"/>
              </a:rPr>
              <a:t>.</a:t>
            </a:r>
            <a:endParaRPr lang="en-US" dirty="0">
              <a:cs typeface="Arial"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684</a:t>
            </a:fld>
            <a:endParaRPr lang="en-US"/>
          </a:p>
        </p:txBody>
      </p:sp>
      <p:cxnSp>
        <p:nvCxnSpPr>
          <p:cNvPr id="4" name="Straight Arrow Connector 3"/>
          <p:cNvCxnSpPr/>
          <p:nvPr/>
        </p:nvCxnSpPr>
        <p:spPr bwMode="auto">
          <a:xfrm>
            <a:off x="5169024" y="2276872"/>
            <a:ext cx="1" cy="576064"/>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186035458"/>
      </p:ext>
    </p:extLst>
  </p:cSld>
  <p:clrMapOvr>
    <a:masterClrMapping/>
  </p:clrMapOvr>
  <p:transition spd="slow">
    <p:pull dir="r"/>
  </p:transition>
</p:sld>
</file>

<file path=ppt/slides/slide6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Liquidity Risk</a:t>
            </a:r>
          </a:p>
        </p:txBody>
      </p:sp>
      <p:sp>
        <p:nvSpPr>
          <p:cNvPr id="125955" name="Rectangle 3"/>
          <p:cNvSpPr>
            <a:spLocks noGrp="1" noChangeArrowheads="1"/>
          </p:cNvSpPr>
          <p:nvPr>
            <p:ph type="body" idx="1"/>
          </p:nvPr>
        </p:nvSpPr>
        <p:spPr>
          <a:xfrm>
            <a:off x="776536" y="1628800"/>
            <a:ext cx="8640960" cy="4704928"/>
          </a:xfrm>
        </p:spPr>
        <p:txBody>
          <a:bodyPr/>
          <a:lstStyle/>
          <a:p>
            <a:pPr marL="266700" indent="-266700" algn="just">
              <a:lnSpc>
                <a:spcPts val="2700"/>
              </a:lnSpc>
              <a:spcBef>
                <a:spcPts val="600"/>
              </a:spcBef>
              <a:spcAft>
                <a:spcPts val="600"/>
              </a:spcAft>
            </a:pPr>
            <a:r>
              <a:rPr lang="en-US" sz="2000" dirty="0">
                <a:solidFill>
                  <a:srgbClr val="FF0000"/>
                </a:solidFill>
                <a:cs typeface="Times New Roman" pitchFamily="18" charset="0"/>
              </a:rPr>
              <a:t>Negative cumulative dynamic gaps =&gt; Funding Plan is insufficient to ensure an adequate liquidity position and has to be revised.</a:t>
            </a:r>
          </a:p>
          <a:p>
            <a:pPr marL="266700" indent="-266700" algn="just">
              <a:lnSpc>
                <a:spcPts val="2700"/>
              </a:lnSpc>
              <a:spcBef>
                <a:spcPts val="600"/>
              </a:spcBef>
              <a:spcAft>
                <a:spcPts val="600"/>
              </a:spcAft>
            </a:pPr>
            <a:r>
              <a:rPr lang="en-US" sz="2000" dirty="0">
                <a:solidFill>
                  <a:srgbClr val="FF0000"/>
                </a:solidFill>
                <a:cs typeface="Times New Roman" pitchFamily="18" charset="0"/>
              </a:rPr>
              <a:t>Positive cumulative dynamic gaps =&gt; Funding Plan may be revised to accommodate the liquidity surplus.</a:t>
            </a:r>
            <a:endParaRPr lang="en-US" sz="2000" b="1" dirty="0">
              <a:solidFill>
                <a:srgbClr val="FF0000"/>
              </a:solidFill>
              <a:cs typeface="Times New Roman" pitchFamily="18" charset="0"/>
            </a:endParaRPr>
          </a:p>
          <a:p>
            <a:pPr marL="266700" lvl="3" indent="-266700" algn="just">
              <a:lnSpc>
                <a:spcPts val="2700"/>
              </a:lnSpc>
              <a:spcBef>
                <a:spcPts val="600"/>
              </a:spcBef>
              <a:spcAft>
                <a:spcPts val="600"/>
              </a:spcAft>
              <a:buFont typeface="Monotype Sorts" pitchFamily="2" charset="2"/>
              <a:buChar char="n"/>
            </a:pPr>
            <a:endParaRPr lang="en-US" dirty="0">
              <a:cs typeface="Arial" charset="0"/>
            </a:endParaRPr>
          </a:p>
          <a:p>
            <a:pPr marL="266700" lvl="3" indent="-266700" algn="just">
              <a:lnSpc>
                <a:spcPts val="2700"/>
              </a:lnSpc>
              <a:spcBef>
                <a:spcPts val="600"/>
              </a:spcBef>
              <a:spcAft>
                <a:spcPts val="600"/>
              </a:spcAft>
              <a:buFont typeface="Monotype Sorts" pitchFamily="2" charset="2"/>
              <a:buChar char="n"/>
            </a:pPr>
            <a:endParaRPr lang="en-US" dirty="0">
              <a:cs typeface="Arial"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685</a:t>
            </a:fld>
            <a:endParaRPr lang="en-US"/>
          </a:p>
        </p:txBody>
      </p:sp>
      <p:pic>
        <p:nvPicPr>
          <p:cNvPr id="3" name="Picture 2"/>
          <p:cNvPicPr>
            <a:picLocks noChangeAspect="1"/>
          </p:cNvPicPr>
          <p:nvPr/>
        </p:nvPicPr>
        <p:blipFill>
          <a:blip r:embed="rId2"/>
          <a:stretch>
            <a:fillRect/>
          </a:stretch>
        </p:blipFill>
        <p:spPr>
          <a:xfrm>
            <a:off x="1064567" y="3249368"/>
            <a:ext cx="6219725" cy="2749500"/>
          </a:xfrm>
          <a:prstGeom prst="rect">
            <a:avLst/>
          </a:prstGeom>
        </p:spPr>
      </p:pic>
      <p:sp>
        <p:nvSpPr>
          <p:cNvPr id="6" name="Text Box 5"/>
          <p:cNvSpPr txBox="1">
            <a:spLocks noChangeArrowheads="1"/>
          </p:cNvSpPr>
          <p:nvPr/>
        </p:nvSpPr>
        <p:spPr bwMode="auto">
          <a:xfrm>
            <a:off x="1009325" y="6018902"/>
            <a:ext cx="8263583" cy="246221"/>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a:solidFill>
                  <a:schemeClr val="tx1"/>
                </a:solidFill>
              </a:rPr>
              <a:t>Source: Heffernan, Shelagh (2005), “Modern Banking”, John Wiley &amp; Sons.</a:t>
            </a:r>
          </a:p>
        </p:txBody>
      </p:sp>
      <p:sp>
        <p:nvSpPr>
          <p:cNvPr id="4" name="Oval 3"/>
          <p:cNvSpPr/>
          <p:nvPr/>
        </p:nvSpPr>
        <p:spPr bwMode="auto">
          <a:xfrm>
            <a:off x="4016896" y="5577226"/>
            <a:ext cx="2520279" cy="265485"/>
          </a:xfrm>
          <a:prstGeom prst="ellipse">
            <a:avLst/>
          </a:prstGeom>
          <a:no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221382289"/>
      </p:ext>
    </p:extLst>
  </p:cSld>
  <p:clrMapOvr>
    <a:masterClrMapping/>
  </p:clrMapOvr>
  <p:transition spd="slow">
    <p:pull dir="r"/>
  </p:transition>
</p:sld>
</file>

<file path=ppt/slides/slide6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Liquidity Risk</a:t>
            </a:r>
          </a:p>
        </p:txBody>
      </p:sp>
      <p:sp>
        <p:nvSpPr>
          <p:cNvPr id="125955" name="Rectangle 3"/>
          <p:cNvSpPr>
            <a:spLocks noGrp="1" noChangeArrowheads="1"/>
          </p:cNvSpPr>
          <p:nvPr>
            <p:ph type="body" idx="1"/>
          </p:nvPr>
        </p:nvSpPr>
        <p:spPr>
          <a:xfrm>
            <a:off x="776536" y="1628800"/>
            <a:ext cx="8640960" cy="4704928"/>
          </a:xfrm>
        </p:spPr>
        <p:txBody>
          <a:bodyPr/>
          <a:lstStyle/>
          <a:p>
            <a:pPr marL="266700" lvl="3" indent="-266700" algn="just">
              <a:lnSpc>
                <a:spcPts val="2700"/>
              </a:lnSpc>
              <a:spcBef>
                <a:spcPts val="600"/>
              </a:spcBef>
              <a:spcAft>
                <a:spcPts val="600"/>
              </a:spcAft>
              <a:buFont typeface="Monotype Sorts" pitchFamily="2" charset="2"/>
              <a:buChar char="n"/>
            </a:pPr>
            <a:r>
              <a:rPr lang="en-US" dirty="0">
                <a:solidFill>
                  <a:srgbClr val="FF0000"/>
                </a:solidFill>
                <a:cs typeface="Arial" charset="0"/>
              </a:rPr>
              <a:t>Liquidity gaps =&gt; interest rate risk </a:t>
            </a:r>
            <a:r>
              <a:rPr lang="en-US" dirty="0">
                <a:cs typeface="Arial" charset="0"/>
              </a:rPr>
              <a:t>either under fixed or floating rates, as long as there are mismatches between the indexing rates and/or the repricing dates.</a:t>
            </a:r>
          </a:p>
          <a:p>
            <a:pPr marL="266700" lvl="3" indent="-266700" algn="just">
              <a:lnSpc>
                <a:spcPts val="2700"/>
              </a:lnSpc>
              <a:spcBef>
                <a:spcPts val="600"/>
              </a:spcBef>
              <a:spcAft>
                <a:spcPts val="600"/>
              </a:spcAft>
              <a:buFont typeface="Monotype Sorts" pitchFamily="2" charset="2"/>
              <a:buChar char="n"/>
            </a:pPr>
            <a:endParaRPr lang="en-US" dirty="0">
              <a:cs typeface="Arial" charset="0"/>
            </a:endParaRPr>
          </a:p>
          <a:p>
            <a:pPr marL="266700" lvl="3" indent="-266700" algn="just">
              <a:lnSpc>
                <a:spcPts val="2700"/>
              </a:lnSpc>
              <a:spcBef>
                <a:spcPts val="600"/>
              </a:spcBef>
              <a:spcAft>
                <a:spcPts val="600"/>
              </a:spcAft>
              <a:buFont typeface="Monotype Sorts" pitchFamily="2" charset="2"/>
              <a:buChar char="n"/>
            </a:pPr>
            <a:r>
              <a:rPr lang="en-US" dirty="0">
                <a:cs typeface="Arial" charset="0"/>
              </a:rPr>
              <a:t>When a bank is under pressure regarding its market liquidity sources (in the retail or in the wholesale markets, i.e. deposits and bonds) =&gt; reliance on the central bank.</a:t>
            </a:r>
          </a:p>
          <a:p>
            <a:pPr marL="266700" lvl="3" indent="-266700" algn="just">
              <a:lnSpc>
                <a:spcPts val="2700"/>
              </a:lnSpc>
              <a:spcBef>
                <a:spcPts val="600"/>
              </a:spcBef>
              <a:spcAft>
                <a:spcPts val="600"/>
              </a:spcAft>
              <a:buFont typeface="Monotype Sorts" pitchFamily="2" charset="2"/>
              <a:buChar char="n"/>
            </a:pPr>
            <a:endParaRPr lang="en-US" dirty="0">
              <a:cs typeface="Arial" charset="0"/>
            </a:endParaRPr>
          </a:p>
          <a:p>
            <a:pPr marL="266700" lvl="3" indent="-266700" algn="just">
              <a:lnSpc>
                <a:spcPts val="2700"/>
              </a:lnSpc>
              <a:spcBef>
                <a:spcPts val="600"/>
              </a:spcBef>
              <a:spcAft>
                <a:spcPts val="600"/>
              </a:spcAft>
              <a:buFont typeface="Monotype Sorts" pitchFamily="2" charset="2"/>
              <a:buChar char="n"/>
            </a:pPr>
            <a:r>
              <a:rPr lang="en-US" dirty="0">
                <a:cs typeface="Arial" charset="0"/>
              </a:rPr>
              <a:t>However, the ability of raising liquidity from the central bank is limited by the volume of eligible collaterals (usually bonds and loans) the bank has to offer =&gt; in these cases, </a:t>
            </a:r>
            <a:r>
              <a:rPr lang="en-US" dirty="0">
                <a:solidFill>
                  <a:srgbClr val="FF0000"/>
                </a:solidFill>
                <a:cs typeface="Arial" charset="0"/>
              </a:rPr>
              <a:t>the most important liquidity indicator becomes the volume of eligible collaterals available</a:t>
            </a:r>
            <a:r>
              <a:rPr lang="en-US" dirty="0">
                <a:cs typeface="Arial" charset="0"/>
              </a:rPr>
              <a:t>.</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686</a:t>
            </a:fld>
            <a:endParaRPr lang="en-US"/>
          </a:p>
        </p:txBody>
      </p:sp>
    </p:spTree>
    <p:extLst>
      <p:ext uri="{BB962C8B-B14F-4D97-AF65-F5344CB8AC3E}">
        <p14:creationId xmlns:p14="http://schemas.microsoft.com/office/powerpoint/2010/main" val="778128105"/>
      </p:ext>
    </p:extLst>
  </p:cSld>
  <p:clrMapOvr>
    <a:masterClrMapping/>
  </p:clrMapOvr>
  <p:transition spd="slow">
    <p:pull dir="r"/>
  </p:transition>
</p:sld>
</file>

<file path=ppt/slides/slide6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Liquidity Risk</a:t>
            </a:r>
          </a:p>
        </p:txBody>
      </p:sp>
      <p:sp>
        <p:nvSpPr>
          <p:cNvPr id="125955" name="Rectangle 3"/>
          <p:cNvSpPr>
            <a:spLocks noGrp="1" noChangeArrowheads="1"/>
          </p:cNvSpPr>
          <p:nvPr>
            <p:ph type="body" idx="1"/>
          </p:nvPr>
        </p:nvSpPr>
        <p:spPr>
          <a:xfrm>
            <a:off x="762000" y="1676399"/>
            <a:ext cx="8731250" cy="4646613"/>
          </a:xfrm>
        </p:spPr>
        <p:txBody>
          <a:bodyPr/>
          <a:lstStyle/>
          <a:p>
            <a:pPr algn="just">
              <a:lnSpc>
                <a:spcPts val="2700"/>
              </a:lnSpc>
              <a:spcBef>
                <a:spcPts val="600"/>
              </a:spcBef>
              <a:spcAft>
                <a:spcPts val="600"/>
              </a:spcAft>
            </a:pPr>
            <a:r>
              <a:rPr lang="en-US" sz="2000" dirty="0">
                <a:solidFill>
                  <a:srgbClr val="FF0000"/>
                </a:solidFill>
                <a:cs typeface="Times New Roman" pitchFamily="18" charset="0"/>
              </a:rPr>
              <a:t>Additionally</a:t>
            </a:r>
            <a:r>
              <a:rPr lang="en-US" sz="2000" dirty="0">
                <a:cs typeface="Times New Roman" pitchFamily="18" charset="0"/>
              </a:rPr>
              <a:t>, banks have to comply with the minimum level of 100% for the Liquidity Coverage Ratio (LCR) imposed by the European regulation approved after the subprime crisis:</a:t>
            </a:r>
          </a:p>
          <a:p>
            <a:pPr algn="just">
              <a:lnSpc>
                <a:spcPts val="2700"/>
              </a:lnSpc>
              <a:spcBef>
                <a:spcPts val="600"/>
              </a:spcBef>
              <a:spcAft>
                <a:spcPts val="600"/>
              </a:spcAft>
            </a:pPr>
            <a:endParaRPr lang="en-US" sz="2000" dirty="0">
              <a:cs typeface="Times New Roman" pitchFamily="18" charset="0"/>
            </a:endParaRPr>
          </a:p>
          <a:p>
            <a:pPr algn="just">
              <a:lnSpc>
                <a:spcPts val="2700"/>
              </a:lnSpc>
              <a:spcBef>
                <a:spcPts val="600"/>
              </a:spcBef>
              <a:spcAft>
                <a:spcPts val="600"/>
              </a:spcAft>
            </a:pPr>
            <a:endParaRPr lang="en-US" sz="2000" dirty="0">
              <a:cs typeface="Times New Roman" pitchFamily="18" charset="0"/>
            </a:endParaRPr>
          </a:p>
          <a:p>
            <a:pPr algn="just">
              <a:lnSpc>
                <a:spcPts val="2700"/>
              </a:lnSpc>
              <a:spcBef>
                <a:spcPts val="600"/>
              </a:spcBef>
              <a:spcAft>
                <a:spcPts val="600"/>
              </a:spcAft>
            </a:pPr>
            <a:endParaRPr lang="en-US" sz="2000" dirty="0">
              <a:cs typeface="Times New Roman" pitchFamily="18" charset="0"/>
            </a:endParaRPr>
          </a:p>
          <a:p>
            <a:pPr algn="just">
              <a:lnSpc>
                <a:spcPts val="2700"/>
              </a:lnSpc>
              <a:spcBef>
                <a:spcPts val="600"/>
              </a:spcBef>
              <a:spcAft>
                <a:spcPts val="600"/>
              </a:spcAft>
            </a:pPr>
            <a:r>
              <a:rPr lang="en-US" sz="2000" dirty="0">
                <a:solidFill>
                  <a:srgbClr val="FF0000"/>
                </a:solidFill>
                <a:cs typeface="Times New Roman" pitchFamily="18" charset="0"/>
              </a:rPr>
              <a:t>This ratio imposes a volume of HQLA that at least has to match the outflows expected to occur in the next 30 days.</a:t>
            </a:r>
          </a:p>
          <a:p>
            <a:pPr algn="just">
              <a:lnSpc>
                <a:spcPts val="2700"/>
              </a:lnSpc>
              <a:spcBef>
                <a:spcPts val="600"/>
              </a:spcBef>
              <a:spcAft>
                <a:spcPts val="600"/>
              </a:spcAft>
            </a:pPr>
            <a:r>
              <a:rPr lang="en-US" sz="2000" dirty="0">
                <a:cs typeface="Times New Roman" pitchFamily="18" charset="0"/>
              </a:rPr>
              <a:t>Nonetheless, </a:t>
            </a:r>
            <a:r>
              <a:rPr lang="en-GB" sz="2000" dirty="0"/>
              <a:t>during a period of financial stress, banks may use their stocks of HQLA, with the LCR allowed to fall below 100%.</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687</a:t>
            </a:fld>
            <a:endParaRPr lang="en-US"/>
          </a:p>
        </p:txBody>
      </p:sp>
      <p:pic>
        <p:nvPicPr>
          <p:cNvPr id="5" name="Picture 2"/>
          <p:cNvPicPr>
            <a:picLocks noChangeAspect="1" noChangeArrowheads="1"/>
          </p:cNvPicPr>
          <p:nvPr/>
        </p:nvPicPr>
        <p:blipFill>
          <a:blip r:embed="rId2" cstate="print"/>
          <a:srcRect/>
          <a:stretch>
            <a:fillRect/>
          </a:stretch>
        </p:blipFill>
        <p:spPr bwMode="auto">
          <a:xfrm>
            <a:off x="1496616" y="2924944"/>
            <a:ext cx="7416106" cy="720080"/>
          </a:xfrm>
          <a:prstGeom prst="rect">
            <a:avLst/>
          </a:prstGeom>
          <a:noFill/>
          <a:ln w="9525">
            <a:noFill/>
            <a:miter lim="800000"/>
            <a:headEnd/>
            <a:tailEnd/>
          </a:ln>
        </p:spPr>
      </p:pic>
      <p:sp>
        <p:nvSpPr>
          <p:cNvPr id="3" name="Down Arrow 2"/>
          <p:cNvSpPr/>
          <p:nvPr/>
        </p:nvSpPr>
        <p:spPr bwMode="auto">
          <a:xfrm>
            <a:off x="4880992" y="3789040"/>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820932593"/>
      </p:ext>
    </p:extLst>
  </p:cSld>
  <p:clrMapOvr>
    <a:masterClrMapping/>
  </p:clrMapOvr>
  <p:transition spd="slow">
    <p:pull dir="r"/>
  </p:transition>
</p:sld>
</file>

<file path=ppt/slides/slide6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US" dirty="0"/>
              <a:t>Liquidity</a:t>
            </a:r>
            <a:r>
              <a:rPr lang="en-US" sz="4000" dirty="0"/>
              <a:t> Risk</a:t>
            </a:r>
            <a:endParaRPr lang="en-GB" sz="4000" dirty="0">
              <a:solidFill>
                <a:schemeClr val="tx1"/>
              </a:solidFill>
            </a:endParaRPr>
          </a:p>
        </p:txBody>
      </p:sp>
      <p:sp>
        <p:nvSpPr>
          <p:cNvPr id="7" name="Rectangle 2"/>
          <p:cNvSpPr txBox="1">
            <a:spLocks noChangeArrowheads="1"/>
          </p:cNvSpPr>
          <p:nvPr/>
        </p:nvSpPr>
        <p:spPr bwMode="auto">
          <a:xfrm>
            <a:off x="753221" y="1628801"/>
            <a:ext cx="8715374" cy="4694212"/>
          </a:xfrm>
          <a:prstGeom prst="rect">
            <a:avLst/>
          </a:prstGeom>
          <a:noFill/>
          <a:ln w="9525">
            <a:noFill/>
            <a:miter lim="800000"/>
            <a:headEnd/>
            <a:tailEnd/>
          </a:ln>
        </p:spPr>
        <p:txBody>
          <a:bodyPr lIns="92075" tIns="46038" rIns="92075" bIns="46038" anchor="ctr"/>
          <a:lstStyle/>
          <a:p>
            <a:pPr marL="261938" lvl="3" indent="-261938" algn="just">
              <a:lnSpc>
                <a:spcPts val="2700"/>
              </a:lnSpc>
              <a:spcBef>
                <a:spcPts val="600"/>
              </a:spcBef>
              <a:spcAft>
                <a:spcPts val="600"/>
              </a:spcAft>
              <a:buClr>
                <a:schemeClr val="bg2"/>
              </a:buClr>
              <a:buSzPct val="75000"/>
              <a:buFont typeface="Monotype Sorts" pitchFamily="2" charset="2"/>
              <a:buChar char="n"/>
            </a:pPr>
            <a:r>
              <a:rPr lang="en-GB" sz="2000" b="0" u="none" dirty="0">
                <a:solidFill>
                  <a:srgbClr val="FF0000"/>
                </a:solidFill>
              </a:rPr>
              <a:t>Total net cash outflows </a:t>
            </a:r>
            <a:r>
              <a:rPr lang="en-GB" sz="2000" b="0" u="none" dirty="0">
                <a:solidFill>
                  <a:schemeClr val="tx1"/>
                </a:solidFill>
              </a:rPr>
              <a:t>= total expected cash outflows - total expected cash inflows in the specified stress scenario for the subsequent 30 calendar days.</a:t>
            </a:r>
          </a:p>
          <a:p>
            <a:pPr marL="261938" lvl="3" indent="-261938" algn="just">
              <a:lnSpc>
                <a:spcPts val="2700"/>
              </a:lnSpc>
              <a:spcBef>
                <a:spcPts val="600"/>
              </a:spcBef>
              <a:spcAft>
                <a:spcPts val="600"/>
              </a:spcAft>
              <a:buClr>
                <a:schemeClr val="bg2"/>
              </a:buClr>
              <a:buSzPct val="75000"/>
              <a:buFont typeface="Monotype Sorts" pitchFamily="2" charset="2"/>
              <a:buChar char="n"/>
            </a:pPr>
            <a:r>
              <a:rPr lang="en-GB" sz="2000" b="0" u="none" dirty="0">
                <a:solidFill>
                  <a:srgbClr val="FF0000"/>
                </a:solidFill>
              </a:rPr>
              <a:t>Total expected cash outflows </a:t>
            </a:r>
            <a:r>
              <a:rPr lang="en-GB" sz="2000" b="0" u="none" dirty="0">
                <a:solidFill>
                  <a:schemeClr val="tx1"/>
                </a:solidFill>
              </a:rPr>
              <a:t>= outstanding balances of various categories or types of liabilities and off-balance sheet commitments x run off rates.</a:t>
            </a:r>
          </a:p>
          <a:p>
            <a:pPr marL="261938" lvl="3" indent="-261938" algn="just">
              <a:lnSpc>
                <a:spcPts val="2700"/>
              </a:lnSpc>
              <a:spcBef>
                <a:spcPts val="600"/>
              </a:spcBef>
              <a:spcAft>
                <a:spcPts val="600"/>
              </a:spcAft>
              <a:buClr>
                <a:schemeClr val="bg2"/>
              </a:buClr>
              <a:buSzPct val="75000"/>
              <a:buFont typeface="Monotype Sorts" pitchFamily="2" charset="2"/>
              <a:buChar char="n"/>
            </a:pPr>
            <a:r>
              <a:rPr lang="en-GB" sz="2000" b="0" u="none" dirty="0">
                <a:solidFill>
                  <a:srgbClr val="FF0000"/>
                </a:solidFill>
              </a:rPr>
              <a:t>Total expected cash inflows </a:t>
            </a:r>
            <a:r>
              <a:rPr lang="en-GB" sz="2000" b="0" u="none" dirty="0">
                <a:solidFill>
                  <a:schemeClr val="tx1"/>
                </a:solidFill>
              </a:rPr>
              <a:t>= outstanding balances of various categories of contractual receivables x rates at which they are expected to flow in under the scenario, up to an aggregate cap of 75% of total expected cash outflows.</a:t>
            </a:r>
          </a:p>
          <a:p>
            <a:pPr marL="261938" lvl="3" indent="-261938" algn="just">
              <a:lnSpc>
                <a:spcPts val="2700"/>
              </a:lnSpc>
              <a:spcBef>
                <a:spcPts val="600"/>
              </a:spcBef>
              <a:spcAft>
                <a:spcPts val="600"/>
              </a:spcAft>
              <a:buClr>
                <a:schemeClr val="bg2"/>
              </a:buClr>
              <a:buSzPct val="75000"/>
              <a:buFont typeface="Monotype Sorts" pitchFamily="2" charset="2"/>
              <a:buChar char="n"/>
            </a:pPr>
            <a:endParaRPr lang="pt-PT" sz="2000" b="0" u="none" dirty="0">
              <a:solidFill>
                <a:schemeClr val="tx1"/>
              </a:solidFill>
              <a:cs typeface="Arial" charset="0"/>
            </a:endParaRPr>
          </a:p>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2000" b="0" u="none" dirty="0">
                <a:solidFill>
                  <a:srgbClr val="FF0000"/>
                </a:solidFill>
                <a:cs typeface="Times New Roman" pitchFamily="18" charset="0"/>
              </a:rPr>
              <a:t>Different assumptions are set in regulation about liquidity of assets and inflows and outflows, with the </a:t>
            </a:r>
            <a:r>
              <a:rPr lang="en-US" sz="2000" b="0" u="none" dirty="0">
                <a:solidFill>
                  <a:srgbClr val="FF0000"/>
                </a:solidFill>
              </a:rPr>
              <a:t>weights for outflows depending on their stability.</a:t>
            </a:r>
          </a:p>
          <a:p>
            <a:pPr marL="261938" lvl="3" indent="-261938" algn="just">
              <a:lnSpc>
                <a:spcPts val="2700"/>
              </a:lnSpc>
              <a:spcBef>
                <a:spcPts val="600"/>
              </a:spcBef>
              <a:spcAft>
                <a:spcPts val="600"/>
              </a:spcAft>
              <a:buClr>
                <a:schemeClr val="bg2"/>
              </a:buClr>
              <a:buSzPct val="75000"/>
              <a:buFont typeface="Monotype Sorts" pitchFamily="2" charset="2"/>
              <a:buChar char="n"/>
            </a:pPr>
            <a:endParaRPr lang="en-US" sz="2000" b="0" u="none" dirty="0">
              <a:solidFill>
                <a:schemeClr val="tx1"/>
              </a:solidFill>
              <a:cs typeface="Arial"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688</a:t>
            </a:fld>
            <a:endParaRPr lang="en-US"/>
          </a:p>
        </p:txBody>
      </p:sp>
      <p:sp>
        <p:nvSpPr>
          <p:cNvPr id="3" name="Down Arrow 2"/>
          <p:cNvSpPr/>
          <p:nvPr/>
        </p:nvSpPr>
        <p:spPr bwMode="auto">
          <a:xfrm>
            <a:off x="5095875" y="4509120"/>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081999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US" dirty="0"/>
              <a:t>Liquidity Risk</a:t>
            </a:r>
            <a:endParaRPr lang="en-GB" dirty="0">
              <a:solidFill>
                <a:schemeClr val="tx1"/>
              </a:solidFill>
            </a:endParaRPr>
          </a:p>
        </p:txBody>
      </p:sp>
      <p:sp>
        <p:nvSpPr>
          <p:cNvPr id="7" name="Rectangle 2"/>
          <p:cNvSpPr txBox="1">
            <a:spLocks noChangeArrowheads="1"/>
          </p:cNvSpPr>
          <p:nvPr/>
        </p:nvSpPr>
        <p:spPr bwMode="auto">
          <a:xfrm>
            <a:off x="753221" y="1628800"/>
            <a:ext cx="8715374" cy="4594249"/>
          </a:xfrm>
          <a:prstGeom prst="rect">
            <a:avLst/>
          </a:prstGeom>
          <a:noFill/>
          <a:ln w="9525">
            <a:noFill/>
            <a:miter lim="800000"/>
            <a:headEnd/>
            <a:tailEnd/>
          </a:ln>
        </p:spPr>
        <p:txBody>
          <a:bodyPr lIns="92075" tIns="46038" rIns="92075" bIns="46038" anchor="ctr"/>
          <a:lstStyle/>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2000" b="0" u="none" dirty="0">
                <a:solidFill>
                  <a:srgbClr val="FF0000"/>
                </a:solidFill>
                <a:cs typeface="Arial" charset="0"/>
              </a:rPr>
              <a:t>Minimum run-off factors according to liability types</a:t>
            </a:r>
            <a:r>
              <a:rPr lang="pt-PT" sz="2000" b="0" u="none" dirty="0">
                <a:solidFill>
                  <a:srgbClr val="FF0000"/>
                </a:solidFill>
                <a:cs typeface="Arial" charset="0"/>
              </a:rPr>
              <a:t>:</a:t>
            </a:r>
          </a:p>
          <a:p>
            <a:pPr marL="261938" lvl="3" indent="-261938" algn="just">
              <a:lnSpc>
                <a:spcPts val="2700"/>
              </a:lnSpc>
              <a:spcBef>
                <a:spcPts val="600"/>
              </a:spcBef>
              <a:spcAft>
                <a:spcPts val="600"/>
              </a:spcAft>
              <a:buClr>
                <a:schemeClr val="bg2"/>
              </a:buClr>
              <a:buSzPct val="75000"/>
              <a:buFont typeface="Monotype Sorts" pitchFamily="2" charset="2"/>
              <a:buChar char="n"/>
            </a:pPr>
            <a:endParaRPr lang="pt-PT" sz="2000" b="0" u="none" dirty="0">
              <a:solidFill>
                <a:srgbClr val="FF0000"/>
              </a:solidFill>
              <a:cs typeface="Arial" charset="0"/>
            </a:endParaRPr>
          </a:p>
          <a:p>
            <a:pPr marL="514350" lvl="3" indent="-247650" algn="just">
              <a:lnSpc>
                <a:spcPts val="2700"/>
              </a:lnSpc>
              <a:spcBef>
                <a:spcPts val="600"/>
              </a:spcBef>
              <a:spcAft>
                <a:spcPts val="600"/>
              </a:spcAft>
              <a:buClr>
                <a:schemeClr val="bg2"/>
              </a:buClr>
              <a:buSzPct val="75000"/>
              <a:buAutoNum type="romanLcParenBoth"/>
            </a:pPr>
            <a:r>
              <a:rPr lang="en-US" sz="2000" b="0" dirty="0">
                <a:solidFill>
                  <a:schemeClr val="tx1"/>
                </a:solidFill>
                <a:cs typeface="Arial" charset="0"/>
              </a:rPr>
              <a:t>Retail deposits</a:t>
            </a:r>
            <a:r>
              <a:rPr lang="pt-PT" sz="2000" b="0" u="none" dirty="0">
                <a:solidFill>
                  <a:schemeClr val="tx1"/>
                </a:solidFill>
                <a:cs typeface="Arial" charset="0"/>
              </a:rPr>
              <a:t> - </a:t>
            </a:r>
            <a:r>
              <a:rPr lang="en-GB" sz="2000" b="0" u="none" dirty="0">
                <a:solidFill>
                  <a:schemeClr val="tx1"/>
                </a:solidFill>
              </a:rPr>
              <a:t>deposits by individuals, divided into “stable” and “less stable”:</a:t>
            </a:r>
          </a:p>
          <a:p>
            <a:pPr marL="514350" lvl="3" indent="-247650" algn="just">
              <a:lnSpc>
                <a:spcPts val="2700"/>
              </a:lnSpc>
              <a:spcBef>
                <a:spcPts val="600"/>
              </a:spcBef>
              <a:spcAft>
                <a:spcPts val="600"/>
              </a:spcAft>
              <a:buClr>
                <a:schemeClr val="bg2"/>
              </a:buClr>
              <a:buSzPct val="75000"/>
              <a:buAutoNum type="romanLcParenBoth"/>
            </a:pPr>
            <a:endParaRPr lang="en-GB" sz="2000" b="0" u="none" dirty="0">
              <a:solidFill>
                <a:schemeClr val="tx1"/>
              </a:solidFill>
            </a:endParaRPr>
          </a:p>
          <a:p>
            <a:pPr marL="552450" indent="-285750" algn="just">
              <a:lnSpc>
                <a:spcPts val="2700"/>
              </a:lnSpc>
              <a:spcBef>
                <a:spcPts val="600"/>
              </a:spcBef>
              <a:spcAft>
                <a:spcPts val="600"/>
              </a:spcAft>
              <a:buFontTx/>
              <a:buChar char="-"/>
            </a:pPr>
            <a:r>
              <a:rPr lang="en-US" sz="2000" b="0" u="none" dirty="0">
                <a:solidFill>
                  <a:schemeClr val="tx1"/>
                </a:solidFill>
              </a:rPr>
              <a:t>Stable deposits </a:t>
            </a:r>
            <a:r>
              <a:rPr lang="pt-PT" sz="2000" b="0" u="none" dirty="0">
                <a:solidFill>
                  <a:schemeClr val="tx1"/>
                </a:solidFill>
              </a:rPr>
              <a:t>- </a:t>
            </a:r>
            <a:r>
              <a:rPr lang="en-GB" sz="2000" b="0" u="none" dirty="0">
                <a:solidFill>
                  <a:schemeClr val="tx1"/>
                </a:solidFill>
              </a:rPr>
              <a:t>amount of the deposits fully insured by a deposit insurance scheme and where depositors have other established relationships with the bank that make withdrawal highly unlikely, or the deposits are in transactional accounts (e.g. accounts where salaries are automatically deposited): 5%.</a:t>
            </a:r>
          </a:p>
          <a:p>
            <a:pPr marL="552450" indent="-285750" algn="just">
              <a:lnSpc>
                <a:spcPts val="2700"/>
              </a:lnSpc>
              <a:spcBef>
                <a:spcPts val="600"/>
              </a:spcBef>
              <a:spcAft>
                <a:spcPts val="600"/>
              </a:spcAft>
              <a:buFontTx/>
              <a:buChar char="-"/>
            </a:pPr>
            <a:r>
              <a:rPr lang="en-GB" sz="2000" b="0" u="none" dirty="0">
                <a:solidFill>
                  <a:schemeClr val="tx1"/>
                </a:solidFill>
              </a:rPr>
              <a:t>Less stable deposits: 10%.</a:t>
            </a:r>
            <a:endParaRPr lang="en-US" sz="2000" b="0" u="none" dirty="0">
              <a:solidFill>
                <a:schemeClr val="tx1"/>
              </a:solidFill>
              <a:cs typeface="Arial"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689</a:t>
            </a:fld>
            <a:endParaRPr lang="en-US"/>
          </a:p>
        </p:txBody>
      </p:sp>
    </p:spTree>
    <p:extLst>
      <p:ext uri="{BB962C8B-B14F-4D97-AF65-F5344CB8AC3E}">
        <p14:creationId xmlns:p14="http://schemas.microsoft.com/office/powerpoint/2010/main" val="311288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dirty="0"/>
              <a:t>If Bank A faces a reserve requirement of 10% over its deposits and decides to grant a loan using the total amount of excess reserves ($90m), assuming that this amount will be deposited at bank B:</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69</a:t>
            </a:fld>
            <a:endParaRPr lang="en-US"/>
          </a:p>
        </p:txBody>
      </p:sp>
      <p:pic>
        <p:nvPicPr>
          <p:cNvPr id="3" name="Picture 2"/>
          <p:cNvPicPr>
            <a:picLocks noChangeAspect="1"/>
          </p:cNvPicPr>
          <p:nvPr/>
        </p:nvPicPr>
        <p:blipFill>
          <a:blip r:embed="rId2"/>
          <a:stretch>
            <a:fillRect/>
          </a:stretch>
        </p:blipFill>
        <p:spPr>
          <a:xfrm>
            <a:off x="2568845" y="3068960"/>
            <a:ext cx="5408491" cy="1315627"/>
          </a:xfrm>
          <a:prstGeom prst="rect">
            <a:avLst/>
          </a:prstGeom>
        </p:spPr>
      </p:pic>
      <p:pic>
        <p:nvPicPr>
          <p:cNvPr id="4" name="Picture 3"/>
          <p:cNvPicPr>
            <a:picLocks noChangeAspect="1"/>
          </p:cNvPicPr>
          <p:nvPr/>
        </p:nvPicPr>
        <p:blipFill>
          <a:blip r:embed="rId3"/>
          <a:stretch>
            <a:fillRect/>
          </a:stretch>
        </p:blipFill>
        <p:spPr>
          <a:xfrm>
            <a:off x="2072680" y="4535727"/>
            <a:ext cx="6398975" cy="1269537"/>
          </a:xfrm>
          <a:prstGeom prst="rect">
            <a:avLst/>
          </a:prstGeom>
        </p:spPr>
      </p:pic>
      <p:sp>
        <p:nvSpPr>
          <p:cNvPr id="10" name="Rectangle 3"/>
          <p:cNvSpPr txBox="1">
            <a:spLocks noChangeArrowheads="1"/>
          </p:cNvSpPr>
          <p:nvPr/>
        </p:nvSpPr>
        <p:spPr bwMode="auto">
          <a:xfrm>
            <a:off x="1208584" y="5949280"/>
            <a:ext cx="8208912" cy="36004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a:t>Source: </a:t>
            </a:r>
            <a:r>
              <a:rPr kumimoji="0" lang="en-US" sz="1400" b="0" u="none" kern="0" dirty="0" err="1"/>
              <a:t>Mishkin</a:t>
            </a:r>
            <a:r>
              <a:rPr kumimoji="0" lang="en-US" sz="1400" b="0" u="none" kern="0" dirty="0"/>
              <a:t> (2019), “</a:t>
            </a:r>
            <a:r>
              <a:rPr lang="en-US" sz="1400" b="0" u="none" dirty="0"/>
              <a:t>The Economics of Money, Banking, and Financial Markets”.</a:t>
            </a:r>
          </a:p>
        </p:txBody>
      </p:sp>
    </p:spTree>
    <p:extLst>
      <p:ext uri="{BB962C8B-B14F-4D97-AF65-F5344CB8AC3E}">
        <p14:creationId xmlns:p14="http://schemas.microsoft.com/office/powerpoint/2010/main" val="4219836148"/>
      </p:ext>
    </p:extLst>
  </p:cSld>
  <p:clrMapOvr>
    <a:masterClrMapping/>
  </p:clrMapOvr>
  <p:transition spd="slow">
    <p:pull dir="r"/>
  </p:transition>
</p:sld>
</file>

<file path=ppt/slides/slide6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dirty="0">
                <a:solidFill>
                  <a:schemeClr val="tx1"/>
                </a:solidFill>
              </a:rPr>
              <a:t>Liquidity Risk</a:t>
            </a:r>
          </a:p>
        </p:txBody>
      </p:sp>
      <p:sp>
        <p:nvSpPr>
          <p:cNvPr id="7" name="Rectangle 2"/>
          <p:cNvSpPr txBox="1">
            <a:spLocks noChangeArrowheads="1"/>
          </p:cNvSpPr>
          <p:nvPr/>
        </p:nvSpPr>
        <p:spPr bwMode="auto">
          <a:xfrm>
            <a:off x="776536" y="1628800"/>
            <a:ext cx="8715374" cy="4680520"/>
          </a:xfrm>
          <a:prstGeom prst="rect">
            <a:avLst/>
          </a:prstGeom>
          <a:noFill/>
          <a:ln w="9525">
            <a:noFill/>
            <a:miter lim="800000"/>
            <a:headEnd/>
            <a:tailEnd/>
          </a:ln>
        </p:spPr>
        <p:txBody>
          <a:bodyPr lIns="92075" tIns="46038" rIns="92075" bIns="46038" anchor="ctr"/>
          <a:lstStyle/>
          <a:p>
            <a:pPr marL="363538" lvl="3" indent="-363538" algn="just">
              <a:lnSpc>
                <a:spcPts val="2700"/>
              </a:lnSpc>
              <a:spcBef>
                <a:spcPts val="600"/>
              </a:spcBef>
              <a:spcAft>
                <a:spcPts val="600"/>
              </a:spcAft>
              <a:buClr>
                <a:schemeClr val="bg2"/>
              </a:buClr>
              <a:buSzPct val="75000"/>
              <a:buAutoNum type="romanLcParenBoth" startAt="2"/>
            </a:pPr>
            <a:r>
              <a:rPr lang="en-GB" sz="2000" b="0" u="none" dirty="0">
                <a:solidFill>
                  <a:srgbClr val="FF0000"/>
                </a:solidFill>
              </a:rPr>
              <a:t>Unsecured wholesale funding run-off </a:t>
            </a:r>
            <a:r>
              <a:rPr lang="en-GB" sz="2000" b="0" u="none" dirty="0">
                <a:solidFill>
                  <a:schemeClr val="tx1"/>
                </a:solidFill>
              </a:rPr>
              <a:t>- liabilities and general obligations that are raised from non-natural persons and are not collaterals of the borrowing institution.</a:t>
            </a:r>
          </a:p>
          <a:p>
            <a:pPr marL="342900" lvl="3" indent="-342900" algn="just">
              <a:lnSpc>
                <a:spcPts val="2700"/>
              </a:lnSpc>
              <a:spcBef>
                <a:spcPts val="600"/>
              </a:spcBef>
              <a:spcAft>
                <a:spcPts val="600"/>
              </a:spcAft>
              <a:buClr>
                <a:schemeClr val="bg2"/>
              </a:buClr>
              <a:buSzPct val="75000"/>
              <a:buFontTx/>
              <a:buChar char="-"/>
            </a:pPr>
            <a:r>
              <a:rPr lang="en-GB" sz="2000" b="0" u="none" dirty="0">
                <a:solidFill>
                  <a:schemeClr val="tx1"/>
                </a:solidFill>
              </a:rPr>
              <a:t>funding by small business customers: 5% (10% for less stable)</a:t>
            </a:r>
          </a:p>
          <a:p>
            <a:pPr marL="342900" lvl="3" indent="-342900" algn="just">
              <a:lnSpc>
                <a:spcPts val="2700"/>
              </a:lnSpc>
              <a:spcBef>
                <a:spcPts val="600"/>
              </a:spcBef>
              <a:spcAft>
                <a:spcPts val="600"/>
              </a:spcAft>
              <a:buClr>
                <a:schemeClr val="bg2"/>
              </a:buClr>
              <a:buSzPct val="75000"/>
              <a:buFontTx/>
              <a:buChar char="-"/>
            </a:pPr>
            <a:r>
              <a:rPr lang="en-GB" sz="2000" b="0" u="none" dirty="0">
                <a:solidFill>
                  <a:schemeClr val="tx1"/>
                </a:solidFill>
              </a:rPr>
              <a:t>deposits generated by clearing, custody and cash management activities: 25%</a:t>
            </a:r>
          </a:p>
          <a:p>
            <a:pPr marL="342900" lvl="3" indent="-342900" algn="just">
              <a:lnSpc>
                <a:spcPts val="2700"/>
              </a:lnSpc>
              <a:spcBef>
                <a:spcPts val="600"/>
              </a:spcBef>
              <a:spcAft>
                <a:spcPts val="600"/>
              </a:spcAft>
              <a:buClr>
                <a:schemeClr val="bg2"/>
              </a:buClr>
              <a:buSzPct val="75000"/>
              <a:buFontTx/>
              <a:buChar char="-"/>
            </a:pPr>
            <a:r>
              <a:rPr lang="en-GB" sz="2000" b="0" u="none" dirty="0">
                <a:solidFill>
                  <a:schemeClr val="tx1"/>
                </a:solidFill>
              </a:rPr>
              <a:t>deposits of cooperative banks in central institutions within networks: 25%</a:t>
            </a:r>
          </a:p>
          <a:p>
            <a:pPr marL="342900" lvl="3" indent="-342900" algn="just">
              <a:lnSpc>
                <a:spcPts val="2700"/>
              </a:lnSpc>
              <a:spcBef>
                <a:spcPts val="600"/>
              </a:spcBef>
              <a:spcAft>
                <a:spcPts val="600"/>
              </a:spcAft>
              <a:buClr>
                <a:schemeClr val="bg2"/>
              </a:buClr>
              <a:buSzPct val="75000"/>
              <a:buFontTx/>
              <a:buChar char="-"/>
            </a:pPr>
            <a:r>
              <a:rPr lang="en-GB" sz="2000" b="0" u="none" dirty="0">
                <a:solidFill>
                  <a:schemeClr val="tx1"/>
                </a:solidFill>
              </a:rPr>
              <a:t>funding provided by non-financial corporates and sovereigns, central banks, multilateral development banks, and PSEs: 40% (20% for the deposit amounts fully covered by a deposit insurance scheme).</a:t>
            </a:r>
          </a:p>
          <a:p>
            <a:pPr marL="342900" lvl="3" indent="-342900" algn="just">
              <a:lnSpc>
                <a:spcPts val="2700"/>
              </a:lnSpc>
              <a:spcBef>
                <a:spcPts val="600"/>
              </a:spcBef>
              <a:spcAft>
                <a:spcPts val="600"/>
              </a:spcAft>
              <a:buClr>
                <a:schemeClr val="bg2"/>
              </a:buClr>
              <a:buSzPct val="75000"/>
              <a:buFontTx/>
              <a:buChar char="-"/>
            </a:pPr>
            <a:r>
              <a:rPr lang="en-GB" sz="2000" b="0" u="none" dirty="0">
                <a:solidFill>
                  <a:schemeClr val="tx1"/>
                </a:solidFill>
              </a:rPr>
              <a:t>funding provided by other legal entity customers: 100%</a:t>
            </a:r>
          </a:p>
          <a:p>
            <a:pPr marL="342900" lvl="3" indent="-342900" algn="just">
              <a:lnSpc>
                <a:spcPts val="2700"/>
              </a:lnSpc>
              <a:spcBef>
                <a:spcPts val="600"/>
              </a:spcBef>
              <a:spcAft>
                <a:spcPts val="600"/>
              </a:spcAft>
              <a:buClr>
                <a:schemeClr val="bg2"/>
              </a:buClr>
              <a:buSzPct val="75000"/>
              <a:buFontTx/>
              <a:buChar char="-"/>
            </a:pPr>
            <a:endParaRPr lang="en-GB"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690</a:t>
            </a:fld>
            <a:endParaRPr lang="en-US"/>
          </a:p>
        </p:txBody>
      </p:sp>
    </p:spTree>
    <p:extLst>
      <p:ext uri="{BB962C8B-B14F-4D97-AF65-F5344CB8AC3E}">
        <p14:creationId xmlns:p14="http://schemas.microsoft.com/office/powerpoint/2010/main" val="117713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dirty="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798548" y="1628800"/>
            <a:ext cx="8655016" cy="4680520"/>
          </a:xfrm>
        </p:spPr>
        <p:txBody>
          <a:bodyPr anchor="ctr"/>
          <a:lstStyle/>
          <a:p>
            <a:pPr marL="363538" indent="-363538" algn="just">
              <a:lnSpc>
                <a:spcPts val="2700"/>
              </a:lnSpc>
              <a:spcBef>
                <a:spcPts val="600"/>
              </a:spcBef>
              <a:spcAft>
                <a:spcPts val="600"/>
              </a:spcAft>
            </a:pPr>
            <a:r>
              <a:rPr lang="pt-PT" sz="2000" b="1" dirty="0">
                <a:solidFill>
                  <a:srgbClr val="FF0000"/>
                </a:solidFill>
              </a:rPr>
              <a:t>HQLA </a:t>
            </a:r>
            <a:r>
              <a:rPr lang="en-US" sz="2000" b="1" dirty="0">
                <a:solidFill>
                  <a:srgbClr val="FF0000"/>
                </a:solidFill>
              </a:rPr>
              <a:t>composition</a:t>
            </a:r>
            <a:r>
              <a:rPr lang="pt-PT" sz="2000" b="1" dirty="0">
                <a:solidFill>
                  <a:srgbClr val="FF0000"/>
                </a:solidFill>
              </a:rPr>
              <a:t>: </a:t>
            </a:r>
            <a:r>
              <a:rPr lang="en-US" sz="2000" dirty="0"/>
              <a:t>Level 1 + Level 2A + Level 2B (with Level 1 comprising the most liquid assets).</a:t>
            </a:r>
            <a:endParaRPr lang="en-US" sz="2000" b="1" dirty="0">
              <a:solidFill>
                <a:srgbClr val="FF0000"/>
              </a:solidFill>
            </a:endParaRPr>
          </a:p>
          <a:p>
            <a:pPr marL="363538" indent="-363538" algn="just">
              <a:lnSpc>
                <a:spcPts val="2700"/>
              </a:lnSpc>
              <a:spcBef>
                <a:spcPts val="600"/>
              </a:spcBef>
              <a:spcAft>
                <a:spcPts val="600"/>
              </a:spcAft>
            </a:pPr>
            <a:endParaRPr lang="pt-PT" sz="2000" b="1" dirty="0">
              <a:solidFill>
                <a:srgbClr val="FF0000"/>
              </a:solidFill>
            </a:endParaRPr>
          </a:p>
          <a:p>
            <a:pPr marL="363538" indent="-363538" algn="just">
              <a:lnSpc>
                <a:spcPts val="2700"/>
              </a:lnSpc>
              <a:spcBef>
                <a:spcPts val="600"/>
              </a:spcBef>
              <a:spcAft>
                <a:spcPts val="600"/>
              </a:spcAft>
            </a:pPr>
            <a:r>
              <a:rPr lang="pt-PT" sz="2000" b="1" dirty="0">
                <a:solidFill>
                  <a:srgbClr val="FF0000"/>
                </a:solidFill>
              </a:rPr>
              <a:t>HQLA </a:t>
            </a:r>
            <a:r>
              <a:rPr lang="en-US" sz="2000" b="1" dirty="0">
                <a:solidFill>
                  <a:srgbClr val="FF0000"/>
                </a:solidFill>
              </a:rPr>
              <a:t>principles</a:t>
            </a:r>
            <a:r>
              <a:rPr lang="pt-PT" sz="2000" b="1" dirty="0">
                <a:solidFill>
                  <a:srgbClr val="FF0000"/>
                </a:solidFill>
              </a:rPr>
              <a:t>:</a:t>
            </a:r>
          </a:p>
          <a:p>
            <a:pPr marL="180975" indent="-180975" algn="just">
              <a:lnSpc>
                <a:spcPts val="2700"/>
              </a:lnSpc>
              <a:spcBef>
                <a:spcPts val="600"/>
              </a:spcBef>
              <a:spcAft>
                <a:spcPts val="600"/>
              </a:spcAft>
            </a:pPr>
            <a:endParaRPr lang="pt-PT" sz="2000" b="1" dirty="0">
              <a:solidFill>
                <a:srgbClr val="FF0000"/>
              </a:solidFill>
            </a:endParaRPr>
          </a:p>
          <a:p>
            <a:pPr marL="514350" indent="-514350" algn="just">
              <a:lnSpc>
                <a:spcPts val="2700"/>
              </a:lnSpc>
              <a:spcBef>
                <a:spcPts val="600"/>
              </a:spcBef>
              <a:spcAft>
                <a:spcPts val="600"/>
              </a:spcAft>
              <a:buAutoNum type="romanLcParenBoth"/>
            </a:pPr>
            <a:r>
              <a:rPr lang="en-GB" sz="2000" dirty="0"/>
              <a:t>be eligible at central banks for intraday liquidity needs and overnight liquidity facilities (except Level 2B assets);</a:t>
            </a:r>
          </a:p>
          <a:p>
            <a:pPr marL="514350" indent="-514350" algn="just">
              <a:lnSpc>
                <a:spcPts val="2700"/>
              </a:lnSpc>
              <a:spcBef>
                <a:spcPts val="600"/>
              </a:spcBef>
              <a:spcAft>
                <a:spcPts val="600"/>
              </a:spcAft>
              <a:buAutoNum type="romanLcParenBoth"/>
            </a:pPr>
            <a:endParaRPr lang="en-GB" sz="2000" dirty="0"/>
          </a:p>
          <a:p>
            <a:pPr marL="514350" indent="-514350" algn="just">
              <a:lnSpc>
                <a:spcPts val="2700"/>
              </a:lnSpc>
              <a:spcBef>
                <a:spcPts val="600"/>
              </a:spcBef>
              <a:spcAft>
                <a:spcPts val="600"/>
              </a:spcAft>
              <a:buAutoNum type="romanLcParenBoth"/>
            </a:pPr>
            <a:r>
              <a:rPr lang="en-GB" sz="2000" dirty="0"/>
              <a:t>be well diversified within the asset classes themselves (except for sovereign debt of the bank’s home jurisdiction or from the jurisdiction in which the bank operates; central bank reserves; central bank debt securities and cash).</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691</a:t>
            </a:fld>
            <a:endParaRPr lang="en-US"/>
          </a:p>
        </p:txBody>
      </p:sp>
    </p:spTree>
    <p:extLst>
      <p:ext uri="{BB962C8B-B14F-4D97-AF65-F5344CB8AC3E}">
        <p14:creationId xmlns:p14="http://schemas.microsoft.com/office/powerpoint/2010/main" val="663638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798547" y="1628800"/>
            <a:ext cx="8715405" cy="4680520"/>
          </a:xfrm>
        </p:spPr>
        <p:txBody>
          <a:bodyPr anchor="ctr"/>
          <a:lstStyle/>
          <a:p>
            <a:pPr marL="180975" indent="-180975" algn="just">
              <a:lnSpc>
                <a:spcPts val="2700"/>
              </a:lnSpc>
              <a:spcBef>
                <a:spcPts val="600"/>
              </a:spcBef>
              <a:spcAft>
                <a:spcPts val="600"/>
              </a:spcAft>
            </a:pPr>
            <a:r>
              <a:rPr lang="en-GB" sz="2000" dirty="0">
                <a:solidFill>
                  <a:srgbClr val="FF0000"/>
                </a:solidFill>
              </a:rPr>
              <a:t>Fundamental characteristics of HQLA:</a:t>
            </a:r>
          </a:p>
          <a:p>
            <a:pPr marL="266700" indent="-266700" algn="just">
              <a:lnSpc>
                <a:spcPts val="2700"/>
              </a:lnSpc>
              <a:spcBef>
                <a:spcPts val="600"/>
              </a:spcBef>
              <a:spcAft>
                <a:spcPts val="600"/>
              </a:spcAft>
              <a:buAutoNum type="romanLcParenBoth"/>
            </a:pPr>
            <a:r>
              <a:rPr lang="en-GB" sz="2000" dirty="0">
                <a:solidFill>
                  <a:srgbClr val="FF0000"/>
                </a:solidFill>
              </a:rPr>
              <a:t>Low risk - </a:t>
            </a:r>
            <a:r>
              <a:rPr lang="en-GB" sz="2000" dirty="0"/>
              <a:t>less risky assets tend to have higher liquidity: higher rating, lower degree of subordination, low duration, low legal risk, low inflation risk and denomination in a convertible currency with low currency risk enhance liquidity.</a:t>
            </a:r>
          </a:p>
          <a:p>
            <a:pPr marL="266700" indent="-266700" algn="just">
              <a:lnSpc>
                <a:spcPts val="2700"/>
              </a:lnSpc>
              <a:spcBef>
                <a:spcPts val="600"/>
              </a:spcBef>
              <a:spcAft>
                <a:spcPts val="600"/>
              </a:spcAft>
              <a:buAutoNum type="romanLcParenBoth"/>
            </a:pPr>
            <a:r>
              <a:rPr lang="en-GB" sz="2000" dirty="0">
                <a:solidFill>
                  <a:srgbClr val="FF0000"/>
                </a:solidFill>
              </a:rPr>
              <a:t>Ease and certainty of valuation – </a:t>
            </a:r>
            <a:r>
              <a:rPr lang="en-GB" sz="2000" dirty="0"/>
              <a:t>higher liquidity if market participants are more likely to agree on its valuation: assets more standardised, with simple and publicly available structures and pricing formulas (which rules out most structured or exotic products).</a:t>
            </a:r>
          </a:p>
          <a:p>
            <a:pPr marL="266700" indent="-266700" algn="just">
              <a:lnSpc>
                <a:spcPts val="2700"/>
              </a:lnSpc>
              <a:spcBef>
                <a:spcPts val="600"/>
              </a:spcBef>
              <a:spcAft>
                <a:spcPts val="600"/>
              </a:spcAft>
              <a:buAutoNum type="romanLcParenBoth"/>
            </a:pPr>
            <a:r>
              <a:rPr lang="en-GB" sz="2000" dirty="0">
                <a:solidFill>
                  <a:srgbClr val="FF0000"/>
                </a:solidFill>
              </a:rPr>
              <a:t>Low correlation with risky assets -</a:t>
            </a:r>
            <a:r>
              <a:rPr lang="en-GB" sz="2000" dirty="0"/>
              <a:t> not subject to wrong-way (highly correlated) risk, e.g. assets issued by FIs are more likely to be illiquid in times of liquidity stress in the banking sector.</a:t>
            </a:r>
          </a:p>
          <a:p>
            <a:pPr marL="266700" indent="-266700" algn="just">
              <a:lnSpc>
                <a:spcPts val="2700"/>
              </a:lnSpc>
              <a:spcBef>
                <a:spcPts val="600"/>
              </a:spcBef>
              <a:spcAft>
                <a:spcPts val="600"/>
              </a:spcAft>
              <a:buAutoNum type="romanLcParenBoth"/>
            </a:pPr>
            <a:r>
              <a:rPr lang="en-GB" sz="2000" dirty="0">
                <a:solidFill>
                  <a:srgbClr val="FF0000"/>
                </a:solidFill>
              </a:rPr>
              <a:t>Listed on a developed and recognised exchange </a:t>
            </a:r>
            <a:r>
              <a:rPr lang="en-GB" sz="2000" dirty="0"/>
              <a:t>- increases asset’s transparency.</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692</a:t>
            </a:fld>
            <a:endParaRPr lang="en-US"/>
          </a:p>
        </p:txBody>
      </p:sp>
    </p:spTree>
    <p:extLst>
      <p:ext uri="{BB962C8B-B14F-4D97-AF65-F5344CB8AC3E}">
        <p14:creationId xmlns:p14="http://schemas.microsoft.com/office/powerpoint/2010/main" val="2019163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837972" y="1628800"/>
            <a:ext cx="8715405" cy="4680520"/>
          </a:xfrm>
        </p:spPr>
        <p:txBody>
          <a:bodyPr anchor="ctr"/>
          <a:lstStyle/>
          <a:p>
            <a:pPr algn="just">
              <a:lnSpc>
                <a:spcPts val="2700"/>
              </a:lnSpc>
              <a:spcBef>
                <a:spcPts val="600"/>
              </a:spcBef>
              <a:spcAft>
                <a:spcPts val="600"/>
              </a:spcAft>
            </a:pPr>
            <a:r>
              <a:rPr lang="en-GB" sz="2000" dirty="0">
                <a:solidFill>
                  <a:srgbClr val="FF0000"/>
                </a:solidFill>
              </a:rPr>
              <a:t>Level 1 assets – no limits or haircuts </a:t>
            </a:r>
            <a:r>
              <a:rPr lang="en-GB" sz="2000" dirty="0"/>
              <a:t>(but national supervisors may require haircuts based on their duration, credit and liquidity risk):</a:t>
            </a:r>
          </a:p>
          <a:p>
            <a:pPr algn="just">
              <a:lnSpc>
                <a:spcPts val="2700"/>
              </a:lnSpc>
              <a:spcBef>
                <a:spcPts val="600"/>
              </a:spcBef>
              <a:spcAft>
                <a:spcPts val="600"/>
              </a:spcAft>
            </a:pPr>
            <a:endParaRPr lang="en-GB" sz="2000" dirty="0"/>
          </a:p>
          <a:p>
            <a:pPr algn="just">
              <a:lnSpc>
                <a:spcPts val="2700"/>
              </a:lnSpc>
              <a:spcBef>
                <a:spcPts val="600"/>
              </a:spcBef>
              <a:spcAft>
                <a:spcPts val="600"/>
              </a:spcAft>
              <a:buAutoNum type="alphaLcParenBoth"/>
            </a:pPr>
            <a:r>
              <a:rPr lang="en-GB" sz="2000" dirty="0">
                <a:solidFill>
                  <a:srgbClr val="FF0000"/>
                </a:solidFill>
              </a:rPr>
              <a:t>cash</a:t>
            </a:r>
            <a:r>
              <a:rPr lang="en-GB" sz="2000" dirty="0"/>
              <a:t> - coins and banknotes;</a:t>
            </a:r>
          </a:p>
          <a:p>
            <a:pPr algn="just">
              <a:lnSpc>
                <a:spcPts val="2700"/>
              </a:lnSpc>
              <a:spcBef>
                <a:spcPts val="600"/>
              </a:spcBef>
              <a:spcAft>
                <a:spcPts val="600"/>
              </a:spcAft>
              <a:buAutoNum type="alphaLcParenBoth"/>
            </a:pPr>
            <a:endParaRPr lang="en-GB" sz="2000" dirty="0"/>
          </a:p>
          <a:p>
            <a:pPr algn="just">
              <a:lnSpc>
                <a:spcPts val="2700"/>
              </a:lnSpc>
              <a:spcBef>
                <a:spcPts val="600"/>
              </a:spcBef>
              <a:spcAft>
                <a:spcPts val="600"/>
              </a:spcAft>
              <a:buAutoNum type="alphaLcParenBoth"/>
            </a:pPr>
            <a:r>
              <a:rPr lang="en-GB" sz="2000" dirty="0">
                <a:solidFill>
                  <a:srgbClr val="FF0000"/>
                </a:solidFill>
              </a:rPr>
              <a:t>central bank reserves </a:t>
            </a:r>
            <a:r>
              <a:rPr lang="en-GB" sz="2000" dirty="0"/>
              <a:t>(including required reserves), to the extent that the central bank policies allow them to be drawn down in times of stress;</a:t>
            </a:r>
          </a:p>
          <a:p>
            <a:pPr algn="just">
              <a:lnSpc>
                <a:spcPts val="2700"/>
              </a:lnSpc>
              <a:spcBef>
                <a:spcPts val="600"/>
              </a:spcBef>
              <a:spcAft>
                <a:spcPts val="600"/>
              </a:spcAft>
              <a:buAutoNum type="alphaLcParenBoth"/>
            </a:pPr>
            <a:endParaRPr lang="en-GB" sz="2000" dirty="0"/>
          </a:p>
          <a:p>
            <a:pPr algn="just">
              <a:lnSpc>
                <a:spcPts val="2700"/>
              </a:lnSpc>
              <a:spcBef>
                <a:spcPts val="600"/>
              </a:spcBef>
              <a:spcAft>
                <a:spcPts val="600"/>
              </a:spcAft>
              <a:buAutoNum type="alphaLcParenBoth"/>
            </a:pPr>
            <a:endParaRPr lang="en-GB" sz="2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693</a:t>
            </a:fld>
            <a:endParaRPr lang="en-US"/>
          </a:p>
        </p:txBody>
      </p:sp>
    </p:spTree>
    <p:extLst>
      <p:ext uri="{BB962C8B-B14F-4D97-AF65-F5344CB8AC3E}">
        <p14:creationId xmlns:p14="http://schemas.microsoft.com/office/powerpoint/2010/main" val="3734815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837972" y="1628800"/>
            <a:ext cx="8715405" cy="4680520"/>
          </a:xfrm>
        </p:spPr>
        <p:txBody>
          <a:bodyPr anchor="ctr"/>
          <a:lstStyle/>
          <a:p>
            <a:pPr marL="363538" indent="-363538" algn="just">
              <a:lnSpc>
                <a:spcPts val="2700"/>
              </a:lnSpc>
              <a:spcBef>
                <a:spcPts val="600"/>
              </a:spcBef>
              <a:spcAft>
                <a:spcPts val="600"/>
              </a:spcAft>
              <a:buAutoNum type="alphaLcParenBoth" startAt="3"/>
            </a:pPr>
            <a:r>
              <a:rPr lang="en-GB" sz="2000" dirty="0">
                <a:solidFill>
                  <a:srgbClr val="FF0000"/>
                </a:solidFill>
              </a:rPr>
              <a:t>High Quality Public Debt </a:t>
            </a:r>
            <a:r>
              <a:rPr lang="en-GB" sz="2000" dirty="0"/>
              <a:t>- marketable securities representing claims on or guaranteed by sovereigns, central banks, PSEs, BIS, IMF, ECB and EC, or multilateral development banks and </a:t>
            </a:r>
            <a:r>
              <a:rPr lang="en-GB" sz="2000" u="sng" dirty="0"/>
              <a:t>satisfying all of the following conditions</a:t>
            </a:r>
            <a:r>
              <a:rPr lang="en-GB" sz="2000" dirty="0"/>
              <a:t>:</a:t>
            </a:r>
          </a:p>
          <a:p>
            <a:pPr algn="just">
              <a:lnSpc>
                <a:spcPts val="2700"/>
              </a:lnSpc>
              <a:spcBef>
                <a:spcPts val="600"/>
              </a:spcBef>
              <a:spcAft>
                <a:spcPts val="600"/>
              </a:spcAft>
              <a:buFontTx/>
              <a:buChar char="-"/>
            </a:pPr>
            <a:endParaRPr lang="en-GB" sz="2000" dirty="0"/>
          </a:p>
          <a:p>
            <a:pPr algn="just">
              <a:lnSpc>
                <a:spcPts val="2700"/>
              </a:lnSpc>
              <a:spcBef>
                <a:spcPts val="600"/>
              </a:spcBef>
              <a:spcAft>
                <a:spcPts val="600"/>
              </a:spcAft>
              <a:buFontTx/>
              <a:buChar char="-"/>
            </a:pPr>
            <a:r>
              <a:rPr lang="en-GB" sz="2000" dirty="0"/>
              <a:t>assigned a 0% risk-weight under the Basel II Standardised Approach for credit risk;</a:t>
            </a:r>
          </a:p>
          <a:p>
            <a:pPr algn="just">
              <a:lnSpc>
                <a:spcPts val="2700"/>
              </a:lnSpc>
              <a:spcBef>
                <a:spcPts val="600"/>
              </a:spcBef>
              <a:spcAft>
                <a:spcPts val="600"/>
              </a:spcAft>
              <a:buFontTx/>
              <a:buChar char="-"/>
            </a:pPr>
            <a:r>
              <a:rPr lang="en-GB" sz="2000" dirty="0"/>
              <a:t>traded in large, deep and active repo or cash markets characterised by low concentration; </a:t>
            </a:r>
          </a:p>
          <a:p>
            <a:pPr algn="just">
              <a:lnSpc>
                <a:spcPts val="2700"/>
              </a:lnSpc>
              <a:spcBef>
                <a:spcPts val="600"/>
              </a:spcBef>
              <a:spcAft>
                <a:spcPts val="600"/>
              </a:spcAft>
              <a:buFontTx/>
              <a:buChar char="-"/>
            </a:pPr>
            <a:r>
              <a:rPr lang="en-GB" sz="2000" dirty="0"/>
              <a:t>have a proven record as a reliable source of liquidity in the markets (repo or sale) even during stressed market conditions;</a:t>
            </a:r>
          </a:p>
          <a:p>
            <a:pPr algn="just">
              <a:lnSpc>
                <a:spcPts val="2700"/>
              </a:lnSpc>
              <a:spcBef>
                <a:spcPts val="600"/>
              </a:spcBef>
              <a:spcAft>
                <a:spcPts val="600"/>
              </a:spcAft>
              <a:buFontTx/>
              <a:buChar char="-"/>
            </a:pPr>
            <a:r>
              <a:rPr lang="en-GB" sz="2000" dirty="0"/>
              <a:t>not an obligation of a financial institution or any of its affiliated entities.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694</a:t>
            </a:fld>
            <a:endParaRPr lang="en-US"/>
          </a:p>
        </p:txBody>
      </p:sp>
    </p:spTree>
    <p:extLst>
      <p:ext uri="{BB962C8B-B14F-4D97-AF65-F5344CB8AC3E}">
        <p14:creationId xmlns:p14="http://schemas.microsoft.com/office/powerpoint/2010/main" val="4272812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738188" y="1628800"/>
            <a:ext cx="8715375" cy="4680520"/>
          </a:xfrm>
        </p:spPr>
        <p:txBody>
          <a:bodyPr anchor="ctr"/>
          <a:lstStyle/>
          <a:p>
            <a:pPr marL="361950" indent="-361950" algn="just">
              <a:lnSpc>
                <a:spcPts val="2700"/>
              </a:lnSpc>
              <a:spcBef>
                <a:spcPts val="600"/>
              </a:spcBef>
              <a:spcAft>
                <a:spcPts val="600"/>
              </a:spcAft>
              <a:buNone/>
            </a:pPr>
            <a:r>
              <a:rPr lang="en-GB" sz="2000" dirty="0"/>
              <a:t>(d) where the sovereign has a non-0% risk weight:</a:t>
            </a:r>
          </a:p>
          <a:p>
            <a:pPr marL="361950" indent="-361950" algn="just">
              <a:lnSpc>
                <a:spcPts val="2700"/>
              </a:lnSpc>
              <a:spcBef>
                <a:spcPts val="600"/>
              </a:spcBef>
              <a:spcAft>
                <a:spcPts val="600"/>
              </a:spcAft>
              <a:buNone/>
            </a:pPr>
            <a:endParaRPr lang="en-GB" sz="2000" dirty="0"/>
          </a:p>
          <a:p>
            <a:pPr algn="just">
              <a:lnSpc>
                <a:spcPts val="2700"/>
              </a:lnSpc>
              <a:spcBef>
                <a:spcPts val="600"/>
              </a:spcBef>
              <a:spcAft>
                <a:spcPts val="600"/>
              </a:spcAft>
              <a:buFontTx/>
              <a:buChar char="-"/>
            </a:pPr>
            <a:r>
              <a:rPr lang="en-GB" sz="2000" dirty="0"/>
              <a:t>sovereign or central bank debt securities issued in domestic currencies by the sovereign or central bank in the country in which the liquidity risk is being taken or in the bank’s home country;</a:t>
            </a:r>
          </a:p>
          <a:p>
            <a:pPr algn="just">
              <a:lnSpc>
                <a:spcPts val="2700"/>
              </a:lnSpc>
              <a:spcBef>
                <a:spcPts val="600"/>
              </a:spcBef>
              <a:spcAft>
                <a:spcPts val="600"/>
              </a:spcAft>
              <a:buFontTx/>
              <a:buChar char="-"/>
            </a:pPr>
            <a:endParaRPr lang="en-GB" sz="2000" dirty="0"/>
          </a:p>
          <a:p>
            <a:pPr algn="just">
              <a:lnSpc>
                <a:spcPts val="2700"/>
              </a:lnSpc>
              <a:spcBef>
                <a:spcPts val="600"/>
              </a:spcBef>
              <a:spcAft>
                <a:spcPts val="600"/>
              </a:spcAft>
              <a:buFontTx/>
              <a:buChar char="-"/>
            </a:pPr>
            <a:r>
              <a:rPr lang="en-GB" sz="2000" dirty="0"/>
              <a:t>domestic sovereign or central bank debt securities issued in foreign currencies are eligible up to the amount of the bank’s stressed net cash outflows in that specific foreign currency stemming from the bank’s operations in the jurisdiction where the bank’s liquidity risk is being taken.</a:t>
            </a:r>
          </a:p>
          <a:p>
            <a:pPr algn="just">
              <a:lnSpc>
                <a:spcPts val="2700"/>
              </a:lnSpc>
              <a:spcBef>
                <a:spcPts val="600"/>
              </a:spcBef>
              <a:spcAft>
                <a:spcPts val="600"/>
              </a:spcAft>
              <a:buFontTx/>
              <a:buChar char="-"/>
            </a:pPr>
            <a:endParaRPr lang="en-GB" sz="2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695</a:t>
            </a:fld>
            <a:endParaRPr lang="en-US"/>
          </a:p>
        </p:txBody>
      </p:sp>
    </p:spTree>
    <p:extLst>
      <p:ext uri="{BB962C8B-B14F-4D97-AF65-F5344CB8AC3E}">
        <p14:creationId xmlns:p14="http://schemas.microsoft.com/office/powerpoint/2010/main" val="1350568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770186" y="1628800"/>
            <a:ext cx="8815189" cy="4680520"/>
          </a:xfrm>
        </p:spPr>
        <p:txBody>
          <a:bodyPr anchor="ctr"/>
          <a:lstStyle/>
          <a:p>
            <a:pPr algn="just">
              <a:lnSpc>
                <a:spcPts val="2700"/>
              </a:lnSpc>
              <a:spcBef>
                <a:spcPts val="600"/>
              </a:spcBef>
              <a:spcAft>
                <a:spcPts val="600"/>
              </a:spcAft>
            </a:pPr>
            <a:r>
              <a:rPr lang="en-GB" sz="2000" dirty="0">
                <a:solidFill>
                  <a:srgbClr val="FF0000"/>
                </a:solidFill>
              </a:rPr>
              <a:t>Level 2 assets  (2A and 2B) - if they comprise no more than 40% of the overall stock after applying haircuts:</a:t>
            </a:r>
          </a:p>
          <a:p>
            <a:pPr algn="just">
              <a:lnSpc>
                <a:spcPts val="2700"/>
              </a:lnSpc>
              <a:spcBef>
                <a:spcPts val="600"/>
              </a:spcBef>
              <a:spcAft>
                <a:spcPts val="600"/>
              </a:spcAft>
            </a:pPr>
            <a:endParaRPr lang="en-GB" sz="2000" dirty="0">
              <a:solidFill>
                <a:srgbClr val="FF0000"/>
              </a:solidFill>
            </a:endParaRPr>
          </a:p>
          <a:p>
            <a:pPr lvl="1" algn="just">
              <a:lnSpc>
                <a:spcPts val="2700"/>
              </a:lnSpc>
              <a:spcBef>
                <a:spcPts val="600"/>
              </a:spcBef>
              <a:spcAft>
                <a:spcPts val="600"/>
              </a:spcAft>
            </a:pPr>
            <a:r>
              <a:rPr lang="en-GB" sz="2000" dirty="0">
                <a:solidFill>
                  <a:srgbClr val="FF0000"/>
                </a:solidFill>
              </a:rPr>
              <a:t>Level 2A: haircut = 15%</a:t>
            </a:r>
          </a:p>
          <a:p>
            <a:pPr lvl="1" algn="just">
              <a:lnSpc>
                <a:spcPts val="2700"/>
              </a:lnSpc>
              <a:spcBef>
                <a:spcPts val="600"/>
              </a:spcBef>
              <a:spcAft>
                <a:spcPts val="600"/>
              </a:spcAft>
            </a:pPr>
            <a:r>
              <a:rPr lang="en-GB" sz="2000" dirty="0">
                <a:solidFill>
                  <a:srgbClr val="FF0000"/>
                </a:solidFill>
              </a:rPr>
              <a:t>Level 2B: haircut = 50% (25% for RMBS fulfilling several requirements).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696</a:t>
            </a:fld>
            <a:endParaRPr lang="en-US"/>
          </a:p>
        </p:txBody>
      </p:sp>
    </p:spTree>
    <p:extLst>
      <p:ext uri="{BB962C8B-B14F-4D97-AF65-F5344CB8AC3E}">
        <p14:creationId xmlns:p14="http://schemas.microsoft.com/office/powerpoint/2010/main" val="4032519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770186" y="1628800"/>
            <a:ext cx="8683377" cy="4680520"/>
          </a:xfrm>
        </p:spPr>
        <p:txBody>
          <a:bodyPr anchor="ctr"/>
          <a:lstStyle/>
          <a:p>
            <a:pPr algn="just">
              <a:lnSpc>
                <a:spcPts val="2700"/>
              </a:lnSpc>
              <a:spcBef>
                <a:spcPts val="600"/>
              </a:spcBef>
              <a:spcAft>
                <a:spcPts val="600"/>
              </a:spcAft>
            </a:pPr>
            <a:r>
              <a:rPr lang="en-GB" sz="2000" dirty="0">
                <a:solidFill>
                  <a:srgbClr val="FF0000"/>
                </a:solidFill>
              </a:rPr>
              <a:t>Level 2A assets:</a:t>
            </a:r>
          </a:p>
          <a:p>
            <a:pPr marL="714375" indent="-352425" algn="just">
              <a:lnSpc>
                <a:spcPts val="2700"/>
              </a:lnSpc>
              <a:spcBef>
                <a:spcPts val="600"/>
              </a:spcBef>
              <a:spcAft>
                <a:spcPts val="600"/>
              </a:spcAft>
              <a:buNone/>
            </a:pPr>
            <a:r>
              <a:rPr lang="en-GB" sz="2000" dirty="0"/>
              <a:t>(a) Marketable securities issued or guaranteed by sovereigns, central banks, PSEs or multilateral development banks satisfying all the following conditions:</a:t>
            </a:r>
          </a:p>
          <a:p>
            <a:pPr marL="714375" indent="-352425" algn="just">
              <a:lnSpc>
                <a:spcPts val="2700"/>
              </a:lnSpc>
              <a:spcBef>
                <a:spcPts val="600"/>
              </a:spcBef>
              <a:spcAft>
                <a:spcPts val="600"/>
              </a:spcAft>
              <a:buFontTx/>
              <a:buChar char="-"/>
            </a:pPr>
            <a:r>
              <a:rPr lang="en-GB" sz="2000" dirty="0"/>
              <a:t>assigned a 20% risk weight under the Basel II Standardised Approach for credit risk;</a:t>
            </a:r>
          </a:p>
          <a:p>
            <a:pPr marL="714375" indent="-352425" algn="just">
              <a:lnSpc>
                <a:spcPts val="2700"/>
              </a:lnSpc>
              <a:spcBef>
                <a:spcPts val="600"/>
              </a:spcBef>
              <a:spcAft>
                <a:spcPts val="600"/>
              </a:spcAft>
              <a:buFontTx/>
              <a:buChar char="-"/>
            </a:pPr>
            <a:r>
              <a:rPr lang="en-GB" sz="2000" dirty="0"/>
              <a:t>traded in large, deep and active markets characterised by low level of concentration;</a:t>
            </a:r>
          </a:p>
          <a:p>
            <a:pPr marL="714375" indent="-352425" algn="just">
              <a:lnSpc>
                <a:spcPts val="2700"/>
              </a:lnSpc>
              <a:spcBef>
                <a:spcPts val="600"/>
              </a:spcBef>
              <a:spcAft>
                <a:spcPts val="600"/>
              </a:spcAft>
              <a:buFontTx/>
              <a:buChar char="-"/>
            </a:pPr>
            <a:r>
              <a:rPr lang="en-GB" sz="2000" dirty="0"/>
              <a:t>have track record as a reliable source of liquidity in the markets even during stressed conditions;</a:t>
            </a:r>
          </a:p>
          <a:p>
            <a:pPr marL="714375" indent="-352425" algn="just">
              <a:lnSpc>
                <a:spcPts val="2700"/>
              </a:lnSpc>
              <a:spcBef>
                <a:spcPts val="600"/>
              </a:spcBef>
              <a:spcAft>
                <a:spcPts val="600"/>
              </a:spcAft>
              <a:buFontTx/>
              <a:buChar char="-"/>
            </a:pPr>
            <a:r>
              <a:rPr lang="en-GB" sz="2000" dirty="0"/>
              <a:t>not an obligation of a financial institution or any of its affiliated entities.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697</a:t>
            </a:fld>
            <a:endParaRPr lang="en-US"/>
          </a:p>
        </p:txBody>
      </p:sp>
    </p:spTree>
    <p:extLst>
      <p:ext uri="{BB962C8B-B14F-4D97-AF65-F5344CB8AC3E}">
        <p14:creationId xmlns:p14="http://schemas.microsoft.com/office/powerpoint/2010/main" val="4231811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738188" y="1628800"/>
            <a:ext cx="8715375" cy="4680520"/>
          </a:xfrm>
        </p:spPr>
        <p:txBody>
          <a:bodyPr anchor="ctr"/>
          <a:lstStyle/>
          <a:p>
            <a:pPr marL="714375" indent="-352425" algn="just">
              <a:lnSpc>
                <a:spcPts val="2700"/>
              </a:lnSpc>
              <a:spcBef>
                <a:spcPts val="600"/>
              </a:spcBef>
              <a:spcAft>
                <a:spcPts val="600"/>
              </a:spcAft>
              <a:buNone/>
            </a:pPr>
            <a:r>
              <a:rPr lang="en-GB" sz="2000" dirty="0"/>
              <a:t>(b) </a:t>
            </a:r>
            <a:r>
              <a:rPr lang="en-GB" sz="2000" dirty="0">
                <a:solidFill>
                  <a:srgbClr val="FF0000"/>
                </a:solidFill>
              </a:rPr>
              <a:t>Corporate debt securities (including commercial paper) and covered bonds satisfying all of the following conditions:</a:t>
            </a:r>
          </a:p>
          <a:p>
            <a:pPr marL="714375" indent="-352425" algn="just">
              <a:lnSpc>
                <a:spcPts val="2700"/>
              </a:lnSpc>
              <a:spcBef>
                <a:spcPts val="600"/>
              </a:spcBef>
              <a:spcAft>
                <a:spcPts val="600"/>
              </a:spcAft>
              <a:buFontTx/>
              <a:buChar char="-"/>
            </a:pPr>
            <a:r>
              <a:rPr lang="en-GB" sz="2000" dirty="0"/>
              <a:t>not issued by a FI or any of its affiliated entities; </a:t>
            </a:r>
          </a:p>
          <a:p>
            <a:pPr marL="714375" indent="-352425" algn="just">
              <a:lnSpc>
                <a:spcPts val="2700"/>
              </a:lnSpc>
              <a:spcBef>
                <a:spcPts val="600"/>
              </a:spcBef>
              <a:spcAft>
                <a:spcPts val="600"/>
              </a:spcAft>
              <a:buFontTx/>
              <a:buChar char="-"/>
            </a:pPr>
            <a:r>
              <a:rPr lang="en-GB" sz="2000" dirty="0"/>
              <a:t>covered bonds not issued by the bank or any of its affiliates; </a:t>
            </a:r>
          </a:p>
          <a:p>
            <a:pPr marL="714375" indent="-352425" algn="just">
              <a:lnSpc>
                <a:spcPts val="2700"/>
              </a:lnSpc>
              <a:spcBef>
                <a:spcPts val="600"/>
              </a:spcBef>
              <a:spcAft>
                <a:spcPts val="600"/>
              </a:spcAft>
              <a:buFontTx/>
              <a:buChar char="-"/>
            </a:pPr>
            <a:r>
              <a:rPr lang="en-GB" sz="2000" dirty="0"/>
              <a:t>either (</a:t>
            </a:r>
            <a:r>
              <a:rPr lang="en-GB" sz="2000" dirty="0" err="1"/>
              <a:t>i</a:t>
            </a:r>
            <a:r>
              <a:rPr lang="en-GB" sz="2000" dirty="0"/>
              <a:t>) have a long-term rating from a recognised external credit assessment institution (ECAI) of at least AA or, in the absence of a long term rating, a short-term rating equivalent; or (ii) are internally rated as having a PD corresponding to a rating of at least AA-;</a:t>
            </a:r>
          </a:p>
          <a:p>
            <a:pPr marL="714375" indent="-352425" algn="just">
              <a:lnSpc>
                <a:spcPts val="2700"/>
              </a:lnSpc>
              <a:spcBef>
                <a:spcPts val="600"/>
              </a:spcBef>
              <a:spcAft>
                <a:spcPts val="600"/>
              </a:spcAft>
              <a:buFontTx/>
              <a:buChar char="-"/>
            </a:pPr>
            <a:r>
              <a:rPr lang="en-GB" sz="2000" dirty="0"/>
              <a:t>traded in large, deep and active markets with a low level of concentration;</a:t>
            </a:r>
          </a:p>
          <a:p>
            <a:pPr marL="714375" indent="-352425" algn="just">
              <a:lnSpc>
                <a:spcPts val="2700"/>
              </a:lnSpc>
              <a:spcBef>
                <a:spcPts val="600"/>
              </a:spcBef>
              <a:spcAft>
                <a:spcPts val="600"/>
              </a:spcAft>
              <a:buFontTx/>
              <a:buChar char="-"/>
            </a:pPr>
            <a:r>
              <a:rPr lang="en-GB" sz="2000" dirty="0"/>
              <a:t>have track record as a reliable source of liquidity in the markets even during stressed conditions.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698</a:t>
            </a:fld>
            <a:endParaRPr lang="en-US"/>
          </a:p>
        </p:txBody>
      </p:sp>
    </p:spTree>
    <p:extLst>
      <p:ext uri="{BB962C8B-B14F-4D97-AF65-F5344CB8AC3E}">
        <p14:creationId xmlns:p14="http://schemas.microsoft.com/office/powerpoint/2010/main" val="225105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738188" y="1628800"/>
            <a:ext cx="8715375" cy="4680520"/>
          </a:xfrm>
        </p:spPr>
        <p:txBody>
          <a:bodyPr anchor="ctr"/>
          <a:lstStyle/>
          <a:p>
            <a:pPr algn="just">
              <a:lnSpc>
                <a:spcPts val="2700"/>
              </a:lnSpc>
              <a:spcBef>
                <a:spcPts val="600"/>
              </a:spcBef>
              <a:spcAft>
                <a:spcPts val="600"/>
              </a:spcAft>
            </a:pPr>
            <a:r>
              <a:rPr lang="en-GB" sz="2000" dirty="0">
                <a:solidFill>
                  <a:srgbClr val="FF0000"/>
                </a:solidFill>
              </a:rPr>
              <a:t>Level 2B assets:</a:t>
            </a:r>
          </a:p>
          <a:p>
            <a:pPr algn="just">
              <a:lnSpc>
                <a:spcPts val="2700"/>
              </a:lnSpc>
              <a:spcBef>
                <a:spcPts val="600"/>
              </a:spcBef>
              <a:spcAft>
                <a:spcPts val="600"/>
              </a:spcAft>
            </a:pPr>
            <a:endParaRPr lang="en-GB" sz="2000" dirty="0">
              <a:solidFill>
                <a:srgbClr val="FF0000"/>
              </a:solidFill>
            </a:endParaRPr>
          </a:p>
          <a:p>
            <a:pPr marL="623888" indent="-261938" algn="just">
              <a:lnSpc>
                <a:spcPts val="2700"/>
              </a:lnSpc>
              <a:spcBef>
                <a:spcPts val="600"/>
              </a:spcBef>
              <a:spcAft>
                <a:spcPts val="600"/>
              </a:spcAft>
              <a:buAutoNum type="alphaLcParenBoth"/>
            </a:pPr>
            <a:r>
              <a:rPr lang="en-GB" sz="2000" dirty="0">
                <a:solidFill>
                  <a:srgbClr val="FF0000"/>
                </a:solidFill>
              </a:rPr>
              <a:t>Residential mortgage backed securities (RMBS) that satisfy all of the following conditions - 25% haircut</a:t>
            </a:r>
            <a:r>
              <a:rPr lang="en-GB" sz="2000" dirty="0">
                <a:solidFill>
                  <a:srgbClr val="000000"/>
                </a:solidFill>
              </a:rPr>
              <a:t>: </a:t>
            </a:r>
          </a:p>
          <a:p>
            <a:pPr marL="819150" indent="-457200" algn="just">
              <a:lnSpc>
                <a:spcPts val="2700"/>
              </a:lnSpc>
              <a:spcBef>
                <a:spcPts val="600"/>
              </a:spcBef>
              <a:spcAft>
                <a:spcPts val="600"/>
              </a:spcAft>
              <a:buAutoNum type="alphaLcParenBoth"/>
            </a:pPr>
            <a:endParaRPr lang="en-GB" sz="2000" dirty="0">
              <a:solidFill>
                <a:srgbClr val="000000"/>
              </a:solidFill>
            </a:endParaRPr>
          </a:p>
          <a:p>
            <a:pPr marL="714375" indent="-352425" algn="just">
              <a:lnSpc>
                <a:spcPts val="2700"/>
              </a:lnSpc>
              <a:spcBef>
                <a:spcPts val="600"/>
              </a:spcBef>
              <a:spcAft>
                <a:spcPts val="600"/>
              </a:spcAft>
              <a:buFontTx/>
              <a:buChar char="-"/>
            </a:pPr>
            <a:r>
              <a:rPr lang="en-GB" sz="2000" dirty="0">
                <a:solidFill>
                  <a:srgbClr val="000000"/>
                </a:solidFill>
              </a:rPr>
              <a:t>not issued by the bank or its affiliates;</a:t>
            </a:r>
          </a:p>
          <a:p>
            <a:pPr marL="714375" indent="-352425" algn="just">
              <a:lnSpc>
                <a:spcPts val="2700"/>
              </a:lnSpc>
              <a:spcBef>
                <a:spcPts val="600"/>
              </a:spcBef>
              <a:spcAft>
                <a:spcPts val="600"/>
              </a:spcAft>
              <a:buFontTx/>
              <a:buChar char="-"/>
            </a:pPr>
            <a:r>
              <a:rPr lang="en-GB" sz="2000" dirty="0">
                <a:solidFill>
                  <a:srgbClr val="000000"/>
                </a:solidFill>
              </a:rPr>
              <a:t>long-term credit rating from a recognised ECAI of AA or higher, or in the absence of a long term rating, a short-term rating equivalent;</a:t>
            </a:r>
          </a:p>
          <a:p>
            <a:pPr marL="714375" indent="-352425" algn="just">
              <a:lnSpc>
                <a:spcPts val="2700"/>
              </a:lnSpc>
              <a:spcBef>
                <a:spcPts val="600"/>
              </a:spcBef>
              <a:spcAft>
                <a:spcPts val="600"/>
              </a:spcAft>
              <a:buFontTx/>
              <a:buChar char="-"/>
            </a:pPr>
            <a:r>
              <a:rPr lang="en-GB" sz="2000" dirty="0">
                <a:solidFill>
                  <a:srgbClr val="000000"/>
                </a:solidFill>
              </a:rPr>
              <a:t>traded in large, deep and active markets characterised by low concentration;</a:t>
            </a:r>
          </a:p>
          <a:p>
            <a:pPr marL="714375" indent="-352425" algn="just">
              <a:lnSpc>
                <a:spcPts val="2700"/>
              </a:lnSpc>
              <a:spcBef>
                <a:spcPts val="600"/>
              </a:spcBef>
              <a:spcAft>
                <a:spcPts val="600"/>
              </a:spcAft>
              <a:buFontTx/>
              <a:buChar char="-"/>
            </a:pPr>
            <a:endParaRPr lang="en-GB" sz="2000" dirty="0">
              <a:solidFill>
                <a:srgbClr val="000000"/>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699</a:t>
            </a:fld>
            <a:endParaRPr lang="en-US"/>
          </a:p>
        </p:txBody>
      </p:sp>
    </p:spTree>
    <p:extLst>
      <p:ext uri="{BB962C8B-B14F-4D97-AF65-F5344CB8AC3E}">
        <p14:creationId xmlns:p14="http://schemas.microsoft.com/office/powerpoint/2010/main" val="698179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Early banks</a:t>
            </a:r>
          </a:p>
        </p:txBody>
      </p:sp>
      <p:sp>
        <p:nvSpPr>
          <p:cNvPr id="1625091" name="Rectangle 3"/>
          <p:cNvSpPr>
            <a:spLocks noGrp="1" noChangeArrowheads="1"/>
          </p:cNvSpPr>
          <p:nvPr>
            <p:ph type="body" idx="1"/>
          </p:nvPr>
        </p:nvSpPr>
        <p:spPr>
          <a:xfrm>
            <a:off x="776536" y="1628799"/>
            <a:ext cx="8640960" cy="4694213"/>
          </a:xfrm>
        </p:spPr>
        <p:txBody>
          <a:bodyPr/>
          <a:lstStyle/>
          <a:p>
            <a:pPr marL="273050" indent="-273050" algn="just">
              <a:lnSpc>
                <a:spcPts val="2700"/>
              </a:lnSpc>
              <a:spcBef>
                <a:spcPts val="600"/>
              </a:spcBef>
              <a:spcAft>
                <a:spcPts val="600"/>
              </a:spcAft>
            </a:pPr>
            <a:r>
              <a:rPr lang="en-GB" sz="2000" dirty="0">
                <a:solidFill>
                  <a:srgbClr val="FF0000"/>
                </a:solidFill>
              </a:rPr>
              <a:t>Early banks failed often, mostly due to sovereign risk</a:t>
            </a:r>
            <a:r>
              <a:rPr lang="en-GB" sz="2000" dirty="0"/>
              <a:t>, which had the highest credit risk, due to their absolute powers.</a:t>
            </a:r>
          </a:p>
          <a:p>
            <a:pPr marL="273050" indent="-273050" algn="just">
              <a:lnSpc>
                <a:spcPts val="2700"/>
              </a:lnSpc>
              <a:spcBef>
                <a:spcPts val="600"/>
              </a:spcBef>
              <a:spcAft>
                <a:spcPts val="600"/>
              </a:spcAft>
            </a:pPr>
            <a:endParaRPr lang="en-US" sz="2000" dirty="0"/>
          </a:p>
          <a:p>
            <a:pPr marL="273050" indent="-273050" algn="just">
              <a:lnSpc>
                <a:spcPts val="2700"/>
              </a:lnSpc>
              <a:spcBef>
                <a:spcPts val="600"/>
              </a:spcBef>
              <a:spcAft>
                <a:spcPts val="600"/>
              </a:spcAft>
            </a:pPr>
            <a:r>
              <a:rPr lang="en-US" sz="2000" dirty="0">
                <a:solidFill>
                  <a:srgbClr val="FF0000"/>
                </a:solidFill>
              </a:rPr>
              <a:t>This was facilitated by the high reserve requirements</a:t>
            </a:r>
            <a:r>
              <a:rPr lang="en-US" sz="2000" dirty="0"/>
              <a:t>, barring banks from investing significant portions of their liquidity in private projects.</a:t>
            </a:r>
          </a:p>
          <a:p>
            <a:pPr marL="273050" indent="-273050" algn="just">
              <a:lnSpc>
                <a:spcPts val="2700"/>
              </a:lnSpc>
              <a:spcBef>
                <a:spcPts val="600"/>
              </a:spcBef>
              <a:spcAft>
                <a:spcPts val="600"/>
              </a:spcAft>
            </a:pPr>
            <a:endParaRPr lang="en-GB" sz="2000" dirty="0"/>
          </a:p>
          <a:p>
            <a:pPr marL="273050" indent="-273050" algn="just">
              <a:lnSpc>
                <a:spcPts val="2700"/>
              </a:lnSpc>
              <a:spcBef>
                <a:spcPts val="600"/>
              </a:spcBef>
              <a:spcAft>
                <a:spcPts val="600"/>
              </a:spcAft>
            </a:pPr>
            <a:r>
              <a:rPr lang="en-US" sz="2000" dirty="0"/>
              <a:t>When the reserve requirements were lower, banks had an incentive to invest all liquidity available in private projects, in order to avoid being forced to lend to Sovereigns.</a:t>
            </a:r>
          </a:p>
        </p:txBody>
      </p:sp>
      <p:sp>
        <p:nvSpPr>
          <p:cNvPr id="4" name="Down Arrow 3"/>
          <p:cNvSpPr/>
          <p:nvPr/>
        </p:nvSpPr>
        <p:spPr bwMode="auto">
          <a:xfrm>
            <a:off x="4938080" y="2492896"/>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5" name="Slide Number Placeholder 4"/>
          <p:cNvSpPr>
            <a:spLocks noGrp="1"/>
          </p:cNvSpPr>
          <p:nvPr>
            <p:ph type="sldNum" sz="quarter" idx="12"/>
          </p:nvPr>
        </p:nvSpPr>
        <p:spPr/>
        <p:txBody>
          <a:bodyPr/>
          <a:lstStyle/>
          <a:p>
            <a:pPr>
              <a:defRPr/>
            </a:pPr>
            <a:fld id="{BBB30C83-3217-4D83-86FC-6523521E771D}" type="slidenum">
              <a:rPr lang="en-US" smtClean="0"/>
              <a:pPr>
                <a:defRPr/>
              </a:pPr>
              <a:t>7</a:t>
            </a:fld>
            <a:endParaRPr lang="en-US"/>
          </a:p>
        </p:txBody>
      </p:sp>
      <p:sp>
        <p:nvSpPr>
          <p:cNvPr id="7" name="Down Arrow 6"/>
          <p:cNvSpPr/>
          <p:nvPr/>
        </p:nvSpPr>
        <p:spPr bwMode="auto">
          <a:xfrm>
            <a:off x="4938080" y="3789040"/>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07117715"/>
      </p:ext>
    </p:extLst>
  </p:cSld>
  <p:clrMapOvr>
    <a:masterClrMapping/>
  </p:clrMapOvr>
  <p:transition spd="slow">
    <p:pull dir="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dirty="0"/>
              <a:t>With the same reserve requirement of 10%, Bank B also decides to grant a loan using the total amount of excess reserves, which will be 90% of Bank A total excess reserves ($81m):</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70</a:t>
            </a:fld>
            <a:endParaRPr lang="en-US"/>
          </a:p>
        </p:txBody>
      </p:sp>
      <p:pic>
        <p:nvPicPr>
          <p:cNvPr id="7" name="Picture 6"/>
          <p:cNvPicPr>
            <a:picLocks noChangeAspect="1"/>
          </p:cNvPicPr>
          <p:nvPr/>
        </p:nvPicPr>
        <p:blipFill>
          <a:blip r:embed="rId2"/>
          <a:stretch>
            <a:fillRect/>
          </a:stretch>
        </p:blipFill>
        <p:spPr>
          <a:xfrm>
            <a:off x="1928664" y="3284984"/>
            <a:ext cx="6551258" cy="1548944"/>
          </a:xfrm>
          <a:prstGeom prst="rect">
            <a:avLst/>
          </a:prstGeom>
        </p:spPr>
      </p:pic>
      <p:sp>
        <p:nvSpPr>
          <p:cNvPr id="9" name="Rectangle 3"/>
          <p:cNvSpPr txBox="1">
            <a:spLocks noChangeArrowheads="1"/>
          </p:cNvSpPr>
          <p:nvPr/>
        </p:nvSpPr>
        <p:spPr bwMode="auto">
          <a:xfrm>
            <a:off x="1208584" y="5877272"/>
            <a:ext cx="8208912" cy="36004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a:t>Source: </a:t>
            </a:r>
            <a:r>
              <a:rPr kumimoji="0" lang="en-US" sz="1400" b="0" u="none" kern="0" dirty="0" err="1"/>
              <a:t>Mishkin</a:t>
            </a:r>
            <a:r>
              <a:rPr kumimoji="0" lang="en-US" sz="1400" b="0" u="none" kern="0" dirty="0"/>
              <a:t> (2019), “</a:t>
            </a:r>
            <a:r>
              <a:rPr lang="en-US" sz="1400" b="0" u="none" dirty="0"/>
              <a:t>The Economics of Money, Banking, and Financial Markets”.</a:t>
            </a:r>
          </a:p>
        </p:txBody>
      </p:sp>
    </p:spTree>
    <p:extLst>
      <p:ext uri="{BB962C8B-B14F-4D97-AF65-F5344CB8AC3E}">
        <p14:creationId xmlns:p14="http://schemas.microsoft.com/office/powerpoint/2010/main" val="1160350539"/>
      </p:ext>
    </p:extLst>
  </p:cSld>
  <p:clrMapOvr>
    <a:masterClrMapping/>
  </p:clrMapOvr>
  <p:transition spd="slow">
    <p:pull dir="r"/>
  </p:transition>
</p:sld>
</file>

<file path=ppt/slides/slide7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738188" y="1628800"/>
            <a:ext cx="8715375" cy="4680520"/>
          </a:xfrm>
        </p:spPr>
        <p:txBody>
          <a:bodyPr anchor="ctr"/>
          <a:lstStyle/>
          <a:p>
            <a:pPr marL="714375" indent="-352425" algn="just">
              <a:lnSpc>
                <a:spcPts val="2700"/>
              </a:lnSpc>
              <a:spcBef>
                <a:spcPts val="600"/>
              </a:spcBef>
              <a:spcAft>
                <a:spcPts val="600"/>
              </a:spcAft>
              <a:buFontTx/>
              <a:buChar char="-"/>
            </a:pPr>
            <a:r>
              <a:rPr lang="en-GB" sz="2000" dirty="0">
                <a:solidFill>
                  <a:srgbClr val="000000"/>
                </a:solidFill>
              </a:rPr>
              <a:t>have track record as a reliable source of liquidity in the markets even during stressed conditions;</a:t>
            </a:r>
          </a:p>
          <a:p>
            <a:pPr marL="714375" indent="-352425" algn="just">
              <a:lnSpc>
                <a:spcPts val="2700"/>
              </a:lnSpc>
              <a:spcBef>
                <a:spcPts val="600"/>
              </a:spcBef>
              <a:spcAft>
                <a:spcPts val="600"/>
              </a:spcAft>
              <a:buFontTx/>
              <a:buChar char="-"/>
            </a:pPr>
            <a:r>
              <a:rPr lang="en-GB" sz="2000" dirty="0">
                <a:solidFill>
                  <a:srgbClr val="000000"/>
                </a:solidFill>
              </a:rPr>
              <a:t>underlying asset pool restricted to residential mortgages (cannot contain structured products);</a:t>
            </a:r>
          </a:p>
          <a:p>
            <a:pPr marL="714375" indent="-352425" algn="just">
              <a:lnSpc>
                <a:spcPts val="2700"/>
              </a:lnSpc>
              <a:spcBef>
                <a:spcPts val="600"/>
              </a:spcBef>
              <a:spcAft>
                <a:spcPts val="600"/>
              </a:spcAft>
              <a:buFontTx/>
              <a:buChar char="-"/>
            </a:pPr>
            <a:r>
              <a:rPr lang="en-GB" sz="2000" dirty="0"/>
              <a:t>the underlying mortgages are “full recourse’’ loans (i.e. in the case of foreclosure the mortgage owner remains liable for any shortfall in sales proceeds from the property) and have a maximum LTV of 80% on average at issuance; and </a:t>
            </a:r>
          </a:p>
          <a:p>
            <a:pPr marL="714375" indent="-352425" algn="just">
              <a:lnSpc>
                <a:spcPts val="2700"/>
              </a:lnSpc>
              <a:spcBef>
                <a:spcPts val="600"/>
              </a:spcBef>
              <a:spcAft>
                <a:spcPts val="600"/>
              </a:spcAft>
              <a:buFontTx/>
              <a:buChar char="-"/>
            </a:pPr>
            <a:r>
              <a:rPr lang="en-GB" sz="2000" dirty="0"/>
              <a:t>the securitisations are subject to “risk retention” regulations which require issuers to retain an interest in the assets they securitise. </a:t>
            </a:r>
            <a:endParaRPr lang="en-GB" sz="2000" dirty="0">
              <a:solidFill>
                <a:srgbClr val="000000"/>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700</a:t>
            </a:fld>
            <a:endParaRPr lang="en-US"/>
          </a:p>
        </p:txBody>
      </p:sp>
    </p:spTree>
    <p:extLst>
      <p:ext uri="{BB962C8B-B14F-4D97-AF65-F5344CB8AC3E}">
        <p14:creationId xmlns:p14="http://schemas.microsoft.com/office/powerpoint/2010/main" val="2601619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738188" y="1628800"/>
            <a:ext cx="8715375" cy="4680520"/>
          </a:xfrm>
        </p:spPr>
        <p:txBody>
          <a:bodyPr anchor="ctr"/>
          <a:lstStyle/>
          <a:p>
            <a:pPr marL="714375" indent="-371475" algn="just">
              <a:lnSpc>
                <a:spcPts val="2700"/>
              </a:lnSpc>
              <a:spcBef>
                <a:spcPts val="600"/>
              </a:spcBef>
              <a:spcAft>
                <a:spcPts val="600"/>
              </a:spcAft>
              <a:buAutoNum type="alphaLcParenBoth" startAt="2"/>
            </a:pPr>
            <a:r>
              <a:rPr lang="en-GB" sz="2000" dirty="0">
                <a:solidFill>
                  <a:srgbClr val="FF0000"/>
                </a:solidFill>
              </a:rPr>
              <a:t>Corporate debt securities (including commercial paper) that satisfy all of the following conditions may be included in Level 2B, subject to a 50% haircut:</a:t>
            </a:r>
          </a:p>
          <a:p>
            <a:pPr marL="714375" indent="-352425" algn="just">
              <a:lnSpc>
                <a:spcPts val="2700"/>
              </a:lnSpc>
              <a:spcBef>
                <a:spcPts val="600"/>
              </a:spcBef>
              <a:spcAft>
                <a:spcPts val="600"/>
              </a:spcAft>
              <a:buFontTx/>
              <a:buChar char="-"/>
            </a:pPr>
            <a:r>
              <a:rPr lang="en-GB" sz="2000" dirty="0"/>
              <a:t>not issued by a financial institution or any of its affiliated entities;</a:t>
            </a:r>
          </a:p>
          <a:p>
            <a:pPr marL="714375" indent="-352425" algn="just">
              <a:lnSpc>
                <a:spcPts val="2700"/>
              </a:lnSpc>
              <a:spcBef>
                <a:spcPts val="600"/>
              </a:spcBef>
              <a:spcAft>
                <a:spcPts val="600"/>
              </a:spcAft>
              <a:buFontTx/>
              <a:buChar char="-"/>
            </a:pPr>
            <a:r>
              <a:rPr lang="en-GB" sz="2000" dirty="0"/>
              <a:t>either (</a:t>
            </a:r>
            <a:r>
              <a:rPr lang="en-GB" sz="2000" dirty="0" err="1"/>
              <a:t>i</a:t>
            </a:r>
            <a:r>
              <a:rPr lang="en-GB" sz="2000" dirty="0"/>
              <a:t>) have a long-term credit rating from a recognised ECAI between A+ and BBB- or in the absence of a long term rating, a short-term rating equivalent; or (ii) do not have a credit assessment by a recognised ECAI and are internally rated as having a PD corresponding to a credit rating of between A+ and BBB-; </a:t>
            </a:r>
          </a:p>
          <a:p>
            <a:pPr marL="714375" indent="-352425" algn="just">
              <a:lnSpc>
                <a:spcPts val="2700"/>
              </a:lnSpc>
              <a:spcBef>
                <a:spcPts val="600"/>
              </a:spcBef>
              <a:spcAft>
                <a:spcPts val="600"/>
              </a:spcAft>
              <a:buFontTx/>
              <a:buChar char="-"/>
            </a:pPr>
            <a:r>
              <a:rPr lang="en-GB" sz="2000" dirty="0"/>
              <a:t>traded in large, deep and active characterised by a low level of concentration; and</a:t>
            </a:r>
          </a:p>
          <a:p>
            <a:pPr marL="714375" indent="-352425" algn="just">
              <a:lnSpc>
                <a:spcPts val="2700"/>
              </a:lnSpc>
              <a:spcBef>
                <a:spcPts val="600"/>
              </a:spcBef>
              <a:spcAft>
                <a:spcPts val="600"/>
              </a:spcAft>
              <a:buFontTx/>
              <a:buChar char="-"/>
            </a:pPr>
            <a:r>
              <a:rPr lang="en-GB" sz="2000" dirty="0"/>
              <a:t>a track record as a reliable source of liquidity in the markets even during stressed conditions.</a:t>
            </a:r>
            <a:endParaRPr lang="en-GB" sz="2000" dirty="0">
              <a:solidFill>
                <a:srgbClr val="000000"/>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701</a:t>
            </a:fld>
            <a:endParaRPr lang="en-US"/>
          </a:p>
        </p:txBody>
      </p:sp>
    </p:spTree>
    <p:extLst>
      <p:ext uri="{BB962C8B-B14F-4D97-AF65-F5344CB8AC3E}">
        <p14:creationId xmlns:p14="http://schemas.microsoft.com/office/powerpoint/2010/main" val="2602619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a:solidFill>
                <a:srgbClr val="000000"/>
              </a:solidFill>
            </a:endParaRPr>
          </a:p>
        </p:txBody>
      </p:sp>
      <p:sp>
        <p:nvSpPr>
          <p:cNvPr id="11" name="Rectangle 2"/>
          <p:cNvSpPr>
            <a:spLocks noGrp="1" noChangeArrowheads="1"/>
          </p:cNvSpPr>
          <p:nvPr>
            <p:ph type="body" sz="half" idx="1"/>
          </p:nvPr>
        </p:nvSpPr>
        <p:spPr>
          <a:xfrm>
            <a:off x="798562" y="1628800"/>
            <a:ext cx="8715375" cy="4680520"/>
          </a:xfrm>
        </p:spPr>
        <p:txBody>
          <a:bodyPr anchor="ctr"/>
          <a:lstStyle/>
          <a:p>
            <a:pPr marL="711200" indent="-349250" algn="just">
              <a:lnSpc>
                <a:spcPts val="2700"/>
              </a:lnSpc>
              <a:spcBef>
                <a:spcPts val="600"/>
              </a:spcBef>
              <a:spcAft>
                <a:spcPts val="600"/>
              </a:spcAft>
              <a:buAutoNum type="alphaLcParenBoth" startAt="3"/>
            </a:pPr>
            <a:r>
              <a:rPr lang="en-GB" sz="2000" dirty="0">
                <a:solidFill>
                  <a:srgbClr val="FF0000"/>
                </a:solidFill>
              </a:rPr>
              <a:t>Common equity shares that satisfy all of the following conditions may be included in Level 2B, subject to a 50% haircut:</a:t>
            </a:r>
          </a:p>
          <a:p>
            <a:pPr marL="714375" indent="-352425" algn="just">
              <a:lnSpc>
                <a:spcPts val="2700"/>
              </a:lnSpc>
              <a:spcBef>
                <a:spcPts val="600"/>
              </a:spcBef>
              <a:spcAft>
                <a:spcPts val="600"/>
              </a:spcAft>
              <a:buFontTx/>
              <a:buChar char="-"/>
            </a:pPr>
            <a:r>
              <a:rPr lang="en-GB" sz="2000" dirty="0"/>
              <a:t>not issued by a financial institution or any of its affiliated entities;</a:t>
            </a:r>
          </a:p>
          <a:p>
            <a:pPr marL="714375" indent="-352425" algn="just">
              <a:lnSpc>
                <a:spcPts val="2700"/>
              </a:lnSpc>
              <a:spcBef>
                <a:spcPts val="600"/>
              </a:spcBef>
              <a:spcAft>
                <a:spcPts val="600"/>
              </a:spcAft>
              <a:buFontTx/>
              <a:buChar char="-"/>
            </a:pPr>
            <a:r>
              <a:rPr lang="en-GB" sz="2000" dirty="0"/>
              <a:t>exchange traded and centrally cleared;</a:t>
            </a:r>
          </a:p>
          <a:p>
            <a:pPr marL="714375" indent="-352425" algn="just">
              <a:lnSpc>
                <a:spcPts val="2700"/>
              </a:lnSpc>
              <a:spcBef>
                <a:spcPts val="600"/>
              </a:spcBef>
              <a:spcAft>
                <a:spcPts val="600"/>
              </a:spcAft>
              <a:buFontTx/>
              <a:buChar char="-"/>
            </a:pPr>
            <a:r>
              <a:rPr lang="en-GB" sz="2000" dirty="0"/>
              <a:t>included in the major stock index in the home jurisdiction or where the liquidity risk is taken;</a:t>
            </a:r>
          </a:p>
          <a:p>
            <a:pPr marL="714375" indent="-352425" algn="just">
              <a:lnSpc>
                <a:spcPts val="2700"/>
              </a:lnSpc>
              <a:spcBef>
                <a:spcPts val="600"/>
              </a:spcBef>
              <a:spcAft>
                <a:spcPts val="600"/>
              </a:spcAft>
              <a:buFontTx/>
              <a:buChar char="-"/>
            </a:pPr>
            <a:r>
              <a:rPr lang="en-GB" sz="2000" dirty="0"/>
              <a:t>denominated in the domestic currency of a bank’s home jurisdiction or in the currency of the jurisdiction where a bank’s liquidity risk is taken;</a:t>
            </a:r>
          </a:p>
          <a:p>
            <a:pPr marL="714375" indent="-352425" algn="just">
              <a:lnSpc>
                <a:spcPts val="2700"/>
              </a:lnSpc>
              <a:spcBef>
                <a:spcPts val="600"/>
              </a:spcBef>
              <a:spcAft>
                <a:spcPts val="600"/>
              </a:spcAft>
              <a:buFontTx/>
              <a:buChar char="-"/>
            </a:pPr>
            <a:r>
              <a:rPr lang="en-GB" sz="2000" dirty="0"/>
              <a:t>traded in large, deep and active markets characterised by low concentration;</a:t>
            </a:r>
          </a:p>
          <a:p>
            <a:pPr marL="714375" indent="-352425" algn="just">
              <a:lnSpc>
                <a:spcPts val="2700"/>
              </a:lnSpc>
              <a:spcBef>
                <a:spcPts val="600"/>
              </a:spcBef>
              <a:spcAft>
                <a:spcPts val="600"/>
              </a:spcAft>
              <a:buFontTx/>
              <a:buChar char="-"/>
            </a:pPr>
            <a:r>
              <a:rPr lang="en-GB" sz="2000" dirty="0"/>
              <a:t>have a track record as a reliable source of liquidity in the markets even during stressed conditions. </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702</a:t>
            </a:fld>
            <a:endParaRPr lang="en-US"/>
          </a:p>
        </p:txBody>
      </p:sp>
    </p:spTree>
    <p:extLst>
      <p:ext uri="{BB962C8B-B14F-4D97-AF65-F5344CB8AC3E}">
        <p14:creationId xmlns:p14="http://schemas.microsoft.com/office/powerpoint/2010/main" val="3056533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Liquidity Risk</a:t>
            </a:r>
          </a:p>
        </p:txBody>
      </p:sp>
      <p:sp>
        <p:nvSpPr>
          <p:cNvPr id="96259" name="Rectangle 3"/>
          <p:cNvSpPr>
            <a:spLocks noGrp="1" noChangeArrowheads="1"/>
          </p:cNvSpPr>
          <p:nvPr>
            <p:ph type="body" idx="1"/>
          </p:nvPr>
        </p:nvSpPr>
        <p:spPr>
          <a:xfrm>
            <a:off x="704528" y="1628800"/>
            <a:ext cx="8788722" cy="689278"/>
          </a:xfrm>
        </p:spPr>
        <p:txBody>
          <a:bodyPr/>
          <a:lstStyle/>
          <a:p>
            <a:pPr marL="261938" indent="-261938" algn="just">
              <a:lnSpc>
                <a:spcPts val="2700"/>
              </a:lnSpc>
              <a:spcBef>
                <a:spcPts val="600"/>
              </a:spcBef>
              <a:spcAft>
                <a:spcPts val="600"/>
              </a:spcAft>
            </a:pPr>
            <a:r>
              <a:rPr lang="en-US" sz="2000" dirty="0">
                <a:solidFill>
                  <a:srgbClr val="FF0000"/>
                </a:solidFill>
                <a:cs typeface="Times New Roman" pitchFamily="18" charset="0"/>
              </a:rPr>
              <a:t>Sovereign debt crisis =&gt; Speculative grade ratings for the banks =&gt; bond market funding more difficult to Portuguese banks =&gt; …</a:t>
            </a:r>
            <a:endParaRPr lang="en-US" sz="2000" dirty="0">
              <a:cs typeface="Times New Roman" pitchFamily="18" charset="0"/>
            </a:endParaRPr>
          </a:p>
        </p:txBody>
      </p:sp>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582" y="2348379"/>
            <a:ext cx="3688513" cy="187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5"/>
          <p:cNvSpPr txBox="1">
            <a:spLocks noChangeArrowheads="1"/>
          </p:cNvSpPr>
          <p:nvPr/>
        </p:nvSpPr>
        <p:spPr bwMode="auto">
          <a:xfrm>
            <a:off x="904447" y="4181018"/>
            <a:ext cx="3962785" cy="400110"/>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000" b="0" u="none" dirty="0">
                <a:solidFill>
                  <a:schemeClr val="tx1"/>
                </a:solidFill>
              </a:rPr>
              <a:t>Source: S&amp;P (2014), “European Sovereign Ratings: after the storm”, presentation in Lisbon, June.</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0992" y="2357240"/>
            <a:ext cx="4468204" cy="200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7"/>
          <p:cNvSpPr txBox="1">
            <a:spLocks noChangeArrowheads="1"/>
          </p:cNvSpPr>
          <p:nvPr/>
        </p:nvSpPr>
        <p:spPr bwMode="auto">
          <a:xfrm>
            <a:off x="4877246" y="4262899"/>
            <a:ext cx="4468242" cy="246221"/>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000" b="0" u="none" dirty="0">
                <a:solidFill>
                  <a:schemeClr val="tx1"/>
                </a:solidFill>
              </a:rPr>
              <a:t>Source: Moody’s (2014), “Banking System Outlook – Portugal”, 7 Oct.</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703</a:t>
            </a:fld>
            <a:endParaRPr lang="en-US"/>
          </a:p>
        </p:txBody>
      </p:sp>
      <p:sp>
        <p:nvSpPr>
          <p:cNvPr id="13" name="Rectangle 12"/>
          <p:cNvSpPr/>
          <p:nvPr/>
        </p:nvSpPr>
        <p:spPr>
          <a:xfrm>
            <a:off x="6033120" y="6032321"/>
            <a:ext cx="3075877" cy="276999"/>
          </a:xfrm>
          <a:prstGeom prst="rect">
            <a:avLst/>
          </a:prstGeom>
        </p:spPr>
        <p:txBody>
          <a:bodyPr wrap="square">
            <a:spAutoFit/>
          </a:bodyPr>
          <a:lstStyle/>
          <a:p>
            <a:pPr algn="just">
              <a:spcBef>
                <a:spcPts val="0"/>
              </a:spcBef>
              <a:buNone/>
            </a:pPr>
            <a:r>
              <a:rPr lang="en-US" sz="1200" b="0" u="none" dirty="0">
                <a:solidFill>
                  <a:schemeClr val="tx1"/>
                </a:solidFill>
              </a:rPr>
              <a:t>Fitch (2019), Credit Outlook Lisbon, 24</a:t>
            </a:r>
            <a:r>
              <a:rPr lang="en-US" sz="1200" b="0" u="none" baseline="30000" dirty="0">
                <a:solidFill>
                  <a:schemeClr val="tx1"/>
                </a:solidFill>
              </a:rPr>
              <a:t>th</a:t>
            </a:r>
            <a:r>
              <a:rPr lang="en-US" sz="1200" b="0" u="none" dirty="0">
                <a:solidFill>
                  <a:schemeClr val="tx1"/>
                </a:solidFill>
              </a:rPr>
              <a:t> Jan.</a:t>
            </a:r>
          </a:p>
        </p:txBody>
      </p:sp>
      <p:pic>
        <p:nvPicPr>
          <p:cNvPr id="5" name="Picture 4"/>
          <p:cNvPicPr>
            <a:picLocks noChangeAspect="1"/>
          </p:cNvPicPr>
          <p:nvPr/>
        </p:nvPicPr>
        <p:blipFill>
          <a:blip r:embed="rId4"/>
          <a:stretch>
            <a:fillRect/>
          </a:stretch>
        </p:blipFill>
        <p:spPr>
          <a:xfrm>
            <a:off x="1041582" y="4647188"/>
            <a:ext cx="4891767" cy="1656216"/>
          </a:xfrm>
          <a:prstGeom prst="rect">
            <a:avLst/>
          </a:prstGeom>
        </p:spPr>
      </p:pic>
    </p:spTree>
    <p:extLst>
      <p:ext uri="{BB962C8B-B14F-4D97-AF65-F5344CB8AC3E}">
        <p14:creationId xmlns:p14="http://schemas.microsoft.com/office/powerpoint/2010/main" val="1790786212"/>
      </p:ext>
    </p:extLst>
  </p:cSld>
  <p:clrMapOvr>
    <a:masterClrMapping/>
  </p:clrMapOvr>
  <p:transition spd="slow">
    <p:pull dir="r"/>
  </p:transition>
</p:sld>
</file>

<file path=ppt/slides/slide7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a:t>Liquidity Risk</a:t>
            </a:r>
            <a:endParaRPr lang="en-US" dirty="0"/>
          </a:p>
        </p:txBody>
      </p:sp>
      <p:sp>
        <p:nvSpPr>
          <p:cNvPr id="96259" name="Rectangle 3"/>
          <p:cNvSpPr>
            <a:spLocks noGrp="1" noChangeArrowheads="1"/>
          </p:cNvSpPr>
          <p:nvPr>
            <p:ph type="body" idx="1"/>
          </p:nvPr>
        </p:nvSpPr>
        <p:spPr>
          <a:xfrm>
            <a:off x="704528" y="1637447"/>
            <a:ext cx="8712968" cy="1754569"/>
          </a:xfrm>
        </p:spPr>
        <p:txBody>
          <a:bodyPr/>
          <a:lstStyle/>
          <a:p>
            <a:pPr marL="400050" indent="-400050" algn="just">
              <a:lnSpc>
                <a:spcPts val="2500"/>
              </a:lnSpc>
              <a:spcBef>
                <a:spcPts val="600"/>
              </a:spcBef>
              <a:spcAft>
                <a:spcPts val="0"/>
              </a:spcAft>
              <a:buAutoNum type="romanLcParenBoth"/>
            </a:pPr>
            <a:r>
              <a:rPr lang="en-US" sz="1800" dirty="0">
                <a:solidFill>
                  <a:srgbClr val="FF0000"/>
                </a:solidFill>
                <a:cs typeface="Times New Roman" pitchFamily="18" charset="0"/>
              </a:rPr>
              <a:t>Higher reliance on retail funding </a:t>
            </a:r>
            <a:r>
              <a:rPr lang="en-US" sz="1800" dirty="0">
                <a:cs typeface="Times New Roman" pitchFamily="18" charset="0"/>
              </a:rPr>
              <a:t>(e.g. term deposits, structured products, subordinated bonds and commercial paper), namely from households, absorbing savings previously off-balance (e.g. Investment Funds), in line with international trends.</a:t>
            </a:r>
          </a:p>
        </p:txBody>
      </p:sp>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704</a:t>
            </a:fld>
            <a:endParaRPr lang="en-US"/>
          </a:p>
        </p:txBody>
      </p:sp>
      <p:sp>
        <p:nvSpPr>
          <p:cNvPr id="8" name="Text Box 4"/>
          <p:cNvSpPr txBox="1">
            <a:spLocks noChangeArrowheads="1"/>
          </p:cNvSpPr>
          <p:nvPr/>
        </p:nvSpPr>
        <p:spPr bwMode="auto">
          <a:xfrm>
            <a:off x="782856" y="6016290"/>
            <a:ext cx="4458176"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Banco de Portugal (2019), “Financial Stability Report”, June.</a:t>
            </a:r>
          </a:p>
        </p:txBody>
      </p:sp>
      <p:pic>
        <p:nvPicPr>
          <p:cNvPr id="3" name="Picture 2"/>
          <p:cNvPicPr>
            <a:picLocks noChangeAspect="1"/>
          </p:cNvPicPr>
          <p:nvPr/>
        </p:nvPicPr>
        <p:blipFill>
          <a:blip r:embed="rId2"/>
          <a:stretch>
            <a:fillRect/>
          </a:stretch>
        </p:blipFill>
        <p:spPr>
          <a:xfrm>
            <a:off x="782856" y="2874520"/>
            <a:ext cx="3699139" cy="2731135"/>
          </a:xfrm>
          <a:prstGeom prst="rect">
            <a:avLst/>
          </a:prstGeom>
        </p:spPr>
      </p:pic>
      <p:pic>
        <p:nvPicPr>
          <p:cNvPr id="10" name="Picture 9"/>
          <p:cNvPicPr>
            <a:picLocks noChangeAspect="1"/>
          </p:cNvPicPr>
          <p:nvPr/>
        </p:nvPicPr>
        <p:blipFill>
          <a:blip r:embed="rId3"/>
          <a:stretch>
            <a:fillRect/>
          </a:stretch>
        </p:blipFill>
        <p:spPr>
          <a:xfrm>
            <a:off x="4851778" y="2899548"/>
            <a:ext cx="4574863" cy="2706107"/>
          </a:xfrm>
          <a:prstGeom prst="rect">
            <a:avLst/>
          </a:prstGeom>
        </p:spPr>
      </p:pic>
      <p:sp>
        <p:nvSpPr>
          <p:cNvPr id="11" name="Text Box 5"/>
          <p:cNvSpPr txBox="1">
            <a:spLocks noChangeArrowheads="1"/>
          </p:cNvSpPr>
          <p:nvPr/>
        </p:nvSpPr>
        <p:spPr bwMode="auto">
          <a:xfrm>
            <a:off x="4953000" y="6032321"/>
            <a:ext cx="4372421" cy="246221"/>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000" b="0" u="none" dirty="0">
                <a:solidFill>
                  <a:schemeClr val="tx1"/>
                </a:solidFill>
              </a:rPr>
              <a:t>Source: IMF (2018), “Global Financial Stability Report”, October.</a:t>
            </a:r>
          </a:p>
        </p:txBody>
      </p:sp>
    </p:spTree>
    <p:extLst>
      <p:ext uri="{BB962C8B-B14F-4D97-AF65-F5344CB8AC3E}">
        <p14:creationId xmlns:p14="http://schemas.microsoft.com/office/powerpoint/2010/main" val="3023084965"/>
      </p:ext>
    </p:extLst>
  </p:cSld>
  <p:clrMapOvr>
    <a:masterClrMapping/>
  </p:clrMapOvr>
  <p:transition spd="slow">
    <p:pull dir="r"/>
  </p:transition>
</p:sld>
</file>

<file path=ppt/slides/slide7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Liquidity Risk</a:t>
            </a:r>
          </a:p>
        </p:txBody>
      </p:sp>
      <p:sp>
        <p:nvSpPr>
          <p:cNvPr id="96259" name="Rectangle 3"/>
          <p:cNvSpPr>
            <a:spLocks noGrp="1" noChangeArrowheads="1"/>
          </p:cNvSpPr>
          <p:nvPr>
            <p:ph type="body" idx="1"/>
          </p:nvPr>
        </p:nvSpPr>
        <p:spPr>
          <a:xfrm>
            <a:off x="704528" y="1643633"/>
            <a:ext cx="8784976" cy="671772"/>
          </a:xfrm>
        </p:spPr>
        <p:txBody>
          <a:bodyPr/>
          <a:lstStyle/>
          <a:p>
            <a:pPr marL="400050" indent="-400050" algn="just">
              <a:lnSpc>
                <a:spcPts val="2700"/>
              </a:lnSpc>
              <a:spcBef>
                <a:spcPts val="600"/>
              </a:spcBef>
              <a:spcAft>
                <a:spcPts val="600"/>
              </a:spcAft>
              <a:buAutoNum type="romanLcParenBoth" startAt="2"/>
            </a:pPr>
            <a:r>
              <a:rPr lang="en-US" sz="2000" dirty="0">
                <a:solidFill>
                  <a:srgbClr val="FF0000"/>
                </a:solidFill>
                <a:cs typeface="Times New Roman" pitchFamily="18" charset="0"/>
              </a:rPr>
              <a:t>Increase of ECB funding until 2013</a:t>
            </a:r>
            <a:r>
              <a:rPr lang="en-US" sz="2000" dirty="0">
                <a:cs typeface="Times New Roman" pitchFamily="18" charset="0"/>
              </a:rPr>
              <a:t>, through covered bonds and securitization of own assets (used as collateral) =&gt; </a:t>
            </a:r>
            <a:r>
              <a:rPr lang="en-US" sz="2000" dirty="0">
                <a:solidFill>
                  <a:srgbClr val="FF0000"/>
                </a:solidFill>
                <a:cs typeface="Times New Roman" pitchFamily="18" charset="0"/>
              </a:rPr>
              <a:t>increasing weight of Portuguese banks on ECB liquidity (around 7%) …</a:t>
            </a:r>
            <a:endParaRPr lang="en-US" sz="2000" dirty="0">
              <a:cs typeface="Times New Roman" pitchFamily="18" charset="0"/>
            </a:endParaRPr>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3019" y="2341221"/>
            <a:ext cx="4381405" cy="231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761160" y="3933335"/>
            <a:ext cx="4595781" cy="461665"/>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a:solidFill>
                  <a:schemeClr val="tx1"/>
                </a:solidFill>
              </a:rPr>
              <a:t>Source: S&amp;P (2014), “European Sovereign Ratings: after the storm”, presentation in Lisbon, June.</a:t>
            </a:r>
          </a:p>
        </p:txBody>
      </p:sp>
      <p:sp>
        <p:nvSpPr>
          <p:cNvPr id="9" name="Text Box 7"/>
          <p:cNvSpPr txBox="1">
            <a:spLocks noChangeArrowheads="1"/>
          </p:cNvSpPr>
          <p:nvPr/>
        </p:nvSpPr>
        <p:spPr bwMode="auto">
          <a:xfrm>
            <a:off x="6321152" y="5894401"/>
            <a:ext cx="3168352" cy="461665"/>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a:solidFill>
                  <a:schemeClr val="tx1"/>
                </a:solidFill>
              </a:rPr>
              <a:t>Source: Moody’s (2015), “Banking System Outlook – Portugal”, 15Oct.</a:t>
            </a:r>
          </a:p>
        </p:txBody>
      </p:sp>
      <p:pic>
        <p:nvPicPr>
          <p:cNvPr id="2" name="Picture 1"/>
          <p:cNvPicPr>
            <a:picLocks noChangeAspect="1"/>
          </p:cNvPicPr>
          <p:nvPr/>
        </p:nvPicPr>
        <p:blipFill>
          <a:blip r:embed="rId3"/>
          <a:stretch>
            <a:fillRect/>
          </a:stretch>
        </p:blipFill>
        <p:spPr>
          <a:xfrm>
            <a:off x="820367" y="4540671"/>
            <a:ext cx="5500785" cy="1928846"/>
          </a:xfrm>
          <a:prstGeom prst="rect">
            <a:avLst/>
          </a:prstGeom>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705</a:t>
            </a:fld>
            <a:endParaRPr lang="en-US"/>
          </a:p>
        </p:txBody>
      </p:sp>
    </p:spTree>
    <p:extLst>
      <p:ext uri="{BB962C8B-B14F-4D97-AF65-F5344CB8AC3E}">
        <p14:creationId xmlns:p14="http://schemas.microsoft.com/office/powerpoint/2010/main" val="3759628784"/>
      </p:ext>
    </p:extLst>
  </p:cSld>
  <p:clrMapOvr>
    <a:masterClrMapping/>
  </p:clrMapOvr>
  <p:transition spd="slow">
    <p:pull dir="r"/>
  </p:transition>
</p:sld>
</file>

<file path=ppt/slides/slide7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Liquidity Risk</a:t>
            </a:r>
          </a:p>
        </p:txBody>
      </p:sp>
      <p:sp>
        <p:nvSpPr>
          <p:cNvPr id="96259" name="Rectangle 3"/>
          <p:cNvSpPr>
            <a:spLocks noGrp="1" noChangeArrowheads="1"/>
          </p:cNvSpPr>
          <p:nvPr>
            <p:ph type="body" idx="1"/>
          </p:nvPr>
        </p:nvSpPr>
        <p:spPr>
          <a:xfrm>
            <a:off x="704528" y="1628799"/>
            <a:ext cx="8784976" cy="4694213"/>
          </a:xfrm>
        </p:spPr>
        <p:txBody>
          <a:bodyPr/>
          <a:lstStyle/>
          <a:p>
            <a:pPr marL="261938" indent="-261938" algn="just">
              <a:lnSpc>
                <a:spcPts val="2600"/>
              </a:lnSpc>
              <a:spcBef>
                <a:spcPts val="0"/>
              </a:spcBef>
              <a:spcAft>
                <a:spcPts val="0"/>
              </a:spcAft>
            </a:pPr>
            <a:r>
              <a:rPr lang="en-US" sz="1800" dirty="0">
                <a:solidFill>
                  <a:srgbClr val="FF0000"/>
                </a:solidFill>
                <a:cs typeface="Times New Roman" pitchFamily="18" charset="0"/>
              </a:rPr>
              <a:t>Nonetheless, the amounts of liquidity provision by the ECB have been higher in other countries, e.g. Spain and Italy.</a:t>
            </a:r>
          </a:p>
          <a:p>
            <a:pPr marL="261938" indent="-261938" algn="just">
              <a:lnSpc>
                <a:spcPts val="2600"/>
              </a:lnSpc>
              <a:spcBef>
                <a:spcPts val="0"/>
              </a:spcBef>
              <a:spcAft>
                <a:spcPts val="0"/>
              </a:spcAft>
            </a:pPr>
            <a:endParaRPr lang="en-US" sz="1800" dirty="0">
              <a:solidFill>
                <a:srgbClr val="FF0000"/>
              </a:solidFill>
              <a:cs typeface="Times New Roman" pitchFamily="18" charset="0"/>
            </a:endParaRPr>
          </a:p>
          <a:p>
            <a:pPr marL="261938" indent="-261938" algn="just">
              <a:lnSpc>
                <a:spcPts val="2600"/>
              </a:lnSpc>
              <a:spcBef>
                <a:spcPts val="0"/>
              </a:spcBef>
              <a:spcAft>
                <a:spcPts val="0"/>
              </a:spcAft>
            </a:pPr>
            <a:endParaRPr lang="en-US" sz="1800" dirty="0">
              <a:solidFill>
                <a:srgbClr val="FF0000"/>
              </a:solidFill>
              <a:cs typeface="Times New Roman" pitchFamily="18" charset="0"/>
            </a:endParaRPr>
          </a:p>
          <a:p>
            <a:pPr marL="261938" indent="-261938" algn="just">
              <a:lnSpc>
                <a:spcPts val="2600"/>
              </a:lnSpc>
              <a:spcBef>
                <a:spcPts val="0"/>
              </a:spcBef>
              <a:spcAft>
                <a:spcPts val="0"/>
              </a:spcAft>
            </a:pPr>
            <a:endParaRPr lang="en-US" sz="1800" dirty="0">
              <a:solidFill>
                <a:srgbClr val="FF0000"/>
              </a:solidFill>
              <a:cs typeface="Times New Roman" pitchFamily="18" charset="0"/>
            </a:endParaRPr>
          </a:p>
          <a:p>
            <a:pPr marL="261938" indent="-261938" algn="just">
              <a:lnSpc>
                <a:spcPts val="2600"/>
              </a:lnSpc>
              <a:spcBef>
                <a:spcPts val="0"/>
              </a:spcBef>
              <a:spcAft>
                <a:spcPts val="0"/>
              </a:spcAft>
            </a:pPr>
            <a:endParaRPr lang="en-US" sz="1800" dirty="0">
              <a:solidFill>
                <a:srgbClr val="FF0000"/>
              </a:solidFill>
              <a:cs typeface="Times New Roman" pitchFamily="18" charset="0"/>
            </a:endParaRPr>
          </a:p>
          <a:p>
            <a:pPr marL="261938" indent="-261938" algn="just">
              <a:lnSpc>
                <a:spcPts val="2600"/>
              </a:lnSpc>
              <a:spcBef>
                <a:spcPts val="0"/>
              </a:spcBef>
              <a:spcAft>
                <a:spcPts val="0"/>
              </a:spcAft>
            </a:pPr>
            <a:endParaRPr lang="en-US" sz="1800" dirty="0">
              <a:solidFill>
                <a:srgbClr val="FF0000"/>
              </a:solidFill>
              <a:cs typeface="Times New Roman" pitchFamily="18" charset="0"/>
            </a:endParaRPr>
          </a:p>
          <a:p>
            <a:pPr marL="261938" indent="-261938" algn="just">
              <a:lnSpc>
                <a:spcPts val="2600"/>
              </a:lnSpc>
              <a:spcBef>
                <a:spcPts val="0"/>
              </a:spcBef>
              <a:spcAft>
                <a:spcPts val="0"/>
              </a:spcAft>
            </a:pPr>
            <a:endParaRPr lang="en-US" sz="1800" dirty="0">
              <a:solidFill>
                <a:srgbClr val="FF0000"/>
              </a:solidFill>
              <a:cs typeface="Times New Roman" pitchFamily="18" charset="0"/>
            </a:endParaRPr>
          </a:p>
          <a:p>
            <a:pPr marL="261938" indent="-261938" algn="just">
              <a:lnSpc>
                <a:spcPts val="2600"/>
              </a:lnSpc>
              <a:spcBef>
                <a:spcPts val="0"/>
              </a:spcBef>
              <a:spcAft>
                <a:spcPts val="0"/>
              </a:spcAft>
            </a:pPr>
            <a:endParaRPr lang="en-US" sz="1800" dirty="0">
              <a:solidFill>
                <a:srgbClr val="FF0000"/>
              </a:solidFill>
              <a:cs typeface="Times New Roman" pitchFamily="18" charset="0"/>
            </a:endParaRPr>
          </a:p>
          <a:p>
            <a:pPr marL="180975" indent="-180975" algn="just">
              <a:lnSpc>
                <a:spcPts val="2600"/>
              </a:lnSpc>
              <a:spcBef>
                <a:spcPts val="0"/>
              </a:spcBef>
              <a:spcAft>
                <a:spcPts val="0"/>
              </a:spcAft>
            </a:pPr>
            <a:r>
              <a:rPr lang="en-US" sz="1800" dirty="0"/>
              <a:t>In 7 Jul.2011 </a:t>
            </a:r>
            <a:r>
              <a:rPr lang="en-US" sz="1800" u="sng" dirty="0"/>
              <a:t>the ECB suspended its rating requirements to the Portuguese Government Debt </a:t>
            </a:r>
            <a:r>
              <a:rPr lang="en-US" sz="1800" dirty="0"/>
              <a:t>(in line with the previous decision regarding Greece), given that Portugal was under an Adjustment Program.</a:t>
            </a:r>
          </a:p>
          <a:p>
            <a:pPr marL="180975" indent="-180975" algn="just">
              <a:lnSpc>
                <a:spcPts val="2600"/>
              </a:lnSpc>
              <a:spcBef>
                <a:spcPts val="0"/>
              </a:spcBef>
              <a:spcAft>
                <a:spcPts val="0"/>
              </a:spcAft>
            </a:pPr>
            <a:r>
              <a:rPr lang="en-US" sz="1800" dirty="0">
                <a:cs typeface="Times New Roman" pitchFamily="18" charset="0"/>
              </a:rPr>
              <a:t>After the exit of the program, this requirement was restored and currently PT Government Debt is again receiving investment grade classifications from the major rating agencies.</a:t>
            </a:r>
          </a:p>
        </p:txBody>
      </p:sp>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923" y="2341123"/>
            <a:ext cx="4513483" cy="195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7"/>
          <p:cNvSpPr txBox="1">
            <a:spLocks noChangeArrowheads="1"/>
          </p:cNvSpPr>
          <p:nvPr/>
        </p:nvSpPr>
        <p:spPr bwMode="auto">
          <a:xfrm>
            <a:off x="762000" y="4324274"/>
            <a:ext cx="4314024" cy="246221"/>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000" b="0" u="none" dirty="0">
                <a:solidFill>
                  <a:schemeClr val="tx1"/>
                </a:solidFill>
              </a:rPr>
              <a:t>Source: Moody’s (2014), “Banking System Outlook – Portugal”, 7 Oct.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706</a:t>
            </a:fld>
            <a:endParaRPr lang="en-US" dirty="0"/>
          </a:p>
        </p:txBody>
      </p:sp>
      <p:pic>
        <p:nvPicPr>
          <p:cNvPr id="7" name="Picture 6"/>
          <p:cNvPicPr>
            <a:picLocks noChangeAspect="1" noChangeArrowheads="1"/>
          </p:cNvPicPr>
          <p:nvPr/>
        </p:nvPicPr>
        <p:blipFill>
          <a:blip r:embed="rId3" cstate="print"/>
          <a:srcRect/>
          <a:stretch>
            <a:fillRect/>
          </a:stretch>
        </p:blipFill>
        <p:spPr bwMode="auto">
          <a:xfrm>
            <a:off x="6825208" y="2340430"/>
            <a:ext cx="2376264" cy="1956292"/>
          </a:xfrm>
          <a:prstGeom prst="rect">
            <a:avLst/>
          </a:prstGeom>
          <a:noFill/>
          <a:ln w="12700" cap="sq">
            <a:noFill/>
            <a:miter lim="800000"/>
            <a:headEnd/>
            <a:tailEnd/>
          </a:ln>
        </p:spPr>
      </p:pic>
      <p:sp>
        <p:nvSpPr>
          <p:cNvPr id="9" name="Text Box 4"/>
          <p:cNvSpPr txBox="1">
            <a:spLocks noChangeArrowheads="1"/>
          </p:cNvSpPr>
          <p:nvPr/>
        </p:nvSpPr>
        <p:spPr bwMode="auto">
          <a:xfrm>
            <a:off x="6825208" y="4354610"/>
            <a:ext cx="2071687" cy="246221"/>
          </a:xfrm>
          <a:prstGeom prst="rect">
            <a:avLst/>
          </a:prstGeom>
          <a:noFill/>
          <a:ln w="12700" cap="sq">
            <a:noFill/>
            <a:miter lim="800000"/>
            <a:headEnd/>
            <a:tailEnd/>
          </a:ln>
        </p:spPr>
        <p:txBody>
          <a:bodyPr>
            <a:spAutoFit/>
          </a:bodyPr>
          <a:lstStyle/>
          <a:p>
            <a:pPr algn="l">
              <a:spcBef>
                <a:spcPct val="50000"/>
              </a:spcBef>
              <a:buFont typeface="Webdings" pitchFamily="18" charset="2"/>
              <a:buNone/>
            </a:pPr>
            <a:r>
              <a:rPr lang="en-US" sz="1000" b="0" u="none" dirty="0">
                <a:solidFill>
                  <a:schemeClr val="tx1"/>
                </a:solidFill>
              </a:rPr>
              <a:t>Source: IMF (2010).</a:t>
            </a:r>
          </a:p>
        </p:txBody>
      </p:sp>
    </p:spTree>
    <p:extLst>
      <p:ext uri="{BB962C8B-B14F-4D97-AF65-F5344CB8AC3E}">
        <p14:creationId xmlns:p14="http://schemas.microsoft.com/office/powerpoint/2010/main" val="690940252"/>
      </p:ext>
    </p:extLst>
  </p:cSld>
  <p:clrMapOvr>
    <a:masterClrMapping/>
  </p:clrMapOvr>
  <p:transition spd="slow">
    <p:pull dir="r"/>
  </p:transition>
</p:sld>
</file>

<file path=ppt/slides/slide7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a:p>
        </p:txBody>
      </p:sp>
      <p:sp>
        <p:nvSpPr>
          <p:cNvPr id="119811" name="Rectangle 4"/>
          <p:cNvSpPr>
            <a:spLocks noGrp="1" noChangeArrowheads="1"/>
          </p:cNvSpPr>
          <p:nvPr>
            <p:ph type="body" idx="1"/>
          </p:nvPr>
        </p:nvSpPr>
        <p:spPr>
          <a:xfrm>
            <a:off x="785935" y="1628801"/>
            <a:ext cx="8677058" cy="720080"/>
          </a:xfrm>
          <a:noFill/>
        </p:spPr>
        <p:txBody>
          <a:bodyPr/>
          <a:lstStyle/>
          <a:p>
            <a:pPr marL="180975" indent="-180975" algn="just">
              <a:lnSpc>
                <a:spcPts val="2500"/>
              </a:lnSpc>
              <a:spcBef>
                <a:spcPts val="0"/>
              </a:spcBef>
              <a:spcAft>
                <a:spcPts val="600"/>
              </a:spcAft>
            </a:pPr>
            <a:r>
              <a:rPr lang="en-US" sz="1800" dirty="0">
                <a:cs typeface="Times New Roman" pitchFamily="18" charset="0"/>
              </a:rPr>
              <a:t>The higher reliance on the ECB liquidity facilities has occurred in a context of </a:t>
            </a:r>
            <a:r>
              <a:rPr lang="en-US" sz="1800" dirty="0">
                <a:solidFill>
                  <a:srgbClr val="FF0000"/>
                </a:solidFill>
                <a:cs typeface="Times New Roman" pitchFamily="18" charset="0"/>
              </a:rPr>
              <a:t>higher liquidity supply by the main central banks worldwide</a:t>
            </a:r>
            <a:r>
              <a:rPr lang="en-US" sz="1800" dirty="0">
                <a:cs typeface="Times New Roman" pitchFamily="18" charset="0"/>
              </a:rPr>
              <a:t>.</a:t>
            </a:r>
          </a:p>
        </p:txBody>
      </p:sp>
      <p:pic>
        <p:nvPicPr>
          <p:cNvPr id="8" name="Picture 2"/>
          <p:cNvPicPr>
            <a:picLocks noChangeAspect="1" noChangeArrowheads="1"/>
          </p:cNvPicPr>
          <p:nvPr/>
        </p:nvPicPr>
        <p:blipFill>
          <a:blip r:embed="rId2" cstate="print"/>
          <a:srcRect/>
          <a:stretch>
            <a:fillRect/>
          </a:stretch>
        </p:blipFill>
        <p:spPr bwMode="auto">
          <a:xfrm>
            <a:off x="3855638" y="2672152"/>
            <a:ext cx="5607355" cy="2485040"/>
          </a:xfrm>
          <a:prstGeom prst="rect">
            <a:avLst/>
          </a:prstGeom>
          <a:noFill/>
          <a:ln w="12700" cap="sq">
            <a:noFill/>
            <a:miter lim="800000"/>
            <a:headEnd/>
            <a:tailEnd/>
          </a:ln>
        </p:spPr>
      </p:pic>
      <p:sp>
        <p:nvSpPr>
          <p:cNvPr id="9" name="Text Box 6"/>
          <p:cNvSpPr txBox="1">
            <a:spLocks noChangeArrowheads="1"/>
          </p:cNvSpPr>
          <p:nvPr/>
        </p:nvSpPr>
        <p:spPr bwMode="auto">
          <a:xfrm>
            <a:off x="3855638" y="5221877"/>
            <a:ext cx="4264253" cy="400110"/>
          </a:xfrm>
          <a:prstGeom prst="rect">
            <a:avLst/>
          </a:prstGeom>
          <a:noFill/>
          <a:ln w="12700" cap="sq">
            <a:noFill/>
            <a:miter lim="800000"/>
            <a:headEnd/>
            <a:tailEnd/>
          </a:ln>
        </p:spPr>
        <p:txBody>
          <a:bodyPr wrap="square">
            <a:spAutoFit/>
          </a:bodyPr>
          <a:lstStyle/>
          <a:p>
            <a:pPr algn="just">
              <a:buFont typeface="Webdings" pitchFamily="18" charset="2"/>
              <a:buNone/>
            </a:pPr>
            <a:r>
              <a:rPr lang="en-US" sz="1000" b="0" u="none" dirty="0">
                <a:solidFill>
                  <a:schemeClr val="tx1"/>
                </a:solidFill>
              </a:rPr>
              <a:t>Source: </a:t>
            </a:r>
            <a:r>
              <a:rPr lang="en-US" sz="1000" b="0" u="none" dirty="0" err="1">
                <a:solidFill>
                  <a:schemeClr val="tx1"/>
                </a:solidFill>
              </a:rPr>
              <a:t>Borio</a:t>
            </a:r>
            <a:r>
              <a:rPr lang="en-US" sz="1000" b="0" u="none" dirty="0">
                <a:solidFill>
                  <a:schemeClr val="tx1"/>
                </a:solidFill>
              </a:rPr>
              <a:t>, </a:t>
            </a:r>
            <a:r>
              <a:rPr lang="en-US" sz="1000" b="0" u="none" dirty="0" err="1">
                <a:solidFill>
                  <a:schemeClr val="tx1"/>
                </a:solidFill>
              </a:rPr>
              <a:t>Clau</a:t>
            </a:r>
            <a:r>
              <a:rPr lang="en-US" sz="1000" b="0" u="none" dirty="0">
                <a:solidFill>
                  <a:schemeClr val="tx1"/>
                </a:solidFill>
              </a:rPr>
              <a:t> and </a:t>
            </a:r>
            <a:r>
              <a:rPr lang="en-US" sz="1000" b="0" u="none" dirty="0" err="1">
                <a:solidFill>
                  <a:schemeClr val="tx1"/>
                </a:solidFill>
              </a:rPr>
              <a:t>Piti</a:t>
            </a:r>
            <a:r>
              <a:rPr lang="en-US" sz="1000" b="0" u="none" dirty="0">
                <a:solidFill>
                  <a:schemeClr val="tx1"/>
                </a:solidFill>
              </a:rPr>
              <a:t> </a:t>
            </a:r>
            <a:r>
              <a:rPr lang="en-US" sz="1000" b="0" u="none" dirty="0" err="1">
                <a:solidFill>
                  <a:schemeClr val="tx1"/>
                </a:solidFill>
              </a:rPr>
              <a:t>Disyatat</a:t>
            </a:r>
            <a:r>
              <a:rPr lang="en-US" sz="1000" b="0" u="none" dirty="0">
                <a:solidFill>
                  <a:schemeClr val="tx1"/>
                </a:solidFill>
              </a:rPr>
              <a:t> (2009), “Unconventional monetary policies: an appraisal” BIS WP No 292, Nov.</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568" y="2636912"/>
            <a:ext cx="2486621" cy="264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p:cNvSpPr txBox="1">
            <a:spLocks noChangeArrowheads="1"/>
          </p:cNvSpPr>
          <p:nvPr/>
        </p:nvSpPr>
        <p:spPr bwMode="auto">
          <a:xfrm>
            <a:off x="1054172" y="5424554"/>
            <a:ext cx="2367062" cy="553998"/>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BIS (2012), “BIS Quarterly Review - International banking and financial market developments”, Sept.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707</a:t>
            </a:fld>
            <a:endParaRPr lang="en-US"/>
          </a:p>
        </p:txBody>
      </p:sp>
    </p:spTree>
    <p:extLst>
      <p:ext uri="{BB962C8B-B14F-4D97-AF65-F5344CB8AC3E}">
        <p14:creationId xmlns:p14="http://schemas.microsoft.com/office/powerpoint/2010/main" val="3882806979"/>
      </p:ext>
    </p:extLst>
  </p:cSld>
  <p:clrMapOvr>
    <a:masterClrMapping/>
  </p:clrMapOvr>
  <p:transition spd="slow">
    <p:pull dir="r"/>
  </p:transition>
</p:sld>
</file>

<file path=ppt/slides/slide7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762000" y="342900"/>
            <a:ext cx="8566150" cy="1104900"/>
          </a:xfrm>
        </p:spPr>
        <p:txBody>
          <a:bodyPr/>
          <a:lstStyle/>
          <a:p>
            <a:r>
              <a:rPr lang="en-US" dirty="0"/>
              <a:t>Liquidity Risk</a:t>
            </a:r>
          </a:p>
        </p:txBody>
      </p:sp>
      <p:sp>
        <p:nvSpPr>
          <p:cNvPr id="121859" name="Rectangle 3"/>
          <p:cNvSpPr>
            <a:spLocks noGrp="1" noChangeArrowheads="1"/>
          </p:cNvSpPr>
          <p:nvPr>
            <p:ph type="body" idx="1"/>
          </p:nvPr>
        </p:nvSpPr>
        <p:spPr>
          <a:xfrm>
            <a:off x="762000" y="1600200"/>
            <a:ext cx="8686800" cy="748680"/>
          </a:xfrm>
          <a:noFill/>
        </p:spPr>
        <p:txBody>
          <a:bodyPr/>
          <a:lstStyle/>
          <a:p>
            <a:pPr algn="just">
              <a:lnSpc>
                <a:spcPts val="2700"/>
              </a:lnSpc>
              <a:spcBef>
                <a:spcPts val="600"/>
              </a:spcBef>
              <a:spcAft>
                <a:spcPts val="600"/>
              </a:spcAft>
            </a:pPr>
            <a:r>
              <a:rPr lang="en-US" sz="2000" dirty="0">
                <a:cs typeface="Times New Roman" pitchFamily="18" charset="0"/>
              </a:rPr>
              <a:t>As a consequence of the increase in the average maturity of ECB funding, </a:t>
            </a:r>
            <a:r>
              <a:rPr lang="en-US" sz="2000" dirty="0">
                <a:solidFill>
                  <a:srgbClr val="FF0000"/>
                </a:solidFill>
                <a:cs typeface="Times New Roman" pitchFamily="18" charset="0"/>
              </a:rPr>
              <a:t>liquidity gaps have improved steadily since 2011</a:t>
            </a:r>
            <a:r>
              <a:rPr lang="en-US" sz="2000" dirty="0">
                <a:cs typeface="Times New Roman" pitchFamily="18" charset="0"/>
              </a:rPr>
              <a:t>.</a:t>
            </a:r>
          </a:p>
        </p:txBody>
      </p:sp>
      <p:sp>
        <p:nvSpPr>
          <p:cNvPr id="9" name="Text Box 4"/>
          <p:cNvSpPr txBox="1">
            <a:spLocks noChangeArrowheads="1"/>
          </p:cNvSpPr>
          <p:nvPr/>
        </p:nvSpPr>
        <p:spPr bwMode="auto">
          <a:xfrm>
            <a:off x="770218" y="4605843"/>
            <a:ext cx="4725311" cy="400110"/>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Banco de Portugal (2018), “Portuguese Banking System: Latest Developments - 2Q18”</a:t>
            </a:r>
          </a:p>
        </p:txBody>
      </p:sp>
      <p:sp>
        <p:nvSpPr>
          <p:cNvPr id="11" name="Text Box 4"/>
          <p:cNvSpPr txBox="1">
            <a:spLocks noChangeArrowheads="1"/>
          </p:cNvSpPr>
          <p:nvPr/>
        </p:nvSpPr>
        <p:spPr bwMode="auto">
          <a:xfrm>
            <a:off x="5495529" y="5461808"/>
            <a:ext cx="3832622"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Banco de Portugal (2018), “Financial Stability Review”, June.</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708</a:t>
            </a:fld>
            <a:endParaRPr lang="en-US"/>
          </a:p>
        </p:txBody>
      </p:sp>
      <p:pic>
        <p:nvPicPr>
          <p:cNvPr id="6" name="Picture 5"/>
          <p:cNvPicPr>
            <a:picLocks noChangeAspect="1"/>
          </p:cNvPicPr>
          <p:nvPr/>
        </p:nvPicPr>
        <p:blipFill>
          <a:blip r:embed="rId2"/>
          <a:stretch>
            <a:fillRect/>
          </a:stretch>
        </p:blipFill>
        <p:spPr>
          <a:xfrm>
            <a:off x="791839" y="2565656"/>
            <a:ext cx="4728114" cy="2040187"/>
          </a:xfrm>
          <a:prstGeom prst="rect">
            <a:avLst/>
          </a:prstGeom>
        </p:spPr>
      </p:pic>
      <p:pic>
        <p:nvPicPr>
          <p:cNvPr id="7" name="Picture 6"/>
          <p:cNvPicPr>
            <a:picLocks noChangeAspect="1"/>
          </p:cNvPicPr>
          <p:nvPr/>
        </p:nvPicPr>
        <p:blipFill>
          <a:blip r:embed="rId3"/>
          <a:stretch>
            <a:fillRect/>
          </a:stretch>
        </p:blipFill>
        <p:spPr>
          <a:xfrm>
            <a:off x="770217" y="5005953"/>
            <a:ext cx="4725311" cy="624726"/>
          </a:xfrm>
          <a:prstGeom prst="rect">
            <a:avLst/>
          </a:prstGeom>
        </p:spPr>
      </p:pic>
      <p:pic>
        <p:nvPicPr>
          <p:cNvPr id="2" name="Picture 1"/>
          <p:cNvPicPr>
            <a:picLocks noChangeAspect="1"/>
          </p:cNvPicPr>
          <p:nvPr/>
        </p:nvPicPr>
        <p:blipFill>
          <a:blip r:embed="rId4"/>
          <a:stretch>
            <a:fillRect/>
          </a:stretch>
        </p:blipFill>
        <p:spPr>
          <a:xfrm>
            <a:off x="5541138" y="2561087"/>
            <a:ext cx="3876358" cy="2884137"/>
          </a:xfrm>
          <a:prstGeom prst="rect">
            <a:avLst/>
          </a:prstGeom>
        </p:spPr>
      </p:pic>
    </p:spTree>
    <p:extLst>
      <p:ext uri="{BB962C8B-B14F-4D97-AF65-F5344CB8AC3E}">
        <p14:creationId xmlns:p14="http://schemas.microsoft.com/office/powerpoint/2010/main" val="3903716291"/>
      </p:ext>
    </p:extLst>
  </p:cSld>
  <p:clrMapOvr>
    <a:masterClrMapping/>
  </p:clrMapOvr>
  <p:transition spd="slow">
    <p:pull dir="r"/>
  </p:transition>
</p:sld>
</file>

<file path=ppt/slides/slide7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a:t>
            </a:r>
          </a:p>
        </p:txBody>
      </p:sp>
      <p:sp>
        <p:nvSpPr>
          <p:cNvPr id="10" name="Rectangle 2"/>
          <p:cNvSpPr txBox="1">
            <a:spLocks noChangeArrowheads="1"/>
          </p:cNvSpPr>
          <p:nvPr/>
        </p:nvSpPr>
        <p:spPr bwMode="auto">
          <a:xfrm>
            <a:off x="746293" y="1647095"/>
            <a:ext cx="8715374" cy="417785"/>
          </a:xfrm>
          <a:prstGeom prst="rect">
            <a:avLst/>
          </a:prstGeom>
          <a:noFill/>
          <a:ln w="9525">
            <a:noFill/>
            <a:miter lim="800000"/>
            <a:headEnd/>
            <a:tailEnd/>
          </a:ln>
        </p:spPr>
        <p:txBody>
          <a:bodyPr lIns="92075" tIns="46038" rIns="92075" bIns="46038" anchor="ctr"/>
          <a:lstStyle/>
          <a:p>
            <a:pPr marL="261938" lvl="3" indent="-261938" algn="just">
              <a:lnSpc>
                <a:spcPts val="2500"/>
              </a:lnSpc>
              <a:buClr>
                <a:schemeClr val="bg2"/>
              </a:buClr>
              <a:buSzPct val="75000"/>
              <a:buFont typeface="Monotype Sorts" pitchFamily="2" charset="2"/>
              <a:buChar char="n"/>
            </a:pPr>
            <a:r>
              <a:rPr lang="en-US" sz="1900" b="0" u="none" dirty="0">
                <a:solidFill>
                  <a:schemeClr val="tx1"/>
                </a:solidFill>
                <a:cs typeface="Arial" charset="0"/>
              </a:rPr>
              <a:t>LCRs have been increasing in Portugal, …</a:t>
            </a:r>
          </a:p>
        </p:txBody>
      </p:sp>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709</a:t>
            </a:fld>
            <a:endParaRPr lang="en-US"/>
          </a:p>
        </p:txBody>
      </p:sp>
      <p:pic>
        <p:nvPicPr>
          <p:cNvPr id="5" name="Picture 4"/>
          <p:cNvPicPr>
            <a:picLocks noChangeAspect="1"/>
          </p:cNvPicPr>
          <p:nvPr/>
        </p:nvPicPr>
        <p:blipFill>
          <a:blip r:embed="rId3"/>
          <a:stretch>
            <a:fillRect/>
          </a:stretch>
        </p:blipFill>
        <p:spPr>
          <a:xfrm>
            <a:off x="848544" y="2175484"/>
            <a:ext cx="3683234" cy="2837692"/>
          </a:xfrm>
          <a:prstGeom prst="rect">
            <a:avLst/>
          </a:prstGeom>
        </p:spPr>
      </p:pic>
      <p:sp>
        <p:nvSpPr>
          <p:cNvPr id="9" name="Text Box 4"/>
          <p:cNvSpPr txBox="1">
            <a:spLocks noChangeArrowheads="1"/>
          </p:cNvSpPr>
          <p:nvPr/>
        </p:nvSpPr>
        <p:spPr bwMode="auto">
          <a:xfrm>
            <a:off x="817758" y="5085184"/>
            <a:ext cx="3900950"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Banco de Portugal (2018), “Financial Stability Review”, June.</a:t>
            </a:r>
          </a:p>
        </p:txBody>
      </p:sp>
      <p:pic>
        <p:nvPicPr>
          <p:cNvPr id="2" name="Picture 1"/>
          <p:cNvPicPr>
            <a:picLocks noChangeAspect="1"/>
          </p:cNvPicPr>
          <p:nvPr/>
        </p:nvPicPr>
        <p:blipFill>
          <a:blip r:embed="rId4"/>
          <a:stretch>
            <a:fillRect/>
          </a:stretch>
        </p:blipFill>
        <p:spPr>
          <a:xfrm>
            <a:off x="4592960" y="2199215"/>
            <a:ext cx="4823892" cy="2813961"/>
          </a:xfrm>
          <a:prstGeom prst="rect">
            <a:avLst/>
          </a:prstGeom>
        </p:spPr>
      </p:pic>
      <p:sp>
        <p:nvSpPr>
          <p:cNvPr id="8" name="Text Box 4"/>
          <p:cNvSpPr txBox="1">
            <a:spLocks noChangeArrowheads="1"/>
          </p:cNvSpPr>
          <p:nvPr/>
        </p:nvSpPr>
        <p:spPr bwMode="auto">
          <a:xfrm>
            <a:off x="4664968" y="5085184"/>
            <a:ext cx="3900950"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Banco de Portugal (2019), “Financial Stability Review”, June.</a:t>
            </a:r>
          </a:p>
        </p:txBody>
      </p:sp>
    </p:spTree>
    <p:extLst>
      <p:ext uri="{BB962C8B-B14F-4D97-AF65-F5344CB8AC3E}">
        <p14:creationId xmlns:p14="http://schemas.microsoft.com/office/powerpoint/2010/main" val="4191993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dirty="0"/>
              <a:t>If the loan amount keeps being deposited at a different bank:</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71</a:t>
            </a:fld>
            <a:endParaRPr lang="en-US"/>
          </a:p>
        </p:txBody>
      </p:sp>
      <p:pic>
        <p:nvPicPr>
          <p:cNvPr id="5" name="Picture 4"/>
          <p:cNvPicPr>
            <a:picLocks noChangeAspect="1"/>
          </p:cNvPicPr>
          <p:nvPr/>
        </p:nvPicPr>
        <p:blipFill>
          <a:blip r:embed="rId2"/>
          <a:stretch>
            <a:fillRect/>
          </a:stretch>
        </p:blipFill>
        <p:spPr>
          <a:xfrm>
            <a:off x="1208584" y="2232803"/>
            <a:ext cx="4968551" cy="3565828"/>
          </a:xfrm>
          <a:prstGeom prst="rect">
            <a:avLst/>
          </a:prstGeom>
        </p:spPr>
      </p:pic>
      <p:sp>
        <p:nvSpPr>
          <p:cNvPr id="8" name="Rectangle 3"/>
          <p:cNvSpPr txBox="1">
            <a:spLocks noChangeArrowheads="1"/>
          </p:cNvSpPr>
          <p:nvPr/>
        </p:nvSpPr>
        <p:spPr bwMode="auto">
          <a:xfrm>
            <a:off x="1208584" y="5949280"/>
            <a:ext cx="8208912" cy="36004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a:t>Source: </a:t>
            </a:r>
            <a:r>
              <a:rPr kumimoji="0" lang="en-US" sz="1400" b="0" u="none" kern="0" dirty="0" err="1"/>
              <a:t>Mishkin</a:t>
            </a:r>
            <a:r>
              <a:rPr kumimoji="0" lang="en-US" sz="1400" b="0" u="none" kern="0" dirty="0"/>
              <a:t> (2019), “</a:t>
            </a:r>
            <a:r>
              <a:rPr lang="en-US" sz="1400" b="0" u="none" dirty="0"/>
              <a:t>The Economics of Money, Banking, and Financial Markets”.</a:t>
            </a:r>
          </a:p>
        </p:txBody>
      </p:sp>
    </p:spTree>
    <p:extLst>
      <p:ext uri="{BB962C8B-B14F-4D97-AF65-F5344CB8AC3E}">
        <p14:creationId xmlns:p14="http://schemas.microsoft.com/office/powerpoint/2010/main" val="3398925645"/>
      </p:ext>
    </p:extLst>
  </p:cSld>
  <p:clrMapOvr>
    <a:masterClrMapping/>
  </p:clrMapOvr>
  <p:transition spd="slow">
    <p:pull dir="r"/>
  </p:transition>
</p:sld>
</file>

<file path=ppt/slides/slide7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a:t>
            </a:r>
          </a:p>
        </p:txBody>
      </p:sp>
      <p:sp>
        <p:nvSpPr>
          <p:cNvPr id="10" name="Rectangle 2"/>
          <p:cNvSpPr txBox="1">
            <a:spLocks noChangeArrowheads="1"/>
          </p:cNvSpPr>
          <p:nvPr/>
        </p:nvSpPr>
        <p:spPr bwMode="auto">
          <a:xfrm>
            <a:off x="746293" y="1647095"/>
            <a:ext cx="8715374" cy="417785"/>
          </a:xfrm>
          <a:prstGeom prst="rect">
            <a:avLst/>
          </a:prstGeom>
          <a:noFill/>
          <a:ln w="9525">
            <a:noFill/>
            <a:miter lim="800000"/>
            <a:headEnd/>
            <a:tailEnd/>
          </a:ln>
        </p:spPr>
        <p:txBody>
          <a:bodyPr lIns="92075" tIns="46038" rIns="92075" bIns="46038" anchor="ctr"/>
          <a:lstStyle/>
          <a:p>
            <a:pPr marL="261938" lvl="3" indent="-261938" algn="just">
              <a:lnSpc>
                <a:spcPts val="2500"/>
              </a:lnSpc>
              <a:buClr>
                <a:schemeClr val="bg2"/>
              </a:buClr>
              <a:buSzPct val="75000"/>
              <a:buFont typeface="Monotype Sorts" pitchFamily="2" charset="2"/>
              <a:buChar char="n"/>
            </a:pPr>
            <a:r>
              <a:rPr lang="en-US" sz="1900" b="0" u="none" dirty="0">
                <a:solidFill>
                  <a:schemeClr val="tx1"/>
                </a:solidFill>
                <a:cs typeface="Arial" charset="0"/>
              </a:rPr>
              <a:t>… in line with the EU, …</a:t>
            </a:r>
          </a:p>
        </p:txBody>
      </p:sp>
      <p:pic>
        <p:nvPicPr>
          <p:cNvPr id="2" name="Picture 1"/>
          <p:cNvPicPr>
            <a:picLocks noChangeAspect="1"/>
          </p:cNvPicPr>
          <p:nvPr/>
        </p:nvPicPr>
        <p:blipFill>
          <a:blip r:embed="rId3"/>
          <a:stretch>
            <a:fillRect/>
          </a:stretch>
        </p:blipFill>
        <p:spPr>
          <a:xfrm>
            <a:off x="601178" y="2256045"/>
            <a:ext cx="4613693" cy="3093188"/>
          </a:xfrm>
          <a:prstGeom prst="rect">
            <a:avLst/>
          </a:prstGeom>
        </p:spPr>
      </p:pic>
      <p:sp>
        <p:nvSpPr>
          <p:cNvPr id="12" name="TextBox 11"/>
          <p:cNvSpPr txBox="1"/>
          <p:nvPr/>
        </p:nvSpPr>
        <p:spPr>
          <a:xfrm>
            <a:off x="738188" y="5662989"/>
            <a:ext cx="8715375" cy="646331"/>
          </a:xfrm>
          <a:prstGeom prst="rect">
            <a:avLst/>
          </a:prstGeom>
          <a:noFill/>
        </p:spPr>
        <p:txBody>
          <a:bodyPr wrap="square">
            <a:spAutoFit/>
          </a:bodyPr>
          <a:lstStyle/>
          <a:p>
            <a:pPr algn="just">
              <a:buNone/>
            </a:pPr>
            <a:r>
              <a:rPr lang="en-US" sz="1200" b="0" u="none" dirty="0">
                <a:solidFill>
                  <a:schemeClr val="tx1"/>
                </a:solidFill>
                <a:latin typeface="+mn-lt"/>
              </a:rPr>
              <a:t>Source: EBA (2016), “</a:t>
            </a:r>
            <a:r>
              <a:rPr lang="it-IT" sz="1200" b="0" u="none" dirty="0">
                <a:solidFill>
                  <a:schemeClr val="tx1"/>
                </a:solidFill>
              </a:rPr>
              <a:t>CRD IV – CRR/Basel III Monitoring Exercise», </a:t>
            </a:r>
            <a:r>
              <a:rPr lang="en-GB" sz="1200" b="0" u="none" dirty="0">
                <a:solidFill>
                  <a:schemeClr val="tx1"/>
                </a:solidFill>
              </a:rPr>
              <a:t>Results Based On Data As Of 30 June 2015, 2 Mar;</a:t>
            </a:r>
          </a:p>
          <a:p>
            <a:pPr algn="just">
              <a:buNone/>
            </a:pPr>
            <a:r>
              <a:rPr lang="en-US" sz="1200" b="0" u="none" dirty="0">
                <a:solidFill>
                  <a:schemeClr val="tx1"/>
                </a:solidFill>
              </a:rPr>
              <a:t>EBA (2020), “ Update on the EBA Report on Liquidity Measures Under Article 509(1) of The CRR – Results Based On Data As Of 30 June 2019”, </a:t>
            </a:r>
            <a:r>
              <a:rPr lang="pt-PT" sz="1200" b="0" u="none" dirty="0">
                <a:solidFill>
                  <a:schemeClr val="tx1"/>
                </a:solidFill>
              </a:rPr>
              <a:t>08 </a:t>
            </a:r>
            <a:r>
              <a:rPr lang="pt-PT" sz="1200" b="0" u="none" dirty="0" err="1">
                <a:solidFill>
                  <a:schemeClr val="tx1"/>
                </a:solidFill>
              </a:rPr>
              <a:t>April</a:t>
            </a:r>
            <a:r>
              <a:rPr lang="pt-PT" sz="1200" b="0" u="none" dirty="0">
                <a:solidFill>
                  <a:schemeClr val="tx1"/>
                </a:solidFill>
              </a:rPr>
              <a:t>, EBA/REP/2020/13 .</a:t>
            </a:r>
            <a:endParaRPr lang="en-US" sz="1200" b="0" u="none" dirty="0">
              <a:solidFill>
                <a:schemeClr val="tx1"/>
              </a:solidFill>
              <a:latin typeface="+mn-lt"/>
            </a:endParaRPr>
          </a:p>
        </p:txBody>
      </p:sp>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710</a:t>
            </a:fld>
            <a:endParaRPr lang="en-US"/>
          </a:p>
        </p:txBody>
      </p:sp>
      <p:pic>
        <p:nvPicPr>
          <p:cNvPr id="5" name="Picture 4"/>
          <p:cNvPicPr>
            <a:picLocks noChangeAspect="1"/>
          </p:cNvPicPr>
          <p:nvPr/>
        </p:nvPicPr>
        <p:blipFill>
          <a:blip r:embed="rId4"/>
          <a:stretch>
            <a:fillRect/>
          </a:stretch>
        </p:blipFill>
        <p:spPr>
          <a:xfrm>
            <a:off x="5214871" y="2360142"/>
            <a:ext cx="4253083" cy="2989091"/>
          </a:xfrm>
          <a:prstGeom prst="rect">
            <a:avLst/>
          </a:prstGeom>
        </p:spPr>
      </p:pic>
    </p:spTree>
    <p:extLst>
      <p:ext uri="{BB962C8B-B14F-4D97-AF65-F5344CB8AC3E}">
        <p14:creationId xmlns:p14="http://schemas.microsoft.com/office/powerpoint/2010/main" val="2023796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a:t>
            </a:r>
          </a:p>
        </p:txBody>
      </p:sp>
      <p:sp>
        <p:nvSpPr>
          <p:cNvPr id="10" name="Rectangle 2"/>
          <p:cNvSpPr txBox="1">
            <a:spLocks noChangeArrowheads="1"/>
          </p:cNvSpPr>
          <p:nvPr/>
        </p:nvSpPr>
        <p:spPr bwMode="auto">
          <a:xfrm>
            <a:off x="746293" y="1647095"/>
            <a:ext cx="8715374" cy="417785"/>
          </a:xfrm>
          <a:prstGeom prst="rect">
            <a:avLst/>
          </a:prstGeom>
          <a:noFill/>
          <a:ln w="9525">
            <a:noFill/>
            <a:miter lim="800000"/>
            <a:headEnd/>
            <a:tailEnd/>
          </a:ln>
        </p:spPr>
        <p:txBody>
          <a:bodyPr lIns="92075" tIns="46038" rIns="92075" bIns="46038" anchor="ctr"/>
          <a:lstStyle/>
          <a:p>
            <a:pPr marL="261938" lvl="3" indent="-261938" algn="just">
              <a:lnSpc>
                <a:spcPts val="2500"/>
              </a:lnSpc>
              <a:buClr>
                <a:schemeClr val="bg2"/>
              </a:buClr>
              <a:buSzPct val="75000"/>
              <a:buFont typeface="Monotype Sorts" pitchFamily="2" charset="2"/>
              <a:buChar char="n"/>
            </a:pPr>
            <a:r>
              <a:rPr lang="en-US" sz="1900" b="0" u="none" dirty="0">
                <a:solidFill>
                  <a:schemeClr val="tx1"/>
                </a:solidFill>
                <a:cs typeface="Arial" charset="0"/>
              </a:rPr>
              <a:t>… and reaching a level above the EU average.</a:t>
            </a:r>
          </a:p>
        </p:txBody>
      </p:sp>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711</a:t>
            </a:fld>
            <a:endParaRPr lang="en-US"/>
          </a:p>
        </p:txBody>
      </p:sp>
      <p:pic>
        <p:nvPicPr>
          <p:cNvPr id="3" name="Picture 2"/>
          <p:cNvPicPr>
            <a:picLocks noChangeAspect="1"/>
          </p:cNvPicPr>
          <p:nvPr/>
        </p:nvPicPr>
        <p:blipFill>
          <a:blip r:embed="rId3"/>
          <a:stretch>
            <a:fillRect/>
          </a:stretch>
        </p:blipFill>
        <p:spPr>
          <a:xfrm>
            <a:off x="920552" y="2155608"/>
            <a:ext cx="5904656" cy="3598553"/>
          </a:xfrm>
          <a:prstGeom prst="rect">
            <a:avLst/>
          </a:prstGeom>
        </p:spPr>
      </p:pic>
      <p:sp>
        <p:nvSpPr>
          <p:cNvPr id="11" name="Text Box 6"/>
          <p:cNvSpPr txBox="1">
            <a:spLocks noChangeArrowheads="1"/>
          </p:cNvSpPr>
          <p:nvPr/>
        </p:nvSpPr>
        <p:spPr bwMode="auto">
          <a:xfrm>
            <a:off x="920552" y="5733256"/>
            <a:ext cx="5832648" cy="646331"/>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EBA (2020), “ Update on the EBA Report on Liquidity Measures Under Article 509(1) of The CRR – Results Based On Data As Of 30 June 2019”, </a:t>
            </a:r>
            <a:r>
              <a:rPr lang="pt-PT" sz="1200" b="0" u="none" dirty="0">
                <a:solidFill>
                  <a:schemeClr val="tx1"/>
                </a:solidFill>
              </a:rPr>
              <a:t>08 </a:t>
            </a:r>
            <a:r>
              <a:rPr lang="pt-PT" sz="1200" b="0" u="none" dirty="0" err="1">
                <a:solidFill>
                  <a:schemeClr val="tx1"/>
                </a:solidFill>
              </a:rPr>
              <a:t>April</a:t>
            </a:r>
            <a:r>
              <a:rPr lang="pt-PT" sz="1200" b="0" u="none" dirty="0">
                <a:solidFill>
                  <a:schemeClr val="tx1"/>
                </a:solidFill>
              </a:rPr>
              <a:t>, EBA/REP/2020/13 .</a:t>
            </a:r>
            <a:endParaRPr lang="en-US" sz="1200" b="0" u="none" dirty="0">
              <a:solidFill>
                <a:schemeClr val="tx1"/>
              </a:solidFill>
            </a:endParaRPr>
          </a:p>
        </p:txBody>
      </p:sp>
    </p:spTree>
    <p:extLst>
      <p:ext uri="{BB962C8B-B14F-4D97-AF65-F5344CB8AC3E}">
        <p14:creationId xmlns:p14="http://schemas.microsoft.com/office/powerpoint/2010/main" val="1825509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762000" y="342900"/>
            <a:ext cx="8566150" cy="1104900"/>
          </a:xfrm>
        </p:spPr>
        <p:txBody>
          <a:bodyPr/>
          <a:lstStyle/>
          <a:p>
            <a:r>
              <a:rPr lang="en-US" dirty="0"/>
              <a:t>Liquidity Risk</a:t>
            </a:r>
          </a:p>
        </p:txBody>
      </p:sp>
      <p:sp>
        <p:nvSpPr>
          <p:cNvPr id="121859" name="Rectangle 3"/>
          <p:cNvSpPr>
            <a:spLocks noGrp="1" noChangeArrowheads="1"/>
          </p:cNvSpPr>
          <p:nvPr>
            <p:ph type="body" idx="1"/>
          </p:nvPr>
        </p:nvSpPr>
        <p:spPr>
          <a:xfrm>
            <a:off x="762000" y="1600200"/>
            <a:ext cx="8686800" cy="748680"/>
          </a:xfrm>
          <a:noFill/>
        </p:spPr>
        <p:txBody>
          <a:bodyPr/>
          <a:lstStyle/>
          <a:p>
            <a:pPr algn="just">
              <a:lnSpc>
                <a:spcPts val="2700"/>
              </a:lnSpc>
              <a:spcBef>
                <a:spcPts val="600"/>
              </a:spcBef>
              <a:spcAft>
                <a:spcPts val="600"/>
              </a:spcAft>
            </a:pPr>
            <a:r>
              <a:rPr lang="en-US" sz="2000" dirty="0">
                <a:cs typeface="Times New Roman" pitchFamily="18" charset="0"/>
              </a:rPr>
              <a:t>The LCR in Portugal is above the EU average, with liquid assets represented mostly by Public Debt.</a:t>
            </a:r>
          </a:p>
        </p:txBody>
      </p:sp>
      <p:sp>
        <p:nvSpPr>
          <p:cNvPr id="11" name="Text Box 4"/>
          <p:cNvSpPr txBox="1">
            <a:spLocks noChangeArrowheads="1"/>
          </p:cNvSpPr>
          <p:nvPr/>
        </p:nvSpPr>
        <p:spPr bwMode="auto">
          <a:xfrm>
            <a:off x="848544" y="5949282"/>
            <a:ext cx="4087119" cy="261610"/>
          </a:xfrm>
          <a:prstGeom prst="rect">
            <a:avLst/>
          </a:prstGeom>
          <a:noFill/>
          <a:ln w="12700" cap="sq">
            <a:noFill/>
            <a:miter lim="800000"/>
            <a:headEnd/>
            <a:tailEnd/>
          </a:ln>
        </p:spPr>
        <p:txBody>
          <a:bodyPr wrap="square">
            <a:spAutoFit/>
          </a:bodyPr>
          <a:lstStyle/>
          <a:p>
            <a:pPr algn="just">
              <a:buNone/>
            </a:pPr>
            <a:r>
              <a:rPr lang="en-US" sz="1100" b="0" u="none" dirty="0">
                <a:solidFill>
                  <a:schemeClr val="tx1"/>
                </a:solidFill>
              </a:rPr>
              <a:t>Source: EBA (2020), “Risk Dashboard – as of 2Q 2020”, Oct.</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712</a:t>
            </a:fld>
            <a:endParaRPr lang="en-US"/>
          </a:p>
        </p:txBody>
      </p:sp>
      <p:pic>
        <p:nvPicPr>
          <p:cNvPr id="2" name="Picture 1"/>
          <p:cNvPicPr>
            <a:picLocks noChangeAspect="1"/>
          </p:cNvPicPr>
          <p:nvPr/>
        </p:nvPicPr>
        <p:blipFill>
          <a:blip r:embed="rId2"/>
          <a:stretch>
            <a:fillRect/>
          </a:stretch>
        </p:blipFill>
        <p:spPr>
          <a:xfrm>
            <a:off x="5100352" y="2564905"/>
            <a:ext cx="4367952" cy="3168352"/>
          </a:xfrm>
          <a:prstGeom prst="rect">
            <a:avLst/>
          </a:prstGeom>
        </p:spPr>
      </p:pic>
      <p:sp>
        <p:nvSpPr>
          <p:cNvPr id="8" name="Text Box 4"/>
          <p:cNvSpPr txBox="1">
            <a:spLocks noChangeArrowheads="1"/>
          </p:cNvSpPr>
          <p:nvPr/>
        </p:nvSpPr>
        <p:spPr bwMode="auto">
          <a:xfrm>
            <a:off x="5113150" y="5949282"/>
            <a:ext cx="4214999" cy="261610"/>
          </a:xfrm>
          <a:prstGeom prst="rect">
            <a:avLst/>
          </a:prstGeom>
          <a:noFill/>
          <a:ln w="12700" cap="sq">
            <a:noFill/>
            <a:miter lim="800000"/>
            <a:headEnd/>
            <a:tailEnd/>
          </a:ln>
        </p:spPr>
        <p:txBody>
          <a:bodyPr wrap="square">
            <a:spAutoFit/>
          </a:bodyPr>
          <a:lstStyle/>
          <a:p>
            <a:pPr algn="just">
              <a:buNone/>
            </a:pPr>
            <a:r>
              <a:rPr lang="en-US" sz="1100" b="0" u="none" dirty="0">
                <a:solidFill>
                  <a:schemeClr val="tx1"/>
                </a:solidFill>
              </a:rPr>
              <a:t>Source: Banco de Portugal (2019), “Financial Stability Review”, June.</a:t>
            </a:r>
          </a:p>
        </p:txBody>
      </p:sp>
      <p:pic>
        <p:nvPicPr>
          <p:cNvPr id="5" name="Picture 4"/>
          <p:cNvPicPr>
            <a:picLocks noChangeAspect="1"/>
          </p:cNvPicPr>
          <p:nvPr/>
        </p:nvPicPr>
        <p:blipFill>
          <a:blip r:embed="rId3"/>
          <a:stretch>
            <a:fillRect/>
          </a:stretch>
        </p:blipFill>
        <p:spPr>
          <a:xfrm>
            <a:off x="848543" y="2852937"/>
            <a:ext cx="4009789" cy="2880320"/>
          </a:xfrm>
          <a:prstGeom prst="rect">
            <a:avLst/>
          </a:prstGeom>
        </p:spPr>
      </p:pic>
      <p:sp>
        <p:nvSpPr>
          <p:cNvPr id="10" name="Text Box 4"/>
          <p:cNvSpPr txBox="1">
            <a:spLocks noChangeArrowheads="1"/>
          </p:cNvSpPr>
          <p:nvPr/>
        </p:nvSpPr>
        <p:spPr bwMode="auto">
          <a:xfrm>
            <a:off x="848544" y="2564904"/>
            <a:ext cx="4087119" cy="369332"/>
          </a:xfrm>
          <a:prstGeom prst="rect">
            <a:avLst/>
          </a:prstGeom>
          <a:noFill/>
          <a:ln w="12700" cap="sq">
            <a:noFill/>
            <a:miter lim="800000"/>
            <a:headEnd/>
            <a:tailEnd/>
          </a:ln>
        </p:spPr>
        <p:txBody>
          <a:bodyPr wrap="square">
            <a:spAutoFit/>
          </a:bodyPr>
          <a:lstStyle/>
          <a:p>
            <a:pPr>
              <a:buNone/>
            </a:pPr>
            <a:r>
              <a:rPr lang="en-US" sz="1800" u="none" dirty="0">
                <a:solidFill>
                  <a:srgbClr val="FF0000"/>
                </a:solidFill>
              </a:rPr>
              <a:t>LCR</a:t>
            </a:r>
          </a:p>
        </p:txBody>
      </p:sp>
    </p:spTree>
    <p:extLst>
      <p:ext uri="{BB962C8B-B14F-4D97-AF65-F5344CB8AC3E}">
        <p14:creationId xmlns:p14="http://schemas.microsoft.com/office/powerpoint/2010/main" val="118043983"/>
      </p:ext>
    </p:extLst>
  </p:cSld>
  <p:clrMapOvr>
    <a:masterClrMapping/>
  </p:clrMapOvr>
  <p:transition spd="slow">
    <p:pull dir="r"/>
  </p:transition>
</p:sld>
</file>

<file path=ppt/slides/slide7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a:t>
            </a:r>
          </a:p>
        </p:txBody>
      </p:sp>
      <p:sp>
        <p:nvSpPr>
          <p:cNvPr id="7" name="Rectangle 2"/>
          <p:cNvSpPr txBox="1">
            <a:spLocks noChangeArrowheads="1"/>
          </p:cNvSpPr>
          <p:nvPr/>
        </p:nvSpPr>
        <p:spPr bwMode="auto">
          <a:xfrm>
            <a:off x="738189" y="1643063"/>
            <a:ext cx="4214812" cy="993849"/>
          </a:xfrm>
          <a:prstGeom prst="rect">
            <a:avLst/>
          </a:prstGeom>
          <a:noFill/>
          <a:ln w="9525">
            <a:noFill/>
            <a:miter lim="800000"/>
            <a:headEnd/>
            <a:tailEnd/>
          </a:ln>
        </p:spPr>
        <p:txBody>
          <a:bodyPr lIns="92075" tIns="46038" rIns="92075" bIns="46038" anchor="ctr"/>
          <a:lstStyle/>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1900" b="0" u="none" dirty="0">
                <a:solidFill>
                  <a:schemeClr val="tx1"/>
                </a:solidFill>
                <a:cs typeface="Arial" charset="0"/>
              </a:rPr>
              <a:t>As in most other EU countries, </a:t>
            </a:r>
            <a:r>
              <a:rPr lang="en-US" sz="1900" b="0" u="none" dirty="0">
                <a:solidFill>
                  <a:srgbClr val="FF0000"/>
                </a:solidFill>
                <a:cs typeface="Arial" charset="0"/>
              </a:rPr>
              <a:t>liquid assets are mostly composed by securities.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713</a:t>
            </a:fld>
            <a:endParaRPr lang="en-US"/>
          </a:p>
        </p:txBody>
      </p:sp>
      <p:pic>
        <p:nvPicPr>
          <p:cNvPr id="3" name="Picture 2"/>
          <p:cNvPicPr>
            <a:picLocks noChangeAspect="1"/>
          </p:cNvPicPr>
          <p:nvPr/>
        </p:nvPicPr>
        <p:blipFill>
          <a:blip r:embed="rId3"/>
          <a:stretch>
            <a:fillRect/>
          </a:stretch>
        </p:blipFill>
        <p:spPr>
          <a:xfrm>
            <a:off x="5097017" y="1628800"/>
            <a:ext cx="4320479" cy="4661483"/>
          </a:xfrm>
          <a:prstGeom prst="rect">
            <a:avLst/>
          </a:prstGeom>
        </p:spPr>
      </p:pic>
    </p:spTree>
    <p:extLst>
      <p:ext uri="{BB962C8B-B14F-4D97-AF65-F5344CB8AC3E}">
        <p14:creationId xmlns:p14="http://schemas.microsoft.com/office/powerpoint/2010/main" val="1033375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a:p>
        </p:txBody>
      </p:sp>
      <p:sp>
        <p:nvSpPr>
          <p:cNvPr id="118787" name="Rectangle 4"/>
          <p:cNvSpPr>
            <a:spLocks noGrp="1" noChangeArrowheads="1"/>
          </p:cNvSpPr>
          <p:nvPr>
            <p:ph type="body" idx="1"/>
          </p:nvPr>
        </p:nvSpPr>
        <p:spPr>
          <a:xfrm>
            <a:off x="762001" y="1643619"/>
            <a:ext cx="8691594" cy="1938865"/>
          </a:xfrm>
          <a:noFill/>
        </p:spPr>
        <p:txBody>
          <a:bodyPr/>
          <a:lstStyle/>
          <a:p>
            <a:pPr marL="261938" indent="-261938" algn="just">
              <a:lnSpc>
                <a:spcPts val="2700"/>
              </a:lnSpc>
              <a:spcBef>
                <a:spcPts val="600"/>
              </a:spcBef>
              <a:spcAft>
                <a:spcPts val="600"/>
              </a:spcAft>
            </a:pPr>
            <a:r>
              <a:rPr lang="en-US" sz="2000" dirty="0">
                <a:solidFill>
                  <a:srgbClr val="FF0000"/>
                </a:solidFill>
                <a:cs typeface="Times New Roman" pitchFamily="18" charset="0"/>
              </a:rPr>
              <a:t>The ECB took several measures that benefited liquidity of banks in Portugal and other EU countries since the subprime and the Government debt crises:</a:t>
            </a:r>
          </a:p>
          <a:p>
            <a:pPr marL="265113" indent="-265113" algn="just">
              <a:lnSpc>
                <a:spcPts val="2700"/>
              </a:lnSpc>
              <a:spcBef>
                <a:spcPts val="600"/>
              </a:spcBef>
              <a:spcAft>
                <a:spcPts val="600"/>
              </a:spcAft>
              <a:buAutoNum type="arabicParenR"/>
            </a:pPr>
            <a:r>
              <a:rPr lang="en-US" sz="2000" dirty="0">
                <a:solidFill>
                  <a:srgbClr val="FF0000"/>
                </a:solidFill>
                <a:cs typeface="Times New Roman" pitchFamily="18" charset="0"/>
              </a:rPr>
              <a:t>stability of ECB resources increased with the </a:t>
            </a:r>
            <a:r>
              <a:rPr lang="en-US" sz="2000" dirty="0">
                <a:cs typeface="Times New Roman" pitchFamily="18" charset="0"/>
              </a:rPr>
              <a:t>Long-Term Refinancing Operation (LTRO) occurred in Dec.11 and Feb.12, with a 3-year maturity (option of early repayment 1 year after).</a:t>
            </a:r>
          </a:p>
        </p:txBody>
      </p:sp>
      <p:sp>
        <p:nvSpPr>
          <p:cNvPr id="10" name="Text Box 4"/>
          <p:cNvSpPr txBox="1">
            <a:spLocks noChangeArrowheads="1"/>
          </p:cNvSpPr>
          <p:nvPr/>
        </p:nvSpPr>
        <p:spPr bwMode="auto">
          <a:xfrm>
            <a:off x="5925344" y="5773927"/>
            <a:ext cx="3567906" cy="478532"/>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a:t>
            </a:r>
            <a:r>
              <a:rPr lang="en-US" sz="1200" b="0" u="none" dirty="0" err="1">
                <a:solidFill>
                  <a:schemeClr val="tx1"/>
                </a:solidFill>
              </a:rPr>
              <a:t>Banco</a:t>
            </a:r>
            <a:r>
              <a:rPr lang="en-US" sz="1200" b="0" u="none" dirty="0">
                <a:solidFill>
                  <a:schemeClr val="tx1"/>
                </a:solidFill>
              </a:rPr>
              <a:t> de Portugal (2013), “Financial Stability Review”, May.</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8" y="3639055"/>
            <a:ext cx="5050905" cy="2613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911" y="3639055"/>
            <a:ext cx="2648407" cy="1278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714</a:t>
            </a:fld>
            <a:endParaRPr lang="en-US"/>
          </a:p>
        </p:txBody>
      </p:sp>
    </p:spTree>
    <p:extLst>
      <p:ext uri="{BB962C8B-B14F-4D97-AF65-F5344CB8AC3E}">
        <p14:creationId xmlns:p14="http://schemas.microsoft.com/office/powerpoint/2010/main" val="3746854013"/>
      </p:ext>
    </p:extLst>
  </p:cSld>
  <p:clrMapOvr>
    <a:masterClrMapping/>
  </p:clrMapOvr>
  <p:transition spd="slow">
    <p:pull dir="r"/>
  </p:transition>
</p:sld>
</file>

<file path=ppt/slides/slide7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a:p>
        </p:txBody>
      </p:sp>
      <p:sp>
        <p:nvSpPr>
          <p:cNvPr id="118787" name="Rectangle 4"/>
          <p:cNvSpPr>
            <a:spLocks noGrp="1" noChangeArrowheads="1"/>
          </p:cNvSpPr>
          <p:nvPr>
            <p:ph type="body" idx="1"/>
          </p:nvPr>
        </p:nvSpPr>
        <p:spPr>
          <a:xfrm>
            <a:off x="776537" y="1628800"/>
            <a:ext cx="8677058" cy="4536504"/>
          </a:xfrm>
          <a:noFill/>
        </p:spPr>
        <p:txBody>
          <a:bodyPr/>
          <a:lstStyle/>
          <a:p>
            <a:pPr marL="363538" indent="-363538" algn="just">
              <a:lnSpc>
                <a:spcPts val="2700"/>
              </a:lnSpc>
              <a:spcBef>
                <a:spcPts val="600"/>
              </a:spcBef>
              <a:spcAft>
                <a:spcPts val="600"/>
              </a:spcAft>
              <a:buAutoNum type="arabicParenR" startAt="2"/>
            </a:pPr>
            <a:r>
              <a:rPr lang="en-US" sz="2000" u="sng" dirty="0">
                <a:cs typeface="Times New Roman" pitchFamily="18" charset="0"/>
              </a:rPr>
              <a:t>enlargement of the pool of assets eligible as collateral for monetary policy operations in Dec.11:</a:t>
            </a:r>
          </a:p>
          <a:p>
            <a:pPr marL="261938" indent="-261938" algn="just">
              <a:lnSpc>
                <a:spcPts val="2700"/>
              </a:lnSpc>
              <a:spcBef>
                <a:spcPts val="600"/>
              </a:spcBef>
              <a:spcAft>
                <a:spcPts val="600"/>
              </a:spcAft>
            </a:pPr>
            <a:endParaRPr lang="en-US" sz="2000" u="sng" dirty="0">
              <a:cs typeface="Times New Roman" pitchFamily="18" charset="0"/>
            </a:endParaRPr>
          </a:p>
          <a:p>
            <a:pPr marL="536575" lvl="1" indent="-173038" algn="just">
              <a:lnSpc>
                <a:spcPts val="2700"/>
              </a:lnSpc>
              <a:spcBef>
                <a:spcPts val="600"/>
              </a:spcBef>
              <a:spcAft>
                <a:spcPts val="600"/>
              </a:spcAft>
            </a:pPr>
            <a:r>
              <a:rPr lang="en-US" sz="1800" dirty="0">
                <a:cs typeface="Times New Roman" pitchFamily="18" charset="0"/>
              </a:rPr>
              <a:t>reduction of the minimum eligibility threshold in terms of securitized assets’ ratings;</a:t>
            </a:r>
          </a:p>
          <a:p>
            <a:pPr marL="536575" lvl="1" indent="-173038" algn="just">
              <a:lnSpc>
                <a:spcPts val="2700"/>
              </a:lnSpc>
              <a:spcBef>
                <a:spcPts val="600"/>
              </a:spcBef>
              <a:spcAft>
                <a:spcPts val="600"/>
              </a:spcAft>
            </a:pPr>
            <a:r>
              <a:rPr lang="en-US" sz="1800" dirty="0">
                <a:cs typeface="Times New Roman" pitchFamily="18" charset="0"/>
              </a:rPr>
              <a:t>permission for domestic central banks to accept additional bank loans complying with specific eligibility criteria, as collateral.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715</a:t>
            </a:fld>
            <a:endParaRPr lang="en-US"/>
          </a:p>
        </p:txBody>
      </p:sp>
      <p:sp>
        <p:nvSpPr>
          <p:cNvPr id="3" name="Down Arrow 2"/>
          <p:cNvSpPr/>
          <p:nvPr/>
        </p:nvSpPr>
        <p:spPr bwMode="auto">
          <a:xfrm>
            <a:off x="4953000" y="4365104"/>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95051808"/>
      </p:ext>
    </p:extLst>
  </p:cSld>
  <p:clrMapOvr>
    <a:masterClrMapping/>
  </p:clrMapOvr>
  <p:transition spd="slow">
    <p:pull dir="r"/>
  </p:transition>
</p:sld>
</file>

<file path=ppt/slides/slide7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a:p>
        </p:txBody>
      </p:sp>
      <p:sp>
        <p:nvSpPr>
          <p:cNvPr id="118787" name="Rectangle 4"/>
          <p:cNvSpPr>
            <a:spLocks noGrp="1" noChangeArrowheads="1"/>
          </p:cNvSpPr>
          <p:nvPr>
            <p:ph type="body" idx="1"/>
          </p:nvPr>
        </p:nvSpPr>
        <p:spPr>
          <a:xfrm>
            <a:off x="776537" y="1628800"/>
            <a:ext cx="8677058" cy="4536504"/>
          </a:xfrm>
          <a:noFill/>
        </p:spPr>
        <p:txBody>
          <a:bodyPr/>
          <a:lstStyle/>
          <a:p>
            <a:pPr marL="457200" indent="-457200" algn="just">
              <a:lnSpc>
                <a:spcPts val="2700"/>
              </a:lnSpc>
              <a:spcBef>
                <a:spcPts val="600"/>
              </a:spcBef>
              <a:spcAft>
                <a:spcPts val="600"/>
              </a:spcAft>
              <a:buAutoNum type="arabicParenR" startAt="3"/>
            </a:pPr>
            <a:endParaRPr lang="en-US" sz="2000" dirty="0">
              <a:solidFill>
                <a:srgbClr val="FF0000"/>
              </a:solidFill>
              <a:cs typeface="Times New Roman" pitchFamily="18" charset="0"/>
            </a:endParaRPr>
          </a:p>
          <a:p>
            <a:pPr marL="457200" indent="-457200" algn="just">
              <a:lnSpc>
                <a:spcPts val="2700"/>
              </a:lnSpc>
              <a:spcBef>
                <a:spcPts val="600"/>
              </a:spcBef>
              <a:spcAft>
                <a:spcPts val="600"/>
              </a:spcAft>
              <a:buAutoNum type="arabicParenR" startAt="3"/>
            </a:pPr>
            <a:r>
              <a:rPr lang="en-US" sz="2000" dirty="0">
                <a:solidFill>
                  <a:srgbClr val="FF0000"/>
                </a:solidFill>
                <a:cs typeface="Times New Roman" pitchFamily="18" charset="0"/>
              </a:rPr>
              <a:t>Approval of the following </a:t>
            </a:r>
            <a:r>
              <a:rPr lang="en-US" sz="2000" u="sng" dirty="0">
                <a:solidFill>
                  <a:srgbClr val="FF0000"/>
                </a:solidFill>
                <a:cs typeface="Times New Roman" pitchFamily="18" charset="0"/>
              </a:rPr>
              <a:t>temporary measures </a:t>
            </a:r>
            <a:r>
              <a:rPr lang="en-US" sz="2000" u="sng" dirty="0">
                <a:cs typeface="Times New Roman" pitchFamily="18" charset="0"/>
              </a:rPr>
              <a:t>(leading to Instruction No.7/2012 of </a:t>
            </a:r>
            <a:r>
              <a:rPr lang="en-US" sz="2000" u="sng" dirty="0" err="1">
                <a:cs typeface="Times New Roman" pitchFamily="18" charset="0"/>
              </a:rPr>
              <a:t>BdP</a:t>
            </a:r>
            <a:r>
              <a:rPr lang="en-US" sz="2000" u="sng" dirty="0">
                <a:cs typeface="Times New Roman" pitchFamily="18" charset="0"/>
              </a:rPr>
              <a:t>) in </a:t>
            </a:r>
            <a:r>
              <a:rPr lang="en-US" sz="2000" dirty="0">
                <a:solidFill>
                  <a:srgbClr val="FF0000"/>
                </a:solidFill>
                <a:cs typeface="Times New Roman" pitchFamily="18" charset="0"/>
              </a:rPr>
              <a:t>Feb.2012:</a:t>
            </a:r>
            <a:endParaRPr lang="en-US" sz="2000" dirty="0">
              <a:cs typeface="Times New Roman" pitchFamily="18" charset="0"/>
            </a:endParaRPr>
          </a:p>
          <a:p>
            <a:pPr marL="261938" indent="-261938" algn="just">
              <a:lnSpc>
                <a:spcPts val="2700"/>
              </a:lnSpc>
              <a:spcBef>
                <a:spcPts val="600"/>
              </a:spcBef>
              <a:spcAft>
                <a:spcPts val="600"/>
              </a:spcAft>
            </a:pPr>
            <a:endParaRPr lang="en-US" sz="2000" dirty="0">
              <a:cs typeface="Times New Roman" pitchFamily="18" charset="0"/>
            </a:endParaRPr>
          </a:p>
          <a:p>
            <a:pPr marL="536575" indent="-173038" algn="just">
              <a:lnSpc>
                <a:spcPts val="2700"/>
              </a:lnSpc>
              <a:spcBef>
                <a:spcPts val="600"/>
              </a:spcBef>
              <a:spcAft>
                <a:spcPts val="600"/>
              </a:spcAft>
              <a:buFontTx/>
              <a:buChar char="-"/>
            </a:pPr>
            <a:r>
              <a:rPr lang="en-US" sz="2000" dirty="0">
                <a:solidFill>
                  <a:srgbClr val="FF0000"/>
                </a:solidFill>
                <a:cs typeface="Times New Roman" pitchFamily="18" charset="0"/>
              </a:rPr>
              <a:t>to accept bank loans with PD &lt;=1.5%, </a:t>
            </a:r>
            <a:r>
              <a:rPr lang="en-US" sz="2000" dirty="0">
                <a:cs typeface="Times New Roman" pitchFamily="18" charset="0"/>
              </a:rPr>
              <a:t>assessed by internal methods (for IRB banks) or by the COFACE rating tool.</a:t>
            </a:r>
          </a:p>
          <a:p>
            <a:pPr marL="536575" indent="-173038" algn="just">
              <a:lnSpc>
                <a:spcPts val="2700"/>
              </a:lnSpc>
              <a:spcBef>
                <a:spcPts val="600"/>
              </a:spcBef>
              <a:spcAft>
                <a:spcPts val="600"/>
              </a:spcAft>
              <a:buFontTx/>
              <a:buChar char="-"/>
            </a:pPr>
            <a:r>
              <a:rPr lang="en-US" sz="2000" dirty="0">
                <a:solidFill>
                  <a:srgbClr val="FF0000"/>
                </a:solidFill>
                <a:cs typeface="Times New Roman" pitchFamily="18" charset="0"/>
              </a:rPr>
              <a:t>to accept portfolios of homogenous bank loans involving debtors with no credit events</a:t>
            </a:r>
            <a:r>
              <a:rPr lang="en-US" sz="2000" dirty="0">
                <a:cs typeface="Times New Roman" pitchFamily="18" charset="0"/>
              </a:rPr>
              <a:t>:</a:t>
            </a:r>
          </a:p>
          <a:p>
            <a:pPr marL="542925" lvl="1" indent="-276225" algn="just">
              <a:lnSpc>
                <a:spcPts val="2700"/>
              </a:lnSpc>
              <a:spcBef>
                <a:spcPts val="600"/>
              </a:spcBef>
              <a:spcAft>
                <a:spcPts val="600"/>
              </a:spcAft>
              <a:buNone/>
            </a:pPr>
            <a:r>
              <a:rPr lang="en-US" sz="2000" dirty="0">
                <a:cs typeface="Times New Roman" pitchFamily="18" charset="0"/>
              </a:rPr>
              <a:t>		- mortgage loans to households - haircut of 75%;</a:t>
            </a:r>
          </a:p>
          <a:p>
            <a:pPr marL="542925" lvl="1" indent="-276225" algn="just">
              <a:lnSpc>
                <a:spcPts val="2700"/>
              </a:lnSpc>
              <a:spcBef>
                <a:spcPts val="600"/>
              </a:spcBef>
              <a:spcAft>
                <a:spcPts val="600"/>
              </a:spcAft>
              <a:buNone/>
            </a:pPr>
            <a:r>
              <a:rPr lang="en-US" sz="2000" dirty="0">
                <a:cs typeface="Times New Roman" pitchFamily="18" charset="0"/>
              </a:rPr>
              <a:t>		- loans for household consumption purposes - haircut of 85%.</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716</a:t>
            </a:fld>
            <a:endParaRPr lang="en-US"/>
          </a:p>
        </p:txBody>
      </p:sp>
      <p:sp>
        <p:nvSpPr>
          <p:cNvPr id="3" name="Down Arrow 2"/>
          <p:cNvSpPr/>
          <p:nvPr/>
        </p:nvSpPr>
        <p:spPr bwMode="auto">
          <a:xfrm>
            <a:off x="5097016" y="1628800"/>
            <a:ext cx="504056"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386768097"/>
      </p:ext>
    </p:extLst>
  </p:cSld>
  <p:clrMapOvr>
    <a:masterClrMapping/>
  </p:clrMapOvr>
  <p:transition spd="slow">
    <p:pull dir="r"/>
  </p:transition>
</p:sld>
</file>

<file path=ppt/slides/slide7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a:p>
        </p:txBody>
      </p:sp>
      <p:sp>
        <p:nvSpPr>
          <p:cNvPr id="118787" name="Rectangle 4"/>
          <p:cNvSpPr>
            <a:spLocks noGrp="1" noChangeArrowheads="1"/>
          </p:cNvSpPr>
          <p:nvPr>
            <p:ph type="body" idx="1"/>
          </p:nvPr>
        </p:nvSpPr>
        <p:spPr>
          <a:xfrm>
            <a:off x="838199" y="1628800"/>
            <a:ext cx="8615395" cy="4680520"/>
          </a:xfrm>
          <a:noFill/>
        </p:spPr>
        <p:txBody>
          <a:bodyPr/>
          <a:lstStyle/>
          <a:p>
            <a:pPr marL="268288" indent="-268288" algn="just">
              <a:lnSpc>
                <a:spcPts val="2700"/>
              </a:lnSpc>
              <a:spcBef>
                <a:spcPts val="600"/>
              </a:spcBef>
              <a:spcAft>
                <a:spcPts val="600"/>
              </a:spcAft>
            </a:pPr>
            <a:r>
              <a:rPr lang="en-GB" sz="2000" u="sng" dirty="0">
                <a:solidFill>
                  <a:srgbClr val="FF0000"/>
                </a:solidFill>
                <a:cs typeface="Times New Roman" pitchFamily="18" charset="0"/>
              </a:rPr>
              <a:t>In 2013, the ECB decided to revise again the framework of eligible assets</a:t>
            </a:r>
            <a:r>
              <a:rPr lang="en-GB" sz="2000" dirty="0">
                <a:cs typeface="Times New Roman" pitchFamily="18" charset="0"/>
              </a:rPr>
              <a:t> to monetary policy operations, namely requiring the banks to adopt the IRB approach in the calculation of capital requirements for credit risk, as a necessary condition to use loans as collaterals (</a:t>
            </a:r>
            <a:r>
              <a:rPr lang="en-US" sz="2000" dirty="0"/>
              <a:t>Press Release of 18 July 2013).</a:t>
            </a:r>
          </a:p>
          <a:p>
            <a:pPr marL="268288" indent="-268288" algn="just">
              <a:lnSpc>
                <a:spcPts val="2700"/>
              </a:lnSpc>
              <a:spcBef>
                <a:spcPts val="600"/>
              </a:spcBef>
              <a:spcAft>
                <a:spcPts val="600"/>
              </a:spcAft>
            </a:pPr>
            <a:r>
              <a:rPr lang="en-GB" sz="2000" u="sng" dirty="0">
                <a:cs typeface="Times New Roman" pitchFamily="18" charset="0"/>
              </a:rPr>
              <a:t>Accordingly, Portuguese banks had to submit action plans to </a:t>
            </a:r>
            <a:r>
              <a:rPr lang="en-GB" sz="2000" u="sng" dirty="0" err="1">
                <a:cs typeface="Times New Roman" pitchFamily="18" charset="0"/>
              </a:rPr>
              <a:t>BdP</a:t>
            </a:r>
            <a:r>
              <a:rPr lang="en-GB" sz="2000" u="sng" dirty="0">
                <a:cs typeface="Times New Roman" pitchFamily="18" charset="0"/>
              </a:rPr>
              <a:t> until Mar.14, in order to apply to IRB until Feb.15, while the haircuts depended on banks’ PDs and LGDs:</a:t>
            </a:r>
          </a:p>
          <a:p>
            <a:pPr marL="261938" indent="-261938" algn="just">
              <a:lnSpc>
                <a:spcPts val="2700"/>
              </a:lnSpc>
              <a:spcBef>
                <a:spcPts val="600"/>
              </a:spcBef>
              <a:spcAft>
                <a:spcPts val="600"/>
              </a:spcAft>
            </a:pPr>
            <a:endParaRPr lang="pt-PT" sz="2000" u="sng" dirty="0">
              <a:cs typeface="Times New Roman" pitchFamily="18" charset="0"/>
            </a:endParaRPr>
          </a:p>
          <a:p>
            <a:pPr marL="261938" indent="-261938" algn="just">
              <a:lnSpc>
                <a:spcPts val="2700"/>
              </a:lnSpc>
              <a:spcBef>
                <a:spcPts val="600"/>
              </a:spcBef>
              <a:spcAft>
                <a:spcPts val="600"/>
              </a:spcAft>
            </a:pPr>
            <a:endParaRPr lang="pt-PT" sz="2000" u="sng" dirty="0">
              <a:cs typeface="Times New Roman" pitchFamily="18" charset="0"/>
            </a:endParaRP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584" y="4437112"/>
            <a:ext cx="5400600" cy="66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717</a:t>
            </a:fld>
            <a:endParaRPr lang="en-US"/>
          </a:p>
        </p:txBody>
      </p:sp>
    </p:spTree>
    <p:extLst>
      <p:ext uri="{BB962C8B-B14F-4D97-AF65-F5344CB8AC3E}">
        <p14:creationId xmlns:p14="http://schemas.microsoft.com/office/powerpoint/2010/main" val="3556706256"/>
      </p:ext>
    </p:extLst>
  </p:cSld>
  <p:clrMapOvr>
    <a:masterClrMapping/>
  </p:clrMapOvr>
  <p:transition spd="slow">
    <p:pull dir="r"/>
  </p:transition>
</p:sld>
</file>

<file path=ppt/slides/slide7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a:p>
        </p:txBody>
      </p:sp>
      <p:sp>
        <p:nvSpPr>
          <p:cNvPr id="118787" name="Rectangle 4"/>
          <p:cNvSpPr>
            <a:spLocks noGrp="1" noChangeArrowheads="1"/>
          </p:cNvSpPr>
          <p:nvPr>
            <p:ph type="body" idx="1"/>
          </p:nvPr>
        </p:nvSpPr>
        <p:spPr>
          <a:xfrm>
            <a:off x="838199" y="1628800"/>
            <a:ext cx="8615395" cy="4680520"/>
          </a:xfrm>
          <a:noFill/>
        </p:spPr>
        <p:txBody>
          <a:bodyPr/>
          <a:lstStyle/>
          <a:p>
            <a:pPr algn="just">
              <a:lnSpc>
                <a:spcPts val="2800"/>
              </a:lnSpc>
              <a:spcBef>
                <a:spcPts val="600"/>
              </a:spcBef>
              <a:spcAft>
                <a:spcPts val="600"/>
              </a:spcAft>
            </a:pPr>
            <a:r>
              <a:rPr lang="en-US" sz="2000" dirty="0">
                <a:solidFill>
                  <a:srgbClr val="FF0000"/>
                </a:solidFill>
                <a:cs typeface="Times New Roman" pitchFamily="18" charset="0"/>
              </a:rPr>
              <a:t>In Jun.2014, the ECB announced the decision of</a:t>
            </a:r>
            <a:r>
              <a:rPr lang="en-US" sz="2000" dirty="0">
                <a:cs typeface="Times New Roman" pitchFamily="18" charset="0"/>
              </a:rPr>
              <a:t>:</a:t>
            </a:r>
          </a:p>
          <a:p>
            <a:pPr algn="just">
              <a:lnSpc>
                <a:spcPts val="2800"/>
              </a:lnSpc>
              <a:spcBef>
                <a:spcPts val="600"/>
              </a:spcBef>
              <a:spcAft>
                <a:spcPts val="600"/>
              </a:spcAft>
            </a:pPr>
            <a:endParaRPr lang="en-US" sz="2000" dirty="0">
              <a:cs typeface="Times New Roman" pitchFamily="18" charset="0"/>
            </a:endParaRPr>
          </a:p>
          <a:p>
            <a:pPr marL="514350" indent="-514350" algn="just">
              <a:lnSpc>
                <a:spcPts val="2800"/>
              </a:lnSpc>
              <a:spcBef>
                <a:spcPts val="600"/>
              </a:spcBef>
              <a:spcAft>
                <a:spcPts val="600"/>
              </a:spcAft>
              <a:buAutoNum type="romanLcParenBoth"/>
            </a:pPr>
            <a:r>
              <a:rPr lang="en-US" sz="2000" u="sng" dirty="0">
                <a:solidFill>
                  <a:srgbClr val="FF0000"/>
                </a:solidFill>
                <a:cs typeface="Times New Roman" pitchFamily="18" charset="0"/>
              </a:rPr>
              <a:t>conducting </a:t>
            </a:r>
            <a:r>
              <a:rPr lang="en-US" sz="2000" u="sng" dirty="0">
                <a:solidFill>
                  <a:srgbClr val="FF0000"/>
                </a:solidFill>
              </a:rPr>
              <a:t>targeted longer-term refinancing operations (TLTROs)</a:t>
            </a:r>
            <a:r>
              <a:rPr lang="en-US" sz="2000" dirty="0">
                <a:solidFill>
                  <a:srgbClr val="FF0000"/>
                </a:solidFill>
              </a:rPr>
              <a:t>, </a:t>
            </a:r>
            <a:r>
              <a:rPr lang="en-US" sz="2000" dirty="0"/>
              <a:t>aimed at improving bank lending to the euro area non-financial private sector (excluding loans to households for house purchase, over a window of 2 years), </a:t>
            </a:r>
            <a:r>
              <a:rPr lang="en-US" sz="2000" dirty="0">
                <a:cs typeface="Times New Roman" pitchFamily="18" charset="0"/>
              </a:rPr>
              <a:t>maturing in Sep.18, with a fixed interest rate (the current ECB repo rate +10bp)</a:t>
            </a:r>
            <a:r>
              <a:rPr lang="en-US" sz="2000" dirty="0"/>
              <a:t>;</a:t>
            </a:r>
          </a:p>
          <a:p>
            <a:pPr marL="514350" indent="-514350" algn="just">
              <a:lnSpc>
                <a:spcPts val="2800"/>
              </a:lnSpc>
              <a:spcBef>
                <a:spcPts val="600"/>
              </a:spcBef>
              <a:spcAft>
                <a:spcPts val="600"/>
              </a:spcAft>
              <a:buAutoNum type="romanLcParenBoth"/>
            </a:pPr>
            <a:r>
              <a:rPr lang="en-US" sz="2000" u="sng" dirty="0">
                <a:solidFill>
                  <a:srgbClr val="FF0000"/>
                </a:solidFill>
              </a:rPr>
              <a:t>intensifying preparatory work related to outright purchases (around 100B€)</a:t>
            </a:r>
            <a:r>
              <a:rPr lang="en-US" sz="2000" dirty="0">
                <a:solidFill>
                  <a:srgbClr val="FF0000"/>
                </a:solidFill>
              </a:rPr>
              <a:t> of asset-backed securities purchase </a:t>
            </a:r>
            <a:r>
              <a:rPr lang="en-US" sz="2000" dirty="0" err="1">
                <a:solidFill>
                  <a:srgbClr val="FF0000"/>
                </a:solidFill>
              </a:rPr>
              <a:t>programme</a:t>
            </a:r>
            <a:r>
              <a:rPr lang="en-US" sz="2000" dirty="0">
                <a:solidFill>
                  <a:srgbClr val="FF0000"/>
                </a:solidFill>
              </a:rPr>
              <a:t> (ABSPP), </a:t>
            </a:r>
            <a:r>
              <a:rPr lang="en-US" sz="2000" dirty="0"/>
              <a:t>with underlying assets consisting of claims against the euro area nonfinancial private sector =&gt;</a:t>
            </a:r>
            <a:endParaRPr lang="en-US" sz="2000" u="sng"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718</a:t>
            </a:fld>
            <a:endParaRPr lang="en-US"/>
          </a:p>
        </p:txBody>
      </p:sp>
    </p:spTree>
    <p:extLst>
      <p:ext uri="{BB962C8B-B14F-4D97-AF65-F5344CB8AC3E}">
        <p14:creationId xmlns:p14="http://schemas.microsoft.com/office/powerpoint/2010/main" val="3012027380"/>
      </p:ext>
    </p:extLst>
  </p:cSld>
  <p:clrMapOvr>
    <a:masterClrMapping/>
  </p:clrMapOvr>
  <p:transition spd="slow">
    <p:pull dir="r"/>
  </p:transition>
</p:sld>
</file>

<file path=ppt/slides/slide7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a:p>
        </p:txBody>
      </p:sp>
      <p:sp>
        <p:nvSpPr>
          <p:cNvPr id="118787" name="Rectangle 4"/>
          <p:cNvSpPr>
            <a:spLocks noGrp="1" noChangeArrowheads="1"/>
          </p:cNvSpPr>
          <p:nvPr>
            <p:ph type="body" idx="1"/>
          </p:nvPr>
        </p:nvSpPr>
        <p:spPr>
          <a:xfrm>
            <a:off x="838199" y="1628800"/>
            <a:ext cx="8507289" cy="4536504"/>
          </a:xfrm>
          <a:noFill/>
        </p:spPr>
        <p:txBody>
          <a:bodyPr/>
          <a:lstStyle/>
          <a:p>
            <a:pPr algn="just">
              <a:lnSpc>
                <a:spcPts val="2700"/>
              </a:lnSpc>
              <a:spcBef>
                <a:spcPts val="600"/>
              </a:spcBef>
              <a:spcAft>
                <a:spcPts val="600"/>
              </a:spcAft>
              <a:buFont typeface="Symbol" panose="05050102010706020507" pitchFamily="18" charset="2"/>
              <a:buChar char="Þ"/>
            </a:pPr>
            <a:r>
              <a:rPr lang="en-US" sz="2000" u="sng" dirty="0">
                <a:solidFill>
                  <a:srgbClr val="FF0000"/>
                </a:solidFill>
                <a:cs typeface="Times New Roman" pitchFamily="18" charset="0"/>
              </a:rPr>
              <a:t>In Nov 2014, the ECB announced the decision ECB/2014/45 on the ABSPP</a:t>
            </a:r>
            <a:r>
              <a:rPr lang="en-US" sz="2000" u="sng" dirty="0">
                <a:cs typeface="Times New Roman" pitchFamily="18" charset="0"/>
              </a:rPr>
              <a:t>:</a:t>
            </a:r>
          </a:p>
          <a:p>
            <a:pPr algn="just">
              <a:lnSpc>
                <a:spcPts val="2700"/>
              </a:lnSpc>
              <a:spcBef>
                <a:spcPts val="600"/>
              </a:spcBef>
              <a:spcAft>
                <a:spcPts val="600"/>
              </a:spcAft>
              <a:buFont typeface="Symbol" panose="05050102010706020507" pitchFamily="18" charset="2"/>
              <a:buChar char="Þ"/>
            </a:pPr>
            <a:endParaRPr lang="en-US" sz="2000" dirty="0">
              <a:cs typeface="Times New Roman" pitchFamily="18" charset="0"/>
            </a:endParaRPr>
          </a:p>
          <a:p>
            <a:pPr algn="just">
              <a:lnSpc>
                <a:spcPts val="2700"/>
              </a:lnSpc>
              <a:spcBef>
                <a:spcPts val="600"/>
              </a:spcBef>
              <a:spcAft>
                <a:spcPts val="600"/>
              </a:spcAft>
            </a:pPr>
            <a:r>
              <a:rPr lang="en-US" sz="2000" dirty="0">
                <a:solidFill>
                  <a:srgbClr val="FF0000"/>
                </a:solidFill>
                <a:cs typeface="Times New Roman" pitchFamily="18" charset="0"/>
              </a:rPr>
              <a:t>Minimum rating </a:t>
            </a:r>
            <a:r>
              <a:rPr lang="en-US" sz="2000" dirty="0">
                <a:cs typeface="Times New Roman" pitchFamily="18" charset="0"/>
              </a:rPr>
              <a:t>- Eligible assets need to be investment grade by, at least, 2 independent agencies, with the issuer based in the Euro area.</a:t>
            </a:r>
          </a:p>
          <a:p>
            <a:pPr algn="just">
              <a:lnSpc>
                <a:spcPts val="2700"/>
              </a:lnSpc>
              <a:spcBef>
                <a:spcPts val="600"/>
              </a:spcBef>
              <a:spcAft>
                <a:spcPts val="600"/>
              </a:spcAft>
            </a:pPr>
            <a:r>
              <a:rPr lang="en-US" sz="2000" dirty="0">
                <a:solidFill>
                  <a:srgbClr val="FF0000"/>
                </a:solidFill>
              </a:rPr>
              <a:t>Issuers</a:t>
            </a:r>
            <a:r>
              <a:rPr lang="en-US" sz="2000" dirty="0"/>
              <a:t> - No less than 90% of the obligors of the cash-flow generating assets backing the ABS are classified as private sector non-financial corporations or natural persons, based in the Euro area (&gt;=95%).</a:t>
            </a:r>
          </a:p>
          <a:p>
            <a:pPr algn="just">
              <a:lnSpc>
                <a:spcPts val="2700"/>
              </a:lnSpc>
              <a:spcBef>
                <a:spcPts val="600"/>
              </a:spcBef>
              <a:spcAft>
                <a:spcPts val="600"/>
              </a:spcAft>
            </a:pPr>
            <a:r>
              <a:rPr lang="en-US" sz="2000" dirty="0">
                <a:solidFill>
                  <a:srgbClr val="FF0000"/>
                </a:solidFill>
              </a:rPr>
              <a:t>Granularity</a:t>
            </a:r>
            <a:r>
              <a:rPr lang="en-US" sz="2000" dirty="0"/>
              <a:t> - No more than 70% of the outstanding amount of a tranche of ABS (with the same or fungible ISIN) may be purchased and held pursuant to the </a:t>
            </a:r>
            <a:r>
              <a:rPr lang="pt-PT" sz="2000" dirty="0"/>
              <a:t>ABSPP </a:t>
            </a:r>
            <a:r>
              <a:rPr lang="en-US" sz="2000" dirty="0"/>
              <a:t>at any </a:t>
            </a:r>
            <a:r>
              <a:rPr lang="pt-PT" sz="2000" dirty="0"/>
              <a:t>time.</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719</a:t>
            </a:fld>
            <a:endParaRPr lang="en-US"/>
          </a:p>
        </p:txBody>
      </p:sp>
    </p:spTree>
    <p:extLst>
      <p:ext uri="{BB962C8B-B14F-4D97-AF65-F5344CB8AC3E}">
        <p14:creationId xmlns:p14="http://schemas.microsoft.com/office/powerpoint/2010/main" val="4279157054"/>
      </p:ext>
    </p:extLst>
  </p:cSld>
  <p:clrMapOvr>
    <a:masterClrMapping/>
  </p:clrMapOvr>
  <p:transition spd="slow">
    <p:pull dir="r"/>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dirty="0"/>
              <a:t>The variation in deposits can be expressed as a function of reserve requirements:</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marL="0" indent="0" algn="just">
              <a:lnSpc>
                <a:spcPts val="2700"/>
              </a:lnSpc>
              <a:spcBef>
                <a:spcPts val="600"/>
              </a:spcBef>
              <a:spcAft>
                <a:spcPts val="600"/>
              </a:spcAft>
              <a:buNone/>
            </a:pPr>
            <a:r>
              <a:rPr lang="en-US" sz="2000" dirty="0"/>
              <a:t>being 1/</a:t>
            </a:r>
            <a:r>
              <a:rPr lang="en-US" sz="2000" dirty="0" err="1"/>
              <a:t>rr</a:t>
            </a:r>
            <a:r>
              <a:rPr lang="en-US" sz="2000" dirty="0"/>
              <a:t> = </a:t>
            </a:r>
            <a:r>
              <a:rPr lang="en-US" sz="2000" b="1" dirty="0">
                <a:solidFill>
                  <a:srgbClr val="FF0000"/>
                </a:solidFill>
              </a:rPr>
              <a:t>Simple Deposit Multiplier</a:t>
            </a:r>
          </a:p>
          <a:p>
            <a:pPr marL="0" indent="0" algn="just">
              <a:lnSpc>
                <a:spcPts val="2700"/>
              </a:lnSpc>
              <a:spcBef>
                <a:spcPts val="600"/>
              </a:spcBef>
              <a:spcAft>
                <a:spcPts val="600"/>
              </a:spcAft>
              <a:buNone/>
            </a:pPr>
            <a:endParaRPr lang="en-US" sz="2000" dirty="0"/>
          </a:p>
          <a:p>
            <a:pPr algn="just">
              <a:lnSpc>
                <a:spcPts val="2700"/>
              </a:lnSpc>
              <a:spcBef>
                <a:spcPts val="600"/>
              </a:spcBef>
              <a:spcAft>
                <a:spcPts val="600"/>
              </a:spcAft>
            </a:pPr>
            <a:r>
              <a:rPr lang="en-US" sz="2000" dirty="0"/>
              <a:t>In our example, this multiplier is equal to 10: 1/</a:t>
            </a:r>
            <a:r>
              <a:rPr lang="en-US" sz="2000" dirty="0" err="1"/>
              <a:t>rr</a:t>
            </a:r>
            <a:r>
              <a:rPr lang="en-US" sz="2000" dirty="0"/>
              <a:t> = 1/0,1 = 10:</a:t>
            </a:r>
          </a:p>
          <a:p>
            <a:pPr algn="just">
              <a:lnSpc>
                <a:spcPts val="2700"/>
              </a:lnSpc>
              <a:spcBef>
                <a:spcPts val="600"/>
              </a:spcBef>
              <a:spcAft>
                <a:spcPts val="600"/>
              </a:spcAft>
              <a:buFontTx/>
              <a:buChar char="-"/>
            </a:pPr>
            <a:r>
              <a:rPr lang="en-US" sz="2000" dirty="0">
                <a:latin typeface="Symbol" panose="05050102010706020507" pitchFamily="18" charset="2"/>
              </a:rPr>
              <a:t>D</a:t>
            </a:r>
            <a:r>
              <a:rPr lang="en-US" sz="2000" dirty="0"/>
              <a:t>R = 100</a:t>
            </a:r>
          </a:p>
          <a:p>
            <a:pPr marL="1371600" lvl="3" indent="0" algn="just">
              <a:lnSpc>
                <a:spcPts val="2700"/>
              </a:lnSpc>
              <a:spcBef>
                <a:spcPts val="600"/>
              </a:spcBef>
              <a:spcAft>
                <a:spcPts val="600"/>
              </a:spcAft>
              <a:buNone/>
            </a:pPr>
            <a:r>
              <a:rPr lang="en-US" dirty="0"/>
              <a:t>	= 1/0,1 x 100 = 1000</a:t>
            </a:r>
          </a:p>
          <a:p>
            <a:pPr algn="just">
              <a:lnSpc>
                <a:spcPts val="2700"/>
              </a:lnSpc>
              <a:spcBef>
                <a:spcPts val="600"/>
              </a:spcBef>
              <a:spcAft>
                <a:spcPts val="600"/>
              </a:spcAft>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72</a:t>
            </a:fld>
            <a:endParaRPr lang="en-US"/>
          </a:p>
        </p:txBody>
      </p:sp>
      <p:pic>
        <p:nvPicPr>
          <p:cNvPr id="3" name="Picture 2"/>
          <p:cNvPicPr>
            <a:picLocks noChangeAspect="1"/>
          </p:cNvPicPr>
          <p:nvPr/>
        </p:nvPicPr>
        <p:blipFill>
          <a:blip r:embed="rId2"/>
          <a:stretch>
            <a:fillRect/>
          </a:stretch>
        </p:blipFill>
        <p:spPr>
          <a:xfrm>
            <a:off x="1176988" y="2276871"/>
            <a:ext cx="1471755" cy="457031"/>
          </a:xfrm>
          <a:prstGeom prst="rect">
            <a:avLst/>
          </a:prstGeom>
        </p:spPr>
      </p:pic>
      <p:pic>
        <p:nvPicPr>
          <p:cNvPr id="6" name="Picture 5"/>
          <p:cNvPicPr>
            <a:picLocks noChangeAspect="1"/>
          </p:cNvPicPr>
          <p:nvPr/>
        </p:nvPicPr>
        <p:blipFill>
          <a:blip r:embed="rId2"/>
          <a:stretch>
            <a:fillRect/>
          </a:stretch>
        </p:blipFill>
        <p:spPr>
          <a:xfrm>
            <a:off x="1176987" y="5085184"/>
            <a:ext cx="1471755" cy="457031"/>
          </a:xfrm>
          <a:prstGeom prst="rect">
            <a:avLst/>
          </a:prstGeom>
        </p:spPr>
      </p:pic>
    </p:spTree>
    <p:extLst>
      <p:ext uri="{BB962C8B-B14F-4D97-AF65-F5344CB8AC3E}">
        <p14:creationId xmlns:p14="http://schemas.microsoft.com/office/powerpoint/2010/main" val="2365757107"/>
      </p:ext>
    </p:extLst>
  </p:cSld>
  <p:clrMapOvr>
    <a:masterClrMapping/>
  </p:clrMapOvr>
  <p:transition spd="slow">
    <p:pull dir="r"/>
  </p:transition>
</p:sld>
</file>

<file path=ppt/slides/slide7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a:p>
        </p:txBody>
      </p:sp>
      <p:sp>
        <p:nvSpPr>
          <p:cNvPr id="118787" name="Rectangle 4"/>
          <p:cNvSpPr>
            <a:spLocks noGrp="1" noChangeArrowheads="1"/>
          </p:cNvSpPr>
          <p:nvPr>
            <p:ph type="body" idx="1"/>
          </p:nvPr>
        </p:nvSpPr>
        <p:spPr>
          <a:xfrm>
            <a:off x="838199" y="1628799"/>
            <a:ext cx="8655051" cy="4694213"/>
          </a:xfrm>
          <a:noFill/>
        </p:spPr>
        <p:txBody>
          <a:bodyPr/>
          <a:lstStyle/>
          <a:p>
            <a:pPr algn="just">
              <a:lnSpc>
                <a:spcPts val="2700"/>
              </a:lnSpc>
              <a:spcBef>
                <a:spcPts val="600"/>
              </a:spcBef>
              <a:spcAft>
                <a:spcPts val="600"/>
              </a:spcAft>
            </a:pPr>
            <a:r>
              <a:rPr lang="en-US" sz="2000" dirty="0">
                <a:solidFill>
                  <a:srgbClr val="FF0000"/>
                </a:solidFill>
                <a:cs typeface="Times New Roman" pitchFamily="18" charset="0"/>
              </a:rPr>
              <a:t>As a consequence of the several monetary policy measures and the economic recovery, the cost of funding in bond markets for Euro area banks decreased, …</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720</a:t>
            </a:fld>
            <a:endParaRPr lang="en-US"/>
          </a:p>
        </p:txBody>
      </p:sp>
      <p:pic>
        <p:nvPicPr>
          <p:cNvPr id="5" name="Picture 4"/>
          <p:cNvPicPr>
            <a:picLocks noChangeAspect="1"/>
          </p:cNvPicPr>
          <p:nvPr/>
        </p:nvPicPr>
        <p:blipFill>
          <a:blip r:embed="rId2"/>
          <a:stretch>
            <a:fillRect/>
          </a:stretch>
        </p:blipFill>
        <p:spPr>
          <a:xfrm>
            <a:off x="787415" y="2467593"/>
            <a:ext cx="6253817" cy="3403346"/>
          </a:xfrm>
          <a:prstGeom prst="rect">
            <a:avLst/>
          </a:prstGeom>
        </p:spPr>
      </p:pic>
      <p:sp>
        <p:nvSpPr>
          <p:cNvPr id="6" name="Text Box 6"/>
          <p:cNvSpPr txBox="1">
            <a:spLocks noChangeArrowheads="1"/>
          </p:cNvSpPr>
          <p:nvPr/>
        </p:nvSpPr>
        <p:spPr bwMode="auto">
          <a:xfrm>
            <a:off x="762000" y="5967159"/>
            <a:ext cx="4839072"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a:solidFill>
                  <a:schemeClr val="tx1"/>
                </a:solidFill>
              </a:rPr>
              <a:t>Source: European Central Bank (2018), “Financial Stability Review”, May.</a:t>
            </a:r>
          </a:p>
        </p:txBody>
      </p:sp>
    </p:spTree>
    <p:extLst>
      <p:ext uri="{BB962C8B-B14F-4D97-AF65-F5344CB8AC3E}">
        <p14:creationId xmlns:p14="http://schemas.microsoft.com/office/powerpoint/2010/main" val="2445045168"/>
      </p:ext>
    </p:extLst>
  </p:cSld>
  <p:clrMapOvr>
    <a:masterClrMapping/>
  </p:clrMapOvr>
  <p:transition spd="slow">
    <p:pull dir="r"/>
  </p:transition>
</p:sld>
</file>

<file path=ppt/slides/slide7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a:p>
        </p:txBody>
      </p:sp>
      <p:sp>
        <p:nvSpPr>
          <p:cNvPr id="118787" name="Rectangle 4"/>
          <p:cNvSpPr>
            <a:spLocks noGrp="1" noChangeArrowheads="1"/>
          </p:cNvSpPr>
          <p:nvPr>
            <p:ph type="body" idx="1"/>
          </p:nvPr>
        </p:nvSpPr>
        <p:spPr>
          <a:xfrm>
            <a:off x="838199" y="1628800"/>
            <a:ext cx="8507289" cy="504056"/>
          </a:xfrm>
          <a:noFill/>
        </p:spPr>
        <p:txBody>
          <a:bodyPr/>
          <a:lstStyle/>
          <a:p>
            <a:pPr algn="just">
              <a:lnSpc>
                <a:spcPts val="2700"/>
              </a:lnSpc>
              <a:spcBef>
                <a:spcPts val="600"/>
              </a:spcBef>
              <a:spcAft>
                <a:spcPts val="600"/>
              </a:spcAft>
            </a:pPr>
            <a:r>
              <a:rPr lang="en-US" sz="2000" dirty="0">
                <a:solidFill>
                  <a:srgbClr val="FF0000"/>
                </a:solidFill>
                <a:cs typeface="Times New Roman" pitchFamily="18" charset="0"/>
              </a:rPr>
              <a:t>… while average maturities increased, …</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721</a:t>
            </a:fld>
            <a:endParaRPr lang="en-US"/>
          </a:p>
        </p:txBody>
      </p:sp>
      <p:sp>
        <p:nvSpPr>
          <p:cNvPr id="6" name="Text Box 6"/>
          <p:cNvSpPr txBox="1">
            <a:spLocks noChangeArrowheads="1"/>
          </p:cNvSpPr>
          <p:nvPr/>
        </p:nvSpPr>
        <p:spPr bwMode="auto">
          <a:xfrm>
            <a:off x="762000" y="5967159"/>
            <a:ext cx="4839072"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a:solidFill>
                  <a:schemeClr val="tx1"/>
                </a:solidFill>
              </a:rPr>
              <a:t>Source: European Central Bank (2018), “Financial Stability Review”, May.</a:t>
            </a:r>
          </a:p>
        </p:txBody>
      </p:sp>
      <p:pic>
        <p:nvPicPr>
          <p:cNvPr id="4" name="Picture 3"/>
          <p:cNvPicPr>
            <a:picLocks noChangeAspect="1"/>
          </p:cNvPicPr>
          <p:nvPr/>
        </p:nvPicPr>
        <p:blipFill>
          <a:blip r:embed="rId2"/>
          <a:stretch>
            <a:fillRect/>
          </a:stretch>
        </p:blipFill>
        <p:spPr>
          <a:xfrm>
            <a:off x="859179" y="2230225"/>
            <a:ext cx="6642451" cy="3555934"/>
          </a:xfrm>
          <a:prstGeom prst="rect">
            <a:avLst/>
          </a:prstGeom>
        </p:spPr>
      </p:pic>
    </p:spTree>
    <p:extLst>
      <p:ext uri="{BB962C8B-B14F-4D97-AF65-F5344CB8AC3E}">
        <p14:creationId xmlns:p14="http://schemas.microsoft.com/office/powerpoint/2010/main" val="1155696211"/>
      </p:ext>
    </p:extLst>
  </p:cSld>
  <p:clrMapOvr>
    <a:masterClrMapping/>
  </p:clrMapOvr>
  <p:transition spd="slow">
    <p:pull dir="r"/>
  </p:transition>
</p:sld>
</file>

<file path=ppt/slides/slide7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a:p>
        </p:txBody>
      </p:sp>
      <p:sp>
        <p:nvSpPr>
          <p:cNvPr id="118787" name="Rectangle 4"/>
          <p:cNvSpPr>
            <a:spLocks noGrp="1" noChangeArrowheads="1"/>
          </p:cNvSpPr>
          <p:nvPr>
            <p:ph type="body" idx="1"/>
          </p:nvPr>
        </p:nvSpPr>
        <p:spPr>
          <a:xfrm>
            <a:off x="838199" y="1628800"/>
            <a:ext cx="8507289" cy="4536504"/>
          </a:xfrm>
          <a:noFill/>
        </p:spPr>
        <p:txBody>
          <a:bodyPr/>
          <a:lstStyle/>
          <a:p>
            <a:pPr algn="just">
              <a:lnSpc>
                <a:spcPts val="2700"/>
              </a:lnSpc>
              <a:spcBef>
                <a:spcPts val="600"/>
              </a:spcBef>
              <a:spcAft>
                <a:spcPts val="600"/>
              </a:spcAft>
            </a:pPr>
            <a:r>
              <a:rPr lang="en-US" sz="2000" dirty="0">
                <a:solidFill>
                  <a:srgbClr val="FF0000"/>
                </a:solidFill>
                <a:cs typeface="Times New Roman" pitchFamily="18" charset="0"/>
              </a:rPr>
              <a:t>… but with volumes issued still much lower than before the crisis.</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722</a:t>
            </a:fld>
            <a:endParaRPr lang="en-US"/>
          </a:p>
        </p:txBody>
      </p:sp>
      <p:sp>
        <p:nvSpPr>
          <p:cNvPr id="6" name="Text Box 6"/>
          <p:cNvSpPr txBox="1">
            <a:spLocks noChangeArrowheads="1"/>
          </p:cNvSpPr>
          <p:nvPr/>
        </p:nvSpPr>
        <p:spPr bwMode="auto">
          <a:xfrm>
            <a:off x="762000" y="5967159"/>
            <a:ext cx="4839072"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a:solidFill>
                  <a:schemeClr val="tx1"/>
                </a:solidFill>
              </a:rPr>
              <a:t>Source: European Central Bank (2019), “Financial Stability Review”, June.</a:t>
            </a:r>
          </a:p>
        </p:txBody>
      </p:sp>
      <p:pic>
        <p:nvPicPr>
          <p:cNvPr id="4" name="Picture 3"/>
          <p:cNvPicPr>
            <a:picLocks noChangeAspect="1"/>
          </p:cNvPicPr>
          <p:nvPr/>
        </p:nvPicPr>
        <p:blipFill>
          <a:blip r:embed="rId2"/>
          <a:stretch>
            <a:fillRect/>
          </a:stretch>
        </p:blipFill>
        <p:spPr>
          <a:xfrm>
            <a:off x="867565" y="2153696"/>
            <a:ext cx="5453587" cy="3690028"/>
          </a:xfrm>
          <a:prstGeom prst="rect">
            <a:avLst/>
          </a:prstGeom>
        </p:spPr>
      </p:pic>
    </p:spTree>
    <p:extLst>
      <p:ext uri="{BB962C8B-B14F-4D97-AF65-F5344CB8AC3E}">
        <p14:creationId xmlns:p14="http://schemas.microsoft.com/office/powerpoint/2010/main" val="3368588899"/>
      </p:ext>
    </p:extLst>
  </p:cSld>
  <p:clrMapOvr>
    <a:masterClrMapping/>
  </p:clrMapOvr>
  <p:transition spd="slow">
    <p:pull dir="r"/>
  </p:transition>
</p:sld>
</file>

<file path=ppt/slides/slide7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r>
              <a:rPr lang="en-US" dirty="0"/>
              <a:t>Interest Rate Risk</a:t>
            </a:r>
          </a:p>
        </p:txBody>
      </p:sp>
      <p:sp>
        <p:nvSpPr>
          <p:cNvPr id="132099" name="Rectangle 4"/>
          <p:cNvSpPr>
            <a:spLocks noGrp="1" noChangeArrowheads="1"/>
          </p:cNvSpPr>
          <p:nvPr>
            <p:ph type="body" idx="1"/>
          </p:nvPr>
        </p:nvSpPr>
        <p:spPr>
          <a:xfrm>
            <a:off x="762000" y="1628800"/>
            <a:ext cx="8731250" cy="4586263"/>
          </a:xfrm>
          <a:noFill/>
        </p:spPr>
        <p:txBody>
          <a:bodyPr/>
          <a:lstStyle/>
          <a:p>
            <a:pPr marL="261938" lvl="3" indent="-261938" algn="just">
              <a:lnSpc>
                <a:spcPts val="2700"/>
              </a:lnSpc>
              <a:spcBef>
                <a:spcPts val="0"/>
              </a:spcBef>
              <a:spcAft>
                <a:spcPts val="600"/>
              </a:spcAft>
              <a:buFont typeface="Monotype Sorts" pitchFamily="2" charset="2"/>
              <a:buChar char="n"/>
            </a:pPr>
            <a:r>
              <a:rPr lang="en-US" b="1" dirty="0">
                <a:solidFill>
                  <a:srgbClr val="FF0000"/>
                </a:solidFill>
              </a:rPr>
              <a:t>Definition: sensitivity of the balance sheet and the P&amp;L to interest rate shifts.</a:t>
            </a:r>
          </a:p>
          <a:p>
            <a:pPr marL="261938" lvl="3" indent="-261938" algn="just">
              <a:lnSpc>
                <a:spcPts val="2700"/>
              </a:lnSpc>
              <a:spcBef>
                <a:spcPts val="0"/>
              </a:spcBef>
              <a:spcAft>
                <a:spcPts val="600"/>
              </a:spcAft>
              <a:buFont typeface="Monotype Sorts" pitchFamily="2" charset="2"/>
              <a:buChar char="n"/>
            </a:pPr>
            <a:r>
              <a:rPr lang="en-US" u="sng" dirty="0"/>
              <a:t>2 types of interest rate risk</a:t>
            </a:r>
            <a:r>
              <a:rPr lang="en-US" dirty="0"/>
              <a:t>:</a:t>
            </a:r>
          </a:p>
          <a:p>
            <a:pPr marL="608012" lvl="4" indent="-342900" algn="just">
              <a:lnSpc>
                <a:spcPts val="2700"/>
              </a:lnSpc>
              <a:spcBef>
                <a:spcPts val="0"/>
              </a:spcBef>
              <a:spcAft>
                <a:spcPts val="600"/>
              </a:spcAft>
              <a:buFontTx/>
              <a:buChar char="-"/>
            </a:pPr>
            <a:r>
              <a:rPr lang="en-US" sz="1800" dirty="0"/>
              <a:t>Risk of NII fluctuation</a:t>
            </a:r>
          </a:p>
          <a:p>
            <a:pPr marL="608012" lvl="4" indent="-342900" algn="just">
              <a:lnSpc>
                <a:spcPts val="2700"/>
              </a:lnSpc>
              <a:spcBef>
                <a:spcPts val="0"/>
              </a:spcBef>
              <a:spcAft>
                <a:spcPts val="600"/>
              </a:spcAft>
              <a:buFontTx/>
              <a:buChar char="-"/>
            </a:pPr>
            <a:r>
              <a:rPr lang="en-US" sz="1800" dirty="0"/>
              <a:t>Risk of optionality embedded in assets and liabilities, e.g. prepayment of loans and early redemption of deposits</a:t>
            </a:r>
          </a:p>
          <a:p>
            <a:pPr marL="261938" lvl="3" indent="-261938" algn="just">
              <a:lnSpc>
                <a:spcPts val="2700"/>
              </a:lnSpc>
              <a:spcBef>
                <a:spcPts val="0"/>
              </a:spcBef>
              <a:spcAft>
                <a:spcPts val="600"/>
              </a:spcAft>
              <a:buFont typeface="Monotype Sorts" pitchFamily="2" charset="2"/>
              <a:buChar char="n"/>
            </a:pPr>
            <a:r>
              <a:rPr lang="en-US" u="sng" dirty="0"/>
              <a:t>Sources of interest rate risk</a:t>
            </a:r>
            <a:r>
              <a:rPr lang="en-US" dirty="0"/>
              <a:t>:</a:t>
            </a:r>
          </a:p>
          <a:p>
            <a:pPr marL="625475" lvl="3" indent="-360363" algn="just">
              <a:lnSpc>
                <a:spcPts val="2700"/>
              </a:lnSpc>
              <a:spcBef>
                <a:spcPts val="0"/>
              </a:spcBef>
              <a:spcAft>
                <a:spcPts val="600"/>
              </a:spcAft>
              <a:buFontTx/>
              <a:buChar char="-"/>
            </a:pPr>
            <a:r>
              <a:rPr lang="en-US" sz="1800" dirty="0"/>
              <a:t>liquidity flows:</a:t>
            </a:r>
          </a:p>
          <a:p>
            <a:pPr marL="1141288" lvl="4" indent="-360363" algn="just">
              <a:lnSpc>
                <a:spcPts val="2700"/>
              </a:lnSpc>
              <a:spcBef>
                <a:spcPts val="0"/>
              </a:spcBef>
              <a:spcAft>
                <a:spcPts val="600"/>
              </a:spcAft>
              <a:buFontTx/>
              <a:buChar char="-"/>
            </a:pPr>
            <a:r>
              <a:rPr lang="en-US" sz="1800" dirty="0"/>
              <a:t>Direct – new loans, issued debt or deposits received</a:t>
            </a:r>
          </a:p>
          <a:p>
            <a:pPr marL="1141288" lvl="4" indent="-360363" algn="just">
              <a:lnSpc>
                <a:spcPts val="2700"/>
              </a:lnSpc>
              <a:spcBef>
                <a:spcPts val="0"/>
              </a:spcBef>
              <a:spcAft>
                <a:spcPts val="600"/>
              </a:spcAft>
              <a:buFontTx/>
              <a:buChar char="-"/>
            </a:pPr>
            <a:r>
              <a:rPr lang="en-US" sz="1800" dirty="0"/>
              <a:t>Indirect - prepayments, early redemptions</a:t>
            </a:r>
          </a:p>
          <a:p>
            <a:pPr marL="625475" lvl="3" indent="-360363" algn="just">
              <a:lnSpc>
                <a:spcPts val="2700"/>
              </a:lnSpc>
              <a:spcBef>
                <a:spcPts val="0"/>
              </a:spcBef>
              <a:spcAft>
                <a:spcPts val="600"/>
              </a:spcAft>
              <a:buFontTx/>
              <a:buChar char="-"/>
            </a:pPr>
            <a:r>
              <a:rPr lang="en-US" sz="1800" dirty="0"/>
              <a:t>repricing of existing assets and liabilities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723</a:t>
            </a:fld>
            <a:endParaRPr lang="en-US"/>
          </a:p>
        </p:txBody>
      </p:sp>
    </p:spTree>
    <p:extLst>
      <p:ext uri="{BB962C8B-B14F-4D97-AF65-F5344CB8AC3E}">
        <p14:creationId xmlns:p14="http://schemas.microsoft.com/office/powerpoint/2010/main" val="1488033054"/>
      </p:ext>
    </p:extLst>
  </p:cSld>
  <p:clrMapOvr>
    <a:masterClrMapping/>
  </p:clrMapOvr>
  <p:transition spd="slow">
    <p:pull dir="r"/>
  </p:transition>
</p:sld>
</file>

<file path=ppt/slides/slide7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r>
              <a:rPr lang="en-US" dirty="0"/>
              <a:t>Interest Rate Risk</a:t>
            </a:r>
          </a:p>
        </p:txBody>
      </p:sp>
      <p:sp>
        <p:nvSpPr>
          <p:cNvPr id="132099" name="Rectangle 4"/>
          <p:cNvSpPr>
            <a:spLocks noGrp="1" noChangeArrowheads="1"/>
          </p:cNvSpPr>
          <p:nvPr>
            <p:ph type="body" idx="1"/>
          </p:nvPr>
        </p:nvSpPr>
        <p:spPr>
          <a:xfrm>
            <a:off x="762000" y="1628800"/>
            <a:ext cx="8731250" cy="4694213"/>
          </a:xfrm>
          <a:noFill/>
        </p:spPr>
        <p:txBody>
          <a:bodyPr/>
          <a:lstStyle/>
          <a:p>
            <a:pPr marL="261938" lvl="3" indent="-261938" algn="just">
              <a:lnSpc>
                <a:spcPts val="2500"/>
              </a:lnSpc>
              <a:spcBef>
                <a:spcPts val="0"/>
              </a:spcBef>
              <a:spcAft>
                <a:spcPts val="600"/>
              </a:spcAft>
              <a:buFont typeface="Monotype Sorts" pitchFamily="2" charset="2"/>
              <a:buChar char="n"/>
            </a:pPr>
            <a:r>
              <a:rPr lang="en-US" dirty="0">
                <a:solidFill>
                  <a:srgbClr val="FF0000"/>
                </a:solidFill>
              </a:rPr>
              <a:t>EBA guidelines:</a:t>
            </a:r>
          </a:p>
          <a:p>
            <a:pPr marL="285750" lvl="3" indent="-285750" algn="just">
              <a:lnSpc>
                <a:spcPts val="2400"/>
              </a:lnSpc>
              <a:spcBef>
                <a:spcPts val="0"/>
              </a:spcBef>
              <a:spcAft>
                <a:spcPts val="600"/>
              </a:spcAft>
              <a:buFontTx/>
              <a:buChar char="-"/>
            </a:pPr>
            <a:r>
              <a:rPr lang="en-GB" sz="1800" u="sng" dirty="0"/>
              <a:t>FIs must measure their exposure to IRR in the banking book, in terms of both potential changes to economic value (EV), and changes to expected NII or earnings, </a:t>
            </a:r>
            <a:r>
              <a:rPr lang="en-GB" sz="1800" dirty="0"/>
              <a:t>considering:</a:t>
            </a:r>
          </a:p>
          <a:p>
            <a:pPr marL="541338" lvl="4" indent="-269875" algn="just">
              <a:lnSpc>
                <a:spcPts val="2400"/>
              </a:lnSpc>
              <a:spcBef>
                <a:spcPts val="0"/>
              </a:spcBef>
              <a:spcAft>
                <a:spcPts val="600"/>
              </a:spcAft>
              <a:buFontTx/>
              <a:buChar char="-"/>
            </a:pPr>
            <a:r>
              <a:rPr lang="en-GB" sz="1600" dirty="0"/>
              <a:t>different scenarios for potential changes in the level and shape of the yield curve, and to changes in the relationship between different market rates (i.e. basis risk);</a:t>
            </a:r>
          </a:p>
          <a:p>
            <a:pPr marL="541338" lvl="4" indent="-269875" algn="just">
              <a:lnSpc>
                <a:spcPts val="2400"/>
              </a:lnSpc>
              <a:spcBef>
                <a:spcPts val="0"/>
              </a:spcBef>
              <a:spcAft>
                <a:spcPts val="600"/>
              </a:spcAft>
              <a:buFontTx/>
              <a:buChar char="-"/>
            </a:pPr>
            <a:r>
              <a:rPr lang="en-GB" sz="1600" dirty="0"/>
              <a:t>assumptions made on non-interest bearing assets and liabilities of the banking book (including capital and reserves); </a:t>
            </a:r>
          </a:p>
          <a:p>
            <a:pPr marL="541338" lvl="4" indent="-269875" algn="just">
              <a:lnSpc>
                <a:spcPts val="2400"/>
              </a:lnSpc>
              <a:spcBef>
                <a:spcPts val="0"/>
              </a:spcBef>
              <a:spcAft>
                <a:spcPts val="600"/>
              </a:spcAft>
              <a:buFontTx/>
              <a:buChar char="-"/>
            </a:pPr>
            <a:r>
              <a:rPr lang="en-GB" sz="1600" dirty="0"/>
              <a:t>assumptions made on customer behaviour for ‘non-maturity deposits’ (i.e. the maturity assumed for liabilities with short contractual maturity but long behavioural maturity);</a:t>
            </a:r>
          </a:p>
          <a:p>
            <a:pPr marL="541338" lvl="4" indent="-269875" algn="just">
              <a:lnSpc>
                <a:spcPts val="2400"/>
              </a:lnSpc>
              <a:spcBef>
                <a:spcPts val="0"/>
              </a:spcBef>
              <a:spcAft>
                <a:spcPts val="600"/>
              </a:spcAft>
              <a:buFontTx/>
              <a:buChar char="-"/>
            </a:pPr>
            <a:r>
              <a:rPr lang="en-GB" sz="1600" dirty="0"/>
              <a:t>behavioural and automatic optionality embedded in assets or liabilities, considering:</a:t>
            </a:r>
          </a:p>
          <a:p>
            <a:pPr marL="896938" lvl="5" indent="-355600" algn="just">
              <a:lnSpc>
                <a:spcPts val="2300"/>
              </a:lnSpc>
              <a:spcBef>
                <a:spcPts val="0"/>
              </a:spcBef>
              <a:spcAft>
                <a:spcPts val="0"/>
              </a:spcAft>
              <a:buAutoNum type="alphaLcParenBoth"/>
            </a:pPr>
            <a:r>
              <a:rPr lang="en-GB" sz="1400" dirty="0"/>
              <a:t>impacts on current and future loan prepayment speeds from the underlying economic environment, interest rates and competitor activity;</a:t>
            </a:r>
          </a:p>
          <a:p>
            <a:pPr marL="896938" lvl="5" indent="-355600" algn="just">
              <a:lnSpc>
                <a:spcPts val="2300"/>
              </a:lnSpc>
              <a:spcBef>
                <a:spcPts val="0"/>
              </a:spcBef>
              <a:spcAft>
                <a:spcPts val="0"/>
              </a:spcAft>
              <a:buAutoNum type="alphaLcParenBoth"/>
            </a:pPr>
            <a:r>
              <a:rPr lang="en-GB" sz="1400" dirty="0"/>
              <a:t>the speed/elasticity of adjustment of product rates to changes in market interest rates; and </a:t>
            </a:r>
          </a:p>
          <a:p>
            <a:pPr marL="896938" lvl="5" indent="-355600" algn="just">
              <a:lnSpc>
                <a:spcPts val="2300"/>
              </a:lnSpc>
              <a:spcBef>
                <a:spcPts val="0"/>
              </a:spcBef>
              <a:spcAft>
                <a:spcPts val="0"/>
              </a:spcAft>
              <a:buAutoNum type="alphaLcParenBoth"/>
            </a:pPr>
            <a:r>
              <a:rPr lang="en-GB" sz="1400" dirty="0"/>
              <a:t>the migration of balances between product types, due to changes in their features.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724</a:t>
            </a:fld>
            <a:endParaRPr lang="en-US"/>
          </a:p>
        </p:txBody>
      </p:sp>
    </p:spTree>
    <p:extLst>
      <p:ext uri="{BB962C8B-B14F-4D97-AF65-F5344CB8AC3E}">
        <p14:creationId xmlns:p14="http://schemas.microsoft.com/office/powerpoint/2010/main" val="4274920803"/>
      </p:ext>
    </p:extLst>
  </p:cSld>
  <p:clrMapOvr>
    <a:masterClrMapping/>
  </p:clrMapOvr>
  <p:transition spd="slow">
    <p:pull dir="r"/>
  </p:transition>
</p:sld>
</file>

<file path=ppt/slides/slide7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r>
              <a:rPr lang="en-US" dirty="0"/>
              <a:t>Interest Rate Risk</a:t>
            </a:r>
          </a:p>
        </p:txBody>
      </p:sp>
      <p:sp>
        <p:nvSpPr>
          <p:cNvPr id="132099" name="Rectangle 4"/>
          <p:cNvSpPr>
            <a:spLocks noGrp="1" noChangeArrowheads="1"/>
          </p:cNvSpPr>
          <p:nvPr>
            <p:ph type="body" idx="1"/>
          </p:nvPr>
        </p:nvSpPr>
        <p:spPr>
          <a:xfrm>
            <a:off x="762000" y="1628800"/>
            <a:ext cx="8731250" cy="4694213"/>
          </a:xfrm>
          <a:noFill/>
        </p:spPr>
        <p:txBody>
          <a:bodyPr/>
          <a:lstStyle/>
          <a:p>
            <a:pPr marL="285750" lvl="3" indent="-285750" algn="just">
              <a:lnSpc>
                <a:spcPts val="2700"/>
              </a:lnSpc>
              <a:spcBef>
                <a:spcPts val="600"/>
              </a:spcBef>
              <a:spcAft>
                <a:spcPts val="600"/>
              </a:spcAft>
              <a:buFontTx/>
              <a:buChar char="-"/>
            </a:pPr>
            <a:r>
              <a:rPr lang="en-GB" sz="1600" u="sng" dirty="0"/>
              <a:t>FIs must demonstrate that their internal capital is adequate</a:t>
            </a:r>
            <a:r>
              <a:rPr lang="en-GB" sz="1600" dirty="0"/>
              <a:t> for their IRR in banking book, taking into account the impact on capital resources of potential changes in their economic value and future earnings resulting from changes in the levels of interest rates.</a:t>
            </a:r>
            <a:endParaRPr lang="en-US" sz="1600" u="sng" dirty="0"/>
          </a:p>
          <a:p>
            <a:pPr marL="285750" lvl="3" indent="-285750" algn="just">
              <a:lnSpc>
                <a:spcPts val="2700"/>
              </a:lnSpc>
              <a:spcBef>
                <a:spcPts val="600"/>
              </a:spcBef>
              <a:spcAft>
                <a:spcPts val="600"/>
              </a:spcAft>
              <a:buFontTx/>
              <a:buChar char="-"/>
            </a:pPr>
            <a:r>
              <a:rPr lang="en-GB" sz="1600" u="sng" dirty="0"/>
              <a:t>FIs must identify all different components of the interest rate risk in their banking book. All material risk sub-components should be measured.</a:t>
            </a:r>
          </a:p>
          <a:p>
            <a:pPr marL="285750" lvl="3" indent="-285750" algn="just">
              <a:lnSpc>
                <a:spcPts val="2700"/>
              </a:lnSpc>
              <a:spcBef>
                <a:spcPts val="600"/>
              </a:spcBef>
              <a:spcAft>
                <a:spcPts val="600"/>
              </a:spcAft>
              <a:buFontTx/>
              <a:buChar char="-"/>
            </a:pPr>
            <a:r>
              <a:rPr lang="en-GB" sz="1600" u="sng" dirty="0"/>
              <a:t>The institution’s tolerance for IRRBB must be expressed in terms of limits on acceptable short-term and long-term impact of fluctuating interest rates on both EV and NII.</a:t>
            </a:r>
          </a:p>
          <a:p>
            <a:pPr marL="285750" lvl="3" indent="-285750" algn="just">
              <a:lnSpc>
                <a:spcPts val="2700"/>
              </a:lnSpc>
              <a:spcBef>
                <a:spcPts val="600"/>
              </a:spcBef>
              <a:spcAft>
                <a:spcPts val="600"/>
              </a:spcAft>
              <a:buFontTx/>
              <a:buChar char="-"/>
            </a:pPr>
            <a:r>
              <a:rPr lang="en-GB" sz="1600" u="sng" dirty="0"/>
              <a:t>The frequency of internal reports should increase with the complexity of the FI’s operations, with quarterly reports being the minimum frequency for institutions with less complex portfolios.</a:t>
            </a:r>
            <a:endParaRPr lang="en-US" sz="1600" u="sng"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725</a:t>
            </a:fld>
            <a:endParaRPr lang="en-US"/>
          </a:p>
        </p:txBody>
      </p:sp>
    </p:spTree>
    <p:extLst>
      <p:ext uri="{BB962C8B-B14F-4D97-AF65-F5344CB8AC3E}">
        <p14:creationId xmlns:p14="http://schemas.microsoft.com/office/powerpoint/2010/main" val="509157704"/>
      </p:ext>
    </p:extLst>
  </p:cSld>
  <p:clrMapOvr>
    <a:masterClrMapping/>
  </p:clrMapOvr>
  <p:transition spd="slow">
    <p:pull dir="r"/>
  </p:transition>
</p:sld>
</file>

<file path=ppt/slides/slide7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r>
              <a:rPr lang="en-US" dirty="0"/>
              <a:t>Interest Rate Risk</a:t>
            </a:r>
          </a:p>
        </p:txBody>
      </p:sp>
      <p:sp>
        <p:nvSpPr>
          <p:cNvPr id="132099" name="Rectangle 4"/>
          <p:cNvSpPr>
            <a:spLocks noGrp="1" noChangeArrowheads="1"/>
          </p:cNvSpPr>
          <p:nvPr>
            <p:ph type="body" idx="1"/>
          </p:nvPr>
        </p:nvSpPr>
        <p:spPr>
          <a:xfrm>
            <a:off x="838200" y="1628800"/>
            <a:ext cx="4114800" cy="4694213"/>
          </a:xfrm>
          <a:noFill/>
        </p:spPr>
        <p:txBody>
          <a:bodyPr/>
          <a:lstStyle/>
          <a:p>
            <a:pPr marL="261938" lvl="3" indent="-261938" algn="just">
              <a:lnSpc>
                <a:spcPts val="2700"/>
              </a:lnSpc>
              <a:spcBef>
                <a:spcPts val="600"/>
              </a:spcBef>
              <a:spcAft>
                <a:spcPts val="600"/>
              </a:spcAft>
              <a:buFont typeface="Monotype Sorts" pitchFamily="2" charset="2"/>
              <a:buChar char="n"/>
            </a:pPr>
            <a:r>
              <a:rPr lang="en-US" u="sng" dirty="0">
                <a:cs typeface="Arial" charset="0"/>
              </a:rPr>
              <a:t>Measurement</a:t>
            </a:r>
            <a:r>
              <a:rPr lang="en-US" dirty="0">
                <a:cs typeface="Arial" charset="0"/>
              </a:rPr>
              <a:t>:</a:t>
            </a:r>
          </a:p>
          <a:p>
            <a:pPr marL="268288" lvl="3" indent="-268288" algn="just">
              <a:lnSpc>
                <a:spcPts val="2700"/>
              </a:lnSpc>
              <a:spcBef>
                <a:spcPts val="600"/>
              </a:spcBef>
              <a:spcAft>
                <a:spcPts val="600"/>
              </a:spcAft>
              <a:buAutoNum type="romanLcParenBoth"/>
            </a:pPr>
            <a:r>
              <a:rPr lang="en-US" u="sng" dirty="0">
                <a:cs typeface="Arial" charset="0"/>
              </a:rPr>
              <a:t>interest rate or repricing gaps:</a:t>
            </a:r>
          </a:p>
          <a:p>
            <a:pPr marL="268288" lvl="4" indent="-268288" algn="just">
              <a:lnSpc>
                <a:spcPts val="2700"/>
              </a:lnSpc>
              <a:spcBef>
                <a:spcPts val="600"/>
              </a:spcBef>
              <a:spcAft>
                <a:spcPts val="600"/>
              </a:spcAft>
            </a:pPr>
            <a:r>
              <a:rPr lang="en-US" sz="1600" dirty="0">
                <a:cs typeface="Times New Roman" pitchFamily="18" charset="0"/>
              </a:rPr>
              <a:t>differences between assets and liabilities to be repriced in different time buckets </a:t>
            </a:r>
            <a:r>
              <a:rPr lang="en-US" sz="1600" dirty="0">
                <a:cs typeface="Arial" charset="0"/>
              </a:rPr>
              <a:t>(usually up to 1 year, with usual time bands being </a:t>
            </a:r>
            <a:r>
              <a:rPr lang="pt-PT" sz="1600" dirty="0"/>
              <a:t>1 </a:t>
            </a:r>
            <a:r>
              <a:rPr lang="pt-PT" sz="1600" dirty="0" err="1"/>
              <a:t>week</a:t>
            </a:r>
            <a:r>
              <a:rPr lang="pt-PT" sz="1600" dirty="0"/>
              <a:t>, 2 </a:t>
            </a:r>
            <a:r>
              <a:rPr lang="pt-PT" sz="1600" dirty="0" err="1"/>
              <a:t>weeks</a:t>
            </a:r>
            <a:r>
              <a:rPr lang="pt-PT" sz="1600" dirty="0"/>
              <a:t>, 1m, 2, 3, 6 </a:t>
            </a:r>
            <a:r>
              <a:rPr lang="pt-PT" sz="1600" dirty="0" err="1"/>
              <a:t>and</a:t>
            </a:r>
            <a:r>
              <a:rPr lang="pt-PT" sz="1600" dirty="0"/>
              <a:t> 12m)</a:t>
            </a:r>
            <a:endParaRPr lang="en-US" sz="1600" dirty="0">
              <a:cs typeface="Arial" charset="0"/>
            </a:endParaRPr>
          </a:p>
          <a:p>
            <a:pPr marL="268288" lvl="4" indent="-268288" algn="just">
              <a:lnSpc>
                <a:spcPts val="2700"/>
              </a:lnSpc>
              <a:spcBef>
                <a:spcPts val="600"/>
              </a:spcBef>
              <a:spcAft>
                <a:spcPts val="600"/>
              </a:spcAft>
            </a:pPr>
            <a:r>
              <a:rPr lang="en-US" sz="1600" dirty="0">
                <a:cs typeface="Arial" charset="0"/>
              </a:rPr>
              <a:t>excludes non-interest rate bearing balance sheet items (e.g. fixed assets and capital, even though capital may be considered as a fixed rate liability).</a:t>
            </a:r>
          </a:p>
          <a:p>
            <a:pPr marL="268288" lvl="4" indent="-268288" algn="just">
              <a:lnSpc>
                <a:spcPts val="2700"/>
              </a:lnSpc>
              <a:spcBef>
                <a:spcPts val="600"/>
              </a:spcBef>
              <a:spcAft>
                <a:spcPts val="600"/>
              </a:spcAft>
            </a:pPr>
            <a:r>
              <a:rPr lang="en-US" sz="1600" b="1" dirty="0">
                <a:solidFill>
                  <a:srgbClr val="FF0000"/>
                </a:solidFill>
                <a:cs typeface="Times New Roman" pitchFamily="18" charset="0"/>
              </a:rPr>
              <a:t>as in liquidity risk, these gaps may be static or dynamic.</a:t>
            </a:r>
            <a:endParaRPr lang="en-US" b="1" dirty="0">
              <a:solidFill>
                <a:srgbClr val="FF0000"/>
              </a:solidFill>
              <a:cs typeface="Arial"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726</a:t>
            </a:fld>
            <a:endParaRPr lang="en-US"/>
          </a:p>
        </p:txBody>
      </p:sp>
      <p:pic>
        <p:nvPicPr>
          <p:cNvPr id="3" name="Picture 2"/>
          <p:cNvPicPr>
            <a:picLocks noChangeAspect="1"/>
          </p:cNvPicPr>
          <p:nvPr/>
        </p:nvPicPr>
        <p:blipFill>
          <a:blip r:embed="rId2"/>
          <a:stretch>
            <a:fillRect/>
          </a:stretch>
        </p:blipFill>
        <p:spPr>
          <a:xfrm>
            <a:off x="4953000" y="2060848"/>
            <a:ext cx="4553253" cy="3087615"/>
          </a:xfrm>
          <a:prstGeom prst="rect">
            <a:avLst/>
          </a:prstGeom>
        </p:spPr>
      </p:pic>
      <p:sp>
        <p:nvSpPr>
          <p:cNvPr id="6" name="Text Box 5"/>
          <p:cNvSpPr txBox="1">
            <a:spLocks noChangeArrowheads="1"/>
          </p:cNvSpPr>
          <p:nvPr/>
        </p:nvSpPr>
        <p:spPr bwMode="auto">
          <a:xfrm>
            <a:off x="4953000" y="5148464"/>
            <a:ext cx="4540250" cy="553998"/>
          </a:xfrm>
          <a:prstGeom prst="rect">
            <a:avLst/>
          </a:prstGeom>
          <a:noFill/>
          <a:ln w="12700" cap="sq">
            <a:noFill/>
            <a:miter lim="800000"/>
            <a:headEnd/>
            <a:tailEnd/>
          </a:ln>
        </p:spPr>
        <p:txBody>
          <a:bodyPr wrap="square">
            <a:spAutoFit/>
          </a:bodyPr>
          <a:lstStyle/>
          <a:p>
            <a:pPr algn="just">
              <a:spcBef>
                <a:spcPts val="0"/>
              </a:spcBef>
              <a:buNone/>
            </a:pPr>
            <a:r>
              <a:rPr lang="en-US" sz="1000" b="0" u="none" dirty="0">
                <a:solidFill>
                  <a:schemeClr val="tx1"/>
                </a:solidFill>
              </a:rPr>
              <a:t>Source: Heffernan, Shelagh (2005), “Modern Banking”, John Wiley &amp; Sons.</a:t>
            </a:r>
          </a:p>
          <a:p>
            <a:pPr algn="just">
              <a:spcBef>
                <a:spcPts val="0"/>
              </a:spcBef>
              <a:buNone/>
            </a:pPr>
            <a:r>
              <a:rPr lang="en-US" sz="1000" b="0" u="none" dirty="0">
                <a:solidFill>
                  <a:schemeClr val="tx1"/>
                </a:solidFill>
              </a:rPr>
              <a:t>Note: Only 10% of the retail and term deposits are assumed to be interest-rate sensitive.</a:t>
            </a:r>
          </a:p>
        </p:txBody>
      </p:sp>
    </p:spTree>
    <p:extLst>
      <p:ext uri="{BB962C8B-B14F-4D97-AF65-F5344CB8AC3E}">
        <p14:creationId xmlns:p14="http://schemas.microsoft.com/office/powerpoint/2010/main" val="2508031983"/>
      </p:ext>
    </p:extLst>
  </p:cSld>
  <p:clrMapOvr>
    <a:masterClrMapping/>
  </p:clrMapOvr>
  <p:transition spd="slow">
    <p:pull dir="r"/>
  </p:transition>
</p:sld>
</file>

<file path=ppt/slides/slide7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r>
              <a:rPr lang="en-US" dirty="0"/>
              <a:t>Interest Rate Risk</a:t>
            </a:r>
          </a:p>
        </p:txBody>
      </p:sp>
      <p:sp>
        <p:nvSpPr>
          <p:cNvPr id="132099" name="Rectangle 4"/>
          <p:cNvSpPr>
            <a:spLocks noGrp="1" noChangeArrowheads="1"/>
          </p:cNvSpPr>
          <p:nvPr>
            <p:ph type="body" idx="1"/>
          </p:nvPr>
        </p:nvSpPr>
        <p:spPr>
          <a:xfrm>
            <a:off x="838200" y="1628800"/>
            <a:ext cx="8655050" cy="4694213"/>
          </a:xfrm>
          <a:noFill/>
        </p:spPr>
        <p:txBody>
          <a:bodyPr/>
          <a:lstStyle/>
          <a:p>
            <a:pPr marL="514350" lvl="3" indent="-514350" algn="just">
              <a:lnSpc>
                <a:spcPts val="2700"/>
              </a:lnSpc>
              <a:spcBef>
                <a:spcPts val="600"/>
              </a:spcBef>
              <a:spcAft>
                <a:spcPts val="600"/>
              </a:spcAft>
              <a:buAutoNum type="romanLcParenBoth" startAt="2"/>
            </a:pPr>
            <a:r>
              <a:rPr lang="en-US" u="sng" dirty="0">
                <a:cs typeface="Arial" charset="0"/>
              </a:rPr>
              <a:t>Earnings-at-risk (</a:t>
            </a:r>
            <a:r>
              <a:rPr lang="en-US" u="sng" dirty="0" err="1">
                <a:cs typeface="Arial" charset="0"/>
              </a:rPr>
              <a:t>EaR</a:t>
            </a:r>
            <a:r>
              <a:rPr lang="en-US" u="sng" dirty="0">
                <a:cs typeface="Arial" charset="0"/>
              </a:rPr>
              <a:t>)</a:t>
            </a:r>
            <a:r>
              <a:rPr lang="en-US" dirty="0">
                <a:cs typeface="Arial" charset="0"/>
              </a:rPr>
              <a:t> – impact on earnings (NI or EV) from several very unfavorable scenarios for interest rates.</a:t>
            </a:r>
          </a:p>
          <a:p>
            <a:pPr marL="514350" lvl="3" indent="-514350" algn="just">
              <a:lnSpc>
                <a:spcPts val="2700"/>
              </a:lnSpc>
              <a:spcBef>
                <a:spcPts val="600"/>
              </a:spcBef>
              <a:spcAft>
                <a:spcPts val="600"/>
              </a:spcAft>
              <a:buAutoNum type="romanLcParenBoth" startAt="2"/>
            </a:pPr>
            <a:r>
              <a:rPr lang="en-US" dirty="0">
                <a:cs typeface="Arial" charset="0"/>
              </a:rPr>
              <a:t>Duration Gap Analysis – change in the net worth of banks due to changes in interest gaps</a:t>
            </a:r>
          </a:p>
          <a:p>
            <a:pPr marL="457200" lvl="4" indent="0" algn="just">
              <a:lnSpc>
                <a:spcPts val="2700"/>
              </a:lnSpc>
              <a:spcBef>
                <a:spcPts val="600"/>
              </a:spcBef>
              <a:spcAft>
                <a:spcPts val="600"/>
              </a:spcAft>
              <a:buNone/>
            </a:pPr>
            <a:endParaRPr lang="en-US" dirty="0">
              <a:cs typeface="Arial" charset="0"/>
            </a:endParaRPr>
          </a:p>
          <a:p>
            <a:pPr marL="457200" lvl="4" indent="0" algn="just">
              <a:lnSpc>
                <a:spcPts val="2700"/>
              </a:lnSpc>
              <a:spcBef>
                <a:spcPts val="600"/>
              </a:spcBef>
              <a:spcAft>
                <a:spcPts val="600"/>
              </a:spcAft>
              <a:buNone/>
            </a:pPr>
            <a:endParaRPr lang="en-US" dirty="0">
              <a:cs typeface="Arial" charset="0"/>
            </a:endParaRPr>
          </a:p>
          <a:p>
            <a:pPr marL="457200" lvl="4" indent="0" algn="just">
              <a:lnSpc>
                <a:spcPts val="2700"/>
              </a:lnSpc>
              <a:spcBef>
                <a:spcPts val="600"/>
              </a:spcBef>
              <a:spcAft>
                <a:spcPts val="600"/>
              </a:spcAft>
              <a:buNone/>
            </a:pPr>
            <a:endParaRPr lang="en-US" dirty="0">
              <a:cs typeface="Arial" charset="0"/>
            </a:endParaRPr>
          </a:p>
          <a:p>
            <a:pPr marL="457200" lvl="4" indent="0" algn="just">
              <a:lnSpc>
                <a:spcPts val="2700"/>
              </a:lnSpc>
              <a:spcBef>
                <a:spcPts val="600"/>
              </a:spcBef>
              <a:spcAft>
                <a:spcPts val="600"/>
              </a:spcAft>
              <a:buNone/>
            </a:pPr>
            <a:endParaRPr lang="en-US" dirty="0">
              <a:cs typeface="Arial" charset="0"/>
            </a:endParaRPr>
          </a:p>
          <a:p>
            <a:pPr marL="261938" lvl="3" indent="-261938" algn="just">
              <a:lnSpc>
                <a:spcPts val="2700"/>
              </a:lnSpc>
              <a:spcBef>
                <a:spcPts val="600"/>
              </a:spcBef>
              <a:spcAft>
                <a:spcPts val="600"/>
              </a:spcAft>
              <a:buFont typeface="Monotype Sorts" pitchFamily="2" charset="2"/>
              <a:buChar char="n"/>
            </a:pPr>
            <a:r>
              <a:rPr lang="en-US" dirty="0">
                <a:cs typeface="Arial" charset="0"/>
              </a:rPr>
              <a:t>Hedging of gaps is done through the spot market, forward/futures, options or swaps, as well as by changing the pricing structure of the balance sheet.</a:t>
            </a:r>
          </a:p>
          <a:p>
            <a:pPr marL="271463" lvl="3" indent="-271463" algn="just">
              <a:lnSpc>
                <a:spcPts val="2700"/>
              </a:lnSpc>
              <a:spcBef>
                <a:spcPts val="600"/>
              </a:spcBef>
              <a:spcAft>
                <a:spcPts val="600"/>
              </a:spcAft>
            </a:pPr>
            <a:endParaRPr lang="en-US" dirty="0">
              <a:cs typeface="Arial" charset="0"/>
            </a:endParaRPr>
          </a:p>
          <a:p>
            <a:pPr marL="265112" lvl="3" algn="just">
              <a:lnSpc>
                <a:spcPts val="2700"/>
              </a:lnSpc>
              <a:spcBef>
                <a:spcPts val="600"/>
              </a:spcBef>
              <a:spcAft>
                <a:spcPts val="600"/>
              </a:spcAft>
            </a:pPr>
            <a:endParaRPr lang="en-US" dirty="0">
              <a:cs typeface="Arial" charset="0"/>
            </a:endParaRPr>
          </a:p>
          <a:p>
            <a:pPr marL="265112" lvl="3" indent="0" algn="just">
              <a:lnSpc>
                <a:spcPts val="2700"/>
              </a:lnSpc>
              <a:spcBef>
                <a:spcPts val="600"/>
              </a:spcBef>
              <a:spcAft>
                <a:spcPts val="600"/>
              </a:spcAft>
              <a:buNone/>
            </a:pPr>
            <a:endParaRPr lang="en-US" dirty="0">
              <a:cs typeface="Arial"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727</a:t>
            </a:fld>
            <a:endParaRPr lang="en-US"/>
          </a:p>
        </p:txBody>
      </p:sp>
      <p:sp>
        <p:nvSpPr>
          <p:cNvPr id="4" name="Down Arrow 3"/>
          <p:cNvSpPr/>
          <p:nvPr/>
        </p:nvSpPr>
        <p:spPr bwMode="auto">
          <a:xfrm>
            <a:off x="5169024" y="3212976"/>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pic>
        <p:nvPicPr>
          <p:cNvPr id="5" name="Picture 4"/>
          <p:cNvPicPr>
            <a:picLocks noChangeAspect="1"/>
          </p:cNvPicPr>
          <p:nvPr/>
        </p:nvPicPr>
        <p:blipFill>
          <a:blip r:embed="rId2"/>
          <a:stretch>
            <a:fillRect/>
          </a:stretch>
        </p:blipFill>
        <p:spPr>
          <a:xfrm>
            <a:off x="838200" y="3789501"/>
            <a:ext cx="4467874" cy="578720"/>
          </a:xfrm>
          <a:prstGeom prst="rect">
            <a:avLst/>
          </a:prstGeom>
        </p:spPr>
      </p:pic>
      <p:pic>
        <p:nvPicPr>
          <p:cNvPr id="6" name="Picture 5"/>
          <p:cNvPicPr>
            <a:picLocks noChangeAspect="1"/>
          </p:cNvPicPr>
          <p:nvPr/>
        </p:nvPicPr>
        <p:blipFill>
          <a:blip r:embed="rId3"/>
          <a:stretch>
            <a:fillRect/>
          </a:stretch>
        </p:blipFill>
        <p:spPr>
          <a:xfrm>
            <a:off x="5306074" y="3789501"/>
            <a:ext cx="4365144" cy="864096"/>
          </a:xfrm>
          <a:prstGeom prst="rect">
            <a:avLst/>
          </a:prstGeom>
        </p:spPr>
      </p:pic>
      <p:sp>
        <p:nvSpPr>
          <p:cNvPr id="7" name="Rectangle 6"/>
          <p:cNvSpPr/>
          <p:nvPr/>
        </p:nvSpPr>
        <p:spPr>
          <a:xfrm>
            <a:off x="838200" y="4368221"/>
            <a:ext cx="4467874" cy="784830"/>
          </a:xfrm>
          <a:prstGeom prst="rect">
            <a:avLst/>
          </a:prstGeom>
        </p:spPr>
        <p:txBody>
          <a:bodyPr wrap="square">
            <a:spAutoFit/>
          </a:bodyPr>
          <a:lstStyle/>
          <a:p>
            <a:pPr marL="0" lvl="4" algn="just">
              <a:lnSpc>
                <a:spcPts val="2700"/>
              </a:lnSpc>
              <a:spcBef>
                <a:spcPts val="600"/>
              </a:spcBef>
              <a:spcAft>
                <a:spcPts val="600"/>
              </a:spcAft>
              <a:buNone/>
            </a:pPr>
            <a:r>
              <a:rPr lang="en-US" sz="2000" b="0" u="none" dirty="0">
                <a:solidFill>
                  <a:schemeClr val="tx1"/>
                </a:solidFill>
                <a:cs typeface="Arial" charset="0"/>
              </a:rPr>
              <a:t>(RSA and RSL = risk sensitive assets and liabilities)</a:t>
            </a:r>
          </a:p>
        </p:txBody>
      </p:sp>
    </p:spTree>
    <p:extLst>
      <p:ext uri="{BB962C8B-B14F-4D97-AF65-F5344CB8AC3E}">
        <p14:creationId xmlns:p14="http://schemas.microsoft.com/office/powerpoint/2010/main" val="1361982863"/>
      </p:ext>
    </p:extLst>
  </p:cSld>
  <p:clrMapOvr>
    <a:masterClrMapping/>
  </p:clrMapOvr>
  <p:transition spd="slow">
    <p:pull dir="r"/>
  </p:transition>
</p:sld>
</file>

<file path=ppt/slides/slide7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r>
              <a:rPr lang="en-US" dirty="0"/>
              <a:t>Interest Rate Risk</a:t>
            </a:r>
          </a:p>
        </p:txBody>
      </p:sp>
      <p:sp>
        <p:nvSpPr>
          <p:cNvPr id="132099" name="Rectangle 4"/>
          <p:cNvSpPr>
            <a:spLocks noGrp="1" noChangeArrowheads="1"/>
          </p:cNvSpPr>
          <p:nvPr>
            <p:ph type="body" idx="1"/>
          </p:nvPr>
        </p:nvSpPr>
        <p:spPr>
          <a:xfrm>
            <a:off x="762000" y="1628800"/>
            <a:ext cx="8731250" cy="4694213"/>
          </a:xfrm>
          <a:noFill/>
        </p:spPr>
        <p:txBody>
          <a:bodyPr/>
          <a:lstStyle/>
          <a:p>
            <a:pPr marL="261938" lvl="3" indent="-261938" algn="just">
              <a:lnSpc>
                <a:spcPts val="2700"/>
              </a:lnSpc>
              <a:spcBef>
                <a:spcPts val="600"/>
              </a:spcBef>
              <a:spcAft>
                <a:spcPts val="600"/>
              </a:spcAft>
              <a:buFont typeface="Monotype Sorts" pitchFamily="2" charset="2"/>
              <a:buChar char="n"/>
            </a:pPr>
            <a:r>
              <a:rPr lang="en-US" dirty="0">
                <a:cs typeface="Arial" charset="0"/>
              </a:rPr>
              <a:t>For the 1</a:t>
            </a:r>
            <a:r>
              <a:rPr lang="en-US" baseline="30000" dirty="0">
                <a:cs typeface="Arial" charset="0"/>
              </a:rPr>
              <a:t>st</a:t>
            </a:r>
            <a:r>
              <a:rPr lang="en-US" dirty="0">
                <a:cs typeface="Arial" charset="0"/>
              </a:rPr>
              <a:t> gap in the table below, the impact of a 1 pp increase in interest rates is:</a:t>
            </a:r>
          </a:p>
          <a:p>
            <a:pPr marL="261938" lvl="3" indent="-261938" algn="just">
              <a:lnSpc>
                <a:spcPts val="2700"/>
              </a:lnSpc>
              <a:spcBef>
                <a:spcPts val="600"/>
              </a:spcBef>
              <a:spcAft>
                <a:spcPts val="600"/>
              </a:spcAft>
              <a:buFont typeface="Monotype Sorts" pitchFamily="2" charset="2"/>
              <a:buChar char="n"/>
            </a:pPr>
            <a:endParaRPr lang="en-US" dirty="0">
              <a:cs typeface="Arial" charset="0"/>
            </a:endParaRPr>
          </a:p>
          <a:p>
            <a:pPr marL="261938" lvl="3" indent="-261938" algn="just">
              <a:lnSpc>
                <a:spcPts val="2700"/>
              </a:lnSpc>
              <a:spcBef>
                <a:spcPts val="600"/>
              </a:spcBef>
              <a:spcAft>
                <a:spcPts val="600"/>
              </a:spcAft>
              <a:buFont typeface="Monotype Sorts" pitchFamily="2" charset="2"/>
              <a:buChar char="n"/>
            </a:pPr>
            <a:endParaRPr lang="en-US" dirty="0">
              <a:cs typeface="Arial" charset="0"/>
            </a:endParaRPr>
          </a:p>
          <a:p>
            <a:pPr marL="261938" lvl="3" indent="-261938" algn="just">
              <a:lnSpc>
                <a:spcPts val="2700"/>
              </a:lnSpc>
              <a:spcBef>
                <a:spcPts val="600"/>
              </a:spcBef>
              <a:spcAft>
                <a:spcPts val="600"/>
              </a:spcAft>
              <a:buFont typeface="Monotype Sorts" pitchFamily="2" charset="2"/>
              <a:buChar char="n"/>
            </a:pPr>
            <a:endParaRPr lang="en-US" dirty="0">
              <a:cs typeface="Arial" charset="0"/>
            </a:endParaRPr>
          </a:p>
          <a:p>
            <a:pPr marL="261938" lvl="3" indent="-261938" algn="just">
              <a:lnSpc>
                <a:spcPts val="2700"/>
              </a:lnSpc>
              <a:spcBef>
                <a:spcPts val="600"/>
              </a:spcBef>
              <a:spcAft>
                <a:spcPts val="600"/>
              </a:spcAft>
              <a:buFont typeface="Monotype Sorts" pitchFamily="2" charset="2"/>
              <a:buChar char="n"/>
            </a:pPr>
            <a:r>
              <a:rPr lang="en-US" dirty="0">
                <a:cs typeface="Arial" charset="0"/>
              </a:rPr>
              <a:t>1y cumulative repricing or interest rate gap:</a:t>
            </a:r>
          </a:p>
          <a:p>
            <a:pPr marL="261938" lvl="3" indent="-261938" algn="just">
              <a:lnSpc>
                <a:spcPts val="2700"/>
              </a:lnSpc>
              <a:spcBef>
                <a:spcPts val="600"/>
              </a:spcBef>
              <a:spcAft>
                <a:spcPts val="600"/>
              </a:spcAft>
              <a:buFont typeface="Monotype Sorts" pitchFamily="2" charset="2"/>
              <a:buChar char="n"/>
            </a:pPr>
            <a:endParaRPr lang="en-US" dirty="0">
              <a:cs typeface="Arial" charset="0"/>
            </a:endParaRPr>
          </a:p>
          <a:p>
            <a:pPr marL="261938" lvl="3" indent="-261938" algn="just">
              <a:lnSpc>
                <a:spcPts val="2700"/>
              </a:lnSpc>
              <a:spcBef>
                <a:spcPts val="600"/>
              </a:spcBef>
              <a:spcAft>
                <a:spcPts val="600"/>
              </a:spcAft>
              <a:buFont typeface="Monotype Sorts" pitchFamily="2" charset="2"/>
              <a:buChar char="n"/>
            </a:pPr>
            <a:r>
              <a:rPr lang="en-US" dirty="0">
                <a:cs typeface="Arial" charset="0"/>
              </a:rPr>
              <a:t>Assuming a parallel upward shift in the yield curve up to 1y:</a:t>
            </a:r>
          </a:p>
          <a:p>
            <a:pPr marL="261938" lvl="3" indent="-261938" algn="just">
              <a:lnSpc>
                <a:spcPts val="2700"/>
              </a:lnSpc>
              <a:spcBef>
                <a:spcPts val="600"/>
              </a:spcBef>
              <a:spcAft>
                <a:spcPts val="600"/>
              </a:spcAft>
              <a:buFont typeface="Monotype Sorts" pitchFamily="2" charset="2"/>
              <a:buChar char="n"/>
            </a:pPr>
            <a:endParaRPr lang="en-US" dirty="0">
              <a:cs typeface="Arial" charset="0"/>
            </a:endParaRPr>
          </a:p>
          <a:p>
            <a:pPr marL="265112" lvl="3" algn="just">
              <a:lnSpc>
                <a:spcPts val="2700"/>
              </a:lnSpc>
              <a:spcBef>
                <a:spcPts val="600"/>
              </a:spcBef>
              <a:spcAft>
                <a:spcPts val="600"/>
              </a:spcAft>
            </a:pPr>
            <a:endParaRPr lang="en-US" dirty="0">
              <a:cs typeface="Arial" charset="0"/>
            </a:endParaRPr>
          </a:p>
          <a:p>
            <a:pPr marL="265112" lvl="3" indent="0" algn="just">
              <a:lnSpc>
                <a:spcPts val="2700"/>
              </a:lnSpc>
              <a:spcBef>
                <a:spcPts val="600"/>
              </a:spcBef>
              <a:spcAft>
                <a:spcPts val="600"/>
              </a:spcAft>
              <a:buNone/>
            </a:pPr>
            <a:endParaRPr lang="en-US" dirty="0">
              <a:cs typeface="Arial"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728</a:t>
            </a:fld>
            <a:endParaRPr lang="en-US" dirty="0"/>
          </a:p>
        </p:txBody>
      </p:sp>
      <p:pic>
        <p:nvPicPr>
          <p:cNvPr id="3" name="Picture 2"/>
          <p:cNvPicPr>
            <a:picLocks noChangeAspect="1"/>
          </p:cNvPicPr>
          <p:nvPr/>
        </p:nvPicPr>
        <p:blipFill>
          <a:blip r:embed="rId2"/>
          <a:stretch>
            <a:fillRect/>
          </a:stretch>
        </p:blipFill>
        <p:spPr>
          <a:xfrm>
            <a:off x="1064568" y="2492896"/>
            <a:ext cx="3657600" cy="1334219"/>
          </a:xfrm>
          <a:prstGeom prst="rect">
            <a:avLst/>
          </a:prstGeom>
        </p:spPr>
      </p:pic>
      <p:pic>
        <p:nvPicPr>
          <p:cNvPr id="8" name="Picture 7"/>
          <p:cNvPicPr>
            <a:picLocks noChangeAspect="1"/>
          </p:cNvPicPr>
          <p:nvPr/>
        </p:nvPicPr>
        <p:blipFill>
          <a:blip r:embed="rId3"/>
          <a:stretch>
            <a:fillRect/>
          </a:stretch>
        </p:blipFill>
        <p:spPr>
          <a:xfrm>
            <a:off x="1640632" y="2100009"/>
            <a:ext cx="3756683" cy="248871"/>
          </a:xfrm>
          <a:prstGeom prst="rect">
            <a:avLst/>
          </a:prstGeom>
        </p:spPr>
      </p:pic>
      <p:pic>
        <p:nvPicPr>
          <p:cNvPr id="9" name="Picture 8"/>
          <p:cNvPicPr>
            <a:picLocks noChangeAspect="1"/>
          </p:cNvPicPr>
          <p:nvPr/>
        </p:nvPicPr>
        <p:blipFill>
          <a:blip r:embed="rId4"/>
          <a:stretch>
            <a:fillRect/>
          </a:stretch>
        </p:blipFill>
        <p:spPr>
          <a:xfrm>
            <a:off x="1064568" y="4536579"/>
            <a:ext cx="4896545" cy="309263"/>
          </a:xfrm>
          <a:prstGeom prst="rect">
            <a:avLst/>
          </a:prstGeom>
        </p:spPr>
      </p:pic>
      <p:pic>
        <p:nvPicPr>
          <p:cNvPr id="10" name="Picture 9"/>
          <p:cNvPicPr>
            <a:picLocks noChangeAspect="1"/>
          </p:cNvPicPr>
          <p:nvPr/>
        </p:nvPicPr>
        <p:blipFill>
          <a:blip r:embed="rId5"/>
          <a:stretch>
            <a:fillRect/>
          </a:stretch>
        </p:blipFill>
        <p:spPr>
          <a:xfrm>
            <a:off x="1064568" y="5555306"/>
            <a:ext cx="3147106" cy="609998"/>
          </a:xfrm>
          <a:prstGeom prst="rect">
            <a:avLst/>
          </a:prstGeom>
        </p:spPr>
      </p:pic>
      <p:sp>
        <p:nvSpPr>
          <p:cNvPr id="11" name="Rectangle 10"/>
          <p:cNvSpPr/>
          <p:nvPr/>
        </p:nvSpPr>
        <p:spPr>
          <a:xfrm>
            <a:off x="4722168" y="3140968"/>
            <a:ext cx="4774834" cy="646331"/>
          </a:xfrm>
          <a:prstGeom prst="rect">
            <a:avLst/>
          </a:prstGeom>
        </p:spPr>
        <p:txBody>
          <a:bodyPr wrap="square">
            <a:spAutoFit/>
          </a:bodyPr>
          <a:lstStyle/>
          <a:p>
            <a:pPr algn="just">
              <a:spcAft>
                <a:spcPts val="0"/>
              </a:spcAft>
              <a:buNone/>
            </a:pPr>
            <a:r>
              <a:rPr lang="en-US" sz="1200" b="0" u="none" dirty="0">
                <a:solidFill>
                  <a:schemeClr val="tx1"/>
                </a:solidFill>
                <a:latin typeface="Calibri" panose="020F0502020204030204" pitchFamily="34" charset="0"/>
                <a:ea typeface="Times New Roman" panose="02020603050405020304" pitchFamily="18" charset="0"/>
              </a:rPr>
              <a:t>Source: Saunders, Anthony and Marcia </a:t>
            </a:r>
            <a:r>
              <a:rPr lang="en-US" sz="1200" b="0" u="none" dirty="0" err="1">
                <a:solidFill>
                  <a:schemeClr val="tx1"/>
                </a:solidFill>
                <a:latin typeface="Calibri" panose="020F0502020204030204" pitchFamily="34" charset="0"/>
                <a:ea typeface="Times New Roman" panose="02020603050405020304" pitchFamily="18" charset="0"/>
              </a:rPr>
              <a:t>Millon</a:t>
            </a:r>
            <a:r>
              <a:rPr lang="en-US" sz="1200" b="0" u="none" dirty="0">
                <a:solidFill>
                  <a:schemeClr val="tx1"/>
                </a:solidFill>
                <a:latin typeface="Calibri" panose="020F0502020204030204" pitchFamily="34" charset="0"/>
                <a:ea typeface="Times New Roman" panose="02020603050405020304" pitchFamily="18" charset="0"/>
              </a:rPr>
              <a:t> Cornett (2018), Financial Institutions Management – A Risk Management Approach, 9th Edition, McGraw-Hill International.</a:t>
            </a:r>
            <a:endParaRPr lang="pt-PT" sz="1200" b="0" u="none" dirty="0">
              <a:solidFill>
                <a:schemeClr val="tx1"/>
              </a:solidFill>
              <a:ea typeface="Times New Roman" panose="02020603050405020304" pitchFamily="18" charset="0"/>
            </a:endParaRPr>
          </a:p>
        </p:txBody>
      </p:sp>
    </p:spTree>
    <p:extLst>
      <p:ext uri="{BB962C8B-B14F-4D97-AF65-F5344CB8AC3E}">
        <p14:creationId xmlns:p14="http://schemas.microsoft.com/office/powerpoint/2010/main" val="3059824508"/>
      </p:ext>
    </p:extLst>
  </p:cSld>
  <p:clrMapOvr>
    <a:masterClrMapping/>
  </p:clrMapOvr>
  <p:transition spd="slow">
    <p:pull dir="r"/>
  </p:transition>
</p:sld>
</file>

<file path=ppt/slides/slide7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r>
              <a:rPr lang="en-US" dirty="0"/>
              <a:t>Interest Rate Risk</a:t>
            </a:r>
          </a:p>
        </p:txBody>
      </p:sp>
      <p:sp>
        <p:nvSpPr>
          <p:cNvPr id="132099" name="Rectangle 4"/>
          <p:cNvSpPr>
            <a:spLocks noGrp="1" noChangeArrowheads="1"/>
          </p:cNvSpPr>
          <p:nvPr>
            <p:ph type="body" idx="1"/>
          </p:nvPr>
        </p:nvSpPr>
        <p:spPr>
          <a:xfrm>
            <a:off x="762000" y="1628801"/>
            <a:ext cx="8727504" cy="2560864"/>
          </a:xfrm>
          <a:noFill/>
        </p:spPr>
        <p:txBody>
          <a:bodyPr/>
          <a:lstStyle/>
          <a:p>
            <a:pPr marL="266700" indent="-266700" algn="just">
              <a:lnSpc>
                <a:spcPts val="2700"/>
              </a:lnSpc>
              <a:spcBef>
                <a:spcPts val="600"/>
              </a:spcBef>
              <a:spcAft>
                <a:spcPts val="600"/>
              </a:spcAft>
            </a:pPr>
            <a:r>
              <a:rPr lang="en-US" sz="2000" u="sng" dirty="0">
                <a:cs typeface="Times New Roman" pitchFamily="18" charset="0"/>
              </a:rPr>
              <a:t>Portuguese banks usually have positive interest rate gaps</a:t>
            </a:r>
            <a:r>
              <a:rPr lang="en-US" sz="2000" dirty="0">
                <a:cs typeface="Times New Roman" pitchFamily="18" charset="0"/>
              </a:rPr>
              <a:t>, as credit rates are mostly indexed to money market rates (e.g. </a:t>
            </a:r>
            <a:r>
              <a:rPr lang="en-US" sz="2000" dirty="0" err="1">
                <a:cs typeface="Times New Roman" pitchFamily="18" charset="0"/>
              </a:rPr>
              <a:t>Euribor</a:t>
            </a:r>
            <a:r>
              <a:rPr lang="en-US" sz="2000" dirty="0">
                <a:cs typeface="Times New Roman" pitchFamily="18" charset="0"/>
              </a:rPr>
              <a:t>), while among liabilities only bonds issued are usually indexed, as term deposits are mostly short term liabilities (though may be renewed) with interest rates fixed by the bank =&gt; </a:t>
            </a:r>
            <a:r>
              <a:rPr lang="en-US" sz="2000" dirty="0">
                <a:solidFill>
                  <a:srgbClr val="FF0000"/>
                </a:solidFill>
                <a:cs typeface="Times New Roman" pitchFamily="18" charset="0"/>
              </a:rPr>
              <a:t>short term interest rate decreases are, </a:t>
            </a:r>
            <a:r>
              <a:rPr lang="en-US" sz="2000" i="1" dirty="0">
                <a:solidFill>
                  <a:srgbClr val="FF0000"/>
                </a:solidFill>
                <a:cs typeface="Times New Roman" pitchFamily="18" charset="0"/>
              </a:rPr>
              <a:t>ceteris paribus</a:t>
            </a:r>
            <a:r>
              <a:rPr lang="en-US" sz="2000" dirty="0">
                <a:solidFill>
                  <a:srgbClr val="FF0000"/>
                </a:solidFill>
                <a:cs typeface="Times New Roman" pitchFamily="18" charset="0"/>
              </a:rPr>
              <a:t>, unfavorable to banks</a:t>
            </a:r>
            <a:r>
              <a:rPr lang="en-US" sz="2000" dirty="0">
                <a:cs typeface="Times New Roman" pitchFamily="18" charset="0"/>
              </a:rPr>
              <a:t>.</a:t>
            </a:r>
          </a:p>
          <a:p>
            <a:pPr marL="266700" indent="-266700" algn="just">
              <a:lnSpc>
                <a:spcPts val="2700"/>
              </a:lnSpc>
              <a:spcBef>
                <a:spcPts val="600"/>
              </a:spcBef>
              <a:spcAft>
                <a:spcPts val="600"/>
              </a:spcAft>
            </a:pPr>
            <a:r>
              <a:rPr lang="en-US" sz="2000" dirty="0">
                <a:cs typeface="Times New Roman" pitchFamily="18" charset="0"/>
              </a:rPr>
              <a:t>However, we must also bear in mind that higher rates may reduce credit risk.</a:t>
            </a:r>
          </a:p>
          <a:p>
            <a:pPr marL="266700" indent="-266700" algn="just">
              <a:lnSpc>
                <a:spcPts val="2700"/>
              </a:lnSpc>
              <a:spcBef>
                <a:spcPts val="600"/>
              </a:spcBef>
              <a:spcAft>
                <a:spcPts val="600"/>
              </a:spcAft>
            </a:pPr>
            <a:r>
              <a:rPr lang="en-US" sz="2000" dirty="0">
                <a:cs typeface="Times New Roman" pitchFamily="18" charset="0"/>
              </a:rPr>
              <a:t>As illustrated below, Portugal is one of the countries with the highest % of variable rate loans.</a:t>
            </a:r>
            <a:endParaRPr lang="en-US" sz="2000" dirty="0">
              <a:cs typeface="Arial" charset="0"/>
            </a:endParaRPr>
          </a:p>
          <a:p>
            <a:pPr marL="266700" indent="-266700" algn="just">
              <a:lnSpc>
                <a:spcPts val="2700"/>
              </a:lnSpc>
              <a:spcBef>
                <a:spcPts val="600"/>
              </a:spcBef>
              <a:spcAft>
                <a:spcPts val="600"/>
              </a:spcAft>
            </a:pPr>
            <a:endParaRPr lang="en-US" sz="2000" dirty="0">
              <a:cs typeface="Times New Roman" pitchFamily="18" charset="0"/>
            </a:endParaRPr>
          </a:p>
          <a:p>
            <a:pPr marL="266700" indent="-266700" algn="just">
              <a:lnSpc>
                <a:spcPts val="2700"/>
              </a:lnSpc>
              <a:spcBef>
                <a:spcPts val="600"/>
              </a:spcBef>
              <a:spcAft>
                <a:spcPts val="600"/>
              </a:spcAft>
            </a:pPr>
            <a:endParaRPr lang="en-US" sz="2000" dirty="0">
              <a:cs typeface="Times New Roman" pitchFamily="18" charset="0"/>
            </a:endParaRPr>
          </a:p>
          <a:p>
            <a:pPr marL="266700" indent="-266700" algn="just">
              <a:lnSpc>
                <a:spcPts val="2700"/>
              </a:lnSpc>
              <a:spcBef>
                <a:spcPts val="600"/>
              </a:spcBef>
              <a:spcAft>
                <a:spcPts val="600"/>
              </a:spcAft>
            </a:pP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729</a:t>
            </a:fld>
            <a:endParaRPr lang="en-US"/>
          </a:p>
        </p:txBody>
      </p:sp>
      <p:pic>
        <p:nvPicPr>
          <p:cNvPr id="5" name="Picture 4"/>
          <p:cNvPicPr>
            <a:picLocks noChangeAspect="1"/>
          </p:cNvPicPr>
          <p:nvPr/>
        </p:nvPicPr>
        <p:blipFill>
          <a:blip r:embed="rId2"/>
          <a:stretch>
            <a:fillRect/>
          </a:stretch>
        </p:blipFill>
        <p:spPr>
          <a:xfrm>
            <a:off x="5169024" y="4437112"/>
            <a:ext cx="4145756" cy="1813893"/>
          </a:xfrm>
          <a:prstGeom prst="rect">
            <a:avLst/>
          </a:prstGeom>
        </p:spPr>
      </p:pic>
      <p:cxnSp>
        <p:nvCxnSpPr>
          <p:cNvPr id="6" name="Straight Arrow Connector 5"/>
          <p:cNvCxnSpPr/>
          <p:nvPr/>
        </p:nvCxnSpPr>
        <p:spPr bwMode="auto">
          <a:xfrm flipH="1">
            <a:off x="8985448" y="4323391"/>
            <a:ext cx="270098" cy="432048"/>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
        <p:nvSpPr>
          <p:cNvPr id="7" name="Rectangle 6"/>
          <p:cNvSpPr/>
          <p:nvPr/>
        </p:nvSpPr>
        <p:spPr>
          <a:xfrm>
            <a:off x="1064568" y="5753262"/>
            <a:ext cx="3888432" cy="461665"/>
          </a:xfrm>
          <a:prstGeom prst="rect">
            <a:avLst/>
          </a:prstGeom>
        </p:spPr>
        <p:txBody>
          <a:bodyPr wrap="square">
            <a:spAutoFit/>
          </a:bodyPr>
          <a:lstStyle/>
          <a:p>
            <a:pPr algn="just">
              <a:spcBef>
                <a:spcPct val="50000"/>
              </a:spcBef>
              <a:buNone/>
            </a:pPr>
            <a:r>
              <a:rPr lang="en-US" sz="1200" b="0" u="none" dirty="0">
                <a:solidFill>
                  <a:schemeClr val="tx1"/>
                </a:solidFill>
              </a:rPr>
              <a:t>Source: Fitch (2016), 2016 Fitch Credit Outlook Conference, Lisbon, 28 Jan.</a:t>
            </a:r>
          </a:p>
        </p:txBody>
      </p:sp>
    </p:spTree>
    <p:extLst>
      <p:ext uri="{BB962C8B-B14F-4D97-AF65-F5344CB8AC3E}">
        <p14:creationId xmlns:p14="http://schemas.microsoft.com/office/powerpoint/2010/main" val="3339598831"/>
      </p:ext>
    </p:extLst>
  </p:cSld>
  <p:clrMapOvr>
    <a:masterClrMapping/>
  </p:clrMapOvr>
  <p:transition spd="slow">
    <p:pull dir="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dirty="0"/>
              <a:t>Drawbacks:</a:t>
            </a:r>
          </a:p>
          <a:p>
            <a:pPr algn="just">
              <a:lnSpc>
                <a:spcPts val="2700"/>
              </a:lnSpc>
              <a:spcBef>
                <a:spcPts val="600"/>
              </a:spcBef>
              <a:spcAft>
                <a:spcPts val="600"/>
              </a:spcAft>
            </a:pPr>
            <a:endParaRPr lang="en-US" sz="2000" dirty="0"/>
          </a:p>
          <a:p>
            <a:pPr marL="514350" indent="-514350" algn="just">
              <a:lnSpc>
                <a:spcPts val="2700"/>
              </a:lnSpc>
              <a:spcBef>
                <a:spcPts val="600"/>
              </a:spcBef>
              <a:spcAft>
                <a:spcPts val="600"/>
              </a:spcAft>
              <a:buAutoNum type="romanLcParenBoth"/>
            </a:pPr>
            <a:r>
              <a:rPr lang="en-US" sz="2000" dirty="0"/>
              <a:t>Some of the amounts will be kept as cash and will not be deposited at the banking system</a:t>
            </a:r>
          </a:p>
          <a:p>
            <a:pPr marL="514350" indent="-514350" algn="just">
              <a:lnSpc>
                <a:spcPts val="2700"/>
              </a:lnSpc>
              <a:spcBef>
                <a:spcPts val="600"/>
              </a:spcBef>
              <a:spcAft>
                <a:spcPts val="600"/>
              </a:spcAft>
              <a:buAutoNum type="romanLcParenBoth"/>
            </a:pPr>
            <a:r>
              <a:rPr lang="en-US" sz="2000" dirty="0"/>
              <a:t>Banks may decide to keep some excess reserves (ER) in addition to required reserves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73</a:t>
            </a:fld>
            <a:endParaRPr lang="en-US"/>
          </a:p>
        </p:txBody>
      </p:sp>
      <p:sp>
        <p:nvSpPr>
          <p:cNvPr id="4" name="Down Arrow 3"/>
          <p:cNvSpPr/>
          <p:nvPr/>
        </p:nvSpPr>
        <p:spPr bwMode="auto">
          <a:xfrm>
            <a:off x="5241032" y="4293096"/>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pic>
        <p:nvPicPr>
          <p:cNvPr id="5" name="Picture 4"/>
          <p:cNvPicPr>
            <a:picLocks noChangeAspect="1"/>
          </p:cNvPicPr>
          <p:nvPr/>
        </p:nvPicPr>
        <p:blipFill>
          <a:blip r:embed="rId2"/>
          <a:stretch>
            <a:fillRect/>
          </a:stretch>
        </p:blipFill>
        <p:spPr>
          <a:xfrm>
            <a:off x="3510828" y="4998920"/>
            <a:ext cx="3892456" cy="446304"/>
          </a:xfrm>
          <a:prstGeom prst="rect">
            <a:avLst/>
          </a:prstGeom>
        </p:spPr>
      </p:pic>
    </p:spTree>
    <p:extLst>
      <p:ext uri="{BB962C8B-B14F-4D97-AF65-F5344CB8AC3E}">
        <p14:creationId xmlns:p14="http://schemas.microsoft.com/office/powerpoint/2010/main" val="2547036890"/>
      </p:ext>
    </p:extLst>
  </p:cSld>
  <p:clrMapOvr>
    <a:masterClrMapping/>
  </p:clrMapOvr>
  <p:transition spd="slow">
    <p:pull dir="r"/>
  </p:transition>
</p:sld>
</file>

<file path=ppt/slides/slide7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Market Risk</a:t>
            </a:r>
          </a:p>
        </p:txBody>
      </p:sp>
      <p:sp>
        <p:nvSpPr>
          <p:cNvPr id="134147" name="Rectangle 4"/>
          <p:cNvSpPr>
            <a:spLocks noGrp="1" noChangeArrowheads="1"/>
          </p:cNvSpPr>
          <p:nvPr>
            <p:ph type="body" idx="1"/>
          </p:nvPr>
        </p:nvSpPr>
        <p:spPr>
          <a:xfrm>
            <a:off x="704528" y="1628799"/>
            <a:ext cx="8784976" cy="2376265"/>
          </a:xfrm>
          <a:noFill/>
        </p:spPr>
        <p:txBody>
          <a:bodyPr/>
          <a:lstStyle/>
          <a:p>
            <a:pPr marL="236455" indent="-236455" algn="just">
              <a:lnSpc>
                <a:spcPts val="2700"/>
              </a:lnSpc>
              <a:spcBef>
                <a:spcPts val="600"/>
              </a:spcBef>
              <a:spcAft>
                <a:spcPts val="0"/>
              </a:spcAft>
            </a:pPr>
            <a:r>
              <a:rPr lang="en-US" sz="1800" b="1" dirty="0">
                <a:solidFill>
                  <a:srgbClr val="FF0000"/>
                </a:solidFill>
                <a:cs typeface="Times New Roman" pitchFamily="18" charset="0"/>
              </a:rPr>
              <a:t>Definition: risk of losses due to the impact of interest rate, exchange rates, stock and bond prices or other financial asset price moves on the value of actively traded portfolios.</a:t>
            </a:r>
          </a:p>
          <a:p>
            <a:pPr marL="236455" indent="-236455" algn="just">
              <a:lnSpc>
                <a:spcPts val="2700"/>
              </a:lnSpc>
              <a:spcBef>
                <a:spcPts val="600"/>
              </a:spcBef>
              <a:spcAft>
                <a:spcPts val="0"/>
              </a:spcAft>
            </a:pPr>
            <a:r>
              <a:rPr lang="en-US" sz="1800" dirty="0">
                <a:cs typeface="Times New Roman" pitchFamily="18" charset="0"/>
              </a:rPr>
              <a:t>Market risk of a portfolio is usually computed by </a:t>
            </a:r>
            <a:r>
              <a:rPr lang="en-US" sz="1800" dirty="0" err="1">
                <a:cs typeface="Times New Roman" pitchFamily="18" charset="0"/>
              </a:rPr>
              <a:t>VaR</a:t>
            </a:r>
            <a:r>
              <a:rPr lang="en-US" sz="1800" dirty="0">
                <a:cs typeface="Times New Roman" pitchFamily="18" charset="0"/>
              </a:rPr>
              <a:t> for a high confidence level and a short maturity (usually 99%, 10-day), offering a conservative loss measure.</a:t>
            </a:r>
          </a:p>
          <a:p>
            <a:pPr marL="236455" indent="-236455" algn="just">
              <a:lnSpc>
                <a:spcPts val="2700"/>
              </a:lnSpc>
              <a:spcBef>
                <a:spcPts val="600"/>
              </a:spcBef>
              <a:spcAft>
                <a:spcPts val="0"/>
              </a:spcAft>
            </a:pPr>
            <a:r>
              <a:rPr lang="en-US" sz="1800" dirty="0" err="1">
                <a:cs typeface="Times New Roman" pitchFamily="18" charset="0"/>
              </a:rPr>
              <a:t>VaR</a:t>
            </a:r>
            <a:r>
              <a:rPr lang="en-US" sz="1800" dirty="0">
                <a:cs typeface="Times New Roman" pitchFamily="18" charset="0"/>
              </a:rPr>
              <a:t> - </a:t>
            </a:r>
            <a:r>
              <a:rPr lang="en-US" sz="1800" dirty="0"/>
              <a:t>maximum loss which can occur with </a:t>
            </a:r>
            <a:r>
              <a:rPr lang="en-US" sz="1800" i="1" dirty="0"/>
              <a:t>X</a:t>
            </a:r>
            <a:r>
              <a:rPr lang="en-US" sz="1800" dirty="0"/>
              <a:t>% confidence over a holding period of </a:t>
            </a:r>
            <a:r>
              <a:rPr lang="en-US" sz="1800" i="1" dirty="0"/>
              <a:t>t</a:t>
            </a:r>
            <a:r>
              <a:rPr lang="en-US" sz="1800" dirty="0"/>
              <a:t> days.</a:t>
            </a:r>
            <a:endParaRPr lang="en-US" sz="1800" dirty="0">
              <a:cs typeface="Times New Roman" pitchFamily="18" charset="0"/>
            </a:endParaRPr>
          </a:p>
        </p:txBody>
      </p:sp>
      <p:pic>
        <p:nvPicPr>
          <p:cNvPr id="4" name="Imagem 3"/>
          <p:cNvPicPr>
            <a:picLocks noChangeAspect="1"/>
          </p:cNvPicPr>
          <p:nvPr/>
        </p:nvPicPr>
        <p:blipFill>
          <a:blip r:embed="rId2"/>
          <a:stretch>
            <a:fillRect/>
          </a:stretch>
        </p:blipFill>
        <p:spPr>
          <a:xfrm>
            <a:off x="992560" y="4005064"/>
            <a:ext cx="4840402" cy="2304256"/>
          </a:xfrm>
          <a:prstGeom prst="rect">
            <a:avLst/>
          </a:prstGeom>
        </p:spPr>
      </p:pic>
      <p:sp>
        <p:nvSpPr>
          <p:cNvPr id="5" name="Text Box 5"/>
          <p:cNvSpPr txBox="1">
            <a:spLocks noChangeArrowheads="1"/>
          </p:cNvSpPr>
          <p:nvPr/>
        </p:nvSpPr>
        <p:spPr bwMode="auto">
          <a:xfrm>
            <a:off x="5889104" y="6063099"/>
            <a:ext cx="1963380" cy="246221"/>
          </a:xfrm>
          <a:prstGeom prst="rect">
            <a:avLst/>
          </a:prstGeom>
          <a:noFill/>
          <a:ln w="12700" cap="sq">
            <a:noFill/>
            <a:miter lim="800000"/>
            <a:headEnd/>
            <a:tailEnd/>
          </a:ln>
        </p:spPr>
        <p:txBody>
          <a:bodyPr wrap="square">
            <a:spAutoFit/>
          </a:bodyPr>
          <a:lstStyle/>
          <a:p>
            <a:pPr algn="just">
              <a:spcBef>
                <a:spcPct val="50000"/>
              </a:spcBef>
              <a:buNone/>
            </a:pPr>
            <a:r>
              <a:rPr lang="pt-PT" sz="1000" b="0" u="none" dirty="0" err="1">
                <a:solidFill>
                  <a:schemeClr val="tx1"/>
                </a:solidFill>
              </a:rPr>
              <a:t>Source</a:t>
            </a:r>
            <a:r>
              <a:rPr lang="pt-PT" sz="1000" b="0" u="none" dirty="0">
                <a:solidFill>
                  <a:schemeClr val="tx1"/>
                </a:solidFill>
              </a:rPr>
              <a:t>: </a:t>
            </a:r>
            <a:r>
              <a:rPr lang="en-US" sz="1000" b="0" u="none" dirty="0">
                <a:solidFill>
                  <a:schemeClr val="tx1"/>
                </a:solidFill>
              </a:rPr>
              <a:t>Hull, John (2009)</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730</a:t>
            </a:fld>
            <a:endParaRPr lang="en-US"/>
          </a:p>
        </p:txBody>
      </p:sp>
    </p:spTree>
    <p:extLst>
      <p:ext uri="{BB962C8B-B14F-4D97-AF65-F5344CB8AC3E}">
        <p14:creationId xmlns:p14="http://schemas.microsoft.com/office/powerpoint/2010/main" val="2546800136"/>
      </p:ext>
    </p:extLst>
  </p:cSld>
  <p:clrMapOvr>
    <a:masterClrMapping/>
  </p:clrMapOvr>
  <p:transition spd="slow">
    <p:pull dir="r"/>
  </p:transition>
</p:sld>
</file>

<file path=ppt/slides/slide7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endParaRPr lang="en-US" dirty="0"/>
          </a:p>
        </p:txBody>
      </p:sp>
      <mc:AlternateContent xmlns:mc="http://schemas.openxmlformats.org/markup-compatibility/2006" xmlns:a14="http://schemas.microsoft.com/office/drawing/2010/main">
        <mc:Choice Requires="a14">
          <p:sp>
            <p:nvSpPr>
              <p:cNvPr id="134147" name="Rectangle 4"/>
              <p:cNvSpPr>
                <a:spLocks noGrp="1" noChangeArrowheads="1"/>
              </p:cNvSpPr>
              <p:nvPr>
                <p:ph type="body" idx="1"/>
              </p:nvPr>
            </p:nvSpPr>
            <p:spPr>
              <a:xfrm>
                <a:off x="762000" y="1628799"/>
                <a:ext cx="8727504" cy="1512169"/>
              </a:xfrm>
              <a:noFill/>
            </p:spPr>
            <p:txBody>
              <a:bodyPr/>
              <a:lstStyle/>
              <a:p>
                <a:pPr marL="236455" indent="-236455" algn="just">
                  <a:lnSpc>
                    <a:spcPts val="2700"/>
                  </a:lnSpc>
                  <a:spcBef>
                    <a:spcPts val="600"/>
                  </a:spcBef>
                  <a:spcAft>
                    <a:spcPts val="0"/>
                  </a:spcAft>
                </a:pPr>
                <a:r>
                  <a:rPr lang="en-US" sz="1800" dirty="0">
                    <a:solidFill>
                      <a:srgbClr val="FF0000"/>
                    </a:solidFill>
                    <a:cs typeface="Times New Roman" pitchFamily="18" charset="0"/>
                  </a:rPr>
                  <a:t>Usual measure of the market risk of a portfolio: </a:t>
                </a:r>
                <a:r>
                  <a:rPr lang="en-US" sz="1800" dirty="0">
                    <a:cs typeface="Times New Roman" pitchFamily="18" charset="0"/>
                  </a:rPr>
                  <a:t>Value-at-Risk (</a:t>
                </a:r>
                <a:r>
                  <a:rPr lang="en-US" sz="1800" dirty="0" err="1">
                    <a:cs typeface="Times New Roman" pitchFamily="18" charset="0"/>
                  </a:rPr>
                  <a:t>VaR</a:t>
                </a:r>
                <a:r>
                  <a:rPr lang="en-US" sz="1800" dirty="0">
                    <a:cs typeface="Times New Roman" pitchFamily="18" charset="0"/>
                  </a:rPr>
                  <a:t>).</a:t>
                </a:r>
              </a:p>
              <a:p>
                <a:pPr marL="236455" indent="-236455" algn="just">
                  <a:lnSpc>
                    <a:spcPts val="2700"/>
                  </a:lnSpc>
                  <a:spcBef>
                    <a:spcPts val="600"/>
                  </a:spcBef>
                  <a:spcAft>
                    <a:spcPts val="0"/>
                  </a:spcAft>
                </a:pPr>
                <a:r>
                  <a:rPr lang="en-US" sz="1800" dirty="0" err="1">
                    <a:solidFill>
                      <a:srgbClr val="FF0000"/>
                    </a:solidFill>
                    <a:cs typeface="Times New Roman" pitchFamily="18" charset="0"/>
                  </a:rPr>
                  <a:t>VaR</a:t>
                </a:r>
                <a:r>
                  <a:rPr lang="en-US" sz="1800" dirty="0">
                    <a:solidFill>
                      <a:srgbClr val="FF0000"/>
                    </a:solidFill>
                    <a:cs typeface="Times New Roman" pitchFamily="18" charset="0"/>
                  </a:rPr>
                  <a:t>:</a:t>
                </a:r>
                <a:r>
                  <a:rPr lang="en-US" sz="1800" dirty="0">
                    <a:cs typeface="Times New Roman" pitchFamily="18" charset="0"/>
                  </a:rPr>
                  <a:t> </a:t>
                </a:r>
                <a:r>
                  <a:rPr lang="en-US" sz="1800" dirty="0"/>
                  <a:t>maximum loss that can occur with </a:t>
                </a:r>
                <a:r>
                  <a:rPr lang="en-US" sz="1800" i="1" dirty="0"/>
                  <a:t>X</a:t>
                </a:r>
                <a:r>
                  <a:rPr lang="en-US" sz="1800" dirty="0"/>
                  <a:t>% confidence over a holding period of </a:t>
                </a:r>
                <a:r>
                  <a:rPr lang="en-US" sz="1800" i="1" dirty="0"/>
                  <a:t>t</a:t>
                </a:r>
                <a:r>
                  <a:rPr lang="en-US" sz="1800" dirty="0"/>
                  <a:t> days, being </a:t>
                </a:r>
                <a:r>
                  <a:rPr lang="en-US" sz="1800" i="1" dirty="0"/>
                  <a:t>X</a:t>
                </a:r>
                <a:r>
                  <a:rPr lang="en-US" sz="1800" dirty="0"/>
                  <a:t> the </a:t>
                </a:r>
                <a:r>
                  <a:rPr lang="en-US" sz="1800" dirty="0">
                    <a:cs typeface="Times New Roman" pitchFamily="18" charset="0"/>
                  </a:rPr>
                  <a:t>confidence level (</a:t>
                </a:r>
                <a:r>
                  <a:rPr lang="en-US" sz="1800" dirty="0"/>
                  <a:t>usually </a:t>
                </a:r>
                <a:r>
                  <a:rPr lang="en-US" sz="1800" dirty="0">
                    <a:cs typeface="Times New Roman" pitchFamily="18" charset="0"/>
                  </a:rPr>
                  <a:t>high) and </a:t>
                </a:r>
                <a:r>
                  <a:rPr lang="en-US" sz="1800" i="1" dirty="0">
                    <a:cs typeface="Times New Roman" pitchFamily="18" charset="0"/>
                  </a:rPr>
                  <a:t>t</a:t>
                </a:r>
                <a:r>
                  <a:rPr lang="en-US" sz="1800" dirty="0">
                    <a:cs typeface="Times New Roman" pitchFamily="18" charset="0"/>
                  </a:rPr>
                  <a:t> a short number of days, providing a conservative loss measure, corresponding to a highly unlikely but severe scenario.</a:t>
                </a:r>
              </a:p>
              <a:p>
                <a:pPr marL="236455" indent="-236455" algn="just">
                  <a:lnSpc>
                    <a:spcPts val="2700"/>
                  </a:lnSpc>
                  <a:spcBef>
                    <a:spcPts val="600"/>
                  </a:spcBef>
                  <a:spcAft>
                    <a:spcPts val="0"/>
                  </a:spcAft>
                </a:pPr>
                <a:endParaRPr lang="en-US" sz="1800" dirty="0">
                  <a:cs typeface="Times New Roman" pitchFamily="18" charset="0"/>
                </a:endParaRPr>
              </a:p>
              <a:p>
                <a:pPr marL="236455" indent="-236455" algn="just">
                  <a:lnSpc>
                    <a:spcPts val="2700"/>
                  </a:lnSpc>
                  <a:spcBef>
                    <a:spcPts val="0"/>
                  </a:spcBef>
                  <a:spcAft>
                    <a:spcPts val="0"/>
                  </a:spcAft>
                </a:pPr>
                <a:r>
                  <a:rPr lang="en-US" altLang="en-US" sz="1800" dirty="0" err="1"/>
                  <a:t>VaR</a:t>
                </a:r>
                <a:r>
                  <a:rPr lang="en-US" altLang="en-US" sz="1800" dirty="0"/>
                  <a:t> = loss resulting from the difference between the portfolio value under a very unlikely scenario (with probability 1-</a:t>
                </a:r>
                <a:r>
                  <a:rPr lang="en-US" altLang="en-US" sz="1800" i="1" dirty="0"/>
                  <a:t>X</a:t>
                </a:r>
                <a:r>
                  <a:rPr lang="en-US" altLang="en-US" sz="1800" dirty="0"/>
                  <a:t>%) and its expected value in a given future moment, measured as an amount or a % of the portfolio</a:t>
                </a:r>
                <a:r>
                  <a:rPr lang="pt-PT" altLang="en-US" sz="1800" dirty="0"/>
                  <a:t>:</a:t>
                </a:r>
              </a:p>
              <a:p>
                <a:pPr marL="236455" indent="-236455" algn="just">
                  <a:lnSpc>
                    <a:spcPts val="2700"/>
                  </a:lnSpc>
                  <a:spcBef>
                    <a:spcPts val="600"/>
                  </a:spcBef>
                  <a:spcAft>
                    <a:spcPts val="0"/>
                  </a:spcAft>
                </a:pPr>
                <a:endParaRPr lang="pt-PT" altLang="en-US" sz="1800" dirty="0"/>
              </a:p>
              <a:p>
                <a:pPr marL="269875" indent="0" algn="just">
                  <a:lnSpc>
                    <a:spcPts val="2500"/>
                  </a:lnSpc>
                  <a:spcBef>
                    <a:spcPts val="0"/>
                  </a:spcBef>
                  <a:spcAft>
                    <a:spcPts val="0"/>
                  </a:spcAft>
                  <a:buNone/>
                </a:pPr>
                <a14:m>
                  <m:oMath xmlns:m="http://schemas.openxmlformats.org/officeDocument/2006/math">
                    <m:r>
                      <a:rPr lang="pt-PT" altLang="en-US" sz="1800" b="0" i="1" smtClean="0">
                        <a:latin typeface="Cambria Math" panose="02040503050406030204" pitchFamily="18" charset="0"/>
                      </a:rPr>
                      <m:t>𝑃𝑟𝑜𝑏</m:t>
                    </m:r>
                    <m:d>
                      <m:dPr>
                        <m:begChr m:val="["/>
                        <m:endChr m:val="]"/>
                        <m:ctrlPr>
                          <a:rPr lang="pt-PT" altLang="en-US" sz="1800" b="0" i="1" smtClean="0">
                            <a:latin typeface="Cambria Math" panose="02040503050406030204" pitchFamily="18" charset="0"/>
                          </a:rPr>
                        </m:ctrlPr>
                      </m:dPr>
                      <m:e>
                        <m:r>
                          <a:rPr lang="pt-PT" altLang="en-US" sz="1800" i="1">
                            <a:latin typeface="Cambria Math" panose="02040503050406030204" pitchFamily="18" charset="0"/>
                            <a:ea typeface="Cambria Math" panose="02040503050406030204" pitchFamily="18" charset="0"/>
                          </a:rPr>
                          <m:t>∆</m:t>
                        </m:r>
                        <m:r>
                          <a:rPr lang="pt-PT" altLang="en-US" sz="1800" i="1">
                            <a:latin typeface="Cambria Math" panose="02040503050406030204" pitchFamily="18" charset="0"/>
                            <a:ea typeface="Cambria Math" panose="02040503050406030204" pitchFamily="18" charset="0"/>
                          </a:rPr>
                          <m:t>𝑉</m:t>
                        </m:r>
                        <m:r>
                          <a:rPr lang="pt-PT" altLang="en-US" sz="1800" i="1">
                            <a:latin typeface="Cambria Math" panose="02040503050406030204" pitchFamily="18" charset="0"/>
                            <a:ea typeface="Cambria Math" panose="02040503050406030204" pitchFamily="18" charset="0"/>
                          </a:rPr>
                          <m:t>&lt;−</m:t>
                        </m:r>
                        <m:r>
                          <a:rPr lang="pt-PT" altLang="en-US" sz="1800" i="1">
                            <a:latin typeface="Cambria Math" panose="02040503050406030204" pitchFamily="18" charset="0"/>
                            <a:ea typeface="Cambria Math" panose="02040503050406030204" pitchFamily="18" charset="0"/>
                          </a:rPr>
                          <m:t>𝑉𝑎𝑅</m:t>
                        </m:r>
                      </m:e>
                    </m:d>
                    <m:r>
                      <a:rPr lang="pt-PT" altLang="en-US" sz="1800" b="0" i="1" smtClean="0">
                        <a:latin typeface="Cambria Math" panose="02040503050406030204" pitchFamily="18" charset="0"/>
                      </a:rPr>
                      <m:t>=</m:t>
                    </m:r>
                    <m:r>
                      <a:rPr lang="pt-PT" altLang="en-US" sz="1800" b="0" i="1" smtClean="0">
                        <a:latin typeface="Cambria Math" panose="02040503050406030204" pitchFamily="18" charset="0"/>
                        <a:ea typeface="Cambria Math" panose="02040503050406030204" pitchFamily="18" charset="0"/>
                      </a:rPr>
                      <m:t>𝑋</m:t>
                    </m:r>
                  </m:oMath>
                </a14:m>
                <a:r>
                  <a:rPr lang="pt-PT" altLang="en-US" sz="1800" dirty="0"/>
                  <a:t>, </a:t>
                </a:r>
                <a:r>
                  <a:rPr lang="en-US" altLang="en-US" sz="1800" dirty="0"/>
                  <a:t>being</a:t>
                </a:r>
              </a:p>
              <a:p>
                <a:pPr marL="269875" indent="0" algn="just" eaLnBrk="1" hangingPunct="1">
                  <a:lnSpc>
                    <a:spcPts val="2100"/>
                  </a:lnSpc>
                  <a:spcBef>
                    <a:spcPts val="0"/>
                  </a:spcBef>
                  <a:spcAft>
                    <a:spcPts val="0"/>
                  </a:spcAft>
                  <a:buNone/>
                  <a:defRPr/>
                </a:pPr>
                <a:r>
                  <a:rPr lang="pt-PT" altLang="en-US" sz="1500" i="1" dirty="0"/>
                  <a:t>V*</a:t>
                </a:r>
                <a:r>
                  <a:rPr lang="pt-PT" altLang="en-US" sz="1500" i="1" baseline="-25000" dirty="0"/>
                  <a:t>t</a:t>
                </a:r>
                <a:r>
                  <a:rPr lang="pt-PT" altLang="en-US" sz="1500" dirty="0"/>
                  <a:t> - portfolio</a:t>
                </a:r>
                <a:r>
                  <a:rPr lang="en-US" altLang="en-US" sz="1500" dirty="0"/>
                  <a:t> value corresponding to the loss for a given significance level</a:t>
                </a:r>
              </a:p>
              <a:p>
                <a:pPr marL="269875" indent="0" algn="just" eaLnBrk="1" hangingPunct="1">
                  <a:lnSpc>
                    <a:spcPts val="2100"/>
                  </a:lnSpc>
                  <a:spcBef>
                    <a:spcPts val="0"/>
                  </a:spcBef>
                  <a:spcAft>
                    <a:spcPts val="0"/>
                  </a:spcAft>
                  <a:buNone/>
                  <a:defRPr/>
                </a:pPr>
                <a:r>
                  <a:rPr lang="en-US" altLang="en-US" sz="1500" i="1" dirty="0"/>
                  <a:t>R*</a:t>
                </a:r>
                <a:r>
                  <a:rPr lang="en-US" altLang="en-US" sz="1500" dirty="0"/>
                  <a:t> - portfolio log return corresponding to </a:t>
                </a:r>
                <a:r>
                  <a:rPr lang="pt-PT" altLang="en-US" sz="1500" i="1" dirty="0"/>
                  <a:t>V*</a:t>
                </a:r>
                <a:r>
                  <a:rPr lang="pt-PT" altLang="en-US" sz="1500" i="1" baseline="-25000" dirty="0"/>
                  <a:t>t</a:t>
                </a:r>
                <a:r>
                  <a:rPr lang="pt-PT" altLang="en-US" sz="1500" dirty="0"/>
                  <a:t> </a:t>
                </a:r>
              </a:p>
              <a:p>
                <a:pPr marL="269875" indent="0" algn="just" eaLnBrk="1" hangingPunct="1">
                  <a:lnSpc>
                    <a:spcPts val="2100"/>
                  </a:lnSpc>
                  <a:spcBef>
                    <a:spcPts val="0"/>
                  </a:spcBef>
                  <a:spcAft>
                    <a:spcPts val="0"/>
                  </a:spcAft>
                  <a:buNone/>
                  <a:defRPr/>
                </a:pPr>
                <a:r>
                  <a:rPr lang="en-US" altLang="en-US" sz="1500" i="1" dirty="0"/>
                  <a:t>μ</a:t>
                </a:r>
                <a:r>
                  <a:rPr lang="en-US" altLang="en-US" sz="1500" dirty="0"/>
                  <a:t> - portfolio expected log return (the rate of return under continuous compounding)</a:t>
                </a:r>
              </a:p>
              <a:p>
                <a:pPr marL="269875" indent="0" algn="just" eaLnBrk="1" hangingPunct="1">
                  <a:lnSpc>
                    <a:spcPts val="2100"/>
                  </a:lnSpc>
                  <a:spcBef>
                    <a:spcPts val="0"/>
                  </a:spcBef>
                  <a:spcAft>
                    <a:spcPts val="0"/>
                  </a:spcAft>
                  <a:buNone/>
                  <a:defRPr/>
                </a:pPr>
                <a:r>
                  <a:rPr lang="el-GR" altLang="en-US" sz="1500" i="1" dirty="0"/>
                  <a:t>Δ</a:t>
                </a:r>
                <a:r>
                  <a:rPr lang="pt-PT" altLang="en-US" sz="1500" i="1" dirty="0"/>
                  <a:t>V</a:t>
                </a:r>
                <a:r>
                  <a:rPr lang="pt-PT" altLang="en-US" sz="1500" dirty="0"/>
                  <a:t> - </a:t>
                </a:r>
                <a:r>
                  <a:rPr lang="en-US" altLang="en-US" sz="1500" dirty="0"/>
                  <a:t>change in portfolio value.</a:t>
                </a:r>
                <a:endParaRPr lang="en-US" sz="1500" dirty="0">
                  <a:cs typeface="Times New Roman" pitchFamily="18" charset="0"/>
                </a:endParaRPr>
              </a:p>
            </p:txBody>
          </p:sp>
        </mc:Choice>
        <mc:Fallback xmlns="">
          <p:sp>
            <p:nvSpPr>
              <p:cNvPr id="134147" name="Rectangle 4"/>
              <p:cNvSpPr>
                <a:spLocks noGrp="1" noRot="1" noChangeAspect="1" noMove="1" noResize="1" noEditPoints="1" noAdjustHandles="1" noChangeArrowheads="1" noChangeShapeType="1" noTextEdit="1"/>
              </p:cNvSpPr>
              <p:nvPr>
                <p:ph type="body" idx="1"/>
              </p:nvPr>
            </p:nvSpPr>
            <p:spPr>
              <a:xfrm>
                <a:off x="762000" y="1628799"/>
                <a:ext cx="8727504" cy="1512169"/>
              </a:xfrm>
              <a:blipFill>
                <a:blip r:embed="rId2"/>
                <a:stretch>
                  <a:fillRect l="-70" r="-559" b="-220161"/>
                </a:stretch>
              </a:blipFill>
            </p:spPr>
            <p:txBody>
              <a:bodyPr/>
              <a:lstStyle/>
              <a:p>
                <a:r>
                  <a:rPr lang="pt-PT">
                    <a:noFill/>
                  </a:rPr>
                  <a:t> </a:t>
                </a:r>
              </a:p>
            </p:txBody>
          </p:sp>
        </mc:Fallback>
      </mc:AlternateContent>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731</a:t>
            </a:fld>
            <a:endParaRPr lang="en-US"/>
          </a:p>
        </p:txBody>
      </p:sp>
      <p:sp>
        <p:nvSpPr>
          <p:cNvPr id="4" name="Down Arrow 3"/>
          <p:cNvSpPr/>
          <p:nvPr/>
        </p:nvSpPr>
        <p:spPr bwMode="auto">
          <a:xfrm>
            <a:off x="5025008" y="3140968"/>
            <a:ext cx="28803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pic>
        <p:nvPicPr>
          <p:cNvPr id="8" name="Picture 7"/>
          <p:cNvPicPr>
            <a:picLocks noChangeAspect="1"/>
          </p:cNvPicPr>
          <p:nvPr/>
        </p:nvPicPr>
        <p:blipFill rotWithShape="1">
          <a:blip r:embed="rId3"/>
          <a:srcRect l="21667" t="44074" r="31667" b="49259"/>
          <a:stretch/>
        </p:blipFill>
        <p:spPr>
          <a:xfrm>
            <a:off x="1064568" y="4581128"/>
            <a:ext cx="4680520" cy="376113"/>
          </a:xfrm>
          <a:prstGeom prst="rect">
            <a:avLst/>
          </a:prstGeom>
        </p:spPr>
      </p:pic>
    </p:spTree>
    <p:extLst>
      <p:ext uri="{BB962C8B-B14F-4D97-AF65-F5344CB8AC3E}">
        <p14:creationId xmlns:p14="http://schemas.microsoft.com/office/powerpoint/2010/main" val="3651922843"/>
      </p:ext>
    </p:extLst>
  </p:cSld>
  <p:clrMapOvr>
    <a:masterClrMapping/>
  </p:clrMapOvr>
  <p:transition spd="slow">
    <p:pull dir="r"/>
  </p:transition>
</p:sld>
</file>

<file path=ppt/slides/slide7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endParaRPr lang="en-US" dirty="0"/>
          </a:p>
        </p:txBody>
      </p:sp>
      <p:sp>
        <p:nvSpPr>
          <p:cNvPr id="134147" name="Rectangle 4"/>
          <p:cNvSpPr>
            <a:spLocks noGrp="1" noChangeArrowheads="1"/>
          </p:cNvSpPr>
          <p:nvPr>
            <p:ph type="body" idx="1"/>
          </p:nvPr>
        </p:nvSpPr>
        <p:spPr>
          <a:xfrm>
            <a:off x="762000" y="1628799"/>
            <a:ext cx="8727504" cy="4694214"/>
          </a:xfrm>
          <a:noFill/>
        </p:spPr>
        <p:txBody>
          <a:bodyPr/>
          <a:lstStyle/>
          <a:p>
            <a:pPr marL="236455" indent="-236455" algn="just">
              <a:lnSpc>
                <a:spcPts val="2700"/>
              </a:lnSpc>
              <a:spcBef>
                <a:spcPts val="600"/>
              </a:spcBef>
              <a:spcAft>
                <a:spcPts val="600"/>
              </a:spcAft>
            </a:pPr>
            <a:r>
              <a:rPr lang="en-US" altLang="en-US" sz="2000" dirty="0"/>
              <a:t>In other words, for a 5% significance level and a daily horizon, 95 out of 100 days the portfolio won’t lose more than the </a:t>
            </a:r>
            <a:r>
              <a:rPr lang="en-US" altLang="en-US" sz="2000" dirty="0" err="1"/>
              <a:t>VaR.</a:t>
            </a:r>
            <a:endParaRPr lang="en-US" altLang="en-US" sz="2000" dirty="0"/>
          </a:p>
          <a:p>
            <a:pPr marL="236455" indent="-236455" algn="just">
              <a:lnSpc>
                <a:spcPts val="2700"/>
              </a:lnSpc>
              <a:spcBef>
                <a:spcPts val="600"/>
              </a:spcBef>
              <a:spcAft>
                <a:spcPts val="600"/>
              </a:spcAft>
            </a:pPr>
            <a:r>
              <a:rPr lang="en-US" altLang="en-US" sz="2000" dirty="0"/>
              <a:t>Or, </a:t>
            </a:r>
            <a:r>
              <a:rPr lang="en-US" altLang="en-US" sz="2000" dirty="0" err="1"/>
              <a:t>i</a:t>
            </a:r>
            <a:r>
              <a:rPr lang="en-GB" altLang="en-US" sz="2000" dirty="0"/>
              <a:t>n 19 out of 20 times, the loss will not exceed the </a:t>
            </a:r>
            <a:r>
              <a:rPr lang="en-GB" altLang="en-US" sz="2000" dirty="0" err="1"/>
              <a:t>VaR</a:t>
            </a:r>
            <a:r>
              <a:rPr lang="en-GB" altLang="en-US" sz="2000" dirty="0"/>
              <a:t> of the portfolio.</a:t>
            </a:r>
          </a:p>
          <a:p>
            <a:pPr marL="236455" indent="-236455" algn="just">
              <a:lnSpc>
                <a:spcPts val="2700"/>
              </a:lnSpc>
              <a:spcBef>
                <a:spcPts val="600"/>
              </a:spcBef>
              <a:spcAft>
                <a:spcPts val="600"/>
              </a:spcAft>
            </a:pPr>
            <a:endParaRPr lang="en-GB" altLang="en-US" sz="2000" dirty="0"/>
          </a:p>
          <a:p>
            <a:pPr marL="236455" indent="-236455" algn="just">
              <a:lnSpc>
                <a:spcPts val="2700"/>
              </a:lnSpc>
              <a:spcBef>
                <a:spcPts val="600"/>
              </a:spcBef>
              <a:spcAft>
                <a:spcPts val="600"/>
              </a:spcAft>
            </a:pPr>
            <a:r>
              <a:rPr lang="en-US" altLang="en-US" sz="2000" dirty="0"/>
              <a:t>With a confidence level of 1 – </a:t>
            </a:r>
            <a:r>
              <a:rPr lang="en-US" altLang="en-US" sz="2000" i="1" dirty="0">
                <a:cs typeface="Times New Roman" panose="02020603050405020304" pitchFamily="18" charset="0"/>
              </a:rPr>
              <a:t>X </a:t>
            </a:r>
            <a:r>
              <a:rPr lang="en-US" altLang="en-US" sz="2000" dirty="0">
                <a:cs typeface="Times New Roman" panose="02020603050405020304" pitchFamily="18" charset="0"/>
              </a:rPr>
              <a:t>(i.e. 1-0,05=95%), the loss in a given time horizon is not expected to exceed the </a:t>
            </a:r>
            <a:r>
              <a:rPr lang="en-US" altLang="en-US" sz="2000" dirty="0" err="1">
                <a:cs typeface="Times New Roman" panose="02020603050405020304" pitchFamily="18" charset="0"/>
              </a:rPr>
              <a:t>VaR.</a:t>
            </a:r>
            <a:endParaRPr lang="en-US" altLang="en-US" sz="2000" dirty="0">
              <a:cs typeface="Times New Roman" panose="02020603050405020304" pitchFamily="18" charset="0"/>
            </a:endParaRPr>
          </a:p>
          <a:p>
            <a:pPr marL="236455" indent="-236455" algn="just">
              <a:lnSpc>
                <a:spcPts val="2700"/>
              </a:lnSpc>
              <a:spcBef>
                <a:spcPts val="600"/>
              </a:spcBef>
              <a:spcAft>
                <a:spcPts val="600"/>
              </a:spcAft>
            </a:pPr>
            <a:endParaRPr lang="en-US" altLang="en-US" sz="2000" dirty="0">
              <a:cs typeface="Times New Roman" panose="02020603050405020304" pitchFamily="18" charset="0"/>
            </a:endParaRPr>
          </a:p>
          <a:p>
            <a:pPr eaLnBrk="1" hangingPunct="1">
              <a:lnSpc>
                <a:spcPts val="2700"/>
              </a:lnSpc>
              <a:spcBef>
                <a:spcPts val="600"/>
              </a:spcBef>
              <a:spcAft>
                <a:spcPts val="600"/>
              </a:spcAft>
              <a:defRPr/>
            </a:pPr>
            <a:r>
              <a:rPr lang="en-US" altLang="en-US" sz="2000" dirty="0"/>
              <a:t>To measure </a:t>
            </a:r>
            <a:r>
              <a:rPr lang="en-US" altLang="en-US" sz="2000" dirty="0" err="1"/>
              <a:t>VaR</a:t>
            </a:r>
            <a:r>
              <a:rPr lang="en-US" altLang="en-US" sz="2000" dirty="0"/>
              <a:t> we need to define:</a:t>
            </a:r>
          </a:p>
          <a:p>
            <a:pPr lvl="1" eaLnBrk="1" hangingPunct="1">
              <a:lnSpc>
                <a:spcPts val="2500"/>
              </a:lnSpc>
              <a:spcBef>
                <a:spcPts val="0"/>
              </a:spcBef>
              <a:spcAft>
                <a:spcPts val="0"/>
              </a:spcAft>
              <a:defRPr/>
            </a:pPr>
            <a:r>
              <a:rPr lang="en-US" altLang="en-US" sz="1800" dirty="0"/>
              <a:t>Confidence level</a:t>
            </a:r>
          </a:p>
          <a:p>
            <a:pPr lvl="1" eaLnBrk="1" hangingPunct="1">
              <a:lnSpc>
                <a:spcPts val="2500"/>
              </a:lnSpc>
              <a:spcBef>
                <a:spcPts val="0"/>
              </a:spcBef>
              <a:spcAft>
                <a:spcPts val="0"/>
              </a:spcAft>
              <a:defRPr/>
            </a:pPr>
            <a:r>
              <a:rPr lang="en-US" altLang="en-US" sz="1800" dirty="0"/>
              <a:t>Time horizon</a:t>
            </a:r>
          </a:p>
          <a:p>
            <a:pPr lvl="1" eaLnBrk="1" hangingPunct="1">
              <a:lnSpc>
                <a:spcPts val="2500"/>
              </a:lnSpc>
              <a:spcBef>
                <a:spcPts val="0"/>
              </a:spcBef>
              <a:spcAft>
                <a:spcPts val="0"/>
              </a:spcAft>
              <a:defRPr/>
            </a:pPr>
            <a:r>
              <a:rPr lang="en-US" altLang="en-US" sz="1800" dirty="0"/>
              <a:t>Distribution function</a:t>
            </a:r>
            <a:endParaRPr lang="en-US" sz="18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732</a:t>
            </a:fld>
            <a:endParaRPr lang="en-US"/>
          </a:p>
        </p:txBody>
      </p:sp>
      <p:sp>
        <p:nvSpPr>
          <p:cNvPr id="7" name="Down Arrow 6"/>
          <p:cNvSpPr/>
          <p:nvPr/>
        </p:nvSpPr>
        <p:spPr>
          <a:xfrm>
            <a:off x="4786964" y="2852936"/>
            <a:ext cx="304800" cy="5038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Down Arrow 8"/>
          <p:cNvSpPr/>
          <p:nvPr/>
        </p:nvSpPr>
        <p:spPr>
          <a:xfrm>
            <a:off x="4786964" y="4185000"/>
            <a:ext cx="304800" cy="5038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7601386"/>
      </p:ext>
    </p:extLst>
  </p:cSld>
  <p:clrMapOvr>
    <a:masterClrMapping/>
  </p:clrMapOvr>
  <p:transition spd="slow">
    <p:pull dir="r"/>
  </p:transition>
</p:sld>
</file>

<file path=ppt/slides/slide7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endParaRPr lang="en-US" dirty="0"/>
          </a:p>
        </p:txBody>
      </p:sp>
      <p:sp>
        <p:nvSpPr>
          <p:cNvPr id="134147" name="Rectangle 4"/>
          <p:cNvSpPr>
            <a:spLocks noGrp="1" noChangeArrowheads="1"/>
          </p:cNvSpPr>
          <p:nvPr>
            <p:ph type="body" idx="1"/>
          </p:nvPr>
        </p:nvSpPr>
        <p:spPr>
          <a:xfrm>
            <a:off x="721894" y="1628799"/>
            <a:ext cx="8767609" cy="4680521"/>
          </a:xfrm>
          <a:noFill/>
        </p:spPr>
        <p:txBody>
          <a:bodyPr/>
          <a:lstStyle/>
          <a:p>
            <a:pPr marL="236455" indent="-236455" algn="just">
              <a:lnSpc>
                <a:spcPts val="2700"/>
              </a:lnSpc>
              <a:spcBef>
                <a:spcPts val="600"/>
              </a:spcBef>
              <a:spcAft>
                <a:spcPts val="0"/>
              </a:spcAft>
            </a:pPr>
            <a:r>
              <a:rPr lang="en-US" altLang="en-US" sz="1800" b="1" u="sng" dirty="0"/>
              <a:t>Confidence level</a:t>
            </a:r>
          </a:p>
          <a:p>
            <a:pPr lvl="1" algn="just" eaLnBrk="1" hangingPunct="1">
              <a:lnSpc>
                <a:spcPts val="2500"/>
              </a:lnSpc>
              <a:spcBef>
                <a:spcPts val="300"/>
              </a:spcBef>
              <a:spcAft>
                <a:spcPts val="0"/>
              </a:spcAft>
              <a:defRPr/>
            </a:pPr>
            <a:r>
              <a:rPr lang="en-US" altLang="en-US" sz="1600" dirty="0"/>
              <a:t>Subjective decision</a:t>
            </a:r>
          </a:p>
          <a:p>
            <a:pPr lvl="1" algn="just" eaLnBrk="1" hangingPunct="1">
              <a:lnSpc>
                <a:spcPts val="2500"/>
              </a:lnSpc>
              <a:spcBef>
                <a:spcPts val="300"/>
              </a:spcBef>
              <a:spcAft>
                <a:spcPts val="0"/>
              </a:spcAft>
              <a:defRPr/>
            </a:pPr>
            <a:r>
              <a:rPr lang="en-US" altLang="en-US" sz="1600" dirty="0"/>
              <a:t>Basel Committee uses a 99% level to compute capital requirements for market risk of trading (marked-to-market) portfolios.</a:t>
            </a:r>
          </a:p>
          <a:p>
            <a:pPr algn="just" eaLnBrk="1" hangingPunct="1">
              <a:lnSpc>
                <a:spcPts val="2700"/>
              </a:lnSpc>
              <a:spcBef>
                <a:spcPts val="600"/>
              </a:spcBef>
              <a:spcAft>
                <a:spcPts val="0"/>
              </a:spcAft>
              <a:defRPr/>
            </a:pPr>
            <a:r>
              <a:rPr lang="en-US" altLang="en-US" sz="1800" b="1" u="sng" dirty="0"/>
              <a:t>Time Horizon</a:t>
            </a:r>
          </a:p>
          <a:p>
            <a:pPr marL="808038" lvl="1" indent="-355600" algn="just" eaLnBrk="1" hangingPunct="1">
              <a:lnSpc>
                <a:spcPts val="2500"/>
              </a:lnSpc>
              <a:spcBef>
                <a:spcPts val="300"/>
              </a:spcBef>
              <a:spcAft>
                <a:spcPts val="0"/>
              </a:spcAft>
              <a:defRPr/>
            </a:pPr>
            <a:r>
              <a:rPr lang="en-US" altLang="en-US" sz="1600" dirty="0"/>
              <a:t>Depends on the portfolio strategy and liquidity</a:t>
            </a:r>
          </a:p>
          <a:p>
            <a:pPr marL="808038" lvl="1" indent="-355600" algn="just" eaLnBrk="1" hangingPunct="1">
              <a:lnSpc>
                <a:spcPts val="2500"/>
              </a:lnSpc>
              <a:spcBef>
                <a:spcPts val="300"/>
              </a:spcBef>
              <a:spcAft>
                <a:spcPts val="0"/>
              </a:spcAft>
              <a:defRPr/>
            </a:pPr>
            <a:r>
              <a:rPr lang="en-US" altLang="en-US" sz="1600" dirty="0"/>
              <a:t>Usually daily, weekly or monthly</a:t>
            </a:r>
          </a:p>
          <a:p>
            <a:pPr marL="808038" lvl="1" indent="-355600" algn="just" eaLnBrk="1" hangingPunct="1">
              <a:lnSpc>
                <a:spcPts val="2500"/>
              </a:lnSpc>
              <a:spcBef>
                <a:spcPts val="300"/>
              </a:spcBef>
              <a:spcAft>
                <a:spcPts val="0"/>
              </a:spcAft>
              <a:defRPr/>
            </a:pPr>
            <a:r>
              <a:rPr lang="en-US" altLang="en-US" sz="1600" dirty="0"/>
              <a:t>Basel Committee uses a 10-day horizon</a:t>
            </a:r>
          </a:p>
          <a:p>
            <a:pPr marL="808038" lvl="1" indent="-355600" algn="just" eaLnBrk="1" hangingPunct="1">
              <a:lnSpc>
                <a:spcPts val="2500"/>
              </a:lnSpc>
              <a:spcBef>
                <a:spcPts val="300"/>
              </a:spcBef>
              <a:spcAft>
                <a:spcPts val="0"/>
              </a:spcAft>
              <a:defRPr/>
            </a:pPr>
            <a:r>
              <a:rPr lang="en-US" altLang="en-US" sz="1600" dirty="0"/>
              <a:t>Rule of thumb: portfolios with higher turnover must use shorter time horizons.</a:t>
            </a:r>
          </a:p>
          <a:p>
            <a:pPr algn="just" eaLnBrk="1" hangingPunct="1">
              <a:lnSpc>
                <a:spcPts val="2700"/>
              </a:lnSpc>
              <a:spcBef>
                <a:spcPts val="600"/>
              </a:spcBef>
              <a:spcAft>
                <a:spcPts val="0"/>
              </a:spcAft>
              <a:defRPr/>
            </a:pPr>
            <a:r>
              <a:rPr lang="en-US" altLang="en-US" sz="1800" b="1" u="sng" dirty="0"/>
              <a:t>Distribution</a:t>
            </a:r>
          </a:p>
          <a:p>
            <a:pPr marL="808038" lvl="1" indent="-355600" algn="just" eaLnBrk="1" hangingPunct="1">
              <a:lnSpc>
                <a:spcPts val="2500"/>
              </a:lnSpc>
              <a:spcBef>
                <a:spcPts val="600"/>
              </a:spcBef>
              <a:spcAft>
                <a:spcPts val="0"/>
              </a:spcAft>
              <a:defRPr/>
            </a:pPr>
            <a:r>
              <a:rPr lang="en-US" altLang="en-US" sz="1600" dirty="0"/>
              <a:t>Can be based on an empirical or a parametric approach.</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733</a:t>
            </a:fld>
            <a:endParaRPr lang="en-US"/>
          </a:p>
        </p:txBody>
      </p:sp>
    </p:spTree>
    <p:extLst>
      <p:ext uri="{BB962C8B-B14F-4D97-AF65-F5344CB8AC3E}">
        <p14:creationId xmlns:p14="http://schemas.microsoft.com/office/powerpoint/2010/main" val="948421640"/>
      </p:ext>
    </p:extLst>
  </p:cSld>
  <p:clrMapOvr>
    <a:masterClrMapping/>
  </p:clrMapOvr>
  <p:transition spd="slow">
    <p:pull dir="r"/>
  </p:transition>
</p:sld>
</file>

<file path=ppt/slides/slide7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endParaRPr lang="en-US" dirty="0"/>
          </a:p>
        </p:txBody>
      </p:sp>
      <p:sp>
        <p:nvSpPr>
          <p:cNvPr id="134147" name="Rectangle 4"/>
          <p:cNvSpPr>
            <a:spLocks noGrp="1" noChangeArrowheads="1"/>
          </p:cNvSpPr>
          <p:nvPr>
            <p:ph type="body" idx="1"/>
          </p:nvPr>
        </p:nvSpPr>
        <p:spPr>
          <a:xfrm>
            <a:off x="721894" y="1628799"/>
            <a:ext cx="8767609" cy="4680521"/>
          </a:xfrm>
          <a:noFill/>
        </p:spPr>
        <p:txBody>
          <a:bodyPr/>
          <a:lstStyle/>
          <a:p>
            <a:pPr marL="236455" indent="-236455" algn="just">
              <a:lnSpc>
                <a:spcPts val="2700"/>
              </a:lnSpc>
              <a:spcBef>
                <a:spcPts val="600"/>
              </a:spcBef>
              <a:spcAft>
                <a:spcPts val="600"/>
              </a:spcAft>
            </a:pPr>
            <a:r>
              <a:rPr lang="en-US" altLang="en-US" sz="2000" dirty="0" err="1"/>
              <a:t>VaR</a:t>
            </a:r>
            <a:r>
              <a:rPr lang="en-US" altLang="en-US" sz="2000" dirty="0"/>
              <a:t> is a measure of unexpected loss that answers to the following question: </a:t>
            </a:r>
          </a:p>
          <a:p>
            <a:pPr marL="0" indent="0" algn="just">
              <a:lnSpc>
                <a:spcPts val="2700"/>
              </a:lnSpc>
              <a:spcBef>
                <a:spcPts val="600"/>
              </a:spcBef>
              <a:spcAft>
                <a:spcPts val="600"/>
              </a:spcAft>
              <a:buNone/>
            </a:pPr>
            <a:r>
              <a:rPr lang="en-US" altLang="en-US" sz="2000" dirty="0">
                <a:solidFill>
                  <a:srgbClr val="FF0000"/>
                </a:solidFill>
              </a:rPr>
              <a:t>how bad things can get for a financial portfolio comprising different types of financial assets under a set of assumptions?</a:t>
            </a:r>
          </a:p>
          <a:p>
            <a:pPr algn="just" eaLnBrk="1" hangingPunct="1">
              <a:lnSpc>
                <a:spcPts val="2700"/>
              </a:lnSpc>
              <a:spcBef>
                <a:spcPts val="600"/>
              </a:spcBef>
              <a:spcAft>
                <a:spcPts val="600"/>
              </a:spcAft>
              <a:defRPr/>
            </a:pPr>
            <a:endParaRPr lang="en-US" altLang="en-US" sz="2000" dirty="0">
              <a:solidFill>
                <a:srgbClr val="FF0000"/>
              </a:solidFill>
            </a:endParaRPr>
          </a:p>
          <a:p>
            <a:pPr algn="just" eaLnBrk="1" hangingPunct="1">
              <a:lnSpc>
                <a:spcPts val="2700"/>
              </a:lnSpc>
              <a:spcBef>
                <a:spcPts val="600"/>
              </a:spcBef>
              <a:spcAft>
                <a:spcPts val="600"/>
              </a:spcAft>
              <a:defRPr/>
            </a:pPr>
            <a:endParaRPr lang="en-US" altLang="en-US" sz="2000" dirty="0">
              <a:solidFill>
                <a:srgbClr val="FF0000"/>
              </a:solidFill>
            </a:endParaRPr>
          </a:p>
          <a:p>
            <a:pPr algn="just" eaLnBrk="1" hangingPunct="1">
              <a:lnSpc>
                <a:spcPts val="2700"/>
              </a:lnSpc>
              <a:spcBef>
                <a:spcPts val="600"/>
              </a:spcBef>
              <a:spcAft>
                <a:spcPts val="600"/>
              </a:spcAft>
              <a:defRPr/>
            </a:pPr>
            <a:endParaRPr lang="en-US" altLang="en-US" sz="2000" dirty="0">
              <a:solidFill>
                <a:srgbClr val="FF0000"/>
              </a:solidFill>
            </a:endParaRPr>
          </a:p>
          <a:p>
            <a:pPr algn="just" eaLnBrk="1" hangingPunct="1">
              <a:lnSpc>
                <a:spcPts val="2700"/>
              </a:lnSpc>
              <a:spcBef>
                <a:spcPts val="600"/>
              </a:spcBef>
              <a:spcAft>
                <a:spcPts val="600"/>
              </a:spcAft>
              <a:defRPr/>
            </a:pPr>
            <a:endParaRPr lang="en-US" altLang="en-US" sz="2000" dirty="0">
              <a:solidFill>
                <a:srgbClr val="FF0000"/>
              </a:solidFill>
            </a:endParaRPr>
          </a:p>
          <a:p>
            <a:pPr marL="269875" indent="-269875" algn="just" eaLnBrk="1" hangingPunct="1">
              <a:lnSpc>
                <a:spcPts val="2700"/>
              </a:lnSpc>
              <a:spcBef>
                <a:spcPts val="600"/>
              </a:spcBef>
              <a:spcAft>
                <a:spcPts val="600"/>
              </a:spcAft>
              <a:defRPr/>
            </a:pPr>
            <a:r>
              <a:rPr lang="en-US" altLang="en-US" sz="2000" dirty="0"/>
              <a:t>While valuation models focus on the mean of the distribution, </a:t>
            </a:r>
            <a:r>
              <a:rPr lang="en-US" altLang="en-US" sz="2000" dirty="0" err="1"/>
              <a:t>VaR</a:t>
            </a:r>
            <a:r>
              <a:rPr lang="en-US" altLang="en-US" sz="2000" dirty="0"/>
              <a:t> gives us the potential variation in prices or returns under very unlikely scenarios, being a summary statistic of the probability density function.</a:t>
            </a:r>
            <a:endParaRPr lang="en-US" altLang="en-US"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734</a:t>
            </a:fld>
            <a:endParaRPr lang="en-US"/>
          </a:p>
        </p:txBody>
      </p:sp>
      <p:pic>
        <p:nvPicPr>
          <p:cNvPr id="5" name="Picture 4"/>
          <p:cNvPicPr>
            <a:picLocks noChangeAspect="1"/>
          </p:cNvPicPr>
          <p:nvPr/>
        </p:nvPicPr>
        <p:blipFill>
          <a:blip r:embed="rId2"/>
          <a:stretch>
            <a:fillRect/>
          </a:stretch>
        </p:blipFill>
        <p:spPr>
          <a:xfrm>
            <a:off x="1143000" y="3413332"/>
            <a:ext cx="7620000" cy="736615"/>
          </a:xfrm>
          <a:prstGeom prst="rect">
            <a:avLst/>
          </a:prstGeom>
        </p:spPr>
      </p:pic>
      <p:sp>
        <p:nvSpPr>
          <p:cNvPr id="6" name="Down Arrow 5"/>
          <p:cNvSpPr/>
          <p:nvPr/>
        </p:nvSpPr>
        <p:spPr>
          <a:xfrm>
            <a:off x="4687997" y="2871428"/>
            <a:ext cx="372318" cy="5419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 Box 6"/>
          <p:cNvSpPr txBox="1">
            <a:spLocks noChangeArrowheads="1"/>
          </p:cNvSpPr>
          <p:nvPr/>
        </p:nvSpPr>
        <p:spPr bwMode="auto">
          <a:xfrm>
            <a:off x="1143000" y="4240447"/>
            <a:ext cx="1643074"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a:solidFill>
                  <a:schemeClr val="tx1"/>
                </a:solidFill>
                <a:latin typeface="+mn-lt"/>
              </a:rPr>
              <a:t>Source: </a:t>
            </a:r>
            <a:r>
              <a:rPr lang="en-US" sz="1200" b="0" u="none" dirty="0" err="1">
                <a:solidFill>
                  <a:schemeClr val="tx1"/>
                </a:solidFill>
                <a:latin typeface="+mn-lt"/>
              </a:rPr>
              <a:t>Jorion</a:t>
            </a:r>
            <a:r>
              <a:rPr lang="en-US" sz="1200" b="0" u="none" dirty="0">
                <a:solidFill>
                  <a:schemeClr val="tx1"/>
                </a:solidFill>
                <a:latin typeface="+mn-lt"/>
              </a:rPr>
              <a:t> (2007)</a:t>
            </a:r>
          </a:p>
        </p:txBody>
      </p:sp>
    </p:spTree>
    <p:extLst>
      <p:ext uri="{BB962C8B-B14F-4D97-AF65-F5344CB8AC3E}">
        <p14:creationId xmlns:p14="http://schemas.microsoft.com/office/powerpoint/2010/main" val="87688228"/>
      </p:ext>
    </p:extLst>
  </p:cSld>
  <p:clrMapOvr>
    <a:masterClrMapping/>
  </p:clrMapOvr>
  <p:transition spd="slow">
    <p:pull dir="r"/>
  </p:transition>
</p:sld>
</file>

<file path=ppt/slides/slide7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endParaRPr lang="en-US" dirty="0"/>
          </a:p>
        </p:txBody>
      </p:sp>
      <p:sp>
        <p:nvSpPr>
          <p:cNvPr id="134147" name="Rectangle 4"/>
          <p:cNvSpPr>
            <a:spLocks noGrp="1" noChangeArrowheads="1"/>
          </p:cNvSpPr>
          <p:nvPr>
            <p:ph type="body" idx="1"/>
          </p:nvPr>
        </p:nvSpPr>
        <p:spPr>
          <a:xfrm>
            <a:off x="721894" y="1628799"/>
            <a:ext cx="8767609" cy="4680521"/>
          </a:xfrm>
          <a:noFill/>
        </p:spPr>
        <p:txBody>
          <a:bodyPr/>
          <a:lstStyle/>
          <a:p>
            <a:pPr marL="236455" indent="-236455" algn="just">
              <a:lnSpc>
                <a:spcPts val="2700"/>
              </a:lnSpc>
              <a:spcBef>
                <a:spcPts val="600"/>
              </a:spcBef>
              <a:spcAft>
                <a:spcPts val="600"/>
              </a:spcAft>
            </a:pPr>
            <a:r>
              <a:rPr lang="en-US" altLang="en-US" sz="2000" dirty="0"/>
              <a:t>Even though </a:t>
            </a:r>
            <a:r>
              <a:rPr lang="en-US" altLang="en-US" sz="2000" dirty="0" err="1"/>
              <a:t>VaR</a:t>
            </a:r>
            <a:r>
              <a:rPr lang="en-US" altLang="en-US" sz="2000" dirty="0"/>
              <a:t> provides a conservative loss measure, it doesn’t give us the worst potential loss =&gt;</a:t>
            </a:r>
          </a:p>
          <a:p>
            <a:pPr marL="236455" indent="-236455" algn="just">
              <a:lnSpc>
                <a:spcPts val="2700"/>
              </a:lnSpc>
              <a:spcBef>
                <a:spcPts val="600"/>
              </a:spcBef>
              <a:spcAft>
                <a:spcPts val="600"/>
              </a:spcAft>
            </a:pPr>
            <a:endParaRPr lang="en-US" altLang="en-US" sz="2000" dirty="0"/>
          </a:p>
          <a:p>
            <a:pPr marL="514350" indent="-514350" algn="just" eaLnBrk="1" hangingPunct="1">
              <a:lnSpc>
                <a:spcPts val="2600"/>
              </a:lnSpc>
              <a:spcBef>
                <a:spcPts val="600"/>
              </a:spcBef>
              <a:spcAft>
                <a:spcPts val="0"/>
              </a:spcAft>
              <a:buAutoNum type="romanLcParenBoth"/>
              <a:defRPr/>
            </a:pPr>
            <a:r>
              <a:rPr lang="en-US" altLang="en-US" sz="1800" dirty="0" err="1">
                <a:solidFill>
                  <a:srgbClr val="FF0000"/>
                </a:solidFill>
              </a:rPr>
              <a:t>VaR</a:t>
            </a:r>
            <a:r>
              <a:rPr lang="en-US" altLang="en-US" sz="1800" dirty="0">
                <a:solidFill>
                  <a:srgbClr val="FF0000"/>
                </a:solidFill>
              </a:rPr>
              <a:t> must be complemented other risk measurement tools</a:t>
            </a:r>
            <a:r>
              <a:rPr lang="en-US" altLang="en-US" sz="1800" dirty="0"/>
              <a:t>, e.g. stress tests or Expected Shortfall (ES);</a:t>
            </a:r>
          </a:p>
          <a:p>
            <a:pPr marL="514350" indent="-514350" algn="just" eaLnBrk="1" hangingPunct="1">
              <a:lnSpc>
                <a:spcPts val="2600"/>
              </a:lnSpc>
              <a:spcBef>
                <a:spcPts val="600"/>
              </a:spcBef>
              <a:spcAft>
                <a:spcPts val="0"/>
              </a:spcAft>
              <a:buAutoNum type="romanLcParenBoth"/>
              <a:defRPr/>
            </a:pPr>
            <a:r>
              <a:rPr lang="en-US" altLang="en-US" sz="1800" dirty="0">
                <a:solidFill>
                  <a:srgbClr val="FF0000"/>
                </a:solidFill>
              </a:rPr>
              <a:t>Exposure or risk limits based on </a:t>
            </a:r>
            <a:r>
              <a:rPr lang="en-US" altLang="en-US" sz="1800" dirty="0" err="1">
                <a:solidFill>
                  <a:srgbClr val="FF0000"/>
                </a:solidFill>
              </a:rPr>
              <a:t>VaR</a:t>
            </a:r>
            <a:r>
              <a:rPr lang="en-US" altLang="en-US" sz="1800" dirty="0">
                <a:solidFill>
                  <a:srgbClr val="FF0000"/>
                </a:solidFill>
              </a:rPr>
              <a:t> are not enough </a:t>
            </a:r>
            <a:r>
              <a:rPr lang="en-US" altLang="en-US" sz="1800" dirty="0"/>
              <a:t>and must be added by quantitative limits, according to the risk appetite of the portfolio owner, related to the capital he is willing or able to lose.</a:t>
            </a:r>
          </a:p>
          <a:p>
            <a:pPr marL="514350" indent="-514350" algn="just" eaLnBrk="1" hangingPunct="1">
              <a:lnSpc>
                <a:spcPts val="2600"/>
              </a:lnSpc>
              <a:spcBef>
                <a:spcPts val="600"/>
              </a:spcBef>
              <a:spcAft>
                <a:spcPts val="0"/>
              </a:spcAft>
              <a:buAutoNum type="romanLcParenBoth"/>
              <a:defRPr/>
            </a:pPr>
            <a:endParaRPr lang="en-US" altLang="en-US" sz="1800" dirty="0"/>
          </a:p>
          <a:p>
            <a:pPr algn="just" eaLnBrk="1" hangingPunct="1">
              <a:lnSpc>
                <a:spcPts val="2700"/>
              </a:lnSpc>
              <a:spcBef>
                <a:spcPts val="600"/>
              </a:spcBef>
              <a:spcAft>
                <a:spcPts val="0"/>
              </a:spcAft>
              <a:defRPr/>
            </a:pPr>
            <a:r>
              <a:rPr lang="en-US" altLang="en-US" sz="1800" dirty="0"/>
              <a:t>Nonetheless, </a:t>
            </a:r>
            <a:r>
              <a:rPr lang="en-US" altLang="en-US" sz="1600" dirty="0"/>
              <a:t>Basel Committee set capital requirements for market risk based on </a:t>
            </a:r>
            <a:r>
              <a:rPr lang="en-US" altLang="en-US" sz="1600" dirty="0" err="1"/>
              <a:t>VaR</a:t>
            </a:r>
            <a:r>
              <a:rPr lang="en-US" altLang="en-US" sz="1600" dirty="0"/>
              <a:t> since 1996, as a conservative multiple (</a:t>
            </a:r>
            <a:r>
              <a:rPr lang="en-US" altLang="en-US" sz="1600" i="1" dirty="0"/>
              <a:t>k</a:t>
            </a:r>
            <a:r>
              <a:rPr lang="en-US" altLang="en-US" sz="1600" dirty="0"/>
              <a:t>) of the 10-day 99% </a:t>
            </a:r>
            <a:r>
              <a:rPr lang="en-US" altLang="en-US" sz="1600" dirty="0" err="1"/>
              <a:t>VaR</a:t>
            </a:r>
            <a:r>
              <a:rPr lang="en-US" altLang="en-US" sz="1600" dirty="0"/>
              <a:t>, being </a:t>
            </a:r>
            <a:r>
              <a:rPr lang="en-US" altLang="en-US" sz="1600" i="1" dirty="0"/>
              <a:t>k </a:t>
            </a:r>
            <a:r>
              <a:rPr lang="en-US" altLang="en-US" sz="1600" dirty="0"/>
              <a:t>chosen on a bank-by-bank basis by regulators, with a minimum of 3.</a:t>
            </a:r>
          </a:p>
          <a:p>
            <a:pPr marL="514350" indent="-514350" algn="just" eaLnBrk="1" hangingPunct="1">
              <a:lnSpc>
                <a:spcPts val="2600"/>
              </a:lnSpc>
              <a:spcBef>
                <a:spcPts val="600"/>
              </a:spcBef>
              <a:spcAft>
                <a:spcPts val="0"/>
              </a:spcAft>
              <a:buAutoNum type="romanLcParenBoth"/>
              <a:defRPr/>
            </a:pPr>
            <a:endParaRPr lang="en-US" alt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735</a:t>
            </a:fld>
            <a:endParaRPr lang="en-US"/>
          </a:p>
        </p:txBody>
      </p:sp>
    </p:spTree>
    <p:extLst>
      <p:ext uri="{BB962C8B-B14F-4D97-AF65-F5344CB8AC3E}">
        <p14:creationId xmlns:p14="http://schemas.microsoft.com/office/powerpoint/2010/main" val="2470029856"/>
      </p:ext>
    </p:extLst>
  </p:cSld>
  <p:clrMapOvr>
    <a:masterClrMapping/>
  </p:clrMapOvr>
  <p:transition spd="slow">
    <p:pull dir="r"/>
  </p:transition>
</p:sld>
</file>

<file path=ppt/slides/slide7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endParaRPr lang="en-US" dirty="0"/>
          </a:p>
        </p:txBody>
      </p:sp>
      <p:sp>
        <p:nvSpPr>
          <p:cNvPr id="134147" name="Rectangle 4"/>
          <p:cNvSpPr>
            <a:spLocks noGrp="1" noChangeArrowheads="1"/>
          </p:cNvSpPr>
          <p:nvPr>
            <p:ph type="body" idx="1"/>
          </p:nvPr>
        </p:nvSpPr>
        <p:spPr>
          <a:xfrm>
            <a:off x="704528" y="1628799"/>
            <a:ext cx="8784976" cy="4680521"/>
          </a:xfrm>
          <a:noFill/>
        </p:spPr>
        <p:txBody>
          <a:bodyPr/>
          <a:lstStyle/>
          <a:p>
            <a:pPr marL="236455" indent="-236455" algn="just">
              <a:lnSpc>
                <a:spcPts val="2500"/>
              </a:lnSpc>
              <a:spcBef>
                <a:spcPts val="600"/>
              </a:spcBef>
              <a:spcAft>
                <a:spcPts val="0"/>
              </a:spcAft>
            </a:pPr>
            <a:r>
              <a:rPr lang="en-US" altLang="en-US" sz="1800" b="1" u="sng" dirty="0" err="1"/>
              <a:t>VaR</a:t>
            </a:r>
            <a:r>
              <a:rPr lang="en-US" altLang="en-US" sz="1800" b="1" u="sng" dirty="0"/>
              <a:t> Advantages</a:t>
            </a:r>
          </a:p>
          <a:p>
            <a:pPr marL="628650" lvl="1" indent="-271463" algn="just" eaLnBrk="1" hangingPunct="1">
              <a:lnSpc>
                <a:spcPts val="2500"/>
              </a:lnSpc>
              <a:spcBef>
                <a:spcPts val="600"/>
              </a:spcBef>
            </a:pPr>
            <a:r>
              <a:rPr lang="en-US" altLang="en-US" sz="1800" dirty="0"/>
              <a:t>It’s a single number, easily accessible and understood</a:t>
            </a:r>
          </a:p>
          <a:p>
            <a:pPr marL="628650" lvl="1" indent="-271463" algn="just" eaLnBrk="1" hangingPunct="1">
              <a:lnSpc>
                <a:spcPts val="2500"/>
              </a:lnSpc>
              <a:spcBef>
                <a:spcPts val="600"/>
              </a:spcBef>
            </a:pPr>
            <a:r>
              <a:rPr lang="en-US" altLang="en-US" sz="1800" dirty="0"/>
              <a:t>Allows for comparison between different products and strategies</a:t>
            </a:r>
          </a:p>
          <a:p>
            <a:pPr marL="628650" lvl="1" indent="-271463" algn="just" eaLnBrk="1" hangingPunct="1">
              <a:lnSpc>
                <a:spcPts val="2500"/>
              </a:lnSpc>
              <a:spcBef>
                <a:spcPts val="600"/>
              </a:spcBef>
            </a:pPr>
            <a:r>
              <a:rPr lang="en-US" altLang="en-US" sz="1800" dirty="0"/>
              <a:t>Enhances performance evaluation and the settlement of risk limits</a:t>
            </a:r>
          </a:p>
          <a:p>
            <a:pPr algn="just" eaLnBrk="1" hangingPunct="1">
              <a:lnSpc>
                <a:spcPts val="2500"/>
              </a:lnSpc>
              <a:spcBef>
                <a:spcPts val="600"/>
              </a:spcBef>
            </a:pPr>
            <a:r>
              <a:rPr lang="en-US" altLang="en-US" sz="1800" b="1" u="sng" dirty="0" err="1"/>
              <a:t>VaR</a:t>
            </a:r>
            <a:r>
              <a:rPr lang="en-US" altLang="en-US" sz="1800" b="1" u="sng" dirty="0"/>
              <a:t> Disadvantages</a:t>
            </a:r>
          </a:p>
          <a:p>
            <a:pPr marL="628650" lvl="1" indent="-385763" algn="just" eaLnBrk="1" hangingPunct="1">
              <a:lnSpc>
                <a:spcPts val="2500"/>
              </a:lnSpc>
              <a:spcBef>
                <a:spcPts val="600"/>
              </a:spcBef>
            </a:pPr>
            <a:r>
              <a:rPr lang="en-US" altLang="en-US" sz="1800" dirty="0"/>
              <a:t>NOT a loss forecast</a:t>
            </a:r>
          </a:p>
          <a:p>
            <a:pPr marL="628650" lvl="1" indent="-385763" algn="just" eaLnBrk="1" hangingPunct="1">
              <a:lnSpc>
                <a:spcPts val="2500"/>
              </a:lnSpc>
              <a:spcBef>
                <a:spcPts val="600"/>
              </a:spcBef>
            </a:pPr>
            <a:r>
              <a:rPr lang="en-US" altLang="en-US" sz="1800" dirty="0"/>
              <a:t>NOT the worst case scenario</a:t>
            </a:r>
          </a:p>
          <a:p>
            <a:pPr marL="628650" lvl="1" indent="-385763" algn="just" eaLnBrk="1" hangingPunct="1">
              <a:lnSpc>
                <a:spcPts val="2500"/>
              </a:lnSpc>
              <a:spcBef>
                <a:spcPts val="600"/>
              </a:spcBef>
            </a:pPr>
            <a:r>
              <a:rPr lang="en-US" altLang="en-US" sz="1800" dirty="0"/>
              <a:t>NOT fully objective (depends on time horizon and </a:t>
            </a:r>
            <a:r>
              <a:rPr lang="en-US" altLang="en-US" sz="1800" i="1" dirty="0"/>
              <a:t>a</a:t>
            </a:r>
            <a:r>
              <a:rPr lang="en-US" altLang="en-US" sz="1800" dirty="0"/>
              <a:t>)</a:t>
            </a:r>
          </a:p>
          <a:p>
            <a:pPr marL="628650" lvl="1" indent="-385763" algn="just" eaLnBrk="1" hangingPunct="1">
              <a:lnSpc>
                <a:spcPts val="2500"/>
              </a:lnSpc>
              <a:spcBef>
                <a:spcPts val="600"/>
              </a:spcBef>
            </a:pPr>
            <a:r>
              <a:rPr lang="en-US" altLang="en-US" sz="1800" dirty="0"/>
              <a:t>NOT the ultimate truth (one may be using the wrong distribution or the wrong period to estimate the parameters)</a:t>
            </a:r>
          </a:p>
          <a:p>
            <a:pPr marL="628650" lvl="1" indent="-385763" algn="just" eaLnBrk="1" hangingPunct="1">
              <a:lnSpc>
                <a:spcPts val="2500"/>
              </a:lnSpc>
              <a:spcBef>
                <a:spcPts val="600"/>
              </a:spcBef>
            </a:pPr>
            <a:r>
              <a:rPr lang="en-US" altLang="en-US" sz="1800" dirty="0"/>
              <a:t>Only works for liquid securities and continuous payoffs</a:t>
            </a:r>
          </a:p>
          <a:p>
            <a:pPr marL="628650" lvl="1" indent="-385763" algn="just" eaLnBrk="1" hangingPunct="1">
              <a:lnSpc>
                <a:spcPts val="2500"/>
              </a:lnSpc>
              <a:spcBef>
                <a:spcPts val="600"/>
              </a:spcBef>
            </a:pPr>
            <a:r>
              <a:rPr lang="en-US" altLang="en-US" sz="1800" dirty="0"/>
              <a:t>Ignores Black Swans</a:t>
            </a:r>
          </a:p>
          <a:p>
            <a:pPr marL="625475" lvl="1" indent="-269875" algn="just" eaLnBrk="1" hangingPunct="1">
              <a:lnSpc>
                <a:spcPts val="2500"/>
              </a:lnSpc>
              <a:spcBef>
                <a:spcPts val="600"/>
              </a:spcBef>
              <a:spcAft>
                <a:spcPts val="0"/>
              </a:spcAft>
              <a:defRPr/>
            </a:pPr>
            <a:endParaRPr lang="en-US" altLang="en-US"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736</a:t>
            </a:fld>
            <a:endParaRPr lang="en-US"/>
          </a:p>
        </p:txBody>
      </p:sp>
    </p:spTree>
    <p:extLst>
      <p:ext uri="{BB962C8B-B14F-4D97-AF65-F5344CB8AC3E}">
        <p14:creationId xmlns:p14="http://schemas.microsoft.com/office/powerpoint/2010/main" val="3041143213"/>
      </p:ext>
    </p:extLst>
  </p:cSld>
  <p:clrMapOvr>
    <a:masterClrMapping/>
  </p:clrMapOvr>
  <p:transition spd="slow">
    <p:pull dir="r"/>
  </p:transition>
</p:sld>
</file>

<file path=ppt/slides/slide7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Black Swans</a:t>
            </a:r>
          </a:p>
        </p:txBody>
      </p:sp>
      <p:sp>
        <p:nvSpPr>
          <p:cNvPr id="134147" name="Rectangle 4"/>
          <p:cNvSpPr>
            <a:spLocks noGrp="1" noChangeArrowheads="1"/>
          </p:cNvSpPr>
          <p:nvPr>
            <p:ph type="body" idx="1"/>
          </p:nvPr>
        </p:nvSpPr>
        <p:spPr>
          <a:xfrm>
            <a:off x="704528" y="1628799"/>
            <a:ext cx="6886911" cy="4680521"/>
          </a:xfrm>
          <a:noFill/>
        </p:spPr>
        <p:txBody>
          <a:bodyPr/>
          <a:lstStyle/>
          <a:p>
            <a:pPr algn="just" eaLnBrk="1" hangingPunct="1">
              <a:lnSpc>
                <a:spcPts val="2500"/>
              </a:lnSpc>
              <a:spcBef>
                <a:spcPts val="600"/>
              </a:spcBef>
            </a:pPr>
            <a:r>
              <a:rPr lang="en-US" altLang="en-US" sz="1800" b="1" u="sng" dirty="0">
                <a:solidFill>
                  <a:srgbClr val="FF0000"/>
                </a:solidFill>
              </a:rPr>
              <a:t>Definition</a:t>
            </a:r>
            <a:r>
              <a:rPr lang="en-US" altLang="en-US" sz="1800" dirty="0">
                <a:solidFill>
                  <a:srgbClr val="FF0000"/>
                </a:solidFill>
              </a:rPr>
              <a:t>:</a:t>
            </a:r>
          </a:p>
          <a:p>
            <a:pPr marL="0" indent="0" algn="just" eaLnBrk="1" hangingPunct="1">
              <a:lnSpc>
                <a:spcPts val="2500"/>
              </a:lnSpc>
              <a:spcBef>
                <a:spcPts val="600"/>
              </a:spcBef>
              <a:buNone/>
            </a:pPr>
            <a:endParaRPr lang="en-US" altLang="en-US" sz="1800" dirty="0"/>
          </a:p>
          <a:p>
            <a:pPr marL="355600" indent="-355600" algn="just" eaLnBrk="1" hangingPunct="1">
              <a:lnSpc>
                <a:spcPts val="2500"/>
              </a:lnSpc>
              <a:spcBef>
                <a:spcPts val="600"/>
              </a:spcBef>
              <a:buAutoNum type="romanLcParenBoth"/>
            </a:pPr>
            <a:r>
              <a:rPr lang="en-US" altLang="en-US" sz="1800" dirty="0"/>
              <a:t>An outlier, something completely unexpected according to the past;</a:t>
            </a:r>
          </a:p>
          <a:p>
            <a:pPr marL="355600" indent="-355600" algn="just" eaLnBrk="1" hangingPunct="1">
              <a:lnSpc>
                <a:spcPts val="2500"/>
              </a:lnSpc>
              <a:spcBef>
                <a:spcPts val="600"/>
              </a:spcBef>
              <a:buAutoNum type="romanLcParenBoth"/>
            </a:pPr>
            <a:r>
              <a:rPr lang="en-US" altLang="en-US" sz="1800" dirty="0"/>
              <a:t>Has an extreme impact (the “</a:t>
            </a:r>
            <a:r>
              <a:rPr lang="en-US" altLang="en-US" sz="1800" dirty="0" err="1"/>
              <a:t>Extremistan</a:t>
            </a:r>
            <a:r>
              <a:rPr lang="en-US" altLang="en-US" sz="1800" dirty="0"/>
              <a:t>”);</a:t>
            </a:r>
          </a:p>
          <a:p>
            <a:pPr marL="355600" indent="-355600" algn="just" eaLnBrk="1" hangingPunct="1">
              <a:lnSpc>
                <a:spcPts val="2500"/>
              </a:lnSpc>
              <a:spcBef>
                <a:spcPts val="600"/>
              </a:spcBef>
              <a:buAutoNum type="romanLcParenBoth"/>
            </a:pPr>
            <a:r>
              <a:rPr lang="en-US" altLang="en-US" sz="1800" dirty="0"/>
              <a:t>Even though it is an outlier, economic agents try to find rational explanations for it afterwards, in order to make it predictable in the future.</a:t>
            </a:r>
          </a:p>
          <a:p>
            <a:pPr marL="0" indent="0" algn="just" eaLnBrk="1" hangingPunct="1">
              <a:lnSpc>
                <a:spcPts val="2500"/>
              </a:lnSpc>
              <a:spcBef>
                <a:spcPts val="600"/>
              </a:spcBef>
              <a:buNone/>
            </a:pPr>
            <a:endParaRPr lang="en-US" altLang="en-US" sz="1800" dirty="0"/>
          </a:p>
          <a:p>
            <a:pPr algn="just" eaLnBrk="1" hangingPunct="1">
              <a:lnSpc>
                <a:spcPts val="2500"/>
              </a:lnSpc>
              <a:spcBef>
                <a:spcPts val="600"/>
              </a:spcBef>
            </a:pPr>
            <a:r>
              <a:rPr lang="en-US" altLang="en-US" sz="1800" b="1" u="sng" dirty="0"/>
              <a:t>Consequences</a:t>
            </a:r>
            <a:r>
              <a:rPr lang="en-US" altLang="en-US" sz="1800" dirty="0"/>
              <a:t>:</a:t>
            </a:r>
          </a:p>
          <a:p>
            <a:pPr marL="355600" indent="-355600" algn="just" eaLnBrk="1" hangingPunct="1">
              <a:lnSpc>
                <a:spcPts val="2500"/>
              </a:lnSpc>
              <a:spcBef>
                <a:spcPts val="600"/>
              </a:spcBef>
              <a:buAutoNum type="romanLcParenBoth"/>
            </a:pPr>
            <a:r>
              <a:rPr lang="en-US" altLang="en-US" sz="1800" dirty="0"/>
              <a:t>Being unpredictable, we need to adjust to their existence, instead of trying to predict them;</a:t>
            </a:r>
          </a:p>
          <a:p>
            <a:pPr marL="355600" indent="-355600" algn="just" eaLnBrk="1" hangingPunct="1">
              <a:lnSpc>
                <a:spcPts val="2500"/>
              </a:lnSpc>
              <a:spcBef>
                <a:spcPts val="600"/>
              </a:spcBef>
              <a:buAutoNum type="romanLcParenBoth"/>
            </a:pPr>
            <a:r>
              <a:rPr lang="en-US" altLang="en-US" sz="1800" dirty="0"/>
              <a:t>Therefore, </a:t>
            </a:r>
            <a:r>
              <a:rPr lang="en-US" altLang="en-US" sz="1800" dirty="0" err="1"/>
              <a:t>VaR</a:t>
            </a:r>
            <a:r>
              <a:rPr lang="en-US" altLang="en-US" sz="1800" dirty="0"/>
              <a:t> is not a crystal ball, but just a quantitative tool.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737</a:t>
            </a:fld>
            <a:endParaRPr lang="en-US"/>
          </a:p>
        </p:txBody>
      </p:sp>
      <p:pic>
        <p:nvPicPr>
          <p:cNvPr id="5" name="Picture 4"/>
          <p:cNvPicPr>
            <a:picLocks noChangeAspect="1"/>
          </p:cNvPicPr>
          <p:nvPr/>
        </p:nvPicPr>
        <p:blipFill>
          <a:blip r:embed="rId2"/>
          <a:stretch>
            <a:fillRect/>
          </a:stretch>
        </p:blipFill>
        <p:spPr>
          <a:xfrm>
            <a:off x="7591439" y="1700808"/>
            <a:ext cx="1898065" cy="2892994"/>
          </a:xfrm>
          <a:prstGeom prst="rect">
            <a:avLst/>
          </a:prstGeom>
        </p:spPr>
      </p:pic>
    </p:spTree>
    <p:extLst>
      <p:ext uri="{BB962C8B-B14F-4D97-AF65-F5344CB8AC3E}">
        <p14:creationId xmlns:p14="http://schemas.microsoft.com/office/powerpoint/2010/main" val="4237223094"/>
      </p:ext>
    </p:extLst>
  </p:cSld>
  <p:clrMapOvr>
    <a:masterClrMapping/>
  </p:clrMapOvr>
  <p:transition spd="slow">
    <p:pull dir="r"/>
  </p:transition>
</p:sld>
</file>

<file path=ppt/slides/slide7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Black Swans</a:t>
            </a:r>
          </a:p>
        </p:txBody>
      </p:sp>
      <p:sp>
        <p:nvSpPr>
          <p:cNvPr id="134147" name="Rectangle 4"/>
          <p:cNvSpPr>
            <a:spLocks noGrp="1" noChangeArrowheads="1"/>
          </p:cNvSpPr>
          <p:nvPr>
            <p:ph type="body" idx="1"/>
          </p:nvPr>
        </p:nvSpPr>
        <p:spPr>
          <a:xfrm>
            <a:off x="704528" y="1628799"/>
            <a:ext cx="8788722" cy="4680521"/>
          </a:xfrm>
          <a:noFill/>
        </p:spPr>
        <p:txBody>
          <a:bodyPr/>
          <a:lstStyle/>
          <a:p>
            <a:pPr algn="just" eaLnBrk="1" hangingPunct="1">
              <a:lnSpc>
                <a:spcPts val="2500"/>
              </a:lnSpc>
              <a:spcBef>
                <a:spcPts val="600"/>
              </a:spcBef>
            </a:pPr>
            <a:r>
              <a:rPr lang="en-US" altLang="en-US" sz="2000" b="1" u="sng" dirty="0" err="1"/>
              <a:t>Mediocristan</a:t>
            </a:r>
            <a:r>
              <a:rPr lang="en-US" altLang="en-US" sz="1800" dirty="0"/>
              <a:t>:</a:t>
            </a:r>
          </a:p>
          <a:p>
            <a:pPr marL="0" indent="0" algn="just" eaLnBrk="1" hangingPunct="1">
              <a:buNone/>
            </a:pPr>
            <a:endParaRPr lang="en-US" altLang="en-US" sz="1800" dirty="0"/>
          </a:p>
          <a:p>
            <a:pPr marL="355600" indent="-355600" algn="just" eaLnBrk="1" hangingPunct="1">
              <a:buAutoNum type="romanLcParenBoth"/>
            </a:pPr>
            <a:r>
              <a:rPr lang="en-US" altLang="en-US" sz="1800" dirty="0"/>
              <a:t>particular events don’t have a significant individual contribution, only collectively;</a:t>
            </a:r>
          </a:p>
          <a:p>
            <a:pPr marL="355600" indent="-355600" algn="just" eaLnBrk="1" hangingPunct="1">
              <a:buAutoNum type="romanLcParenBoth"/>
            </a:pPr>
            <a:endParaRPr lang="en-US" altLang="en-US" sz="1800" dirty="0"/>
          </a:p>
          <a:p>
            <a:pPr marL="355600" indent="-355600" algn="just" eaLnBrk="1" hangingPunct="1">
              <a:buAutoNum type="romanLcParenBoth"/>
            </a:pPr>
            <a:endParaRPr lang="en-US" altLang="en-US" sz="1800" dirty="0"/>
          </a:p>
          <a:p>
            <a:pPr marL="355600" indent="-355600" algn="just" eaLnBrk="1" hangingPunct="1">
              <a:buAutoNum type="romanLcParenBoth"/>
            </a:pPr>
            <a:r>
              <a:rPr lang="en-US" altLang="en-US" sz="1800" dirty="0"/>
              <a:t>When a sample is large, no single observation will significantly change the aggregate;</a:t>
            </a:r>
          </a:p>
          <a:p>
            <a:pPr marL="355600" indent="-355600" algn="just" eaLnBrk="1" hangingPunct="1">
              <a:buAutoNum type="romanLcParenBoth"/>
            </a:pPr>
            <a:r>
              <a:rPr lang="en-US" altLang="en-US" sz="1800" dirty="0"/>
              <a:t>Examples:</a:t>
            </a:r>
          </a:p>
          <a:p>
            <a:pPr marL="539750" indent="-184150" algn="just" eaLnBrk="1" hangingPunct="1">
              <a:buFontTx/>
              <a:buChar char="-"/>
            </a:pPr>
            <a:r>
              <a:rPr lang="en-US" altLang="en-US" sz="1800" dirty="0"/>
              <a:t>weight</a:t>
            </a:r>
          </a:p>
          <a:p>
            <a:pPr marL="539750" indent="-184150" algn="just" eaLnBrk="1" hangingPunct="1">
              <a:buFontTx/>
              <a:buChar char="-"/>
            </a:pPr>
            <a:r>
              <a:rPr lang="en-US" altLang="en-US" sz="1800" dirty="0"/>
              <a:t>height</a:t>
            </a:r>
          </a:p>
          <a:p>
            <a:pPr marL="539750" indent="-184150" algn="just" eaLnBrk="1" hangingPunct="1">
              <a:buFontTx/>
              <a:buChar char="-"/>
            </a:pPr>
            <a:r>
              <a:rPr lang="en-US" altLang="en-US" sz="1800" dirty="0"/>
              <a:t>calorie consumption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738</a:t>
            </a:fld>
            <a:endParaRPr lang="en-US"/>
          </a:p>
        </p:txBody>
      </p:sp>
      <p:sp>
        <p:nvSpPr>
          <p:cNvPr id="6" name="Down Arrow 5"/>
          <p:cNvSpPr/>
          <p:nvPr/>
        </p:nvSpPr>
        <p:spPr>
          <a:xfrm>
            <a:off x="4788024" y="2751584"/>
            <a:ext cx="3810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2509034"/>
      </p:ext>
    </p:extLst>
  </p:cSld>
  <p:clrMapOvr>
    <a:masterClrMapping/>
  </p:clrMapOvr>
  <p:transition spd="slow">
    <p:pull dir="r"/>
  </p:transition>
</p:sld>
</file>

<file path=ppt/slides/slide7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Black Swans</a:t>
            </a:r>
          </a:p>
        </p:txBody>
      </p:sp>
      <p:sp>
        <p:nvSpPr>
          <p:cNvPr id="134147" name="Rectangle 4"/>
          <p:cNvSpPr>
            <a:spLocks noGrp="1" noChangeArrowheads="1"/>
          </p:cNvSpPr>
          <p:nvPr>
            <p:ph type="body" idx="1"/>
          </p:nvPr>
        </p:nvSpPr>
        <p:spPr>
          <a:xfrm>
            <a:off x="704528" y="1628799"/>
            <a:ext cx="8788722" cy="4680521"/>
          </a:xfrm>
          <a:noFill/>
        </p:spPr>
        <p:txBody>
          <a:bodyPr/>
          <a:lstStyle/>
          <a:p>
            <a:pPr algn="just" eaLnBrk="1" hangingPunct="1"/>
            <a:r>
              <a:rPr lang="en-US" altLang="en-US" sz="2000" b="1" u="sng" dirty="0" err="1"/>
              <a:t>Extremistan</a:t>
            </a:r>
            <a:r>
              <a:rPr lang="en-US" altLang="en-US" sz="1800" dirty="0"/>
              <a:t>:</a:t>
            </a:r>
          </a:p>
          <a:p>
            <a:pPr algn="just" eaLnBrk="1" hangingPunct="1"/>
            <a:endParaRPr lang="en-US" altLang="en-US" sz="1800" dirty="0"/>
          </a:p>
          <a:p>
            <a:pPr marL="269875" indent="-269875" algn="just" eaLnBrk="1" hangingPunct="1">
              <a:buAutoNum type="romanLcParenBoth"/>
            </a:pPr>
            <a:r>
              <a:rPr lang="en-US" altLang="en-US" sz="1800" dirty="0"/>
              <a:t>Inequalities are so large that a single observation can disproportionately impact the aggregate;</a:t>
            </a:r>
          </a:p>
          <a:p>
            <a:pPr marL="514350" indent="-514350" algn="just" eaLnBrk="1" hangingPunct="1">
              <a:buAutoNum type="romanLcParenBoth"/>
            </a:pPr>
            <a:endParaRPr lang="en-US" altLang="en-US" sz="1800" dirty="0"/>
          </a:p>
          <a:p>
            <a:pPr marL="355600" indent="-355600" algn="just" eaLnBrk="1" hangingPunct="1">
              <a:buAutoNum type="romanLcParenBoth"/>
            </a:pPr>
            <a:r>
              <a:rPr lang="en-US" altLang="en-US" sz="1800" dirty="0"/>
              <a:t>Examples:</a:t>
            </a:r>
          </a:p>
          <a:p>
            <a:pPr algn="just" eaLnBrk="1" hangingPunct="1">
              <a:buFontTx/>
              <a:buChar char="-"/>
            </a:pPr>
            <a:r>
              <a:rPr lang="en-US" altLang="en-US" sz="1800" dirty="0"/>
              <a:t>Book sales;</a:t>
            </a:r>
          </a:p>
          <a:p>
            <a:pPr algn="just" eaLnBrk="1" hangingPunct="1">
              <a:buFontTx/>
              <a:buChar char="-"/>
            </a:pPr>
            <a:r>
              <a:rPr lang="en-US" altLang="en-US" sz="1800" dirty="0"/>
              <a:t>Book citations;</a:t>
            </a:r>
          </a:p>
          <a:p>
            <a:pPr algn="just" eaLnBrk="1" hangingPunct="1">
              <a:buFontTx/>
              <a:buChar char="-"/>
            </a:pPr>
            <a:r>
              <a:rPr lang="en-US" altLang="en-US" sz="1800" dirty="0"/>
              <a:t>Wealth;</a:t>
            </a:r>
          </a:p>
          <a:p>
            <a:pPr algn="just" eaLnBrk="1" hangingPunct="1">
              <a:buFontTx/>
              <a:buChar char="-"/>
            </a:pPr>
            <a:r>
              <a:rPr lang="en-US" altLang="en-US" sz="1800" dirty="0"/>
              <a:t>Financial markets</a:t>
            </a:r>
          </a:p>
          <a:p>
            <a:pPr marL="0" indent="0" algn="just" eaLnBrk="1" hangingPunct="1">
              <a:buNone/>
            </a:pPr>
            <a:endParaRPr lang="en-US" altLang="en-US" sz="1800" dirty="0"/>
          </a:p>
          <a:p>
            <a:pPr marL="514350" indent="-514350" algn="just" eaLnBrk="1" hangingPunct="1">
              <a:buAutoNum type="romanLcParenBoth" startAt="3"/>
            </a:pPr>
            <a:r>
              <a:rPr lang="en-US" altLang="en-US" sz="1800" dirty="0"/>
              <a:t>Consequences:</a:t>
            </a:r>
          </a:p>
          <a:p>
            <a:pPr marL="0" indent="0" algn="just" eaLnBrk="1" hangingPunct="1">
              <a:buNone/>
            </a:pPr>
            <a:r>
              <a:rPr lang="en-US" altLang="en-US" sz="1800" dirty="0"/>
              <a:t>- the distribution and its moments are much more uncertain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739</a:t>
            </a:fld>
            <a:endParaRPr lang="en-US"/>
          </a:p>
        </p:txBody>
      </p:sp>
      <p:sp>
        <p:nvSpPr>
          <p:cNvPr id="6" name="Down Arrow 5"/>
          <p:cNvSpPr/>
          <p:nvPr/>
        </p:nvSpPr>
        <p:spPr>
          <a:xfrm>
            <a:off x="4788024" y="2751584"/>
            <a:ext cx="3810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Down Arrow 6"/>
          <p:cNvSpPr/>
          <p:nvPr/>
        </p:nvSpPr>
        <p:spPr>
          <a:xfrm>
            <a:off x="4736976" y="4839816"/>
            <a:ext cx="3810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6232867"/>
      </p:ext>
    </p:extLst>
  </p:cSld>
  <p:clrMapOvr>
    <a:masterClrMapping/>
  </p:clrMapOvr>
  <p:transition spd="slow">
    <p:pull dir="r"/>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800"/>
            <a:ext cx="8568952" cy="1543827"/>
          </a:xfrm>
        </p:spPr>
        <p:txBody>
          <a:bodyPr/>
          <a:lstStyle/>
          <a:p>
            <a:pPr algn="just">
              <a:lnSpc>
                <a:spcPts val="2700"/>
              </a:lnSpc>
              <a:spcBef>
                <a:spcPts val="600"/>
              </a:spcBef>
              <a:spcAft>
                <a:spcPts val="600"/>
              </a:spcAft>
            </a:pPr>
            <a:r>
              <a:rPr lang="en-US" sz="2000" dirty="0"/>
              <a:t>Defining</a:t>
            </a:r>
          </a:p>
          <a:p>
            <a:pPr marL="0" indent="0" algn="just">
              <a:lnSpc>
                <a:spcPts val="2700"/>
              </a:lnSpc>
              <a:spcBef>
                <a:spcPts val="600"/>
              </a:spcBef>
              <a:spcAft>
                <a:spcPts val="600"/>
              </a:spcAft>
              <a:buNone/>
            </a:pPr>
            <a:r>
              <a:rPr lang="en-US" sz="2000" dirty="0"/>
              <a:t>		   -  coefficient of preference for central bank’s money</a:t>
            </a:r>
          </a:p>
          <a:p>
            <a:pPr marL="0" indent="0" algn="just">
              <a:lnSpc>
                <a:spcPts val="2700"/>
              </a:lnSpc>
              <a:spcBef>
                <a:spcPts val="600"/>
              </a:spcBef>
              <a:spcAft>
                <a:spcPts val="600"/>
              </a:spcAft>
              <a:buNone/>
            </a:pPr>
            <a:r>
              <a:rPr lang="en-US" sz="2000" dirty="0"/>
              <a:t>		   - coefficient of excess reserves</a:t>
            </a:r>
          </a:p>
          <a:p>
            <a:pPr marL="0" indent="0" algn="just">
              <a:lnSpc>
                <a:spcPts val="2700"/>
              </a:lnSpc>
              <a:spcBef>
                <a:spcPts val="600"/>
              </a:spcBef>
              <a:spcAft>
                <a:spcPts val="600"/>
              </a:spcAft>
              <a:buNone/>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74</a:t>
            </a:fld>
            <a:endParaRPr lang="en-US"/>
          </a:p>
        </p:txBody>
      </p:sp>
      <p:pic>
        <p:nvPicPr>
          <p:cNvPr id="6" name="Picture 5"/>
          <p:cNvPicPr>
            <a:picLocks noChangeAspect="1"/>
          </p:cNvPicPr>
          <p:nvPr/>
        </p:nvPicPr>
        <p:blipFill>
          <a:blip r:embed="rId2"/>
          <a:stretch>
            <a:fillRect/>
          </a:stretch>
        </p:blipFill>
        <p:spPr>
          <a:xfrm>
            <a:off x="1193486" y="4108732"/>
            <a:ext cx="7220343" cy="400388"/>
          </a:xfrm>
          <a:prstGeom prst="rect">
            <a:avLst/>
          </a:prstGeom>
        </p:spPr>
      </p:pic>
      <p:pic>
        <p:nvPicPr>
          <p:cNvPr id="3" name="Picture 2"/>
          <p:cNvPicPr>
            <a:picLocks noChangeAspect="1"/>
          </p:cNvPicPr>
          <p:nvPr/>
        </p:nvPicPr>
        <p:blipFill>
          <a:blip r:embed="rId3"/>
          <a:stretch>
            <a:fillRect/>
          </a:stretch>
        </p:blipFill>
        <p:spPr>
          <a:xfrm>
            <a:off x="1208583" y="2132856"/>
            <a:ext cx="1404937" cy="404135"/>
          </a:xfrm>
          <a:prstGeom prst="rect">
            <a:avLst/>
          </a:prstGeom>
        </p:spPr>
      </p:pic>
      <p:pic>
        <p:nvPicPr>
          <p:cNvPr id="7" name="Picture 6"/>
          <p:cNvPicPr>
            <a:picLocks noChangeAspect="1"/>
          </p:cNvPicPr>
          <p:nvPr/>
        </p:nvPicPr>
        <p:blipFill>
          <a:blip r:embed="rId4"/>
          <a:stretch>
            <a:fillRect/>
          </a:stretch>
        </p:blipFill>
        <p:spPr>
          <a:xfrm>
            <a:off x="1208584" y="2653862"/>
            <a:ext cx="1611221" cy="343090"/>
          </a:xfrm>
          <a:prstGeom prst="rect">
            <a:avLst/>
          </a:prstGeom>
        </p:spPr>
      </p:pic>
      <p:sp>
        <p:nvSpPr>
          <p:cNvPr id="10" name="Down Arrow 9"/>
          <p:cNvSpPr/>
          <p:nvPr/>
        </p:nvSpPr>
        <p:spPr bwMode="auto">
          <a:xfrm>
            <a:off x="2181472" y="3430258"/>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pic>
        <p:nvPicPr>
          <p:cNvPr id="8" name="Picture 7"/>
          <p:cNvPicPr>
            <a:picLocks noChangeAspect="1"/>
          </p:cNvPicPr>
          <p:nvPr/>
        </p:nvPicPr>
        <p:blipFill>
          <a:blip r:embed="rId5"/>
          <a:stretch>
            <a:fillRect/>
          </a:stretch>
        </p:blipFill>
        <p:spPr>
          <a:xfrm>
            <a:off x="1224952" y="5339600"/>
            <a:ext cx="2578779" cy="670436"/>
          </a:xfrm>
          <a:prstGeom prst="rect">
            <a:avLst/>
          </a:prstGeom>
        </p:spPr>
      </p:pic>
      <p:sp>
        <p:nvSpPr>
          <p:cNvPr id="12" name="Down Arrow 11"/>
          <p:cNvSpPr/>
          <p:nvPr/>
        </p:nvSpPr>
        <p:spPr bwMode="auto">
          <a:xfrm>
            <a:off x="2216696" y="4653136"/>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4" name="Right Arrow 3"/>
          <p:cNvSpPr/>
          <p:nvPr/>
        </p:nvSpPr>
        <p:spPr bwMode="auto">
          <a:xfrm>
            <a:off x="3872880" y="5445224"/>
            <a:ext cx="648072" cy="420796"/>
          </a:xfrm>
          <a:prstGeom prst="right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13" name="Rectangle 3"/>
          <p:cNvSpPr txBox="1">
            <a:spLocks noChangeArrowheads="1"/>
          </p:cNvSpPr>
          <p:nvPr/>
        </p:nvSpPr>
        <p:spPr bwMode="auto">
          <a:xfrm>
            <a:off x="4664968" y="5229199"/>
            <a:ext cx="4752528" cy="10938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700"/>
              </a:lnSpc>
              <a:spcBef>
                <a:spcPts val="600"/>
              </a:spcBef>
              <a:spcAft>
                <a:spcPts val="600"/>
              </a:spcAft>
              <a:buNone/>
            </a:pPr>
            <a:r>
              <a:rPr kumimoji="0" lang="en-US" sz="2000" u="none" kern="0" dirty="0">
                <a:solidFill>
                  <a:srgbClr val="FF0000"/>
                </a:solidFill>
              </a:rPr>
              <a:t>Deposits Multiplier </a:t>
            </a:r>
            <a:r>
              <a:rPr kumimoji="0" lang="en-US" sz="2000" b="0" u="none" kern="0" dirty="0">
                <a:solidFill>
                  <a:srgbClr val="FF0000"/>
                </a:solidFill>
              </a:rPr>
              <a:t>(similar to the Simple Multiplier (</a:t>
            </a:r>
            <a:r>
              <a:rPr lang="en-US" sz="2000" b="0" dirty="0">
                <a:solidFill>
                  <a:srgbClr val="FF0000"/>
                </a:solidFill>
              </a:rPr>
              <a:t>1/</a:t>
            </a:r>
            <a:r>
              <a:rPr lang="en-US" sz="2000" b="0" i="1" dirty="0" err="1">
                <a:solidFill>
                  <a:srgbClr val="FF0000"/>
                </a:solidFill>
              </a:rPr>
              <a:t>rr</a:t>
            </a:r>
            <a:r>
              <a:rPr lang="en-US" sz="2000" b="0" dirty="0">
                <a:solidFill>
                  <a:srgbClr val="FF0000"/>
                </a:solidFill>
              </a:rPr>
              <a:t>)</a:t>
            </a:r>
            <a:r>
              <a:rPr kumimoji="0" lang="en-US" sz="2000" b="0" u="none" kern="0" dirty="0">
                <a:solidFill>
                  <a:srgbClr val="FF0000"/>
                </a:solidFill>
              </a:rPr>
              <a:t>, but adding ER and C to the denominator)</a:t>
            </a:r>
          </a:p>
        </p:txBody>
      </p:sp>
    </p:spTree>
    <p:extLst>
      <p:ext uri="{BB962C8B-B14F-4D97-AF65-F5344CB8AC3E}">
        <p14:creationId xmlns:p14="http://schemas.microsoft.com/office/powerpoint/2010/main" val="3449059855"/>
      </p:ext>
    </p:extLst>
  </p:cSld>
  <p:clrMapOvr>
    <a:masterClrMapping/>
  </p:clrMapOvr>
  <p:transition spd="slow">
    <p:pull dir="r"/>
  </p:transition>
</p:sld>
</file>

<file path=ppt/slides/slide7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ES</a:t>
            </a:r>
          </a:p>
        </p:txBody>
      </p:sp>
      <p:sp>
        <p:nvSpPr>
          <p:cNvPr id="134147" name="Rectangle 4"/>
          <p:cNvSpPr>
            <a:spLocks noGrp="1" noChangeArrowheads="1"/>
          </p:cNvSpPr>
          <p:nvPr>
            <p:ph type="body" idx="1"/>
          </p:nvPr>
        </p:nvSpPr>
        <p:spPr>
          <a:xfrm>
            <a:off x="721894" y="1628800"/>
            <a:ext cx="8767609" cy="4680521"/>
          </a:xfrm>
          <a:noFill/>
        </p:spPr>
        <p:txBody>
          <a:bodyPr/>
          <a:lstStyle/>
          <a:p>
            <a:pPr marL="236455" indent="-236455" algn="just">
              <a:lnSpc>
                <a:spcPts val="2700"/>
              </a:lnSpc>
              <a:spcBef>
                <a:spcPts val="600"/>
              </a:spcBef>
              <a:spcAft>
                <a:spcPts val="600"/>
              </a:spcAft>
            </a:pPr>
            <a:r>
              <a:rPr lang="en-US" altLang="en-US" sz="2000" dirty="0"/>
              <a:t>Identical </a:t>
            </a:r>
            <a:r>
              <a:rPr lang="en-US" altLang="en-US" sz="2000" dirty="0" err="1"/>
              <a:t>VaRs</a:t>
            </a:r>
            <a:r>
              <a:rPr lang="en-US" altLang="en-US" sz="2000" dirty="0"/>
              <a:t> can mean different levels of risk, namely if we have multimodal distributions.</a:t>
            </a:r>
          </a:p>
          <a:p>
            <a:pPr marL="236455" indent="-236455" algn="just">
              <a:lnSpc>
                <a:spcPts val="2700"/>
              </a:lnSpc>
              <a:spcBef>
                <a:spcPts val="600"/>
              </a:spcBef>
              <a:spcAft>
                <a:spcPts val="600"/>
              </a:spcAft>
            </a:pPr>
            <a:endParaRPr lang="en-US" altLang="en-US" sz="2000" dirty="0"/>
          </a:p>
          <a:p>
            <a:pPr marL="236455" indent="-236455" algn="just">
              <a:lnSpc>
                <a:spcPts val="2700"/>
              </a:lnSpc>
              <a:spcBef>
                <a:spcPts val="600"/>
              </a:spcBef>
              <a:spcAft>
                <a:spcPts val="600"/>
              </a:spcAft>
            </a:pPr>
            <a:endParaRPr lang="en-US" altLang="en-US" sz="2000" dirty="0"/>
          </a:p>
          <a:p>
            <a:pPr marL="236455" indent="-236455" algn="just">
              <a:lnSpc>
                <a:spcPts val="2700"/>
              </a:lnSpc>
              <a:spcBef>
                <a:spcPts val="600"/>
              </a:spcBef>
              <a:spcAft>
                <a:spcPts val="600"/>
              </a:spcAft>
            </a:pPr>
            <a:endParaRPr lang="en-US" altLang="en-US" sz="2000" dirty="0"/>
          </a:p>
          <a:p>
            <a:pPr marL="236455" indent="-236455" algn="just">
              <a:lnSpc>
                <a:spcPts val="2700"/>
              </a:lnSpc>
              <a:spcBef>
                <a:spcPts val="600"/>
              </a:spcBef>
              <a:spcAft>
                <a:spcPts val="600"/>
              </a:spcAft>
            </a:pPr>
            <a:endParaRPr lang="en-US" altLang="en-US" sz="2000" dirty="0"/>
          </a:p>
          <a:p>
            <a:pPr marL="236455" indent="-236455" algn="just">
              <a:lnSpc>
                <a:spcPts val="2700"/>
              </a:lnSpc>
              <a:spcBef>
                <a:spcPts val="600"/>
              </a:spcBef>
              <a:spcAft>
                <a:spcPts val="600"/>
              </a:spcAft>
            </a:pPr>
            <a:r>
              <a:rPr lang="en-US" altLang="en-US" sz="2000" dirty="0"/>
              <a:t>Actually, this portfolio has the same risk as the one represented by the previous figure, but involves a higher level of risk, as larger losses are more likely. </a:t>
            </a:r>
          </a:p>
          <a:p>
            <a:pPr marL="236455" indent="-236455" algn="just">
              <a:lnSpc>
                <a:spcPts val="2700"/>
              </a:lnSpc>
              <a:spcBef>
                <a:spcPts val="600"/>
              </a:spcBef>
              <a:spcAft>
                <a:spcPts val="600"/>
              </a:spcAft>
            </a:pPr>
            <a:r>
              <a:rPr lang="en-US" sz="2000" dirty="0"/>
              <a:t>A measure that deals with this problem is 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740</a:t>
            </a:fld>
            <a:endParaRPr lang="en-US"/>
          </a:p>
        </p:txBody>
      </p:sp>
      <p:pic>
        <p:nvPicPr>
          <p:cNvPr id="3" name="Picture 2"/>
          <p:cNvPicPr>
            <a:picLocks noChangeAspect="1"/>
          </p:cNvPicPr>
          <p:nvPr/>
        </p:nvPicPr>
        <p:blipFill>
          <a:blip r:embed="rId2"/>
          <a:stretch>
            <a:fillRect/>
          </a:stretch>
        </p:blipFill>
        <p:spPr>
          <a:xfrm>
            <a:off x="992560" y="2564904"/>
            <a:ext cx="4766839" cy="1656184"/>
          </a:xfrm>
          <a:prstGeom prst="rect">
            <a:avLst/>
          </a:prstGeom>
        </p:spPr>
      </p:pic>
      <p:sp>
        <p:nvSpPr>
          <p:cNvPr id="6" name="Text Box 5"/>
          <p:cNvSpPr txBox="1">
            <a:spLocks noChangeArrowheads="1"/>
          </p:cNvSpPr>
          <p:nvPr/>
        </p:nvSpPr>
        <p:spPr bwMode="auto">
          <a:xfrm>
            <a:off x="6105128" y="3950676"/>
            <a:ext cx="1963380" cy="246221"/>
          </a:xfrm>
          <a:prstGeom prst="rect">
            <a:avLst/>
          </a:prstGeom>
          <a:noFill/>
          <a:ln w="12700" cap="sq">
            <a:noFill/>
            <a:miter lim="800000"/>
            <a:headEnd/>
            <a:tailEnd/>
          </a:ln>
        </p:spPr>
        <p:txBody>
          <a:bodyPr wrap="square">
            <a:spAutoFit/>
          </a:bodyPr>
          <a:lstStyle/>
          <a:p>
            <a:pPr algn="just">
              <a:spcBef>
                <a:spcPct val="50000"/>
              </a:spcBef>
              <a:buNone/>
            </a:pPr>
            <a:r>
              <a:rPr lang="pt-PT" sz="1000" b="0" u="none" dirty="0" err="1">
                <a:solidFill>
                  <a:schemeClr val="tx1"/>
                </a:solidFill>
              </a:rPr>
              <a:t>Source</a:t>
            </a:r>
            <a:r>
              <a:rPr lang="pt-PT" sz="1000" b="0" u="none" dirty="0">
                <a:solidFill>
                  <a:schemeClr val="tx1"/>
                </a:solidFill>
              </a:rPr>
              <a:t>: </a:t>
            </a:r>
            <a:r>
              <a:rPr lang="en-US" sz="1000" b="0" u="none" dirty="0">
                <a:solidFill>
                  <a:schemeClr val="tx1"/>
                </a:solidFill>
              </a:rPr>
              <a:t>Hull, John (2018)</a:t>
            </a:r>
          </a:p>
        </p:txBody>
      </p:sp>
    </p:spTree>
    <p:extLst>
      <p:ext uri="{BB962C8B-B14F-4D97-AF65-F5344CB8AC3E}">
        <p14:creationId xmlns:p14="http://schemas.microsoft.com/office/powerpoint/2010/main" val="202263283"/>
      </p:ext>
    </p:extLst>
  </p:cSld>
  <p:clrMapOvr>
    <a:masterClrMapping/>
  </p:clrMapOvr>
  <p:transition spd="slow">
    <p:pull dir="r"/>
  </p:transition>
</p:sld>
</file>

<file path=ppt/slides/slide7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ES</a:t>
            </a:r>
          </a:p>
        </p:txBody>
      </p:sp>
      <p:sp>
        <p:nvSpPr>
          <p:cNvPr id="134147" name="Rectangle 4"/>
          <p:cNvSpPr>
            <a:spLocks noGrp="1" noChangeArrowheads="1"/>
          </p:cNvSpPr>
          <p:nvPr>
            <p:ph type="body" idx="1"/>
          </p:nvPr>
        </p:nvSpPr>
        <p:spPr>
          <a:xfrm>
            <a:off x="721894" y="1628800"/>
            <a:ext cx="8767609" cy="4680521"/>
          </a:xfrm>
          <a:noFill/>
        </p:spPr>
        <p:txBody>
          <a:bodyPr/>
          <a:lstStyle/>
          <a:p>
            <a:pPr>
              <a:lnSpc>
                <a:spcPts val="2700"/>
              </a:lnSpc>
              <a:spcBef>
                <a:spcPts val="600"/>
              </a:spcBef>
              <a:spcAft>
                <a:spcPts val="600"/>
              </a:spcAft>
            </a:pPr>
            <a:r>
              <a:rPr lang="en-US" sz="2000" dirty="0"/>
              <a:t>While </a:t>
            </a:r>
            <a:r>
              <a:rPr lang="en-US" sz="2000" dirty="0" err="1"/>
              <a:t>VaR</a:t>
            </a:r>
            <a:r>
              <a:rPr lang="en-US" sz="2000" dirty="0"/>
              <a:t> asks the question ‘‘How bad can things get?’’, ES asks:</a:t>
            </a:r>
          </a:p>
          <a:p>
            <a:pPr marL="0" indent="0">
              <a:lnSpc>
                <a:spcPts val="2700"/>
              </a:lnSpc>
              <a:spcBef>
                <a:spcPts val="600"/>
              </a:spcBef>
              <a:spcAft>
                <a:spcPts val="600"/>
              </a:spcAft>
              <a:buNone/>
            </a:pPr>
            <a:r>
              <a:rPr lang="en-US" sz="2000" dirty="0"/>
              <a:t>‘‘If things do get bad, how much can the company expect to lose?’’ </a:t>
            </a:r>
          </a:p>
          <a:p>
            <a:pPr marL="0" indent="0">
              <a:lnSpc>
                <a:spcPts val="2700"/>
              </a:lnSpc>
              <a:spcBef>
                <a:spcPts val="600"/>
              </a:spcBef>
              <a:spcAft>
                <a:spcPts val="600"/>
              </a:spcAft>
              <a:buNone/>
            </a:pPr>
            <a:endParaRPr lang="en-US" sz="2000" dirty="0"/>
          </a:p>
          <a:p>
            <a:pPr>
              <a:lnSpc>
                <a:spcPts val="2700"/>
              </a:lnSpc>
              <a:spcBef>
                <a:spcPts val="600"/>
              </a:spcBef>
              <a:spcAft>
                <a:spcPts val="600"/>
              </a:spcAft>
            </a:pPr>
            <a:r>
              <a:rPr lang="en-US" sz="2000" dirty="0">
                <a:solidFill>
                  <a:srgbClr val="FF0000"/>
                </a:solidFill>
              </a:rPr>
              <a:t>Definition</a:t>
            </a:r>
            <a:r>
              <a:rPr lang="en-US" sz="2000" dirty="0"/>
              <a:t>: expected loss during an N-day period conditional on the loss being worse than the </a:t>
            </a:r>
            <a:r>
              <a:rPr lang="en-US" sz="2000" dirty="0" err="1"/>
              <a:t>VaR</a:t>
            </a:r>
            <a:r>
              <a:rPr lang="en-US" sz="2000" dirty="0"/>
              <a:t> loss. </a:t>
            </a:r>
          </a:p>
          <a:p>
            <a:pPr>
              <a:lnSpc>
                <a:spcPts val="2700"/>
              </a:lnSpc>
              <a:spcBef>
                <a:spcPts val="600"/>
              </a:spcBef>
              <a:spcAft>
                <a:spcPts val="600"/>
              </a:spcAft>
            </a:pPr>
            <a:endParaRPr lang="en-US" sz="2000" dirty="0"/>
          </a:p>
          <a:p>
            <a:pPr>
              <a:lnSpc>
                <a:spcPts val="2700"/>
              </a:lnSpc>
              <a:spcBef>
                <a:spcPts val="600"/>
              </a:spcBef>
              <a:spcAft>
                <a:spcPts val="600"/>
              </a:spcAft>
            </a:pPr>
            <a:r>
              <a:rPr lang="en-US" sz="2000" dirty="0">
                <a:solidFill>
                  <a:srgbClr val="FF0000"/>
                </a:solidFill>
              </a:rPr>
              <a:t>Example</a:t>
            </a:r>
            <a:r>
              <a:rPr lang="en-US" sz="2000" dirty="0"/>
              <a:t>: with a 99% 10d </a:t>
            </a:r>
            <a:r>
              <a:rPr lang="en-US" sz="2000" dirty="0" err="1"/>
              <a:t>VaR</a:t>
            </a:r>
            <a:r>
              <a:rPr lang="en-US" sz="2000" dirty="0"/>
              <a:t>, ES = average loss over a 10d period when the loss is worse than the 10-day 99% </a:t>
            </a:r>
            <a:r>
              <a:rPr lang="en-US" sz="2000" dirty="0" err="1"/>
              <a:t>VaR.</a:t>
            </a:r>
            <a:r>
              <a:rPr lang="en-US" sz="2000" dirty="0"/>
              <a:t> </a:t>
            </a:r>
            <a:endParaRPr lang="en-US" alt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741</a:t>
            </a:fld>
            <a:endParaRPr lang="en-US"/>
          </a:p>
        </p:txBody>
      </p:sp>
    </p:spTree>
    <p:extLst>
      <p:ext uri="{BB962C8B-B14F-4D97-AF65-F5344CB8AC3E}">
        <p14:creationId xmlns:p14="http://schemas.microsoft.com/office/powerpoint/2010/main" val="1115822180"/>
      </p:ext>
    </p:extLst>
  </p:cSld>
  <p:clrMapOvr>
    <a:masterClrMapping/>
  </p:clrMapOvr>
  <p:transition spd="slow">
    <p:pull dir="r"/>
  </p:transition>
</p:sld>
</file>

<file path=ppt/slides/slide7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r>
              <a:rPr lang="en-US" dirty="0"/>
              <a:t> methods </a:t>
            </a:r>
          </a:p>
        </p:txBody>
      </p:sp>
      <p:sp>
        <p:nvSpPr>
          <p:cNvPr id="134147" name="Rectangle 4"/>
          <p:cNvSpPr>
            <a:spLocks noGrp="1" noChangeArrowheads="1"/>
          </p:cNvSpPr>
          <p:nvPr>
            <p:ph type="body" idx="1"/>
          </p:nvPr>
        </p:nvSpPr>
        <p:spPr>
          <a:xfrm>
            <a:off x="762000" y="1628799"/>
            <a:ext cx="8731250" cy="4680521"/>
          </a:xfrm>
          <a:noFill/>
        </p:spPr>
        <p:txBody>
          <a:bodyPr/>
          <a:lstStyle/>
          <a:p>
            <a:pPr marL="0" lvl="1" indent="0" eaLnBrk="1" hangingPunct="1">
              <a:lnSpc>
                <a:spcPts val="2700"/>
              </a:lnSpc>
              <a:spcBef>
                <a:spcPts val="600"/>
              </a:spcBef>
              <a:spcAft>
                <a:spcPts val="600"/>
              </a:spcAft>
              <a:buNone/>
              <a:defRPr/>
            </a:pPr>
            <a:r>
              <a:rPr lang="en-US" altLang="en-US" sz="2000" dirty="0">
                <a:solidFill>
                  <a:srgbClr val="FFC000"/>
                </a:solidFill>
              </a:rPr>
              <a:t>Please see </a:t>
            </a:r>
            <a:r>
              <a:rPr lang="en-US" altLang="en-US" sz="2000" dirty="0" err="1">
                <a:solidFill>
                  <a:srgbClr val="FFC000"/>
                </a:solidFill>
              </a:rPr>
              <a:t>Jorion</a:t>
            </a:r>
            <a:r>
              <a:rPr lang="en-US" altLang="en-US" sz="2000" dirty="0">
                <a:solidFill>
                  <a:srgbClr val="FFC000"/>
                </a:solidFill>
              </a:rPr>
              <a:t> (2007), Chapters 4 and 5</a:t>
            </a:r>
          </a:p>
          <a:p>
            <a:pPr marL="355600" lvl="1" indent="-355600" eaLnBrk="1" hangingPunct="1">
              <a:lnSpc>
                <a:spcPts val="2700"/>
              </a:lnSpc>
              <a:spcBef>
                <a:spcPts val="0"/>
              </a:spcBef>
              <a:spcAft>
                <a:spcPts val="0"/>
              </a:spcAft>
              <a:buAutoNum type="romanLcParenBoth"/>
              <a:defRPr/>
            </a:pPr>
            <a:r>
              <a:rPr lang="en-US" altLang="en-US" sz="2000" dirty="0"/>
              <a:t>Empirical or historical approach</a:t>
            </a:r>
          </a:p>
          <a:p>
            <a:pPr marL="355600" lvl="1" indent="-355600" eaLnBrk="1" hangingPunct="1">
              <a:lnSpc>
                <a:spcPts val="2700"/>
              </a:lnSpc>
              <a:spcBef>
                <a:spcPts val="0"/>
              </a:spcBef>
              <a:spcAft>
                <a:spcPts val="0"/>
              </a:spcAft>
              <a:buAutoNum type="romanLcParenBoth"/>
              <a:defRPr/>
            </a:pPr>
            <a:r>
              <a:rPr lang="en-US" altLang="en-US" sz="2000" dirty="0"/>
              <a:t>Parametric approach</a:t>
            </a:r>
          </a:p>
          <a:p>
            <a:pPr marL="971550" lvl="1" indent="-514350" eaLnBrk="1" hangingPunct="1">
              <a:lnSpc>
                <a:spcPts val="2400"/>
              </a:lnSpc>
              <a:spcBef>
                <a:spcPts val="0"/>
              </a:spcBef>
              <a:buAutoNum type="romanLcParenBoth"/>
              <a:defRPr/>
            </a:pPr>
            <a:endParaRPr lang="en-US" altLang="en-US" sz="1800" dirty="0"/>
          </a:p>
          <a:p>
            <a:pPr marL="400050" lvl="1" indent="-400050" eaLnBrk="1" hangingPunct="1">
              <a:lnSpc>
                <a:spcPts val="2400"/>
              </a:lnSpc>
              <a:spcBef>
                <a:spcPts val="0"/>
              </a:spcBef>
              <a:buAutoNum type="romanLcParenBoth"/>
              <a:defRPr/>
            </a:pPr>
            <a:r>
              <a:rPr lang="en-US" altLang="en-US" sz="1800" dirty="0">
                <a:solidFill>
                  <a:srgbClr val="FF0000"/>
                </a:solidFill>
              </a:rPr>
              <a:t>Empirical approach</a:t>
            </a:r>
          </a:p>
          <a:p>
            <a:pPr marL="400050" lvl="1" indent="-400050" eaLnBrk="1" hangingPunct="1">
              <a:lnSpc>
                <a:spcPts val="2400"/>
              </a:lnSpc>
              <a:spcBef>
                <a:spcPts val="0"/>
              </a:spcBef>
              <a:buAutoNum type="romanLcParenBoth"/>
              <a:defRPr/>
            </a:pPr>
            <a:endParaRPr lang="en-US" altLang="en-US" sz="1800" dirty="0">
              <a:solidFill>
                <a:srgbClr val="FF0000"/>
              </a:solidFill>
            </a:endParaRPr>
          </a:p>
          <a:p>
            <a:pPr algn="just" eaLnBrk="1" hangingPunct="1">
              <a:lnSpc>
                <a:spcPts val="2400"/>
              </a:lnSpc>
              <a:spcBef>
                <a:spcPts val="0"/>
              </a:spcBef>
              <a:spcAft>
                <a:spcPts val="600"/>
              </a:spcAft>
            </a:pPr>
            <a:r>
              <a:rPr lang="en-US" altLang="en-US" sz="1800" dirty="0"/>
              <a:t>Aka </a:t>
            </a:r>
            <a:r>
              <a:rPr lang="en-US" altLang="en-US" sz="1800" i="1" dirty="0"/>
              <a:t>historical simulation.</a:t>
            </a:r>
          </a:p>
          <a:p>
            <a:pPr algn="just" eaLnBrk="1" hangingPunct="1">
              <a:lnSpc>
                <a:spcPts val="2400"/>
              </a:lnSpc>
              <a:spcBef>
                <a:spcPts val="0"/>
              </a:spcBef>
              <a:spcAft>
                <a:spcPts val="600"/>
              </a:spcAft>
            </a:pPr>
            <a:r>
              <a:rPr lang="en-US" altLang="en-US" sz="1800" dirty="0"/>
              <a:t>It does not assume a theoretical distribution a priori for returns.</a:t>
            </a:r>
          </a:p>
          <a:p>
            <a:pPr algn="just" eaLnBrk="1" hangingPunct="1">
              <a:lnSpc>
                <a:spcPts val="2400"/>
              </a:lnSpc>
              <a:spcBef>
                <a:spcPts val="0"/>
              </a:spcBef>
              <a:spcAft>
                <a:spcPts val="600"/>
              </a:spcAft>
            </a:pPr>
            <a:r>
              <a:rPr lang="en-US" altLang="en-US" sz="1800" dirty="0"/>
              <a:t>On contrary, this method uses the past data in a very straightforward way, assuming that past variations replicate in the future.</a:t>
            </a:r>
          </a:p>
          <a:p>
            <a:pPr algn="just" eaLnBrk="1" hangingPunct="1">
              <a:lnSpc>
                <a:spcPts val="2400"/>
              </a:lnSpc>
              <a:spcBef>
                <a:spcPts val="0"/>
              </a:spcBef>
              <a:spcAft>
                <a:spcPts val="600"/>
              </a:spcAft>
            </a:pPr>
            <a:r>
              <a:rPr lang="en-US" altLang="en-US" sz="1800" dirty="0">
                <a:cs typeface="Times New Roman" panose="02020603050405020304" pitchFamily="18" charset="0"/>
              </a:rPr>
              <a:t>It corresponds to generate a number of scenarios for all asset prices included in the portfolio, assuming that each scenario is characterized by the variations in each sample day (being </a:t>
            </a:r>
            <a:r>
              <a:rPr lang="en-US" altLang="en-US" sz="1800" i="1" dirty="0">
                <a:cs typeface="Times New Roman" panose="02020603050405020304" pitchFamily="18" charset="0"/>
              </a:rPr>
              <a:t>v</a:t>
            </a:r>
            <a:r>
              <a:rPr lang="en-US" altLang="en-US" sz="1800" i="1" baseline="-25000" dirty="0">
                <a:cs typeface="Times New Roman" panose="02020603050405020304" pitchFamily="18" charset="0"/>
              </a:rPr>
              <a:t>i</a:t>
            </a:r>
            <a:r>
              <a:rPr lang="en-US" altLang="en-US" sz="1800" dirty="0">
                <a:cs typeface="Times New Roman" panose="02020603050405020304" pitchFamily="18" charset="0"/>
              </a:rPr>
              <a:t> the financial asset value in day </a:t>
            </a:r>
            <a:r>
              <a:rPr lang="en-US" altLang="en-US" sz="1800" i="1" dirty="0" err="1">
                <a:cs typeface="Times New Roman" panose="02020603050405020304" pitchFamily="18" charset="0"/>
              </a:rPr>
              <a:t>i</a:t>
            </a:r>
            <a:r>
              <a:rPr lang="en-US" altLang="en-US" sz="1800" dirty="0">
                <a:cs typeface="Times New Roman" panose="02020603050405020304" pitchFamily="18" charset="0"/>
              </a:rPr>
              <a:t>, used to estimate the value in day </a:t>
            </a:r>
            <a:r>
              <a:rPr lang="en-US" altLang="en-US" sz="1800" i="1" dirty="0">
                <a:cs typeface="Times New Roman" panose="02020603050405020304" pitchFamily="18" charset="0"/>
              </a:rPr>
              <a:t>n+1</a:t>
            </a:r>
            <a:r>
              <a:rPr lang="en-US" altLang="en-US" sz="1800" dirty="0">
                <a:cs typeface="Times New Roman" panose="02020603050405020304" pitchFamily="18" charset="0"/>
              </a:rPr>
              <a:t> under the </a:t>
            </a:r>
            <a:r>
              <a:rPr lang="en-US" altLang="en-US" sz="1800" i="1" dirty="0" err="1">
                <a:cs typeface="Times New Roman" panose="02020603050405020304" pitchFamily="18" charset="0"/>
              </a:rPr>
              <a:t>i</a:t>
            </a:r>
            <a:r>
              <a:rPr lang="en-US" altLang="en-US" sz="1800" dirty="0" err="1">
                <a:cs typeface="Times New Roman" panose="02020603050405020304" pitchFamily="18" charset="0"/>
              </a:rPr>
              <a:t>th</a:t>
            </a:r>
            <a:r>
              <a:rPr lang="en-US" altLang="en-US" sz="1800" dirty="0">
                <a:cs typeface="Times New Roman" panose="02020603050405020304" pitchFamily="18" charset="0"/>
              </a:rPr>
              <a:t> scenario): </a:t>
            </a:r>
            <a:endParaRPr lang="en-US" altLang="en-US" sz="1800" i="1" baseline="-25000" dirty="0">
              <a:cs typeface="Times New Roman" panose="02020603050405020304" pitchFamily="18" charset="0"/>
            </a:endParaRPr>
          </a:p>
          <a:p>
            <a:pPr marL="971550" lvl="1" indent="-514350" eaLnBrk="1" hangingPunct="1">
              <a:lnSpc>
                <a:spcPts val="2400"/>
              </a:lnSpc>
              <a:spcBef>
                <a:spcPts val="0"/>
              </a:spcBef>
              <a:buAutoNum type="romanLcParenBoth"/>
              <a:defRPr/>
            </a:pPr>
            <a:endParaRPr lang="en-US" altLang="en-US"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742</a:t>
            </a:fld>
            <a:endParaRPr lang="en-US"/>
          </a:p>
        </p:txBody>
      </p:sp>
      <p:pic>
        <p:nvPicPr>
          <p:cNvPr id="8" name="Picture 7"/>
          <p:cNvPicPr>
            <a:picLocks noChangeAspect="1"/>
          </p:cNvPicPr>
          <p:nvPr/>
        </p:nvPicPr>
        <p:blipFill>
          <a:blip r:embed="rId2"/>
          <a:stretch>
            <a:fillRect/>
          </a:stretch>
        </p:blipFill>
        <p:spPr>
          <a:xfrm>
            <a:off x="3512840" y="6036996"/>
            <a:ext cx="2446251" cy="453323"/>
          </a:xfrm>
          <a:prstGeom prst="rect">
            <a:avLst/>
          </a:prstGeom>
        </p:spPr>
      </p:pic>
    </p:spTree>
    <p:extLst>
      <p:ext uri="{BB962C8B-B14F-4D97-AF65-F5344CB8AC3E}">
        <p14:creationId xmlns:p14="http://schemas.microsoft.com/office/powerpoint/2010/main" val="2851716678"/>
      </p:ext>
    </p:extLst>
  </p:cSld>
  <p:clrMapOvr>
    <a:masterClrMapping/>
  </p:clrMapOvr>
  <p:transition spd="slow">
    <p:pull dir="r"/>
  </p:transition>
</p:sld>
</file>

<file path=ppt/slides/slide7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r>
              <a:rPr lang="en-US" dirty="0"/>
              <a:t> methods </a:t>
            </a:r>
          </a:p>
        </p:txBody>
      </p:sp>
      <p:sp>
        <p:nvSpPr>
          <p:cNvPr id="134147" name="Rectangle 4"/>
          <p:cNvSpPr>
            <a:spLocks noGrp="1" noChangeArrowheads="1"/>
          </p:cNvSpPr>
          <p:nvPr>
            <p:ph type="body" idx="1"/>
          </p:nvPr>
        </p:nvSpPr>
        <p:spPr>
          <a:xfrm>
            <a:off x="762000" y="1628799"/>
            <a:ext cx="8731250" cy="4680521"/>
          </a:xfrm>
          <a:noFill/>
        </p:spPr>
        <p:txBody>
          <a:bodyPr/>
          <a:lstStyle/>
          <a:p>
            <a:pPr marL="269875" indent="-269875" algn="just" eaLnBrk="1" hangingPunct="1">
              <a:lnSpc>
                <a:spcPts val="2900"/>
              </a:lnSpc>
              <a:spcBef>
                <a:spcPts val="0"/>
              </a:spcBef>
              <a:spcAft>
                <a:spcPts val="600"/>
              </a:spcAft>
            </a:pPr>
            <a:r>
              <a:rPr lang="en-US" altLang="en-US" sz="1800" dirty="0"/>
              <a:t>Generally, the calculation of </a:t>
            </a:r>
            <a:r>
              <a:rPr lang="en-US" altLang="en-US" sz="1800" dirty="0" err="1"/>
              <a:t>VaR</a:t>
            </a:r>
            <a:r>
              <a:rPr lang="en-US" altLang="en-US" sz="1800" dirty="0"/>
              <a:t> uses a histogram of the changes in the value of the portfolio (i.e. empirical distribution) for a given pre-defined time horizon and a given </a:t>
            </a:r>
            <a:r>
              <a:rPr lang="el-GR" altLang="en-US" sz="1800" i="1" dirty="0">
                <a:cs typeface="Times New Roman" panose="02020603050405020304" pitchFamily="18" charset="0"/>
              </a:rPr>
              <a:t>α</a:t>
            </a:r>
            <a:r>
              <a:rPr lang="en-US" altLang="en-US" sz="1800" dirty="0">
                <a:cs typeface="Times New Roman" panose="02020603050405020304" pitchFamily="18" charset="0"/>
              </a:rPr>
              <a:t>%.</a:t>
            </a:r>
          </a:p>
          <a:p>
            <a:pPr marL="269875" indent="-269875" algn="just" eaLnBrk="1" hangingPunct="1">
              <a:lnSpc>
                <a:spcPts val="2900"/>
              </a:lnSpc>
              <a:spcBef>
                <a:spcPts val="0"/>
              </a:spcBef>
              <a:spcAft>
                <a:spcPts val="600"/>
              </a:spcAft>
            </a:pPr>
            <a:r>
              <a:rPr lang="en-US" altLang="en-US" sz="1800" dirty="0">
                <a:cs typeface="Times New Roman" panose="02020603050405020304" pitchFamily="18" charset="0"/>
              </a:rPr>
              <a:t>The higher the volatility, degree of confidence and maturity, the higher will be the </a:t>
            </a:r>
            <a:r>
              <a:rPr lang="en-US" altLang="en-US" sz="1800" dirty="0" err="1">
                <a:cs typeface="Times New Roman" panose="02020603050405020304" pitchFamily="18" charset="0"/>
              </a:rPr>
              <a:t>VaR.</a:t>
            </a:r>
            <a:endParaRPr lang="en-US" altLang="en-US" sz="1800" dirty="0">
              <a:cs typeface="Times New Roman" panose="02020603050405020304" pitchFamily="18" charset="0"/>
            </a:endParaRPr>
          </a:p>
          <a:p>
            <a:pPr marL="269875" indent="-269875" algn="just" eaLnBrk="1" hangingPunct="1">
              <a:lnSpc>
                <a:spcPts val="2900"/>
              </a:lnSpc>
              <a:spcBef>
                <a:spcPts val="0"/>
              </a:spcBef>
              <a:spcAft>
                <a:spcPts val="600"/>
              </a:spcAft>
            </a:pPr>
            <a:r>
              <a:rPr lang="en-US" altLang="en-US" sz="1800" dirty="0">
                <a:cs typeface="Times New Roman" panose="02020603050405020304" pitchFamily="18" charset="0"/>
              </a:rPr>
              <a:t>The usual assumption is: </a:t>
            </a:r>
          </a:p>
          <a:p>
            <a:pPr marL="269875" indent="-269875" algn="just" eaLnBrk="1" hangingPunct="1">
              <a:lnSpc>
                <a:spcPts val="2900"/>
              </a:lnSpc>
              <a:spcBef>
                <a:spcPts val="0"/>
              </a:spcBef>
              <a:spcAft>
                <a:spcPts val="600"/>
              </a:spcAft>
            </a:pPr>
            <a:r>
              <a:rPr lang="en-US" altLang="en-US" sz="1800" dirty="0">
                <a:cs typeface="Times New Roman" panose="02020603050405020304" pitchFamily="18" charset="0"/>
              </a:rPr>
              <a:t>This assumption is based on the returns being </a:t>
            </a:r>
            <a:r>
              <a:rPr lang="en-US" altLang="en-US" sz="1800" dirty="0" err="1">
                <a:cs typeface="Times New Roman" panose="02020603050405020304" pitchFamily="18" charset="0"/>
              </a:rPr>
              <a:t>i.i.d</a:t>
            </a:r>
            <a:r>
              <a:rPr lang="en-US" altLang="en-US" sz="1800" dirty="0">
                <a:cs typeface="Times New Roman" panose="02020603050405020304" pitchFamily="18" charset="0"/>
              </a:rPr>
              <a:t>. =&gt; variances are additive over time =&gt; volatility grows with the square root of time.</a:t>
            </a:r>
          </a:p>
          <a:p>
            <a:pPr marL="269875" indent="-269875" algn="just" eaLnBrk="1" hangingPunct="1">
              <a:lnSpc>
                <a:spcPts val="2900"/>
              </a:lnSpc>
              <a:spcBef>
                <a:spcPts val="0"/>
              </a:spcBef>
              <a:spcAft>
                <a:spcPts val="600"/>
              </a:spcAft>
            </a:pPr>
            <a:r>
              <a:rPr lang="en-US" altLang="en-US" sz="1800" dirty="0">
                <a:cs typeface="Times New Roman" panose="02020603050405020304" pitchFamily="18" charset="0"/>
              </a:rPr>
              <a:t>As the volatility fluctuates along time, the </a:t>
            </a:r>
            <a:r>
              <a:rPr lang="en-US" altLang="en-US" sz="1800" dirty="0" err="1">
                <a:cs typeface="Times New Roman" panose="02020603050405020304" pitchFamily="18" charset="0"/>
              </a:rPr>
              <a:t>VaR</a:t>
            </a:r>
            <a:r>
              <a:rPr lang="en-US" altLang="en-US" sz="1800" dirty="0">
                <a:cs typeface="Times New Roman" panose="02020603050405020304" pitchFamily="18" charset="0"/>
              </a:rPr>
              <a:t> will also change, even when calculated under the same assumptions.</a:t>
            </a:r>
          </a:p>
          <a:p>
            <a:pPr marL="269875" indent="-269875" algn="just" eaLnBrk="1" hangingPunct="1">
              <a:lnSpc>
                <a:spcPts val="2900"/>
              </a:lnSpc>
              <a:spcBef>
                <a:spcPts val="0"/>
              </a:spcBef>
              <a:spcAft>
                <a:spcPts val="600"/>
              </a:spcAft>
            </a:pPr>
            <a:r>
              <a:rPr lang="en-US" altLang="en-US" sz="1800" dirty="0">
                <a:cs typeface="Times New Roman" panose="02020603050405020304" pitchFamily="18" charset="0"/>
              </a:rPr>
              <a:t>Volatility also assumes different magnitudes for different classes of financial assets.</a:t>
            </a:r>
          </a:p>
          <a:p>
            <a:pPr marL="269875" indent="-269875" algn="just" eaLnBrk="1" hangingPunct="1">
              <a:lnSpc>
                <a:spcPts val="2900"/>
              </a:lnSpc>
              <a:spcBef>
                <a:spcPts val="0"/>
              </a:spcBef>
              <a:spcAft>
                <a:spcPts val="600"/>
              </a:spcAft>
            </a:pPr>
            <a:r>
              <a:rPr lang="en-US" altLang="en-US" sz="1800" dirty="0">
                <a:cs typeface="Times New Roman" panose="02020603050405020304" pitchFamily="18" charset="0"/>
              </a:rPr>
              <a:t>In a portfolio, negative correlations may contribute to mitigate the aggregate volatility.</a:t>
            </a:r>
          </a:p>
          <a:p>
            <a:pPr marL="269875" indent="-269875" algn="just" eaLnBrk="1" hangingPunct="1">
              <a:lnSpc>
                <a:spcPts val="2900"/>
              </a:lnSpc>
              <a:spcBef>
                <a:spcPts val="0"/>
              </a:spcBef>
              <a:spcAft>
                <a:spcPts val="600"/>
              </a:spcAft>
            </a:pPr>
            <a:endParaRPr lang="en-US" altLang="en-US" sz="1800" dirty="0">
              <a:cs typeface="Times New Roman" panose="02020603050405020304" pitchFamily="18" charset="0"/>
            </a:endParaRPr>
          </a:p>
          <a:p>
            <a:pPr marL="269875" indent="-269875" algn="just" eaLnBrk="1" hangingPunct="1">
              <a:lnSpc>
                <a:spcPts val="2900"/>
              </a:lnSpc>
              <a:spcBef>
                <a:spcPts val="0"/>
              </a:spcBef>
              <a:spcAft>
                <a:spcPts val="600"/>
              </a:spcAft>
            </a:pPr>
            <a:endParaRPr lang="en-US" altLang="en-US" sz="1800" dirty="0">
              <a:cs typeface="Times New Roman" panose="02020603050405020304" pitchFamily="18" charset="0"/>
            </a:endParaRPr>
          </a:p>
          <a:p>
            <a:pPr marL="269875" lvl="1" indent="-269875" eaLnBrk="1" hangingPunct="1">
              <a:lnSpc>
                <a:spcPts val="2400"/>
              </a:lnSpc>
              <a:spcBef>
                <a:spcPts val="0"/>
              </a:spcBef>
              <a:buAutoNum type="romanLcParenBoth"/>
              <a:defRPr/>
            </a:pPr>
            <a:endParaRPr lang="en-US" altLang="en-US" sz="16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743</a:t>
            </a:fld>
            <a:endParaRPr lang="en-US"/>
          </a:p>
        </p:txBody>
      </p:sp>
      <p:pic>
        <p:nvPicPr>
          <p:cNvPr id="7" name="Picture 6"/>
          <p:cNvPicPr>
            <a:picLocks noChangeAspect="1"/>
          </p:cNvPicPr>
          <p:nvPr/>
        </p:nvPicPr>
        <p:blipFill>
          <a:blip r:embed="rId2"/>
          <a:stretch>
            <a:fillRect/>
          </a:stretch>
        </p:blipFill>
        <p:spPr>
          <a:xfrm>
            <a:off x="3593241" y="2924944"/>
            <a:ext cx="2903668" cy="488382"/>
          </a:xfrm>
          <a:prstGeom prst="rect">
            <a:avLst/>
          </a:prstGeom>
        </p:spPr>
      </p:pic>
    </p:spTree>
    <p:extLst>
      <p:ext uri="{BB962C8B-B14F-4D97-AF65-F5344CB8AC3E}">
        <p14:creationId xmlns:p14="http://schemas.microsoft.com/office/powerpoint/2010/main" val="3657446635"/>
      </p:ext>
    </p:extLst>
  </p:cSld>
  <p:clrMapOvr>
    <a:masterClrMapping/>
  </p:clrMapOvr>
  <p:transition spd="slow">
    <p:pull dir="r"/>
  </p:transition>
</p:sld>
</file>

<file path=ppt/slides/slide7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r>
              <a:rPr lang="en-US" dirty="0"/>
              <a:t> methods</a:t>
            </a:r>
          </a:p>
        </p:txBody>
      </p:sp>
      <p:sp>
        <p:nvSpPr>
          <p:cNvPr id="134147" name="Rectangle 4"/>
          <p:cNvSpPr>
            <a:spLocks noGrp="1" noChangeArrowheads="1"/>
          </p:cNvSpPr>
          <p:nvPr>
            <p:ph type="body" idx="1"/>
          </p:nvPr>
        </p:nvSpPr>
        <p:spPr>
          <a:xfrm>
            <a:off x="762000" y="1628799"/>
            <a:ext cx="8731250" cy="4680521"/>
          </a:xfrm>
          <a:noFill/>
        </p:spPr>
        <p:txBody>
          <a:bodyPr/>
          <a:lstStyle/>
          <a:p>
            <a:pPr marL="269875" indent="-269875" algn="just" eaLnBrk="1" hangingPunct="1">
              <a:lnSpc>
                <a:spcPts val="2500"/>
              </a:lnSpc>
              <a:spcBef>
                <a:spcPts val="600"/>
              </a:spcBef>
            </a:pPr>
            <a:r>
              <a:rPr lang="en-US" altLang="en-US" sz="1800" dirty="0">
                <a:solidFill>
                  <a:srgbClr val="FF0000"/>
                </a:solidFill>
              </a:rPr>
              <a:t>Empirical distribution of the daily variations of the Nasdaq Index </a:t>
            </a:r>
            <a:r>
              <a:rPr lang="en-US" altLang="en-US" sz="1800" dirty="0"/>
              <a:t>(2705 observations):</a:t>
            </a:r>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endParaRPr lang="en-US" altLang="en-US" sz="1800" dirty="0"/>
          </a:p>
          <a:p>
            <a:pPr marL="269875" indent="-269875" algn="just" eaLnBrk="1" hangingPunct="1">
              <a:lnSpc>
                <a:spcPts val="2500"/>
              </a:lnSpc>
              <a:spcBef>
                <a:spcPts val="600"/>
              </a:spcBef>
            </a:pPr>
            <a:r>
              <a:rPr lang="en-US" altLang="en-US" sz="1800" dirty="0"/>
              <a:t>5% critical level = 135</a:t>
            </a:r>
            <a:r>
              <a:rPr lang="en-US" altLang="en-US" sz="1800" baseline="30000" dirty="0"/>
              <a:t>th</a:t>
            </a:r>
            <a:r>
              <a:rPr lang="en-US" altLang="en-US" sz="1800" dirty="0"/>
              <a:t> smallest observation</a:t>
            </a:r>
          </a:p>
          <a:p>
            <a:pPr marL="269875" indent="-269875" algn="just" eaLnBrk="1" hangingPunct="1">
              <a:lnSpc>
                <a:spcPts val="2500"/>
              </a:lnSpc>
              <a:spcBef>
                <a:spcPts val="600"/>
              </a:spcBef>
              <a:spcAft>
                <a:spcPts val="600"/>
              </a:spcAft>
            </a:pPr>
            <a:endParaRPr lang="en-US" altLang="en-US" sz="1800" dirty="0">
              <a:cs typeface="Times New Roman" panose="02020603050405020304" pitchFamily="18" charset="0"/>
            </a:endParaRPr>
          </a:p>
          <a:p>
            <a:pPr marL="269875" indent="-269875" algn="just" eaLnBrk="1" hangingPunct="1">
              <a:lnSpc>
                <a:spcPts val="2500"/>
              </a:lnSpc>
              <a:spcBef>
                <a:spcPts val="600"/>
              </a:spcBef>
              <a:spcAft>
                <a:spcPts val="600"/>
              </a:spcAft>
            </a:pPr>
            <a:endParaRPr lang="en-US" altLang="en-US" sz="1800" dirty="0">
              <a:cs typeface="Times New Roman" panose="02020603050405020304" pitchFamily="18" charset="0"/>
            </a:endParaRPr>
          </a:p>
          <a:p>
            <a:pPr marL="269875" lvl="1" indent="-269875" eaLnBrk="1" hangingPunct="1">
              <a:lnSpc>
                <a:spcPts val="2500"/>
              </a:lnSpc>
              <a:spcBef>
                <a:spcPts val="600"/>
              </a:spcBef>
              <a:buAutoNum type="romanLcParenBoth"/>
              <a:defRPr/>
            </a:pPr>
            <a:endParaRPr lang="en-US" altLang="en-US" sz="16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744</a:t>
            </a:fld>
            <a:endParaRPr lang="en-US"/>
          </a:p>
        </p:txBody>
      </p:sp>
      <p:pic>
        <p:nvPicPr>
          <p:cNvPr id="6" name="Picture 5"/>
          <p:cNvPicPr>
            <a:picLocks noChangeAspect="1"/>
          </p:cNvPicPr>
          <p:nvPr/>
        </p:nvPicPr>
        <p:blipFill>
          <a:blip r:embed="rId2"/>
          <a:stretch>
            <a:fillRect/>
          </a:stretch>
        </p:blipFill>
        <p:spPr>
          <a:xfrm>
            <a:off x="1856656" y="2003442"/>
            <a:ext cx="5410200" cy="3931234"/>
          </a:xfrm>
          <a:prstGeom prst="rect">
            <a:avLst/>
          </a:prstGeom>
        </p:spPr>
      </p:pic>
      <p:sp>
        <p:nvSpPr>
          <p:cNvPr id="10" name="Oval 9"/>
          <p:cNvSpPr/>
          <p:nvPr/>
        </p:nvSpPr>
        <p:spPr>
          <a:xfrm>
            <a:off x="2133600" y="2134000"/>
            <a:ext cx="1600200" cy="838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PT" sz="1000" dirty="0">
                <a:solidFill>
                  <a:schemeClr val="tx1"/>
                </a:solidFill>
              </a:rPr>
              <a:t>5% </a:t>
            </a:r>
            <a:r>
              <a:rPr lang="pt-PT" sz="1000" dirty="0" err="1">
                <a:solidFill>
                  <a:schemeClr val="tx1"/>
                </a:solidFill>
              </a:rPr>
              <a:t>of</a:t>
            </a:r>
            <a:r>
              <a:rPr lang="pt-PT" sz="1000" dirty="0">
                <a:solidFill>
                  <a:schemeClr val="tx1"/>
                </a:solidFill>
              </a:rPr>
              <a:t> </a:t>
            </a:r>
            <a:r>
              <a:rPr lang="pt-PT" sz="1000" dirty="0" err="1">
                <a:solidFill>
                  <a:schemeClr val="tx1"/>
                </a:solidFill>
              </a:rPr>
              <a:t>observations</a:t>
            </a:r>
            <a:r>
              <a:rPr lang="pt-PT" sz="1000" dirty="0">
                <a:solidFill>
                  <a:schemeClr val="tx1"/>
                </a:solidFill>
              </a:rPr>
              <a:t> are &lt; -2.19%</a:t>
            </a:r>
            <a:endParaRPr lang="en-GB" sz="1000" dirty="0">
              <a:solidFill>
                <a:schemeClr val="tx1"/>
              </a:solidFill>
            </a:endParaRPr>
          </a:p>
        </p:txBody>
      </p:sp>
      <p:cxnSp>
        <p:nvCxnSpPr>
          <p:cNvPr id="11" name="Straight Arrow Connector 10"/>
          <p:cNvCxnSpPr/>
          <p:nvPr/>
        </p:nvCxnSpPr>
        <p:spPr>
          <a:xfrm flipH="1">
            <a:off x="2286000" y="3124200"/>
            <a:ext cx="1600200" cy="0"/>
          </a:xfrm>
          <a:prstGeom prst="straightConnector1">
            <a:avLst/>
          </a:prstGeom>
          <a:ln w="19050">
            <a:solidFill>
              <a:schemeClr val="tx2"/>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160912" y="2134000"/>
            <a:ext cx="0" cy="3505200"/>
          </a:xfrm>
          <a:prstGeom prst="line">
            <a:avLst/>
          </a:prstGeom>
          <a:ln w="19050">
            <a:solidFill>
              <a:schemeClr val="tx1"/>
            </a:solidFill>
            <a:prstDash val="lg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1389285"/>
      </p:ext>
    </p:extLst>
  </p:cSld>
  <p:clrMapOvr>
    <a:masterClrMapping/>
  </p:clrMapOvr>
  <p:transition spd="slow">
    <p:pull dir="r"/>
  </p:transition>
</p:sld>
</file>

<file path=ppt/slides/slide7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err="1"/>
              <a:t>VaR</a:t>
            </a:r>
            <a:r>
              <a:rPr lang="en-US" dirty="0"/>
              <a:t> methods</a:t>
            </a:r>
          </a:p>
        </p:txBody>
      </p:sp>
      <mc:AlternateContent xmlns:mc="http://schemas.openxmlformats.org/markup-compatibility/2006">
        <mc:Choice xmlns:a14="http://schemas.microsoft.com/office/drawing/2010/main" Requires="a14">
          <p:sp>
            <p:nvSpPr>
              <p:cNvPr id="134147" name="Rectangle 4"/>
              <p:cNvSpPr>
                <a:spLocks noGrp="1" noChangeArrowheads="1"/>
              </p:cNvSpPr>
              <p:nvPr>
                <p:ph type="body" idx="1"/>
              </p:nvPr>
            </p:nvSpPr>
            <p:spPr>
              <a:xfrm>
                <a:off x="762000" y="1628799"/>
                <a:ext cx="8731250" cy="4680521"/>
              </a:xfrm>
              <a:noFill/>
            </p:spPr>
            <p:txBody>
              <a:bodyPr/>
              <a:lstStyle/>
              <a:p>
                <a:pPr marL="269875" indent="-269875" algn="just" eaLnBrk="1" hangingPunct="1">
                  <a:lnSpc>
                    <a:spcPts val="2500"/>
                  </a:lnSpc>
                  <a:spcBef>
                    <a:spcPts val="600"/>
                  </a:spcBef>
                  <a:spcAft>
                    <a:spcPts val="0"/>
                  </a:spcAft>
                </a:pPr>
                <a:r>
                  <a:rPr lang="en-US" altLang="en-US" sz="1800" dirty="0"/>
                  <a:t>5% critical level = 135</a:t>
                </a:r>
                <a:r>
                  <a:rPr lang="en-US" altLang="en-US" sz="1800" baseline="30000" dirty="0"/>
                  <a:t>th</a:t>
                </a:r>
                <a:r>
                  <a:rPr lang="en-US" altLang="en-US" sz="1800" dirty="0"/>
                  <a:t> (5% x 2705) smallest observation</a:t>
                </a:r>
              </a:p>
              <a:p>
                <a:pPr marL="269875" indent="-269875" algn="just" eaLnBrk="1" hangingPunct="1">
                  <a:lnSpc>
                    <a:spcPts val="2500"/>
                  </a:lnSpc>
                  <a:spcBef>
                    <a:spcPts val="600"/>
                  </a:spcBef>
                  <a:spcAft>
                    <a:spcPts val="0"/>
                  </a:spcAft>
                </a:pPr>
                <a:endParaRPr lang="en-US" altLang="en-US" sz="1800" dirty="0"/>
              </a:p>
              <a:p>
                <a:pPr marL="269875" indent="-269875" algn="just" eaLnBrk="1" hangingPunct="1">
                  <a:lnSpc>
                    <a:spcPts val="2500"/>
                  </a:lnSpc>
                  <a:spcBef>
                    <a:spcPts val="600"/>
                  </a:spcBef>
                  <a:spcAft>
                    <a:spcPts val="0"/>
                  </a:spcAft>
                </a:pPr>
                <a14:m>
                  <m:oMath xmlns:m="http://schemas.openxmlformats.org/officeDocument/2006/math">
                    <m:sSup>
                      <m:sSupPr>
                        <m:ctrlPr>
                          <a:rPr lang="pt-PT" sz="1800" i="1">
                            <a:latin typeface="Cambria Math" panose="02040503050406030204" pitchFamily="18" charset="0"/>
                          </a:rPr>
                        </m:ctrlPr>
                      </m:sSupPr>
                      <m:e>
                        <m:r>
                          <a:rPr lang="pt-PT" sz="1800" i="1">
                            <a:latin typeface="Cambria Math" panose="02040503050406030204" pitchFamily="18" charset="0"/>
                          </a:rPr>
                          <m:t>𝑅</m:t>
                        </m:r>
                      </m:e>
                      <m:sup>
                        <m:r>
                          <a:rPr lang="pt-PT" sz="1800" i="1">
                            <a:latin typeface="Cambria Math" panose="02040503050406030204" pitchFamily="18" charset="0"/>
                          </a:rPr>
                          <m:t>∗</m:t>
                        </m:r>
                      </m:sup>
                    </m:sSup>
                    <m:r>
                      <a:rPr lang="pt-PT" sz="1800" i="1" baseline="-25000">
                        <a:latin typeface="Cambria Math" panose="02040503050406030204" pitchFamily="18" charset="0"/>
                      </a:rPr>
                      <m:t>95</m:t>
                    </m:r>
                    <m:r>
                      <a:rPr lang="pt-PT" sz="1800" b="0" i="1" baseline="-25000" smtClean="0">
                        <a:latin typeface="Cambria Math" panose="02040503050406030204" pitchFamily="18" charset="0"/>
                      </a:rPr>
                      <m:t>%</m:t>
                    </m:r>
                  </m:oMath>
                </a14:m>
                <a:r>
                  <a:rPr lang="en-US" altLang="en-US" sz="1800" dirty="0"/>
                  <a:t> = -2,19% is the daily return for this observation</a:t>
                </a:r>
              </a:p>
              <a:p>
                <a:pPr marL="269875" indent="-269875" algn="just" eaLnBrk="1" hangingPunct="1">
                  <a:lnSpc>
                    <a:spcPts val="2500"/>
                  </a:lnSpc>
                  <a:spcBef>
                    <a:spcPts val="600"/>
                  </a:spcBef>
                  <a:spcAft>
                    <a:spcPts val="0"/>
                  </a:spcAft>
                </a:pPr>
                <a:r>
                  <a:rPr lang="el-GR" altLang="en-US" sz="1800" i="1" dirty="0"/>
                  <a:t>μ</a:t>
                </a:r>
                <a:r>
                  <a:rPr lang="pt-PT" altLang="en-US" sz="1800" dirty="0"/>
                  <a:t> (</a:t>
                </a:r>
                <a:r>
                  <a:rPr lang="en-US" altLang="en-US" sz="1800" dirty="0"/>
                  <a:t>average return or average daily growth rate of the index in the full sample</a:t>
                </a:r>
                <a:r>
                  <a:rPr lang="pt-PT" altLang="en-US" sz="1800" dirty="0"/>
                  <a:t>) = </a:t>
                </a:r>
                <a:r>
                  <a:rPr lang="en-US" altLang="en-US" sz="1800" dirty="0"/>
                  <a:t>0,038%.</a:t>
                </a:r>
              </a:p>
              <a:p>
                <a:pPr marL="269875" indent="-269875" algn="just" eaLnBrk="1" hangingPunct="1">
                  <a:lnSpc>
                    <a:spcPts val="2500"/>
                  </a:lnSpc>
                  <a:spcBef>
                    <a:spcPts val="600"/>
                  </a:spcBef>
                  <a:spcAft>
                    <a:spcPts val="0"/>
                  </a:spcAft>
                </a:pPr>
                <a:r>
                  <a:rPr lang="en-US" altLang="en-US" sz="1800" dirty="0"/>
                  <a:t>V = 1M€ =&gt; daily </a:t>
                </a:r>
                <a:r>
                  <a:rPr lang="en-US" altLang="en-US" sz="1800" dirty="0" err="1"/>
                  <a:t>VaR</a:t>
                </a:r>
                <a:r>
                  <a:rPr lang="en-US" altLang="en-US" sz="1800" dirty="0"/>
                  <a:t> @ 95% confidence level is:</a:t>
                </a:r>
              </a:p>
              <a:p>
                <a:pPr marL="539750" lvl="1" indent="-269875" algn="just" eaLnBrk="1" hangingPunct="1">
                  <a:lnSpc>
                    <a:spcPts val="2500"/>
                  </a:lnSpc>
                  <a:spcBef>
                    <a:spcPts val="600"/>
                  </a:spcBef>
                  <a:spcAft>
                    <a:spcPts val="0"/>
                  </a:spcAft>
                </a:pPr>
                <a:endParaRPr lang="en-US" altLang="en-US" sz="1800" b="1" u="sng" dirty="0">
                  <a:solidFill>
                    <a:srgbClr val="FF0000"/>
                  </a:solidFill>
                </a:endParaRPr>
              </a:p>
              <a:p>
                <a:pPr marL="539750" lvl="1" indent="-269875" algn="just" eaLnBrk="1" hangingPunct="1">
                  <a:lnSpc>
                    <a:spcPts val="2500"/>
                  </a:lnSpc>
                  <a:spcBef>
                    <a:spcPts val="600"/>
                  </a:spcBef>
                  <a:spcAft>
                    <a:spcPts val="0"/>
                  </a:spcAft>
                </a:pPr>
                <a:endParaRPr lang="en-US" altLang="en-US" sz="1800" b="1" u="sng" dirty="0">
                  <a:solidFill>
                    <a:srgbClr val="FF0000"/>
                  </a:solidFill>
                </a:endParaRPr>
              </a:p>
              <a:p>
                <a:pPr marL="269875" indent="-269875" algn="just" eaLnBrk="1" hangingPunct="1">
                  <a:lnSpc>
                    <a:spcPts val="2500"/>
                  </a:lnSpc>
                  <a:spcBef>
                    <a:spcPts val="600"/>
                  </a:spcBef>
                  <a:spcAft>
                    <a:spcPts val="0"/>
                  </a:spcAft>
                </a:pPr>
                <a:r>
                  <a:rPr lang="en-US" altLang="en-US" sz="1800" b="1" dirty="0"/>
                  <a:t>Conclusions:</a:t>
                </a:r>
              </a:p>
              <a:p>
                <a:pPr marL="539750" lvl="1" indent="-269875" algn="just" eaLnBrk="1" hangingPunct="1">
                  <a:lnSpc>
                    <a:spcPts val="2500"/>
                  </a:lnSpc>
                  <a:spcBef>
                    <a:spcPts val="600"/>
                  </a:spcBef>
                  <a:spcAft>
                    <a:spcPts val="0"/>
                  </a:spcAft>
                  <a:buAutoNum type="romanLcParenBoth"/>
                </a:pPr>
                <a:r>
                  <a:rPr lang="en-US" altLang="en-US" sz="1600" dirty="0"/>
                  <a:t>95 in 100 days the portfolio won’t lose more than $22.050,45 during a 1-day period comparing to the expected return, according to the empirical distribution;</a:t>
                </a:r>
              </a:p>
              <a:p>
                <a:pPr marL="539750" lvl="1" indent="-269875" algn="just" eaLnBrk="1" hangingPunct="1">
                  <a:lnSpc>
                    <a:spcPts val="2500"/>
                  </a:lnSpc>
                  <a:spcBef>
                    <a:spcPts val="600"/>
                  </a:spcBef>
                  <a:spcAft>
                    <a:spcPts val="0"/>
                  </a:spcAft>
                  <a:buAutoNum type="romanLcParenBoth"/>
                </a:pPr>
                <a:r>
                  <a:rPr lang="en-US" altLang="en-US" sz="1600" dirty="0"/>
                  <a:t>Comparing to the current value of the portfolio, the estimated loss is $21.675,25 (very similar given that the estimated loss is small, as the period considered is also very short).</a:t>
                </a:r>
              </a:p>
            </p:txBody>
          </p:sp>
        </mc:Choice>
        <mc:Fallback>
          <p:sp>
            <p:nvSpPr>
              <p:cNvPr id="134147" name="Rectangle 4"/>
              <p:cNvSpPr>
                <a:spLocks noGrp="1" noRot="1" noChangeAspect="1" noMove="1" noResize="1" noEditPoints="1" noAdjustHandles="1" noChangeArrowheads="1" noChangeShapeType="1" noTextEdit="1"/>
              </p:cNvSpPr>
              <p:nvPr>
                <p:ph type="body" idx="1"/>
              </p:nvPr>
            </p:nvSpPr>
            <p:spPr>
              <a:xfrm>
                <a:off x="762000" y="1628799"/>
                <a:ext cx="8731250" cy="4680521"/>
              </a:xfrm>
              <a:blipFill>
                <a:blip r:embed="rId2"/>
                <a:stretch>
                  <a:fillRect l="-279" t="-260" r="-419"/>
                </a:stretch>
              </a:blipFill>
            </p:spPr>
            <p:txBody>
              <a:bodyPr/>
              <a:lstStyle/>
              <a:p>
                <a:r>
                  <a:rPr lang="pt-PT">
                    <a:noFill/>
                  </a:rPr>
                  <a:t> </a:t>
                </a:r>
              </a:p>
            </p:txBody>
          </p:sp>
        </mc:Fallback>
      </mc:AlternateContent>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745</a:t>
            </a:fld>
            <a:endParaRPr lang="en-US"/>
          </a:p>
        </p:txBody>
      </p:sp>
      <mc:AlternateContent xmlns:mc="http://schemas.openxmlformats.org/markup-compatibility/2006" xmlns:a14="http://schemas.microsoft.com/office/drawing/2010/main">
        <mc:Choice Requires="a14">
          <p:sp>
            <p:nvSpPr>
              <p:cNvPr id="9" name="TextBox 8"/>
              <p:cNvSpPr txBox="1"/>
              <p:nvPr/>
            </p:nvSpPr>
            <p:spPr>
              <a:xfrm>
                <a:off x="1823990" y="3573016"/>
                <a:ext cx="5917326" cy="276999"/>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1800" b="0" i="1" u="none" smtClean="0">
                              <a:solidFill>
                                <a:srgbClr val="FF0000"/>
                              </a:solidFill>
                              <a:latin typeface="Cambria Math" panose="02040503050406030204" pitchFamily="18" charset="0"/>
                            </a:rPr>
                          </m:ctrlPr>
                        </m:sSubPr>
                        <m:e>
                          <m:r>
                            <a:rPr lang="pt-PT" sz="1800" b="0" i="1" u="none" smtClean="0">
                              <a:solidFill>
                                <a:srgbClr val="FF0000"/>
                              </a:solidFill>
                              <a:latin typeface="Cambria Math" panose="02040503050406030204" pitchFamily="18" charset="0"/>
                            </a:rPr>
                            <m:t>𝑉𝑎𝑅</m:t>
                          </m:r>
                        </m:e>
                        <m:sub>
                          <m:r>
                            <a:rPr lang="pt-PT" sz="1800" b="0" i="1" u="none" smtClean="0">
                              <a:solidFill>
                                <a:srgbClr val="FF0000"/>
                              </a:solidFill>
                              <a:latin typeface="Cambria Math" panose="02040503050406030204" pitchFamily="18" charset="0"/>
                            </a:rPr>
                            <m:t>95%</m:t>
                          </m:r>
                        </m:sub>
                      </m:sSub>
                      <m:r>
                        <a:rPr lang="pt-PT" sz="1800" b="0" i="1" u="none" smtClean="0">
                          <a:solidFill>
                            <a:srgbClr val="FF0000"/>
                          </a:solidFill>
                          <a:latin typeface="Cambria Math" panose="02040503050406030204" pitchFamily="18" charset="0"/>
                        </a:rPr>
                        <m:t>(</m:t>
                      </m:r>
                      <m:r>
                        <a:rPr lang="pt-PT" sz="1800" b="0" i="1" u="none" smtClean="0">
                          <a:solidFill>
                            <a:srgbClr val="FF0000"/>
                          </a:solidFill>
                          <a:latin typeface="Cambria Math" panose="02040503050406030204" pitchFamily="18" charset="0"/>
                        </a:rPr>
                        <m:t>𝑚𝑒𝑎𝑛</m:t>
                      </m:r>
                      <m:r>
                        <a:rPr lang="pt-PT" sz="1800" b="0" i="1" u="none" smtClean="0">
                          <a:solidFill>
                            <a:srgbClr val="FF0000"/>
                          </a:solidFill>
                          <a:latin typeface="Cambria Math" panose="02040503050406030204" pitchFamily="18" charset="0"/>
                        </a:rPr>
                        <m:t>) =−</m:t>
                      </m:r>
                      <m:r>
                        <a:rPr lang="pt-PT" sz="1800" b="0" i="1" u="none" smtClean="0">
                          <a:solidFill>
                            <a:schemeClr val="tx1"/>
                          </a:solidFill>
                          <a:latin typeface="Cambria Math" panose="02040503050406030204" pitchFamily="18" charset="0"/>
                        </a:rPr>
                        <m:t>𝑉</m:t>
                      </m:r>
                      <m:d>
                        <m:dPr>
                          <m:begChr m:val="["/>
                          <m:endChr m:val="]"/>
                          <m:ctrlPr>
                            <a:rPr lang="pt-PT" sz="1800" b="0" i="1" u="none" smtClean="0">
                              <a:solidFill>
                                <a:schemeClr val="tx1"/>
                              </a:solidFill>
                              <a:latin typeface="Cambria Math" panose="02040503050406030204" pitchFamily="18" charset="0"/>
                            </a:rPr>
                          </m:ctrlPr>
                        </m:dPr>
                        <m:e>
                          <m:func>
                            <m:funcPr>
                              <m:ctrlPr>
                                <a:rPr lang="pt-PT" sz="1800" b="0" i="1" u="none" smtClean="0">
                                  <a:solidFill>
                                    <a:schemeClr val="tx1"/>
                                  </a:solidFill>
                                  <a:latin typeface="Cambria Math" panose="02040503050406030204" pitchFamily="18" charset="0"/>
                                </a:rPr>
                              </m:ctrlPr>
                            </m:funcPr>
                            <m:fName>
                              <m:r>
                                <m:rPr>
                                  <m:sty m:val="p"/>
                                </m:rPr>
                                <a:rPr lang="pt-PT" sz="1800" b="0" i="0" u="none" smtClean="0">
                                  <a:solidFill>
                                    <a:schemeClr val="tx1"/>
                                  </a:solidFill>
                                  <a:latin typeface="Cambria Math" panose="02040503050406030204" pitchFamily="18" charset="0"/>
                                </a:rPr>
                                <m:t>exp</m:t>
                              </m:r>
                            </m:fName>
                            <m:e>
                              <m:d>
                                <m:dPr>
                                  <m:ctrlPr>
                                    <a:rPr lang="pt-PT" sz="1800" b="0" i="1" u="none" smtClean="0">
                                      <a:solidFill>
                                        <a:schemeClr val="tx1"/>
                                      </a:solidFill>
                                      <a:latin typeface="Cambria Math" panose="02040503050406030204" pitchFamily="18" charset="0"/>
                                    </a:rPr>
                                  </m:ctrlPr>
                                </m:dPr>
                                <m:e>
                                  <m:sSup>
                                    <m:sSupPr>
                                      <m:ctrlPr>
                                        <a:rPr lang="pt-PT" sz="1800" b="0" i="1" u="none" smtClean="0">
                                          <a:solidFill>
                                            <a:schemeClr val="tx1"/>
                                          </a:solidFill>
                                          <a:latin typeface="Cambria Math" panose="02040503050406030204" pitchFamily="18" charset="0"/>
                                        </a:rPr>
                                      </m:ctrlPr>
                                    </m:sSupPr>
                                    <m:e>
                                      <m:r>
                                        <a:rPr lang="pt-PT" sz="1800" b="0" i="1" u="none" smtClean="0">
                                          <a:solidFill>
                                            <a:schemeClr val="tx1"/>
                                          </a:solidFill>
                                          <a:latin typeface="Cambria Math" panose="02040503050406030204" pitchFamily="18" charset="0"/>
                                        </a:rPr>
                                        <m:t>𝑅</m:t>
                                      </m:r>
                                    </m:e>
                                    <m:sup>
                                      <m:r>
                                        <a:rPr lang="pt-PT" sz="1800" b="0" i="1" u="none" smtClean="0">
                                          <a:solidFill>
                                            <a:schemeClr val="tx1"/>
                                          </a:solidFill>
                                          <a:latin typeface="Cambria Math" panose="02040503050406030204" pitchFamily="18" charset="0"/>
                                        </a:rPr>
                                        <m:t>∗</m:t>
                                      </m:r>
                                    </m:sup>
                                  </m:sSup>
                                  <m:r>
                                    <a:rPr lang="pt-PT" sz="1800" b="0" i="1" u="none" baseline="-25000" smtClean="0">
                                      <a:solidFill>
                                        <a:schemeClr val="tx1"/>
                                      </a:solidFill>
                                      <a:latin typeface="Cambria Math" panose="02040503050406030204" pitchFamily="18" charset="0"/>
                                    </a:rPr>
                                    <m:t>95%</m:t>
                                  </m:r>
                                </m:e>
                              </m:d>
                            </m:e>
                          </m:func>
                          <m:r>
                            <a:rPr lang="pt-PT" sz="1800" b="0" i="1" u="none" smtClean="0">
                              <a:solidFill>
                                <a:schemeClr val="tx1"/>
                              </a:solidFill>
                              <a:latin typeface="Cambria Math" panose="02040503050406030204" pitchFamily="18" charset="0"/>
                            </a:rPr>
                            <m:t>−</m:t>
                          </m:r>
                          <m:func>
                            <m:funcPr>
                              <m:ctrlPr>
                                <a:rPr lang="pt-PT" sz="1800" b="0" i="1" u="none">
                                  <a:solidFill>
                                    <a:schemeClr val="tx1"/>
                                  </a:solidFill>
                                  <a:latin typeface="Cambria Math" panose="02040503050406030204" pitchFamily="18" charset="0"/>
                                </a:rPr>
                              </m:ctrlPr>
                            </m:funcPr>
                            <m:fName>
                              <m:r>
                                <m:rPr>
                                  <m:sty m:val="p"/>
                                </m:rPr>
                                <a:rPr lang="pt-PT" sz="1800" b="0" u="none">
                                  <a:solidFill>
                                    <a:schemeClr val="tx1"/>
                                  </a:solidFill>
                                  <a:latin typeface="Cambria Math" panose="02040503050406030204" pitchFamily="18" charset="0"/>
                                </a:rPr>
                                <m:t>exp</m:t>
                              </m:r>
                            </m:fName>
                            <m:e>
                              <m:d>
                                <m:dPr>
                                  <m:ctrlPr>
                                    <a:rPr lang="pt-PT" sz="1800" b="0" i="1" u="none">
                                      <a:solidFill>
                                        <a:schemeClr val="tx1"/>
                                      </a:solidFill>
                                      <a:latin typeface="Cambria Math" panose="02040503050406030204" pitchFamily="18" charset="0"/>
                                    </a:rPr>
                                  </m:ctrlPr>
                                </m:dPr>
                                <m:e>
                                  <m:r>
                                    <a:rPr lang="pt-PT" sz="1800" b="0" i="1" u="none" smtClean="0">
                                      <a:solidFill>
                                        <a:schemeClr val="tx1"/>
                                      </a:solidFill>
                                      <a:latin typeface="Cambria Math" panose="02040503050406030204" pitchFamily="18" charset="0"/>
                                      <a:ea typeface="Cambria Math" panose="02040503050406030204" pitchFamily="18" charset="0"/>
                                    </a:rPr>
                                    <m:t>𝜇</m:t>
                                  </m:r>
                                </m:e>
                              </m:d>
                            </m:e>
                          </m:func>
                        </m:e>
                      </m:d>
                      <m:r>
                        <a:rPr lang="pt-PT" sz="1800" b="0" i="1" u="none" smtClean="0">
                          <a:solidFill>
                            <a:schemeClr val="tx1"/>
                          </a:solidFill>
                          <a:latin typeface="Cambria Math" panose="02040503050406030204" pitchFamily="18" charset="0"/>
                        </a:rPr>
                        <m:t>=22.050,45€</m:t>
                      </m:r>
                    </m:oMath>
                  </m:oMathPara>
                </a14:m>
                <a:endParaRPr lang="en-GB" sz="1800" b="0" u="none" dirty="0">
                  <a:solidFill>
                    <a:schemeClr val="tx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823990" y="3573016"/>
                <a:ext cx="5917326" cy="276999"/>
              </a:xfrm>
              <a:prstGeom prst="rect">
                <a:avLst/>
              </a:prstGeom>
              <a:blipFill>
                <a:blip r:embed="rId3"/>
                <a:stretch>
                  <a:fillRect l="-927" b="-34783"/>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880994" y="3969059"/>
                <a:ext cx="5431423" cy="276999"/>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1800" b="0" i="1" u="none" smtClean="0">
                          <a:solidFill>
                            <a:srgbClr val="FF0000"/>
                          </a:solidFill>
                          <a:latin typeface="Cambria Math" panose="02040503050406030204" pitchFamily="18" charset="0"/>
                        </a:rPr>
                        <m:t>𝑉𝑎𝑅</m:t>
                      </m:r>
                      <m:r>
                        <a:rPr lang="pt-PT" sz="1800" b="0" i="1" u="none" smtClean="0">
                          <a:solidFill>
                            <a:srgbClr val="FF0000"/>
                          </a:solidFill>
                          <a:latin typeface="Cambria Math" panose="02040503050406030204" pitchFamily="18" charset="0"/>
                        </a:rPr>
                        <m:t> </m:t>
                      </m:r>
                      <m:d>
                        <m:dPr>
                          <m:ctrlPr>
                            <a:rPr lang="pt-PT" sz="1800" b="0" i="1" u="none" smtClean="0">
                              <a:solidFill>
                                <a:srgbClr val="FF0000"/>
                              </a:solidFill>
                              <a:latin typeface="Cambria Math" panose="02040503050406030204" pitchFamily="18" charset="0"/>
                            </a:rPr>
                          </m:ctrlPr>
                        </m:dPr>
                        <m:e>
                          <m:r>
                            <a:rPr lang="pt-PT" sz="1800" b="0" i="1" u="none" smtClean="0">
                              <a:solidFill>
                                <a:srgbClr val="FF0000"/>
                              </a:solidFill>
                              <a:latin typeface="Cambria Math" panose="02040503050406030204" pitchFamily="18" charset="0"/>
                            </a:rPr>
                            <m:t>𝑐𝑢𝑟𝑟𝑒𝑛𝑡</m:t>
                          </m:r>
                        </m:e>
                      </m:d>
                      <m:r>
                        <a:rPr lang="pt-PT" sz="1800" b="0" i="1" u="none" smtClean="0">
                          <a:solidFill>
                            <a:srgbClr val="FF0000"/>
                          </a:solidFill>
                          <a:latin typeface="Cambria Math" panose="02040503050406030204" pitchFamily="18" charset="0"/>
                        </a:rPr>
                        <m:t>@ 95%</m:t>
                      </m:r>
                      <m:r>
                        <a:rPr lang="pt-PT" sz="1800" b="0" i="1" u="none" smtClean="0">
                          <a:solidFill>
                            <a:schemeClr val="tx1"/>
                          </a:solidFill>
                          <a:latin typeface="Cambria Math" panose="02040503050406030204" pitchFamily="18" charset="0"/>
                        </a:rPr>
                        <m:t>=−</m:t>
                      </m:r>
                      <m:r>
                        <a:rPr lang="pt-PT" sz="1800" b="0" i="1" u="none" smtClean="0">
                          <a:solidFill>
                            <a:schemeClr val="tx1"/>
                          </a:solidFill>
                          <a:latin typeface="Cambria Math" panose="02040503050406030204" pitchFamily="18" charset="0"/>
                        </a:rPr>
                        <m:t>𝑉</m:t>
                      </m:r>
                      <m:d>
                        <m:dPr>
                          <m:begChr m:val="["/>
                          <m:endChr m:val="]"/>
                          <m:ctrlPr>
                            <a:rPr lang="pt-PT" sz="1800" b="0" i="1" u="none" smtClean="0">
                              <a:solidFill>
                                <a:schemeClr val="tx1"/>
                              </a:solidFill>
                              <a:latin typeface="Cambria Math" panose="02040503050406030204" pitchFamily="18" charset="0"/>
                            </a:rPr>
                          </m:ctrlPr>
                        </m:dPr>
                        <m:e>
                          <m:func>
                            <m:funcPr>
                              <m:ctrlPr>
                                <a:rPr lang="pt-PT" sz="1800" b="0" i="1" u="none" smtClean="0">
                                  <a:solidFill>
                                    <a:schemeClr val="tx1"/>
                                  </a:solidFill>
                                  <a:latin typeface="Cambria Math" panose="02040503050406030204" pitchFamily="18" charset="0"/>
                                </a:rPr>
                              </m:ctrlPr>
                            </m:funcPr>
                            <m:fName>
                              <m:r>
                                <m:rPr>
                                  <m:sty m:val="p"/>
                                </m:rPr>
                                <a:rPr lang="pt-PT" sz="1800" b="0" i="0" u="none" smtClean="0">
                                  <a:solidFill>
                                    <a:schemeClr val="tx1"/>
                                  </a:solidFill>
                                  <a:latin typeface="Cambria Math" panose="02040503050406030204" pitchFamily="18" charset="0"/>
                                </a:rPr>
                                <m:t>exp</m:t>
                              </m:r>
                            </m:fName>
                            <m:e>
                              <m:d>
                                <m:dPr>
                                  <m:ctrlPr>
                                    <a:rPr lang="pt-PT" sz="1800" b="0" i="1" u="none" smtClean="0">
                                      <a:solidFill>
                                        <a:schemeClr val="tx1"/>
                                      </a:solidFill>
                                      <a:latin typeface="Cambria Math" panose="02040503050406030204" pitchFamily="18" charset="0"/>
                                    </a:rPr>
                                  </m:ctrlPr>
                                </m:dPr>
                                <m:e>
                                  <m:sSup>
                                    <m:sSupPr>
                                      <m:ctrlPr>
                                        <a:rPr lang="pt-PT" sz="1800" b="0" i="1" u="none" smtClean="0">
                                          <a:solidFill>
                                            <a:schemeClr val="tx1"/>
                                          </a:solidFill>
                                          <a:latin typeface="Cambria Math" panose="02040503050406030204" pitchFamily="18" charset="0"/>
                                        </a:rPr>
                                      </m:ctrlPr>
                                    </m:sSupPr>
                                    <m:e>
                                      <m:r>
                                        <a:rPr lang="pt-PT" sz="1800" b="0" i="1" u="none" smtClean="0">
                                          <a:solidFill>
                                            <a:schemeClr val="tx1"/>
                                          </a:solidFill>
                                          <a:latin typeface="Cambria Math" panose="02040503050406030204" pitchFamily="18" charset="0"/>
                                        </a:rPr>
                                        <m:t>𝑅</m:t>
                                      </m:r>
                                    </m:e>
                                    <m:sup>
                                      <m:r>
                                        <a:rPr lang="pt-PT" sz="1800" b="0" i="1" u="none" smtClean="0">
                                          <a:solidFill>
                                            <a:schemeClr val="tx1"/>
                                          </a:solidFill>
                                          <a:latin typeface="Cambria Math" panose="02040503050406030204" pitchFamily="18" charset="0"/>
                                        </a:rPr>
                                        <m:t>∗</m:t>
                                      </m:r>
                                    </m:sup>
                                  </m:sSup>
                                  <m:r>
                                    <a:rPr lang="pt-PT" sz="1800" b="0" i="1" u="none" baseline="-25000" smtClean="0">
                                      <a:solidFill>
                                        <a:schemeClr val="tx1"/>
                                      </a:solidFill>
                                      <a:latin typeface="Cambria Math" panose="02040503050406030204" pitchFamily="18" charset="0"/>
                                    </a:rPr>
                                    <m:t>95</m:t>
                                  </m:r>
                                </m:e>
                              </m:d>
                            </m:e>
                          </m:func>
                        </m:e>
                      </m:d>
                      <m:r>
                        <a:rPr lang="pt-PT" sz="1800" b="0" i="1" u="none" smtClean="0">
                          <a:solidFill>
                            <a:schemeClr val="tx1"/>
                          </a:solidFill>
                          <a:latin typeface="Cambria Math" panose="02040503050406030204" pitchFamily="18" charset="0"/>
                        </a:rPr>
                        <m:t>=21.675,25€</m:t>
                      </m:r>
                    </m:oMath>
                  </m:oMathPara>
                </a14:m>
                <a:endParaRPr lang="en-GB" sz="1800" b="0" u="none"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880994" y="3969059"/>
                <a:ext cx="5431423" cy="276999"/>
              </a:xfrm>
              <a:prstGeom prst="rect">
                <a:avLst/>
              </a:prstGeom>
              <a:blipFill>
                <a:blip r:embed="rId4"/>
                <a:stretch>
                  <a:fillRect l="-1122" b="-26087"/>
                </a:stretch>
              </a:blipFill>
            </p:spPr>
            <p:txBody>
              <a:bodyPr/>
              <a:lstStyle/>
              <a:p>
                <a:r>
                  <a:rPr lang="pt-PT">
                    <a:noFill/>
                  </a:rPr>
                  <a:t> </a:t>
                </a:r>
              </a:p>
            </p:txBody>
          </p:sp>
        </mc:Fallback>
      </mc:AlternateContent>
      <p:sp>
        <p:nvSpPr>
          <p:cNvPr id="3" name="Down Arrow 2"/>
          <p:cNvSpPr/>
          <p:nvPr/>
        </p:nvSpPr>
        <p:spPr bwMode="auto">
          <a:xfrm>
            <a:off x="4376936" y="1988840"/>
            <a:ext cx="360040" cy="43204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810326562"/>
      </p:ext>
    </p:extLst>
  </p:cSld>
  <p:clrMapOvr>
    <a:masterClrMapping/>
  </p:clrMapOvr>
  <p:transition spd="slow">
    <p:pull dir="r"/>
  </p:transition>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3"/>
          <p:cNvSpPr>
            <a:spLocks noChangeArrowheads="1"/>
          </p:cNvSpPr>
          <p:nvPr/>
        </p:nvSpPr>
        <p:spPr bwMode="auto">
          <a:xfrm>
            <a:off x="762000" y="1628800"/>
            <a:ext cx="8727504" cy="217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9875" indent="-269875" algn="just" eaLnBrk="1" hangingPunct="1">
              <a:lnSpc>
                <a:spcPts val="2500"/>
              </a:lnSpc>
              <a:buClr>
                <a:schemeClr val="bg2"/>
              </a:buClr>
              <a:buSzPct val="100000"/>
              <a:buFont typeface="Wingdings" panose="05000000000000000000" pitchFamily="2" charset="2"/>
              <a:buChar char="§"/>
            </a:pPr>
            <a:r>
              <a:rPr lang="en-US" altLang="en-US" sz="1800" b="0" u="none" dirty="0">
                <a:latin typeface="+mn-lt"/>
              </a:rPr>
              <a:t>Instead of assuming the usual assumption for the calculation of the </a:t>
            </a:r>
            <a:r>
              <a:rPr lang="en-US" altLang="en-US" sz="1800" b="0" u="none" dirty="0" err="1">
                <a:latin typeface="+mn-lt"/>
              </a:rPr>
              <a:t>VaR</a:t>
            </a:r>
            <a:r>
              <a:rPr lang="en-US" altLang="en-US" sz="1800" b="0" u="none" dirty="0">
                <a:latin typeface="+mn-lt"/>
              </a:rPr>
              <a:t> for a larger period (by multiplying the shorter-period </a:t>
            </a:r>
            <a:r>
              <a:rPr lang="en-US" altLang="en-US" sz="1800" b="0" u="none" dirty="0" err="1">
                <a:latin typeface="+mn-lt"/>
              </a:rPr>
              <a:t>VaR</a:t>
            </a:r>
            <a:r>
              <a:rPr lang="en-US" altLang="en-US" sz="1800" b="0" u="none" dirty="0">
                <a:latin typeface="+mn-lt"/>
              </a:rPr>
              <a:t> by the square root of time), one may use the same data to get the </a:t>
            </a:r>
            <a:r>
              <a:rPr lang="en-US" altLang="en-US" sz="1800" b="0" u="none" dirty="0">
                <a:solidFill>
                  <a:srgbClr val="FF0000"/>
                </a:solidFill>
                <a:latin typeface="+mn-lt"/>
              </a:rPr>
              <a:t>empirical distribution for larger horizons</a:t>
            </a:r>
            <a:r>
              <a:rPr lang="en-US" altLang="en-US" sz="1800" b="0" u="none" dirty="0">
                <a:latin typeface="+mn-lt"/>
              </a:rPr>
              <a:t>.</a:t>
            </a:r>
          </a:p>
          <a:p>
            <a:pPr marL="269875" indent="-269875" algn="just" eaLnBrk="1" hangingPunct="1">
              <a:lnSpc>
                <a:spcPts val="2500"/>
              </a:lnSpc>
              <a:buClr>
                <a:schemeClr val="bg2"/>
              </a:buClr>
              <a:buSzPct val="100000"/>
              <a:buFont typeface="Wingdings" panose="05000000000000000000" pitchFamily="2" charset="2"/>
              <a:buChar char="§"/>
            </a:pPr>
            <a:endParaRPr lang="en-US" altLang="en-US" sz="1800" b="0" u="none" dirty="0">
              <a:latin typeface="+mn-lt"/>
            </a:endParaRPr>
          </a:p>
          <a:p>
            <a:pPr marL="269875" indent="-269875" algn="just" eaLnBrk="1" hangingPunct="1">
              <a:lnSpc>
                <a:spcPts val="2500"/>
              </a:lnSpc>
              <a:buClr>
                <a:schemeClr val="bg2"/>
              </a:buClr>
              <a:buSzPct val="100000"/>
              <a:buFont typeface="Wingdings" panose="05000000000000000000" pitchFamily="2" charset="2"/>
              <a:buChar char="§"/>
            </a:pPr>
            <a:r>
              <a:rPr lang="en-US" altLang="en-US" sz="1800" b="0" u="none" dirty="0">
                <a:latin typeface="+mn-lt"/>
              </a:rPr>
              <a:t>For </a:t>
            </a:r>
            <a:r>
              <a:rPr lang="en-US" altLang="en-US" sz="1800" b="0" u="none" dirty="0">
                <a:solidFill>
                  <a:srgbClr val="FF0000"/>
                </a:solidFill>
                <a:latin typeface="+mn-lt"/>
              </a:rPr>
              <a:t>monthly variations </a:t>
            </a:r>
            <a:r>
              <a:rPr lang="en-US" altLang="en-US" sz="1800" b="0" u="none" dirty="0">
                <a:latin typeface="+mn-lt"/>
              </a:rPr>
              <a:t>of the Nasdaq Index, the empirical distribution (129 observations, assuming non-overlapping periods with 21 days per month) is as follows:</a:t>
            </a:r>
          </a:p>
        </p:txBody>
      </p:sp>
      <p:pic>
        <p:nvPicPr>
          <p:cNvPr id="2" name="Picture 1"/>
          <p:cNvPicPr>
            <a:picLocks noChangeAspect="1"/>
          </p:cNvPicPr>
          <p:nvPr/>
        </p:nvPicPr>
        <p:blipFill>
          <a:blip r:embed="rId2"/>
          <a:stretch>
            <a:fillRect/>
          </a:stretch>
        </p:blipFill>
        <p:spPr>
          <a:xfrm>
            <a:off x="2576736" y="3716795"/>
            <a:ext cx="3798619" cy="2760205"/>
          </a:xfrm>
          <a:prstGeom prst="rect">
            <a:avLst/>
          </a:prstGeom>
        </p:spPr>
      </p:pic>
      <p:cxnSp>
        <p:nvCxnSpPr>
          <p:cNvPr id="8" name="Straight Connector 7"/>
          <p:cNvCxnSpPr/>
          <p:nvPr/>
        </p:nvCxnSpPr>
        <p:spPr>
          <a:xfrm>
            <a:off x="3800872" y="3799393"/>
            <a:ext cx="0" cy="2570611"/>
          </a:xfrm>
          <a:prstGeom prst="line">
            <a:avLst/>
          </a:prstGeom>
          <a:ln w="19050">
            <a:solidFill>
              <a:schemeClr val="tx1"/>
            </a:solidFill>
            <a:prstDash val="lgDash"/>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696277" y="4844534"/>
            <a:ext cx="942974" cy="1"/>
          </a:xfrm>
          <a:prstGeom prst="straightConnector1">
            <a:avLst/>
          </a:prstGeom>
          <a:ln w="19050">
            <a:solidFill>
              <a:schemeClr val="tx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2589570" y="4027993"/>
            <a:ext cx="1091046" cy="76611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PT" sz="800" dirty="0">
                <a:solidFill>
                  <a:schemeClr val="tx1"/>
                </a:solidFill>
              </a:rPr>
              <a:t>5% </a:t>
            </a:r>
            <a:r>
              <a:rPr lang="pt-PT" sz="800" dirty="0" err="1">
                <a:solidFill>
                  <a:schemeClr val="tx1"/>
                </a:solidFill>
              </a:rPr>
              <a:t>of</a:t>
            </a:r>
            <a:r>
              <a:rPr lang="pt-PT" sz="800" dirty="0">
                <a:solidFill>
                  <a:schemeClr val="tx1"/>
                </a:solidFill>
              </a:rPr>
              <a:t> obs. are &lt; -7,97%</a:t>
            </a:r>
            <a:endParaRPr lang="en-GB" sz="800" dirty="0">
              <a:solidFill>
                <a:schemeClr val="tx1"/>
              </a:solidFill>
            </a:endParaRPr>
          </a:p>
        </p:txBody>
      </p:sp>
      <p:sp>
        <p:nvSpPr>
          <p:cNvPr id="12" name="Down Arrow 11"/>
          <p:cNvSpPr/>
          <p:nvPr/>
        </p:nvSpPr>
        <p:spPr>
          <a:xfrm>
            <a:off x="5016624" y="2618293"/>
            <a:ext cx="3048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2"/>
          <p:cNvSpPr txBox="1">
            <a:spLocks noChangeArrowheads="1"/>
          </p:cNvSpPr>
          <p:nvPr/>
        </p:nvSpPr>
        <p:spPr>
          <a:xfrm>
            <a:off x="762000" y="342900"/>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a:t>VaR methods</a:t>
            </a:r>
            <a:endParaRPr kumimoji="0" lang="en-US" b="0" u="none" kern="0" dirty="0"/>
          </a:p>
        </p:txBody>
      </p:sp>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746</a:t>
            </a:fld>
            <a:endParaRPr lang="en-US"/>
          </a:p>
        </p:txBody>
      </p:sp>
    </p:spTree>
    <p:extLst>
      <p:ext uri="{BB962C8B-B14F-4D97-AF65-F5344CB8AC3E}">
        <p14:creationId xmlns:p14="http://schemas.microsoft.com/office/powerpoint/2010/main" val="2474621433"/>
      </p:ext>
    </p:extLst>
  </p:cSld>
  <p:clrMapOvr>
    <a:masterClrMapping/>
  </p:clrMapOvr>
  <p:transition spd="slow">
    <p:pull dir="r"/>
  </p:transition>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Rectangle 4"/>
              <p:cNvSpPr txBox="1">
                <a:spLocks noChangeArrowheads="1"/>
              </p:cNvSpPr>
              <p:nvPr/>
            </p:nvSpPr>
            <p:spPr>
              <a:xfrm>
                <a:off x="768083" y="1596706"/>
                <a:ext cx="8721421" cy="4712614"/>
              </a:xfrm>
              <a:prstGeom prst="rect">
                <a:avLst/>
              </a:prstGeom>
              <a:noFill/>
            </p:spPr>
            <p:txBody>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eaLnBrk="1" hangingPunct="1">
                  <a:lnSpc>
                    <a:spcPts val="2600"/>
                  </a:lnSpc>
                  <a:spcBef>
                    <a:spcPts val="600"/>
                  </a:spcBef>
                </a:pPr>
                <a:r>
                  <a:rPr lang="en-US" altLang="en-US" sz="1800" b="0" u="none" dirty="0"/>
                  <a:t>5% critical level = 6</a:t>
                </a:r>
                <a:r>
                  <a:rPr lang="en-US" altLang="en-US" sz="1800" b="0" u="none" baseline="30000" dirty="0"/>
                  <a:t>th</a:t>
                </a:r>
                <a:r>
                  <a:rPr lang="en-US" altLang="en-US" sz="1800" b="0" u="none" dirty="0"/>
                  <a:t> smallest observation (5% x 129)</a:t>
                </a:r>
              </a:p>
              <a:p>
                <a:pPr eaLnBrk="1" hangingPunct="1">
                  <a:lnSpc>
                    <a:spcPts val="2600"/>
                  </a:lnSpc>
                  <a:spcBef>
                    <a:spcPts val="600"/>
                  </a:spcBef>
                </a:pPr>
                <a:endParaRPr lang="en-US" altLang="en-US" sz="1800" b="0" u="none" dirty="0"/>
              </a:p>
              <a:p>
                <a:pPr marL="457200" lvl="1" indent="0" eaLnBrk="1" hangingPunct="1">
                  <a:lnSpc>
                    <a:spcPts val="2600"/>
                  </a:lnSpc>
                  <a:spcBef>
                    <a:spcPts val="600"/>
                  </a:spcBef>
                  <a:buNone/>
                </a:pPr>
                <a:r>
                  <a:rPr lang="en-US" altLang="en-US" sz="1800" b="0" u="none" dirty="0"/>
                  <a:t>		R* = -7,97% </a:t>
                </a:r>
              </a:p>
              <a:p>
                <a:pPr eaLnBrk="1" hangingPunct="1">
                  <a:lnSpc>
                    <a:spcPts val="2600"/>
                  </a:lnSpc>
                  <a:spcBef>
                    <a:spcPts val="600"/>
                  </a:spcBef>
                </a:pPr>
                <a:r>
                  <a:rPr lang="en-US" altLang="en-US" sz="1800" b="0" u="none" dirty="0"/>
                  <a:t>Being </a:t>
                </a:r>
                <a:r>
                  <a:rPr lang="el-GR" altLang="en-US" sz="1800" b="0" i="1" u="none" dirty="0"/>
                  <a:t>μ</a:t>
                </a:r>
                <a:r>
                  <a:rPr lang="pt-PT" altLang="en-US" sz="1800" b="0" i="1" u="none" dirty="0"/>
                  <a:t> </a:t>
                </a:r>
                <a:r>
                  <a:rPr lang="pt-PT" altLang="en-US" sz="1800" b="0" u="none" dirty="0"/>
                  <a:t>= 0,79%</a:t>
                </a:r>
                <a:r>
                  <a:rPr lang="en-US" altLang="en-US" sz="1800" b="0" u="none" dirty="0"/>
                  <a:t> and </a:t>
                </a:r>
                <a:r>
                  <a:rPr lang="en-US" altLang="en-US" sz="1800" b="0" i="1" u="none" dirty="0"/>
                  <a:t>V </a:t>
                </a:r>
                <a:r>
                  <a:rPr lang="en-US" altLang="en-US" sz="1800" b="0" u="none" dirty="0"/>
                  <a:t>= 1M€ =&gt; monthly </a:t>
                </a:r>
                <a:r>
                  <a:rPr lang="en-US" altLang="en-US" sz="1800" b="0" u="none" dirty="0" err="1"/>
                  <a:t>VaR</a:t>
                </a:r>
                <a:r>
                  <a:rPr lang="en-US" altLang="en-US" sz="1800" b="0" u="none" dirty="0"/>
                  <a:t> @ 95% confidence level:</a:t>
                </a:r>
              </a:p>
              <a:p>
                <a:pPr marL="355600" indent="0" eaLnBrk="1" hangingPunct="1">
                  <a:lnSpc>
                    <a:spcPts val="2600"/>
                  </a:lnSpc>
                  <a:spcBef>
                    <a:spcPts val="600"/>
                  </a:spcBef>
                  <a:buNone/>
                </a:pPr>
                <a14:m>
                  <m:oMathPara xmlns:m="http://schemas.openxmlformats.org/officeDocument/2006/math">
                    <m:oMathParaPr>
                      <m:jc m:val="left"/>
                    </m:oMathParaPr>
                    <m:oMath xmlns:m="http://schemas.openxmlformats.org/officeDocument/2006/math">
                      <m:r>
                        <a:rPr lang="pt-PT" sz="1800" b="0" i="1" u="none">
                          <a:latin typeface="Cambria Math" panose="02040503050406030204" pitchFamily="18" charset="0"/>
                        </a:rPr>
                        <m:t>𝑉𝑎𝑅</m:t>
                      </m:r>
                      <m:r>
                        <a:rPr lang="pt-PT" sz="1800" b="0" i="1" u="none" smtClean="0">
                          <a:latin typeface="Cambria Math" panose="02040503050406030204" pitchFamily="18" charset="0"/>
                        </a:rPr>
                        <m:t> (</m:t>
                      </m:r>
                      <m:r>
                        <a:rPr lang="pt-PT" sz="1800" b="0" i="1" u="none" smtClean="0">
                          <a:latin typeface="Cambria Math" panose="02040503050406030204" pitchFamily="18" charset="0"/>
                        </a:rPr>
                        <m:t>𝑚𝑒𝑎𝑛</m:t>
                      </m:r>
                      <m:r>
                        <a:rPr lang="pt-PT" sz="1800" b="0" i="1" u="none" smtClean="0">
                          <a:latin typeface="Cambria Math" panose="02040503050406030204" pitchFamily="18" charset="0"/>
                        </a:rPr>
                        <m:t>) @ 95%=−</m:t>
                      </m:r>
                      <m:r>
                        <a:rPr lang="pt-PT" sz="1800" b="0" i="1" u="none">
                          <a:latin typeface="Cambria Math" panose="02040503050406030204" pitchFamily="18" charset="0"/>
                        </a:rPr>
                        <m:t>𝑉</m:t>
                      </m:r>
                      <m:d>
                        <m:dPr>
                          <m:begChr m:val="["/>
                          <m:endChr m:val="]"/>
                          <m:ctrlPr>
                            <a:rPr lang="pt-PT" sz="1800" b="0" i="1" u="none">
                              <a:latin typeface="Cambria Math" panose="02040503050406030204" pitchFamily="18" charset="0"/>
                            </a:rPr>
                          </m:ctrlPr>
                        </m:dPr>
                        <m:e>
                          <m:func>
                            <m:funcPr>
                              <m:ctrlPr>
                                <a:rPr lang="pt-PT" sz="1800" b="0" i="1" u="none">
                                  <a:latin typeface="Cambria Math" panose="02040503050406030204" pitchFamily="18" charset="0"/>
                                </a:rPr>
                              </m:ctrlPr>
                            </m:funcPr>
                            <m:fName>
                              <m:r>
                                <m:rPr>
                                  <m:sty m:val="p"/>
                                </m:rPr>
                                <a:rPr lang="pt-PT" sz="1800" b="0" u="none">
                                  <a:latin typeface="Cambria Math" panose="02040503050406030204" pitchFamily="18" charset="0"/>
                                </a:rPr>
                                <m:t>exp</m:t>
                              </m:r>
                            </m:fName>
                            <m:e>
                              <m:d>
                                <m:dPr>
                                  <m:ctrlPr>
                                    <a:rPr lang="pt-PT" sz="1800" b="0" i="1" u="none">
                                      <a:latin typeface="Cambria Math" panose="02040503050406030204" pitchFamily="18" charset="0"/>
                                    </a:rPr>
                                  </m:ctrlPr>
                                </m:dPr>
                                <m:e>
                                  <m:sSup>
                                    <m:sSupPr>
                                      <m:ctrlPr>
                                        <a:rPr lang="pt-PT" sz="1800" b="0" i="1" u="none">
                                          <a:latin typeface="Cambria Math" panose="02040503050406030204" pitchFamily="18" charset="0"/>
                                        </a:rPr>
                                      </m:ctrlPr>
                                    </m:sSupPr>
                                    <m:e>
                                      <m:r>
                                        <a:rPr lang="pt-PT" sz="1800" b="0" i="1" u="none">
                                          <a:latin typeface="Cambria Math" panose="02040503050406030204" pitchFamily="18" charset="0"/>
                                        </a:rPr>
                                        <m:t>𝑅</m:t>
                                      </m:r>
                                    </m:e>
                                    <m:sup>
                                      <m:r>
                                        <a:rPr lang="pt-PT" sz="1800" b="0" i="1" u="none">
                                          <a:latin typeface="Cambria Math" panose="02040503050406030204" pitchFamily="18" charset="0"/>
                                        </a:rPr>
                                        <m:t>∗</m:t>
                                      </m:r>
                                    </m:sup>
                                  </m:sSup>
                                </m:e>
                              </m:d>
                            </m:e>
                          </m:func>
                          <m:r>
                            <a:rPr lang="pt-PT" sz="1800" b="0" i="1" u="none">
                              <a:latin typeface="Cambria Math" panose="02040503050406030204" pitchFamily="18" charset="0"/>
                            </a:rPr>
                            <m:t>−</m:t>
                          </m:r>
                          <m:func>
                            <m:funcPr>
                              <m:ctrlPr>
                                <a:rPr lang="pt-PT" sz="1800" b="0" i="1" u="none">
                                  <a:latin typeface="Cambria Math" panose="02040503050406030204" pitchFamily="18" charset="0"/>
                                </a:rPr>
                              </m:ctrlPr>
                            </m:funcPr>
                            <m:fName>
                              <m:r>
                                <m:rPr>
                                  <m:sty m:val="p"/>
                                </m:rPr>
                                <a:rPr lang="pt-PT" sz="1800" b="0" u="none">
                                  <a:latin typeface="Cambria Math" panose="02040503050406030204" pitchFamily="18" charset="0"/>
                                </a:rPr>
                                <m:t>exp</m:t>
                              </m:r>
                            </m:fName>
                            <m:e>
                              <m:d>
                                <m:dPr>
                                  <m:ctrlPr>
                                    <a:rPr lang="pt-PT" sz="1800" b="0" i="1" u="none">
                                      <a:latin typeface="Cambria Math" panose="02040503050406030204" pitchFamily="18" charset="0"/>
                                    </a:rPr>
                                  </m:ctrlPr>
                                </m:dPr>
                                <m:e>
                                  <m:r>
                                    <a:rPr lang="pt-PT" sz="1800" b="0" i="1" u="none">
                                      <a:latin typeface="Cambria Math" panose="02040503050406030204" pitchFamily="18" charset="0"/>
                                      <a:ea typeface="Cambria Math" panose="02040503050406030204" pitchFamily="18" charset="0"/>
                                    </a:rPr>
                                    <m:t>𝜇</m:t>
                                  </m:r>
                                </m:e>
                              </m:d>
                            </m:e>
                          </m:func>
                        </m:e>
                      </m:d>
                      <m:r>
                        <a:rPr lang="pt-PT" sz="1800" b="0" i="1" u="none">
                          <a:latin typeface="Cambria Math" panose="02040503050406030204" pitchFamily="18" charset="0"/>
                        </a:rPr>
                        <m:t>=84.5</m:t>
                      </m:r>
                      <m:r>
                        <a:rPr lang="pt-PT" sz="1800" b="0" i="1" u="none" smtClean="0">
                          <a:latin typeface="Cambria Math" panose="02040503050406030204" pitchFamily="18" charset="0"/>
                        </a:rPr>
                        <m:t>46</m:t>
                      </m:r>
                      <m:r>
                        <a:rPr lang="pt-PT" sz="1800" b="0" i="1" u="none">
                          <a:latin typeface="Cambria Math" panose="02040503050406030204" pitchFamily="18" charset="0"/>
                        </a:rPr>
                        <m:t>,</m:t>
                      </m:r>
                      <m:r>
                        <a:rPr lang="pt-PT" sz="1800" b="0" i="1" u="none" smtClean="0">
                          <a:latin typeface="Cambria Math" panose="02040503050406030204" pitchFamily="18" charset="0"/>
                        </a:rPr>
                        <m:t>87€</m:t>
                      </m:r>
                    </m:oMath>
                  </m:oMathPara>
                </a14:m>
                <a:endParaRPr lang="en-GB" sz="1800" b="0" u="none" dirty="0"/>
              </a:p>
              <a:p>
                <a:pPr eaLnBrk="1" hangingPunct="1">
                  <a:lnSpc>
                    <a:spcPts val="2600"/>
                  </a:lnSpc>
                  <a:spcBef>
                    <a:spcPts val="600"/>
                  </a:spcBef>
                </a:pPr>
                <a:endParaRPr lang="en-US" altLang="en-US" sz="1800" b="0" u="none" dirty="0"/>
              </a:p>
              <a:p>
                <a:pPr eaLnBrk="1" hangingPunct="1">
                  <a:lnSpc>
                    <a:spcPts val="2600"/>
                  </a:lnSpc>
                  <a:spcBef>
                    <a:spcPts val="600"/>
                  </a:spcBef>
                </a:pPr>
                <a:r>
                  <a:rPr lang="en-US" altLang="en-US" sz="1800" b="0" u="none" dirty="0"/>
                  <a:t>In 95 out of 100 days, the portfolio won’t lose more than $84.546,87, according to our empirical distribution.</a:t>
                </a:r>
              </a:p>
              <a:p>
                <a:pPr eaLnBrk="1" hangingPunct="1">
                  <a:lnSpc>
                    <a:spcPts val="2600"/>
                  </a:lnSpc>
                  <a:spcBef>
                    <a:spcPts val="600"/>
                  </a:spcBef>
                </a:pPr>
                <a:r>
                  <a:rPr lang="en-US" altLang="en-US" sz="1800" b="0" u="none" dirty="0"/>
                  <a:t>Following the usual assumption		            	    , by assuming the normality of returns, using the daily </a:t>
                </a:r>
                <a:r>
                  <a:rPr lang="en-US" altLang="en-US" sz="1800" b="0" u="none" dirty="0" err="1"/>
                  <a:t>VaR</a:t>
                </a:r>
                <a:r>
                  <a:rPr lang="en-US" altLang="en-US" sz="1800" b="0" u="none" dirty="0"/>
                  <a:t> previously computed (22.050,45€), one would have obtained 22.050,45 x </a:t>
                </a:r>
                <a:r>
                  <a:rPr lang="en-US" altLang="en-US" sz="1800" b="0" u="none" dirty="0" err="1"/>
                  <a:t>sqrt</a:t>
                </a:r>
                <a:r>
                  <a:rPr lang="en-US" altLang="en-US" sz="1800" b="0" u="none" dirty="0"/>
                  <a:t> (21) = $101.047,874.</a:t>
                </a:r>
              </a:p>
              <a:p>
                <a:pPr eaLnBrk="1" hangingPunct="1">
                  <a:lnSpc>
                    <a:spcPts val="2600"/>
                  </a:lnSpc>
                  <a:spcBef>
                    <a:spcPts val="600"/>
                  </a:spcBef>
                </a:pPr>
                <a:r>
                  <a:rPr lang="en-US" altLang="en-US" sz="1800" b="0" u="none" dirty="0">
                    <a:solidFill>
                      <a:srgbClr val="FF0000"/>
                    </a:solidFill>
                  </a:rPr>
                  <a:t>This difference to the monthly </a:t>
                </a:r>
                <a:r>
                  <a:rPr lang="en-US" altLang="en-US" sz="1800" b="0" u="none" dirty="0" err="1">
                    <a:solidFill>
                      <a:srgbClr val="FF0000"/>
                    </a:solidFill>
                  </a:rPr>
                  <a:t>VaR</a:t>
                </a:r>
                <a:r>
                  <a:rPr lang="en-US" altLang="en-US" sz="1800" b="0" u="none" dirty="0">
                    <a:solidFill>
                      <a:srgbClr val="FF0000"/>
                    </a:solidFill>
                  </a:rPr>
                  <a:t> suggests that returns are not normally distributed.</a:t>
                </a:r>
              </a:p>
              <a:p>
                <a:pPr marL="539750" lvl="1" indent="-269875" algn="just" eaLnBrk="1" hangingPunct="1">
                  <a:lnSpc>
                    <a:spcPts val="2600"/>
                  </a:lnSpc>
                  <a:spcBef>
                    <a:spcPts val="600"/>
                  </a:spcBef>
                  <a:spcAft>
                    <a:spcPts val="0"/>
                  </a:spcAft>
                  <a:buFontTx/>
                  <a:buAutoNum type="romanLcParenBoth"/>
                </a:pPr>
                <a:endParaRPr kumimoji="0" lang="en-US" altLang="en-US" sz="1800" b="0" u="none" kern="0" dirty="0"/>
              </a:p>
            </p:txBody>
          </p:sp>
        </mc:Choice>
        <mc:Fallback>
          <p:sp>
            <p:nvSpPr>
              <p:cNvPr id="9" name="Rectangle 4"/>
              <p:cNvSpPr txBox="1">
                <a:spLocks noRot="1" noChangeAspect="1" noMove="1" noResize="1" noEditPoints="1" noAdjustHandles="1" noChangeArrowheads="1" noChangeShapeType="1" noTextEdit="1"/>
              </p:cNvSpPr>
              <p:nvPr/>
            </p:nvSpPr>
            <p:spPr>
              <a:xfrm>
                <a:off x="768083" y="1596706"/>
                <a:ext cx="8721421" cy="4712614"/>
              </a:xfrm>
              <a:prstGeom prst="rect">
                <a:avLst/>
              </a:prstGeom>
              <a:blipFill>
                <a:blip r:embed="rId2"/>
                <a:stretch>
                  <a:fillRect l="-280" t="-129" r="-839"/>
                </a:stretch>
              </a:blipFill>
            </p:spPr>
            <p:txBody>
              <a:bodyPr/>
              <a:lstStyle/>
              <a:p>
                <a:r>
                  <a:rPr lang="pt-PT">
                    <a:noFill/>
                  </a:rPr>
                  <a:t> </a:t>
                </a:r>
              </a:p>
            </p:txBody>
          </p:sp>
        </mc:Fallback>
      </mc:AlternateContent>
      <p:sp>
        <p:nvSpPr>
          <p:cNvPr id="3" name="Down Arrow 2"/>
          <p:cNvSpPr/>
          <p:nvPr/>
        </p:nvSpPr>
        <p:spPr bwMode="auto">
          <a:xfrm>
            <a:off x="3296816" y="1988840"/>
            <a:ext cx="28803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10" name="Down Arrow 9"/>
          <p:cNvSpPr/>
          <p:nvPr/>
        </p:nvSpPr>
        <p:spPr bwMode="auto">
          <a:xfrm>
            <a:off x="3296816" y="3573016"/>
            <a:ext cx="28803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pic>
        <p:nvPicPr>
          <p:cNvPr id="11" name="Picture 10"/>
          <p:cNvPicPr>
            <a:picLocks noChangeAspect="1"/>
          </p:cNvPicPr>
          <p:nvPr/>
        </p:nvPicPr>
        <p:blipFill>
          <a:blip r:embed="rId3"/>
          <a:stretch>
            <a:fillRect/>
          </a:stretch>
        </p:blipFill>
        <p:spPr>
          <a:xfrm>
            <a:off x="4232920" y="4725144"/>
            <a:ext cx="2286000" cy="384494"/>
          </a:xfrm>
          <a:prstGeom prst="rect">
            <a:avLst/>
          </a:prstGeom>
        </p:spPr>
      </p:pic>
      <p:sp>
        <p:nvSpPr>
          <p:cNvPr id="12" name="Rectangle 2"/>
          <p:cNvSpPr txBox="1">
            <a:spLocks noChangeArrowheads="1"/>
          </p:cNvSpPr>
          <p:nvPr/>
        </p:nvSpPr>
        <p:spPr>
          <a:xfrm>
            <a:off x="762000" y="342900"/>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methods</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747</a:t>
            </a:fld>
            <a:endParaRPr lang="en-US"/>
          </a:p>
        </p:txBody>
      </p:sp>
    </p:spTree>
    <p:extLst>
      <p:ext uri="{BB962C8B-B14F-4D97-AF65-F5344CB8AC3E}">
        <p14:creationId xmlns:p14="http://schemas.microsoft.com/office/powerpoint/2010/main" val="4082660998"/>
      </p:ext>
    </p:extLst>
  </p:cSld>
  <p:clrMapOvr>
    <a:masterClrMapping/>
  </p:clrMapOvr>
  <p:transition spd="slow">
    <p:pull dir="r"/>
  </p:transition>
</p:sld>
</file>

<file path=ppt/slides/slide7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345" y="332656"/>
            <a:ext cx="8566150" cy="1104900"/>
          </a:xfrm>
        </p:spPr>
        <p:txBody>
          <a:bodyPr/>
          <a:lstStyle/>
          <a:p>
            <a:pPr>
              <a:buClrTx/>
              <a:buFontTx/>
              <a:buNone/>
            </a:pPr>
            <a:r>
              <a:rPr lang="en-US" dirty="0" err="1"/>
              <a:t>VaR</a:t>
            </a:r>
            <a:r>
              <a:rPr lang="en-US" dirty="0"/>
              <a:t> methods</a:t>
            </a:r>
          </a:p>
        </p:txBody>
      </p:sp>
      <p:sp>
        <p:nvSpPr>
          <p:cNvPr id="134147" name="Rectangle 4"/>
          <p:cNvSpPr>
            <a:spLocks noGrp="1" noChangeArrowheads="1"/>
          </p:cNvSpPr>
          <p:nvPr>
            <p:ph type="body" idx="1"/>
          </p:nvPr>
        </p:nvSpPr>
        <p:spPr>
          <a:xfrm>
            <a:off x="762000" y="1628799"/>
            <a:ext cx="8731250" cy="4680521"/>
          </a:xfrm>
          <a:noFill/>
        </p:spPr>
        <p:txBody>
          <a:bodyPr/>
          <a:lstStyle/>
          <a:p>
            <a:pPr marL="0" indent="0" algn="just" eaLnBrk="1" hangingPunct="1">
              <a:lnSpc>
                <a:spcPts val="2500"/>
              </a:lnSpc>
              <a:spcBef>
                <a:spcPts val="0"/>
              </a:spcBef>
              <a:spcAft>
                <a:spcPts val="600"/>
              </a:spcAft>
              <a:buNone/>
            </a:pPr>
            <a:r>
              <a:rPr lang="en-US" altLang="en-US" sz="1800" dirty="0">
                <a:solidFill>
                  <a:srgbClr val="FF0000"/>
                </a:solidFill>
              </a:rPr>
              <a:t>(ii) Parametric approach</a:t>
            </a:r>
          </a:p>
          <a:p>
            <a:pPr marL="0" indent="0" algn="just" eaLnBrk="1" hangingPunct="1">
              <a:lnSpc>
                <a:spcPts val="2500"/>
              </a:lnSpc>
              <a:spcBef>
                <a:spcPts val="0"/>
              </a:spcBef>
              <a:spcAft>
                <a:spcPts val="600"/>
              </a:spcAft>
              <a:buNone/>
            </a:pPr>
            <a:endParaRPr lang="en-US" altLang="en-US" sz="1800" dirty="0"/>
          </a:p>
          <a:p>
            <a:pPr marL="269875" indent="-269875" algn="just" eaLnBrk="1" hangingPunct="1">
              <a:lnSpc>
                <a:spcPts val="2500"/>
              </a:lnSpc>
              <a:spcBef>
                <a:spcPts val="600"/>
              </a:spcBef>
            </a:pPr>
            <a:r>
              <a:rPr lang="en-US" altLang="en-US" sz="1800" dirty="0"/>
              <a:t>The main alternative to historical simulation is the model building or parametric approach.</a:t>
            </a:r>
          </a:p>
          <a:p>
            <a:pPr marL="269875" indent="-269875" algn="just" eaLnBrk="1" hangingPunct="1">
              <a:lnSpc>
                <a:spcPts val="2500"/>
              </a:lnSpc>
              <a:spcBef>
                <a:spcPts val="600"/>
              </a:spcBef>
            </a:pPr>
            <a:r>
              <a:rPr lang="en-US" altLang="en-US" sz="1800" dirty="0"/>
              <a:t>Most common implementation of </a:t>
            </a:r>
            <a:r>
              <a:rPr lang="en-US" altLang="en-US" sz="1800" dirty="0" err="1"/>
              <a:t>VaR</a:t>
            </a:r>
            <a:r>
              <a:rPr lang="en-US" altLang="en-US" sz="1800" dirty="0"/>
              <a:t> assumes that returns follow a normal distribution and </a:t>
            </a:r>
            <a:r>
              <a:rPr lang="en-US" altLang="en-US" sz="1800" dirty="0">
                <a:cs typeface="Times New Roman" panose="02020603050405020304" pitchFamily="18" charset="0"/>
              </a:rPr>
              <a:t>are </a:t>
            </a:r>
            <a:r>
              <a:rPr lang="en-US" altLang="en-US" sz="1800" dirty="0" err="1">
                <a:cs typeface="Times New Roman" panose="02020603050405020304" pitchFamily="18" charset="0"/>
              </a:rPr>
              <a:t>i.i.d</a:t>
            </a:r>
            <a:r>
              <a:rPr lang="en-US" altLang="en-US" sz="1800" dirty="0">
                <a:cs typeface="Times New Roman" panose="02020603050405020304" pitchFamily="18" charset="0"/>
              </a:rPr>
              <a:t>.</a:t>
            </a:r>
          </a:p>
          <a:p>
            <a:pPr marL="269875" indent="-269875" algn="just" eaLnBrk="1" hangingPunct="1">
              <a:lnSpc>
                <a:spcPts val="2500"/>
              </a:lnSpc>
              <a:spcBef>
                <a:spcPts val="600"/>
              </a:spcBef>
            </a:pPr>
            <a:endParaRPr lang="en-US" altLang="en-US" sz="1800" dirty="0">
              <a:cs typeface="Times New Roman" panose="02020603050405020304" pitchFamily="18" charset="0"/>
            </a:endParaRPr>
          </a:p>
          <a:p>
            <a:pPr marL="269875" indent="-269875" algn="just" eaLnBrk="1" hangingPunct="1">
              <a:lnSpc>
                <a:spcPts val="2500"/>
              </a:lnSpc>
              <a:spcBef>
                <a:spcPts val="600"/>
              </a:spcBef>
            </a:pPr>
            <a:r>
              <a:rPr lang="en-US" altLang="en-US" sz="1800" dirty="0">
                <a:cs typeface="Times New Roman" panose="02020603050405020304" pitchFamily="18" charset="0"/>
              </a:rPr>
              <a:t>Returns are normally distributed and prices follow a log-normal distribution.</a:t>
            </a:r>
          </a:p>
          <a:p>
            <a:pPr marL="269875" indent="-269875" algn="just" eaLnBrk="1" hangingPunct="1">
              <a:lnSpc>
                <a:spcPts val="2500"/>
              </a:lnSpc>
              <a:spcBef>
                <a:spcPts val="600"/>
              </a:spcBef>
            </a:pPr>
            <a:endParaRPr lang="en-US" altLang="en-US" sz="1800" dirty="0">
              <a:cs typeface="Times New Roman" panose="02020603050405020304" pitchFamily="18" charset="0"/>
            </a:endParaRPr>
          </a:p>
          <a:p>
            <a:pPr marL="269875" indent="-269875">
              <a:lnSpc>
                <a:spcPts val="2400"/>
              </a:lnSpc>
              <a:spcBef>
                <a:spcPts val="0"/>
              </a:spcBef>
            </a:pPr>
            <a:r>
              <a:rPr lang="en-US" sz="1800" dirty="0"/>
              <a:t>This method also assumes that:</a:t>
            </a:r>
          </a:p>
          <a:p>
            <a:pPr marL="269875" indent="-269875">
              <a:lnSpc>
                <a:spcPts val="2400"/>
              </a:lnSpc>
              <a:spcBef>
                <a:spcPts val="0"/>
              </a:spcBef>
              <a:buAutoNum type="romanLcParenBoth"/>
            </a:pPr>
            <a:r>
              <a:rPr lang="en-US" sz="1800" dirty="0"/>
              <a:t>the correlations between risk factors are constant and the delta (or price sensitivity to changes in a risk factor) of each portfolio asset is constant;</a:t>
            </a:r>
          </a:p>
          <a:p>
            <a:pPr marL="269875" indent="-269875">
              <a:lnSpc>
                <a:spcPts val="2400"/>
              </a:lnSpc>
              <a:spcBef>
                <a:spcPts val="0"/>
              </a:spcBef>
              <a:buAutoNum type="romanLcParenBoth" startAt="2"/>
            </a:pPr>
            <a:r>
              <a:rPr lang="en-US" sz="1800" dirty="0"/>
              <a:t>the volatility of each risk factor is extracted from the historical observation period.</a:t>
            </a:r>
            <a:endParaRPr lang="en-US" sz="18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748</a:t>
            </a:fld>
            <a:endParaRPr lang="en-US"/>
          </a:p>
        </p:txBody>
      </p:sp>
      <p:sp>
        <p:nvSpPr>
          <p:cNvPr id="7" name="Down Arrow 6"/>
          <p:cNvSpPr/>
          <p:nvPr/>
        </p:nvSpPr>
        <p:spPr>
          <a:xfrm>
            <a:off x="4788024" y="3759696"/>
            <a:ext cx="3810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538135"/>
      </p:ext>
    </p:extLst>
  </p:cSld>
  <p:clrMapOvr>
    <a:masterClrMapping/>
  </p:clrMapOvr>
  <p:transition spd="slow">
    <p:pull dir="r"/>
  </p:transition>
</p:sld>
</file>

<file path=ppt/slides/slide7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pPr>
              <a:buClrTx/>
              <a:buFontTx/>
              <a:buNone/>
            </a:pPr>
            <a:r>
              <a:rPr lang="en-US" dirty="0" err="1"/>
              <a:t>VaR</a:t>
            </a:r>
            <a:r>
              <a:rPr lang="en-US" dirty="0"/>
              <a:t> methods</a:t>
            </a:r>
          </a:p>
        </p:txBody>
      </p:sp>
      <mc:AlternateContent xmlns:mc="http://schemas.openxmlformats.org/markup-compatibility/2006" xmlns:a14="http://schemas.microsoft.com/office/drawing/2010/main">
        <mc:Choice Requires="a14">
          <p:sp>
            <p:nvSpPr>
              <p:cNvPr id="134147" name="Rectangle 4"/>
              <p:cNvSpPr>
                <a:spLocks noGrp="1" noChangeArrowheads="1"/>
              </p:cNvSpPr>
              <p:nvPr>
                <p:ph type="body" idx="1"/>
              </p:nvPr>
            </p:nvSpPr>
            <p:spPr>
              <a:xfrm>
                <a:off x="704528" y="1628800"/>
                <a:ext cx="8784976" cy="4680520"/>
              </a:xfrm>
              <a:noFill/>
            </p:spPr>
            <p:txBody>
              <a:bodyPr/>
              <a:lstStyle/>
              <a:p>
                <a:pPr marL="265113" indent="-265113" algn="just">
                  <a:lnSpc>
                    <a:spcPts val="2700"/>
                  </a:lnSpc>
                  <a:spcBef>
                    <a:spcPts val="600"/>
                  </a:spcBef>
                  <a:spcAft>
                    <a:spcPts val="600"/>
                  </a:spcAft>
                </a:pPr>
                <a:r>
                  <a:rPr lang="en-US" sz="1800" dirty="0">
                    <a:cs typeface="Times New Roman" pitchFamily="18" charset="0"/>
                  </a:rPr>
                  <a:t>The simplest method to calculate </a:t>
                </a:r>
                <a:r>
                  <a:rPr lang="en-US" sz="1800" dirty="0" err="1">
                    <a:cs typeface="Times New Roman" pitchFamily="18" charset="0"/>
                  </a:rPr>
                  <a:t>VaR</a:t>
                </a:r>
                <a:r>
                  <a:rPr lang="en-US" sz="1800" dirty="0">
                    <a:cs typeface="Times New Roman" pitchFamily="18" charset="0"/>
                  </a:rPr>
                  <a:t> </a:t>
                </a:r>
                <a:r>
                  <a:rPr lang="en-US" sz="1800" dirty="0">
                    <a:solidFill>
                      <a:srgbClr val="FF0000"/>
                    </a:solidFill>
                    <a:cs typeface="Times New Roman" pitchFamily="18" charset="0"/>
                  </a:rPr>
                  <a:t>is a parametric approach based on the assumption of normally distributed daily returns - delta-normal or variance-covariance method:</a:t>
                </a:r>
              </a:p>
              <a:p>
                <a:pPr marL="265113" indent="-265113" algn="just">
                  <a:lnSpc>
                    <a:spcPts val="2700"/>
                  </a:lnSpc>
                  <a:spcBef>
                    <a:spcPts val="600"/>
                  </a:spcBef>
                  <a:spcAft>
                    <a:spcPts val="600"/>
                  </a:spcAft>
                  <a:buNone/>
                </a:pPr>
                <a:r>
                  <a:rPr lang="en-US" sz="1800" dirty="0">
                    <a:solidFill>
                      <a:srgbClr val="FF0000"/>
                    </a:solidFill>
                    <a:cs typeface="Times New Roman" pitchFamily="18" charset="0"/>
                  </a:rPr>
                  <a:t>	</a:t>
                </a:r>
                <a:r>
                  <a:rPr lang="en-US" sz="1800" dirty="0" err="1">
                    <a:solidFill>
                      <a:srgbClr val="FF0000"/>
                    </a:solidFill>
                    <a:cs typeface="Times New Roman" pitchFamily="18" charset="0"/>
                  </a:rPr>
                  <a:t>VaR</a:t>
                </a:r>
                <a:r>
                  <a:rPr lang="en-US" sz="1800" dirty="0">
                    <a:solidFill>
                      <a:srgbClr val="FF0000"/>
                    </a:solidFill>
                    <a:cs typeface="Times New Roman" pitchFamily="18" charset="0"/>
                  </a:rPr>
                  <a:t> = </a:t>
                </a:r>
                <a:r>
                  <a:rPr lang="en-US" sz="1800" dirty="0" err="1">
                    <a:solidFill>
                      <a:srgbClr val="FF0000"/>
                    </a:solidFill>
                    <a:latin typeface="Symbol" panose="05050102010706020507" pitchFamily="18" charset="2"/>
                    <a:cs typeface="Times New Roman" pitchFamily="18" charset="0"/>
                  </a:rPr>
                  <a:t>w</a:t>
                </a:r>
                <a:r>
                  <a:rPr lang="en-US" sz="1800" dirty="0" err="1">
                    <a:solidFill>
                      <a:srgbClr val="FF0000"/>
                    </a:solidFill>
                    <a:cs typeface="Times New Roman" pitchFamily="18" charset="0"/>
                  </a:rPr>
                  <a:t>’</a:t>
                </a:r>
                <a:r>
                  <a:rPr lang="en-US" sz="1800" dirty="0" err="1">
                    <a:solidFill>
                      <a:srgbClr val="FF0000"/>
                    </a:solidFill>
                    <a:latin typeface="Symbol" panose="05050102010706020507" pitchFamily="18" charset="2"/>
                    <a:cs typeface="Times New Roman" pitchFamily="18" charset="0"/>
                  </a:rPr>
                  <a:t>Sw</a:t>
                </a:r>
                <a:r>
                  <a:rPr lang="en-US" sz="1800" dirty="0">
                    <a:solidFill>
                      <a:srgbClr val="FF0000"/>
                    </a:solidFill>
                    <a:latin typeface="Symbol" panose="05050102010706020507" pitchFamily="18" charset="2"/>
                    <a:cs typeface="Times New Roman" pitchFamily="18" charset="0"/>
                  </a:rPr>
                  <a:t> </a:t>
                </a:r>
                <a:r>
                  <a:rPr lang="en-US" sz="1800" dirty="0">
                    <a:solidFill>
                      <a:srgbClr val="FF0000"/>
                    </a:solidFill>
                    <a:cs typeface="Times New Roman" pitchFamily="18" charset="0"/>
                  </a:rPr>
                  <a:t>x N</a:t>
                </a:r>
                <a:r>
                  <a:rPr lang="en-US" sz="1800" baseline="30000" dirty="0">
                    <a:solidFill>
                      <a:srgbClr val="FF0000"/>
                    </a:solidFill>
                    <a:cs typeface="Times New Roman" pitchFamily="18" charset="0"/>
                  </a:rPr>
                  <a:t>-1</a:t>
                </a:r>
                <a:r>
                  <a:rPr lang="en-US" sz="1800" dirty="0">
                    <a:solidFill>
                      <a:srgbClr val="FF0000"/>
                    </a:solidFill>
                    <a:cs typeface="Times New Roman" pitchFamily="18" charset="0"/>
                  </a:rPr>
                  <a:t>(</a:t>
                </a:r>
                <a:r>
                  <a:rPr lang="en-US" sz="1800" i="1" dirty="0">
                    <a:solidFill>
                      <a:srgbClr val="FF0000"/>
                    </a:solidFill>
                    <a:cs typeface="Times New Roman" pitchFamily="18" charset="0"/>
                  </a:rPr>
                  <a:t>X</a:t>
                </a:r>
                <a:r>
                  <a:rPr lang="en-US" sz="1800" dirty="0">
                    <a:solidFill>
                      <a:srgbClr val="FF0000"/>
                    </a:solidFill>
                    <a:cs typeface="Times New Roman" pitchFamily="18" charset="0"/>
                  </a:rPr>
                  <a:t>) x </a:t>
                </a:r>
                <a14:m>
                  <m:oMath xmlns:m="http://schemas.openxmlformats.org/officeDocument/2006/math">
                    <m:r>
                      <a:rPr lang="en-US" sz="1800" i="1">
                        <a:solidFill>
                          <a:srgbClr val="FF0000"/>
                        </a:solidFill>
                        <a:latin typeface="Cambria Math" panose="02040503050406030204" pitchFamily="18" charset="0"/>
                        <a:ea typeface="Cambria Math" panose="02040503050406030204" pitchFamily="18" charset="0"/>
                        <a:cs typeface="Times New Roman" pitchFamily="18" charset="0"/>
                      </a:rPr>
                      <m:t>√</m:t>
                    </m:r>
                    <m:r>
                      <a:rPr lang="en-US" sz="1800" i="1">
                        <a:solidFill>
                          <a:srgbClr val="FF0000"/>
                        </a:solidFill>
                        <a:latin typeface="Cambria Math" panose="02040503050406030204" pitchFamily="18" charset="0"/>
                        <a:ea typeface="Cambria Math" panose="02040503050406030204" pitchFamily="18" charset="0"/>
                        <a:cs typeface="Times New Roman" pitchFamily="18" charset="0"/>
                      </a:rPr>
                      <m:t>𝑇</m:t>
                    </m:r>
                  </m:oMath>
                </a14:m>
                <a:endParaRPr lang="en-US" sz="1800" dirty="0">
                  <a:solidFill>
                    <a:srgbClr val="FF0000"/>
                  </a:solidFill>
                  <a:latin typeface="Symbol" panose="05050102010706020507" pitchFamily="18" charset="2"/>
                  <a:cs typeface="Times New Roman" pitchFamily="18" charset="0"/>
                </a:endParaRPr>
              </a:p>
              <a:p>
                <a:pPr marL="265113" indent="-265113" algn="just">
                  <a:lnSpc>
                    <a:spcPts val="2500"/>
                  </a:lnSpc>
                  <a:spcBef>
                    <a:spcPts val="0"/>
                  </a:spcBef>
                  <a:spcAft>
                    <a:spcPts val="600"/>
                  </a:spcAft>
                  <a:buNone/>
                </a:pPr>
                <a:r>
                  <a:rPr lang="en-US" sz="1800" dirty="0">
                    <a:cs typeface="Times New Roman" pitchFamily="18" charset="0"/>
                  </a:rPr>
                  <a:t>	</a:t>
                </a:r>
                <a:r>
                  <a:rPr lang="en-US" sz="1600" dirty="0">
                    <a:cs typeface="Times New Roman" pitchFamily="18" charset="0"/>
                  </a:rPr>
                  <a:t>where </a:t>
                </a:r>
                <a:r>
                  <a:rPr lang="en-US" sz="1600" dirty="0">
                    <a:latin typeface="Symbol" panose="05050102010706020507" pitchFamily="18" charset="2"/>
                    <a:cs typeface="Times New Roman" pitchFamily="18" charset="0"/>
                  </a:rPr>
                  <a:t>S </a:t>
                </a:r>
                <a:r>
                  <a:rPr lang="en-US" sz="1600" dirty="0">
                    <a:cs typeface="Times New Roman" pitchFamily="18" charset="0"/>
                  </a:rPr>
                  <a:t>is the variance-covariance matrix of the portfolio’s assets and </a:t>
                </a:r>
                <a:r>
                  <a:rPr lang="en-US" sz="1600" dirty="0">
                    <a:latin typeface="Symbol" panose="05050102010706020507" pitchFamily="18" charset="2"/>
                    <a:cs typeface="Times New Roman" pitchFamily="18" charset="0"/>
                  </a:rPr>
                  <a:t>w </a:t>
                </a:r>
                <a:r>
                  <a:rPr lang="en-US" sz="1600" dirty="0">
                    <a:cs typeface="Times New Roman" pitchFamily="18" charset="0"/>
                  </a:rPr>
                  <a:t>corresponds to the weights of each asset in the portfolio.</a:t>
                </a:r>
              </a:p>
              <a:p>
                <a:pPr marL="265113" indent="-265113">
                  <a:lnSpc>
                    <a:spcPts val="2700"/>
                  </a:lnSpc>
                  <a:spcBef>
                    <a:spcPts val="600"/>
                  </a:spcBef>
                  <a:spcAft>
                    <a:spcPts val="600"/>
                  </a:spcAft>
                </a:pPr>
                <a:r>
                  <a:rPr lang="en-US" sz="1800" dirty="0">
                    <a:cs typeface="Times New Roman" pitchFamily="18" charset="0"/>
                  </a:rPr>
                  <a:t>If the portfolio has only 1 asset, </a:t>
                </a:r>
                <a:r>
                  <a:rPr lang="en-US" sz="1800" dirty="0" err="1">
                    <a:cs typeface="Times New Roman" pitchFamily="18" charset="0"/>
                  </a:rPr>
                  <a:t>VaR</a:t>
                </a:r>
                <a:r>
                  <a:rPr lang="en-US" sz="1800" dirty="0">
                    <a:cs typeface="Times New Roman" pitchFamily="18" charset="0"/>
                  </a:rPr>
                  <a:t> results only from that asset volatility: </a:t>
                </a:r>
                <a:endParaRPr lang="en-US" sz="1800" dirty="0">
                  <a:solidFill>
                    <a:srgbClr val="FF0000"/>
                  </a:solidFill>
                  <a:cs typeface="Times New Roman" pitchFamily="18" charset="0"/>
                </a:endParaRPr>
              </a:p>
              <a:p>
                <a:pPr marL="273050" indent="-273050">
                  <a:lnSpc>
                    <a:spcPts val="2700"/>
                  </a:lnSpc>
                  <a:spcBef>
                    <a:spcPts val="600"/>
                  </a:spcBef>
                  <a:spcAft>
                    <a:spcPts val="600"/>
                  </a:spcAft>
                  <a:buNone/>
                </a:pPr>
                <a:r>
                  <a:rPr lang="en-US" sz="2400" dirty="0">
                    <a:solidFill>
                      <a:srgbClr val="FF0000"/>
                    </a:solidFill>
                    <a:cs typeface="Times New Roman" pitchFamily="18" charset="0"/>
                  </a:rPr>
                  <a:t>	</a:t>
                </a:r>
                <a:r>
                  <a:rPr lang="en-US" sz="2000" dirty="0" err="1">
                    <a:solidFill>
                      <a:srgbClr val="FF0000"/>
                    </a:solidFill>
                    <a:cs typeface="Times New Roman" pitchFamily="18" charset="0"/>
                  </a:rPr>
                  <a:t>VaR</a:t>
                </a:r>
                <a:r>
                  <a:rPr lang="en-US" sz="2000" dirty="0">
                    <a:solidFill>
                      <a:srgbClr val="FF0000"/>
                    </a:solidFill>
                    <a:cs typeface="Times New Roman" pitchFamily="18" charset="0"/>
                  </a:rPr>
                  <a:t> = </a:t>
                </a:r>
                <a:r>
                  <a:rPr lang="en-US" sz="2000" dirty="0">
                    <a:solidFill>
                      <a:srgbClr val="FF0000"/>
                    </a:solidFill>
                    <a:latin typeface="Symbol" panose="05050102010706020507" pitchFamily="18" charset="2"/>
                    <a:cs typeface="Times New Roman" pitchFamily="18" charset="0"/>
                  </a:rPr>
                  <a:t>s </a:t>
                </a:r>
                <a:r>
                  <a:rPr lang="en-US" sz="2000" dirty="0">
                    <a:solidFill>
                      <a:srgbClr val="FF0000"/>
                    </a:solidFill>
                    <a:cs typeface="Times New Roman" pitchFamily="18" charset="0"/>
                  </a:rPr>
                  <a:t>x N</a:t>
                </a:r>
                <a:r>
                  <a:rPr lang="en-US" sz="2000" baseline="30000" dirty="0">
                    <a:solidFill>
                      <a:srgbClr val="FF0000"/>
                    </a:solidFill>
                    <a:cs typeface="Times New Roman" pitchFamily="18" charset="0"/>
                  </a:rPr>
                  <a:t>-1</a:t>
                </a:r>
                <a:r>
                  <a:rPr lang="en-US" sz="2000" dirty="0">
                    <a:solidFill>
                      <a:srgbClr val="FF0000"/>
                    </a:solidFill>
                    <a:cs typeface="Times New Roman" pitchFamily="18" charset="0"/>
                  </a:rPr>
                  <a:t>(</a:t>
                </a:r>
                <a:r>
                  <a:rPr lang="en-US" sz="2000" i="1" dirty="0">
                    <a:solidFill>
                      <a:srgbClr val="FF0000"/>
                    </a:solidFill>
                    <a:cs typeface="Times New Roman" pitchFamily="18" charset="0"/>
                  </a:rPr>
                  <a:t>X</a:t>
                </a:r>
                <a:r>
                  <a:rPr lang="en-US" sz="2000" dirty="0">
                    <a:solidFill>
                      <a:srgbClr val="FF0000"/>
                    </a:solidFill>
                    <a:cs typeface="Times New Roman" pitchFamily="18" charset="0"/>
                  </a:rPr>
                  <a:t>) x </a:t>
                </a:r>
                <a14:m>
                  <m:oMath xmlns:m="http://schemas.openxmlformats.org/officeDocument/2006/math">
                    <m:r>
                      <a:rPr lang="en-US" sz="2000" i="1">
                        <a:solidFill>
                          <a:srgbClr val="FF0000"/>
                        </a:solidFill>
                        <a:latin typeface="Cambria Math" panose="02040503050406030204" pitchFamily="18" charset="0"/>
                        <a:ea typeface="Cambria Math" panose="02040503050406030204" pitchFamily="18" charset="0"/>
                        <a:cs typeface="Times New Roman" pitchFamily="18" charset="0"/>
                      </a:rPr>
                      <m:t>√</m:t>
                    </m:r>
                    <m:r>
                      <a:rPr lang="en-US" sz="2000" i="1">
                        <a:solidFill>
                          <a:srgbClr val="FF0000"/>
                        </a:solidFill>
                        <a:latin typeface="Cambria Math" panose="02040503050406030204" pitchFamily="18" charset="0"/>
                        <a:ea typeface="Cambria Math" panose="02040503050406030204" pitchFamily="18" charset="0"/>
                        <a:cs typeface="Times New Roman" pitchFamily="18" charset="0"/>
                      </a:rPr>
                      <m:t>𝑇</m:t>
                    </m:r>
                  </m:oMath>
                </a14:m>
                <a:endParaRPr lang="en-US" sz="2000" dirty="0">
                  <a:solidFill>
                    <a:srgbClr val="FF0000"/>
                  </a:solidFill>
                  <a:latin typeface="Symbol" panose="05050102010706020507" pitchFamily="18" charset="2"/>
                  <a:cs typeface="Times New Roman" pitchFamily="18" charset="0"/>
                </a:endParaRPr>
              </a:p>
            </p:txBody>
          </p:sp>
        </mc:Choice>
        <mc:Fallback xmlns="">
          <p:sp>
            <p:nvSpPr>
              <p:cNvPr id="134147" name="Rectangle 4"/>
              <p:cNvSpPr>
                <a:spLocks noGrp="1" noRot="1" noChangeAspect="1" noMove="1" noResize="1" noEditPoints="1" noAdjustHandles="1" noChangeArrowheads="1" noChangeShapeType="1" noTextEdit="1"/>
              </p:cNvSpPr>
              <p:nvPr>
                <p:ph type="body" idx="1"/>
              </p:nvPr>
            </p:nvSpPr>
            <p:spPr>
              <a:xfrm>
                <a:off x="704528" y="1628800"/>
                <a:ext cx="8784976" cy="4680520"/>
              </a:xfrm>
              <a:blipFill>
                <a:blip r:embed="rId2"/>
                <a:stretch>
                  <a:fillRect l="-69" r="-555"/>
                </a:stretch>
              </a:blipFill>
            </p:spPr>
            <p:txBody>
              <a:bodyPr/>
              <a:lstStyle/>
              <a:p>
                <a:r>
                  <a:rPr lang="pt-PT">
                    <a:noFill/>
                  </a:rPr>
                  <a:t> </a:t>
                </a:r>
              </a:p>
            </p:txBody>
          </p:sp>
        </mc:Fallback>
      </mc:AlternateContent>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749</a:t>
            </a:fld>
            <a:endParaRPr lang="en-US"/>
          </a:p>
        </p:txBody>
      </p:sp>
      <p:sp>
        <p:nvSpPr>
          <p:cNvPr id="6" name="Rectangle 3"/>
          <p:cNvSpPr>
            <a:spLocks noChangeArrowheads="1"/>
          </p:cNvSpPr>
          <p:nvPr/>
        </p:nvSpPr>
        <p:spPr bwMode="auto">
          <a:xfrm>
            <a:off x="6410870" y="4538186"/>
            <a:ext cx="1728192"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algn="just" eaLnBrk="1" hangingPunct="1">
              <a:buNone/>
            </a:pPr>
            <a:r>
              <a:rPr lang="pt-PT" altLang="en-US" sz="2000" dirty="0"/>
              <a:t>NASDAQ</a:t>
            </a:r>
          </a:p>
        </p:txBody>
      </p:sp>
      <p:pic>
        <p:nvPicPr>
          <p:cNvPr id="4" name="Picture 3"/>
          <p:cNvPicPr>
            <a:picLocks noChangeAspect="1"/>
          </p:cNvPicPr>
          <p:nvPr/>
        </p:nvPicPr>
        <p:blipFill>
          <a:blip r:embed="rId3"/>
          <a:stretch>
            <a:fillRect/>
          </a:stretch>
        </p:blipFill>
        <p:spPr>
          <a:xfrm>
            <a:off x="6427211" y="4988726"/>
            <a:ext cx="2952750" cy="1155700"/>
          </a:xfrm>
          <a:prstGeom prst="rect">
            <a:avLst/>
          </a:prstGeom>
        </p:spPr>
      </p:pic>
    </p:spTree>
    <p:extLst>
      <p:ext uri="{BB962C8B-B14F-4D97-AF65-F5344CB8AC3E}">
        <p14:creationId xmlns:p14="http://schemas.microsoft.com/office/powerpoint/2010/main" val="3345415548"/>
      </p:ext>
    </p:extLst>
  </p:cSld>
  <p:clrMapOvr>
    <a:masterClrMapping/>
  </p:clrMapOvr>
  <p:transition spd="slow">
    <p:pull dir="r"/>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800"/>
            <a:ext cx="8712968" cy="4662878"/>
          </a:xfrm>
        </p:spPr>
        <p:txBody>
          <a:bodyPr/>
          <a:lstStyle/>
          <a:p>
            <a:pPr algn="just">
              <a:lnSpc>
                <a:spcPts val="2700"/>
              </a:lnSpc>
              <a:spcBef>
                <a:spcPts val="600"/>
              </a:spcBef>
              <a:spcAft>
                <a:spcPts val="600"/>
              </a:spcAft>
            </a:pPr>
            <a:r>
              <a:rPr lang="en-US" sz="2000" dirty="0"/>
              <a:t>Defining the money simply as M = D + C</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Using the 2 last equations (replacing D in the last equation by the expression from the previous equation):</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b="1" dirty="0">
                <a:solidFill>
                  <a:srgbClr val="FF0000"/>
                </a:solidFill>
              </a:rPr>
              <a:t>Money Multiplier </a:t>
            </a:r>
            <a:r>
              <a:rPr lang="en-US" sz="2000" dirty="0"/>
              <a:t>gives the magnitude of a change in total money supply due to a given change in MB, which is a decreasing function of </a:t>
            </a:r>
            <a:r>
              <a:rPr lang="en-US" sz="2000" i="1" dirty="0" err="1"/>
              <a:t>rr</a:t>
            </a:r>
            <a:r>
              <a:rPr lang="en-US" sz="2000" dirty="0"/>
              <a:t>, </a:t>
            </a:r>
            <a:r>
              <a:rPr lang="en-US" sz="2000" i="1" dirty="0"/>
              <a:t>e</a:t>
            </a:r>
            <a:r>
              <a:rPr lang="en-US" sz="2000" dirty="0"/>
              <a:t> and </a:t>
            </a:r>
            <a:r>
              <a:rPr lang="en-US" sz="2000" i="1" dirty="0"/>
              <a:t>c</a:t>
            </a:r>
            <a:r>
              <a:rPr lang="en-US" sz="2000" dirty="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75</a:t>
            </a:fld>
            <a:endParaRPr lang="en-US"/>
          </a:p>
        </p:txBody>
      </p:sp>
      <p:pic>
        <p:nvPicPr>
          <p:cNvPr id="9" name="Picture 8"/>
          <p:cNvPicPr>
            <a:picLocks noChangeAspect="1"/>
          </p:cNvPicPr>
          <p:nvPr/>
        </p:nvPicPr>
        <p:blipFill>
          <a:blip r:embed="rId2"/>
          <a:stretch>
            <a:fillRect/>
          </a:stretch>
        </p:blipFill>
        <p:spPr>
          <a:xfrm>
            <a:off x="1180700" y="2132856"/>
            <a:ext cx="3952320" cy="357043"/>
          </a:xfrm>
          <a:prstGeom prst="rect">
            <a:avLst/>
          </a:prstGeom>
        </p:spPr>
      </p:pic>
      <p:pic>
        <p:nvPicPr>
          <p:cNvPr id="4" name="Picture 3"/>
          <p:cNvPicPr>
            <a:picLocks noChangeAspect="1"/>
          </p:cNvPicPr>
          <p:nvPr/>
        </p:nvPicPr>
        <p:blipFill>
          <a:blip r:embed="rId3"/>
          <a:stretch>
            <a:fillRect/>
          </a:stretch>
        </p:blipFill>
        <p:spPr>
          <a:xfrm>
            <a:off x="1180701" y="3464031"/>
            <a:ext cx="2332140" cy="592843"/>
          </a:xfrm>
          <a:prstGeom prst="rect">
            <a:avLst/>
          </a:prstGeom>
        </p:spPr>
      </p:pic>
      <p:sp>
        <p:nvSpPr>
          <p:cNvPr id="14" name="Down Arrow 13"/>
          <p:cNvSpPr/>
          <p:nvPr/>
        </p:nvSpPr>
        <p:spPr bwMode="auto">
          <a:xfrm>
            <a:off x="2216696" y="4221088"/>
            <a:ext cx="432048" cy="720080"/>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pic>
        <p:nvPicPr>
          <p:cNvPr id="15" name="Picture 14"/>
          <p:cNvPicPr>
            <a:picLocks noChangeAspect="1"/>
          </p:cNvPicPr>
          <p:nvPr/>
        </p:nvPicPr>
        <p:blipFill>
          <a:blip r:embed="rId4"/>
          <a:stretch>
            <a:fillRect/>
          </a:stretch>
        </p:blipFill>
        <p:spPr>
          <a:xfrm>
            <a:off x="1204263" y="5733256"/>
            <a:ext cx="1685867" cy="558422"/>
          </a:xfrm>
          <a:prstGeom prst="rect">
            <a:avLst/>
          </a:prstGeom>
        </p:spPr>
      </p:pic>
    </p:spTree>
    <p:extLst>
      <p:ext uri="{BB962C8B-B14F-4D97-AF65-F5344CB8AC3E}">
        <p14:creationId xmlns:p14="http://schemas.microsoft.com/office/powerpoint/2010/main" val="1010671075"/>
      </p:ext>
    </p:extLst>
  </p:cSld>
  <p:clrMapOvr>
    <a:masterClrMapping/>
  </p:clrMapOvr>
  <p:transition spd="slow">
    <p:pull dir="r"/>
  </p:transition>
</p:sld>
</file>

<file path=ppt/slides/slide7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Volatilities and Correlations</a:t>
            </a:r>
          </a:p>
        </p:txBody>
      </p:sp>
      <p:sp>
        <p:nvSpPr>
          <p:cNvPr id="134147" name="Rectangle 4"/>
          <p:cNvSpPr>
            <a:spLocks noGrp="1" noChangeArrowheads="1"/>
          </p:cNvSpPr>
          <p:nvPr>
            <p:ph type="body" idx="1"/>
          </p:nvPr>
        </p:nvSpPr>
        <p:spPr>
          <a:xfrm>
            <a:off x="704528" y="1628800"/>
            <a:ext cx="8784976" cy="4680520"/>
          </a:xfrm>
          <a:noFill/>
        </p:spPr>
        <p:txBody>
          <a:bodyPr/>
          <a:lstStyle/>
          <a:p>
            <a:pPr marL="265113" indent="-265113" algn="just">
              <a:lnSpc>
                <a:spcPts val="2700"/>
              </a:lnSpc>
              <a:spcBef>
                <a:spcPts val="600"/>
              </a:spcBef>
              <a:spcAft>
                <a:spcPts val="600"/>
              </a:spcAft>
            </a:pPr>
            <a:r>
              <a:rPr lang="en-US" sz="1800" b="1" dirty="0">
                <a:solidFill>
                  <a:srgbClr val="FF0000"/>
                </a:solidFill>
                <a:cs typeface="Times New Roman" pitchFamily="18" charset="0"/>
              </a:rPr>
              <a:t>D</a:t>
            </a:r>
            <a:r>
              <a:rPr lang="en-US" sz="1800" b="1" dirty="0">
                <a:solidFill>
                  <a:srgbClr val="FF0000"/>
                </a:solidFill>
              </a:rPr>
              <a:t>ifferent methods of calculating relevant risk factor volatilities and correlations:</a:t>
            </a:r>
          </a:p>
          <a:p>
            <a:pPr marL="400050" indent="-400050" algn="just">
              <a:lnSpc>
                <a:spcPts val="2700"/>
              </a:lnSpc>
              <a:spcBef>
                <a:spcPts val="600"/>
              </a:spcBef>
              <a:spcAft>
                <a:spcPts val="600"/>
              </a:spcAft>
              <a:buAutoNum type="romanLcParenBoth"/>
            </a:pPr>
            <a:r>
              <a:rPr lang="en-US" sz="1800" dirty="0"/>
              <a:t>Simple historic volatility (correlation):</a:t>
            </a:r>
          </a:p>
          <a:p>
            <a:pPr marL="0" indent="0" algn="just">
              <a:lnSpc>
                <a:spcPts val="2700"/>
              </a:lnSpc>
              <a:spcBef>
                <a:spcPts val="600"/>
              </a:spcBef>
              <a:spcAft>
                <a:spcPts val="600"/>
              </a:spcAft>
              <a:buNone/>
            </a:pPr>
            <a:r>
              <a:rPr lang="en-US" sz="1800" dirty="0"/>
              <a:t> – this is the most straightforward method but the effects of a large single market move can significantly change volatilities (correlations) over the required forecasting period, as all observations are equally weighted.</a:t>
            </a:r>
          </a:p>
          <a:p>
            <a:pPr marL="400050" indent="-400050">
              <a:lnSpc>
                <a:spcPts val="2700"/>
              </a:lnSpc>
              <a:spcBef>
                <a:spcPts val="600"/>
              </a:spcBef>
              <a:spcAft>
                <a:spcPts val="600"/>
              </a:spcAft>
              <a:buAutoNum type="romanLcParenBoth" startAt="2"/>
            </a:pPr>
            <a:r>
              <a:rPr lang="en-US" sz="1800" dirty="0"/>
              <a:t>Weighted historical volatility (correlation):</a:t>
            </a:r>
          </a:p>
          <a:p>
            <a:pPr marL="0" indent="0">
              <a:lnSpc>
                <a:spcPts val="2700"/>
              </a:lnSpc>
              <a:spcBef>
                <a:spcPts val="600"/>
              </a:spcBef>
              <a:spcAft>
                <a:spcPts val="600"/>
              </a:spcAft>
              <a:buNone/>
            </a:pPr>
            <a:r>
              <a:rPr lang="en-US" sz="1800" dirty="0"/>
              <a:t>- this is done to give more weight to recent observations so that large jumps in volatility are not caused by events that occurred some time ago, using two main methods.</a:t>
            </a:r>
          </a:p>
          <a:p>
            <a:pPr marL="400050" indent="-400050">
              <a:lnSpc>
                <a:spcPts val="2700"/>
              </a:lnSpc>
              <a:spcBef>
                <a:spcPts val="600"/>
              </a:spcBef>
              <a:spcAft>
                <a:spcPts val="600"/>
              </a:spcAft>
              <a:buAutoNum type="romanLcParenBoth" startAt="3"/>
            </a:pPr>
            <a:r>
              <a:rPr lang="en-US" sz="1800" dirty="0"/>
              <a:t>Exponentially weighted moving averages: a particular case of the previous one, where the weights are attached according to an exponential function.</a:t>
            </a:r>
          </a:p>
          <a:p>
            <a:pPr marL="400050" indent="-400050">
              <a:lnSpc>
                <a:spcPts val="2700"/>
              </a:lnSpc>
              <a:spcBef>
                <a:spcPts val="600"/>
              </a:spcBef>
              <a:spcAft>
                <a:spcPts val="600"/>
              </a:spcAft>
              <a:buAutoNum type="romanLcParenBoth" startAt="3"/>
            </a:pPr>
            <a:r>
              <a:rPr lang="en-US" sz="1800" dirty="0" err="1"/>
              <a:t>Generalised</a:t>
            </a:r>
            <a:r>
              <a:rPr lang="en-US" sz="1800" dirty="0"/>
              <a:t> </a:t>
            </a:r>
            <a:r>
              <a:rPr lang="pt-PT" sz="1800" dirty="0" err="1"/>
              <a:t>Autoregressive</a:t>
            </a:r>
            <a:r>
              <a:rPr lang="pt-PT" sz="1800" dirty="0"/>
              <a:t> </a:t>
            </a:r>
            <a:r>
              <a:rPr lang="pt-PT" sz="1800" dirty="0" err="1"/>
              <a:t>Conditional</a:t>
            </a:r>
            <a:r>
              <a:rPr lang="pt-PT" sz="1800" dirty="0"/>
              <a:t> </a:t>
            </a:r>
            <a:r>
              <a:rPr lang="pt-PT" sz="1800" dirty="0" err="1"/>
              <a:t>Heteroscedasticity</a:t>
            </a:r>
            <a:r>
              <a:rPr lang="pt-PT" sz="1800" dirty="0"/>
              <a:t> (</a:t>
            </a:r>
            <a:r>
              <a:rPr lang="pt-PT" sz="1800" i="1" dirty="0"/>
              <a:t>GARCH</a:t>
            </a:r>
            <a:r>
              <a:rPr lang="pt-PT" sz="1800" dirty="0"/>
              <a:t>) </a:t>
            </a:r>
            <a:r>
              <a:rPr lang="pt-PT" sz="1800" dirty="0" err="1"/>
              <a:t>models</a:t>
            </a:r>
            <a:endParaRPr lang="pt-PT" sz="1800" dirty="0"/>
          </a:p>
          <a:p>
            <a:pPr>
              <a:lnSpc>
                <a:spcPts val="2700"/>
              </a:lnSpc>
              <a:spcBef>
                <a:spcPts val="600"/>
              </a:spcBef>
              <a:spcAft>
                <a:spcPts val="600"/>
              </a:spcAft>
              <a:buAutoNum type="alphaLcParenBoth"/>
            </a:pPr>
            <a:endParaRPr lang="en-US"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750</a:t>
            </a:fld>
            <a:endParaRPr lang="en-US"/>
          </a:p>
        </p:txBody>
      </p:sp>
    </p:spTree>
    <p:extLst>
      <p:ext uri="{BB962C8B-B14F-4D97-AF65-F5344CB8AC3E}">
        <p14:creationId xmlns:p14="http://schemas.microsoft.com/office/powerpoint/2010/main" val="3956240709"/>
      </p:ext>
    </p:extLst>
  </p:cSld>
  <p:clrMapOvr>
    <a:masterClrMapping/>
  </p:clrMapOvr>
  <p:transition spd="slow">
    <p:pull dir="r"/>
  </p:transition>
</p:sld>
</file>

<file path=ppt/slides/slide7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Stressed </a:t>
            </a:r>
            <a:r>
              <a:rPr lang="en-US" dirty="0" err="1"/>
              <a:t>VaR</a:t>
            </a:r>
            <a:r>
              <a:rPr lang="en-US" dirty="0"/>
              <a:t> and </a:t>
            </a:r>
            <a:r>
              <a:rPr lang="en-US" dirty="0" err="1"/>
              <a:t>Backtests</a:t>
            </a:r>
            <a:endParaRPr lang="en-US" dirty="0"/>
          </a:p>
        </p:txBody>
      </p:sp>
      <p:sp>
        <p:nvSpPr>
          <p:cNvPr id="134147" name="Rectangle 4"/>
          <p:cNvSpPr>
            <a:spLocks noGrp="1" noChangeArrowheads="1"/>
          </p:cNvSpPr>
          <p:nvPr>
            <p:ph type="body" idx="1"/>
          </p:nvPr>
        </p:nvSpPr>
        <p:spPr>
          <a:xfrm>
            <a:off x="776536" y="1628800"/>
            <a:ext cx="8784976" cy="4608512"/>
          </a:xfrm>
          <a:noFill/>
        </p:spPr>
        <p:txBody>
          <a:bodyPr/>
          <a:lstStyle/>
          <a:p>
            <a:pPr marL="265113" indent="-265113" algn="just">
              <a:lnSpc>
                <a:spcPts val="2700"/>
              </a:lnSpc>
              <a:spcBef>
                <a:spcPts val="600"/>
              </a:spcBef>
              <a:spcAft>
                <a:spcPts val="600"/>
              </a:spcAft>
            </a:pPr>
            <a:r>
              <a:rPr lang="en-US" sz="2000" dirty="0">
                <a:cs typeface="Times New Roman" pitchFamily="18" charset="0"/>
              </a:rPr>
              <a:t>Additionally to the </a:t>
            </a:r>
            <a:r>
              <a:rPr lang="en-US" sz="2000" dirty="0" err="1">
                <a:cs typeface="Times New Roman" pitchFamily="18" charset="0"/>
              </a:rPr>
              <a:t>VaR</a:t>
            </a:r>
            <a:r>
              <a:rPr lang="en-US" sz="2000" dirty="0">
                <a:cs typeface="Times New Roman" pitchFamily="18" charset="0"/>
              </a:rPr>
              <a:t> and calculation, stressed </a:t>
            </a:r>
            <a:r>
              <a:rPr lang="en-US" sz="2000" dirty="0" err="1">
                <a:cs typeface="Times New Roman" pitchFamily="18" charset="0"/>
              </a:rPr>
              <a:t>VaR</a:t>
            </a:r>
            <a:r>
              <a:rPr lang="en-US" sz="2000" dirty="0">
                <a:cs typeface="Times New Roman" pitchFamily="18" charset="0"/>
              </a:rPr>
              <a:t> and ES, as well as  </a:t>
            </a:r>
            <a:r>
              <a:rPr lang="en-US" sz="2000" dirty="0" err="1">
                <a:cs typeface="Times New Roman" pitchFamily="18" charset="0"/>
              </a:rPr>
              <a:t>backtests</a:t>
            </a:r>
            <a:r>
              <a:rPr lang="en-US" sz="2000" dirty="0">
                <a:cs typeface="Times New Roman" pitchFamily="18" charset="0"/>
              </a:rPr>
              <a:t>, are usually performed.</a:t>
            </a:r>
          </a:p>
          <a:p>
            <a:pPr marL="265113" indent="-265113" algn="just">
              <a:lnSpc>
                <a:spcPts val="2700"/>
              </a:lnSpc>
              <a:spcBef>
                <a:spcPts val="600"/>
              </a:spcBef>
              <a:spcAft>
                <a:spcPts val="600"/>
              </a:spcAft>
            </a:pPr>
            <a:endParaRPr lang="en-US" sz="2000" dirty="0">
              <a:cs typeface="Times New Roman" pitchFamily="18" charset="0"/>
            </a:endParaRPr>
          </a:p>
          <a:p>
            <a:pPr marL="265113" indent="-265113" algn="just">
              <a:lnSpc>
                <a:spcPts val="2700"/>
              </a:lnSpc>
              <a:spcBef>
                <a:spcPts val="600"/>
              </a:spcBef>
              <a:spcAft>
                <a:spcPts val="600"/>
              </a:spcAft>
            </a:pPr>
            <a:r>
              <a:rPr lang="en-US" sz="2000" dirty="0">
                <a:solidFill>
                  <a:srgbClr val="FF0000"/>
                </a:solidFill>
                <a:cs typeface="Times New Roman" pitchFamily="18" charset="0"/>
              </a:rPr>
              <a:t>Stressed </a:t>
            </a:r>
            <a:r>
              <a:rPr lang="en-US" sz="2000" dirty="0" err="1">
                <a:solidFill>
                  <a:srgbClr val="FF0000"/>
                </a:solidFill>
                <a:cs typeface="Times New Roman" pitchFamily="18" charset="0"/>
              </a:rPr>
              <a:t>VaR</a:t>
            </a:r>
            <a:r>
              <a:rPr lang="en-US" sz="2000" dirty="0">
                <a:solidFill>
                  <a:srgbClr val="FF0000"/>
                </a:solidFill>
                <a:cs typeface="Times New Roman" pitchFamily="18" charset="0"/>
              </a:rPr>
              <a:t> and ES </a:t>
            </a:r>
            <a:r>
              <a:rPr lang="en-US" sz="2000" dirty="0">
                <a:cs typeface="Times New Roman" pitchFamily="18" charset="0"/>
              </a:rPr>
              <a:t>- done by assuming extreme values for the volatilities and correlations, e.g. those observed in previous financial crisis.</a:t>
            </a:r>
          </a:p>
          <a:p>
            <a:pPr marL="265113" indent="-265113" algn="just">
              <a:lnSpc>
                <a:spcPts val="2700"/>
              </a:lnSpc>
              <a:spcBef>
                <a:spcPts val="600"/>
              </a:spcBef>
              <a:spcAft>
                <a:spcPts val="600"/>
              </a:spcAft>
            </a:pPr>
            <a:endParaRPr lang="en-US" sz="2000" dirty="0">
              <a:cs typeface="Times New Roman" pitchFamily="18" charset="0"/>
            </a:endParaRPr>
          </a:p>
          <a:p>
            <a:pPr marL="265113" indent="-265113" algn="just">
              <a:lnSpc>
                <a:spcPts val="2700"/>
              </a:lnSpc>
              <a:spcBef>
                <a:spcPts val="600"/>
              </a:spcBef>
              <a:spcAft>
                <a:spcPts val="600"/>
              </a:spcAft>
            </a:pPr>
            <a:r>
              <a:rPr lang="en-US" sz="2000" dirty="0" err="1">
                <a:solidFill>
                  <a:srgbClr val="FF0000"/>
                </a:solidFill>
                <a:cs typeface="Times New Roman" pitchFamily="18" charset="0"/>
              </a:rPr>
              <a:t>Backtests</a:t>
            </a:r>
            <a:r>
              <a:rPr lang="en-US" sz="2000" dirty="0">
                <a:cs typeface="Times New Roman" pitchFamily="18" charset="0"/>
              </a:rPr>
              <a:t> - comparison between losses observed in the past and losses estimated by the </a:t>
            </a:r>
            <a:r>
              <a:rPr lang="en-US" sz="2000" dirty="0" err="1">
                <a:cs typeface="Times New Roman" pitchFamily="18" charset="0"/>
              </a:rPr>
              <a:t>VaR</a:t>
            </a:r>
            <a:r>
              <a:rPr lang="en-US" sz="2000" dirty="0">
                <a:cs typeface="Times New Roman" pitchFamily="18" charset="0"/>
              </a:rPr>
              <a:t>, to determine whether the % of days with losses &gt; </a:t>
            </a:r>
            <a:r>
              <a:rPr lang="en-US" sz="2000" dirty="0" err="1">
                <a:cs typeface="Times New Roman" pitchFamily="18" charset="0"/>
              </a:rPr>
              <a:t>VaR</a:t>
            </a:r>
            <a:r>
              <a:rPr lang="en-US" sz="2000" dirty="0">
                <a:cs typeface="Times New Roman" pitchFamily="18" charset="0"/>
              </a:rPr>
              <a:t> exceeded the </a:t>
            </a:r>
            <a:r>
              <a:rPr lang="en-US" sz="2000" dirty="0" err="1">
                <a:cs typeface="Times New Roman" pitchFamily="18" charset="0"/>
              </a:rPr>
              <a:t>VaR</a:t>
            </a:r>
            <a:r>
              <a:rPr lang="en-US" sz="2000" dirty="0">
                <a:cs typeface="Times New Roman" pitchFamily="18" charset="0"/>
              </a:rPr>
              <a:t> confidence level.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751</a:t>
            </a:fld>
            <a:endParaRPr lang="en-US"/>
          </a:p>
        </p:txBody>
      </p:sp>
    </p:spTree>
    <p:extLst>
      <p:ext uri="{BB962C8B-B14F-4D97-AF65-F5344CB8AC3E}">
        <p14:creationId xmlns:p14="http://schemas.microsoft.com/office/powerpoint/2010/main" val="1216440437"/>
      </p:ext>
    </p:extLst>
  </p:cSld>
  <p:clrMapOvr>
    <a:masterClrMapping/>
  </p:clrMapOvr>
  <p:transition spd="slow">
    <p:pull dir="r"/>
  </p:transition>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62000" y="1628800"/>
            <a:ext cx="8655496"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endParaRPr lang="en-US" altLang="en-US" sz="2400" dirty="0"/>
          </a:p>
        </p:txBody>
      </p:sp>
      <p:sp>
        <p:nvSpPr>
          <p:cNvPr id="6"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7" name="Rectangle 4"/>
          <p:cNvSpPr txBox="1">
            <a:spLocks noChangeArrowheads="1"/>
          </p:cNvSpPr>
          <p:nvPr/>
        </p:nvSpPr>
        <p:spPr>
          <a:xfrm>
            <a:off x="776536" y="1628800"/>
            <a:ext cx="8784976" cy="4608512"/>
          </a:xfrm>
          <a:prstGeom prst="rect">
            <a:avLst/>
          </a:prstGeom>
          <a:noFill/>
        </p:spPr>
        <p:txBody>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eaLnBrk="1" hangingPunct="1">
              <a:defRPr/>
            </a:pPr>
            <a:r>
              <a:rPr lang="en-US" altLang="en-US" sz="2000" b="0" u="none" dirty="0"/>
              <a:t>Portfolio algebra:</a:t>
            </a:r>
          </a:p>
          <a:p>
            <a:pPr eaLnBrk="1" hangingPunct="1">
              <a:defRPr/>
            </a:pPr>
            <a:endParaRPr lang="en-US" altLang="en-US" sz="2000" b="0" u="none" dirty="0"/>
          </a:p>
          <a:p>
            <a:pPr lvl="1" eaLnBrk="1" hangingPunct="1">
              <a:buFontTx/>
              <a:buChar char="-"/>
              <a:defRPr/>
            </a:pPr>
            <a:r>
              <a:rPr lang="en-US" altLang="en-US" sz="1800" b="0" u="none" dirty="0"/>
              <a:t>Single-asset and 2-asset cases (Hull (2018), chapter 22)</a:t>
            </a:r>
          </a:p>
          <a:p>
            <a:pPr lvl="1" eaLnBrk="1" hangingPunct="1">
              <a:buFontTx/>
              <a:buChar char="-"/>
              <a:defRPr/>
            </a:pPr>
            <a:r>
              <a:rPr lang="en-US" altLang="en-US" sz="1800" b="0" u="none" dirty="0"/>
              <a:t>Multi-assets (</a:t>
            </a:r>
            <a:r>
              <a:rPr lang="en-US" altLang="en-US" sz="1800" b="0" u="none" dirty="0" err="1"/>
              <a:t>Jorion</a:t>
            </a:r>
            <a:r>
              <a:rPr lang="en-US" altLang="en-US" sz="1800" b="0" u="none" dirty="0"/>
              <a:t> (2007), chapter 7)</a:t>
            </a:r>
          </a:p>
          <a:p>
            <a:pPr eaLnBrk="1" hangingPunct="1">
              <a:defRPr/>
            </a:pPr>
            <a:endParaRPr lang="en-US" altLang="en-US" sz="2000" b="0" u="none" dirty="0"/>
          </a:p>
          <a:p>
            <a:pPr eaLnBrk="1" hangingPunct="1">
              <a:defRPr/>
            </a:pPr>
            <a:r>
              <a:rPr lang="en-US" altLang="en-US" sz="2000" b="0" u="none" dirty="0" err="1"/>
              <a:t>VaR</a:t>
            </a:r>
            <a:r>
              <a:rPr lang="en-US" altLang="en-US" sz="2000" b="0" u="none" dirty="0"/>
              <a:t> in a portfolio of stocks (</a:t>
            </a:r>
            <a:r>
              <a:rPr lang="en-US" altLang="en-US" sz="2000" b="0" u="none" dirty="0" err="1"/>
              <a:t>Jorion</a:t>
            </a:r>
            <a:r>
              <a:rPr lang="en-US" altLang="en-US" sz="2000" b="0" u="none" dirty="0"/>
              <a:t> (2007), chapter 8):</a:t>
            </a:r>
          </a:p>
          <a:p>
            <a:pPr eaLnBrk="1" hangingPunct="1">
              <a:defRPr/>
            </a:pPr>
            <a:endParaRPr lang="en-US" altLang="en-US" sz="2000" b="0" u="none" dirty="0"/>
          </a:p>
          <a:p>
            <a:pPr lvl="1" eaLnBrk="1" hangingPunct="1">
              <a:buFontTx/>
              <a:buChar char="-"/>
              <a:defRPr/>
            </a:pPr>
            <a:r>
              <a:rPr lang="en-US" altLang="en-US" sz="1800" b="0" u="none" dirty="0"/>
              <a:t>Market model</a:t>
            </a:r>
          </a:p>
          <a:p>
            <a:pPr lvl="1" eaLnBrk="1" hangingPunct="1">
              <a:buFontTx/>
              <a:buChar char="-"/>
              <a:defRPr/>
            </a:pPr>
            <a:r>
              <a:rPr lang="en-US" altLang="en-US" sz="1800" b="0" u="none" dirty="0"/>
              <a:t>Beta model</a:t>
            </a:r>
          </a:p>
          <a:p>
            <a:pPr lvl="1" eaLnBrk="1" hangingPunct="1">
              <a:buFontTx/>
              <a:buChar char="-"/>
              <a:defRPr/>
            </a:pPr>
            <a:r>
              <a:rPr lang="en-US" altLang="en-US" sz="1800" b="0" u="none" dirty="0"/>
              <a:t>Factor model</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752</a:t>
            </a:fld>
            <a:endParaRPr lang="en-US"/>
          </a:p>
        </p:txBody>
      </p:sp>
    </p:spTree>
    <p:extLst>
      <p:ext uri="{BB962C8B-B14F-4D97-AF65-F5344CB8AC3E}">
        <p14:creationId xmlns:p14="http://schemas.microsoft.com/office/powerpoint/2010/main" val="33970310"/>
      </p:ext>
    </p:extLst>
  </p:cSld>
  <p:clrMapOvr>
    <a:masterClrMapping/>
  </p:clrMapOvr>
  <p:transition spd="slow">
    <p:pull dir="r"/>
  </p:transition>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7" name="Rectangle 4"/>
          <p:cNvSpPr txBox="1">
            <a:spLocks noChangeArrowheads="1"/>
          </p:cNvSpPr>
          <p:nvPr/>
        </p:nvSpPr>
        <p:spPr>
          <a:xfrm>
            <a:off x="776536" y="1628800"/>
            <a:ext cx="8784976" cy="4680520"/>
          </a:xfrm>
          <a:prstGeom prst="rect">
            <a:avLst/>
          </a:prstGeom>
          <a:noFill/>
        </p:spPr>
        <p:txBody>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eaLnBrk="1" hangingPunct="1">
              <a:defRPr/>
            </a:pPr>
            <a:r>
              <a:rPr lang="en-US" altLang="en-US" sz="2000" b="0" u="none" dirty="0"/>
              <a:t>Single-asset case</a:t>
            </a:r>
          </a:p>
          <a:p>
            <a:pPr marL="457200" lvl="1" indent="0" algn="just" eaLnBrk="1" hangingPunct="1">
              <a:buNone/>
              <a:defRPr/>
            </a:pPr>
            <a:r>
              <a:rPr lang="en-US" altLang="en-US" sz="1800" b="0" u="none" dirty="0"/>
              <a:t>-	assumptions:</a:t>
            </a:r>
          </a:p>
          <a:p>
            <a:pPr lvl="2" algn="just" eaLnBrk="1" hangingPunct="1">
              <a:defRPr/>
            </a:pPr>
            <a:r>
              <a:rPr lang="en-US" altLang="en-US" sz="1800" b="0" u="none" dirty="0"/>
              <a:t>Exposure to Microsoft shares (</a:t>
            </a:r>
            <a:r>
              <a:rPr lang="en-US" altLang="en-US" sz="1800" b="0" i="1" u="none" dirty="0"/>
              <a:t>V</a:t>
            </a:r>
            <a:r>
              <a:rPr lang="en-US" altLang="en-US" sz="1800" b="0" u="none" dirty="0"/>
              <a:t>): $10M</a:t>
            </a:r>
          </a:p>
          <a:p>
            <a:pPr lvl="2" algn="just" eaLnBrk="1" hangingPunct="1">
              <a:defRPr/>
            </a:pPr>
            <a:r>
              <a:rPr lang="en-US" altLang="en-US" sz="1800" b="0" u="none" dirty="0"/>
              <a:t>Time horizon (</a:t>
            </a:r>
            <a:r>
              <a:rPr lang="en-US" altLang="en-US" sz="1800" b="0" i="1" u="none" dirty="0"/>
              <a:t>n</a:t>
            </a:r>
            <a:r>
              <a:rPr lang="en-US" altLang="en-US" sz="1800" b="0" u="none" dirty="0"/>
              <a:t>) =10</a:t>
            </a:r>
          </a:p>
          <a:p>
            <a:pPr lvl="2" algn="just" eaLnBrk="1" hangingPunct="1">
              <a:defRPr/>
            </a:pPr>
            <a:r>
              <a:rPr lang="en-US" altLang="en-US" sz="1800" b="0" u="none" dirty="0"/>
              <a:t>Degree of confidence = 99% =&gt; </a:t>
            </a:r>
            <a:r>
              <a:rPr lang="en-US" sz="1800" b="0" u="none" dirty="0">
                <a:cs typeface="Times New Roman" pitchFamily="18" charset="0"/>
              </a:rPr>
              <a:t>N</a:t>
            </a:r>
            <a:r>
              <a:rPr lang="en-US" sz="1800" b="0" u="none" baseline="30000" dirty="0">
                <a:cs typeface="Times New Roman" pitchFamily="18" charset="0"/>
              </a:rPr>
              <a:t>-1 </a:t>
            </a:r>
            <a:r>
              <a:rPr lang="en-US" altLang="en-US" sz="1800" b="0" u="none" dirty="0"/>
              <a:t>(99%) = 2,326.</a:t>
            </a:r>
          </a:p>
          <a:p>
            <a:pPr lvl="2" algn="just" eaLnBrk="1" hangingPunct="1">
              <a:defRPr/>
            </a:pPr>
            <a:r>
              <a:rPr lang="en-US" altLang="en-US" sz="1800" b="0" u="none" dirty="0"/>
              <a:t>Daily volatility of returns (</a:t>
            </a:r>
            <a:r>
              <a:rPr lang="en-US" altLang="en-US" sz="1800" b="0" i="1" u="none" dirty="0">
                <a:latin typeface="Symbol" panose="05050102010706020507" pitchFamily="18" charset="2"/>
              </a:rPr>
              <a:t>s</a:t>
            </a:r>
            <a:r>
              <a:rPr lang="en-US" altLang="en-US" sz="1800" b="0" u="none" dirty="0"/>
              <a:t>) = 2% (2%*</a:t>
            </a:r>
            <a:r>
              <a:rPr lang="en-US" altLang="en-US" sz="1800" b="0" u="none" dirty="0" err="1"/>
              <a:t>sqrt</a:t>
            </a:r>
            <a:r>
              <a:rPr lang="en-US" altLang="en-US" sz="1800" b="0" u="none" dirty="0"/>
              <a:t>(252) = 32%/year) =&gt; for this one-asset portfolio 2% x V = $ 200.000</a:t>
            </a:r>
          </a:p>
          <a:p>
            <a:pPr lvl="2" algn="just" eaLnBrk="1" hangingPunct="1">
              <a:defRPr/>
            </a:pPr>
            <a:r>
              <a:rPr lang="en-US" altLang="en-US" sz="1800" b="0" u="none" dirty="0"/>
              <a:t>Expected change of returns = 0% (reasonable assumption, as the time period is very short and the expected change is much smaller than volatility, e.g. if the annual expected return =20%, the 1-day expected return is 0,2/252 = 0,08%, vs daily volatility = 2%)</a:t>
            </a:r>
          </a:p>
          <a:p>
            <a:pPr algn="just" eaLnBrk="1" hangingPunct="1">
              <a:defRPr/>
            </a:pPr>
            <a:r>
              <a:rPr lang="en-US" altLang="en-US" sz="2000" b="0" u="none" dirty="0" err="1"/>
              <a:t>VaR</a:t>
            </a:r>
            <a:r>
              <a:rPr lang="en-US" altLang="en-US" sz="2000" b="0" u="none" dirty="0"/>
              <a:t>:</a:t>
            </a:r>
          </a:p>
          <a:p>
            <a:pPr lvl="2" algn="just" eaLnBrk="1" hangingPunct="1">
              <a:defRPr/>
            </a:pPr>
            <a:r>
              <a:rPr lang="en-US" altLang="en-US" sz="2000" b="0" u="none" dirty="0"/>
              <a:t>1d: </a:t>
            </a:r>
            <a:r>
              <a:rPr lang="en-US" sz="2000" b="0" u="none" dirty="0">
                <a:cs typeface="Times New Roman" pitchFamily="18" charset="0"/>
              </a:rPr>
              <a:t>N</a:t>
            </a:r>
            <a:r>
              <a:rPr lang="en-US" sz="2000" b="0" u="none" baseline="30000" dirty="0">
                <a:cs typeface="Times New Roman" pitchFamily="18" charset="0"/>
              </a:rPr>
              <a:t>-1</a:t>
            </a:r>
            <a:r>
              <a:rPr lang="en-US" altLang="en-US" sz="2000" b="0" u="none" dirty="0"/>
              <a:t>(99%) x </a:t>
            </a:r>
            <a:r>
              <a:rPr lang="en-US" altLang="en-US" sz="2000" b="0" i="1" u="none" dirty="0">
                <a:latin typeface="Symbol" panose="05050102010706020507" pitchFamily="18" charset="2"/>
              </a:rPr>
              <a:t>s</a:t>
            </a:r>
            <a:r>
              <a:rPr lang="en-US" altLang="en-US" sz="2000" b="0" u="none" dirty="0"/>
              <a:t> x </a:t>
            </a:r>
            <a:r>
              <a:rPr lang="en-US" altLang="en-US" sz="2000" b="0" i="1" u="none" dirty="0"/>
              <a:t>V</a:t>
            </a:r>
            <a:r>
              <a:rPr lang="en-US" altLang="en-US" sz="2000" b="0" u="none" dirty="0"/>
              <a:t> = 2,326 x $200.000 = $465.300</a:t>
            </a:r>
          </a:p>
          <a:p>
            <a:pPr lvl="2" algn="just" eaLnBrk="1" hangingPunct="1">
              <a:defRPr/>
            </a:pPr>
            <a:r>
              <a:rPr lang="en-US" altLang="en-US" sz="2000" b="0" u="none" dirty="0"/>
              <a:t>10d: 1d </a:t>
            </a:r>
            <a:r>
              <a:rPr lang="en-US" altLang="en-US" sz="2000" b="0" u="none" dirty="0" err="1"/>
              <a:t>VaR</a:t>
            </a:r>
            <a:r>
              <a:rPr lang="en-US" altLang="en-US" sz="2000" b="0" u="none" dirty="0"/>
              <a:t> x </a:t>
            </a:r>
            <a:r>
              <a:rPr lang="en-US" altLang="en-US" sz="2000" b="0" u="none" dirty="0" err="1"/>
              <a:t>sqrt</a:t>
            </a:r>
            <a:r>
              <a:rPr lang="en-US" altLang="en-US" sz="2000" b="0" u="none" dirty="0"/>
              <a:t>(10) = $1.471.300</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753</a:t>
            </a:fld>
            <a:endParaRPr lang="en-US"/>
          </a:p>
        </p:txBody>
      </p:sp>
    </p:spTree>
    <p:extLst>
      <p:ext uri="{BB962C8B-B14F-4D97-AF65-F5344CB8AC3E}">
        <p14:creationId xmlns:p14="http://schemas.microsoft.com/office/powerpoint/2010/main" val="7991040"/>
      </p:ext>
    </p:extLst>
  </p:cSld>
  <p:clrMapOvr>
    <a:masterClrMapping/>
  </p:clrMapOvr>
  <p:transition spd="slow">
    <p:pull dir="r"/>
  </p:transition>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7" name="Rectangle 4"/>
          <p:cNvSpPr txBox="1">
            <a:spLocks noChangeArrowheads="1"/>
          </p:cNvSpPr>
          <p:nvPr/>
        </p:nvSpPr>
        <p:spPr>
          <a:xfrm>
            <a:off x="776536" y="1628800"/>
            <a:ext cx="8712968" cy="4680520"/>
          </a:xfrm>
          <a:prstGeom prst="rect">
            <a:avLst/>
          </a:prstGeom>
          <a:noFill/>
        </p:spPr>
        <p:txBody>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eaLnBrk="1" hangingPunct="1">
              <a:defRPr/>
            </a:pPr>
            <a:r>
              <a:rPr lang="en-US" altLang="en-US" sz="2000" b="0" u="none" dirty="0"/>
              <a:t>Single-asset case</a:t>
            </a:r>
          </a:p>
          <a:p>
            <a:pPr lvl="1" algn="just" eaLnBrk="1" hangingPunct="1">
              <a:defRPr/>
            </a:pPr>
            <a:endParaRPr lang="en-US" altLang="en-US" sz="2000" b="0" u="none" dirty="0"/>
          </a:p>
          <a:p>
            <a:pPr marL="457200" lvl="1" indent="0" algn="just" eaLnBrk="1" hangingPunct="1">
              <a:buNone/>
              <a:defRPr/>
            </a:pPr>
            <a:r>
              <a:rPr lang="en-US" altLang="en-US" sz="2000" b="0" u="none" dirty="0"/>
              <a:t>-	</a:t>
            </a:r>
            <a:r>
              <a:rPr lang="en-US" altLang="en-US" sz="1800" b="0" u="none" dirty="0"/>
              <a:t>assumptions:</a:t>
            </a:r>
          </a:p>
          <a:p>
            <a:pPr lvl="2" algn="just" eaLnBrk="1" hangingPunct="1">
              <a:defRPr/>
            </a:pPr>
            <a:r>
              <a:rPr lang="en-US" altLang="en-US" sz="1800" b="0" u="none" dirty="0"/>
              <a:t>Exposure to AT&amp;T shares (V): $5M</a:t>
            </a:r>
          </a:p>
          <a:p>
            <a:pPr lvl="2" algn="just" eaLnBrk="1" hangingPunct="1">
              <a:defRPr/>
            </a:pPr>
            <a:r>
              <a:rPr lang="en-US" altLang="en-US" sz="1800" b="0" u="none" dirty="0"/>
              <a:t>Time horizon (n) =10</a:t>
            </a:r>
          </a:p>
          <a:p>
            <a:pPr lvl="2" algn="just" eaLnBrk="1" hangingPunct="1">
              <a:defRPr/>
            </a:pPr>
            <a:r>
              <a:rPr lang="en-US" altLang="en-US" sz="1800" b="0" u="none" dirty="0"/>
              <a:t>Degree of confidence = 99% =&gt; </a:t>
            </a:r>
            <a:r>
              <a:rPr lang="en-US" sz="1800" b="0" u="none" dirty="0">
                <a:cs typeface="Times New Roman" pitchFamily="18" charset="0"/>
              </a:rPr>
              <a:t>N</a:t>
            </a:r>
            <a:r>
              <a:rPr lang="en-US" sz="1800" b="0" u="none" baseline="30000" dirty="0">
                <a:cs typeface="Times New Roman" pitchFamily="18" charset="0"/>
              </a:rPr>
              <a:t>-1 </a:t>
            </a:r>
            <a:r>
              <a:rPr lang="en-US" altLang="en-US" sz="1800" b="0" u="none" dirty="0"/>
              <a:t>(99%) = 2,326.</a:t>
            </a:r>
          </a:p>
          <a:p>
            <a:pPr lvl="2" algn="just" eaLnBrk="1" hangingPunct="1">
              <a:defRPr/>
            </a:pPr>
            <a:r>
              <a:rPr lang="en-US" altLang="en-US" sz="1800" b="0" u="none" dirty="0"/>
              <a:t>Daily volatility of returns (</a:t>
            </a:r>
            <a:r>
              <a:rPr lang="en-US" altLang="en-US" sz="1800" b="0" i="1" u="none" dirty="0">
                <a:latin typeface="Symbol" panose="05050102010706020507" pitchFamily="18" charset="2"/>
              </a:rPr>
              <a:t>s</a:t>
            </a:r>
            <a:r>
              <a:rPr lang="en-US" altLang="en-US" sz="1800" b="0" u="none" dirty="0"/>
              <a:t>) = 1% (1%*</a:t>
            </a:r>
            <a:r>
              <a:rPr lang="en-US" altLang="en-US" sz="1800" b="0" u="none" dirty="0" err="1"/>
              <a:t>sqrt</a:t>
            </a:r>
            <a:r>
              <a:rPr lang="en-US" altLang="en-US" sz="1800" b="0" u="none" dirty="0"/>
              <a:t>(252) = 16%/year) =&gt; for this one-asset portfolio 1% x V = $ 50.000</a:t>
            </a:r>
          </a:p>
          <a:p>
            <a:pPr lvl="2" algn="just" eaLnBrk="1" hangingPunct="1">
              <a:defRPr/>
            </a:pPr>
            <a:r>
              <a:rPr lang="en-US" altLang="en-US" sz="1800" b="0" u="none" dirty="0"/>
              <a:t>Expected change of returns = 0%</a:t>
            </a:r>
          </a:p>
          <a:p>
            <a:pPr lvl="2" algn="just" eaLnBrk="1" hangingPunct="1">
              <a:defRPr/>
            </a:pPr>
            <a:endParaRPr lang="en-US" altLang="en-US" sz="2000" b="0" u="none" dirty="0"/>
          </a:p>
          <a:p>
            <a:pPr marL="457200" lvl="1" indent="0" algn="just" eaLnBrk="1" hangingPunct="1">
              <a:buNone/>
              <a:defRPr/>
            </a:pPr>
            <a:r>
              <a:rPr lang="en-US" altLang="en-US" sz="2000" b="0" u="none" dirty="0"/>
              <a:t>-	</a:t>
            </a:r>
            <a:r>
              <a:rPr lang="en-US" altLang="en-US" sz="2000" b="0" u="none" dirty="0" err="1"/>
              <a:t>VaR</a:t>
            </a:r>
            <a:r>
              <a:rPr lang="en-US" altLang="en-US" sz="2000" b="0" u="none" dirty="0"/>
              <a:t>:</a:t>
            </a:r>
          </a:p>
          <a:p>
            <a:pPr lvl="2" algn="just" eaLnBrk="1" hangingPunct="1">
              <a:defRPr/>
            </a:pPr>
            <a:r>
              <a:rPr lang="en-US" altLang="en-US" sz="2000" b="0" u="none" dirty="0"/>
              <a:t>1-day: </a:t>
            </a:r>
            <a:r>
              <a:rPr lang="en-US" sz="2000" b="0" u="none" dirty="0">
                <a:cs typeface="Times New Roman" pitchFamily="18" charset="0"/>
              </a:rPr>
              <a:t>N</a:t>
            </a:r>
            <a:r>
              <a:rPr lang="en-US" sz="2000" b="0" u="none" baseline="30000" dirty="0">
                <a:cs typeface="Times New Roman" pitchFamily="18" charset="0"/>
              </a:rPr>
              <a:t>-1</a:t>
            </a:r>
            <a:r>
              <a:rPr lang="en-US" altLang="en-US" sz="2000" b="0" u="none" dirty="0"/>
              <a:t>(99%) x </a:t>
            </a:r>
            <a:r>
              <a:rPr lang="en-US" altLang="en-US" sz="2000" b="0" i="1" u="none" dirty="0">
                <a:latin typeface="Symbol" panose="05050102010706020507" pitchFamily="18" charset="2"/>
              </a:rPr>
              <a:t>s</a:t>
            </a:r>
            <a:r>
              <a:rPr lang="en-US" altLang="en-US" sz="2000" b="0" u="none" dirty="0"/>
              <a:t> x V = 2,326 x $50.000 = $116.300</a:t>
            </a:r>
          </a:p>
          <a:p>
            <a:pPr lvl="2" algn="just" eaLnBrk="1" hangingPunct="1">
              <a:defRPr/>
            </a:pPr>
            <a:r>
              <a:rPr lang="en-US" altLang="en-US" sz="2000" b="0" u="none" dirty="0"/>
              <a:t>10-day: 1-day </a:t>
            </a:r>
            <a:r>
              <a:rPr lang="en-US" altLang="en-US" sz="2000" b="0" u="none" dirty="0" err="1"/>
              <a:t>VaR</a:t>
            </a:r>
            <a:r>
              <a:rPr lang="en-US" altLang="en-US" sz="2000" b="0" u="none" dirty="0"/>
              <a:t> x </a:t>
            </a:r>
            <a:r>
              <a:rPr lang="en-US" altLang="en-US" sz="2000" b="0" u="none" dirty="0" err="1"/>
              <a:t>sqrt</a:t>
            </a:r>
            <a:r>
              <a:rPr lang="en-US" altLang="en-US" sz="2000" b="0" u="none" dirty="0"/>
              <a:t>(10) = $367.800</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754</a:t>
            </a:fld>
            <a:endParaRPr lang="en-US"/>
          </a:p>
        </p:txBody>
      </p:sp>
    </p:spTree>
    <p:extLst>
      <p:ext uri="{BB962C8B-B14F-4D97-AF65-F5344CB8AC3E}">
        <p14:creationId xmlns:p14="http://schemas.microsoft.com/office/powerpoint/2010/main" val="3416357493"/>
      </p:ext>
    </p:extLst>
  </p:cSld>
  <p:clrMapOvr>
    <a:masterClrMapping/>
  </p:clrMapOvr>
  <p:transition spd="slow">
    <p:pull dir="r"/>
  </p:transition>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0632" y="2656919"/>
            <a:ext cx="2362200" cy="556057"/>
          </a:xfrm>
          <a:prstGeom prst="rect">
            <a:avLst/>
          </a:prstGeom>
        </p:spPr>
      </p:pic>
      <p:pic>
        <p:nvPicPr>
          <p:cNvPr id="3" name="Picture 2"/>
          <p:cNvPicPr>
            <a:picLocks noChangeAspect="1"/>
          </p:cNvPicPr>
          <p:nvPr/>
        </p:nvPicPr>
        <p:blipFill>
          <a:blip r:embed="rId3"/>
          <a:stretch>
            <a:fillRect/>
          </a:stretch>
        </p:blipFill>
        <p:spPr>
          <a:xfrm>
            <a:off x="1640632" y="4149080"/>
            <a:ext cx="5092771" cy="457200"/>
          </a:xfrm>
          <a:prstGeom prst="rect">
            <a:avLst/>
          </a:prstGeom>
        </p:spPr>
      </p:pic>
      <p:sp>
        <p:nvSpPr>
          <p:cNvPr id="8"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9" name="Rectangle 4"/>
          <p:cNvSpPr txBox="1">
            <a:spLocks noChangeArrowheads="1"/>
          </p:cNvSpPr>
          <p:nvPr/>
        </p:nvSpPr>
        <p:spPr>
          <a:xfrm>
            <a:off x="776536" y="1628800"/>
            <a:ext cx="8712968" cy="4680520"/>
          </a:xfrm>
          <a:prstGeom prst="rect">
            <a:avLst/>
          </a:prstGeom>
          <a:noFill/>
        </p:spPr>
        <p:txBody>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eaLnBrk="1" hangingPunct="1">
              <a:defRPr/>
            </a:pPr>
            <a:r>
              <a:rPr lang="en-US" altLang="en-US" sz="2000" b="0" u="none" dirty="0">
                <a:solidFill>
                  <a:srgbClr val="FF0000"/>
                </a:solidFill>
              </a:rPr>
              <a:t>Two-assets case:</a:t>
            </a:r>
          </a:p>
          <a:p>
            <a:pPr eaLnBrk="1" hangingPunct="1">
              <a:defRPr/>
            </a:pPr>
            <a:endParaRPr lang="en-US" altLang="en-US" sz="2000" b="0" u="none" dirty="0">
              <a:solidFill>
                <a:srgbClr val="FF0000"/>
              </a:solidFill>
            </a:endParaRPr>
          </a:p>
          <a:p>
            <a:pPr lvl="1" eaLnBrk="1" hangingPunct="1">
              <a:buFontTx/>
              <a:buChar char="-"/>
              <a:defRPr/>
            </a:pPr>
            <a:r>
              <a:rPr lang="en-US" altLang="en-US" sz="1600" b="0" u="none" dirty="0"/>
              <a:t>Standard-deviation of the portfolio (X and Y correspond to Microsoft and AT&amp;T, respectively):</a:t>
            </a:r>
          </a:p>
          <a:p>
            <a:pPr lvl="1" eaLnBrk="1" hangingPunct="1">
              <a:buFontTx/>
              <a:buChar char="-"/>
              <a:defRPr/>
            </a:pPr>
            <a:endParaRPr lang="en-US" altLang="en-US" sz="1600" b="0" u="none" dirty="0"/>
          </a:p>
          <a:p>
            <a:pPr lvl="1" eaLnBrk="1" hangingPunct="1">
              <a:buFontTx/>
              <a:buChar char="-"/>
              <a:defRPr/>
            </a:pPr>
            <a:endParaRPr lang="en-US" altLang="en-US" sz="1600" b="0" u="none" dirty="0"/>
          </a:p>
          <a:p>
            <a:pPr lvl="1" eaLnBrk="1" hangingPunct="1">
              <a:buFontTx/>
              <a:buChar char="-"/>
              <a:defRPr/>
            </a:pPr>
            <a:r>
              <a:rPr lang="en-US" altLang="en-US" sz="1600" b="0" u="none" dirty="0"/>
              <a:t>Assumption: Correlation between asset returns (</a:t>
            </a:r>
            <a:r>
              <a:rPr lang="en-US" altLang="en-US" sz="1600" b="0" u="none" dirty="0">
                <a:latin typeface="Symbol" panose="05050102010706020507" pitchFamily="18" charset="2"/>
              </a:rPr>
              <a:t>r</a:t>
            </a:r>
            <a:r>
              <a:rPr lang="en-US" altLang="en-US" sz="1600" b="0" u="none" dirty="0"/>
              <a:t>) = 30%</a:t>
            </a:r>
          </a:p>
          <a:p>
            <a:pPr lvl="1" eaLnBrk="1" hangingPunct="1">
              <a:buFontTx/>
              <a:buChar char="-"/>
              <a:defRPr/>
            </a:pPr>
            <a:endParaRPr lang="en-US" altLang="en-US" sz="1600" b="0" u="none" dirty="0"/>
          </a:p>
          <a:p>
            <a:pPr lvl="1" eaLnBrk="1" hangingPunct="1">
              <a:buFontTx/>
              <a:buChar char="-"/>
              <a:defRPr/>
            </a:pPr>
            <a:r>
              <a:rPr lang="en-US" altLang="en-US" sz="1600" b="0" u="none" dirty="0"/>
              <a:t>1- day standard-deviation of the portfolio:</a:t>
            </a:r>
          </a:p>
          <a:p>
            <a:pPr lvl="1" eaLnBrk="1" hangingPunct="1">
              <a:buFontTx/>
              <a:buChar char="-"/>
              <a:defRPr/>
            </a:pPr>
            <a:endParaRPr lang="en-US" altLang="en-US" sz="1600" b="0" u="none" dirty="0"/>
          </a:p>
          <a:p>
            <a:pPr lvl="1" eaLnBrk="1" hangingPunct="1">
              <a:buFontTx/>
              <a:buChar char="-"/>
              <a:defRPr/>
            </a:pPr>
            <a:endParaRPr lang="en-US" altLang="en-US" sz="1600" b="0" u="none" dirty="0"/>
          </a:p>
          <a:p>
            <a:pPr lvl="1" eaLnBrk="1" hangingPunct="1">
              <a:buFontTx/>
              <a:buChar char="-"/>
              <a:defRPr/>
            </a:pPr>
            <a:endParaRPr lang="en-US" altLang="en-US" sz="1600" b="0" u="none" dirty="0"/>
          </a:p>
          <a:p>
            <a:pPr lvl="1" eaLnBrk="1" hangingPunct="1">
              <a:buFontTx/>
              <a:buChar char="-"/>
              <a:defRPr/>
            </a:pPr>
            <a:r>
              <a:rPr lang="en-US" altLang="en-US" sz="1600" b="0" u="none" dirty="0"/>
              <a:t>1d </a:t>
            </a:r>
            <a:r>
              <a:rPr lang="en-US" altLang="en-US" sz="1600" b="0" u="none" dirty="0" err="1"/>
              <a:t>VaR</a:t>
            </a:r>
            <a:r>
              <a:rPr lang="en-US" altLang="en-US" sz="1600" b="0" u="none" dirty="0"/>
              <a:t>: $220.200 x 2,326 = $512.300</a:t>
            </a:r>
          </a:p>
          <a:p>
            <a:pPr lvl="1" eaLnBrk="1" hangingPunct="1">
              <a:buFontTx/>
              <a:buChar char="-"/>
              <a:defRPr/>
            </a:pPr>
            <a:r>
              <a:rPr lang="en-US" altLang="en-US" sz="1600" b="0" u="none" dirty="0"/>
              <a:t>10d </a:t>
            </a:r>
            <a:r>
              <a:rPr lang="en-US" altLang="en-US" sz="1600" b="0" u="none" dirty="0" err="1"/>
              <a:t>VaR</a:t>
            </a:r>
            <a:r>
              <a:rPr lang="en-US" altLang="en-US" sz="1600" b="0" u="none" dirty="0"/>
              <a:t>: $512.300 x </a:t>
            </a:r>
            <a:r>
              <a:rPr lang="en-US" altLang="en-US" sz="1600" b="0" u="none" dirty="0" err="1"/>
              <a:t>sqrt</a:t>
            </a:r>
            <a:r>
              <a:rPr lang="en-US" altLang="en-US" sz="1600" b="0" u="none" dirty="0"/>
              <a:t> (10) = $ 1.620.100 </a:t>
            </a:r>
          </a:p>
          <a:p>
            <a:pPr marL="457200" lvl="1" indent="0" eaLnBrk="1" hangingPunct="1">
              <a:buNone/>
              <a:defRPr/>
            </a:pPr>
            <a:r>
              <a:rPr lang="en-US" altLang="en-US" sz="1600" b="0" u="none" dirty="0"/>
              <a:t>(&lt; sum of single-asset 10-day </a:t>
            </a:r>
            <a:r>
              <a:rPr lang="en-US" altLang="en-US" sz="1600" b="0" u="none" dirty="0" err="1"/>
              <a:t>VaRs</a:t>
            </a:r>
            <a:r>
              <a:rPr lang="en-US" altLang="en-US" sz="1600" b="0" u="none" dirty="0"/>
              <a:t> = $1.471.300 + $367.800 = $1.839.100 )</a:t>
            </a:r>
          </a:p>
        </p:txBody>
      </p:sp>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755</a:t>
            </a:fld>
            <a:endParaRPr lang="en-US"/>
          </a:p>
        </p:txBody>
      </p:sp>
    </p:spTree>
    <p:extLst>
      <p:ext uri="{BB962C8B-B14F-4D97-AF65-F5344CB8AC3E}">
        <p14:creationId xmlns:p14="http://schemas.microsoft.com/office/powerpoint/2010/main" val="3497721504"/>
      </p:ext>
    </p:extLst>
  </p:cSld>
  <p:clrMapOvr>
    <a:masterClrMapping/>
  </p:clrMapOvr>
  <p:transition spd="slow">
    <p:pull dir="r"/>
  </p:transition>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mc:AlternateContent xmlns:mc="http://schemas.openxmlformats.org/markup-compatibility/2006" xmlns:a14="http://schemas.microsoft.com/office/drawing/2010/main">
        <mc:Choice Requires="a14">
          <p:sp>
            <p:nvSpPr>
              <p:cNvPr id="9" name="Rectangle 4"/>
              <p:cNvSpPr txBox="1">
                <a:spLocks noChangeArrowheads="1"/>
              </p:cNvSpPr>
              <p:nvPr/>
            </p:nvSpPr>
            <p:spPr>
              <a:xfrm>
                <a:off x="756319" y="1628800"/>
                <a:ext cx="8712968" cy="4680520"/>
              </a:xfrm>
              <a:prstGeom prst="rect">
                <a:avLst/>
              </a:prstGeom>
              <a:noFill/>
            </p:spPr>
            <p:txBody>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eaLnBrk="1" hangingPunct="1">
                  <a:defRPr/>
                </a:pPr>
                <a:r>
                  <a:rPr lang="en-US" altLang="en-US" sz="2000" dirty="0">
                    <a:solidFill>
                      <a:srgbClr val="FF0000"/>
                    </a:solidFill>
                  </a:rPr>
                  <a:t>Two-assets case with perfect correlation</a:t>
                </a:r>
                <a:r>
                  <a:rPr lang="en-US" altLang="en-US" sz="2000" dirty="0"/>
                  <a:t>:</a:t>
                </a:r>
              </a:p>
              <a:p>
                <a:pPr lvl="1" eaLnBrk="1" hangingPunct="1">
                  <a:defRPr/>
                </a:pPr>
                <a:endParaRPr lang="en-US" altLang="en-US" sz="2000" dirty="0"/>
              </a:p>
              <a:p>
                <a:pPr lvl="1" eaLnBrk="1" hangingPunct="1">
                  <a:buFontTx/>
                  <a:buChar char="-"/>
                  <a:defRPr/>
                </a:pPr>
                <a:r>
                  <a:rPr lang="en-US" altLang="en-US" sz="1800" b="0" u="none" dirty="0"/>
                  <a:t>Diversification benefits: $1.839.100 - $1.620.100 = $219.000</a:t>
                </a:r>
              </a:p>
              <a:p>
                <a:pPr marL="457200" lvl="1" indent="0" eaLnBrk="1" hangingPunct="1">
                  <a:buNone/>
                  <a:defRPr/>
                </a:pPr>
                <a:r>
                  <a:rPr lang="en-US" altLang="en-US" sz="1800" b="0" u="none" dirty="0"/>
                  <a:t>	</a:t>
                </a:r>
                <a:r>
                  <a:rPr lang="en-US" altLang="en-US" sz="1800" b="0" i="1" u="none" dirty="0">
                    <a:latin typeface="Symbol" panose="05050102010706020507" pitchFamily="18" charset="2"/>
                  </a:rPr>
                  <a:t>r</a:t>
                </a:r>
                <a:r>
                  <a:rPr lang="en-US" altLang="en-US" sz="1800" b="0" i="1" u="none" dirty="0"/>
                  <a:t> </a:t>
                </a:r>
                <a:r>
                  <a:rPr lang="en-US" altLang="en-US" sz="1800" b="0" u="none" dirty="0"/>
                  <a:t>= 1 =&gt; 1-day standard-deviation = 	</a:t>
                </a:r>
                <a14:m>
                  <m:oMath xmlns:m="http://schemas.openxmlformats.org/officeDocument/2006/math">
                    <m:rad>
                      <m:radPr>
                        <m:degHide m:val="on"/>
                        <m:ctrlPr>
                          <a:rPr lang="en-US" altLang="en-US" sz="1800" b="0" i="1" u="none">
                            <a:latin typeface="Cambria Math" panose="02040503050406030204" pitchFamily="18" charset="0"/>
                          </a:rPr>
                        </m:ctrlPr>
                      </m:radPr>
                      <m:deg/>
                      <m:e>
                        <m:sSup>
                          <m:sSupPr>
                            <m:ctrlPr>
                              <a:rPr lang="en-US" altLang="en-US" sz="1800" b="0" i="1" u="none">
                                <a:latin typeface="Cambria Math" panose="02040503050406030204" pitchFamily="18" charset="0"/>
                              </a:rPr>
                            </m:ctrlPr>
                          </m:sSupPr>
                          <m:e>
                            <m:r>
                              <a:rPr lang="pt-PT" altLang="en-US" sz="1800" b="0" i="1" u="none">
                                <a:latin typeface="Cambria Math" panose="02040503050406030204" pitchFamily="18" charset="0"/>
                              </a:rPr>
                              <m:t>200000</m:t>
                            </m:r>
                          </m:e>
                          <m:sup>
                            <m:r>
                              <a:rPr lang="pt-PT" altLang="en-US" sz="1800" b="0" i="1" u="none">
                                <a:latin typeface="Cambria Math" panose="02040503050406030204" pitchFamily="18" charset="0"/>
                              </a:rPr>
                              <m:t>2</m:t>
                            </m:r>
                          </m:sup>
                        </m:sSup>
                        <m:r>
                          <a:rPr lang="pt-PT" altLang="en-US" sz="1800" b="0" i="1" u="none">
                            <a:latin typeface="Cambria Math" panose="02040503050406030204" pitchFamily="18" charset="0"/>
                          </a:rPr>
                          <m:t>+</m:t>
                        </m:r>
                        <m:sSup>
                          <m:sSupPr>
                            <m:ctrlPr>
                              <a:rPr lang="en-US" altLang="en-US" sz="1800" b="0" i="1" u="none">
                                <a:latin typeface="Cambria Math" panose="02040503050406030204" pitchFamily="18" charset="0"/>
                              </a:rPr>
                            </m:ctrlPr>
                          </m:sSupPr>
                          <m:e>
                            <m:r>
                              <a:rPr lang="pt-PT" altLang="en-US" sz="1800" b="0" i="1" u="none">
                                <a:latin typeface="Cambria Math" panose="02040503050406030204" pitchFamily="18" charset="0"/>
                              </a:rPr>
                              <m:t>50000</m:t>
                            </m:r>
                          </m:e>
                          <m:sup>
                            <m:r>
                              <a:rPr lang="pt-PT" altLang="en-US" sz="1800" b="0" i="1" u="none">
                                <a:latin typeface="Cambria Math" panose="02040503050406030204" pitchFamily="18" charset="0"/>
                              </a:rPr>
                              <m:t>2</m:t>
                            </m:r>
                          </m:sup>
                        </m:sSup>
                        <m:r>
                          <a:rPr lang="pt-PT" altLang="en-US" sz="1800" b="0" i="1" u="none">
                            <a:latin typeface="Cambria Math" panose="02040503050406030204" pitchFamily="18" charset="0"/>
                          </a:rPr>
                          <m:t>+2</m:t>
                        </m:r>
                        <m:r>
                          <a:rPr lang="pt-PT" altLang="en-US" sz="1800" b="0" i="1" u="none">
                            <a:latin typeface="Cambria Math" panose="02040503050406030204" pitchFamily="18" charset="0"/>
                            <a:ea typeface="Cambria Math" panose="02040503050406030204" pitchFamily="18" charset="0"/>
                          </a:rPr>
                          <m:t>∙1∙200000∙50000</m:t>
                        </m:r>
                      </m:e>
                    </m:rad>
                    <m:r>
                      <a:rPr lang="pt-PT" altLang="en-US" sz="1800" b="0" i="1" u="none">
                        <a:latin typeface="Cambria Math" panose="02040503050406030204" pitchFamily="18" charset="0"/>
                      </a:rPr>
                      <m:t>=$250000</m:t>
                    </m:r>
                  </m:oMath>
                </a14:m>
                <a:endParaRPr lang="en-US" altLang="en-US" sz="1800" b="0" u="none" dirty="0"/>
              </a:p>
              <a:p>
                <a:pPr lvl="1" eaLnBrk="1" hangingPunct="1">
                  <a:defRPr/>
                </a:pPr>
                <a:endParaRPr lang="en-US" altLang="en-US" sz="1800" b="0" u="none" dirty="0"/>
              </a:p>
              <a:p>
                <a:pPr lvl="1" eaLnBrk="1" hangingPunct="1">
                  <a:buFontTx/>
                  <a:buChar char="-"/>
                  <a:defRPr/>
                </a:pPr>
                <a:r>
                  <a:rPr lang="en-US" altLang="en-US" sz="1800" b="0" u="none" dirty="0"/>
                  <a:t>1-day </a:t>
                </a:r>
                <a:r>
                  <a:rPr lang="en-US" altLang="en-US" sz="1800" b="0" u="none" dirty="0" err="1"/>
                  <a:t>VaR</a:t>
                </a:r>
                <a:r>
                  <a:rPr lang="en-US" altLang="en-US" sz="1800" b="0" u="none" dirty="0"/>
                  <a:t>: </a:t>
                </a:r>
                <a14:m>
                  <m:oMath xmlns:m="http://schemas.openxmlformats.org/officeDocument/2006/math">
                    <m:r>
                      <a:rPr lang="pt-PT" altLang="en-US" sz="1800" b="0" i="1" u="none">
                        <a:latin typeface="Cambria Math" panose="02040503050406030204" pitchFamily="18" charset="0"/>
                      </a:rPr>
                      <m:t>$250000</m:t>
                    </m:r>
                    <m:r>
                      <a:rPr lang="pt-PT" altLang="en-US" sz="1800" b="0" i="1" u="none">
                        <a:latin typeface="Cambria Math" panose="02040503050406030204" pitchFamily="18" charset="0"/>
                        <a:ea typeface="Cambria Math" panose="02040503050406030204" pitchFamily="18" charset="0"/>
                      </a:rPr>
                      <m:t>∙2,326=581587</m:t>
                    </m:r>
                  </m:oMath>
                </a14:m>
                <a:endParaRPr lang="en-US" altLang="en-US" sz="1800" b="0" u="none" dirty="0"/>
              </a:p>
              <a:p>
                <a:pPr lvl="1" eaLnBrk="1" hangingPunct="1">
                  <a:buFontTx/>
                  <a:buChar char="-"/>
                  <a:defRPr/>
                </a:pPr>
                <a:r>
                  <a:rPr lang="en-US" altLang="en-US" sz="1800" b="0" u="none" dirty="0"/>
                  <a:t>10-day </a:t>
                </a:r>
                <a:r>
                  <a:rPr lang="en-US" altLang="en-US" sz="1800" b="0" u="none" dirty="0" err="1"/>
                  <a:t>VaR</a:t>
                </a:r>
                <a:r>
                  <a:rPr lang="en-US" altLang="en-US" sz="1800" b="0" u="none" dirty="0"/>
                  <a:t>: </a:t>
                </a:r>
                <a14:m>
                  <m:oMath xmlns:m="http://schemas.openxmlformats.org/officeDocument/2006/math">
                    <m:r>
                      <a:rPr lang="pt-PT" altLang="en-US" sz="1800" b="0" i="1" u="none">
                        <a:latin typeface="Cambria Math" panose="02040503050406030204" pitchFamily="18" charset="0"/>
                      </a:rPr>
                      <m:t>$</m:t>
                    </m:r>
                    <m:r>
                      <a:rPr lang="pt-PT" altLang="en-US" sz="1800" b="0" i="1" u="none" smtClean="0">
                        <a:latin typeface="Cambria Math" panose="02040503050406030204" pitchFamily="18" charset="0"/>
                      </a:rPr>
                      <m:t>250000</m:t>
                    </m:r>
                    <m:r>
                      <a:rPr lang="pt-PT" altLang="en-US" sz="1800" b="0" i="1" u="none">
                        <a:latin typeface="Cambria Math" panose="02040503050406030204" pitchFamily="18" charset="0"/>
                        <a:ea typeface="Cambria Math" panose="02040503050406030204" pitchFamily="18" charset="0"/>
                      </a:rPr>
                      <m:t>∙2,326∙</m:t>
                    </m:r>
                    <m:rad>
                      <m:radPr>
                        <m:degHide m:val="on"/>
                        <m:ctrlPr>
                          <a:rPr lang="pt-PT" altLang="en-US" sz="1800" b="0" i="1" u="none">
                            <a:latin typeface="Cambria Math" panose="02040503050406030204" pitchFamily="18" charset="0"/>
                            <a:ea typeface="Cambria Math" panose="02040503050406030204" pitchFamily="18" charset="0"/>
                          </a:rPr>
                        </m:ctrlPr>
                      </m:radPr>
                      <m:deg/>
                      <m:e>
                        <m:r>
                          <a:rPr lang="pt-PT" altLang="en-US" sz="1800" b="0" i="1" u="none">
                            <a:latin typeface="Cambria Math" panose="02040503050406030204" pitchFamily="18" charset="0"/>
                            <a:ea typeface="Cambria Math" panose="02040503050406030204" pitchFamily="18" charset="0"/>
                          </a:rPr>
                          <m:t>10</m:t>
                        </m:r>
                      </m:e>
                    </m:rad>
                    <m:r>
                      <a:rPr lang="pt-PT" altLang="en-US" sz="1800" b="0" i="1" u="none">
                        <a:latin typeface="Cambria Math" panose="02040503050406030204" pitchFamily="18" charset="0"/>
                        <a:ea typeface="Cambria Math" panose="02040503050406030204" pitchFamily="18" charset="0"/>
                      </a:rPr>
                      <m:t>=1839139</m:t>
                    </m:r>
                  </m:oMath>
                </a14:m>
                <a:endParaRPr lang="pt-PT" altLang="en-US" sz="1800" b="0" u="none" dirty="0">
                  <a:ea typeface="Cambria Math" panose="02040503050406030204" pitchFamily="18" charset="0"/>
                </a:endParaRPr>
              </a:p>
              <a:p>
                <a:pPr lvl="1" eaLnBrk="1" hangingPunct="1">
                  <a:buFontTx/>
                  <a:buChar char="-"/>
                  <a:defRPr/>
                </a:pPr>
                <a:endParaRPr lang="en-US" altLang="en-US" sz="1800" b="0" u="none" dirty="0"/>
              </a:p>
              <a:p>
                <a:pPr lvl="1" eaLnBrk="1" hangingPunct="1">
                  <a:buFontTx/>
                  <a:buChar char="-"/>
                  <a:defRPr/>
                </a:pPr>
                <a:r>
                  <a:rPr lang="en-US" altLang="en-US" sz="1800" b="0" u="none" dirty="0"/>
                  <a:t>Sum of single-asset 10-day </a:t>
                </a:r>
                <a:r>
                  <a:rPr lang="en-US" altLang="en-US" sz="1800" b="0" u="none" dirty="0" err="1"/>
                  <a:t>VaRs</a:t>
                </a:r>
                <a:r>
                  <a:rPr lang="en-US" altLang="en-US" sz="1800" b="0" u="none" dirty="0"/>
                  <a:t> = $1.471.300 + $367.800 = $1.839.100</a:t>
                </a:r>
              </a:p>
              <a:p>
                <a:pPr lvl="1" eaLnBrk="1" hangingPunct="1">
                  <a:buFontTx/>
                  <a:buChar char="-"/>
                  <a:defRPr/>
                </a:pPr>
                <a:endParaRPr lang="en-US" altLang="en-US" sz="1800" b="0" u="none" dirty="0">
                  <a:solidFill>
                    <a:srgbClr val="FF0000"/>
                  </a:solidFill>
                </a:endParaRPr>
              </a:p>
              <a:p>
                <a:pPr lvl="1" eaLnBrk="1" hangingPunct="1">
                  <a:buFontTx/>
                  <a:buChar char="-"/>
                  <a:defRPr/>
                </a:pPr>
                <a:r>
                  <a:rPr lang="en-US" altLang="en-US" sz="1800" b="0" u="none" dirty="0">
                    <a:solidFill>
                      <a:srgbClr val="FF0000"/>
                    </a:solidFill>
                  </a:rPr>
                  <a:t>Diversification benefits: $1.839.100 - $1.839.100 = $0</a:t>
                </a:r>
              </a:p>
              <a:p>
                <a:pPr algn="just" eaLnBrk="1" hangingPunct="1">
                  <a:defRPr/>
                </a:pPr>
                <a:endParaRPr lang="en-US" altLang="en-US" sz="2000" b="0" u="none" dirty="0"/>
              </a:p>
            </p:txBody>
          </p:sp>
        </mc:Choice>
        <mc:Fallback xmlns="">
          <p:sp>
            <p:nvSpPr>
              <p:cNvPr id="9" name="Rectangle 4"/>
              <p:cNvSpPr txBox="1">
                <a:spLocks noRot="1" noChangeAspect="1" noMove="1" noResize="1" noEditPoints="1" noAdjustHandles="1" noChangeArrowheads="1" noChangeShapeType="1" noTextEdit="1"/>
              </p:cNvSpPr>
              <p:nvPr/>
            </p:nvSpPr>
            <p:spPr>
              <a:xfrm>
                <a:off x="756319" y="1628800"/>
                <a:ext cx="8712968" cy="4680520"/>
              </a:xfrm>
              <a:prstGeom prst="rect">
                <a:avLst/>
              </a:prstGeom>
              <a:blipFill>
                <a:blip r:embed="rId2"/>
                <a:stretch>
                  <a:fillRect l="-210" t="-651"/>
                </a:stretch>
              </a:blipFill>
            </p:spPr>
            <p:txBody>
              <a:bodyPr/>
              <a:lstStyle/>
              <a:p>
                <a:r>
                  <a:rPr lang="pt-PT">
                    <a:noFill/>
                  </a:rPr>
                  <a:t> </a:t>
                </a:r>
              </a:p>
            </p:txBody>
          </p:sp>
        </mc:Fallback>
      </mc:AlternateContent>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756</a:t>
            </a:fld>
            <a:endParaRPr lang="en-US"/>
          </a:p>
        </p:txBody>
      </p:sp>
    </p:spTree>
    <p:extLst>
      <p:ext uri="{BB962C8B-B14F-4D97-AF65-F5344CB8AC3E}">
        <p14:creationId xmlns:p14="http://schemas.microsoft.com/office/powerpoint/2010/main" val="2800348933"/>
      </p:ext>
    </p:extLst>
  </p:cSld>
  <p:clrMapOvr>
    <a:masterClrMapping/>
  </p:clrMapOvr>
  <p:transition spd="slow">
    <p:pull dir="r"/>
  </p:transition>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276407" y="2736793"/>
            <a:ext cx="4540277" cy="3428198"/>
          </a:xfrm>
          <a:prstGeom prst="rect">
            <a:avLst/>
          </a:prstGeom>
        </p:spPr>
      </p:pic>
      <p:sp>
        <p:nvSpPr>
          <p:cNvPr id="8" name="Text Box 6"/>
          <p:cNvSpPr txBox="1">
            <a:spLocks noChangeArrowheads="1"/>
          </p:cNvSpPr>
          <p:nvPr/>
        </p:nvSpPr>
        <p:spPr bwMode="auto">
          <a:xfrm>
            <a:off x="6056062" y="5887992"/>
            <a:ext cx="2569345"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a:solidFill>
                  <a:schemeClr val="tx1"/>
                </a:solidFill>
                <a:latin typeface="+mn-lt"/>
              </a:rPr>
              <a:t>Source: </a:t>
            </a:r>
            <a:r>
              <a:rPr lang="en-US" sz="1200" b="0" u="none" dirty="0" err="1">
                <a:solidFill>
                  <a:schemeClr val="tx1"/>
                </a:solidFill>
                <a:latin typeface="+mn-lt"/>
              </a:rPr>
              <a:t>Jorion</a:t>
            </a:r>
            <a:r>
              <a:rPr lang="en-US" sz="1200" b="0" u="none" dirty="0">
                <a:solidFill>
                  <a:schemeClr val="tx1"/>
                </a:solidFill>
                <a:latin typeface="+mn-lt"/>
              </a:rPr>
              <a:t> (2007), Chapter 7</a:t>
            </a:r>
          </a:p>
        </p:txBody>
      </p:sp>
      <p:pic>
        <p:nvPicPr>
          <p:cNvPr id="2" name="Picture 1"/>
          <p:cNvPicPr>
            <a:picLocks noChangeAspect="1"/>
          </p:cNvPicPr>
          <p:nvPr/>
        </p:nvPicPr>
        <p:blipFill>
          <a:blip r:embed="rId3"/>
          <a:stretch>
            <a:fillRect/>
          </a:stretch>
        </p:blipFill>
        <p:spPr>
          <a:xfrm>
            <a:off x="6056063" y="4163048"/>
            <a:ext cx="1839087" cy="575688"/>
          </a:xfrm>
          <a:prstGeom prst="rect">
            <a:avLst/>
          </a:prstGeom>
        </p:spPr>
      </p:pic>
      <p:sp>
        <p:nvSpPr>
          <p:cNvPr id="10"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11" name="Rectangle 4"/>
          <p:cNvSpPr txBox="1">
            <a:spLocks noChangeArrowheads="1"/>
          </p:cNvSpPr>
          <p:nvPr/>
        </p:nvSpPr>
        <p:spPr>
          <a:xfrm>
            <a:off x="756319" y="1628800"/>
            <a:ext cx="8712968" cy="958012"/>
          </a:xfrm>
          <a:prstGeom prst="rect">
            <a:avLst/>
          </a:prstGeom>
          <a:noFill/>
        </p:spPr>
        <p:txBody>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eaLnBrk="1" hangingPunct="1">
              <a:defRPr/>
            </a:pPr>
            <a:r>
              <a:rPr lang="en-US" altLang="en-US" sz="2000" b="0" u="none" dirty="0"/>
              <a:t>Therefore, </a:t>
            </a:r>
            <a:r>
              <a:rPr lang="en-US" altLang="en-US" sz="2000" b="0" u="none" dirty="0">
                <a:solidFill>
                  <a:srgbClr val="FF0000"/>
                </a:solidFill>
              </a:rPr>
              <a:t>diversification benefits get larger when:</a:t>
            </a:r>
          </a:p>
          <a:p>
            <a:pPr lvl="1" eaLnBrk="1" hangingPunct="1">
              <a:buFontTx/>
              <a:buChar char="-"/>
              <a:defRPr/>
            </a:pPr>
            <a:r>
              <a:rPr lang="en-US" altLang="en-US" sz="1600" b="0" u="none" dirty="0"/>
              <a:t>the number of securities increase; and</a:t>
            </a:r>
          </a:p>
          <a:p>
            <a:pPr lvl="1" eaLnBrk="1" hangingPunct="1">
              <a:buFontTx/>
              <a:buChar char="-"/>
              <a:defRPr/>
            </a:pPr>
            <a:r>
              <a:rPr lang="en-US" altLang="en-US" sz="1600" b="0" u="none" dirty="0"/>
              <a:t>the correlation between these returns decreases.</a:t>
            </a:r>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757</a:t>
            </a:fld>
            <a:endParaRPr lang="en-US"/>
          </a:p>
        </p:txBody>
      </p:sp>
    </p:spTree>
    <p:extLst>
      <p:ext uri="{BB962C8B-B14F-4D97-AF65-F5344CB8AC3E}">
        <p14:creationId xmlns:p14="http://schemas.microsoft.com/office/powerpoint/2010/main" val="574088588"/>
      </p:ext>
    </p:extLst>
  </p:cSld>
  <p:clrMapOvr>
    <a:masterClrMapping/>
  </p:clrMapOvr>
  <p:transition spd="slow">
    <p:pull dir="r"/>
  </p:transition>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76536" y="1628800"/>
            <a:ext cx="864096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buClr>
                <a:schemeClr val="bg2"/>
              </a:buClr>
              <a:buFont typeface="Wingdings" panose="05000000000000000000" pitchFamily="2" charset="2"/>
              <a:buChar char="§"/>
              <a:defRPr/>
            </a:pPr>
            <a:r>
              <a:rPr lang="pt-PT" altLang="en-US" sz="2000" dirty="0">
                <a:latin typeface="+mn-lt"/>
              </a:rPr>
              <a:t>Portfolio </a:t>
            </a:r>
            <a:r>
              <a:rPr lang="pt-PT" altLang="en-US" sz="2000" dirty="0" err="1">
                <a:latin typeface="+mn-lt"/>
              </a:rPr>
              <a:t>return</a:t>
            </a:r>
            <a:r>
              <a:rPr lang="pt-PT" altLang="en-US" sz="2000" dirty="0">
                <a:latin typeface="+mn-lt"/>
              </a:rPr>
              <a:t> – </a:t>
            </a:r>
            <a:r>
              <a:rPr lang="pt-PT" altLang="en-US" sz="2000" dirty="0" err="1">
                <a:latin typeface="+mn-lt"/>
              </a:rPr>
              <a:t>weighted</a:t>
            </a:r>
            <a:r>
              <a:rPr lang="pt-PT" altLang="en-US" sz="2000" dirty="0">
                <a:latin typeface="+mn-lt"/>
              </a:rPr>
              <a:t> </a:t>
            </a:r>
            <a:r>
              <a:rPr lang="pt-PT" altLang="en-US" sz="2000" dirty="0" err="1">
                <a:latin typeface="+mn-lt"/>
              </a:rPr>
              <a:t>average</a:t>
            </a:r>
            <a:r>
              <a:rPr lang="pt-PT" altLang="en-US" sz="2000" dirty="0">
                <a:latin typeface="+mn-lt"/>
              </a:rPr>
              <a:t> </a:t>
            </a:r>
            <a:r>
              <a:rPr lang="pt-PT" altLang="en-US" sz="2000" dirty="0" err="1">
                <a:latin typeface="+mn-lt"/>
              </a:rPr>
              <a:t>of</a:t>
            </a:r>
            <a:r>
              <a:rPr lang="pt-PT" altLang="en-US" sz="2000" dirty="0">
                <a:latin typeface="+mn-lt"/>
              </a:rPr>
              <a:t> </a:t>
            </a:r>
            <a:r>
              <a:rPr lang="pt-PT" altLang="en-US" sz="2000" dirty="0" err="1">
                <a:latin typeface="+mn-lt"/>
              </a:rPr>
              <a:t>returns</a:t>
            </a:r>
            <a:r>
              <a:rPr lang="pt-PT" altLang="en-US" sz="2000" dirty="0">
                <a:latin typeface="+mn-lt"/>
              </a:rPr>
              <a:t>:</a:t>
            </a:r>
          </a:p>
          <a:p>
            <a:pPr eaLnBrk="1" hangingPunct="1">
              <a:buClr>
                <a:schemeClr val="bg2"/>
              </a:buClr>
              <a:buFont typeface="Wingdings" panose="05000000000000000000" pitchFamily="2" charset="2"/>
              <a:buChar char="§"/>
              <a:defRPr/>
            </a:pPr>
            <a:endParaRPr lang="pt-PT" altLang="en-US" sz="2000" dirty="0">
              <a:latin typeface="+mn-lt"/>
            </a:endParaRPr>
          </a:p>
          <a:p>
            <a:pPr eaLnBrk="1" hangingPunct="1">
              <a:buClr>
                <a:schemeClr val="bg2"/>
              </a:buClr>
              <a:buFont typeface="Wingdings" panose="05000000000000000000" pitchFamily="2" charset="2"/>
              <a:buChar char="§"/>
              <a:defRPr/>
            </a:pPr>
            <a:endParaRPr lang="pt-PT" altLang="en-US" sz="2000" dirty="0">
              <a:latin typeface="+mn-lt"/>
            </a:endParaRPr>
          </a:p>
          <a:p>
            <a:pPr eaLnBrk="1" hangingPunct="1">
              <a:buClr>
                <a:schemeClr val="bg2"/>
              </a:buClr>
              <a:buFont typeface="Wingdings" panose="05000000000000000000" pitchFamily="2" charset="2"/>
              <a:buChar char="§"/>
              <a:defRPr/>
            </a:pPr>
            <a:endParaRPr lang="pt-PT" altLang="en-US" sz="2000" dirty="0">
              <a:latin typeface="+mn-lt"/>
            </a:endParaRPr>
          </a:p>
          <a:p>
            <a:pPr eaLnBrk="1" hangingPunct="1">
              <a:buClr>
                <a:schemeClr val="bg2"/>
              </a:buClr>
              <a:buFont typeface="Wingdings" panose="05000000000000000000" pitchFamily="2" charset="2"/>
              <a:buChar char="§"/>
              <a:defRPr/>
            </a:pPr>
            <a:endParaRPr lang="pt-PT" altLang="en-US" sz="2000" dirty="0">
              <a:latin typeface="+mn-lt"/>
            </a:endParaRPr>
          </a:p>
          <a:p>
            <a:pPr eaLnBrk="1" hangingPunct="1">
              <a:buClr>
                <a:schemeClr val="bg2"/>
              </a:buClr>
              <a:buFont typeface="Wingdings" panose="05000000000000000000" pitchFamily="2" charset="2"/>
              <a:buChar char="§"/>
              <a:defRPr/>
            </a:pPr>
            <a:endParaRPr lang="pt-PT" altLang="en-US" sz="2000" dirty="0">
              <a:latin typeface="+mn-lt"/>
            </a:endParaRPr>
          </a:p>
          <a:p>
            <a:pPr eaLnBrk="1" hangingPunct="1">
              <a:buClr>
                <a:schemeClr val="bg2"/>
              </a:buClr>
              <a:buFont typeface="Wingdings" panose="05000000000000000000" pitchFamily="2" charset="2"/>
              <a:buChar char="§"/>
              <a:defRPr/>
            </a:pPr>
            <a:endParaRPr lang="en-US" altLang="en-US" sz="2000" dirty="0">
              <a:latin typeface="+mn-lt"/>
            </a:endParaRPr>
          </a:p>
          <a:p>
            <a:pPr algn="just" eaLnBrk="1" hangingPunct="1">
              <a:buClr>
                <a:schemeClr val="bg2"/>
              </a:buClr>
              <a:buFont typeface="Wingdings" panose="05000000000000000000" pitchFamily="2" charset="2"/>
              <a:buChar char="§"/>
              <a:defRPr/>
            </a:pPr>
            <a:r>
              <a:rPr lang="en-US" altLang="en-US" sz="2000" dirty="0">
                <a:latin typeface="+mn-lt"/>
              </a:rPr>
              <a:t>Matrix notation:</a:t>
            </a:r>
          </a:p>
          <a:p>
            <a:pPr eaLnBrk="1" hangingPunct="1">
              <a:defRPr/>
            </a:pPr>
            <a:endParaRPr lang="en-US" altLang="en-US" sz="2400" dirty="0">
              <a:latin typeface="+mn-lt"/>
            </a:endParaRPr>
          </a:p>
          <a:p>
            <a:pPr marL="0" indent="0" eaLnBrk="1" hangingPunct="1">
              <a:buNone/>
              <a:defRPr/>
            </a:pPr>
            <a:endParaRPr lang="en-US" altLang="en-US" sz="2400" dirty="0">
              <a:latin typeface="+mn-lt"/>
            </a:endParaRPr>
          </a:p>
        </p:txBody>
      </p:sp>
      <p:pic>
        <p:nvPicPr>
          <p:cNvPr id="2" name="Picture 1"/>
          <p:cNvPicPr>
            <a:picLocks noChangeAspect="1"/>
          </p:cNvPicPr>
          <p:nvPr/>
        </p:nvPicPr>
        <p:blipFill>
          <a:blip r:embed="rId2"/>
          <a:stretch>
            <a:fillRect/>
          </a:stretch>
        </p:blipFill>
        <p:spPr>
          <a:xfrm>
            <a:off x="1476989" y="4640912"/>
            <a:ext cx="5636251" cy="1451395"/>
          </a:xfrm>
          <a:prstGeom prst="rect">
            <a:avLst/>
          </a:prstGeom>
        </p:spPr>
      </p:pic>
      <p:pic>
        <p:nvPicPr>
          <p:cNvPr id="3" name="Picture 2"/>
          <p:cNvPicPr>
            <a:picLocks noChangeAspect="1"/>
          </p:cNvPicPr>
          <p:nvPr/>
        </p:nvPicPr>
        <p:blipFill>
          <a:blip r:embed="rId3"/>
          <a:stretch>
            <a:fillRect/>
          </a:stretch>
        </p:blipFill>
        <p:spPr>
          <a:xfrm>
            <a:off x="1590790" y="2004419"/>
            <a:ext cx="1692424" cy="686592"/>
          </a:xfrm>
          <a:prstGeom prst="rect">
            <a:avLst/>
          </a:prstGeom>
        </p:spPr>
      </p:pic>
      <p:pic>
        <p:nvPicPr>
          <p:cNvPr id="7" name="Picture 6"/>
          <p:cNvPicPr>
            <a:picLocks noChangeAspect="1"/>
          </p:cNvPicPr>
          <p:nvPr/>
        </p:nvPicPr>
        <p:blipFill>
          <a:blip r:embed="rId4"/>
          <a:stretch>
            <a:fillRect/>
          </a:stretch>
        </p:blipFill>
        <p:spPr>
          <a:xfrm>
            <a:off x="1580820" y="2882255"/>
            <a:ext cx="5869318" cy="965250"/>
          </a:xfrm>
          <a:prstGeom prst="rect">
            <a:avLst/>
          </a:prstGeom>
        </p:spPr>
      </p:pic>
      <p:sp>
        <p:nvSpPr>
          <p:cNvPr id="9"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758</a:t>
            </a:fld>
            <a:endParaRPr lang="en-US"/>
          </a:p>
        </p:txBody>
      </p:sp>
    </p:spTree>
    <p:extLst>
      <p:ext uri="{BB962C8B-B14F-4D97-AF65-F5344CB8AC3E}">
        <p14:creationId xmlns:p14="http://schemas.microsoft.com/office/powerpoint/2010/main" val="1728707920"/>
      </p:ext>
    </p:extLst>
  </p:cSld>
  <p:clrMapOvr>
    <a:masterClrMapping/>
  </p:clrMapOvr>
  <p:transition spd="slow">
    <p:pull dir="r"/>
  </p:transition>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70885" y="1628800"/>
            <a:ext cx="8712968" cy="468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buClr>
                <a:schemeClr val="bg2"/>
              </a:buClr>
              <a:buFont typeface="Wingdings" panose="05000000000000000000" pitchFamily="2" charset="2"/>
              <a:buChar char="§"/>
              <a:defRPr/>
            </a:pPr>
            <a:r>
              <a:rPr lang="pt-PT" altLang="en-US" sz="2000" b="0" u="none" dirty="0">
                <a:latin typeface="+mn-lt"/>
              </a:rPr>
              <a:t>Portfolio </a:t>
            </a:r>
            <a:r>
              <a:rPr lang="pt-PT" altLang="en-US" sz="2000" b="0" u="none" dirty="0" err="1">
                <a:solidFill>
                  <a:srgbClr val="FF0000"/>
                </a:solidFill>
                <a:latin typeface="+mn-lt"/>
              </a:rPr>
              <a:t>expected</a:t>
            </a:r>
            <a:r>
              <a:rPr lang="pt-PT" altLang="en-US" sz="2000" b="0" u="none" dirty="0">
                <a:solidFill>
                  <a:srgbClr val="FF0000"/>
                </a:solidFill>
                <a:latin typeface="+mn-lt"/>
              </a:rPr>
              <a:t> </a:t>
            </a:r>
            <a:r>
              <a:rPr lang="pt-PT" altLang="en-US" sz="2000" b="0" u="none" dirty="0" err="1">
                <a:solidFill>
                  <a:srgbClr val="FF0000"/>
                </a:solidFill>
                <a:latin typeface="+mn-lt"/>
              </a:rPr>
              <a:t>return</a:t>
            </a:r>
            <a:r>
              <a:rPr lang="pt-PT" altLang="en-US" sz="2000" b="0" u="none" dirty="0">
                <a:solidFill>
                  <a:srgbClr val="FF0000"/>
                </a:solidFill>
                <a:latin typeface="+mn-lt"/>
              </a:rPr>
              <a:t> </a:t>
            </a:r>
            <a:r>
              <a:rPr lang="pt-PT" altLang="en-US" sz="2000" b="0" u="none" dirty="0">
                <a:latin typeface="+mn-lt"/>
              </a:rPr>
              <a:t>- </a:t>
            </a:r>
            <a:r>
              <a:rPr lang="pt-PT" altLang="en-US" sz="2000" b="0" u="none" dirty="0" err="1">
                <a:latin typeface="+mn-lt"/>
              </a:rPr>
              <a:t>weighted</a:t>
            </a:r>
            <a:r>
              <a:rPr lang="pt-PT" altLang="en-US" sz="2000" b="0" u="none" dirty="0">
                <a:latin typeface="+mn-lt"/>
              </a:rPr>
              <a:t> </a:t>
            </a:r>
            <a:r>
              <a:rPr lang="pt-PT" altLang="en-US" sz="2000" b="0" u="none" dirty="0" err="1">
                <a:latin typeface="+mn-lt"/>
              </a:rPr>
              <a:t>average</a:t>
            </a:r>
            <a:r>
              <a:rPr lang="pt-PT" altLang="en-US" sz="2000" b="0" u="none" dirty="0">
                <a:latin typeface="+mn-lt"/>
              </a:rPr>
              <a:t> </a:t>
            </a:r>
            <a:r>
              <a:rPr lang="pt-PT" altLang="en-US" sz="2000" b="0" u="none" dirty="0" err="1">
                <a:latin typeface="+mn-lt"/>
              </a:rPr>
              <a:t>of</a:t>
            </a:r>
            <a:r>
              <a:rPr lang="pt-PT" altLang="en-US" sz="2000" b="0" u="none" dirty="0">
                <a:latin typeface="+mn-lt"/>
              </a:rPr>
              <a:t> </a:t>
            </a:r>
            <a:r>
              <a:rPr lang="pt-PT" altLang="en-US" sz="2000" b="0" u="none" dirty="0" err="1">
                <a:latin typeface="+mn-lt"/>
              </a:rPr>
              <a:t>returns</a:t>
            </a:r>
            <a:r>
              <a:rPr lang="pt-PT" altLang="en-US" sz="2000" b="0" u="none" dirty="0">
                <a:latin typeface="+mn-lt"/>
              </a:rPr>
              <a:t>:</a:t>
            </a:r>
          </a:p>
          <a:p>
            <a:pPr algn="just" eaLnBrk="1" hangingPunct="1">
              <a:buClr>
                <a:schemeClr val="bg2"/>
              </a:buClr>
              <a:buFont typeface="Wingdings" panose="05000000000000000000" pitchFamily="2" charset="2"/>
              <a:buChar char="§"/>
              <a:defRPr/>
            </a:pPr>
            <a:endParaRPr lang="pt-PT" altLang="en-US" sz="2000" b="0" u="none" dirty="0">
              <a:latin typeface="+mn-lt"/>
            </a:endParaRPr>
          </a:p>
          <a:p>
            <a:pPr algn="just" eaLnBrk="1" hangingPunct="1">
              <a:buClr>
                <a:schemeClr val="bg2"/>
              </a:buClr>
              <a:buFont typeface="Wingdings" panose="05000000000000000000" pitchFamily="2" charset="2"/>
              <a:buChar char="§"/>
              <a:defRPr/>
            </a:pPr>
            <a:r>
              <a:rPr lang="en-US" altLang="en-US" sz="2000" b="0" u="none" dirty="0">
                <a:solidFill>
                  <a:srgbClr val="FF0000"/>
                </a:solidFill>
                <a:latin typeface="+mn-lt"/>
              </a:rPr>
              <a:t>Variance</a:t>
            </a:r>
            <a:r>
              <a:rPr lang="en-US" altLang="en-US" sz="2000" b="0" u="none" dirty="0">
                <a:latin typeface="+mn-lt"/>
              </a:rPr>
              <a:t> of portfolio returns - includes not only the risk of individual assets, but also their </a:t>
            </a:r>
            <a:r>
              <a:rPr lang="en-US" altLang="en-US" sz="2000" b="0" u="none" dirty="0" err="1">
                <a:latin typeface="+mn-lt"/>
              </a:rPr>
              <a:t>covariances</a:t>
            </a:r>
            <a:r>
              <a:rPr lang="pt-PT" altLang="en-US" sz="2000" b="0" u="none" dirty="0">
                <a:latin typeface="+mn-lt"/>
              </a:rPr>
              <a:t>:</a:t>
            </a:r>
          </a:p>
          <a:p>
            <a:pPr algn="just" eaLnBrk="1" hangingPunct="1">
              <a:defRPr/>
            </a:pPr>
            <a:endParaRPr lang="pt-PT" altLang="en-US" sz="2000" b="0" u="none" dirty="0">
              <a:latin typeface="+mn-lt"/>
            </a:endParaRPr>
          </a:p>
          <a:p>
            <a:pPr algn="just" eaLnBrk="1" hangingPunct="1">
              <a:defRPr/>
            </a:pPr>
            <a:endParaRPr lang="pt-PT" altLang="en-US" sz="2000" b="0" u="none" dirty="0">
              <a:latin typeface="+mn-lt"/>
            </a:endParaRPr>
          </a:p>
          <a:p>
            <a:pPr algn="just" eaLnBrk="1" hangingPunct="1">
              <a:defRPr/>
            </a:pPr>
            <a:endParaRPr lang="pt-PT" altLang="en-US" sz="2000" b="0" u="none" dirty="0">
              <a:latin typeface="+mn-lt"/>
            </a:endParaRPr>
          </a:p>
          <a:p>
            <a:pPr algn="just" eaLnBrk="1" hangingPunct="1">
              <a:defRPr/>
            </a:pPr>
            <a:endParaRPr lang="pt-PT" altLang="en-US" sz="2000" b="0" u="none" dirty="0">
              <a:latin typeface="+mn-lt"/>
            </a:endParaRPr>
          </a:p>
          <a:p>
            <a:pPr algn="just" eaLnBrk="1" hangingPunct="1">
              <a:defRPr/>
            </a:pPr>
            <a:endParaRPr lang="en-US" altLang="en-US" sz="2000" b="0" u="none" dirty="0">
              <a:latin typeface="+mn-lt"/>
            </a:endParaRPr>
          </a:p>
          <a:p>
            <a:pPr algn="just" eaLnBrk="1" hangingPunct="1">
              <a:defRPr/>
            </a:pPr>
            <a:endParaRPr lang="en-US" altLang="en-US" sz="2000" b="0" u="none" dirty="0">
              <a:latin typeface="+mn-lt"/>
            </a:endParaRPr>
          </a:p>
          <a:p>
            <a:pPr marL="0" indent="0" algn="just" eaLnBrk="1" hangingPunct="1">
              <a:buNone/>
              <a:defRPr/>
            </a:pPr>
            <a:endParaRPr lang="en-US" altLang="en-US" sz="2000" b="0" u="none" dirty="0">
              <a:latin typeface="+mn-lt"/>
            </a:endParaRPr>
          </a:p>
        </p:txBody>
      </p:sp>
      <p:pic>
        <p:nvPicPr>
          <p:cNvPr id="2" name="Picture 1"/>
          <p:cNvPicPr>
            <a:picLocks noChangeAspect="1"/>
          </p:cNvPicPr>
          <p:nvPr/>
        </p:nvPicPr>
        <p:blipFill>
          <a:blip r:embed="rId2"/>
          <a:stretch>
            <a:fillRect/>
          </a:stretch>
        </p:blipFill>
        <p:spPr>
          <a:xfrm>
            <a:off x="7321899" y="1592293"/>
            <a:ext cx="2209799" cy="720687"/>
          </a:xfrm>
          <a:prstGeom prst="rect">
            <a:avLst/>
          </a:prstGeom>
        </p:spPr>
      </p:pic>
      <p:pic>
        <p:nvPicPr>
          <p:cNvPr id="4" name="Picture 3"/>
          <p:cNvPicPr>
            <a:picLocks noChangeAspect="1"/>
          </p:cNvPicPr>
          <p:nvPr/>
        </p:nvPicPr>
        <p:blipFill>
          <a:blip r:embed="rId3"/>
          <a:stretch>
            <a:fillRect/>
          </a:stretch>
        </p:blipFill>
        <p:spPr>
          <a:xfrm>
            <a:off x="1524846" y="2997159"/>
            <a:ext cx="5790354" cy="700852"/>
          </a:xfrm>
          <a:prstGeom prst="rect">
            <a:avLst/>
          </a:prstGeom>
        </p:spPr>
      </p:pic>
      <p:pic>
        <p:nvPicPr>
          <p:cNvPr id="9" name="Picture 8"/>
          <p:cNvPicPr>
            <a:picLocks noChangeAspect="1"/>
          </p:cNvPicPr>
          <p:nvPr/>
        </p:nvPicPr>
        <p:blipFill>
          <a:blip r:embed="rId4"/>
          <a:stretch>
            <a:fillRect/>
          </a:stretch>
        </p:blipFill>
        <p:spPr>
          <a:xfrm>
            <a:off x="1524847" y="3924262"/>
            <a:ext cx="5927719" cy="723938"/>
          </a:xfrm>
          <a:prstGeom prst="rect">
            <a:avLst/>
          </a:prstGeom>
        </p:spPr>
      </p:pic>
      <p:sp>
        <p:nvSpPr>
          <p:cNvPr id="13" name="Oval 12"/>
          <p:cNvSpPr/>
          <p:nvPr/>
        </p:nvSpPr>
        <p:spPr>
          <a:xfrm>
            <a:off x="5943600" y="2997160"/>
            <a:ext cx="1506538" cy="66059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5" name="Straight Arrow Connector 14"/>
          <p:cNvCxnSpPr/>
          <p:nvPr/>
        </p:nvCxnSpPr>
        <p:spPr>
          <a:xfrm>
            <a:off x="7506866" y="3284984"/>
            <a:ext cx="39846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914456" y="2996952"/>
            <a:ext cx="1143000" cy="523220"/>
          </a:xfrm>
          <a:prstGeom prst="rect">
            <a:avLst/>
          </a:prstGeom>
          <a:noFill/>
        </p:spPr>
        <p:txBody>
          <a:bodyPr wrap="square" rtlCol="0">
            <a:spAutoFit/>
          </a:bodyPr>
          <a:lstStyle/>
          <a:p>
            <a:pPr>
              <a:buNone/>
            </a:pPr>
            <a:r>
              <a:rPr lang="en-US" sz="1400" b="0" u="none" dirty="0">
                <a:solidFill>
                  <a:schemeClr val="tx1"/>
                </a:solidFill>
              </a:rPr>
              <a:t>Covariance term</a:t>
            </a:r>
          </a:p>
        </p:txBody>
      </p:sp>
      <p:sp>
        <p:nvSpPr>
          <p:cNvPr id="11"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759</a:t>
            </a:fld>
            <a:endParaRPr lang="en-US"/>
          </a:p>
        </p:txBody>
      </p:sp>
    </p:spTree>
    <p:extLst>
      <p:ext uri="{BB962C8B-B14F-4D97-AF65-F5344CB8AC3E}">
        <p14:creationId xmlns:p14="http://schemas.microsoft.com/office/powerpoint/2010/main" val="448423112"/>
      </p:ext>
    </p:extLst>
  </p:cSld>
  <p:clrMapOvr>
    <a:masterClrMapping/>
  </p:clrMapOvr>
  <p:transition spd="slow">
    <p:pull dir="r"/>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dirty="0"/>
              <a:t>Sometimes the coefficients in the money multiplier change dramatically, as in the US during the subprime crisis, when MB increased much more than M:</a:t>
            </a:r>
          </a:p>
          <a:p>
            <a:pPr algn="just">
              <a:lnSpc>
                <a:spcPts val="2700"/>
              </a:lnSpc>
              <a:spcBef>
                <a:spcPts val="600"/>
              </a:spcBef>
              <a:spcAft>
                <a:spcPts val="600"/>
              </a:spcAft>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76</a:t>
            </a:fld>
            <a:endParaRPr lang="en-US"/>
          </a:p>
        </p:txBody>
      </p:sp>
      <p:pic>
        <p:nvPicPr>
          <p:cNvPr id="3" name="Picture 2"/>
          <p:cNvPicPr>
            <a:picLocks noChangeAspect="1"/>
          </p:cNvPicPr>
          <p:nvPr/>
        </p:nvPicPr>
        <p:blipFill>
          <a:blip r:embed="rId2"/>
          <a:stretch>
            <a:fillRect/>
          </a:stretch>
        </p:blipFill>
        <p:spPr>
          <a:xfrm>
            <a:off x="1261917" y="2564904"/>
            <a:ext cx="4627187" cy="1734024"/>
          </a:xfrm>
          <a:prstGeom prst="rect">
            <a:avLst/>
          </a:prstGeom>
        </p:spPr>
      </p:pic>
      <p:pic>
        <p:nvPicPr>
          <p:cNvPr id="5" name="Picture 4"/>
          <p:cNvPicPr>
            <a:picLocks noChangeAspect="1"/>
          </p:cNvPicPr>
          <p:nvPr/>
        </p:nvPicPr>
        <p:blipFill>
          <a:blip r:embed="rId3"/>
          <a:stretch>
            <a:fillRect/>
          </a:stretch>
        </p:blipFill>
        <p:spPr>
          <a:xfrm>
            <a:off x="1273491" y="4293097"/>
            <a:ext cx="4615613" cy="1954510"/>
          </a:xfrm>
          <a:prstGeom prst="rect">
            <a:avLst/>
          </a:prstGeom>
        </p:spPr>
      </p:pic>
      <p:sp>
        <p:nvSpPr>
          <p:cNvPr id="11" name="Rectangle 3"/>
          <p:cNvSpPr txBox="1">
            <a:spLocks noChangeArrowheads="1"/>
          </p:cNvSpPr>
          <p:nvPr/>
        </p:nvSpPr>
        <p:spPr bwMode="auto">
          <a:xfrm>
            <a:off x="5900678" y="5661248"/>
            <a:ext cx="3516818" cy="57606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kumimoji="0" lang="en-US" sz="1400" b="0" u="none" kern="0" dirty="0"/>
              <a:t>Source: </a:t>
            </a:r>
            <a:r>
              <a:rPr kumimoji="0" lang="en-US" sz="1400" b="0" u="none" kern="0" dirty="0" err="1"/>
              <a:t>Mishkin</a:t>
            </a:r>
            <a:r>
              <a:rPr kumimoji="0" lang="en-US" sz="1400" b="0" u="none" kern="0" dirty="0"/>
              <a:t> (2019), “</a:t>
            </a:r>
            <a:r>
              <a:rPr lang="en-US" sz="1400" b="0" u="none" dirty="0"/>
              <a:t>The Economics of Money, Banking, and Financial Markets”.</a:t>
            </a:r>
          </a:p>
        </p:txBody>
      </p:sp>
    </p:spTree>
    <p:extLst>
      <p:ext uri="{BB962C8B-B14F-4D97-AF65-F5344CB8AC3E}">
        <p14:creationId xmlns:p14="http://schemas.microsoft.com/office/powerpoint/2010/main" val="2179378706"/>
      </p:ext>
    </p:extLst>
  </p:cSld>
  <p:clrMapOvr>
    <a:masterClrMapping/>
  </p:clrMapOvr>
  <p:transition spd="slow">
    <p:pull dir="r"/>
  </p:transition>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76536" y="1628800"/>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buClr>
                <a:schemeClr val="bg2"/>
              </a:buClr>
              <a:buFont typeface="Wingdings" panose="05000000000000000000" pitchFamily="2" charset="2"/>
              <a:buChar char="§"/>
              <a:defRPr/>
            </a:pPr>
            <a:r>
              <a:rPr lang="en-US" altLang="en-US" sz="2000" b="0" u="none" dirty="0">
                <a:latin typeface="+mn-lt"/>
              </a:rPr>
              <a:t>With the total number of assets increasing, one needs to rely on </a:t>
            </a:r>
            <a:r>
              <a:rPr lang="en-US" altLang="en-US" sz="2000" b="0" u="none" dirty="0">
                <a:solidFill>
                  <a:srgbClr val="FF0000"/>
                </a:solidFill>
                <a:latin typeface="+mn-lt"/>
              </a:rPr>
              <a:t>matrix notation</a:t>
            </a:r>
            <a:r>
              <a:rPr lang="pt-PT" altLang="en-US" sz="2000" b="0" u="none" dirty="0">
                <a:latin typeface="+mn-lt"/>
              </a:rPr>
              <a:t>:</a:t>
            </a:r>
          </a:p>
          <a:p>
            <a:pPr algn="just" eaLnBrk="1" hangingPunct="1">
              <a:buClr>
                <a:schemeClr val="bg2"/>
              </a:buClr>
              <a:buFont typeface="Wingdings" panose="05000000000000000000" pitchFamily="2" charset="2"/>
              <a:buChar char="§"/>
              <a:defRPr/>
            </a:pPr>
            <a:endParaRPr lang="pt-PT" altLang="en-US" sz="2000" b="0" u="none" dirty="0">
              <a:latin typeface="+mn-lt"/>
            </a:endParaRPr>
          </a:p>
          <a:p>
            <a:pPr algn="just" eaLnBrk="1" hangingPunct="1">
              <a:buClr>
                <a:schemeClr val="bg2"/>
              </a:buClr>
              <a:buFont typeface="Wingdings" panose="05000000000000000000" pitchFamily="2" charset="2"/>
              <a:buChar char="§"/>
              <a:defRPr/>
            </a:pPr>
            <a:endParaRPr lang="pt-PT" altLang="en-US" sz="2000" b="0" u="none" dirty="0">
              <a:latin typeface="+mn-lt"/>
            </a:endParaRPr>
          </a:p>
          <a:p>
            <a:pPr algn="just" eaLnBrk="1" hangingPunct="1">
              <a:buClr>
                <a:schemeClr val="bg2"/>
              </a:buClr>
              <a:buFont typeface="Wingdings" panose="05000000000000000000" pitchFamily="2" charset="2"/>
              <a:buChar char="§"/>
              <a:defRPr/>
            </a:pPr>
            <a:endParaRPr lang="pt-PT" altLang="en-US" sz="2000" b="0" u="none" dirty="0">
              <a:latin typeface="+mn-lt"/>
            </a:endParaRPr>
          </a:p>
          <a:p>
            <a:pPr algn="just" eaLnBrk="1" hangingPunct="1">
              <a:buClr>
                <a:schemeClr val="bg2"/>
              </a:buClr>
              <a:buFont typeface="Wingdings" panose="05000000000000000000" pitchFamily="2" charset="2"/>
              <a:buChar char="§"/>
              <a:defRPr/>
            </a:pPr>
            <a:endParaRPr lang="pt-PT" altLang="en-US" sz="2000" b="0" u="none" dirty="0">
              <a:latin typeface="+mn-lt"/>
            </a:endParaRPr>
          </a:p>
          <a:p>
            <a:pPr marL="457200" lvl="1" indent="0" algn="just" eaLnBrk="1" hangingPunct="1">
              <a:buClr>
                <a:schemeClr val="bg2"/>
              </a:buClr>
              <a:buNone/>
              <a:defRPr/>
            </a:pPr>
            <a:r>
              <a:rPr lang="en-US" altLang="en-US" sz="1800" b="0" u="none" dirty="0">
                <a:latin typeface="+mn-lt"/>
              </a:rPr>
              <a:t>being </a:t>
            </a:r>
            <a:r>
              <a:rPr lang="en-US" altLang="en-US" sz="1800" b="0" u="none" dirty="0">
                <a:latin typeface="Symbol" panose="05050102010706020507" pitchFamily="18" charset="2"/>
              </a:rPr>
              <a:t>S</a:t>
            </a:r>
            <a:r>
              <a:rPr lang="en-US" altLang="en-US" sz="1800" b="0" u="none" dirty="0">
                <a:latin typeface="+mn-lt"/>
              </a:rPr>
              <a:t> the variance-covariance matrix</a:t>
            </a:r>
          </a:p>
          <a:p>
            <a:pPr lvl="1" algn="just" eaLnBrk="1" hangingPunct="1">
              <a:buClr>
                <a:schemeClr val="bg2"/>
              </a:buClr>
              <a:buFontTx/>
              <a:buChar char="-"/>
              <a:defRPr/>
            </a:pPr>
            <a:endParaRPr lang="pt-PT" altLang="en-US" sz="1800" b="0" u="none" dirty="0">
              <a:latin typeface="+mn-lt"/>
            </a:endParaRPr>
          </a:p>
          <a:p>
            <a:pPr lvl="1" algn="just" eaLnBrk="1" hangingPunct="1">
              <a:buClr>
                <a:schemeClr val="bg2"/>
              </a:buClr>
              <a:buFont typeface="Wingdings" panose="05000000000000000000" pitchFamily="2" charset="2"/>
              <a:buChar char="§"/>
              <a:defRPr/>
            </a:pPr>
            <a:endParaRPr lang="pt-PT" altLang="en-US" sz="1800" b="0" u="none" dirty="0">
              <a:latin typeface="+mn-lt"/>
            </a:endParaRPr>
          </a:p>
          <a:p>
            <a:pPr lvl="1" algn="just" eaLnBrk="1" hangingPunct="1">
              <a:buClr>
                <a:schemeClr val="bg2"/>
              </a:buClr>
              <a:buFont typeface="Wingdings" panose="05000000000000000000" pitchFamily="2" charset="2"/>
              <a:buChar char="§"/>
              <a:defRPr/>
            </a:pPr>
            <a:endParaRPr lang="pt-PT" altLang="en-US" sz="1800" b="0" u="none" dirty="0">
              <a:latin typeface="+mn-lt"/>
            </a:endParaRPr>
          </a:p>
          <a:p>
            <a:pPr marL="457200" lvl="1" indent="0" algn="just" eaLnBrk="1" hangingPunct="1">
              <a:buClr>
                <a:schemeClr val="bg2"/>
              </a:buClr>
              <a:buNone/>
              <a:defRPr/>
            </a:pPr>
            <a:r>
              <a:rPr lang="pt-PT" altLang="en-US" sz="1800" b="0" u="none" dirty="0">
                <a:latin typeface="+mn-lt"/>
              </a:rPr>
              <a:t>					   </a:t>
            </a:r>
            <a:r>
              <a:rPr lang="en-US" altLang="en-US" sz="1800" b="0" u="none" dirty="0">
                <a:latin typeface="+mn-lt"/>
              </a:rPr>
              <a:t>being</a:t>
            </a:r>
          </a:p>
        </p:txBody>
      </p:sp>
      <p:pic>
        <p:nvPicPr>
          <p:cNvPr id="3" name="Picture 2"/>
          <p:cNvPicPr>
            <a:picLocks noChangeAspect="1"/>
          </p:cNvPicPr>
          <p:nvPr/>
        </p:nvPicPr>
        <p:blipFill>
          <a:blip r:embed="rId2"/>
          <a:stretch>
            <a:fillRect/>
          </a:stretch>
        </p:blipFill>
        <p:spPr>
          <a:xfrm>
            <a:off x="1838790" y="2323140"/>
            <a:ext cx="4895540" cy="1159329"/>
          </a:xfrm>
          <a:prstGeom prst="rect">
            <a:avLst/>
          </a:prstGeom>
        </p:spPr>
      </p:pic>
      <p:pic>
        <p:nvPicPr>
          <p:cNvPr id="7" name="Picture 6"/>
          <p:cNvPicPr>
            <a:picLocks noChangeAspect="1"/>
          </p:cNvPicPr>
          <p:nvPr/>
        </p:nvPicPr>
        <p:blipFill>
          <a:blip r:embed="rId3"/>
          <a:stretch>
            <a:fillRect/>
          </a:stretch>
        </p:blipFill>
        <p:spPr>
          <a:xfrm>
            <a:off x="7221007" y="2743200"/>
            <a:ext cx="1528453" cy="43744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653703" y="2739021"/>
                <a:ext cx="604653" cy="523220"/>
              </a:xfrm>
              <a:prstGeom prst="rect">
                <a:avLst/>
              </a:prstGeom>
            </p:spPr>
            <p:txBody>
              <a:bodyPr wrap="none">
                <a:spAutoFit/>
              </a:bodyPr>
              <a:lstStyle/>
              <a:p>
                <a:pPr>
                  <a:buNone/>
                </a:pPr>
                <a14:m>
                  <m:oMathPara xmlns:m="http://schemas.openxmlformats.org/officeDocument/2006/math">
                    <m:oMathParaPr>
                      <m:jc m:val="centerGroup"/>
                    </m:oMathParaPr>
                    <m:oMath xmlns:m="http://schemas.openxmlformats.org/officeDocument/2006/math">
                      <m:r>
                        <a:rPr lang="pt-PT" altLang="en-US" b="0" i="0" u="none" smtClean="0">
                          <a:solidFill>
                            <a:schemeClr val="tx1"/>
                          </a:solidFill>
                          <a:latin typeface="Cambria Math" panose="02040503050406030204" pitchFamily="18" charset="0"/>
                          <a:ea typeface="Cambria Math" panose="02040503050406030204" pitchFamily="18" charset="0"/>
                        </a:rPr>
                        <m:t>↔</m:t>
                      </m:r>
                    </m:oMath>
                  </m:oMathPara>
                </a14:m>
                <a:endParaRPr lang="en-GB" b="0" u="none"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653703" y="2739021"/>
                <a:ext cx="604653" cy="523220"/>
              </a:xfrm>
              <a:prstGeom prst="rect">
                <a:avLst/>
              </a:prstGeom>
              <a:blipFill>
                <a:blip r:embed="rId4"/>
                <a:stretch>
                  <a:fillRect/>
                </a:stretch>
              </a:blipFill>
            </p:spPr>
            <p:txBody>
              <a:bodyPr/>
              <a:lstStyle/>
              <a:p>
                <a:r>
                  <a:rPr lang="pt-PT">
                    <a:noFill/>
                  </a:rPr>
                  <a:t> </a:t>
                </a:r>
              </a:p>
            </p:txBody>
          </p:sp>
        </mc:Fallback>
      </mc:AlternateContent>
      <p:pic>
        <p:nvPicPr>
          <p:cNvPr id="10" name="Picture 9"/>
          <p:cNvPicPr>
            <a:picLocks noChangeAspect="1"/>
          </p:cNvPicPr>
          <p:nvPr/>
        </p:nvPicPr>
        <p:blipFill>
          <a:blip r:embed="rId5"/>
          <a:stretch>
            <a:fillRect/>
          </a:stretch>
        </p:blipFill>
        <p:spPr>
          <a:xfrm>
            <a:off x="2792760" y="4557548"/>
            <a:ext cx="2674877" cy="1371600"/>
          </a:xfrm>
          <a:prstGeom prst="rect">
            <a:avLst/>
          </a:prstGeom>
        </p:spPr>
      </p:pic>
      <p:sp>
        <p:nvSpPr>
          <p:cNvPr id="11" name="Down Arrow 10"/>
          <p:cNvSpPr/>
          <p:nvPr/>
        </p:nvSpPr>
        <p:spPr>
          <a:xfrm>
            <a:off x="4423538" y="4114800"/>
            <a:ext cx="228600" cy="381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6"/>
          <a:stretch>
            <a:fillRect/>
          </a:stretch>
        </p:blipFill>
        <p:spPr>
          <a:xfrm>
            <a:off x="6636795" y="4725144"/>
            <a:ext cx="1372081" cy="379146"/>
          </a:xfrm>
          <a:prstGeom prst="rect">
            <a:avLst/>
          </a:prstGeom>
        </p:spPr>
      </p:pic>
      <p:sp>
        <p:nvSpPr>
          <p:cNvPr id="13"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760</a:t>
            </a:fld>
            <a:endParaRPr lang="en-US"/>
          </a:p>
        </p:txBody>
      </p:sp>
    </p:spTree>
    <p:extLst>
      <p:ext uri="{BB962C8B-B14F-4D97-AF65-F5344CB8AC3E}">
        <p14:creationId xmlns:p14="http://schemas.microsoft.com/office/powerpoint/2010/main" val="4142946340"/>
      </p:ext>
    </p:extLst>
  </p:cSld>
  <p:clrMapOvr>
    <a:masterClrMapping/>
  </p:clrMapOvr>
  <p:transition spd="slow">
    <p:pull dir="r"/>
  </p:transition>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76536" y="1599216"/>
            <a:ext cx="8712967" cy="464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9875" indent="-269875"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800" b="0" u="none" dirty="0">
                <a:solidFill>
                  <a:srgbClr val="FF0000"/>
                </a:solidFill>
                <a:latin typeface="+mn-lt"/>
              </a:rPr>
              <a:t>Matrix notation in monetary units</a:t>
            </a:r>
            <a:r>
              <a:rPr lang="pt-PT" altLang="en-US" sz="1800" b="0" u="none" dirty="0">
                <a:solidFill>
                  <a:srgbClr val="FF0000"/>
                </a:solidFill>
                <a:latin typeface="+mn-lt"/>
              </a:rPr>
              <a:t>:</a:t>
            </a:r>
          </a:p>
          <a:p>
            <a:pPr marL="2898775" lvl="6" indent="-269875"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600" b="0" u="none" dirty="0">
                <a:latin typeface="+mn-lt"/>
              </a:rPr>
              <a:t>being </a:t>
            </a:r>
            <a:r>
              <a:rPr lang="en-US" altLang="en-US" sz="1600" b="0" i="1" u="none" dirty="0">
                <a:latin typeface="+mn-lt"/>
              </a:rPr>
              <a:t>W</a:t>
            </a:r>
            <a:r>
              <a:rPr lang="en-US" altLang="en-US" sz="1600" b="0" u="none" dirty="0">
                <a:latin typeface="+mn-lt"/>
              </a:rPr>
              <a:t> the portfolio total market value</a:t>
            </a:r>
            <a:endParaRPr lang="en-US" altLang="en-US" sz="700" b="0" u="none" dirty="0">
              <a:latin typeface="+mn-lt"/>
            </a:endParaRPr>
          </a:p>
          <a:p>
            <a:pPr marL="269875" indent="-269875" algn="just" eaLnBrk="1" hangingPunct="1">
              <a:lnSpc>
                <a:spcPts val="2700"/>
              </a:lnSpc>
              <a:spcBef>
                <a:spcPts val="0"/>
              </a:spcBef>
              <a:spcAft>
                <a:spcPts val="0"/>
              </a:spcAft>
              <a:buClr>
                <a:schemeClr val="bg2"/>
              </a:buClr>
              <a:buFont typeface="Wingdings" panose="05000000000000000000" pitchFamily="2" charset="2"/>
              <a:buChar char="§"/>
              <a:defRPr/>
            </a:pPr>
            <a:r>
              <a:rPr lang="pt-PT" altLang="en-US" sz="1800" b="0" u="none" dirty="0">
                <a:latin typeface="+mn-lt"/>
              </a:rPr>
              <a:t>Portfolio </a:t>
            </a:r>
            <a:r>
              <a:rPr lang="en-US" altLang="en-US" sz="1800" b="0" u="none" dirty="0" err="1">
                <a:latin typeface="+mn-lt"/>
              </a:rPr>
              <a:t>VaR</a:t>
            </a:r>
            <a:r>
              <a:rPr lang="en-US" altLang="en-US" sz="1800" b="0" u="none" dirty="0">
                <a:latin typeface="+mn-lt"/>
              </a:rPr>
              <a:t> (being </a:t>
            </a:r>
            <a:r>
              <a:rPr lang="en-US" altLang="en-US" sz="1800" b="0" i="1" u="none" dirty="0">
                <a:latin typeface="Symbol" panose="05050102010706020507" pitchFamily="18" charset="2"/>
              </a:rPr>
              <a:t>a</a:t>
            </a:r>
            <a:r>
              <a:rPr lang="en-US" altLang="en-US" sz="1800" b="0" i="1" u="none" dirty="0">
                <a:latin typeface="+mn-lt"/>
              </a:rPr>
              <a:t> </a:t>
            </a:r>
            <a:r>
              <a:rPr lang="en-US" altLang="en-US" sz="1800" b="0" u="none" dirty="0">
                <a:latin typeface="+mn-lt"/>
              </a:rPr>
              <a:t>the </a:t>
            </a:r>
            <a:r>
              <a:rPr lang="en-US" sz="1800" b="0" u="none" dirty="0">
                <a:cs typeface="Times New Roman" pitchFamily="18" charset="0"/>
              </a:rPr>
              <a:t>N</a:t>
            </a:r>
            <a:r>
              <a:rPr lang="en-US" sz="1800" b="0" u="none" baseline="30000" dirty="0">
                <a:cs typeface="Times New Roman" pitchFamily="18" charset="0"/>
              </a:rPr>
              <a:t>-1</a:t>
            </a:r>
            <a:r>
              <a:rPr lang="pt-PT" altLang="en-US" sz="1800" b="0" u="none" dirty="0">
                <a:latin typeface="+mn-lt"/>
              </a:rPr>
              <a:t> for </a:t>
            </a:r>
            <a:r>
              <a:rPr lang="en-US" altLang="en-US" sz="1800" b="0" u="none" dirty="0">
                <a:latin typeface="+mn-lt"/>
              </a:rPr>
              <a:t>the confidence level</a:t>
            </a:r>
            <a:r>
              <a:rPr lang="pt-PT" altLang="en-US" sz="1800" b="0" u="none" dirty="0">
                <a:latin typeface="+mn-lt"/>
              </a:rPr>
              <a:t>):</a:t>
            </a:r>
          </a:p>
          <a:p>
            <a:pPr marL="269875" indent="-269875" algn="just" eaLnBrk="1" hangingPunct="1">
              <a:lnSpc>
                <a:spcPts val="2700"/>
              </a:lnSpc>
              <a:spcBef>
                <a:spcPts val="0"/>
              </a:spcBef>
              <a:spcAft>
                <a:spcPts val="0"/>
              </a:spcAft>
              <a:buClr>
                <a:schemeClr val="bg2"/>
              </a:buClr>
              <a:buFont typeface="Wingdings" panose="05000000000000000000" pitchFamily="2" charset="2"/>
              <a:buChar char="§"/>
              <a:defRPr/>
            </a:pPr>
            <a:endParaRPr lang="pt-PT" altLang="en-US" sz="1800" b="0" u="none" dirty="0">
              <a:latin typeface="+mn-lt"/>
            </a:endParaRPr>
          </a:p>
          <a:p>
            <a:pPr marL="269875" indent="-269875" algn="just" eaLnBrk="1" hangingPunct="1">
              <a:lnSpc>
                <a:spcPts val="2700"/>
              </a:lnSpc>
              <a:spcBef>
                <a:spcPts val="0"/>
              </a:spcBef>
              <a:spcAft>
                <a:spcPts val="0"/>
              </a:spcAft>
              <a:buClr>
                <a:schemeClr val="bg2"/>
              </a:buClr>
              <a:buFont typeface="Wingdings" panose="05000000000000000000" pitchFamily="2" charset="2"/>
              <a:buChar char="§"/>
              <a:defRPr/>
            </a:pPr>
            <a:endParaRPr lang="pt-PT" altLang="en-US" sz="1800" b="0" u="none" dirty="0">
              <a:latin typeface="+mn-lt"/>
            </a:endParaRPr>
          </a:p>
          <a:p>
            <a:pPr marL="269875" indent="-269875" algn="just" eaLnBrk="1" hangingPunct="1">
              <a:lnSpc>
                <a:spcPts val="2700"/>
              </a:lnSpc>
              <a:spcBef>
                <a:spcPts val="0"/>
              </a:spcBef>
              <a:spcAft>
                <a:spcPts val="0"/>
              </a:spcAft>
              <a:buClr>
                <a:schemeClr val="bg2"/>
              </a:buClr>
              <a:buFont typeface="Wingdings" panose="05000000000000000000" pitchFamily="2" charset="2"/>
              <a:buChar char="§"/>
              <a:defRPr/>
            </a:pPr>
            <a:r>
              <a:rPr lang="en-US" altLang="en-US" sz="1800" b="0" u="none" dirty="0">
                <a:latin typeface="+mn-lt"/>
              </a:rPr>
              <a:t>Obviously, </a:t>
            </a:r>
            <a:r>
              <a:rPr lang="en-US" altLang="en-US" sz="1800" b="0" u="none" dirty="0">
                <a:solidFill>
                  <a:srgbClr val="FF0000"/>
                </a:solidFill>
                <a:latin typeface="+mn-lt"/>
              </a:rPr>
              <a:t>the portfolio </a:t>
            </a:r>
            <a:r>
              <a:rPr lang="en-US" altLang="en-US" sz="1800" b="0" u="none" dirty="0" err="1">
                <a:solidFill>
                  <a:srgbClr val="FF0000"/>
                </a:solidFill>
                <a:latin typeface="+mn-lt"/>
              </a:rPr>
              <a:t>VaR</a:t>
            </a:r>
            <a:r>
              <a:rPr lang="en-US" altLang="en-US" sz="1800" b="0" u="none" dirty="0">
                <a:solidFill>
                  <a:srgbClr val="FF0000"/>
                </a:solidFill>
                <a:latin typeface="+mn-lt"/>
              </a:rPr>
              <a:t> can also be calculated straight from the volatility of the aggregate returns</a:t>
            </a:r>
            <a:r>
              <a:rPr lang="en-US" altLang="en-US" sz="1800" b="0" u="none" dirty="0">
                <a:latin typeface="+mn-lt"/>
              </a:rPr>
              <a:t>.</a:t>
            </a:r>
          </a:p>
          <a:p>
            <a:pPr marL="269875" indent="-269875" algn="just" eaLnBrk="1" hangingPunct="1">
              <a:lnSpc>
                <a:spcPts val="2700"/>
              </a:lnSpc>
              <a:spcBef>
                <a:spcPts val="0"/>
              </a:spcBef>
              <a:spcAft>
                <a:spcPts val="600"/>
              </a:spcAft>
              <a:buClr>
                <a:schemeClr val="bg2"/>
              </a:buClr>
              <a:buFont typeface="Wingdings" panose="05000000000000000000" pitchFamily="2" charset="2"/>
              <a:buChar char="§"/>
              <a:defRPr/>
            </a:pPr>
            <a:endParaRPr lang="en-US" altLang="en-US" sz="1800" b="0" u="none" dirty="0">
              <a:latin typeface="+mn-lt"/>
            </a:endParaRPr>
          </a:p>
          <a:p>
            <a:pPr marL="269875" indent="-269875"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800" b="0" u="none" dirty="0" err="1">
                <a:latin typeface="+mn-lt"/>
              </a:rPr>
              <a:t>VaR</a:t>
            </a:r>
            <a:r>
              <a:rPr lang="en-US" altLang="en-US" sz="1800" b="0" u="none" dirty="0">
                <a:latin typeface="+mn-lt"/>
              </a:rPr>
              <a:t> can be obtained just by computing the standard-deviation of portfolio returns.</a:t>
            </a:r>
          </a:p>
          <a:p>
            <a:pPr marL="269875" indent="-269875"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800" b="0" u="none" dirty="0">
                <a:solidFill>
                  <a:srgbClr val="FF0000"/>
                </a:solidFill>
                <a:latin typeface="+mn-lt"/>
              </a:rPr>
              <a:t>If all asset returns are independent, portfolio </a:t>
            </a:r>
            <a:r>
              <a:rPr lang="en-US" altLang="en-US" sz="1800" b="0" u="none" dirty="0" err="1">
                <a:solidFill>
                  <a:srgbClr val="FF0000"/>
                </a:solidFill>
                <a:latin typeface="+mn-lt"/>
              </a:rPr>
              <a:t>VaR</a:t>
            </a:r>
            <a:r>
              <a:rPr lang="en-US" altLang="en-US" sz="1800" b="0" u="none" dirty="0">
                <a:solidFill>
                  <a:srgbClr val="FF0000"/>
                </a:solidFill>
                <a:latin typeface="+mn-lt"/>
              </a:rPr>
              <a:t> is just the sum of all individual </a:t>
            </a:r>
            <a:r>
              <a:rPr lang="en-US" altLang="en-US" sz="1800" b="0" u="none" dirty="0" err="1">
                <a:solidFill>
                  <a:srgbClr val="FF0000"/>
                </a:solidFill>
                <a:latin typeface="+mn-lt"/>
              </a:rPr>
              <a:t>VaRs</a:t>
            </a:r>
            <a:r>
              <a:rPr lang="en-US" altLang="en-US" sz="1800" b="0" u="none" dirty="0" err="1">
                <a:latin typeface="+mn-lt"/>
              </a:rPr>
              <a:t>.</a:t>
            </a:r>
            <a:endParaRPr lang="en-US" altLang="en-US" sz="1800" b="0" u="none" dirty="0">
              <a:latin typeface="+mn-lt"/>
            </a:endParaRPr>
          </a:p>
          <a:p>
            <a:pPr marL="269875" indent="-269875"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800" b="0" u="none" dirty="0">
                <a:latin typeface="+mn-lt"/>
              </a:rPr>
              <a:t>Otherwise, the portfolio </a:t>
            </a:r>
            <a:r>
              <a:rPr lang="en-US" altLang="en-US" sz="1800" b="0" u="none" dirty="0" err="1">
                <a:latin typeface="+mn-lt"/>
              </a:rPr>
              <a:t>VaR</a:t>
            </a:r>
            <a:r>
              <a:rPr lang="en-US" altLang="en-US" sz="1800" b="0" u="none" dirty="0">
                <a:latin typeface="+mn-lt"/>
              </a:rPr>
              <a:t> must be lower than the sum of all individual </a:t>
            </a:r>
            <a:r>
              <a:rPr lang="en-US" altLang="en-US" sz="1800" b="0" u="none" dirty="0" err="1">
                <a:latin typeface="+mn-lt"/>
              </a:rPr>
              <a:t>VaRs.</a:t>
            </a:r>
            <a:endParaRPr lang="en-US" altLang="en-US" sz="1800" b="0" u="none" dirty="0">
              <a:latin typeface="+mn-lt"/>
            </a:endParaRPr>
          </a:p>
        </p:txBody>
      </p:sp>
      <p:pic>
        <p:nvPicPr>
          <p:cNvPr id="4" name="Picture 3"/>
          <p:cNvPicPr>
            <a:picLocks noChangeAspect="1"/>
          </p:cNvPicPr>
          <p:nvPr/>
        </p:nvPicPr>
        <p:blipFill>
          <a:blip r:embed="rId2"/>
          <a:stretch>
            <a:fillRect/>
          </a:stretch>
        </p:blipFill>
        <p:spPr>
          <a:xfrm>
            <a:off x="1107237" y="2008092"/>
            <a:ext cx="2477611" cy="456215"/>
          </a:xfrm>
          <a:prstGeom prst="rect">
            <a:avLst/>
          </a:prstGeom>
        </p:spPr>
      </p:pic>
      <p:pic>
        <p:nvPicPr>
          <p:cNvPr id="9" name="Picture 8"/>
          <p:cNvPicPr>
            <a:picLocks noChangeAspect="1"/>
          </p:cNvPicPr>
          <p:nvPr/>
        </p:nvPicPr>
        <p:blipFill>
          <a:blip r:embed="rId3"/>
          <a:stretch>
            <a:fillRect/>
          </a:stretch>
        </p:blipFill>
        <p:spPr>
          <a:xfrm>
            <a:off x="1208584" y="2921507"/>
            <a:ext cx="5410200" cy="435485"/>
          </a:xfrm>
          <a:prstGeom prst="rect">
            <a:avLst/>
          </a:prstGeom>
        </p:spPr>
      </p:pic>
      <p:sp>
        <p:nvSpPr>
          <p:cNvPr id="10" name="Down Arrow 9"/>
          <p:cNvSpPr/>
          <p:nvPr/>
        </p:nvSpPr>
        <p:spPr>
          <a:xfrm>
            <a:off x="5199353" y="3933056"/>
            <a:ext cx="4572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761</a:t>
            </a:fld>
            <a:endParaRPr lang="en-US"/>
          </a:p>
        </p:txBody>
      </p:sp>
    </p:spTree>
    <p:extLst>
      <p:ext uri="{BB962C8B-B14F-4D97-AF65-F5344CB8AC3E}">
        <p14:creationId xmlns:p14="http://schemas.microsoft.com/office/powerpoint/2010/main" val="1694501413"/>
      </p:ext>
    </p:extLst>
  </p:cSld>
  <p:clrMapOvr>
    <a:masterClrMapping/>
  </p:clrMapOvr>
  <p:transition spd="slow">
    <p:pull dir="r"/>
  </p:transition>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76536" y="1604823"/>
            <a:ext cx="8784976" cy="4704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800" b="0" u="none" dirty="0">
                <a:latin typeface="+mn-lt"/>
              </a:rPr>
              <a:t>Returning to the 2-assets example, the portfolio variance is:</a:t>
            </a:r>
          </a:p>
          <a:p>
            <a:pPr algn="just" eaLnBrk="1" hangingPunct="1">
              <a:lnSpc>
                <a:spcPts val="2700"/>
              </a:lnSpc>
              <a:spcBef>
                <a:spcPts val="0"/>
              </a:spcBef>
              <a:spcAft>
                <a:spcPts val="600"/>
              </a:spcAft>
              <a:buClr>
                <a:schemeClr val="bg2"/>
              </a:buClr>
              <a:buFont typeface="Wingdings" panose="05000000000000000000" pitchFamily="2" charset="2"/>
              <a:buChar char="§"/>
              <a:defRPr/>
            </a:pPr>
            <a:endParaRPr lang="en-US" altLang="en-US" sz="1800" b="0" u="none" dirty="0">
              <a:latin typeface="+mn-lt"/>
            </a:endParaRPr>
          </a:p>
          <a:p>
            <a:pPr algn="just" eaLnBrk="1" hangingPunct="1">
              <a:lnSpc>
                <a:spcPts val="2700"/>
              </a:lnSpc>
              <a:spcBef>
                <a:spcPts val="0"/>
              </a:spcBef>
              <a:spcAft>
                <a:spcPts val="600"/>
              </a:spcAft>
              <a:buClr>
                <a:schemeClr val="bg2"/>
              </a:buClr>
              <a:buFont typeface="Wingdings" panose="05000000000000000000" pitchFamily="2" charset="2"/>
              <a:buChar char="§"/>
              <a:defRPr/>
            </a:pPr>
            <a:endParaRPr lang="en-US" altLang="en-US" sz="1800" b="0" u="none" dirty="0">
              <a:latin typeface="+mn-lt"/>
            </a:endParaRPr>
          </a:p>
          <a:p>
            <a:pPr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800" b="0" u="none" dirty="0">
                <a:latin typeface="+mn-lt"/>
              </a:rPr>
              <a:t>Portfolio </a:t>
            </a:r>
            <a:r>
              <a:rPr lang="en-US" altLang="en-US" sz="1800" b="0" u="none" dirty="0" err="1">
                <a:latin typeface="+mn-lt"/>
              </a:rPr>
              <a:t>VaR</a:t>
            </a:r>
            <a:r>
              <a:rPr lang="en-US" altLang="en-US" sz="1800" b="0" u="none" dirty="0">
                <a:latin typeface="+mn-lt"/>
              </a:rPr>
              <a:t>:</a:t>
            </a:r>
          </a:p>
          <a:p>
            <a:pPr algn="just" eaLnBrk="1" hangingPunct="1">
              <a:lnSpc>
                <a:spcPts val="2700"/>
              </a:lnSpc>
              <a:spcBef>
                <a:spcPts val="0"/>
              </a:spcBef>
              <a:spcAft>
                <a:spcPts val="600"/>
              </a:spcAft>
              <a:buClr>
                <a:schemeClr val="bg2"/>
              </a:buClr>
              <a:buFont typeface="Wingdings" panose="05000000000000000000" pitchFamily="2" charset="2"/>
              <a:buChar char="§"/>
              <a:defRPr/>
            </a:pPr>
            <a:endParaRPr lang="en-US" altLang="en-US" sz="1800" b="0" u="none" dirty="0">
              <a:latin typeface="+mn-lt"/>
            </a:endParaRPr>
          </a:p>
          <a:p>
            <a:pPr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800" b="0" u="none" dirty="0">
                <a:latin typeface="Symbol" panose="05050102010706020507" pitchFamily="18" charset="2"/>
              </a:rPr>
              <a:t>r </a:t>
            </a:r>
            <a:r>
              <a:rPr lang="en-US" altLang="en-US" sz="1800" b="0" u="none" dirty="0">
                <a:latin typeface="+mn-lt"/>
              </a:rPr>
              <a:t>= 0 =&gt; </a:t>
            </a:r>
          </a:p>
          <a:p>
            <a:pPr algn="just" eaLnBrk="1" hangingPunct="1">
              <a:lnSpc>
                <a:spcPts val="2700"/>
              </a:lnSpc>
              <a:spcBef>
                <a:spcPts val="0"/>
              </a:spcBef>
              <a:spcAft>
                <a:spcPts val="600"/>
              </a:spcAft>
              <a:buClr>
                <a:schemeClr val="bg2"/>
              </a:buClr>
              <a:buFont typeface="Wingdings" panose="05000000000000000000" pitchFamily="2" charset="2"/>
              <a:buChar char="§"/>
              <a:defRPr/>
            </a:pPr>
            <a:endParaRPr lang="en-US" altLang="en-US" sz="1800" b="0" u="none" dirty="0">
              <a:latin typeface="+mn-lt"/>
            </a:endParaRPr>
          </a:p>
          <a:p>
            <a:pPr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800" b="0" u="none" dirty="0">
                <a:latin typeface="Symbol" panose="05050102010706020507" pitchFamily="18" charset="2"/>
              </a:rPr>
              <a:t>r </a:t>
            </a:r>
            <a:r>
              <a:rPr lang="en-US" altLang="en-US" sz="1800" b="0" u="none" dirty="0">
                <a:latin typeface="+mn-lt"/>
              </a:rPr>
              <a:t>= 1 =&gt; </a:t>
            </a:r>
          </a:p>
          <a:p>
            <a:pPr algn="just" eaLnBrk="1" hangingPunct="1">
              <a:lnSpc>
                <a:spcPts val="2700"/>
              </a:lnSpc>
              <a:spcBef>
                <a:spcPts val="0"/>
              </a:spcBef>
              <a:spcAft>
                <a:spcPts val="600"/>
              </a:spcAft>
              <a:buClr>
                <a:schemeClr val="bg2"/>
              </a:buClr>
              <a:buFont typeface="Wingdings" panose="05000000000000000000" pitchFamily="2" charset="2"/>
              <a:buChar char="§"/>
              <a:defRPr/>
            </a:pPr>
            <a:endParaRPr lang="en-US" altLang="en-US" sz="1800" b="0" u="none" dirty="0">
              <a:latin typeface="+mn-lt"/>
            </a:endParaRPr>
          </a:p>
          <a:p>
            <a:pPr algn="just" eaLnBrk="1" hangingPunct="1">
              <a:lnSpc>
                <a:spcPts val="2700"/>
              </a:lnSpc>
              <a:spcBef>
                <a:spcPts val="0"/>
              </a:spcBef>
              <a:spcAft>
                <a:spcPts val="600"/>
              </a:spcAft>
              <a:buClr>
                <a:schemeClr val="bg2"/>
              </a:buClr>
              <a:buFont typeface="Wingdings" panose="05000000000000000000" pitchFamily="2" charset="2"/>
              <a:buChar char="§"/>
              <a:defRPr/>
            </a:pPr>
            <a:r>
              <a:rPr lang="en-US" altLang="en-US" sz="1800" b="0" u="none" dirty="0">
                <a:solidFill>
                  <a:srgbClr val="FF0000"/>
                </a:solidFill>
                <a:latin typeface="+mn-lt"/>
              </a:rPr>
              <a:t>When the correlation between assets is perfect, the portfolio </a:t>
            </a:r>
            <a:r>
              <a:rPr lang="en-US" altLang="en-US" sz="1800" b="0" u="none" dirty="0" err="1">
                <a:solidFill>
                  <a:srgbClr val="FF0000"/>
                </a:solidFill>
                <a:latin typeface="+mn-lt"/>
              </a:rPr>
              <a:t>VaR</a:t>
            </a:r>
            <a:r>
              <a:rPr lang="en-US" altLang="en-US" sz="1800" b="0" u="none" dirty="0">
                <a:solidFill>
                  <a:srgbClr val="FF0000"/>
                </a:solidFill>
                <a:latin typeface="+mn-lt"/>
              </a:rPr>
              <a:t> is the sum of the individual asset </a:t>
            </a:r>
            <a:r>
              <a:rPr lang="en-US" altLang="en-US" sz="1800" b="0" u="none" dirty="0" err="1">
                <a:solidFill>
                  <a:srgbClr val="FF0000"/>
                </a:solidFill>
                <a:latin typeface="+mn-lt"/>
              </a:rPr>
              <a:t>VaRs.</a:t>
            </a:r>
            <a:endParaRPr lang="en-US" altLang="en-US" sz="1800" b="0" u="none" dirty="0">
              <a:latin typeface="+mn-lt"/>
            </a:endParaRPr>
          </a:p>
        </p:txBody>
      </p:sp>
      <p:sp>
        <p:nvSpPr>
          <p:cNvPr id="10" name="Down Arrow 9"/>
          <p:cNvSpPr/>
          <p:nvPr/>
        </p:nvSpPr>
        <p:spPr>
          <a:xfrm>
            <a:off x="5266012" y="1998061"/>
            <a:ext cx="2159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a:stretch>
            <a:fillRect/>
          </a:stretch>
        </p:blipFill>
        <p:spPr>
          <a:xfrm>
            <a:off x="1280592" y="2051207"/>
            <a:ext cx="3794773" cy="441689"/>
          </a:xfrm>
          <a:prstGeom prst="rect">
            <a:avLst/>
          </a:prstGeom>
        </p:spPr>
      </p:pic>
      <p:pic>
        <p:nvPicPr>
          <p:cNvPr id="3" name="Picture 2"/>
          <p:cNvPicPr>
            <a:picLocks noChangeAspect="1"/>
          </p:cNvPicPr>
          <p:nvPr/>
        </p:nvPicPr>
        <p:blipFill>
          <a:blip r:embed="rId3"/>
          <a:stretch>
            <a:fillRect/>
          </a:stretch>
        </p:blipFill>
        <p:spPr>
          <a:xfrm>
            <a:off x="2792760" y="2836882"/>
            <a:ext cx="5314851" cy="497431"/>
          </a:xfrm>
          <a:prstGeom prst="rect">
            <a:avLst/>
          </a:prstGeom>
        </p:spPr>
      </p:pic>
      <p:pic>
        <p:nvPicPr>
          <p:cNvPr id="5" name="Picture 4"/>
          <p:cNvPicPr>
            <a:picLocks noChangeAspect="1"/>
          </p:cNvPicPr>
          <p:nvPr/>
        </p:nvPicPr>
        <p:blipFill>
          <a:blip r:embed="rId4"/>
          <a:stretch>
            <a:fillRect/>
          </a:stretch>
        </p:blipFill>
        <p:spPr>
          <a:xfrm>
            <a:off x="2033297" y="3699021"/>
            <a:ext cx="5446991" cy="468058"/>
          </a:xfrm>
          <a:prstGeom prst="rect">
            <a:avLst/>
          </a:prstGeom>
        </p:spPr>
      </p:pic>
      <p:pic>
        <p:nvPicPr>
          <p:cNvPr id="7" name="Picture 6"/>
          <p:cNvPicPr>
            <a:picLocks noChangeAspect="1"/>
          </p:cNvPicPr>
          <p:nvPr/>
        </p:nvPicPr>
        <p:blipFill>
          <a:blip r:embed="rId5"/>
          <a:stretch>
            <a:fillRect/>
          </a:stretch>
        </p:blipFill>
        <p:spPr>
          <a:xfrm>
            <a:off x="1995159" y="4548812"/>
            <a:ext cx="6096000" cy="508860"/>
          </a:xfrm>
          <a:prstGeom prst="rect">
            <a:avLst/>
          </a:prstGeom>
        </p:spPr>
      </p:pic>
      <p:sp>
        <p:nvSpPr>
          <p:cNvPr id="11" name="Down Arrow 10"/>
          <p:cNvSpPr/>
          <p:nvPr/>
        </p:nvSpPr>
        <p:spPr>
          <a:xfrm>
            <a:off x="5169024" y="5069979"/>
            <a:ext cx="410916" cy="43462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762</a:t>
            </a:fld>
            <a:endParaRPr lang="en-US"/>
          </a:p>
        </p:txBody>
      </p:sp>
    </p:spTree>
    <p:extLst>
      <p:ext uri="{BB962C8B-B14F-4D97-AF65-F5344CB8AC3E}">
        <p14:creationId xmlns:p14="http://schemas.microsoft.com/office/powerpoint/2010/main" val="3584755777"/>
      </p:ext>
    </p:extLst>
  </p:cSld>
  <p:clrMapOvr>
    <a:masterClrMapping/>
  </p:clrMapOvr>
  <p:transition spd="slow">
    <p:pull dir="r"/>
  </p:transition>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3"/>
          <p:cNvSpPr>
            <a:spLocks noChangeArrowheads="1"/>
          </p:cNvSpPr>
          <p:nvPr/>
        </p:nvSpPr>
        <p:spPr bwMode="auto">
          <a:xfrm>
            <a:off x="776536" y="1600200"/>
            <a:ext cx="8712968" cy="470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err="1">
                <a:latin typeface="+mn-lt"/>
              </a:rPr>
              <a:t>VaR</a:t>
            </a:r>
            <a:r>
              <a:rPr lang="en-US" altLang="en-US" sz="2000" b="0" u="none" dirty="0">
                <a:latin typeface="+mn-lt"/>
              </a:rPr>
              <a:t> is a large-scale risk measure, able to aggregate high volumes of data.</a:t>
            </a:r>
          </a:p>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However, when portfolios include a very large numbers of assets, it becomes difficult or even unnecessary to model all exposures individually as risk factors.</a:t>
            </a:r>
          </a:p>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When the number of assets (</a:t>
            </a:r>
            <a:r>
              <a:rPr lang="en-US" altLang="en-US" sz="2000" b="0" i="1" u="none" dirty="0">
                <a:latin typeface="+mn-lt"/>
              </a:rPr>
              <a:t>n</a:t>
            </a:r>
            <a:r>
              <a:rPr lang="en-US" altLang="en-US" sz="2000" b="0" u="none" dirty="0">
                <a:latin typeface="+mn-lt"/>
              </a:rPr>
              <a:t>) is not too large, the variance-covariance measure demands the estimated of a low number of parameters (n*(n+1)/2).</a:t>
            </a:r>
          </a:p>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However, the number of parameters to be estimated increases with the sum of the number of added assets:</a:t>
            </a:r>
          </a:p>
          <a:p>
            <a:pPr lvl="1" algn="just" eaLnBrk="1" hangingPunct="1">
              <a:buClr>
                <a:schemeClr val="bg2"/>
              </a:buClr>
              <a:buFont typeface="Wingdings" panose="05000000000000000000" pitchFamily="2" charset="2"/>
              <a:buChar char="§"/>
            </a:pPr>
            <a:r>
              <a:rPr lang="en-US" altLang="en-US" sz="2000" b="0" u="none" dirty="0">
                <a:latin typeface="+mn-lt"/>
              </a:rPr>
              <a:t>10 assets =&gt; 55 parameters to be estimated.</a:t>
            </a:r>
          </a:p>
          <a:p>
            <a:pPr lvl="1" algn="just" eaLnBrk="1" hangingPunct="1">
              <a:buClr>
                <a:schemeClr val="bg2"/>
              </a:buClr>
              <a:buFont typeface="Wingdings" panose="05000000000000000000" pitchFamily="2" charset="2"/>
              <a:buChar char="§"/>
            </a:pPr>
            <a:r>
              <a:rPr lang="en-US" altLang="en-US" sz="2000" b="0" u="none" dirty="0">
                <a:latin typeface="+mn-lt"/>
              </a:rPr>
              <a:t>20 assets =&gt; 210 parameters (55+11+12+13+…+20)</a:t>
            </a:r>
          </a:p>
        </p:txBody>
      </p:sp>
      <p:sp>
        <p:nvSpPr>
          <p:cNvPr id="5" name="Rectangle 2"/>
          <p:cNvSpPr txBox="1">
            <a:spLocks noChangeArrowheads="1"/>
          </p:cNvSpPr>
          <p:nvPr/>
        </p:nvSpPr>
        <p:spPr>
          <a:xfrm>
            <a:off x="776536" y="332656"/>
            <a:ext cx="8712968"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763</a:t>
            </a:fld>
            <a:endParaRPr lang="en-US"/>
          </a:p>
        </p:txBody>
      </p:sp>
    </p:spTree>
    <p:extLst>
      <p:ext uri="{BB962C8B-B14F-4D97-AF65-F5344CB8AC3E}">
        <p14:creationId xmlns:p14="http://schemas.microsoft.com/office/powerpoint/2010/main" val="127843037"/>
      </p:ext>
    </p:extLst>
  </p:cSld>
  <p:clrMapOvr>
    <a:masterClrMapping/>
  </p:clrMapOvr>
  <p:transition spd="slow">
    <p:pull dir="r"/>
  </p:transition>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6576" y="2348880"/>
            <a:ext cx="5244830" cy="3940280"/>
          </a:xfrm>
          <a:prstGeom prst="rect">
            <a:avLst/>
          </a:prstGeom>
        </p:spPr>
      </p:pic>
      <p:sp>
        <p:nvSpPr>
          <p:cNvPr id="6" name="Text Box 6"/>
          <p:cNvSpPr txBox="1">
            <a:spLocks noChangeArrowheads="1"/>
          </p:cNvSpPr>
          <p:nvPr/>
        </p:nvSpPr>
        <p:spPr bwMode="auto">
          <a:xfrm>
            <a:off x="6381406" y="5988421"/>
            <a:ext cx="1643074"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a:solidFill>
                  <a:schemeClr val="tx1"/>
                </a:solidFill>
                <a:latin typeface="+mn-lt"/>
              </a:rPr>
              <a:t>Source: </a:t>
            </a:r>
            <a:r>
              <a:rPr lang="en-US" sz="1200" b="0" u="none" dirty="0" err="1">
                <a:solidFill>
                  <a:schemeClr val="tx1"/>
                </a:solidFill>
                <a:latin typeface="+mn-lt"/>
              </a:rPr>
              <a:t>Jorion</a:t>
            </a:r>
            <a:r>
              <a:rPr lang="en-US" sz="1200" b="0" u="none" dirty="0">
                <a:solidFill>
                  <a:schemeClr val="tx1"/>
                </a:solidFill>
                <a:latin typeface="+mn-lt"/>
              </a:rPr>
              <a:t> (2007)</a:t>
            </a:r>
          </a:p>
        </p:txBody>
      </p:sp>
      <p:sp>
        <p:nvSpPr>
          <p:cNvPr id="8" name="Rectangle 2"/>
          <p:cNvSpPr txBox="1">
            <a:spLocks noChangeArrowheads="1"/>
          </p:cNvSpPr>
          <p:nvPr/>
        </p:nvSpPr>
        <p:spPr>
          <a:xfrm>
            <a:off x="776536" y="332656"/>
            <a:ext cx="8712968"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9" name="Rectangle 3"/>
          <p:cNvSpPr>
            <a:spLocks noChangeArrowheads="1"/>
          </p:cNvSpPr>
          <p:nvPr/>
        </p:nvSpPr>
        <p:spPr bwMode="auto">
          <a:xfrm>
            <a:off x="776536" y="1600200"/>
            <a:ext cx="8712968" cy="398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The risk structure of a portfolio can be summarized by a set of common and idiosyncratic factors:</a:t>
            </a:r>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764</a:t>
            </a:fld>
            <a:endParaRPr lang="en-US"/>
          </a:p>
        </p:txBody>
      </p:sp>
    </p:spTree>
    <p:extLst>
      <p:ext uri="{BB962C8B-B14F-4D97-AF65-F5344CB8AC3E}">
        <p14:creationId xmlns:p14="http://schemas.microsoft.com/office/powerpoint/2010/main" val="1035106568"/>
      </p:ext>
    </p:extLst>
  </p:cSld>
  <p:clrMapOvr>
    <a:masterClrMapping/>
  </p:clrMapOvr>
  <p:transition spd="slow">
    <p:pull dir="r"/>
  </p:transition>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3"/>
          <p:cNvSpPr>
            <a:spLocks noChangeArrowheads="1"/>
          </p:cNvSpPr>
          <p:nvPr/>
        </p:nvSpPr>
        <p:spPr bwMode="auto">
          <a:xfrm>
            <a:off x="776536" y="1628800"/>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The problem of having a too large number of assets in a portfolio may be simplified by using simpler structures for the covariance matrix, e.g.  assuming all pairs of assets have the same correlation coefficient (homogeneous correlations).</a:t>
            </a:r>
          </a:p>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endParaRPr lang="en-US" altLang="en-US" sz="2000" b="0" u="none" dirty="0">
              <a:latin typeface="+mn-lt"/>
            </a:endParaRPr>
          </a:p>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Another simple model is the </a:t>
            </a:r>
            <a:r>
              <a:rPr lang="en-US" altLang="en-US" sz="2000" b="0" u="none" dirty="0">
                <a:solidFill>
                  <a:srgbClr val="FF0000"/>
                </a:solidFill>
                <a:latin typeface="+mn-lt"/>
              </a:rPr>
              <a:t>diagonal model</a:t>
            </a:r>
            <a:r>
              <a:rPr lang="en-US" altLang="en-US" sz="2000" b="0" u="none" dirty="0">
                <a:latin typeface="+mn-lt"/>
              </a:rPr>
              <a:t>, proposed by Sharpe.</a:t>
            </a:r>
          </a:p>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endParaRPr lang="en-US" altLang="en-US" sz="2000" b="0" u="none" dirty="0">
              <a:latin typeface="+mn-lt"/>
            </a:endParaRPr>
          </a:p>
          <a:p>
            <a:pPr marL="269875" indent="-269875"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This model considers that the returns of stocks are determined by a common factor: the market return.</a:t>
            </a:r>
          </a:p>
        </p:txBody>
      </p:sp>
      <p:sp>
        <p:nvSpPr>
          <p:cNvPr id="5" name="Rectangle 2"/>
          <p:cNvSpPr txBox="1">
            <a:spLocks noChangeArrowheads="1"/>
          </p:cNvSpPr>
          <p:nvPr/>
        </p:nvSpPr>
        <p:spPr>
          <a:xfrm>
            <a:off x="776536" y="332656"/>
            <a:ext cx="8566150" cy="11049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buClrTx/>
              <a:buFontTx/>
              <a:buNone/>
            </a:pPr>
            <a:r>
              <a:rPr kumimoji="0" lang="en-US" b="0" u="none" kern="0" dirty="0" err="1"/>
              <a:t>VaR</a:t>
            </a:r>
            <a:r>
              <a:rPr kumimoji="0" lang="en-US" b="0" u="none" kern="0" dirty="0"/>
              <a:t> in a Portfolio of Stocks</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765</a:t>
            </a:fld>
            <a:endParaRPr lang="en-US"/>
          </a:p>
        </p:txBody>
      </p:sp>
    </p:spTree>
    <p:extLst>
      <p:ext uri="{BB962C8B-B14F-4D97-AF65-F5344CB8AC3E}">
        <p14:creationId xmlns:p14="http://schemas.microsoft.com/office/powerpoint/2010/main" val="1855613488"/>
      </p:ext>
    </p:extLst>
  </p:cSld>
  <p:clrMapOvr>
    <a:masterClrMapping/>
  </p:clrMapOvr>
  <p:transition spd="slow">
    <p:pull dir="r"/>
  </p:transition>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32232"/>
            <a:ext cx="8712968" cy="8382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err="1"/>
              <a:t>VaR</a:t>
            </a:r>
            <a:r>
              <a:rPr lang="en-US" altLang="en-US" dirty="0"/>
              <a:t> – Diagonal model</a:t>
            </a:r>
          </a:p>
        </p:txBody>
      </p:sp>
      <p:sp>
        <p:nvSpPr>
          <p:cNvPr id="7173" name="Rectangle 3"/>
          <p:cNvSpPr>
            <a:spLocks noChangeArrowheads="1"/>
          </p:cNvSpPr>
          <p:nvPr/>
        </p:nvSpPr>
        <p:spPr bwMode="auto">
          <a:xfrm>
            <a:off x="776536" y="1628800"/>
            <a:ext cx="871296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mn-lt"/>
              </a:rPr>
              <a:t>The stock return is thus determined by a market return (R</a:t>
            </a:r>
            <a:r>
              <a:rPr lang="en-US" altLang="en-US" sz="2000" b="0" u="none" baseline="-25000" dirty="0">
                <a:latin typeface="+mn-lt"/>
              </a:rPr>
              <a:t>m</a:t>
            </a:r>
            <a:r>
              <a:rPr lang="en-US" altLang="en-US" sz="2000" b="0" u="none" dirty="0">
                <a:latin typeface="+mn-lt"/>
              </a:rPr>
              <a:t>) and specific term </a:t>
            </a:r>
            <a:r>
              <a:rPr lang="el-GR" altLang="en-US" sz="2000" b="0" u="none" dirty="0">
                <a:latin typeface="+mn-lt"/>
              </a:rPr>
              <a:t>ε</a:t>
            </a:r>
            <a:r>
              <a:rPr lang="en-US" altLang="en-US" sz="2000" b="0" u="none" baseline="-25000" dirty="0" err="1">
                <a:latin typeface="+mn-lt"/>
              </a:rPr>
              <a:t>i</a:t>
            </a:r>
            <a:r>
              <a:rPr lang="en-US" altLang="en-US" sz="2000" b="0" u="none" dirty="0">
                <a:latin typeface="+mn-lt"/>
              </a:rPr>
              <a:t> not correlated with the market and other stocks</a:t>
            </a: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mn-lt"/>
              </a:rPr>
              <a:t>Assumptions:</a:t>
            </a:r>
          </a:p>
          <a:p>
            <a:pPr algn="just" eaLnBrk="1" hangingPunct="1">
              <a:lnSpc>
                <a:spcPts val="2700"/>
              </a:lnSpc>
              <a:spcBef>
                <a:spcPts val="600"/>
              </a:spcBef>
            </a:pPr>
            <a:endParaRPr lang="en-US" altLang="en-US" sz="2000" b="0" u="none" dirty="0">
              <a:latin typeface="+mn-lt"/>
            </a:endParaRPr>
          </a:p>
          <a:p>
            <a:pPr lvl="1" algn="just" eaLnBrk="1" hangingPunct="1">
              <a:lnSpc>
                <a:spcPts val="2700"/>
              </a:lnSpc>
              <a:spcBef>
                <a:spcPts val="600"/>
              </a:spcBef>
              <a:buClr>
                <a:schemeClr val="tx1"/>
              </a:buClr>
              <a:buFontTx/>
              <a:buChar char="-"/>
            </a:pPr>
            <a:r>
              <a:rPr lang="en-US" altLang="en-US" sz="2000" b="0" u="none" dirty="0">
                <a:solidFill>
                  <a:srgbClr val="FF0000"/>
                </a:solidFill>
                <a:latin typeface="+mn-lt"/>
              </a:rPr>
              <a:t>The errors are uncorrelated with the common factor</a:t>
            </a:r>
            <a:r>
              <a:rPr lang="en-US" altLang="en-US" sz="2000" b="0" u="none" dirty="0">
                <a:latin typeface="+mn-lt"/>
              </a:rPr>
              <a:t> and across each other.</a:t>
            </a:r>
          </a:p>
          <a:p>
            <a:pPr lvl="1" algn="just" eaLnBrk="1" hangingPunct="1">
              <a:lnSpc>
                <a:spcPts val="2700"/>
              </a:lnSpc>
              <a:spcBef>
                <a:spcPts val="600"/>
              </a:spcBef>
              <a:buClr>
                <a:schemeClr val="tx1"/>
              </a:buClr>
              <a:buFontTx/>
              <a:buChar char="-"/>
            </a:pPr>
            <a:r>
              <a:rPr lang="en-US" altLang="en-US" sz="2000" b="0" i="1" u="none" dirty="0">
                <a:latin typeface="Symbol" panose="05050102010706020507" pitchFamily="18" charset="2"/>
              </a:rPr>
              <a:t>b</a:t>
            </a:r>
            <a:r>
              <a:rPr lang="en-US" altLang="en-US" sz="2000" b="0" i="1" u="none" baseline="-25000" dirty="0">
                <a:latin typeface="+mn-lt"/>
              </a:rPr>
              <a:t>i </a:t>
            </a:r>
            <a:r>
              <a:rPr lang="en-US" altLang="en-US" sz="2000" b="0" i="1" u="none" dirty="0">
                <a:latin typeface="+mn-lt"/>
              </a:rPr>
              <a:t>= </a:t>
            </a:r>
            <a:r>
              <a:rPr lang="en-US" altLang="en-US" sz="2000" b="0" u="none" dirty="0">
                <a:latin typeface="+mn-lt"/>
              </a:rPr>
              <a:t>exposure to market or factor loading, being the </a:t>
            </a:r>
            <a:r>
              <a:rPr lang="en-US" altLang="en-US" sz="2000" b="0" u="none" dirty="0">
                <a:solidFill>
                  <a:srgbClr val="FF0000"/>
                </a:solidFill>
                <a:latin typeface="+mn-lt"/>
              </a:rPr>
              <a:t>systematic risk </a:t>
            </a:r>
            <a:r>
              <a:rPr lang="en-US" altLang="en-US" sz="2000" b="0" u="none" dirty="0">
                <a:latin typeface="+mn-lt"/>
              </a:rPr>
              <a:t>when the market return is represented by the stock market index.</a:t>
            </a:r>
            <a:endParaRPr lang="en-US" altLang="en-US" sz="2000" b="0" u="none" baseline="-25000" dirty="0">
              <a:latin typeface="+mn-lt"/>
            </a:endParaRPr>
          </a:p>
        </p:txBody>
      </p:sp>
      <p:pic>
        <p:nvPicPr>
          <p:cNvPr id="3" name="Picture 2"/>
          <p:cNvPicPr>
            <a:picLocks noChangeAspect="1"/>
          </p:cNvPicPr>
          <p:nvPr/>
        </p:nvPicPr>
        <p:blipFill>
          <a:blip r:embed="rId2"/>
          <a:stretch>
            <a:fillRect/>
          </a:stretch>
        </p:blipFill>
        <p:spPr>
          <a:xfrm>
            <a:off x="1447800" y="2362201"/>
            <a:ext cx="2629012" cy="512063"/>
          </a:xfrm>
          <a:prstGeom prst="rect">
            <a:avLst/>
          </a:prstGeom>
        </p:spPr>
      </p:pic>
      <p:pic>
        <p:nvPicPr>
          <p:cNvPr id="6" name="Picture 5"/>
          <p:cNvPicPr>
            <a:picLocks noChangeAspect="1"/>
          </p:cNvPicPr>
          <p:nvPr/>
        </p:nvPicPr>
        <p:blipFill>
          <a:blip r:embed="rId3"/>
          <a:stretch>
            <a:fillRect/>
          </a:stretch>
        </p:blipFill>
        <p:spPr>
          <a:xfrm>
            <a:off x="3581400" y="3276600"/>
            <a:ext cx="3993741" cy="381000"/>
          </a:xfrm>
          <a:prstGeom prst="rect">
            <a:avLst/>
          </a:prstGeom>
        </p:spPr>
      </p:pic>
      <p:sp>
        <p:nvSpPr>
          <p:cNvPr id="9" name="Down Arrow 8"/>
          <p:cNvSpPr/>
          <p:nvPr/>
        </p:nvSpPr>
        <p:spPr>
          <a:xfrm>
            <a:off x="5257800" y="3657601"/>
            <a:ext cx="228600" cy="31234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Oval 3"/>
          <p:cNvSpPr/>
          <p:nvPr/>
        </p:nvSpPr>
        <p:spPr>
          <a:xfrm>
            <a:off x="2667000" y="2307338"/>
            <a:ext cx="609600" cy="51206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Arrow Connector 7"/>
          <p:cNvCxnSpPr>
            <a:endCxn id="10" idx="1"/>
          </p:cNvCxnSpPr>
          <p:nvPr/>
        </p:nvCxnSpPr>
        <p:spPr>
          <a:xfrm flipV="1">
            <a:off x="3276600" y="2491890"/>
            <a:ext cx="914512" cy="110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191112" y="2322613"/>
            <a:ext cx="2209800" cy="338554"/>
          </a:xfrm>
          <a:prstGeom prst="rect">
            <a:avLst/>
          </a:prstGeom>
          <a:noFill/>
        </p:spPr>
        <p:txBody>
          <a:bodyPr wrap="square" rtlCol="0">
            <a:spAutoFit/>
          </a:bodyPr>
          <a:lstStyle/>
          <a:p>
            <a:pPr algn="l">
              <a:buNone/>
            </a:pPr>
            <a:r>
              <a:rPr lang="en-US" sz="1600" b="0" u="none" dirty="0">
                <a:solidFill>
                  <a:schemeClr val="tx1"/>
                </a:solidFill>
              </a:rPr>
              <a:t>General market risk</a:t>
            </a:r>
          </a:p>
        </p:txBody>
      </p:sp>
      <p:cxnSp>
        <p:nvCxnSpPr>
          <p:cNvPr id="12" name="Straight Arrow Connector 11"/>
          <p:cNvCxnSpPr/>
          <p:nvPr/>
        </p:nvCxnSpPr>
        <p:spPr>
          <a:xfrm>
            <a:off x="3810000" y="2743201"/>
            <a:ext cx="533400" cy="1310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267200" y="2743201"/>
            <a:ext cx="2362200" cy="338554"/>
          </a:xfrm>
          <a:prstGeom prst="rect">
            <a:avLst/>
          </a:prstGeom>
          <a:noFill/>
        </p:spPr>
        <p:txBody>
          <a:bodyPr wrap="square" rtlCol="0">
            <a:spAutoFit/>
          </a:bodyPr>
          <a:lstStyle/>
          <a:p>
            <a:pPr algn="l">
              <a:buNone/>
            </a:pPr>
            <a:r>
              <a:rPr lang="en-US" sz="1600" b="0" u="none" dirty="0">
                <a:solidFill>
                  <a:schemeClr val="tx1"/>
                </a:solidFill>
              </a:rPr>
              <a:t>Specific risk</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766</a:t>
            </a:fld>
            <a:endParaRPr lang="en-US"/>
          </a:p>
        </p:txBody>
      </p:sp>
    </p:spTree>
    <p:extLst>
      <p:ext uri="{BB962C8B-B14F-4D97-AF65-F5344CB8AC3E}">
        <p14:creationId xmlns:p14="http://schemas.microsoft.com/office/powerpoint/2010/main" val="1655325309"/>
      </p:ext>
    </p:extLst>
  </p:cSld>
  <p:clrMapOvr>
    <a:masterClrMapping/>
  </p:clrMapOvr>
  <p:transition spd="slow">
    <p:pull dir="r"/>
  </p:transition>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1437" y="314717"/>
            <a:ext cx="7772400" cy="8382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err="1"/>
              <a:t>VaR</a:t>
            </a:r>
            <a:r>
              <a:rPr lang="en-US" altLang="en-US" dirty="0"/>
              <a:t> </a:t>
            </a:r>
            <a:r>
              <a:rPr lang="en-US" altLang="en-US"/>
              <a:t>– Diagonal model</a:t>
            </a:r>
            <a:endParaRPr lang="en-US" altLang="en-US" dirty="0"/>
          </a:p>
        </p:txBody>
      </p:sp>
      <p:sp>
        <p:nvSpPr>
          <p:cNvPr id="7173" name="Rectangle 3"/>
          <p:cNvSpPr>
            <a:spLocks noChangeArrowheads="1"/>
          </p:cNvSpPr>
          <p:nvPr/>
        </p:nvSpPr>
        <p:spPr bwMode="auto">
          <a:xfrm>
            <a:off x="776536" y="1628801"/>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lnSpc>
                <a:spcPts val="2700"/>
              </a:lnSpc>
              <a:spcBef>
                <a:spcPts val="600"/>
              </a:spcBef>
              <a:buClr>
                <a:schemeClr val="bg2"/>
              </a:buClr>
              <a:buFont typeface="Wingdings" panose="05000000000000000000" pitchFamily="2" charset="2"/>
              <a:buChar char="§"/>
            </a:pPr>
            <a:r>
              <a:rPr lang="en-US" altLang="en-US" sz="2000" b="0" u="none" dirty="0">
                <a:solidFill>
                  <a:srgbClr val="FF0000"/>
                </a:solidFill>
                <a:latin typeface="+mn-lt"/>
              </a:rPr>
              <a:t>Variances</a:t>
            </a:r>
            <a:r>
              <a:rPr lang="en-US" altLang="en-US" sz="2000" b="0" u="none" dirty="0">
                <a:latin typeface="+mn-lt"/>
              </a:rPr>
              <a:t>:</a:t>
            </a: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r>
              <a:rPr lang="en-US" altLang="en-US" sz="2000" u="none" dirty="0">
                <a:solidFill>
                  <a:srgbClr val="FF0000"/>
                </a:solidFill>
                <a:latin typeface="+mn-lt"/>
              </a:rPr>
              <a:t>The variance of stock </a:t>
            </a:r>
            <a:r>
              <a:rPr lang="en-US" altLang="en-US" sz="2000" u="none" dirty="0" err="1">
                <a:solidFill>
                  <a:srgbClr val="FF0000"/>
                </a:solidFill>
                <a:latin typeface="+mn-lt"/>
              </a:rPr>
              <a:t>i</a:t>
            </a:r>
            <a:r>
              <a:rPr lang="en-US" altLang="en-US" sz="2000" u="none" dirty="0">
                <a:solidFill>
                  <a:srgbClr val="FF0000"/>
                </a:solidFill>
                <a:latin typeface="+mn-lt"/>
              </a:rPr>
              <a:t> can be decomposed into systematic and specific risk: </a:t>
            </a: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r>
              <a:rPr lang="en-US" altLang="en-US" sz="2000" b="0" u="none" dirty="0">
                <a:solidFill>
                  <a:srgbClr val="FF0000"/>
                </a:solidFill>
                <a:latin typeface="+mn-lt"/>
              </a:rPr>
              <a:t>Covariance between 2 assets </a:t>
            </a:r>
            <a:r>
              <a:rPr lang="en-US" altLang="en-US" sz="2000" b="0" u="none" dirty="0">
                <a:latin typeface="+mn-lt"/>
              </a:rPr>
              <a:t>(as the asset returns are only correlated to the market):</a:t>
            </a: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p:txBody>
      </p:sp>
      <p:pic>
        <p:nvPicPr>
          <p:cNvPr id="9" name="Picture 8"/>
          <p:cNvPicPr>
            <a:picLocks noChangeAspect="1"/>
          </p:cNvPicPr>
          <p:nvPr/>
        </p:nvPicPr>
        <p:blipFill>
          <a:blip r:embed="rId2"/>
          <a:stretch>
            <a:fillRect/>
          </a:stretch>
        </p:blipFill>
        <p:spPr>
          <a:xfrm>
            <a:off x="3158171" y="1768612"/>
            <a:ext cx="4291967" cy="345000"/>
          </a:xfrm>
          <a:prstGeom prst="rect">
            <a:avLst/>
          </a:prstGeom>
        </p:spPr>
      </p:pic>
      <p:pic>
        <p:nvPicPr>
          <p:cNvPr id="2" name="Picture 1"/>
          <p:cNvPicPr>
            <a:picLocks noChangeAspect="1"/>
          </p:cNvPicPr>
          <p:nvPr/>
        </p:nvPicPr>
        <p:blipFill>
          <a:blip r:embed="rId3"/>
          <a:stretch>
            <a:fillRect/>
          </a:stretch>
        </p:blipFill>
        <p:spPr>
          <a:xfrm>
            <a:off x="1535457" y="3311420"/>
            <a:ext cx="5817459" cy="764474"/>
          </a:xfrm>
          <a:prstGeom prst="rect">
            <a:avLst/>
          </a:prstGeom>
        </p:spPr>
      </p:pic>
      <p:cxnSp>
        <p:nvCxnSpPr>
          <p:cNvPr id="6" name="Straight Arrow Connector 5"/>
          <p:cNvCxnSpPr/>
          <p:nvPr/>
        </p:nvCxnSpPr>
        <p:spPr>
          <a:xfrm flipH="1">
            <a:off x="4088905" y="3200401"/>
            <a:ext cx="2376263" cy="5886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024260" y="3295784"/>
            <a:ext cx="3396950" cy="4932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4"/>
          <a:stretch>
            <a:fillRect/>
          </a:stretch>
        </p:blipFill>
        <p:spPr>
          <a:xfrm>
            <a:off x="2318517" y="5265257"/>
            <a:ext cx="5065767" cy="397388"/>
          </a:xfrm>
          <a:prstGeom prst="rect">
            <a:avLst/>
          </a:prstGeom>
        </p:spPr>
      </p:pic>
      <p:sp>
        <p:nvSpPr>
          <p:cNvPr id="10" name="Slide Number Placeholder 9"/>
          <p:cNvSpPr>
            <a:spLocks noGrp="1"/>
          </p:cNvSpPr>
          <p:nvPr>
            <p:ph type="sldNum" sz="quarter" idx="12"/>
          </p:nvPr>
        </p:nvSpPr>
        <p:spPr/>
        <p:txBody>
          <a:bodyPr/>
          <a:lstStyle/>
          <a:p>
            <a:pPr>
              <a:defRPr/>
            </a:pPr>
            <a:fld id="{ABCFD3F2-5642-45AA-A8CF-5FDB05EA0EA7}" type="slidenum">
              <a:rPr lang="en-US" smtClean="0"/>
              <a:pPr>
                <a:defRPr/>
              </a:pPr>
              <a:t>767</a:t>
            </a:fld>
            <a:endParaRPr lang="en-US"/>
          </a:p>
        </p:txBody>
      </p:sp>
    </p:spTree>
    <p:extLst>
      <p:ext uri="{BB962C8B-B14F-4D97-AF65-F5344CB8AC3E}">
        <p14:creationId xmlns:p14="http://schemas.microsoft.com/office/powerpoint/2010/main" val="3142443480"/>
      </p:ext>
    </p:extLst>
  </p:cSld>
  <p:clrMapOvr>
    <a:masterClrMapping/>
  </p:clrMapOvr>
  <p:transition spd="slow">
    <p:pull dir="r"/>
  </p:transition>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24267"/>
            <a:ext cx="8712968" cy="8382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err="1"/>
              <a:t>VaR</a:t>
            </a:r>
            <a:r>
              <a:rPr lang="en-US" altLang="en-US" dirty="0"/>
              <a:t> – Diagonal model</a:t>
            </a:r>
          </a:p>
        </p:txBody>
      </p:sp>
      <p:sp>
        <p:nvSpPr>
          <p:cNvPr id="7173" name="Rectangle 3"/>
          <p:cNvSpPr>
            <a:spLocks noChangeArrowheads="1"/>
          </p:cNvSpPr>
          <p:nvPr/>
        </p:nvSpPr>
        <p:spPr bwMode="auto">
          <a:xfrm>
            <a:off x="776536" y="1649655"/>
            <a:ext cx="8712968" cy="465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lnSpc>
                <a:spcPts val="2700"/>
              </a:lnSpc>
              <a:spcBef>
                <a:spcPts val="600"/>
              </a:spcBef>
              <a:buClr>
                <a:schemeClr val="bg2"/>
              </a:buClr>
              <a:buFont typeface="Wingdings" panose="05000000000000000000" pitchFamily="2" charset="2"/>
              <a:buChar char="§"/>
            </a:pPr>
            <a:r>
              <a:rPr lang="en-US" altLang="en-US" sz="2000" u="none" dirty="0">
                <a:solidFill>
                  <a:srgbClr val="FF0000"/>
                </a:solidFill>
                <a:latin typeface="+mn-lt"/>
              </a:rPr>
              <a:t>Variance-Covariance matrix:</a:t>
            </a: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mn-lt"/>
              </a:rPr>
              <a:t>Matrix notation:</a:t>
            </a: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r>
              <a:rPr lang="en-US" altLang="en-US" sz="2000" b="0" u="none" dirty="0">
                <a:solidFill>
                  <a:srgbClr val="FF0000"/>
                </a:solidFill>
                <a:latin typeface="+mn-lt"/>
              </a:rPr>
              <a:t>As matrix D is diagonal, the number of parameters is reduced from N x (N+1)/2 to 2N+1 (</a:t>
            </a:r>
            <a:r>
              <a:rPr lang="en-US" altLang="en-US" sz="2000" b="0" i="1" u="none" dirty="0">
                <a:solidFill>
                  <a:srgbClr val="FF0000"/>
                </a:solidFill>
                <a:latin typeface="+mn-lt"/>
              </a:rPr>
              <a:t>N</a:t>
            </a:r>
            <a:r>
              <a:rPr lang="en-US" altLang="en-US" sz="2000" b="0" u="none" dirty="0">
                <a:solidFill>
                  <a:srgbClr val="FF0000"/>
                </a:solidFill>
                <a:latin typeface="+mn-lt"/>
              </a:rPr>
              <a:t> for the betas, </a:t>
            </a:r>
            <a:r>
              <a:rPr lang="en-US" altLang="en-US" sz="2000" b="0" i="1" u="none" dirty="0">
                <a:solidFill>
                  <a:srgbClr val="FF0000"/>
                </a:solidFill>
                <a:latin typeface="+mn-lt"/>
              </a:rPr>
              <a:t>N </a:t>
            </a:r>
            <a:r>
              <a:rPr lang="en-US" altLang="en-US" sz="2000" b="0" u="none" dirty="0">
                <a:solidFill>
                  <a:srgbClr val="FF0000"/>
                </a:solidFill>
                <a:latin typeface="+mn-lt"/>
              </a:rPr>
              <a:t>for matrix D and 1 for </a:t>
            </a:r>
            <a:r>
              <a:rPr lang="en-US" altLang="en-US" sz="2000" b="0" u="none" dirty="0">
                <a:solidFill>
                  <a:srgbClr val="FF0000"/>
                </a:solidFill>
                <a:latin typeface="Symbol" panose="05050102010706020507" pitchFamily="18" charset="2"/>
              </a:rPr>
              <a:t>s</a:t>
            </a:r>
            <a:r>
              <a:rPr lang="en-US" altLang="en-US" sz="2000" b="0" u="none" baseline="30000" dirty="0">
                <a:solidFill>
                  <a:srgbClr val="FF0000"/>
                </a:solidFill>
                <a:latin typeface="+mn-lt"/>
              </a:rPr>
              <a:t>2</a:t>
            </a:r>
            <a:r>
              <a:rPr lang="en-US" altLang="en-US" sz="2000" b="0" u="none" dirty="0">
                <a:solidFill>
                  <a:srgbClr val="FF0000"/>
                </a:solidFill>
                <a:latin typeface="+mn-lt"/>
              </a:rPr>
              <a:t>).</a:t>
            </a:r>
            <a:endParaRPr lang="en-US" altLang="en-US" sz="2000" b="0" u="none" baseline="30000" dirty="0">
              <a:solidFill>
                <a:srgbClr val="FF0000"/>
              </a:solidFill>
              <a:latin typeface="+mn-lt"/>
            </a:endParaRPr>
          </a:p>
          <a:p>
            <a:pPr algn="just" eaLnBrk="1" hangingPunct="1">
              <a:buClr>
                <a:schemeClr val="bg2"/>
              </a:buClr>
              <a:buFont typeface="Wingdings" panose="05000000000000000000" pitchFamily="2" charset="2"/>
              <a:buChar char="§"/>
            </a:pPr>
            <a:endParaRPr lang="en-US" altLang="en-US" sz="2000" b="0" u="none" dirty="0">
              <a:latin typeface="+mn-lt"/>
            </a:endParaRPr>
          </a:p>
          <a:p>
            <a:pPr algn="just" eaLnBrk="1" hangingPunct="1">
              <a:buClr>
                <a:schemeClr val="bg2"/>
              </a:buClr>
              <a:buFont typeface="Wingdings" panose="05000000000000000000" pitchFamily="2" charset="2"/>
              <a:buChar char="§"/>
            </a:pPr>
            <a:endParaRPr lang="en-US" altLang="en-US" sz="2000" dirty="0"/>
          </a:p>
        </p:txBody>
      </p:sp>
      <p:pic>
        <p:nvPicPr>
          <p:cNvPr id="3" name="Picture 2"/>
          <p:cNvPicPr>
            <a:picLocks noChangeAspect="1"/>
          </p:cNvPicPr>
          <p:nvPr/>
        </p:nvPicPr>
        <p:blipFill>
          <a:blip r:embed="rId2"/>
          <a:stretch>
            <a:fillRect/>
          </a:stretch>
        </p:blipFill>
        <p:spPr>
          <a:xfrm>
            <a:off x="1208584" y="2204864"/>
            <a:ext cx="7822542" cy="1296144"/>
          </a:xfrm>
          <a:prstGeom prst="rect">
            <a:avLst/>
          </a:prstGeom>
        </p:spPr>
      </p:pic>
      <p:pic>
        <p:nvPicPr>
          <p:cNvPr id="4" name="Picture 3"/>
          <p:cNvPicPr>
            <a:picLocks noChangeAspect="1"/>
          </p:cNvPicPr>
          <p:nvPr/>
        </p:nvPicPr>
        <p:blipFill>
          <a:blip r:embed="rId3"/>
          <a:stretch>
            <a:fillRect/>
          </a:stretch>
        </p:blipFill>
        <p:spPr>
          <a:xfrm>
            <a:off x="3080792" y="3682652"/>
            <a:ext cx="2483225" cy="479719"/>
          </a:xfrm>
          <a:prstGeom prst="rect">
            <a:avLst/>
          </a:prstGeom>
        </p:spPr>
      </p:pic>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768</a:t>
            </a:fld>
            <a:endParaRPr lang="en-US"/>
          </a:p>
        </p:txBody>
      </p:sp>
    </p:spTree>
    <p:extLst>
      <p:ext uri="{BB962C8B-B14F-4D97-AF65-F5344CB8AC3E}">
        <p14:creationId xmlns:p14="http://schemas.microsoft.com/office/powerpoint/2010/main" val="2443584340"/>
      </p:ext>
    </p:extLst>
  </p:cSld>
  <p:clrMapOvr>
    <a:masterClrMapping/>
  </p:clrMapOvr>
  <p:transition spd="slow">
    <p:pull dir="r"/>
  </p:transition>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76536" y="1628800"/>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algn="just" eaLnBrk="1" hangingPunct="1">
              <a:lnSpc>
                <a:spcPts val="2700"/>
              </a:lnSpc>
              <a:spcBef>
                <a:spcPts val="600"/>
              </a:spcBef>
              <a:buClr>
                <a:schemeClr val="bg2"/>
              </a:buClr>
              <a:buNone/>
            </a:pPr>
            <a:r>
              <a:rPr lang="en-US" altLang="en-US" sz="2000" u="none" dirty="0">
                <a:solidFill>
                  <a:srgbClr val="FF0000"/>
                </a:solidFill>
                <a:latin typeface="+mn-lt"/>
              </a:rPr>
              <a:t>Example:</a:t>
            </a: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r>
              <a:rPr lang="pt-PT" altLang="en-US" sz="2000" b="0" u="none" dirty="0">
                <a:latin typeface="+mn-lt"/>
              </a:rPr>
              <a:t>$ 1M </a:t>
            </a:r>
            <a:r>
              <a:rPr lang="pt-PT" altLang="en-US" sz="2000" b="0" u="none" dirty="0" err="1">
                <a:latin typeface="+mn-lt"/>
              </a:rPr>
              <a:t>Equal</a:t>
            </a:r>
            <a:r>
              <a:rPr lang="pt-PT" altLang="en-US" sz="2000" b="0" u="none" dirty="0">
                <a:latin typeface="+mn-lt"/>
              </a:rPr>
              <a:t> weight portfolio of the 10 largest caps of </a:t>
            </a:r>
            <a:r>
              <a:rPr lang="pt-PT" altLang="en-US" sz="2000" b="0" u="none" dirty="0" err="1">
                <a:latin typeface="+mn-lt"/>
              </a:rPr>
              <a:t>Nasdaq</a:t>
            </a:r>
            <a:r>
              <a:rPr lang="pt-PT" altLang="en-US" sz="2000" b="0" u="none" dirty="0">
                <a:latin typeface="+mn-lt"/>
              </a:rPr>
              <a:t> </a:t>
            </a:r>
            <a:r>
              <a:rPr lang="pt-PT" altLang="en-US" sz="2000" b="0" u="none" dirty="0" err="1">
                <a:latin typeface="+mn-lt"/>
              </a:rPr>
              <a:t>Index</a:t>
            </a:r>
            <a:endParaRPr lang="pt-PT"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endParaRPr lang="pt-PT"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mn-lt"/>
              </a:rPr>
              <a:t>Inputs for </a:t>
            </a:r>
            <a:r>
              <a:rPr lang="en-US" altLang="en-US" sz="2000" b="0" u="none" dirty="0" err="1">
                <a:latin typeface="+mn-lt"/>
              </a:rPr>
              <a:t>VaR</a:t>
            </a:r>
            <a:r>
              <a:rPr lang="en-US" altLang="en-US" sz="2000" b="0" u="none" dirty="0">
                <a:latin typeface="+mn-lt"/>
              </a:rPr>
              <a:t> modelling:</a:t>
            </a:r>
          </a:p>
          <a:p>
            <a:pPr lvl="1" algn="just" eaLnBrk="1" hangingPunct="1">
              <a:lnSpc>
                <a:spcPts val="2700"/>
              </a:lnSpc>
              <a:spcBef>
                <a:spcPts val="600"/>
              </a:spcBef>
              <a:buClr>
                <a:schemeClr val="bg2"/>
              </a:buClr>
              <a:buFont typeface="Wingdings" panose="05000000000000000000" pitchFamily="2" charset="2"/>
              <a:buChar char="§"/>
            </a:pPr>
            <a:r>
              <a:rPr lang="en-US" altLang="en-US" sz="1600" b="0" u="none" dirty="0">
                <a:latin typeface="+mn-lt"/>
              </a:rPr>
              <a:t>Individual stock returns</a:t>
            </a:r>
          </a:p>
          <a:p>
            <a:pPr lvl="1" algn="just" eaLnBrk="1" hangingPunct="1">
              <a:lnSpc>
                <a:spcPts val="2700"/>
              </a:lnSpc>
              <a:spcBef>
                <a:spcPts val="600"/>
              </a:spcBef>
              <a:buClr>
                <a:schemeClr val="bg2"/>
              </a:buClr>
              <a:buFont typeface="Wingdings" panose="05000000000000000000" pitchFamily="2" charset="2"/>
              <a:buChar char="§"/>
            </a:pPr>
            <a:r>
              <a:rPr lang="en-US" altLang="en-US" sz="1600" b="0" u="none" dirty="0">
                <a:latin typeface="+mn-lt"/>
              </a:rPr>
              <a:t>VCV matrix</a:t>
            </a:r>
          </a:p>
          <a:p>
            <a:pPr marL="457200" lvl="1" indent="0" algn="just" eaLnBrk="1" hangingPunct="1">
              <a:buNone/>
              <a:defRPr/>
            </a:pPr>
            <a:endParaRPr lang="en-US" altLang="en-US" sz="2000" b="0" u="none" dirty="0">
              <a:latin typeface="+mn-lt"/>
            </a:endParaRPr>
          </a:p>
          <a:p>
            <a:pPr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mn-lt"/>
              </a:rPr>
              <a:t>Parameters for </a:t>
            </a:r>
            <a:r>
              <a:rPr lang="en-US" altLang="en-US" sz="2000" b="0" u="none" dirty="0" err="1">
                <a:latin typeface="+mn-lt"/>
              </a:rPr>
              <a:t>VaR</a:t>
            </a:r>
            <a:r>
              <a:rPr lang="en-US" altLang="en-US" sz="2000" b="0" u="none" dirty="0">
                <a:latin typeface="+mn-lt"/>
              </a:rPr>
              <a:t> modelling:</a:t>
            </a:r>
          </a:p>
          <a:p>
            <a:pPr lvl="1" algn="just" eaLnBrk="1" hangingPunct="1">
              <a:lnSpc>
                <a:spcPts val="2700"/>
              </a:lnSpc>
              <a:spcBef>
                <a:spcPts val="600"/>
              </a:spcBef>
              <a:buClr>
                <a:schemeClr val="bg2"/>
              </a:buClr>
              <a:buFont typeface="Wingdings" panose="05000000000000000000" pitchFamily="2" charset="2"/>
              <a:buChar char="§"/>
            </a:pPr>
            <a:r>
              <a:rPr lang="en-US" altLang="en-US" sz="1600" b="0" u="none" dirty="0">
                <a:latin typeface="+mn-lt"/>
              </a:rPr>
              <a:t>Confidence level (95%)</a:t>
            </a:r>
          </a:p>
          <a:p>
            <a:pPr lvl="1" algn="just" eaLnBrk="1" hangingPunct="1">
              <a:lnSpc>
                <a:spcPts val="2700"/>
              </a:lnSpc>
              <a:spcBef>
                <a:spcPts val="600"/>
              </a:spcBef>
              <a:buClr>
                <a:schemeClr val="bg2"/>
              </a:buClr>
              <a:buFont typeface="Wingdings" panose="05000000000000000000" pitchFamily="2" charset="2"/>
              <a:buChar char="§"/>
            </a:pPr>
            <a:r>
              <a:rPr lang="en-US" altLang="en-US" sz="1600" b="0" u="none" dirty="0">
                <a:latin typeface="+mn-lt"/>
              </a:rPr>
              <a:t>Time horizon (1d)</a:t>
            </a:r>
          </a:p>
          <a:p>
            <a:pPr marL="0" indent="0" algn="just" eaLnBrk="1" hangingPunct="1">
              <a:buNone/>
              <a:defRPr/>
            </a:pPr>
            <a:endParaRPr lang="en-US" altLang="en-US" sz="2000" b="0" u="none" dirty="0">
              <a:latin typeface="+mn-lt"/>
            </a:endParaRPr>
          </a:p>
          <a:p>
            <a:pPr marL="0" indent="0" algn="just" eaLnBrk="1" hangingPunct="1">
              <a:buNone/>
              <a:defRPr/>
            </a:pPr>
            <a:endParaRPr lang="en-US" altLang="en-US" sz="2000" b="0" u="none" dirty="0">
              <a:latin typeface="+mn-lt"/>
            </a:endParaRPr>
          </a:p>
        </p:txBody>
      </p:sp>
      <p:sp>
        <p:nvSpPr>
          <p:cNvPr id="5" name="Rectangle 2"/>
          <p:cNvSpPr txBox="1">
            <a:spLocks noChangeArrowheads="1"/>
          </p:cNvSpPr>
          <p:nvPr/>
        </p:nvSpPr>
        <p:spPr bwMode="auto">
          <a:xfrm>
            <a:off x="776536" y="324267"/>
            <a:ext cx="8712968" cy="838200"/>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VaR – Diagonal model</a:t>
            </a:r>
            <a:endParaRPr kumimoji="0" lang="en-US" altLang="en-US" b="0" u="none" kern="0" dirty="0"/>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769</a:t>
            </a:fld>
            <a:endParaRPr lang="en-US"/>
          </a:p>
        </p:txBody>
      </p:sp>
    </p:spTree>
    <p:extLst>
      <p:ext uri="{BB962C8B-B14F-4D97-AF65-F5344CB8AC3E}">
        <p14:creationId xmlns:p14="http://schemas.microsoft.com/office/powerpoint/2010/main" val="3969997518"/>
      </p:ext>
    </p:extLst>
  </p:cSld>
  <p:clrMapOvr>
    <a:masterClrMapping/>
  </p:clrMapOvr>
  <p:transition spd="slow">
    <p:pull dir="r"/>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800"/>
            <a:ext cx="8712968" cy="1008112"/>
          </a:xfrm>
        </p:spPr>
        <p:txBody>
          <a:bodyPr/>
          <a:lstStyle/>
          <a:p>
            <a:pPr algn="just">
              <a:lnSpc>
                <a:spcPts val="2700"/>
              </a:lnSpc>
              <a:spcBef>
                <a:spcPts val="600"/>
              </a:spcBef>
              <a:spcAft>
                <a:spcPts val="600"/>
              </a:spcAft>
            </a:pPr>
            <a:r>
              <a:rPr lang="en-US" sz="2000" dirty="0"/>
              <a:t>Typically, business cycle downturns are preceded by declines in money growth, even though not all declines in money growth lead to downturns.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77</a:t>
            </a:fld>
            <a:endParaRPr lang="en-US"/>
          </a:p>
        </p:txBody>
      </p:sp>
      <p:pic>
        <p:nvPicPr>
          <p:cNvPr id="4" name="Picture 3"/>
          <p:cNvPicPr>
            <a:picLocks noChangeAspect="1"/>
          </p:cNvPicPr>
          <p:nvPr/>
        </p:nvPicPr>
        <p:blipFill>
          <a:blip r:embed="rId2"/>
          <a:stretch>
            <a:fillRect/>
          </a:stretch>
        </p:blipFill>
        <p:spPr>
          <a:xfrm>
            <a:off x="1208584" y="2492896"/>
            <a:ext cx="6369064" cy="3266778"/>
          </a:xfrm>
          <a:prstGeom prst="rect">
            <a:avLst/>
          </a:prstGeom>
        </p:spPr>
      </p:pic>
      <p:sp>
        <p:nvSpPr>
          <p:cNvPr id="7" name="Rectangle 3"/>
          <p:cNvSpPr txBox="1">
            <a:spLocks noChangeArrowheads="1"/>
          </p:cNvSpPr>
          <p:nvPr/>
        </p:nvSpPr>
        <p:spPr bwMode="auto">
          <a:xfrm>
            <a:off x="1208584" y="5877272"/>
            <a:ext cx="8208912" cy="43204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a:t>Source: </a:t>
            </a:r>
            <a:r>
              <a:rPr kumimoji="0" lang="en-US" sz="1400" b="0" u="none" kern="0" dirty="0" err="1"/>
              <a:t>Mishkin</a:t>
            </a:r>
            <a:r>
              <a:rPr kumimoji="0" lang="en-US" sz="1400" b="0" u="none" kern="0" dirty="0"/>
              <a:t> (2019), “</a:t>
            </a:r>
            <a:r>
              <a:rPr lang="en-US" sz="1400" b="0" u="none" dirty="0"/>
              <a:t>The Economics of Money, Banking, and Financial Markets”.</a:t>
            </a:r>
          </a:p>
          <a:p>
            <a:pPr marL="0" indent="0">
              <a:buNone/>
            </a:pPr>
            <a:r>
              <a:rPr lang="en-US" sz="1400" b="0" u="none" dirty="0"/>
              <a:t>Note: Shaded areas represent recessions</a:t>
            </a:r>
          </a:p>
        </p:txBody>
      </p:sp>
    </p:spTree>
    <p:extLst>
      <p:ext uri="{BB962C8B-B14F-4D97-AF65-F5344CB8AC3E}">
        <p14:creationId xmlns:p14="http://schemas.microsoft.com/office/powerpoint/2010/main" val="2921442720"/>
      </p:ext>
    </p:extLst>
  </p:cSld>
  <p:clrMapOvr>
    <a:masterClrMapping/>
  </p:clrMapOvr>
  <p:transition spd="slow">
    <p:pull dir="r"/>
  </p:transition>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776536" y="324267"/>
            <a:ext cx="8712968" cy="838200"/>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VaR – Diagonal model</a:t>
            </a:r>
            <a:endParaRPr kumimoji="0" lang="en-US" altLang="en-US" b="0" u="none" kern="0" dirty="0"/>
          </a:p>
        </p:txBody>
      </p:sp>
      <p:pic>
        <p:nvPicPr>
          <p:cNvPr id="3" name="Picture 2"/>
          <p:cNvPicPr>
            <a:picLocks noChangeAspect="1"/>
          </p:cNvPicPr>
          <p:nvPr/>
        </p:nvPicPr>
        <p:blipFill>
          <a:blip r:embed="rId2"/>
          <a:stretch>
            <a:fillRect/>
          </a:stretch>
        </p:blipFill>
        <p:spPr>
          <a:xfrm>
            <a:off x="776536" y="1628800"/>
            <a:ext cx="8712968" cy="4081637"/>
          </a:xfrm>
          <a:prstGeom prst="rect">
            <a:avLst/>
          </a:prstGeom>
        </p:spPr>
      </p:pic>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770</a:t>
            </a:fld>
            <a:endParaRPr lang="en-US"/>
          </a:p>
        </p:txBody>
      </p:sp>
    </p:spTree>
    <p:extLst>
      <p:ext uri="{BB962C8B-B14F-4D97-AF65-F5344CB8AC3E}">
        <p14:creationId xmlns:p14="http://schemas.microsoft.com/office/powerpoint/2010/main" val="3826742008"/>
      </p:ext>
    </p:extLst>
  </p:cSld>
  <p:clrMapOvr>
    <a:masterClrMapping/>
  </p:clrMapOvr>
  <p:transition spd="slow">
    <p:pull dir="r"/>
  </p:transition>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3"/>
          <p:cNvSpPr>
            <a:spLocks noChangeArrowheads="1"/>
          </p:cNvSpPr>
          <p:nvPr/>
        </p:nvSpPr>
        <p:spPr bwMode="auto">
          <a:xfrm>
            <a:off x="812952" y="1628800"/>
            <a:ext cx="8676552"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solidFill>
                  <a:srgbClr val="FF0000"/>
                </a:solidFill>
                <a:latin typeface="Calibri" panose="020F0502020204030204" pitchFamily="34" charset="0"/>
                <a:cs typeface="Calibri" panose="020F0502020204030204" pitchFamily="34" charset="0"/>
              </a:rPr>
              <a:t>We can use this simplification to compute the risk of a portfolio </a:t>
            </a:r>
            <a:r>
              <a:rPr lang="en-US" altLang="en-US" sz="2000" b="0" i="1" u="none" dirty="0">
                <a:solidFill>
                  <a:srgbClr val="FF0000"/>
                </a:solidFill>
                <a:latin typeface="Calibri" panose="020F0502020204030204" pitchFamily="34" charset="0"/>
                <a:cs typeface="Calibri" panose="020F0502020204030204" pitchFamily="34" charset="0"/>
              </a:rPr>
              <a:t>p</a:t>
            </a:r>
            <a:r>
              <a:rPr lang="en-US" altLang="en-US" sz="2000" b="0" u="none" dirty="0">
                <a:solidFill>
                  <a:srgbClr val="FF0000"/>
                </a:solidFill>
                <a:latin typeface="Calibri" panose="020F0502020204030204" pitchFamily="34" charset="0"/>
                <a:cs typeface="Calibri" panose="020F0502020204030204" pitchFamily="34" charset="0"/>
              </a:rPr>
              <a:t>:</a:t>
            </a:r>
          </a:p>
          <a:p>
            <a:pPr marL="265113" indent="-265113" algn="just" eaLnBrk="1" hangingPunct="1">
              <a:lnSpc>
                <a:spcPts val="2700"/>
              </a:lnSpc>
              <a:spcBef>
                <a:spcPts val="600"/>
              </a:spcBef>
              <a:buClr>
                <a:schemeClr val="bg2"/>
              </a:buClr>
              <a:buFont typeface="Wingdings" panose="05000000000000000000" pitchFamily="2" charset="2"/>
              <a:buChar char="§"/>
            </a:pPr>
            <a:endParaRPr lang="en-US" altLang="en-US" sz="2000" dirty="0">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endParaRPr lang="en-US" altLang="en-US" sz="2000" dirty="0">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Calibri" panose="020F0502020204030204" pitchFamily="34" charset="0"/>
                <a:cs typeface="Calibri" panose="020F0502020204030204" pitchFamily="34" charset="0"/>
              </a:rPr>
              <a:t>From			       we get:</a:t>
            </a:r>
          </a:p>
          <a:p>
            <a:pPr algn="just" eaLnBrk="1" hangingPunct="1">
              <a:lnSpc>
                <a:spcPts val="2700"/>
              </a:lnSpc>
              <a:spcBef>
                <a:spcPts val="600"/>
              </a:spcBef>
              <a:buClr>
                <a:schemeClr val="bg2"/>
              </a:buClr>
              <a:buFont typeface="Wingdings" panose="05000000000000000000" pitchFamily="2" charset="2"/>
              <a:buChar char="§"/>
            </a:pPr>
            <a:endParaRPr lang="en-US" altLang="en-US" sz="2000" b="0" u="none" dirty="0">
              <a:solidFill>
                <a:srgbClr val="FF0000"/>
              </a:solidFill>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solidFill>
                  <a:srgbClr val="FF0000"/>
                </a:solidFill>
                <a:latin typeface="Calibri" panose="020F0502020204030204" pitchFamily="34" charset="0"/>
                <a:cs typeface="Calibri" panose="020F0502020204030204" pitchFamily="34" charset="0"/>
              </a:rPr>
              <a:t>When N increases and the portfolio is adequately diversified, </a:t>
            </a:r>
            <a:r>
              <a:rPr lang="en-US" altLang="en-US" sz="2000" b="0" u="none" dirty="0">
                <a:latin typeface="Calibri" panose="020F0502020204030204" pitchFamily="34" charset="0"/>
                <a:cs typeface="Calibri" panose="020F0502020204030204" pitchFamily="34" charset="0"/>
              </a:rPr>
              <a:t>the last term of the previous equation tends to zero, as specific risk may be assumed as zero and </a:t>
            </a:r>
            <a:r>
              <a:rPr lang="en-US" altLang="en-US" sz="2000" b="0" u="none" dirty="0">
                <a:solidFill>
                  <a:srgbClr val="FF0000"/>
                </a:solidFill>
                <a:latin typeface="Calibri" panose="020F0502020204030204" pitchFamily="34" charset="0"/>
                <a:cs typeface="Calibri" panose="020F0502020204030204" pitchFamily="34" charset="0"/>
              </a:rPr>
              <a:t>the risk of the portfolio becomes dominated by the common factor.</a:t>
            </a:r>
          </a:p>
          <a:p>
            <a:pPr algn="just" eaLnBrk="1" hangingPunct="1">
              <a:lnSpc>
                <a:spcPts val="2700"/>
              </a:lnSpc>
              <a:spcBef>
                <a:spcPts val="600"/>
              </a:spcBef>
              <a:buClr>
                <a:schemeClr val="bg2"/>
              </a:buClr>
              <a:buFont typeface="Wingdings" panose="05000000000000000000" pitchFamily="2" charset="2"/>
              <a:buChar char="§"/>
            </a:pPr>
            <a:endParaRPr lang="en-US" altLang="en-US" sz="2000" dirty="0">
              <a:solidFill>
                <a:srgbClr val="FF0000"/>
              </a:solidFill>
              <a:latin typeface="Calibri" panose="020F0502020204030204" pitchFamily="34" charset="0"/>
              <a:cs typeface="Calibri" panose="020F0502020204030204" pitchFamily="34" charset="0"/>
            </a:endParaRPr>
          </a:p>
          <a:p>
            <a:pPr algn="just" eaLnBrk="1" hangingPunct="1">
              <a:lnSpc>
                <a:spcPts val="2700"/>
              </a:lnSpc>
              <a:spcBef>
                <a:spcPts val="600"/>
              </a:spcBef>
              <a:buClr>
                <a:schemeClr val="bg2"/>
              </a:buClr>
              <a:buFont typeface="Wingdings" panose="05000000000000000000" pitchFamily="2" charset="2"/>
              <a:buChar char="§"/>
            </a:pPr>
            <a:endParaRPr lang="en-US" altLang="en-US" sz="2000" dirty="0">
              <a:solidFill>
                <a:srgbClr val="FF0000"/>
              </a:solidFill>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solidFill>
                  <a:srgbClr val="FF0000"/>
                </a:solidFill>
                <a:latin typeface="Calibri" panose="020F0502020204030204" pitchFamily="34" charset="0"/>
                <a:cs typeface="Calibri" panose="020F0502020204030204" pitchFamily="34" charset="0"/>
              </a:rPr>
              <a:t>The portfolio risk will be proportional to the market index risk (beta mapping) =&gt; </a:t>
            </a:r>
            <a:r>
              <a:rPr lang="en-US" altLang="en-US" sz="2000" b="0" u="none" dirty="0">
                <a:latin typeface="Calibri" panose="020F0502020204030204" pitchFamily="34" charset="0"/>
                <a:cs typeface="Calibri" panose="020F0502020204030204" pitchFamily="34" charset="0"/>
              </a:rPr>
              <a:t>the beta model is just a particular case, a restriction, of the diagonal model.</a:t>
            </a:r>
          </a:p>
          <a:p>
            <a:pPr algn="just" eaLnBrk="1" hangingPunct="1">
              <a:lnSpc>
                <a:spcPts val="2700"/>
              </a:lnSpc>
              <a:spcBef>
                <a:spcPts val="600"/>
              </a:spcBef>
              <a:buClr>
                <a:schemeClr val="bg2"/>
              </a:buClr>
              <a:buFont typeface="Wingdings" panose="05000000000000000000" pitchFamily="2" charset="2"/>
              <a:buChar char="§"/>
            </a:pPr>
            <a:endParaRPr lang="en-US" altLang="en-US" sz="2000" dirty="0">
              <a:latin typeface="Calibri" panose="020F0502020204030204" pitchFamily="34" charset="0"/>
              <a:cs typeface="Calibri" panose="020F0502020204030204" pitchFamily="34" charset="0"/>
            </a:endParaRPr>
          </a:p>
          <a:p>
            <a:pPr algn="just" eaLnBrk="1" hangingPunct="1"/>
            <a:endParaRPr lang="en-US" altLang="en-US" sz="2000" dirty="0">
              <a:latin typeface="Calibri" panose="020F0502020204030204" pitchFamily="34" charset="0"/>
              <a:cs typeface="Calibri" panose="020F0502020204030204" pitchFamily="34" charset="0"/>
            </a:endParaRPr>
          </a:p>
          <a:p>
            <a:pPr marL="0" indent="0" algn="just" eaLnBrk="1" hangingPunct="1">
              <a:buNone/>
            </a:pPr>
            <a:endParaRPr lang="en-US" altLang="en-US" sz="20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1352600" y="2022251"/>
            <a:ext cx="1862372" cy="621841"/>
          </a:xfrm>
          <a:prstGeom prst="rect">
            <a:avLst/>
          </a:prstGeom>
        </p:spPr>
      </p:pic>
      <p:pic>
        <p:nvPicPr>
          <p:cNvPr id="6" name="Picture 5"/>
          <p:cNvPicPr>
            <a:picLocks noChangeAspect="1"/>
          </p:cNvPicPr>
          <p:nvPr/>
        </p:nvPicPr>
        <p:blipFill>
          <a:blip r:embed="rId3"/>
          <a:stretch>
            <a:fillRect/>
          </a:stretch>
        </p:blipFill>
        <p:spPr>
          <a:xfrm>
            <a:off x="1524000" y="3295590"/>
            <a:ext cx="6350305" cy="362011"/>
          </a:xfrm>
          <a:prstGeom prst="rect">
            <a:avLst/>
          </a:prstGeom>
        </p:spPr>
      </p:pic>
      <p:pic>
        <p:nvPicPr>
          <p:cNvPr id="10" name="Picture 9"/>
          <p:cNvPicPr>
            <a:picLocks noChangeAspect="1"/>
          </p:cNvPicPr>
          <p:nvPr/>
        </p:nvPicPr>
        <p:blipFill>
          <a:blip r:embed="rId4"/>
          <a:stretch>
            <a:fillRect/>
          </a:stretch>
        </p:blipFill>
        <p:spPr>
          <a:xfrm>
            <a:off x="1928664" y="2949387"/>
            <a:ext cx="1667198" cy="322076"/>
          </a:xfrm>
          <a:prstGeom prst="rect">
            <a:avLst/>
          </a:prstGeom>
        </p:spPr>
      </p:pic>
      <p:pic>
        <p:nvPicPr>
          <p:cNvPr id="8" name="Picture 7"/>
          <p:cNvPicPr>
            <a:picLocks noChangeAspect="1"/>
          </p:cNvPicPr>
          <p:nvPr/>
        </p:nvPicPr>
        <p:blipFill>
          <a:blip r:embed="rId5"/>
          <a:stretch>
            <a:fillRect/>
          </a:stretch>
        </p:blipFill>
        <p:spPr>
          <a:xfrm>
            <a:off x="3728864" y="5157192"/>
            <a:ext cx="3296475" cy="361162"/>
          </a:xfrm>
          <a:prstGeom prst="rect">
            <a:avLst/>
          </a:prstGeom>
        </p:spPr>
      </p:pic>
      <p:sp>
        <p:nvSpPr>
          <p:cNvPr id="9" name="Rectangle 2"/>
          <p:cNvSpPr txBox="1">
            <a:spLocks noChangeArrowheads="1"/>
          </p:cNvSpPr>
          <p:nvPr/>
        </p:nvSpPr>
        <p:spPr bwMode="auto">
          <a:xfrm>
            <a:off x="776536" y="324267"/>
            <a:ext cx="8712968" cy="838200"/>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err="1"/>
              <a:t>VaR</a:t>
            </a:r>
            <a:r>
              <a:rPr kumimoji="0" lang="en-US" altLang="en-US" b="0" u="none" kern="0" dirty="0"/>
              <a:t> – Beta model</a:t>
            </a:r>
          </a:p>
        </p:txBody>
      </p:sp>
      <p:cxnSp>
        <p:nvCxnSpPr>
          <p:cNvPr id="3" name="Straight Arrow Connector 2"/>
          <p:cNvCxnSpPr/>
          <p:nvPr/>
        </p:nvCxnSpPr>
        <p:spPr bwMode="auto">
          <a:xfrm>
            <a:off x="3595862" y="3110425"/>
            <a:ext cx="853082" cy="185165"/>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
        <p:nvSpPr>
          <p:cNvPr id="5" name="Down Arrow 4"/>
          <p:cNvSpPr/>
          <p:nvPr/>
        </p:nvSpPr>
        <p:spPr bwMode="auto">
          <a:xfrm>
            <a:off x="5241032" y="4725144"/>
            <a:ext cx="306240" cy="424129"/>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13" name="Down Arrow 12"/>
          <p:cNvSpPr/>
          <p:nvPr/>
        </p:nvSpPr>
        <p:spPr bwMode="auto">
          <a:xfrm>
            <a:off x="5247040" y="5489707"/>
            <a:ext cx="300232" cy="315557"/>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11" name="Slide Number Placeholder 10"/>
          <p:cNvSpPr>
            <a:spLocks noGrp="1"/>
          </p:cNvSpPr>
          <p:nvPr>
            <p:ph type="sldNum" sz="quarter" idx="12"/>
          </p:nvPr>
        </p:nvSpPr>
        <p:spPr/>
        <p:txBody>
          <a:bodyPr/>
          <a:lstStyle/>
          <a:p>
            <a:pPr>
              <a:defRPr/>
            </a:pPr>
            <a:fld id="{ABCFD3F2-5642-45AA-A8CF-5FDB05EA0EA7}" type="slidenum">
              <a:rPr lang="en-US" smtClean="0"/>
              <a:pPr>
                <a:defRPr/>
              </a:pPr>
              <a:t>771</a:t>
            </a:fld>
            <a:endParaRPr lang="en-US"/>
          </a:p>
        </p:txBody>
      </p:sp>
    </p:spTree>
    <p:extLst>
      <p:ext uri="{BB962C8B-B14F-4D97-AF65-F5344CB8AC3E}">
        <p14:creationId xmlns:p14="http://schemas.microsoft.com/office/powerpoint/2010/main" val="2364166976"/>
      </p:ext>
    </p:extLst>
  </p:cSld>
  <p:clrMapOvr>
    <a:masterClrMapping/>
  </p:clrMapOvr>
  <p:transition spd="slow">
    <p:pull dir="r"/>
  </p:transition>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3"/>
          <p:cNvSpPr>
            <a:spLocks noChangeArrowheads="1"/>
          </p:cNvSpPr>
          <p:nvPr/>
        </p:nvSpPr>
        <p:spPr bwMode="auto">
          <a:xfrm>
            <a:off x="776536" y="1628800"/>
            <a:ext cx="871296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u="none" dirty="0">
                <a:solidFill>
                  <a:srgbClr val="FF0000"/>
                </a:solidFill>
                <a:latin typeface="Calibri" panose="020F0502020204030204" pitchFamily="34" charset="0"/>
                <a:cs typeface="Calibri" panose="020F0502020204030204" pitchFamily="34" charset="0"/>
              </a:rPr>
              <a:t>The </a:t>
            </a:r>
            <a:r>
              <a:rPr lang="en-US" altLang="en-US" sz="2000" u="none" dirty="0" err="1">
                <a:solidFill>
                  <a:srgbClr val="FF0000"/>
                </a:solidFill>
                <a:latin typeface="Calibri" panose="020F0502020204030204" pitchFamily="34" charset="0"/>
                <a:cs typeface="Calibri" panose="020F0502020204030204" pitchFamily="34" charset="0"/>
              </a:rPr>
              <a:t>VaR</a:t>
            </a:r>
            <a:r>
              <a:rPr lang="en-US" altLang="en-US" sz="2000" u="none" dirty="0">
                <a:solidFill>
                  <a:srgbClr val="FF0000"/>
                </a:solidFill>
                <a:latin typeface="Calibri" panose="020F0502020204030204" pitchFamily="34" charset="0"/>
                <a:cs typeface="Calibri" panose="020F0502020204030204" pitchFamily="34" charset="0"/>
              </a:rPr>
              <a:t> is lower as the specific risk is assumed to have been eliminated:</a:t>
            </a:r>
          </a:p>
          <a:p>
            <a:pPr marL="265113" indent="-265113" algn="just" eaLnBrk="1" hangingPunct="1">
              <a:lnSpc>
                <a:spcPts val="2700"/>
              </a:lnSpc>
              <a:spcBef>
                <a:spcPts val="600"/>
              </a:spcBef>
              <a:buClr>
                <a:schemeClr val="bg2"/>
              </a:buClr>
              <a:buFont typeface="Wingdings" panose="05000000000000000000" pitchFamily="2" charset="2"/>
              <a:buChar char="§"/>
            </a:pPr>
            <a:endParaRPr lang="en-US" altLang="en-US" sz="2000" u="none" dirty="0">
              <a:solidFill>
                <a:srgbClr val="FF0000"/>
              </a:solidFill>
              <a:latin typeface="Calibri" panose="020F0502020204030204" pitchFamily="34" charset="0"/>
              <a:cs typeface="Calibri" panose="020F0502020204030204" pitchFamily="34" charset="0"/>
            </a:endParaRPr>
          </a:p>
        </p:txBody>
      </p:sp>
      <p:sp>
        <p:nvSpPr>
          <p:cNvPr id="6" name="Rectangle 2"/>
          <p:cNvSpPr txBox="1">
            <a:spLocks noChangeArrowheads="1"/>
          </p:cNvSpPr>
          <p:nvPr/>
        </p:nvSpPr>
        <p:spPr bwMode="auto">
          <a:xfrm>
            <a:off x="776536" y="324267"/>
            <a:ext cx="8712968" cy="838200"/>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err="1"/>
              <a:t>VaR</a:t>
            </a:r>
            <a:r>
              <a:rPr kumimoji="0" lang="en-US" altLang="en-US" b="0" u="none" kern="0" dirty="0"/>
              <a:t> – Beta model</a:t>
            </a:r>
          </a:p>
        </p:txBody>
      </p:sp>
      <p:pic>
        <p:nvPicPr>
          <p:cNvPr id="3" name="Picture 2"/>
          <p:cNvPicPr>
            <a:picLocks noChangeAspect="1"/>
          </p:cNvPicPr>
          <p:nvPr/>
        </p:nvPicPr>
        <p:blipFill>
          <a:blip r:embed="rId2"/>
          <a:stretch>
            <a:fillRect/>
          </a:stretch>
        </p:blipFill>
        <p:spPr>
          <a:xfrm>
            <a:off x="776536" y="2132856"/>
            <a:ext cx="8756650" cy="4102100"/>
          </a:xfrm>
          <a:prstGeom prst="rect">
            <a:avLst/>
          </a:prstGeom>
        </p:spPr>
      </p:pic>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772</a:t>
            </a:fld>
            <a:endParaRPr lang="en-US"/>
          </a:p>
        </p:txBody>
      </p:sp>
    </p:spTree>
    <p:extLst>
      <p:ext uri="{BB962C8B-B14F-4D97-AF65-F5344CB8AC3E}">
        <p14:creationId xmlns:p14="http://schemas.microsoft.com/office/powerpoint/2010/main" val="4234879277"/>
      </p:ext>
    </p:extLst>
  </p:cSld>
  <p:clrMapOvr>
    <a:masterClrMapping/>
  </p:clrMapOvr>
  <p:transition spd="slow">
    <p:pull dir="r"/>
  </p:transition>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21196"/>
            <a:ext cx="7772400" cy="8382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err="1"/>
              <a:t>VaR</a:t>
            </a:r>
            <a:r>
              <a:rPr lang="en-US" altLang="en-US" dirty="0"/>
              <a:t> – Factor model</a:t>
            </a:r>
          </a:p>
        </p:txBody>
      </p:sp>
      <p:sp>
        <p:nvSpPr>
          <p:cNvPr id="7173" name="Rectangle 3"/>
          <p:cNvSpPr>
            <a:spLocks noChangeArrowheads="1"/>
          </p:cNvSpPr>
          <p:nvPr/>
        </p:nvSpPr>
        <p:spPr bwMode="auto">
          <a:xfrm>
            <a:off x="755232" y="1628800"/>
            <a:ext cx="8734272"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u="none" dirty="0">
                <a:latin typeface="Calibri" panose="020F0502020204030204" pitchFamily="34" charset="0"/>
                <a:cs typeface="Calibri" panose="020F0502020204030204" pitchFamily="34" charset="0"/>
              </a:rPr>
              <a:t>If a one-factor model is not enough, the precision can be improved by using multiple (k) factors:</a:t>
            </a:r>
          </a:p>
          <a:p>
            <a:pPr marL="265113" indent="-265113" algn="just" eaLnBrk="1" hangingPunct="1">
              <a:lnSpc>
                <a:spcPts val="2700"/>
              </a:lnSpc>
              <a:spcBef>
                <a:spcPts val="600"/>
              </a:spcBef>
              <a:buClr>
                <a:schemeClr val="bg2"/>
              </a:buClr>
              <a:buFont typeface="Wingdings" panose="05000000000000000000" pitchFamily="2" charset="2"/>
              <a:buChar char="§"/>
            </a:pPr>
            <a:endParaRPr lang="en-US" altLang="en-US" sz="2000" u="none" dirty="0">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endParaRPr lang="en-US" altLang="en-US" sz="2000" u="none" dirty="0">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Calibri" panose="020F0502020204030204" pitchFamily="34" charset="0"/>
                <a:cs typeface="Calibri" panose="020F0502020204030204" pitchFamily="34" charset="0"/>
              </a:rPr>
              <a:t>In this case, equation			        becomes:</a:t>
            </a:r>
          </a:p>
        </p:txBody>
      </p:sp>
      <p:pic>
        <p:nvPicPr>
          <p:cNvPr id="2" name="Picture 1"/>
          <p:cNvPicPr>
            <a:picLocks noChangeAspect="1"/>
          </p:cNvPicPr>
          <p:nvPr/>
        </p:nvPicPr>
        <p:blipFill>
          <a:blip r:embed="rId2"/>
          <a:stretch>
            <a:fillRect/>
          </a:stretch>
        </p:blipFill>
        <p:spPr>
          <a:xfrm>
            <a:off x="1352600" y="2456241"/>
            <a:ext cx="4953000" cy="606078"/>
          </a:xfrm>
          <a:prstGeom prst="rect">
            <a:avLst/>
          </a:prstGeom>
        </p:spPr>
      </p:pic>
      <p:pic>
        <p:nvPicPr>
          <p:cNvPr id="3" name="Picture 2"/>
          <p:cNvPicPr>
            <a:picLocks noChangeAspect="1"/>
          </p:cNvPicPr>
          <p:nvPr/>
        </p:nvPicPr>
        <p:blipFill>
          <a:blip r:embed="rId3"/>
          <a:stretch>
            <a:fillRect/>
          </a:stretch>
        </p:blipFill>
        <p:spPr>
          <a:xfrm>
            <a:off x="3368824" y="3212976"/>
            <a:ext cx="2485256" cy="491669"/>
          </a:xfrm>
          <a:prstGeom prst="rect">
            <a:avLst/>
          </a:prstGeom>
        </p:spPr>
      </p:pic>
      <p:pic>
        <p:nvPicPr>
          <p:cNvPr id="5" name="Picture 4"/>
          <p:cNvPicPr>
            <a:picLocks noChangeAspect="1"/>
          </p:cNvPicPr>
          <p:nvPr/>
        </p:nvPicPr>
        <p:blipFill>
          <a:blip r:embed="rId4"/>
          <a:stretch>
            <a:fillRect/>
          </a:stretch>
        </p:blipFill>
        <p:spPr>
          <a:xfrm>
            <a:off x="1124243" y="3704645"/>
            <a:ext cx="5314507" cy="687375"/>
          </a:xfrm>
          <a:prstGeom prst="rect">
            <a:avLst/>
          </a:prstGeom>
        </p:spPr>
      </p:pic>
      <p:pic>
        <p:nvPicPr>
          <p:cNvPr id="6" name="Picture 5"/>
          <p:cNvPicPr>
            <a:picLocks noChangeAspect="1"/>
          </p:cNvPicPr>
          <p:nvPr/>
        </p:nvPicPr>
        <p:blipFill>
          <a:blip r:embed="rId5"/>
          <a:stretch>
            <a:fillRect/>
          </a:stretch>
        </p:blipFill>
        <p:spPr>
          <a:xfrm>
            <a:off x="3008784" y="4804271"/>
            <a:ext cx="4876498" cy="497250"/>
          </a:xfrm>
          <a:prstGeom prst="rect">
            <a:avLst/>
          </a:prstGeom>
        </p:spPr>
      </p:pic>
      <p:pic>
        <p:nvPicPr>
          <p:cNvPr id="10" name="Picture 9"/>
          <p:cNvPicPr>
            <a:picLocks noChangeAspect="1"/>
          </p:cNvPicPr>
          <p:nvPr/>
        </p:nvPicPr>
        <p:blipFill>
          <a:blip r:embed="rId6"/>
          <a:stretch>
            <a:fillRect/>
          </a:stretch>
        </p:blipFill>
        <p:spPr>
          <a:xfrm>
            <a:off x="3037944" y="5731632"/>
            <a:ext cx="5080902" cy="577688"/>
          </a:xfrm>
          <a:prstGeom prst="rect">
            <a:avLst/>
          </a:prstGeom>
        </p:spPr>
      </p:pic>
      <p:sp>
        <p:nvSpPr>
          <p:cNvPr id="4" name="Down Arrow 3"/>
          <p:cNvSpPr/>
          <p:nvPr/>
        </p:nvSpPr>
        <p:spPr bwMode="auto">
          <a:xfrm>
            <a:off x="5169024" y="4414670"/>
            <a:ext cx="360040" cy="347737"/>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8" name="Up-Down Arrow 7"/>
          <p:cNvSpPr/>
          <p:nvPr/>
        </p:nvSpPr>
        <p:spPr bwMode="auto">
          <a:xfrm>
            <a:off x="5241032" y="5301521"/>
            <a:ext cx="288032" cy="430111"/>
          </a:xfrm>
          <a:prstGeom prst="up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9" name="Slide Number Placeholder 8"/>
          <p:cNvSpPr>
            <a:spLocks noGrp="1"/>
          </p:cNvSpPr>
          <p:nvPr>
            <p:ph type="sldNum" sz="quarter" idx="12"/>
          </p:nvPr>
        </p:nvSpPr>
        <p:spPr/>
        <p:txBody>
          <a:bodyPr/>
          <a:lstStyle/>
          <a:p>
            <a:pPr>
              <a:defRPr/>
            </a:pPr>
            <a:fld id="{ABCFD3F2-5642-45AA-A8CF-5FDB05EA0EA7}" type="slidenum">
              <a:rPr lang="en-US" smtClean="0"/>
              <a:pPr>
                <a:defRPr/>
              </a:pPr>
              <a:t>773</a:t>
            </a:fld>
            <a:endParaRPr lang="en-US"/>
          </a:p>
        </p:txBody>
      </p:sp>
    </p:spTree>
    <p:extLst>
      <p:ext uri="{BB962C8B-B14F-4D97-AF65-F5344CB8AC3E}">
        <p14:creationId xmlns:p14="http://schemas.microsoft.com/office/powerpoint/2010/main" val="3895172622"/>
      </p:ext>
    </p:extLst>
  </p:cSld>
  <p:clrMapOvr>
    <a:masterClrMapping/>
  </p:clrMapOvr>
  <p:transition spd="slow">
    <p:pull dir="r"/>
  </p:transition>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3"/>
          <p:cNvSpPr>
            <a:spLocks noChangeArrowheads="1"/>
          </p:cNvSpPr>
          <p:nvPr/>
        </p:nvSpPr>
        <p:spPr bwMode="auto">
          <a:xfrm>
            <a:off x="776536" y="1628800"/>
            <a:ext cx="864096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u="none" dirty="0">
                <a:latin typeface="Calibri" panose="020F0502020204030204" pitchFamily="34" charset="0"/>
                <a:cs typeface="Calibri" panose="020F0502020204030204" pitchFamily="34" charset="0"/>
              </a:rPr>
              <a:t>One of the key questions is how to choose the risk factors.</a:t>
            </a:r>
          </a:p>
          <a:p>
            <a:pPr marL="265113" indent="-265113" algn="just" eaLnBrk="1" hangingPunct="1">
              <a:lnSpc>
                <a:spcPts val="2700"/>
              </a:lnSpc>
              <a:spcBef>
                <a:spcPts val="600"/>
              </a:spcBef>
              <a:buClr>
                <a:schemeClr val="bg2"/>
              </a:buClr>
              <a:buFont typeface="Wingdings" panose="05000000000000000000" pitchFamily="2" charset="2"/>
              <a:buChar char="§"/>
            </a:pPr>
            <a:endParaRPr lang="en-US" altLang="en-US" sz="2000" u="none" dirty="0">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Calibri" panose="020F0502020204030204" pitchFamily="34" charset="0"/>
                <a:cs typeface="Calibri" panose="020F0502020204030204" pitchFamily="34" charset="0"/>
              </a:rPr>
              <a:t>A common methodology is to use factors that are expected to be relevant to explain asset returns, according to the literature and market practices, e.g. risk-free short term interest rates or measures for the slope of the yield curve.</a:t>
            </a:r>
          </a:p>
          <a:p>
            <a:pPr marL="265113" indent="-265113"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u="none" dirty="0">
                <a:latin typeface="Calibri" panose="020F0502020204030204" pitchFamily="34" charset="0"/>
                <a:cs typeface="Calibri" panose="020F0502020204030204" pitchFamily="34" charset="0"/>
              </a:rPr>
              <a:t>Factors in the </a:t>
            </a:r>
            <a:r>
              <a:rPr lang="en-US" altLang="en-US" sz="2000" u="none" dirty="0" err="1">
                <a:latin typeface="Calibri" panose="020F0502020204030204" pitchFamily="34" charset="0"/>
                <a:cs typeface="Calibri" panose="020F0502020204030204" pitchFamily="34" charset="0"/>
              </a:rPr>
              <a:t>Fama</a:t>
            </a:r>
            <a:r>
              <a:rPr lang="en-US" altLang="en-US" sz="2000" u="none" dirty="0">
                <a:latin typeface="Calibri" panose="020F0502020204030204" pitchFamily="34" charset="0"/>
                <a:cs typeface="Calibri" panose="020F0502020204030204" pitchFamily="34" charset="0"/>
              </a:rPr>
              <a:t>-French (1993) model:*</a:t>
            </a:r>
          </a:p>
          <a:p>
            <a:pPr marL="514350" indent="-514350" algn="just" eaLnBrk="1" hangingPunct="1">
              <a:buAutoNum type="romanLcParenBoth"/>
            </a:pPr>
            <a:r>
              <a:rPr lang="en-US" altLang="en-US" sz="2000" b="0" u="none" dirty="0">
                <a:latin typeface="Calibri" panose="020F0502020204030204" pitchFamily="34" charset="0"/>
                <a:cs typeface="Calibri" panose="020F0502020204030204" pitchFamily="34" charset="0"/>
              </a:rPr>
              <a:t>Difference between the market return and the risk-free rate (CAPM)</a:t>
            </a:r>
          </a:p>
          <a:p>
            <a:pPr marL="514350" indent="-514350" algn="just" eaLnBrk="1" hangingPunct="1">
              <a:buAutoNum type="romanLcParenBoth"/>
            </a:pPr>
            <a:r>
              <a:rPr lang="en-US" altLang="en-US" sz="2000" b="0" u="none" dirty="0">
                <a:latin typeface="Calibri" panose="020F0502020204030204" pitchFamily="34" charset="0"/>
                <a:cs typeface="Calibri" panose="020F0502020204030204" pitchFamily="34" charset="0"/>
              </a:rPr>
              <a:t>Small minus big capitalization</a:t>
            </a:r>
          </a:p>
          <a:p>
            <a:pPr marL="514350" indent="-514350" algn="just" eaLnBrk="1" hangingPunct="1">
              <a:buAutoNum type="romanLcParenBoth"/>
            </a:pPr>
            <a:r>
              <a:rPr lang="en-US" altLang="en-US" sz="2000" b="0" u="none" dirty="0">
                <a:latin typeface="Calibri" panose="020F0502020204030204" pitchFamily="34" charset="0"/>
                <a:cs typeface="Calibri" panose="020F0502020204030204" pitchFamily="34" charset="0"/>
              </a:rPr>
              <a:t>High minus low book-to-market ratio</a:t>
            </a:r>
          </a:p>
          <a:p>
            <a:pPr marL="0" indent="0" algn="just" eaLnBrk="1" hangingPunct="1">
              <a:buNone/>
            </a:pPr>
            <a:r>
              <a:rPr lang="en-US" altLang="en-US" sz="2000" b="0" u="none" dirty="0">
                <a:latin typeface="Calibri" panose="020F0502020204030204" pitchFamily="34" charset="0"/>
                <a:cs typeface="Calibri" panose="020F0502020204030204" pitchFamily="34" charset="0"/>
              </a:rPr>
              <a:t>*</a:t>
            </a:r>
            <a:r>
              <a:rPr lang="en-GB" altLang="en-US" sz="2000" b="0" u="none" dirty="0" err="1">
                <a:latin typeface="Calibri" panose="020F0502020204030204" pitchFamily="34" charset="0"/>
                <a:cs typeface="Calibri" panose="020F0502020204030204" pitchFamily="34" charset="0"/>
              </a:rPr>
              <a:t>Fama</a:t>
            </a:r>
            <a:r>
              <a:rPr lang="en-GB" altLang="en-US" sz="2000" b="0" u="none" dirty="0">
                <a:latin typeface="Calibri" panose="020F0502020204030204" pitchFamily="34" charset="0"/>
                <a:cs typeface="Calibri" panose="020F0502020204030204" pitchFamily="34" charset="0"/>
              </a:rPr>
              <a:t>, E. F. and French, K. R. (1993), "Common risk factors in the returns on stocks and bonds“, Journal of Financial Economics</a:t>
            </a:r>
            <a:r>
              <a:rPr lang="en-US" altLang="en-US" sz="2000" b="0" u="none" dirty="0">
                <a:latin typeface="Calibri" panose="020F0502020204030204" pitchFamily="34" charset="0"/>
                <a:cs typeface="Calibri" panose="020F0502020204030204" pitchFamily="34" charset="0"/>
              </a:rPr>
              <a:t>.</a:t>
            </a:r>
          </a:p>
        </p:txBody>
      </p:sp>
      <p:sp>
        <p:nvSpPr>
          <p:cNvPr id="5" name="Rectangle 2"/>
          <p:cNvSpPr txBox="1">
            <a:spLocks noChangeArrowheads="1"/>
          </p:cNvSpPr>
          <p:nvPr/>
        </p:nvSpPr>
        <p:spPr bwMode="auto">
          <a:xfrm>
            <a:off x="776536" y="321196"/>
            <a:ext cx="7772400" cy="838200"/>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VaR – Factor model</a:t>
            </a:r>
            <a:endParaRPr kumimoji="0" lang="en-US" altLang="en-US" b="0" u="none" kern="0" dirty="0"/>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774</a:t>
            </a:fld>
            <a:endParaRPr lang="en-US"/>
          </a:p>
        </p:txBody>
      </p:sp>
    </p:spTree>
    <p:extLst>
      <p:ext uri="{BB962C8B-B14F-4D97-AF65-F5344CB8AC3E}">
        <p14:creationId xmlns:p14="http://schemas.microsoft.com/office/powerpoint/2010/main" val="1481431260"/>
      </p:ext>
    </p:extLst>
  </p:cSld>
  <p:clrMapOvr>
    <a:masterClrMapping/>
  </p:clrMapOvr>
  <p:transition spd="slow">
    <p:pull dir="r"/>
  </p:transition>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2560" y="2204864"/>
            <a:ext cx="7756951" cy="2743200"/>
          </a:xfrm>
          <a:prstGeom prst="rect">
            <a:avLst/>
          </a:prstGeom>
        </p:spPr>
      </p:pic>
      <p:sp>
        <p:nvSpPr>
          <p:cNvPr id="5" name="Rectangle 2"/>
          <p:cNvSpPr txBox="1">
            <a:spLocks noChangeArrowheads="1"/>
          </p:cNvSpPr>
          <p:nvPr/>
        </p:nvSpPr>
        <p:spPr bwMode="auto">
          <a:xfrm>
            <a:off x="776536" y="321196"/>
            <a:ext cx="7772400" cy="838200"/>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VaR – Factor model</a:t>
            </a:r>
            <a:endParaRPr kumimoji="0" lang="en-US" altLang="en-US" b="0" u="none" kern="0" dirty="0"/>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775</a:t>
            </a:fld>
            <a:endParaRPr lang="en-US"/>
          </a:p>
        </p:txBody>
      </p:sp>
    </p:spTree>
    <p:extLst>
      <p:ext uri="{BB962C8B-B14F-4D97-AF65-F5344CB8AC3E}">
        <p14:creationId xmlns:p14="http://schemas.microsoft.com/office/powerpoint/2010/main" val="3654711024"/>
      </p:ext>
    </p:extLst>
  </p:cSld>
  <p:clrMapOvr>
    <a:masterClrMapping/>
  </p:clrMapOvr>
  <p:transition spd="slow">
    <p:pull dir="r"/>
  </p:transition>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32656"/>
            <a:ext cx="8640960" cy="8382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err="1"/>
              <a:t>VaR</a:t>
            </a:r>
            <a:r>
              <a:rPr lang="en-US" altLang="en-US" dirty="0"/>
              <a:t> – Full model</a:t>
            </a:r>
          </a:p>
        </p:txBody>
      </p:sp>
      <p:sp>
        <p:nvSpPr>
          <p:cNvPr id="6" name="Rectangle 3"/>
          <p:cNvSpPr>
            <a:spLocks noChangeArrowheads="1"/>
          </p:cNvSpPr>
          <p:nvPr/>
        </p:nvSpPr>
        <p:spPr bwMode="auto">
          <a:xfrm>
            <a:off x="776536" y="1628800"/>
            <a:ext cx="8640960" cy="44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u="none" dirty="0">
                <a:latin typeface="Calibri" panose="020F0502020204030204" pitchFamily="34" charset="0"/>
                <a:cs typeface="Calibri" panose="020F0502020204030204" pitchFamily="34" charset="0"/>
              </a:rPr>
              <a:t>The portfolio </a:t>
            </a:r>
            <a:r>
              <a:rPr lang="en-US" altLang="en-US" sz="2000" u="none" dirty="0" err="1">
                <a:latin typeface="Calibri" panose="020F0502020204030204" pitchFamily="34" charset="0"/>
                <a:cs typeface="Calibri" panose="020F0502020204030204" pitchFamily="34" charset="0"/>
              </a:rPr>
              <a:t>VaR</a:t>
            </a:r>
            <a:r>
              <a:rPr lang="en-US" altLang="en-US" sz="2000" u="none" dirty="0">
                <a:latin typeface="Calibri" panose="020F0502020204030204" pitchFamily="34" charset="0"/>
                <a:cs typeface="Calibri" panose="020F0502020204030204" pitchFamily="34" charset="0"/>
              </a:rPr>
              <a:t> can be obtained straight from the distribution of the returns of the portfolio.</a:t>
            </a: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Calibri" panose="020F0502020204030204" pitchFamily="34" charset="0"/>
                <a:cs typeface="Calibri" panose="020F0502020204030204" pitchFamily="34" charset="0"/>
              </a:rPr>
              <a:t>If the individual asset returns follow a normal distribution, then the portfolio returns also follows normal distribution.</a:t>
            </a:r>
          </a:p>
          <a:p>
            <a:pPr marL="265113" indent="-265113" algn="just" eaLnBrk="1" hangingPunct="1">
              <a:lnSpc>
                <a:spcPts val="2700"/>
              </a:lnSpc>
              <a:spcBef>
                <a:spcPts val="600"/>
              </a:spcBef>
              <a:buClr>
                <a:schemeClr val="bg2"/>
              </a:buClr>
              <a:buFont typeface="Wingdings" panose="05000000000000000000" pitchFamily="2" charset="2"/>
              <a:buChar char="§"/>
            </a:pPr>
            <a:endParaRPr lang="en-US" altLang="en-US" sz="2000" b="0" u="none" dirty="0">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err="1">
                <a:latin typeface="Calibri" panose="020F0502020204030204" pitchFamily="34" charset="0"/>
                <a:cs typeface="Calibri" panose="020F0502020204030204" pitchFamily="34" charset="0"/>
              </a:rPr>
              <a:t>VaR</a:t>
            </a:r>
            <a:r>
              <a:rPr lang="en-US" altLang="en-US" sz="2000" b="0" u="none" dirty="0">
                <a:latin typeface="Calibri" panose="020F0502020204030204" pitchFamily="34" charset="0"/>
                <a:cs typeface="Calibri" panose="020F0502020204030204" pitchFamily="34" charset="0"/>
              </a:rPr>
              <a:t> of a portfolio of stocks is measured by</a:t>
            </a:r>
          </a:p>
          <a:p>
            <a:pPr algn="just" eaLnBrk="1" hangingPunct="1">
              <a:defRPr/>
            </a:pPr>
            <a:endParaRPr lang="en-US" altLang="en-US" sz="2000" b="0" u="none" dirty="0">
              <a:latin typeface="Calibri" panose="020F0502020204030204" pitchFamily="34" charset="0"/>
              <a:cs typeface="Calibri" panose="020F0502020204030204" pitchFamily="34" charset="0"/>
            </a:endParaRPr>
          </a:p>
          <a:p>
            <a:pPr algn="just" eaLnBrk="1" hangingPunct="1">
              <a:defRPr/>
            </a:pPr>
            <a:endParaRPr lang="en-US" altLang="en-US" sz="2000" b="0" u="none" dirty="0">
              <a:latin typeface="Calibri" panose="020F0502020204030204" pitchFamily="34" charset="0"/>
              <a:cs typeface="Calibri" panose="020F0502020204030204" pitchFamily="34" charset="0"/>
            </a:endParaRPr>
          </a:p>
          <a:p>
            <a:pPr marL="0" indent="0" algn="just" eaLnBrk="1" hangingPunct="1">
              <a:buNone/>
              <a:defRPr/>
            </a:pPr>
            <a:r>
              <a:rPr lang="en-US" altLang="en-US" sz="2000" b="0" u="none" dirty="0">
                <a:latin typeface="Calibri" panose="020F0502020204030204" pitchFamily="34" charset="0"/>
                <a:cs typeface="Calibri" panose="020F0502020204030204" pitchFamily="34" charset="0"/>
              </a:rPr>
              <a:t>where Σ is the variance-covariance matrix and w the weight in each stock</a:t>
            </a:r>
          </a:p>
          <a:p>
            <a:pPr marL="0" indent="0" algn="just" eaLnBrk="1" hangingPunct="1">
              <a:buNone/>
              <a:defRPr/>
            </a:pPr>
            <a:endParaRPr lang="en-US" altLang="en-US" sz="2000" b="0" u="none"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1136576" y="4102952"/>
            <a:ext cx="4680520" cy="561887"/>
          </a:xfrm>
          <a:prstGeom prst="rect">
            <a:avLst/>
          </a:prstGeom>
        </p:spPr>
      </p:pic>
      <p:sp>
        <p:nvSpPr>
          <p:cNvPr id="2" name="Down Arrow 1"/>
          <p:cNvSpPr/>
          <p:nvPr/>
        </p:nvSpPr>
        <p:spPr bwMode="auto">
          <a:xfrm>
            <a:off x="4232920" y="3212976"/>
            <a:ext cx="288032" cy="43204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776</a:t>
            </a:fld>
            <a:endParaRPr lang="en-US"/>
          </a:p>
        </p:txBody>
      </p:sp>
    </p:spTree>
    <p:extLst>
      <p:ext uri="{BB962C8B-B14F-4D97-AF65-F5344CB8AC3E}">
        <p14:creationId xmlns:p14="http://schemas.microsoft.com/office/powerpoint/2010/main" val="3116557205"/>
      </p:ext>
    </p:extLst>
  </p:cSld>
  <p:clrMapOvr>
    <a:masterClrMapping/>
  </p:clrMapOvr>
  <p:transition spd="slow">
    <p:pull dir="r"/>
  </p:transition>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836533" y="1636285"/>
            <a:ext cx="4733312" cy="381000"/>
          </a:xfrm>
          <a:prstGeom prst="rect">
            <a:avLst/>
          </a:prstGeom>
        </p:spPr>
      </p:pic>
      <p:sp>
        <p:nvSpPr>
          <p:cNvPr id="11" name="Rectangle 2"/>
          <p:cNvSpPr txBox="1">
            <a:spLocks noChangeArrowheads="1"/>
          </p:cNvSpPr>
          <p:nvPr/>
        </p:nvSpPr>
        <p:spPr bwMode="auto">
          <a:xfrm>
            <a:off x="776536" y="332656"/>
            <a:ext cx="8640960" cy="838200"/>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VaR – Full model</a:t>
            </a:r>
            <a:endParaRPr kumimoji="0" lang="en-US" altLang="en-US" b="0" u="none" kern="0" dirty="0"/>
          </a:p>
        </p:txBody>
      </p:sp>
      <p:pic>
        <p:nvPicPr>
          <p:cNvPr id="2" name="Picture 1"/>
          <p:cNvPicPr>
            <a:picLocks noChangeAspect="1"/>
          </p:cNvPicPr>
          <p:nvPr/>
        </p:nvPicPr>
        <p:blipFill>
          <a:blip r:embed="rId3"/>
          <a:stretch>
            <a:fillRect/>
          </a:stretch>
        </p:blipFill>
        <p:spPr>
          <a:xfrm>
            <a:off x="704528" y="1647717"/>
            <a:ext cx="4064000" cy="2813050"/>
          </a:xfrm>
          <a:prstGeom prst="rect">
            <a:avLst/>
          </a:prstGeom>
        </p:spPr>
      </p:pic>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777</a:t>
            </a:fld>
            <a:endParaRPr lang="en-US"/>
          </a:p>
        </p:txBody>
      </p:sp>
    </p:spTree>
    <p:extLst>
      <p:ext uri="{BB962C8B-B14F-4D97-AF65-F5344CB8AC3E}">
        <p14:creationId xmlns:p14="http://schemas.microsoft.com/office/powerpoint/2010/main" val="3991577217"/>
      </p:ext>
    </p:extLst>
  </p:cSld>
  <p:clrMapOvr>
    <a:masterClrMapping/>
  </p:clrMapOvr>
  <p:transition spd="slow">
    <p:pull dir="r"/>
  </p:transition>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81000" y="332656"/>
            <a:ext cx="8636496" cy="100811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err="1"/>
              <a:t>VaR</a:t>
            </a:r>
            <a:r>
              <a:rPr lang="en-US" altLang="en-US" dirty="0"/>
              <a:t> for Stocks - Conclusions</a:t>
            </a:r>
          </a:p>
        </p:txBody>
      </p:sp>
      <p:sp>
        <p:nvSpPr>
          <p:cNvPr id="6" name="Rectangle 3"/>
          <p:cNvSpPr>
            <a:spLocks noChangeArrowheads="1"/>
          </p:cNvSpPr>
          <p:nvPr/>
        </p:nvSpPr>
        <p:spPr bwMode="auto">
          <a:xfrm>
            <a:off x="781000" y="3140968"/>
            <a:ext cx="8636496" cy="31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err="1">
                <a:solidFill>
                  <a:srgbClr val="FF0000"/>
                </a:solidFill>
                <a:latin typeface="Calibri" panose="020F0502020204030204" pitchFamily="34" charset="0"/>
                <a:cs typeface="Calibri" panose="020F0502020204030204" pitchFamily="34" charset="0"/>
              </a:rPr>
              <a:t>VaR</a:t>
            </a:r>
            <a:r>
              <a:rPr lang="en-US" altLang="en-US" sz="2000" b="0" u="none" dirty="0">
                <a:solidFill>
                  <a:srgbClr val="FF0000"/>
                </a:solidFill>
                <a:latin typeface="Calibri" panose="020F0502020204030204" pitchFamily="34" charset="0"/>
                <a:cs typeface="Calibri" panose="020F0502020204030204" pitchFamily="34" charset="0"/>
              </a:rPr>
              <a:t> is always given by the Portfolio Value x N() x </a:t>
            </a:r>
            <a:r>
              <a:rPr lang="en-US" altLang="en-US" sz="2000" b="0" u="none" dirty="0" err="1">
                <a:solidFill>
                  <a:srgbClr val="FF0000"/>
                </a:solidFill>
                <a:latin typeface="Symbol" panose="05050102010706020507" pitchFamily="18" charset="2"/>
                <a:cs typeface="Calibri" panose="020F0502020204030204" pitchFamily="34" charset="0"/>
              </a:rPr>
              <a:t>s</a:t>
            </a:r>
            <a:r>
              <a:rPr lang="en-US" altLang="en-US" sz="2000" b="0" u="none" baseline="-25000" dirty="0" err="1">
                <a:solidFill>
                  <a:srgbClr val="FF0000"/>
                </a:solidFill>
                <a:latin typeface="Calibri" panose="020F0502020204030204" pitchFamily="34" charset="0"/>
                <a:cs typeface="Calibri" panose="020F0502020204030204" pitchFamily="34" charset="0"/>
              </a:rPr>
              <a:t>p</a:t>
            </a:r>
            <a:r>
              <a:rPr lang="en-US" altLang="en-US" sz="2000" b="0" u="none" dirty="0">
                <a:solidFill>
                  <a:srgbClr val="FF0000"/>
                </a:solidFill>
                <a:latin typeface="Calibri" panose="020F0502020204030204" pitchFamily="34" charset="0"/>
                <a:cs typeface="Calibri" panose="020F0502020204030204" pitchFamily="34" charset="0"/>
              </a:rPr>
              <a:t> , being the latter the only parameter changing.</a:t>
            </a:r>
            <a:endParaRPr lang="en-US" altLang="en-US" sz="2000" b="0" u="none" baseline="-25000" dirty="0">
              <a:solidFill>
                <a:srgbClr val="FF0000"/>
              </a:solidFill>
              <a:latin typeface="Calibri" panose="020F0502020204030204" pitchFamily="34" charset="0"/>
              <a:cs typeface="Calibri" panose="020F0502020204030204" pitchFamily="34" charset="0"/>
            </a:endParaRP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Calibri" panose="020F0502020204030204" pitchFamily="34" charset="0"/>
                <a:cs typeface="Calibri" panose="020F0502020204030204" pitchFamily="34" charset="0"/>
              </a:rPr>
              <a:t>The undiversified model provides the highest </a:t>
            </a:r>
            <a:r>
              <a:rPr lang="en-US" altLang="en-US" sz="2000" b="0" u="none" dirty="0" err="1">
                <a:latin typeface="Calibri" panose="020F0502020204030204" pitchFamily="34" charset="0"/>
                <a:cs typeface="Calibri" panose="020F0502020204030204" pitchFamily="34" charset="0"/>
              </a:rPr>
              <a:t>VaR</a:t>
            </a:r>
            <a:r>
              <a:rPr lang="en-US" altLang="en-US" sz="2000" b="0" u="none" dirty="0">
                <a:latin typeface="Calibri" panose="020F0502020204030204" pitchFamily="34" charset="0"/>
                <a:cs typeface="Calibri" panose="020F0502020204030204" pitchFamily="34" charset="0"/>
              </a:rPr>
              <a:t>, as it doesn’t capture the diversification effect.</a:t>
            </a: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Calibri" panose="020F0502020204030204" pitchFamily="34" charset="0"/>
                <a:cs typeface="Calibri" panose="020F0502020204030204" pitchFamily="34" charset="0"/>
              </a:rPr>
              <a:t>The </a:t>
            </a:r>
            <a:r>
              <a:rPr lang="en-US" altLang="en-US" sz="2000" b="0" u="none" dirty="0" err="1">
                <a:latin typeface="Calibri" panose="020F0502020204030204" pitchFamily="34" charset="0"/>
                <a:cs typeface="Calibri" panose="020F0502020204030204" pitchFamily="34" charset="0"/>
              </a:rPr>
              <a:t>VaR</a:t>
            </a:r>
            <a:r>
              <a:rPr lang="en-US" altLang="en-US" sz="2000" b="0" u="none" dirty="0">
                <a:latin typeface="Calibri" panose="020F0502020204030204" pitchFamily="34" charset="0"/>
                <a:cs typeface="Calibri" panose="020F0502020204030204" pitchFamily="34" charset="0"/>
              </a:rPr>
              <a:t> with the diagonal model is the 2</a:t>
            </a:r>
            <a:r>
              <a:rPr lang="en-US" altLang="en-US" sz="2000" b="0" u="none" baseline="30000" dirty="0">
                <a:latin typeface="Calibri" panose="020F0502020204030204" pitchFamily="34" charset="0"/>
                <a:cs typeface="Calibri" panose="020F0502020204030204" pitchFamily="34" charset="0"/>
              </a:rPr>
              <a:t>nd</a:t>
            </a:r>
            <a:r>
              <a:rPr lang="en-US" altLang="en-US" sz="2000" b="0" u="none" dirty="0">
                <a:latin typeface="Calibri" panose="020F0502020204030204" pitchFamily="34" charset="0"/>
                <a:cs typeface="Calibri" panose="020F0502020204030204" pitchFamily="34" charset="0"/>
              </a:rPr>
              <a:t> highest, as it considers the specific and the systematic risk.</a:t>
            </a:r>
          </a:p>
          <a:p>
            <a:pPr marL="265113" indent="-265113" algn="just" eaLnBrk="1" hangingPunct="1">
              <a:lnSpc>
                <a:spcPts val="2700"/>
              </a:lnSpc>
              <a:spcBef>
                <a:spcPts val="600"/>
              </a:spcBef>
              <a:buClr>
                <a:schemeClr val="bg2"/>
              </a:buClr>
              <a:buFont typeface="Wingdings" panose="05000000000000000000" pitchFamily="2" charset="2"/>
              <a:buChar char="§"/>
            </a:pPr>
            <a:r>
              <a:rPr lang="en-US" altLang="en-US" sz="2000" b="0" u="none" dirty="0">
                <a:latin typeface="Calibri" panose="020F0502020204030204" pitchFamily="34" charset="0"/>
                <a:cs typeface="Calibri" panose="020F0502020204030204" pitchFamily="34" charset="0"/>
              </a:rPr>
              <a:t>The beta and factor models provides lower </a:t>
            </a:r>
            <a:r>
              <a:rPr lang="en-US" altLang="en-US" sz="2000" b="0" u="none" dirty="0" err="1">
                <a:latin typeface="Calibri" panose="020F0502020204030204" pitchFamily="34" charset="0"/>
                <a:cs typeface="Calibri" panose="020F0502020204030204" pitchFamily="34" charset="0"/>
              </a:rPr>
              <a:t>VaR</a:t>
            </a:r>
            <a:r>
              <a:rPr lang="en-US" altLang="en-US" sz="2000" b="0" u="none" dirty="0">
                <a:latin typeface="Calibri" panose="020F0502020204030204" pitchFamily="34" charset="0"/>
                <a:cs typeface="Calibri" panose="020F0502020204030204" pitchFamily="34" charset="0"/>
              </a:rPr>
              <a:t> values, as they ignore the specific risk.</a:t>
            </a:r>
          </a:p>
        </p:txBody>
      </p:sp>
      <p:pic>
        <p:nvPicPr>
          <p:cNvPr id="3" name="Picture 2"/>
          <p:cNvPicPr>
            <a:picLocks noChangeAspect="1"/>
          </p:cNvPicPr>
          <p:nvPr/>
        </p:nvPicPr>
        <p:blipFill>
          <a:blip r:embed="rId2"/>
          <a:stretch>
            <a:fillRect/>
          </a:stretch>
        </p:blipFill>
        <p:spPr>
          <a:xfrm>
            <a:off x="883171" y="1772816"/>
            <a:ext cx="6267450" cy="1143000"/>
          </a:xfrm>
          <a:prstGeom prst="rect">
            <a:avLst/>
          </a:prstGeom>
        </p:spPr>
      </p:pic>
      <p:sp>
        <p:nvSpPr>
          <p:cNvPr id="5" name="Slide Number Placeholder 4"/>
          <p:cNvSpPr>
            <a:spLocks noGrp="1"/>
          </p:cNvSpPr>
          <p:nvPr>
            <p:ph type="sldNum" sz="quarter" idx="12"/>
          </p:nvPr>
        </p:nvSpPr>
        <p:spPr/>
        <p:txBody>
          <a:bodyPr/>
          <a:lstStyle/>
          <a:p>
            <a:pPr>
              <a:defRPr/>
            </a:pPr>
            <a:fld id="{ABCFD3F2-5642-45AA-A8CF-5FDB05EA0EA7}" type="slidenum">
              <a:rPr lang="en-US" smtClean="0"/>
              <a:pPr>
                <a:defRPr/>
              </a:pPr>
              <a:t>778</a:t>
            </a:fld>
            <a:endParaRPr lang="en-US"/>
          </a:p>
        </p:txBody>
      </p:sp>
    </p:spTree>
    <p:extLst>
      <p:ext uri="{BB962C8B-B14F-4D97-AF65-F5344CB8AC3E}">
        <p14:creationId xmlns:p14="http://schemas.microsoft.com/office/powerpoint/2010/main" val="2511988264"/>
      </p:ext>
    </p:extLst>
  </p:cSld>
  <p:clrMapOvr>
    <a:masterClrMapping/>
  </p:clrMapOvr>
  <p:transition spd="slow">
    <p:pull dir="r"/>
  </p:transition>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536" y="1628800"/>
            <a:ext cx="8712968" cy="44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buClr>
                <a:schemeClr val="bg2"/>
              </a:buClr>
              <a:buFont typeface="Wingdings" panose="05000000000000000000" pitchFamily="2" charset="2"/>
              <a:buChar char="§"/>
            </a:pPr>
            <a:r>
              <a:rPr lang="en-US" altLang="en-US" sz="2200" b="0" u="none" dirty="0"/>
              <a:t>Theoretically we could use the same methodology as before =&gt; a </a:t>
            </a:r>
            <a:r>
              <a:rPr lang="en-US" altLang="en-US" sz="2200" b="0" u="none" dirty="0">
                <a:solidFill>
                  <a:srgbClr val="FF0000"/>
                </a:solidFill>
              </a:rPr>
              <a:t>bond </a:t>
            </a:r>
            <a:r>
              <a:rPr lang="en-US" altLang="en-US" sz="2200" b="0" u="none" dirty="0" err="1">
                <a:solidFill>
                  <a:srgbClr val="FF0000"/>
                </a:solidFill>
              </a:rPr>
              <a:t>VaR</a:t>
            </a:r>
            <a:r>
              <a:rPr lang="en-US" altLang="en-US" sz="2200" b="0" u="none" dirty="0">
                <a:solidFill>
                  <a:srgbClr val="FF0000"/>
                </a:solidFill>
              </a:rPr>
              <a:t> </a:t>
            </a:r>
            <a:r>
              <a:rPr lang="en-US" altLang="en-US" sz="2200" b="0" u="none" dirty="0"/>
              <a:t>would be given by </a:t>
            </a:r>
            <a:r>
              <a:rPr lang="en-US" altLang="en-US" sz="2400" b="0" i="1" u="none" dirty="0" err="1">
                <a:solidFill>
                  <a:srgbClr val="FF0000"/>
                </a:solidFill>
              </a:rPr>
              <a:t>VaR</a:t>
            </a:r>
            <a:r>
              <a:rPr lang="en-US" altLang="en-US" sz="2400" b="0" i="1" u="none" dirty="0">
                <a:solidFill>
                  <a:srgbClr val="FF0000"/>
                </a:solidFill>
              </a:rPr>
              <a:t>= -</a:t>
            </a:r>
            <a:r>
              <a:rPr lang="en-US" altLang="en-US" sz="2400" b="0" i="1" u="none" dirty="0" err="1">
                <a:solidFill>
                  <a:srgbClr val="FF0000"/>
                </a:solidFill>
              </a:rPr>
              <a:t>VZ</a:t>
            </a:r>
            <a:r>
              <a:rPr lang="en-US" altLang="en-US" sz="2400" b="0" i="1" u="none" baseline="-25000" dirty="0" err="1">
                <a:solidFill>
                  <a:srgbClr val="FF0000"/>
                </a:solidFill>
                <a:latin typeface="Symbol" panose="05050102010706020507" pitchFamily="18" charset="2"/>
              </a:rPr>
              <a:t>a</a:t>
            </a:r>
            <a:r>
              <a:rPr lang="en-US" altLang="en-US" sz="2400" b="0" i="1" u="none" baseline="-25000" dirty="0">
                <a:solidFill>
                  <a:srgbClr val="FF0000"/>
                </a:solidFill>
                <a:latin typeface="Symbol" panose="05050102010706020507" pitchFamily="18" charset="2"/>
              </a:rPr>
              <a:t> </a:t>
            </a:r>
            <a:r>
              <a:rPr lang="en-US" altLang="en-US" sz="2400" b="0" i="1" u="none" dirty="0">
                <a:solidFill>
                  <a:srgbClr val="FF0000"/>
                </a:solidFill>
                <a:latin typeface="Symbol" panose="05050102010706020507" pitchFamily="18" charset="2"/>
              </a:rPr>
              <a:t>s.</a:t>
            </a:r>
          </a:p>
          <a:p>
            <a:pPr marL="265113" indent="-265113" algn="just" eaLnBrk="1" hangingPunct="1">
              <a:lnSpc>
                <a:spcPts val="2700"/>
              </a:lnSpc>
              <a:spcBef>
                <a:spcPts val="0"/>
              </a:spcBef>
              <a:buClr>
                <a:schemeClr val="bg2"/>
              </a:buClr>
              <a:buFont typeface="Wingdings" panose="05000000000000000000" pitchFamily="2" charset="2"/>
              <a:buChar char="§"/>
            </a:pPr>
            <a:endParaRPr lang="en-US" altLang="en-US" sz="2400" b="0" i="1" u="none" dirty="0">
              <a:solidFill>
                <a:srgbClr val="FF0000"/>
              </a:solidFill>
              <a:latin typeface="Symbol" panose="05050102010706020507" pitchFamily="18" charset="2"/>
            </a:endParaRPr>
          </a:p>
          <a:p>
            <a:pPr marL="265113" indent="-265113" algn="just" eaLnBrk="1" hangingPunct="1">
              <a:lnSpc>
                <a:spcPts val="2700"/>
              </a:lnSpc>
              <a:spcBef>
                <a:spcPts val="0"/>
              </a:spcBef>
              <a:buClr>
                <a:schemeClr val="bg2"/>
              </a:buClr>
              <a:buFont typeface="Wingdings" panose="05000000000000000000" pitchFamily="2" charset="2"/>
              <a:buChar char="§"/>
            </a:pPr>
            <a:r>
              <a:rPr lang="en-US" altLang="en-US" sz="2200" b="0" u="none" dirty="0"/>
              <a:t>However, the volatility estimation for bond prices presents some difficulties:</a:t>
            </a:r>
          </a:p>
          <a:p>
            <a:pPr marL="665163" lvl="1" indent="-265113" algn="just" eaLnBrk="1" hangingPunct="1">
              <a:lnSpc>
                <a:spcPts val="2700"/>
              </a:lnSpc>
              <a:spcBef>
                <a:spcPts val="0"/>
              </a:spcBef>
              <a:buClr>
                <a:schemeClr val="bg2"/>
              </a:buClr>
              <a:buFont typeface="Wingdings" panose="05000000000000000000" pitchFamily="2" charset="2"/>
              <a:buChar char="§"/>
            </a:pPr>
            <a:r>
              <a:rPr lang="en-US" altLang="en-US" sz="1600" b="0" u="none" dirty="0"/>
              <a:t>Bonds converge to par (pull-to-par)</a:t>
            </a:r>
          </a:p>
          <a:p>
            <a:pPr marL="665163" lvl="1" indent="-265113" algn="just" eaLnBrk="1" hangingPunct="1">
              <a:lnSpc>
                <a:spcPts val="2700"/>
              </a:lnSpc>
              <a:spcBef>
                <a:spcPts val="0"/>
              </a:spcBef>
              <a:buClr>
                <a:schemeClr val="bg2"/>
              </a:buClr>
              <a:buFont typeface="Wingdings" panose="05000000000000000000" pitchFamily="2" charset="2"/>
              <a:buChar char="§"/>
            </a:pPr>
            <a:r>
              <a:rPr lang="en-US" altLang="en-US" sz="1600" b="0" u="none" dirty="0"/>
              <a:t>Maturity changes along time</a:t>
            </a:r>
          </a:p>
          <a:p>
            <a:pPr algn="just" eaLnBrk="1" hangingPunct="1">
              <a:lnSpc>
                <a:spcPts val="2800"/>
              </a:lnSpc>
              <a:spcBef>
                <a:spcPts val="600"/>
              </a:spcBef>
              <a:defRPr/>
            </a:pPr>
            <a:endParaRPr lang="pt-PT" altLang="en-US" sz="2000" b="0" u="none" dirty="0">
              <a:solidFill>
                <a:srgbClr val="FF0000"/>
              </a:solidFill>
            </a:endParaRPr>
          </a:p>
          <a:p>
            <a:pPr marL="265113" indent="-265113" algn="just" eaLnBrk="1" hangingPunct="1">
              <a:lnSpc>
                <a:spcPts val="2700"/>
              </a:lnSpc>
              <a:spcBef>
                <a:spcPts val="0"/>
              </a:spcBef>
              <a:buClr>
                <a:schemeClr val="bg2"/>
              </a:buClr>
              <a:buFont typeface="Wingdings" panose="05000000000000000000" pitchFamily="2" charset="2"/>
              <a:buChar char="§"/>
            </a:pPr>
            <a:r>
              <a:rPr lang="en-US" altLang="en-US" sz="2200" b="0" u="none" dirty="0"/>
              <a:t>The risk profile of bonds change when they get closer to maturity.</a:t>
            </a:r>
          </a:p>
          <a:p>
            <a:pPr algn="just" eaLnBrk="1" hangingPunct="1">
              <a:lnSpc>
                <a:spcPts val="2800"/>
              </a:lnSpc>
              <a:spcBef>
                <a:spcPts val="600"/>
              </a:spcBef>
              <a:defRPr/>
            </a:pPr>
            <a:endParaRPr lang="en-US" altLang="en-US" sz="2400" b="0" u="none" dirty="0"/>
          </a:p>
        </p:txBody>
      </p:sp>
      <p:sp>
        <p:nvSpPr>
          <p:cNvPr id="2" name="Down Arrow 1"/>
          <p:cNvSpPr/>
          <p:nvPr/>
        </p:nvSpPr>
        <p:spPr>
          <a:xfrm>
            <a:off x="5116768" y="4005064"/>
            <a:ext cx="3048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Down Arrow 6"/>
          <p:cNvSpPr/>
          <p:nvPr/>
        </p:nvSpPr>
        <p:spPr>
          <a:xfrm>
            <a:off x="5152256" y="5085184"/>
            <a:ext cx="3048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2"/>
          <p:cNvSpPr txBox="1">
            <a:spLocks noChangeArrowheads="1"/>
          </p:cNvSpPr>
          <p:nvPr/>
        </p:nvSpPr>
        <p:spPr bwMode="auto">
          <a:xfrm>
            <a:off x="781000" y="332656"/>
            <a:ext cx="8636496" cy="1008112"/>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err="1"/>
              <a:t>VaR</a:t>
            </a:r>
            <a:r>
              <a:rPr kumimoji="0" lang="en-US" altLang="en-US" b="0" u="none" kern="0" dirty="0"/>
              <a:t> for Bonds</a:t>
            </a:r>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779</a:t>
            </a:fld>
            <a:endParaRPr lang="en-US"/>
          </a:p>
        </p:txBody>
      </p:sp>
    </p:spTree>
    <p:extLst>
      <p:ext uri="{BB962C8B-B14F-4D97-AF65-F5344CB8AC3E}">
        <p14:creationId xmlns:p14="http://schemas.microsoft.com/office/powerpoint/2010/main" val="1137055303"/>
      </p:ext>
    </p:extLst>
  </p:cSld>
  <p:clrMapOvr>
    <a:masterClrMapping/>
  </p:clrMapOvr>
  <p:transition spd="slow">
    <p:pull dir="r"/>
  </p:transition>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a:t>Transmission of Monetary Policy Effects</a:t>
            </a:r>
          </a:p>
        </p:txBody>
      </p:sp>
      <p:sp>
        <p:nvSpPr>
          <p:cNvPr id="1620995" name="Rectangle 3"/>
          <p:cNvSpPr>
            <a:spLocks noGrp="1" noChangeArrowheads="1"/>
          </p:cNvSpPr>
          <p:nvPr>
            <p:ph type="body" idx="1"/>
          </p:nvPr>
        </p:nvSpPr>
        <p:spPr>
          <a:xfrm>
            <a:off x="776536" y="1628799"/>
            <a:ext cx="8712968" cy="1493139"/>
          </a:xfrm>
        </p:spPr>
        <p:txBody>
          <a:bodyPr/>
          <a:lstStyle/>
          <a:p>
            <a:pPr algn="just">
              <a:lnSpc>
                <a:spcPts val="2700"/>
              </a:lnSpc>
              <a:spcBef>
                <a:spcPts val="600"/>
              </a:spcBef>
              <a:spcAft>
                <a:spcPts val="600"/>
              </a:spcAft>
            </a:pPr>
            <a:r>
              <a:rPr lang="en-US" sz="2000" dirty="0"/>
              <a:t>Money growth is also related to inflation, even though there has been a noticeable decoupling since the end of the </a:t>
            </a:r>
            <a:r>
              <a:rPr lang="en-US" sz="2000" dirty="0" err="1"/>
              <a:t>XX</a:t>
            </a:r>
            <a:r>
              <a:rPr lang="en-US" sz="2000" baseline="30000" dirty="0" err="1"/>
              <a:t>th</a:t>
            </a:r>
            <a:r>
              <a:rPr lang="en-US" sz="2000" dirty="0"/>
              <a:t> century, after the massive monetary injections by the Fed, to tackle the effects of the several financial crises since then (Asian crisis, Nasdaq bubble and subprime crisis):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78</a:t>
            </a:fld>
            <a:endParaRPr lang="en-US"/>
          </a:p>
        </p:txBody>
      </p:sp>
      <p:sp>
        <p:nvSpPr>
          <p:cNvPr id="7" name="Rectangle 3"/>
          <p:cNvSpPr txBox="1">
            <a:spLocks noChangeArrowheads="1"/>
          </p:cNvSpPr>
          <p:nvPr/>
        </p:nvSpPr>
        <p:spPr bwMode="auto">
          <a:xfrm>
            <a:off x="810297" y="5661248"/>
            <a:ext cx="8208912" cy="59935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a:t>Source: </a:t>
            </a:r>
            <a:r>
              <a:rPr kumimoji="0" lang="en-US" sz="1400" b="0" u="none" kern="0" dirty="0" err="1"/>
              <a:t>Mishkin</a:t>
            </a:r>
            <a:r>
              <a:rPr kumimoji="0" lang="en-US" sz="1400" b="0" u="none" kern="0" dirty="0"/>
              <a:t> (2019), “</a:t>
            </a:r>
            <a:r>
              <a:rPr lang="en-US" sz="1400" b="0" u="none" dirty="0"/>
              <a:t>The Economics of Money, Banking, and Financial Markets”.</a:t>
            </a:r>
          </a:p>
          <a:p>
            <a:pPr marL="0" indent="0">
              <a:buNone/>
            </a:pPr>
            <a:r>
              <a:rPr lang="en-US" sz="1400" b="0" u="none" dirty="0"/>
              <a:t>Note: Left-hand chart: US - 1950-2014; Right-hand chart: 2003-2013.</a:t>
            </a:r>
          </a:p>
          <a:p>
            <a:pPr marL="0" indent="0">
              <a:buNone/>
            </a:pPr>
            <a:endParaRPr lang="en-US" sz="1400" b="0" u="none" dirty="0"/>
          </a:p>
        </p:txBody>
      </p:sp>
      <p:pic>
        <p:nvPicPr>
          <p:cNvPr id="3" name="Picture 2"/>
          <p:cNvPicPr>
            <a:picLocks noChangeAspect="1"/>
          </p:cNvPicPr>
          <p:nvPr/>
        </p:nvPicPr>
        <p:blipFill>
          <a:blip r:embed="rId2"/>
          <a:stretch>
            <a:fillRect/>
          </a:stretch>
        </p:blipFill>
        <p:spPr>
          <a:xfrm>
            <a:off x="793242" y="3193947"/>
            <a:ext cx="2674370" cy="2395293"/>
          </a:xfrm>
          <a:prstGeom prst="rect">
            <a:avLst/>
          </a:prstGeom>
        </p:spPr>
      </p:pic>
      <p:pic>
        <p:nvPicPr>
          <p:cNvPr id="5" name="Picture 4"/>
          <p:cNvPicPr>
            <a:picLocks noChangeAspect="1"/>
          </p:cNvPicPr>
          <p:nvPr/>
        </p:nvPicPr>
        <p:blipFill>
          <a:blip r:embed="rId3"/>
          <a:stretch>
            <a:fillRect/>
          </a:stretch>
        </p:blipFill>
        <p:spPr>
          <a:xfrm>
            <a:off x="4379166" y="3193947"/>
            <a:ext cx="3742186" cy="2429946"/>
          </a:xfrm>
          <a:prstGeom prst="rect">
            <a:avLst/>
          </a:prstGeom>
        </p:spPr>
      </p:pic>
      <p:sp>
        <p:nvSpPr>
          <p:cNvPr id="4" name="Oval 3"/>
          <p:cNvSpPr/>
          <p:nvPr/>
        </p:nvSpPr>
        <p:spPr bwMode="auto">
          <a:xfrm>
            <a:off x="2747532" y="3429000"/>
            <a:ext cx="720080" cy="2160240"/>
          </a:xfrm>
          <a:prstGeom prst="ellipse">
            <a:avLst/>
          </a:prstGeom>
          <a:no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735363801"/>
      </p:ext>
    </p:extLst>
  </p:cSld>
  <p:clrMapOvr>
    <a:masterClrMapping/>
  </p:clrMapOvr>
  <p:transition spd="slow">
    <p:pull dir="r"/>
  </p:transition>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81000" y="1628800"/>
            <a:ext cx="8780512" cy="465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buClr>
                <a:schemeClr val="bg2"/>
              </a:buClr>
              <a:buFont typeface="Wingdings" panose="05000000000000000000" pitchFamily="2" charset="2"/>
              <a:buChar char="§"/>
            </a:pPr>
            <a:r>
              <a:rPr lang="en-US" altLang="en-US" sz="2000" b="0" u="none" dirty="0"/>
              <a:t>It is not possible to use time-series of bond prices to calculate the </a:t>
            </a:r>
            <a:r>
              <a:rPr lang="en-US" altLang="en-US" sz="2000" b="0" u="none" dirty="0" err="1"/>
              <a:t>VaR</a:t>
            </a:r>
            <a:r>
              <a:rPr lang="en-US" altLang="en-US" sz="2000" b="0" u="none" dirty="0"/>
              <a:t> of a bond portfolio.</a:t>
            </a:r>
          </a:p>
          <a:p>
            <a:pPr marL="265113" indent="-265113" algn="just" eaLnBrk="1" hangingPunct="1">
              <a:lnSpc>
                <a:spcPts val="2700"/>
              </a:lnSpc>
              <a:spcBef>
                <a:spcPts val="0"/>
              </a:spcBef>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buClr>
                <a:schemeClr val="bg2"/>
              </a:buClr>
              <a:buFont typeface="Wingdings" panose="05000000000000000000" pitchFamily="2" charset="2"/>
              <a:buChar char="§"/>
            </a:pPr>
            <a:r>
              <a:rPr lang="en-US" altLang="en-US" sz="2000" b="0" u="none" dirty="0"/>
              <a:t>Bonds have to be mapped on yields according to their current profile (e.g. maturity).</a:t>
            </a:r>
          </a:p>
          <a:p>
            <a:pPr marL="265113" indent="-265113" algn="just" eaLnBrk="1" hangingPunct="1">
              <a:lnSpc>
                <a:spcPts val="2700"/>
              </a:lnSpc>
              <a:spcBef>
                <a:spcPts val="0"/>
              </a:spcBef>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buClr>
                <a:schemeClr val="bg2"/>
              </a:buClr>
              <a:buFont typeface="Wingdings" panose="05000000000000000000" pitchFamily="2" charset="2"/>
              <a:buChar char="§"/>
            </a:pPr>
            <a:r>
              <a:rPr lang="en-US" altLang="en-US" sz="2000" b="0" u="none" dirty="0"/>
              <a:t>Mapping the exposures to risk factors is the only solution when the characteristics of assets change over time.</a:t>
            </a:r>
          </a:p>
          <a:p>
            <a:pPr marL="265113" indent="-265113" algn="just" eaLnBrk="1" hangingPunct="1">
              <a:lnSpc>
                <a:spcPts val="2700"/>
              </a:lnSpc>
              <a:spcBef>
                <a:spcPts val="0"/>
              </a:spcBef>
              <a:buClr>
                <a:schemeClr val="bg2"/>
              </a:buClr>
              <a:buFont typeface="Wingdings" panose="05000000000000000000" pitchFamily="2" charset="2"/>
              <a:buChar char="§"/>
            </a:pPr>
            <a:r>
              <a:rPr lang="en-US" altLang="en-US" sz="2000" b="0" u="none" dirty="0">
                <a:solidFill>
                  <a:srgbClr val="FF0000"/>
                </a:solidFill>
              </a:rPr>
              <a:t>Mapping – process by which the values of the portfolio positions are replaced by exposures to risk factors.</a:t>
            </a:r>
          </a:p>
          <a:p>
            <a:pPr marL="265113" indent="-265113" algn="just" eaLnBrk="1" hangingPunct="1">
              <a:lnSpc>
                <a:spcPts val="2700"/>
              </a:lnSpc>
              <a:spcBef>
                <a:spcPts val="0"/>
              </a:spcBef>
              <a:buClr>
                <a:schemeClr val="bg2"/>
              </a:buClr>
              <a:buFont typeface="Wingdings" panose="05000000000000000000" pitchFamily="2" charset="2"/>
              <a:buChar char="§"/>
            </a:pPr>
            <a:r>
              <a:rPr lang="en-US" altLang="en-US" sz="2000" b="0" u="none" dirty="0"/>
              <a:t>Mapping should preserve the market value of the portfolio and ideally its risk. </a:t>
            </a:r>
          </a:p>
        </p:txBody>
      </p:sp>
      <p:sp>
        <p:nvSpPr>
          <p:cNvPr id="2" name="Down Arrow 1"/>
          <p:cNvSpPr/>
          <p:nvPr/>
        </p:nvSpPr>
        <p:spPr>
          <a:xfrm>
            <a:off x="4942656" y="1611660"/>
            <a:ext cx="457200" cy="52119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Down Arrow 5"/>
          <p:cNvSpPr/>
          <p:nvPr/>
        </p:nvSpPr>
        <p:spPr>
          <a:xfrm>
            <a:off x="4942656" y="2479272"/>
            <a:ext cx="4572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Down Arrow 6"/>
          <p:cNvSpPr/>
          <p:nvPr/>
        </p:nvSpPr>
        <p:spPr>
          <a:xfrm>
            <a:off x="4942656" y="3501008"/>
            <a:ext cx="4572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2"/>
          <p:cNvSpPr txBox="1">
            <a:spLocks noChangeArrowheads="1"/>
          </p:cNvSpPr>
          <p:nvPr/>
        </p:nvSpPr>
        <p:spPr bwMode="auto">
          <a:xfrm>
            <a:off x="803136" y="345536"/>
            <a:ext cx="8636496" cy="1008112"/>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err="1"/>
              <a:t>VaR</a:t>
            </a:r>
            <a:r>
              <a:rPr kumimoji="0" lang="en-US" altLang="en-US" b="0" u="none" kern="0" dirty="0"/>
              <a:t> for Bonds</a:t>
            </a:r>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780</a:t>
            </a:fld>
            <a:endParaRPr lang="en-US"/>
          </a:p>
        </p:txBody>
      </p:sp>
    </p:spTree>
    <p:extLst>
      <p:ext uri="{BB962C8B-B14F-4D97-AF65-F5344CB8AC3E}">
        <p14:creationId xmlns:p14="http://schemas.microsoft.com/office/powerpoint/2010/main" val="3309592881"/>
      </p:ext>
    </p:extLst>
  </p:cSld>
  <p:clrMapOvr>
    <a:masterClrMapping/>
  </p:clrMapOvr>
  <p:transition spd="slow">
    <p:pull dir="r"/>
  </p:transition>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803136" y="1628800"/>
            <a:ext cx="8636496"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Some </a:t>
            </a:r>
            <a:r>
              <a:rPr lang="en-US" altLang="en-US" sz="2000" b="0" u="none" dirty="0">
                <a:solidFill>
                  <a:srgbClr val="FF0000"/>
                </a:solidFill>
              </a:rPr>
              <a:t>simpliﬁcations are necessary</a:t>
            </a:r>
            <a:r>
              <a:rPr lang="en-US" altLang="en-US" sz="2000" b="0" u="none" dirty="0"/>
              <a:t>, having in mind that the yield curve can be explained by a limited number of factors.</a:t>
            </a: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The simplest approach is to assume that only parallel shifts in the yield curve occur.</a:t>
            </a: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In this case, </a:t>
            </a:r>
            <a:r>
              <a:rPr lang="en-US" altLang="en-US" sz="2000" b="0" u="none" dirty="0">
                <a:solidFill>
                  <a:srgbClr val="FF0000"/>
                </a:solidFill>
              </a:rPr>
              <a:t>only one market variable or factor would have to be known: the size of the parallel shift.</a:t>
            </a:r>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dirty="0"/>
              <a:t>The changes in the value of a bond portfolio can then be calculated using the modified duration relationship:</a:t>
            </a: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dirty="0"/>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dirty="0"/>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dirty="0">
                <a:solidFill>
                  <a:srgbClr val="FF0000"/>
                </a:solidFill>
              </a:rPr>
              <a:t>Volatility of bond prices:</a:t>
            </a:r>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dirty="0" err="1">
                <a:solidFill>
                  <a:srgbClr val="FF0000"/>
                </a:solidFill>
              </a:rPr>
              <a:t>VaR</a:t>
            </a:r>
            <a:r>
              <a:rPr lang="en-US" altLang="en-US" sz="2000" dirty="0">
                <a:solidFill>
                  <a:srgbClr val="FF0000"/>
                </a:solidFill>
              </a:rPr>
              <a:t> of bond prices:</a:t>
            </a:r>
            <a:endParaRPr lang="en-US" altLang="en-US" sz="2000" dirty="0"/>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dirty="0">
              <a:solidFill>
                <a:srgbClr val="FF0000"/>
              </a:solidFill>
            </a:endParaRP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dirty="0"/>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p>
        </p:txBody>
      </p:sp>
      <p:sp>
        <p:nvSpPr>
          <p:cNvPr id="2" name="Down Arrow 1"/>
          <p:cNvSpPr/>
          <p:nvPr/>
        </p:nvSpPr>
        <p:spPr>
          <a:xfrm>
            <a:off x="5105400" y="2348880"/>
            <a:ext cx="457200" cy="4383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Down Arrow 5"/>
          <p:cNvSpPr/>
          <p:nvPr/>
        </p:nvSpPr>
        <p:spPr>
          <a:xfrm>
            <a:off x="5105400" y="3062336"/>
            <a:ext cx="4572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2"/>
          <p:cNvSpPr txBox="1">
            <a:spLocks noChangeArrowheads="1"/>
          </p:cNvSpPr>
          <p:nvPr/>
        </p:nvSpPr>
        <p:spPr bwMode="auto">
          <a:xfrm>
            <a:off x="803136" y="345536"/>
            <a:ext cx="8636496" cy="1008112"/>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err="1"/>
              <a:t>VaR</a:t>
            </a:r>
            <a:r>
              <a:rPr kumimoji="0" lang="en-US" altLang="en-US" b="0" u="none" kern="0" dirty="0"/>
              <a:t> for Bonds</a:t>
            </a:r>
          </a:p>
        </p:txBody>
      </p:sp>
      <p:pic>
        <p:nvPicPr>
          <p:cNvPr id="9" name="Picture 8"/>
          <p:cNvPicPr>
            <a:picLocks noChangeAspect="1"/>
          </p:cNvPicPr>
          <p:nvPr/>
        </p:nvPicPr>
        <p:blipFill>
          <a:blip r:embed="rId3"/>
          <a:stretch>
            <a:fillRect/>
          </a:stretch>
        </p:blipFill>
        <p:spPr>
          <a:xfrm>
            <a:off x="6110321" y="4653136"/>
            <a:ext cx="2659103" cy="355652"/>
          </a:xfrm>
          <a:prstGeom prst="rect">
            <a:avLst/>
          </a:prstGeom>
        </p:spPr>
      </p:pic>
      <p:sp>
        <p:nvSpPr>
          <p:cNvPr id="10" name="Down Arrow 9"/>
          <p:cNvSpPr/>
          <p:nvPr/>
        </p:nvSpPr>
        <p:spPr>
          <a:xfrm>
            <a:off x="5121384" y="5008788"/>
            <a:ext cx="457200" cy="47666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4"/>
          <a:stretch>
            <a:fillRect/>
          </a:stretch>
        </p:blipFill>
        <p:spPr>
          <a:xfrm>
            <a:off x="4232920" y="5547894"/>
            <a:ext cx="2934293" cy="425420"/>
          </a:xfrm>
          <a:prstGeom prst="rect">
            <a:avLst/>
          </a:prstGeom>
        </p:spPr>
      </p:pic>
      <p:pic>
        <p:nvPicPr>
          <p:cNvPr id="12" name="Picture 11"/>
          <p:cNvPicPr>
            <a:picLocks noChangeAspect="1"/>
          </p:cNvPicPr>
          <p:nvPr/>
        </p:nvPicPr>
        <p:blipFill>
          <a:blip r:embed="rId5"/>
          <a:stretch>
            <a:fillRect/>
          </a:stretch>
        </p:blipFill>
        <p:spPr>
          <a:xfrm>
            <a:off x="4232920" y="6001215"/>
            <a:ext cx="3430487" cy="331914"/>
          </a:xfrm>
          <a:prstGeom prst="rect">
            <a:avLst/>
          </a:prstGeom>
        </p:spPr>
      </p:pic>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781</a:t>
            </a:fld>
            <a:endParaRPr lang="en-US"/>
          </a:p>
        </p:txBody>
      </p:sp>
    </p:spTree>
    <p:extLst>
      <p:ext uri="{BB962C8B-B14F-4D97-AF65-F5344CB8AC3E}">
        <p14:creationId xmlns:p14="http://schemas.microsoft.com/office/powerpoint/2010/main" val="2222295538"/>
      </p:ext>
    </p:extLst>
  </p:cSld>
  <p:clrMapOvr>
    <a:masterClrMapping/>
  </p:clrMapOvr>
  <p:transition spd="slow">
    <p:pull dir="r"/>
  </p:transition>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04528" y="1628800"/>
            <a:ext cx="8735104" cy="46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In practice, the risk structure is often simplified to a single factor.</a:t>
            </a: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solidFill>
                <a:srgbClr val="FF0000"/>
              </a:solidFill>
            </a:endParaRPr>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solidFill>
                  <a:srgbClr val="FF0000"/>
                </a:solidFill>
              </a:rPr>
              <a:t>Duration model </a:t>
            </a:r>
            <a:r>
              <a:rPr lang="en-US" altLang="en-US" sz="2000" b="0" u="none" dirty="0"/>
              <a:t>– assumes that the yield curve only faces parallel movements (upward or downward).</a:t>
            </a: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The volatility of yield changes is the same for all maturities, …</a:t>
            </a:r>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 even though the volatility of bond prices differs according to the modified duration.</a:t>
            </a: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solidFill>
                <a:srgbClr val="FF0000"/>
              </a:solidFill>
            </a:endParaRP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solidFill>
                <a:srgbClr val="FF0000"/>
              </a:solidFill>
            </a:endParaRPr>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solidFill>
                  <a:srgbClr val="FF0000"/>
                </a:solidFill>
              </a:rPr>
              <a:t>Problem:</a:t>
            </a:r>
            <a:r>
              <a:rPr lang="en-US" altLang="en-US" sz="2000" b="0" u="none" dirty="0"/>
              <a:t> Does this hold in reality?</a:t>
            </a:r>
            <a:endParaRPr lang="en-US" altLang="en-US" sz="2000" b="0" u="none" dirty="0">
              <a:solidFill>
                <a:srgbClr val="FF0000"/>
              </a:solidFill>
            </a:endParaRPr>
          </a:p>
        </p:txBody>
      </p:sp>
      <p:sp>
        <p:nvSpPr>
          <p:cNvPr id="6" name="Down Arrow 5"/>
          <p:cNvSpPr/>
          <p:nvPr/>
        </p:nvSpPr>
        <p:spPr>
          <a:xfrm>
            <a:off x="4933375" y="1916832"/>
            <a:ext cx="400625" cy="51169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Down Arrow 9"/>
          <p:cNvSpPr/>
          <p:nvPr/>
        </p:nvSpPr>
        <p:spPr>
          <a:xfrm>
            <a:off x="4933375" y="3009064"/>
            <a:ext cx="4572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Down Arrow 12"/>
          <p:cNvSpPr/>
          <p:nvPr/>
        </p:nvSpPr>
        <p:spPr>
          <a:xfrm>
            <a:off x="4933375" y="4509120"/>
            <a:ext cx="4572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2"/>
          <p:cNvSpPr txBox="1">
            <a:spLocks noChangeArrowheads="1"/>
          </p:cNvSpPr>
          <p:nvPr/>
        </p:nvSpPr>
        <p:spPr bwMode="auto">
          <a:xfrm>
            <a:off x="803136" y="345536"/>
            <a:ext cx="8636496" cy="1008112"/>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err="1"/>
              <a:t>VaR</a:t>
            </a:r>
            <a:r>
              <a:rPr kumimoji="0" lang="en-US" altLang="en-US" b="0" u="none" kern="0" dirty="0"/>
              <a:t> for Bonds</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782</a:t>
            </a:fld>
            <a:endParaRPr lang="en-US"/>
          </a:p>
        </p:txBody>
      </p:sp>
    </p:spTree>
    <p:extLst>
      <p:ext uri="{BB962C8B-B14F-4D97-AF65-F5344CB8AC3E}">
        <p14:creationId xmlns:p14="http://schemas.microsoft.com/office/powerpoint/2010/main" val="3340324951"/>
      </p:ext>
    </p:extLst>
  </p:cSld>
  <p:clrMapOvr>
    <a:masterClrMapping/>
  </p:clrMapOvr>
  <p:transition spd="slow">
    <p:pull dir="r"/>
  </p:transition>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803136" y="1628800"/>
            <a:ext cx="8636496"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With only parallel movements in the yield curve, the Yield </a:t>
            </a:r>
            <a:r>
              <a:rPr lang="en-US" altLang="en-US" sz="2000" b="0" u="none" dirty="0" err="1"/>
              <a:t>VaRs</a:t>
            </a:r>
            <a:r>
              <a:rPr lang="en-US" altLang="en-US" sz="2000" b="0" u="none" dirty="0"/>
              <a:t> (last column) should be equal for all.</a:t>
            </a:r>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According to the following table, they are actually similar, even though not equal, as longer maturities exhibit lower yields.</a:t>
            </a:r>
          </a:p>
        </p:txBody>
      </p:sp>
      <p:pic>
        <p:nvPicPr>
          <p:cNvPr id="11" name="Picture 10"/>
          <p:cNvPicPr>
            <a:picLocks noChangeAspect="1"/>
          </p:cNvPicPr>
          <p:nvPr/>
        </p:nvPicPr>
        <p:blipFill>
          <a:blip r:embed="rId3"/>
          <a:stretch>
            <a:fillRect/>
          </a:stretch>
        </p:blipFill>
        <p:spPr>
          <a:xfrm>
            <a:off x="1167879" y="3212976"/>
            <a:ext cx="5189210" cy="2946387"/>
          </a:xfrm>
          <a:prstGeom prst="rect">
            <a:avLst/>
          </a:prstGeom>
        </p:spPr>
      </p:pic>
      <p:sp>
        <p:nvSpPr>
          <p:cNvPr id="9" name="Text Box 6"/>
          <p:cNvSpPr txBox="1">
            <a:spLocks noChangeArrowheads="1"/>
          </p:cNvSpPr>
          <p:nvPr/>
        </p:nvSpPr>
        <p:spPr bwMode="auto">
          <a:xfrm>
            <a:off x="6825208" y="5805264"/>
            <a:ext cx="1643074"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a:solidFill>
                  <a:schemeClr val="tx1"/>
                </a:solidFill>
                <a:latin typeface="+mn-lt"/>
              </a:rPr>
              <a:t>Source: </a:t>
            </a:r>
            <a:r>
              <a:rPr lang="en-US" sz="1200" b="0" u="none" dirty="0" err="1">
                <a:solidFill>
                  <a:schemeClr val="tx1"/>
                </a:solidFill>
                <a:latin typeface="+mn-lt"/>
              </a:rPr>
              <a:t>Jorion</a:t>
            </a:r>
            <a:r>
              <a:rPr lang="en-US" sz="1200" b="0" u="none" dirty="0">
                <a:solidFill>
                  <a:schemeClr val="tx1"/>
                </a:solidFill>
                <a:latin typeface="+mn-lt"/>
              </a:rPr>
              <a:t> (2007)</a:t>
            </a:r>
          </a:p>
        </p:txBody>
      </p:sp>
      <p:sp>
        <p:nvSpPr>
          <p:cNvPr id="7" name="Rectangle 2"/>
          <p:cNvSpPr txBox="1">
            <a:spLocks noChangeArrowheads="1"/>
          </p:cNvSpPr>
          <p:nvPr/>
        </p:nvSpPr>
        <p:spPr bwMode="auto">
          <a:xfrm>
            <a:off x="803136" y="345536"/>
            <a:ext cx="8636496" cy="1008112"/>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err="1"/>
              <a:t>VaR</a:t>
            </a:r>
            <a:r>
              <a:rPr kumimoji="0" lang="en-US" altLang="en-US" b="0" u="none" kern="0" dirty="0"/>
              <a:t> for Bonds</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783</a:t>
            </a:fld>
            <a:endParaRPr lang="en-US"/>
          </a:p>
        </p:txBody>
      </p:sp>
    </p:spTree>
    <p:extLst>
      <p:ext uri="{BB962C8B-B14F-4D97-AF65-F5344CB8AC3E}">
        <p14:creationId xmlns:p14="http://schemas.microsoft.com/office/powerpoint/2010/main" val="160211279"/>
      </p:ext>
    </p:extLst>
  </p:cSld>
  <p:clrMapOvr>
    <a:masterClrMapping/>
  </p:clrMapOvr>
  <p:transition spd="slow">
    <p:pull dir="r"/>
  </p:transition>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803136" y="1628800"/>
            <a:ext cx="8636496" cy="46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The same pattern can be found in correlations.</a:t>
            </a:r>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Actually, the yields exhibit high correlations, namely for close maturities, as for more distant maturities correlations decrease.</a:t>
            </a:r>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solidFill>
                  <a:srgbClr val="FF0000"/>
                </a:solidFill>
              </a:rPr>
              <a:t>Conclusion: </a:t>
            </a:r>
            <a:r>
              <a:rPr lang="en-US" altLang="en-US" sz="2000" b="0" u="none" dirty="0"/>
              <a:t>more than 1 factor seems to be necessary to explain the yield curve shifts and therefore to calculate the </a:t>
            </a:r>
            <a:r>
              <a:rPr lang="en-US" altLang="en-US" sz="2000" b="0" u="none" dirty="0" err="1"/>
              <a:t>VaR</a:t>
            </a:r>
            <a:r>
              <a:rPr lang="en-US" altLang="en-US" sz="2000" b="0" u="none" dirty="0"/>
              <a:t> of a bond portfolio.</a:t>
            </a:r>
          </a:p>
        </p:txBody>
      </p:sp>
      <p:sp>
        <p:nvSpPr>
          <p:cNvPr id="9" name="Text Box 6"/>
          <p:cNvSpPr txBox="1">
            <a:spLocks noChangeArrowheads="1"/>
          </p:cNvSpPr>
          <p:nvPr/>
        </p:nvSpPr>
        <p:spPr bwMode="auto">
          <a:xfrm>
            <a:off x="6079238" y="5918754"/>
            <a:ext cx="1643074"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a:solidFill>
                  <a:schemeClr val="tx1"/>
                </a:solidFill>
                <a:latin typeface="+mn-lt"/>
              </a:rPr>
              <a:t>Source: </a:t>
            </a:r>
            <a:r>
              <a:rPr lang="en-US" sz="1200" b="0" u="none" dirty="0" err="1">
                <a:solidFill>
                  <a:schemeClr val="tx1"/>
                </a:solidFill>
                <a:latin typeface="+mn-lt"/>
              </a:rPr>
              <a:t>Jorion</a:t>
            </a:r>
            <a:r>
              <a:rPr lang="en-US" sz="1200" b="0" u="none" dirty="0">
                <a:solidFill>
                  <a:schemeClr val="tx1"/>
                </a:solidFill>
                <a:latin typeface="+mn-lt"/>
              </a:rPr>
              <a:t> (2007)</a:t>
            </a:r>
          </a:p>
        </p:txBody>
      </p:sp>
      <p:pic>
        <p:nvPicPr>
          <p:cNvPr id="2" name="Picture 1"/>
          <p:cNvPicPr>
            <a:picLocks noChangeAspect="1"/>
          </p:cNvPicPr>
          <p:nvPr/>
        </p:nvPicPr>
        <p:blipFill>
          <a:blip r:embed="rId3"/>
          <a:stretch>
            <a:fillRect/>
          </a:stretch>
        </p:blipFill>
        <p:spPr>
          <a:xfrm>
            <a:off x="1280592" y="3511380"/>
            <a:ext cx="4724400" cy="2737020"/>
          </a:xfrm>
          <a:prstGeom prst="rect">
            <a:avLst/>
          </a:prstGeom>
        </p:spPr>
      </p:pic>
      <p:sp>
        <p:nvSpPr>
          <p:cNvPr id="7" name="Rectangle 2"/>
          <p:cNvSpPr txBox="1">
            <a:spLocks noChangeArrowheads="1"/>
          </p:cNvSpPr>
          <p:nvPr/>
        </p:nvSpPr>
        <p:spPr bwMode="auto">
          <a:xfrm>
            <a:off x="803136" y="345536"/>
            <a:ext cx="8636496" cy="1008112"/>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err="1"/>
              <a:t>VaR</a:t>
            </a:r>
            <a:r>
              <a:rPr kumimoji="0" lang="en-US" altLang="en-US" b="0" u="none" kern="0" dirty="0"/>
              <a:t> for Bonds</a:t>
            </a:r>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784</a:t>
            </a:fld>
            <a:endParaRPr lang="en-US"/>
          </a:p>
        </p:txBody>
      </p:sp>
    </p:spTree>
    <p:extLst>
      <p:ext uri="{BB962C8B-B14F-4D97-AF65-F5344CB8AC3E}">
        <p14:creationId xmlns:p14="http://schemas.microsoft.com/office/powerpoint/2010/main" val="519096680"/>
      </p:ext>
    </p:extLst>
  </p:cSld>
  <p:clrMapOvr>
    <a:masterClrMapping/>
  </p:clrMapOvr>
  <p:transition spd="slow">
    <p:pull dir="r"/>
  </p:transition>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32656"/>
            <a:ext cx="8712968" cy="1115144"/>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t>Mapping</a:t>
            </a:r>
          </a:p>
        </p:txBody>
      </p:sp>
      <p:sp>
        <p:nvSpPr>
          <p:cNvPr id="5" name="Rectangle 3"/>
          <p:cNvSpPr>
            <a:spLocks noChangeArrowheads="1"/>
          </p:cNvSpPr>
          <p:nvPr/>
        </p:nvSpPr>
        <p:spPr bwMode="auto">
          <a:xfrm>
            <a:off x="776536" y="1586520"/>
            <a:ext cx="8712968" cy="466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b="0" u="none" dirty="0"/>
              <a:t>Interest rate risk in bonds can be measured by a mapping system, using different factors that have to identified (or assumed):</a:t>
            </a: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p>
          <a:p>
            <a:pPr marL="447675" lvl="1" indent="-182563" algn="just" eaLnBrk="1" hangingPunct="1">
              <a:lnSpc>
                <a:spcPts val="2600"/>
              </a:lnSpc>
              <a:spcBef>
                <a:spcPts val="0"/>
              </a:spcBef>
              <a:buClr>
                <a:schemeClr val="bg2"/>
              </a:buClr>
              <a:buFont typeface="Wingdings" panose="05000000000000000000" pitchFamily="2" charset="2"/>
              <a:buChar char="§"/>
            </a:pPr>
            <a:r>
              <a:rPr lang="en-US" altLang="en-US" sz="1600" b="0" u="none" dirty="0"/>
              <a:t>The risk of a bond is analyzed such that </a:t>
            </a:r>
            <a:r>
              <a:rPr lang="en-US" altLang="en-US" sz="1600" b="0" u="none" dirty="0">
                <a:solidFill>
                  <a:srgbClr val="FF0000"/>
                </a:solidFill>
              </a:rPr>
              <a:t>a bond is a portfolio of zero coupon instruments</a:t>
            </a:r>
          </a:p>
          <a:p>
            <a:pPr marL="447675" lvl="1" indent="-182563" algn="just" eaLnBrk="1" hangingPunct="1">
              <a:lnSpc>
                <a:spcPts val="2600"/>
              </a:lnSpc>
              <a:spcBef>
                <a:spcPts val="0"/>
              </a:spcBef>
              <a:buClr>
                <a:schemeClr val="bg2"/>
              </a:buClr>
              <a:buFont typeface="Wingdings" panose="05000000000000000000" pitchFamily="2" charset="2"/>
              <a:buChar char="§"/>
            </a:pPr>
            <a:r>
              <a:rPr lang="en-US" altLang="en-US" sz="1600" b="0" u="none" dirty="0"/>
              <a:t>Volatility is computed from the combination of the risk of the several zero-coupons</a:t>
            </a:r>
          </a:p>
          <a:p>
            <a:pPr marL="265113" indent="-265113" algn="just" eaLnBrk="1" hangingPunct="1">
              <a:lnSpc>
                <a:spcPts val="2600"/>
              </a:lnSpc>
              <a:spcBef>
                <a:spcPts val="0"/>
              </a:spcBef>
              <a:buClr>
                <a:schemeClr val="bg2"/>
              </a:buClr>
              <a:buFont typeface="Wingdings" panose="05000000000000000000" pitchFamily="2" charset="2"/>
              <a:buChar char="§"/>
            </a:pPr>
            <a:endParaRPr lang="en-US" altLang="en-US" sz="2000" b="0" u="none" dirty="0"/>
          </a:p>
          <a:p>
            <a:pPr marL="265113" indent="-265113" algn="just" eaLnBrk="1" hangingPunct="1">
              <a:lnSpc>
                <a:spcPts val="2600"/>
              </a:lnSpc>
              <a:spcBef>
                <a:spcPts val="0"/>
              </a:spcBef>
              <a:buClr>
                <a:schemeClr val="bg2"/>
              </a:buClr>
              <a:buFont typeface="Wingdings" panose="05000000000000000000" pitchFamily="2" charset="2"/>
              <a:buChar char="§"/>
            </a:pPr>
            <a:r>
              <a:rPr lang="en-US" altLang="en-US" sz="2000" dirty="0"/>
              <a:t>Mapping approaches:</a:t>
            </a:r>
          </a:p>
          <a:p>
            <a:pPr marL="804863" lvl="1" indent="-539750" algn="just" eaLnBrk="1" hangingPunct="1">
              <a:lnSpc>
                <a:spcPts val="2700"/>
              </a:lnSpc>
              <a:spcBef>
                <a:spcPts val="600"/>
              </a:spcBef>
              <a:spcAft>
                <a:spcPts val="0"/>
              </a:spcAft>
              <a:buAutoNum type="romanLcParenBoth"/>
              <a:defRPr/>
            </a:pPr>
            <a:r>
              <a:rPr lang="pt-PT" altLang="en-US" sz="1800" b="0" u="none" dirty="0">
                <a:solidFill>
                  <a:srgbClr val="FF0000"/>
                </a:solidFill>
              </a:rPr>
              <a:t>Cash-flow </a:t>
            </a:r>
            <a:r>
              <a:rPr lang="en-US" altLang="en-US" sz="1800" b="0" u="none" dirty="0">
                <a:solidFill>
                  <a:srgbClr val="FF0000"/>
                </a:solidFill>
              </a:rPr>
              <a:t>mapping - </a:t>
            </a:r>
            <a:r>
              <a:rPr lang="en-US" altLang="en-US" sz="1800" b="0" u="none" dirty="0"/>
              <a:t>bond risk is decomposed into</a:t>
            </a:r>
            <a:r>
              <a:rPr lang="pt-PT" altLang="en-US" sz="1800" b="0" u="none" dirty="0"/>
              <a:t> </a:t>
            </a:r>
            <a:r>
              <a:rPr lang="en-US" altLang="en-US" sz="1800" b="0" u="none" dirty="0"/>
              <a:t>the present value of each bond cash flow, that corresponds to the cash-flows of zero-coupons, being these cash-flows grouped into maturity buckets.</a:t>
            </a:r>
          </a:p>
          <a:p>
            <a:pPr marL="804863" lvl="1" indent="-539750" algn="just" eaLnBrk="1" hangingPunct="1">
              <a:lnSpc>
                <a:spcPts val="2700"/>
              </a:lnSpc>
              <a:spcBef>
                <a:spcPts val="600"/>
              </a:spcBef>
              <a:spcAft>
                <a:spcPts val="0"/>
              </a:spcAft>
              <a:buAutoNum type="romanLcParenBoth"/>
              <a:defRPr/>
            </a:pPr>
            <a:r>
              <a:rPr lang="en-US" altLang="en-US" sz="1800" b="0" u="none" dirty="0">
                <a:solidFill>
                  <a:srgbClr val="FF0000"/>
                </a:solidFill>
              </a:rPr>
              <a:t>Maturity (principal) mapping -</a:t>
            </a:r>
            <a:r>
              <a:rPr lang="en-US" altLang="en-US" sz="1800" b="0" u="none" dirty="0"/>
              <a:t> bond risk associated with bond maturity.</a:t>
            </a:r>
          </a:p>
          <a:p>
            <a:pPr marL="804863" lvl="1" indent="-539750" algn="just" eaLnBrk="1" hangingPunct="1">
              <a:lnSpc>
                <a:spcPts val="2700"/>
              </a:lnSpc>
              <a:spcBef>
                <a:spcPts val="600"/>
              </a:spcBef>
              <a:spcAft>
                <a:spcPts val="0"/>
              </a:spcAft>
              <a:buAutoNum type="romanLcParenBoth"/>
              <a:defRPr/>
            </a:pPr>
            <a:r>
              <a:rPr lang="en-US" altLang="en-US" sz="1800" b="0" u="none" dirty="0">
                <a:solidFill>
                  <a:srgbClr val="FF0000"/>
                </a:solidFill>
              </a:rPr>
              <a:t>Duration mapping - </a:t>
            </a:r>
            <a:r>
              <a:rPr lang="en-US" altLang="en-US" sz="1800" b="0" u="none" dirty="0"/>
              <a:t>bond</a:t>
            </a:r>
            <a:r>
              <a:rPr lang="pt-PT" altLang="en-US" sz="1800" b="0" u="none" dirty="0"/>
              <a:t> </a:t>
            </a:r>
            <a:r>
              <a:rPr lang="en-US" altLang="en-US" sz="1800" b="0" u="none" dirty="0"/>
              <a:t>risk is associated with zero coupon bond with equal duration.</a:t>
            </a:r>
            <a:endParaRPr lang="en-US" altLang="en-US" sz="1400" b="0" u="none" dirty="0"/>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785</a:t>
            </a:fld>
            <a:endParaRPr lang="en-US"/>
          </a:p>
        </p:txBody>
      </p:sp>
    </p:spTree>
    <p:extLst>
      <p:ext uri="{BB962C8B-B14F-4D97-AF65-F5344CB8AC3E}">
        <p14:creationId xmlns:p14="http://schemas.microsoft.com/office/powerpoint/2010/main" val="3904732016"/>
      </p:ext>
    </p:extLst>
  </p:cSld>
  <p:clrMapOvr>
    <a:masterClrMapping/>
  </p:clrMapOvr>
  <p:transition spd="slow">
    <p:pull dir="r"/>
  </p:transition>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536" y="1628800"/>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Choose as market variables the prices of zero-coupon bonds with standard maturities: 1m, 3m, 6m, 1y, 2y, 5y, 7y, 10y and 30y.</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To calculate </a:t>
            </a:r>
            <a:r>
              <a:rPr lang="en-US" altLang="en-US" sz="2000" b="0" u="none" dirty="0" err="1"/>
              <a:t>VaR</a:t>
            </a:r>
            <a:r>
              <a:rPr lang="en-US" altLang="en-US" sz="2000" b="0" u="none" dirty="0"/>
              <a:t>, the cash-ﬂows from instruments in the portfolio are mapped into cash-ﬂows occurring on the standard maturity dates.</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The relevant Σ matrix is estimated from the zero-coupon bond returns.</a:t>
            </a:r>
            <a:endParaRPr lang="pt-PT" altLang="en-US" sz="1800" b="0" u="none" dirty="0"/>
          </a:p>
        </p:txBody>
      </p:sp>
      <p:sp>
        <p:nvSpPr>
          <p:cNvPr id="6" name="Rectangle 2"/>
          <p:cNvSpPr txBox="1">
            <a:spLocks noChangeArrowheads="1"/>
          </p:cNvSpPr>
          <p:nvPr/>
        </p:nvSpPr>
        <p:spPr bwMode="auto">
          <a:xfrm>
            <a:off x="776536" y="332656"/>
            <a:ext cx="8712968" cy="1115144"/>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Mapping</a:t>
            </a:r>
            <a:endParaRPr kumimoji="0" lang="en-US" altLang="en-US" b="0" u="none" kern="0" dirty="0"/>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786</a:t>
            </a:fld>
            <a:endParaRPr lang="en-US"/>
          </a:p>
        </p:txBody>
      </p:sp>
    </p:spTree>
    <p:extLst>
      <p:ext uri="{BB962C8B-B14F-4D97-AF65-F5344CB8AC3E}">
        <p14:creationId xmlns:p14="http://schemas.microsoft.com/office/powerpoint/2010/main" val="945355627"/>
      </p:ext>
    </p:extLst>
  </p:cSld>
  <p:clrMapOvr>
    <a:masterClrMapping/>
  </p:clrMapOvr>
  <p:transition spd="slow">
    <p:pull dir="r"/>
  </p:transition>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536" y="1628800"/>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solidFill>
                  <a:srgbClr val="FF0000"/>
                </a:solidFill>
              </a:rPr>
              <a:t>Choose as market variables the prices of zero-coupon bonds with standard maturities: 1m, 3m, 6m, 1y, 2y, 5y, 7y, 10y and 30y.</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To calculate </a:t>
            </a:r>
            <a:r>
              <a:rPr lang="en-US" altLang="en-US" sz="2000" b="0" u="none" dirty="0" err="1"/>
              <a:t>VaR</a:t>
            </a:r>
            <a:r>
              <a:rPr lang="en-US" altLang="en-US" sz="2000" b="0" u="none" dirty="0"/>
              <a:t>, the cash-ﬂows from instruments in the portfolio are mapped into cash-ﬂows occurring on the standard maturity dates.</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The relevant Σ matrix is estimated from the zero-coupon bond returns.</a:t>
            </a:r>
            <a:endParaRPr lang="pt-PT" altLang="en-US" sz="18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dirty="0">
                <a:solidFill>
                  <a:srgbClr val="FF0000"/>
                </a:solidFill>
              </a:rPr>
              <a:t>Example:</a:t>
            </a:r>
            <a:r>
              <a:rPr lang="en-US" altLang="en-US" sz="2000" b="0" u="none" dirty="0">
                <a:solidFill>
                  <a:srgbClr val="FF0000"/>
                </a:solidFill>
              </a:rPr>
              <a:t> </a:t>
            </a:r>
            <a:r>
              <a:rPr lang="en-US" altLang="en-US" sz="2000" b="0" u="none" dirty="0"/>
              <a:t>$1M position in a Treasury bond with:</a:t>
            </a:r>
          </a:p>
          <a:p>
            <a:pPr algn="just" eaLnBrk="1" hangingPunct="1">
              <a:buFontTx/>
              <a:buChar char="-"/>
              <a:defRPr/>
            </a:pPr>
            <a:r>
              <a:rPr lang="en-US" altLang="en-US" sz="1800" b="0" u="none" dirty="0"/>
              <a:t>term to maturity = 1.2 years</a:t>
            </a:r>
          </a:p>
          <a:p>
            <a:pPr algn="just" eaLnBrk="1" hangingPunct="1">
              <a:buFontTx/>
              <a:buChar char="-"/>
              <a:defRPr/>
            </a:pPr>
            <a:r>
              <a:rPr lang="en-US" altLang="en-US" sz="1800" b="0" u="none" dirty="0"/>
              <a:t>coupon – 6% semiannually =&gt; coupons are paid in 0.2, 0.7 and 1.2 years (2.4, 8.4 and 14.4 months, respectively), and the principal is paid in 1.2 years too.</a:t>
            </a:r>
          </a:p>
          <a:p>
            <a:pPr algn="just" eaLnBrk="1" hangingPunct="1">
              <a:buFontTx/>
              <a:buChar char="-"/>
              <a:defRPr/>
            </a:pPr>
            <a:r>
              <a:rPr lang="en-US" altLang="en-US" sz="1800" b="0" u="none" dirty="0"/>
              <a:t>This bond is regarded as: $30,000 position in 0.2-year zero-coupon bond + $30,000 position in a 0.7-year zero-coupon bond + $1.03M position in a 1.2-year zero-coupon bond.</a:t>
            </a:r>
          </a:p>
        </p:txBody>
      </p:sp>
      <p:sp>
        <p:nvSpPr>
          <p:cNvPr id="6" name="Rectangle 2"/>
          <p:cNvSpPr txBox="1">
            <a:spLocks noChangeArrowheads="1"/>
          </p:cNvSpPr>
          <p:nvPr/>
        </p:nvSpPr>
        <p:spPr bwMode="auto">
          <a:xfrm>
            <a:off x="776536" y="332656"/>
            <a:ext cx="8712968" cy="1115144"/>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Mapping</a:t>
            </a:r>
            <a:endParaRPr kumimoji="0" lang="en-US" altLang="en-US" b="0" u="none" kern="0" dirty="0"/>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787</a:t>
            </a:fld>
            <a:endParaRPr lang="en-US"/>
          </a:p>
        </p:txBody>
      </p:sp>
    </p:spTree>
    <p:extLst>
      <p:ext uri="{BB962C8B-B14F-4D97-AF65-F5344CB8AC3E}">
        <p14:creationId xmlns:p14="http://schemas.microsoft.com/office/powerpoint/2010/main" val="1075246883"/>
      </p:ext>
    </p:extLst>
  </p:cSld>
  <p:clrMapOvr>
    <a:masterClrMapping/>
  </p:clrMapOvr>
  <p:transition spd="slow">
    <p:pull dir="r"/>
  </p:transition>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536" y="1628800"/>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lnSpc>
                <a:spcPts val="2700"/>
              </a:lnSpc>
              <a:spcBef>
                <a:spcPts val="0"/>
              </a:spcBef>
              <a:spcAft>
                <a:spcPts val="600"/>
              </a:spcAft>
              <a:buFontTx/>
              <a:buChar char="-"/>
              <a:defRPr/>
            </a:pPr>
            <a:r>
              <a:rPr lang="en-US" altLang="en-US" sz="2000" b="0" u="none" dirty="0"/>
              <a:t>The position in the 0.2-year bond is then replaced by an approximately equivalent position in 1-month and 3-month zero-coupon bonds;</a:t>
            </a:r>
          </a:p>
          <a:p>
            <a:pPr algn="just" eaLnBrk="1" hangingPunct="1">
              <a:lnSpc>
                <a:spcPts val="2700"/>
              </a:lnSpc>
              <a:spcBef>
                <a:spcPts val="0"/>
              </a:spcBef>
              <a:spcAft>
                <a:spcPts val="600"/>
              </a:spcAft>
              <a:buFontTx/>
              <a:buChar char="-"/>
              <a:defRPr/>
            </a:pPr>
            <a:r>
              <a:rPr lang="en-US" altLang="en-US" sz="2000" b="0" u="none" dirty="0"/>
              <a:t>The position in the 0.7-year bond is replaced by an approximately equivalent position in 6-month and 1-year zero-coupon bonds; and</a:t>
            </a:r>
          </a:p>
          <a:p>
            <a:pPr algn="just" eaLnBrk="1" hangingPunct="1">
              <a:lnSpc>
                <a:spcPts val="2700"/>
              </a:lnSpc>
              <a:spcBef>
                <a:spcPts val="0"/>
              </a:spcBef>
              <a:spcAft>
                <a:spcPts val="600"/>
              </a:spcAft>
              <a:buFontTx/>
              <a:buChar char="-"/>
              <a:defRPr/>
            </a:pPr>
            <a:r>
              <a:rPr lang="en-US" altLang="en-US" sz="2000" b="0" u="none" dirty="0"/>
              <a:t>The position in the 1.2-year bond is replaced by an approximately equivalent position in 1-year and 2-year zero-coupon bonds.</a:t>
            </a:r>
          </a:p>
          <a:p>
            <a:pPr algn="just" eaLnBrk="1" hangingPunct="1">
              <a:lnSpc>
                <a:spcPts val="2700"/>
              </a:lnSpc>
              <a:spcBef>
                <a:spcPts val="0"/>
              </a:spcBef>
              <a:spcAft>
                <a:spcPts val="600"/>
              </a:spcAft>
              <a:buFontTx/>
              <a:buChar char="-"/>
              <a:defRPr/>
            </a:pPr>
            <a:endParaRPr lang="en-US" altLang="en-US" sz="2000" b="0" u="none" dirty="0"/>
          </a:p>
          <a:p>
            <a:pPr algn="just" eaLnBrk="1" hangingPunct="1">
              <a:lnSpc>
                <a:spcPts val="2700"/>
              </a:lnSpc>
              <a:spcBef>
                <a:spcPts val="0"/>
              </a:spcBef>
              <a:spcAft>
                <a:spcPts val="600"/>
              </a:spcAft>
              <a:buFontTx/>
              <a:buChar char="-"/>
              <a:defRPr/>
            </a:pPr>
            <a:r>
              <a:rPr lang="en-US" altLang="en-US" sz="2000" b="0" u="none" dirty="0"/>
              <a:t>The position in the 1.2-year coupon-bearing bond is regarded as a position in zero-coupon bonds with maturities of 1m, 3m, 6m, 1y and 2y.</a:t>
            </a:r>
          </a:p>
        </p:txBody>
      </p:sp>
      <p:sp>
        <p:nvSpPr>
          <p:cNvPr id="3" name="Down Arrow 2"/>
          <p:cNvSpPr/>
          <p:nvPr/>
        </p:nvSpPr>
        <p:spPr>
          <a:xfrm>
            <a:off x="5241032" y="3861048"/>
            <a:ext cx="4572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2"/>
          <p:cNvSpPr txBox="1">
            <a:spLocks noChangeArrowheads="1"/>
          </p:cNvSpPr>
          <p:nvPr/>
        </p:nvSpPr>
        <p:spPr bwMode="auto">
          <a:xfrm>
            <a:off x="776536" y="332656"/>
            <a:ext cx="8712968" cy="1115144"/>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Mapping</a:t>
            </a:r>
            <a:endParaRPr kumimoji="0" lang="en-US" altLang="en-US" b="0" u="none" kern="0" dirty="0"/>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788</a:t>
            </a:fld>
            <a:endParaRPr lang="en-US"/>
          </a:p>
        </p:txBody>
      </p:sp>
    </p:spTree>
    <p:extLst>
      <p:ext uri="{BB962C8B-B14F-4D97-AF65-F5344CB8AC3E}">
        <p14:creationId xmlns:p14="http://schemas.microsoft.com/office/powerpoint/2010/main" val="2065022240"/>
      </p:ext>
    </p:extLst>
  </p:cSld>
  <p:clrMapOvr>
    <a:masterClrMapping/>
  </p:clrMapOvr>
  <p:transition spd="slow">
    <p:pull dir="r"/>
  </p:transition>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16404"/>
            <a:ext cx="8712968" cy="1128468"/>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t>ZC returns</a:t>
            </a:r>
          </a:p>
        </p:txBody>
      </p:sp>
      <p:sp>
        <p:nvSpPr>
          <p:cNvPr id="10" name="Rectangle 3"/>
          <p:cNvSpPr>
            <a:spLocks noChangeArrowheads="1"/>
          </p:cNvSpPr>
          <p:nvPr/>
        </p:nvSpPr>
        <p:spPr bwMode="auto">
          <a:xfrm>
            <a:off x="776536" y="1628800"/>
            <a:ext cx="864096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When measuring interest rate risk, zero-coupons are risk factors that represent different maturities:</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The price of the zero-coupon bond with simple compounding is:</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With continuous compounding, one gets:</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The return of the zero-coupon bond, measured as the holding yield between </a:t>
            </a:r>
            <a:r>
              <a:rPr lang="en-US" altLang="en-US" sz="2000" b="0" i="1" u="none" dirty="0"/>
              <a:t>t</a:t>
            </a:r>
            <a:r>
              <a:rPr lang="en-US" altLang="en-US" sz="2000" b="0" u="none" dirty="0"/>
              <a:t> and </a:t>
            </a:r>
            <a:r>
              <a:rPr lang="en-US" altLang="en-US" sz="2000" b="0" i="1" u="none" dirty="0"/>
              <a:t>t+1</a:t>
            </a:r>
            <a:r>
              <a:rPr lang="en-US" altLang="en-US" sz="2000" b="0" u="none" dirty="0"/>
              <a:t> is:</a:t>
            </a:r>
          </a:p>
          <a:p>
            <a:pPr marL="0" indent="0" algn="just" eaLnBrk="1" hangingPunct="1">
              <a:buNone/>
              <a:defRPr/>
            </a:pPr>
            <a:endParaRPr lang="en-US" altLang="en-US" sz="2000" b="0" u="none" dirty="0"/>
          </a:p>
        </p:txBody>
      </p:sp>
      <mc:AlternateContent xmlns:mc="http://schemas.openxmlformats.org/markup-compatibility/2006" xmlns:a14="http://schemas.microsoft.com/office/drawing/2010/main">
        <mc:Choice Requires="a14">
          <p:sp>
            <p:nvSpPr>
              <p:cNvPr id="6" name="TextBox 5"/>
              <p:cNvSpPr txBox="1"/>
              <p:nvPr/>
            </p:nvSpPr>
            <p:spPr>
              <a:xfrm>
                <a:off x="1208584" y="2870194"/>
                <a:ext cx="5541773" cy="630814"/>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en-GB" sz="2000" i="1" u="none" smtClean="0">
                              <a:latin typeface="Cambria Math" panose="02040503050406030204" pitchFamily="18" charset="0"/>
                            </a:rPr>
                          </m:ctrlPr>
                        </m:sSubPr>
                        <m:e>
                          <m:r>
                            <a:rPr lang="pt-PT" sz="2000" b="0" i="1" u="none">
                              <a:latin typeface="Cambria Math" panose="02040503050406030204" pitchFamily="18" charset="0"/>
                            </a:rPr>
                            <m:t>𝑃</m:t>
                          </m:r>
                        </m:e>
                        <m:sub>
                          <m:r>
                            <a:rPr lang="pt-PT" sz="2000" b="0" i="1" u="none">
                              <a:latin typeface="Cambria Math" panose="02040503050406030204" pitchFamily="18" charset="0"/>
                            </a:rPr>
                            <m:t>𝑍𝐶</m:t>
                          </m:r>
                          <m:r>
                            <a:rPr lang="pt-PT" sz="2000" b="0" i="1" u="none">
                              <a:latin typeface="Cambria Math" panose="02040503050406030204" pitchFamily="18" charset="0"/>
                            </a:rPr>
                            <m:t>,</m:t>
                          </m:r>
                          <m:r>
                            <a:rPr lang="pt-PT" sz="2000" b="0" i="1" u="none">
                              <a:latin typeface="Cambria Math" panose="02040503050406030204" pitchFamily="18" charset="0"/>
                            </a:rPr>
                            <m:t>𝑇</m:t>
                          </m:r>
                        </m:sub>
                      </m:sSub>
                      <m:r>
                        <a:rPr lang="pt-PT" sz="2000" b="0" i="1" u="none">
                          <a:latin typeface="Cambria Math" panose="02040503050406030204" pitchFamily="18" charset="0"/>
                        </a:rPr>
                        <m:t>=</m:t>
                      </m:r>
                      <m:f>
                        <m:fPr>
                          <m:ctrlPr>
                            <a:rPr lang="pt-PT" sz="2000" b="0" i="1" u="none">
                              <a:latin typeface="Cambria Math" panose="02040503050406030204" pitchFamily="18" charset="0"/>
                            </a:rPr>
                          </m:ctrlPr>
                        </m:fPr>
                        <m:num>
                          <m:r>
                            <a:rPr lang="pt-PT" sz="2000" b="0" i="1" u="none">
                              <a:latin typeface="Cambria Math" panose="02040503050406030204" pitchFamily="18" charset="0"/>
                            </a:rPr>
                            <m:t>100</m:t>
                          </m:r>
                        </m:num>
                        <m:den>
                          <m:sSup>
                            <m:sSupPr>
                              <m:ctrlPr>
                                <a:rPr lang="pt-PT" sz="2000" b="0" i="1" u="none">
                                  <a:latin typeface="Cambria Math" panose="02040503050406030204" pitchFamily="18" charset="0"/>
                                </a:rPr>
                              </m:ctrlPr>
                            </m:sSupPr>
                            <m:e>
                              <m:d>
                                <m:dPr>
                                  <m:ctrlPr>
                                    <a:rPr lang="pt-PT" sz="2000" i="1" u="none">
                                      <a:latin typeface="Cambria Math" panose="02040503050406030204" pitchFamily="18" charset="0"/>
                                    </a:rPr>
                                  </m:ctrlPr>
                                </m:dPr>
                                <m:e>
                                  <m:r>
                                    <a:rPr lang="pt-PT" sz="2000" i="1" u="none">
                                      <a:latin typeface="Cambria Math" panose="02040503050406030204" pitchFamily="18" charset="0"/>
                                    </a:rPr>
                                    <m:t>1+</m:t>
                                  </m:r>
                                  <m:r>
                                    <a:rPr lang="pt-PT" sz="2000" i="1" u="none">
                                      <a:latin typeface="Cambria Math" panose="02040503050406030204" pitchFamily="18" charset="0"/>
                                    </a:rPr>
                                    <m:t>𝑦</m:t>
                                  </m:r>
                                </m:e>
                              </m:d>
                            </m:e>
                            <m:sup>
                              <m:r>
                                <a:rPr lang="pt-PT" sz="2000" i="1" u="none">
                                  <a:latin typeface="Cambria Math" panose="02040503050406030204" pitchFamily="18" charset="0"/>
                                </a:rPr>
                                <m:t>𝑇</m:t>
                              </m:r>
                            </m:sup>
                          </m:sSup>
                        </m:den>
                      </m:f>
                      <m:r>
                        <a:rPr lang="pt-PT" sz="2000" b="0" u="none">
                          <a:latin typeface="Cambria Math" panose="02040503050406030204" pitchFamily="18" charset="0"/>
                        </a:rPr>
                        <m:t>,</m:t>
                      </m:r>
                      <m:r>
                        <m:rPr>
                          <m:sty m:val="p"/>
                        </m:rPr>
                        <a:rPr lang="pt-PT" sz="2000" b="0" u="none">
                          <a:latin typeface="Cambria Math" panose="02040503050406030204" pitchFamily="18" charset="0"/>
                        </a:rPr>
                        <m:t>where</m:t>
                      </m:r>
                      <m:r>
                        <a:rPr lang="pt-PT" sz="2000" b="0" u="none">
                          <a:latin typeface="Cambria Math" panose="02040503050406030204" pitchFamily="18" charset="0"/>
                        </a:rPr>
                        <m:t> </m:t>
                      </m:r>
                      <m:r>
                        <m:rPr>
                          <m:sty m:val="p"/>
                        </m:rPr>
                        <a:rPr lang="pt-PT" sz="2000" b="0" u="none">
                          <a:latin typeface="Cambria Math" panose="02040503050406030204" pitchFamily="18" charset="0"/>
                        </a:rPr>
                        <m:t>y</m:t>
                      </m:r>
                      <m:r>
                        <a:rPr lang="pt-PT" sz="2000" b="0" u="none">
                          <a:latin typeface="Cambria Math" panose="02040503050406030204" pitchFamily="18" charset="0"/>
                        </a:rPr>
                        <m:t> </m:t>
                      </m:r>
                      <m:r>
                        <m:rPr>
                          <m:sty m:val="p"/>
                        </m:rPr>
                        <a:rPr lang="pt-PT" sz="2000" b="0" u="none">
                          <a:latin typeface="Cambria Math" panose="02040503050406030204" pitchFamily="18" charset="0"/>
                        </a:rPr>
                        <m:t>is</m:t>
                      </m:r>
                      <m:r>
                        <a:rPr lang="pt-PT" sz="2000" b="0" u="none">
                          <a:latin typeface="Cambria Math" panose="02040503050406030204" pitchFamily="18" charset="0"/>
                        </a:rPr>
                        <m:t> </m:t>
                      </m:r>
                      <m:r>
                        <m:rPr>
                          <m:sty m:val="p"/>
                        </m:rPr>
                        <a:rPr lang="pt-PT" sz="2000" b="0" u="none">
                          <a:latin typeface="Cambria Math" panose="02040503050406030204" pitchFamily="18" charset="0"/>
                        </a:rPr>
                        <m:t>the</m:t>
                      </m:r>
                      <m:r>
                        <a:rPr lang="pt-PT" sz="2000" b="0" u="none">
                          <a:latin typeface="Cambria Math" panose="02040503050406030204" pitchFamily="18" charset="0"/>
                        </a:rPr>
                        <m:t> </m:t>
                      </m:r>
                      <m:r>
                        <m:rPr>
                          <m:sty m:val="p"/>
                        </m:rPr>
                        <a:rPr lang="pt-PT" sz="2000" b="0" u="none">
                          <a:latin typeface="Cambria Math" panose="02040503050406030204" pitchFamily="18" charset="0"/>
                        </a:rPr>
                        <m:t>relevant</m:t>
                      </m:r>
                      <m:r>
                        <a:rPr lang="pt-PT" sz="2000" b="0" u="none">
                          <a:latin typeface="Cambria Math" panose="02040503050406030204" pitchFamily="18" charset="0"/>
                        </a:rPr>
                        <m:t> </m:t>
                      </m:r>
                      <m:r>
                        <m:rPr>
                          <m:sty m:val="p"/>
                        </m:rPr>
                        <a:rPr lang="pt-PT" sz="2000" b="0" u="none">
                          <a:latin typeface="Cambria Math" panose="02040503050406030204" pitchFamily="18" charset="0"/>
                        </a:rPr>
                        <m:t>spot</m:t>
                      </m:r>
                      <m:r>
                        <a:rPr lang="pt-PT" sz="2000" b="0" u="none">
                          <a:latin typeface="Cambria Math" panose="02040503050406030204" pitchFamily="18" charset="0"/>
                        </a:rPr>
                        <m:t> </m:t>
                      </m:r>
                      <m:r>
                        <m:rPr>
                          <m:sty m:val="p"/>
                        </m:rPr>
                        <a:rPr lang="pt-PT" sz="2000" b="0" u="none">
                          <a:latin typeface="Cambria Math" panose="02040503050406030204" pitchFamily="18" charset="0"/>
                        </a:rPr>
                        <m:t>rate</m:t>
                      </m:r>
                    </m:oMath>
                  </m:oMathPara>
                </a14:m>
                <a:endParaRPr lang="pt-PT" sz="2000" b="0" u="none" dirty="0">
                  <a:ea typeface="Cambria Math" panose="020405030504060302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208584" y="2870194"/>
                <a:ext cx="5541773" cy="630814"/>
              </a:xfrm>
              <a:prstGeom prst="rect">
                <a:avLst/>
              </a:prstGeom>
              <a:blipFill>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202136" y="5301208"/>
                <a:ext cx="2231124" cy="504112"/>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en-GB" sz="2000" i="1" u="none">
                              <a:latin typeface="Cambria Math" panose="02040503050406030204" pitchFamily="18" charset="0"/>
                            </a:rPr>
                          </m:ctrlPr>
                        </m:sSubPr>
                        <m:e>
                          <m:r>
                            <a:rPr lang="pt-PT" sz="2000" b="0" i="1" u="none">
                              <a:latin typeface="Cambria Math" panose="02040503050406030204" pitchFamily="18" charset="0"/>
                            </a:rPr>
                            <m:t>𝑅</m:t>
                          </m:r>
                        </m:e>
                        <m:sub>
                          <m:r>
                            <a:rPr lang="pt-PT" sz="2000" b="0" i="1" u="none">
                              <a:latin typeface="Cambria Math" panose="02040503050406030204" pitchFamily="18" charset="0"/>
                            </a:rPr>
                            <m:t>𝑡</m:t>
                          </m:r>
                          <m:r>
                            <a:rPr lang="pt-PT" sz="2000" b="0" i="1" u="none">
                              <a:latin typeface="Cambria Math" panose="02040503050406030204" pitchFamily="18" charset="0"/>
                            </a:rPr>
                            <m:t>+1</m:t>
                          </m:r>
                        </m:sub>
                      </m:sSub>
                      <m:r>
                        <a:rPr lang="pt-PT" sz="2000" b="0" i="1" u="none">
                          <a:latin typeface="Cambria Math" panose="02040503050406030204" pitchFamily="18" charset="0"/>
                        </a:rPr>
                        <m:t>=</m:t>
                      </m:r>
                      <m:r>
                        <a:rPr lang="pt-PT" sz="2000" b="0" i="1" u="none">
                          <a:latin typeface="Cambria Math" panose="02040503050406030204" pitchFamily="18" charset="0"/>
                        </a:rPr>
                        <m:t>𝑙𝑛</m:t>
                      </m:r>
                      <m:d>
                        <m:dPr>
                          <m:ctrlPr>
                            <a:rPr lang="pt-PT" sz="2000" b="0" i="1" u="none">
                              <a:latin typeface="Cambria Math" panose="02040503050406030204" pitchFamily="18" charset="0"/>
                            </a:rPr>
                          </m:ctrlPr>
                        </m:dPr>
                        <m:e>
                          <m:f>
                            <m:fPr>
                              <m:type m:val="skw"/>
                              <m:ctrlPr>
                                <a:rPr lang="pt-PT" sz="2000" b="0" i="1" u="none">
                                  <a:latin typeface="Cambria Math" panose="02040503050406030204" pitchFamily="18" charset="0"/>
                                </a:rPr>
                              </m:ctrlPr>
                            </m:fPr>
                            <m:num>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𝑃</m:t>
                                  </m:r>
                                </m:e>
                                <m:sub>
                                  <m:r>
                                    <a:rPr lang="pt-PT" sz="2000" b="0" i="1" u="none">
                                      <a:latin typeface="Cambria Math" panose="02040503050406030204" pitchFamily="18" charset="0"/>
                                    </a:rPr>
                                    <m:t>𝑡</m:t>
                                  </m:r>
                                  <m:r>
                                    <a:rPr lang="pt-PT" sz="2000" b="0" i="1" u="none">
                                      <a:latin typeface="Cambria Math" panose="02040503050406030204" pitchFamily="18" charset="0"/>
                                    </a:rPr>
                                    <m:t>+1</m:t>
                                  </m:r>
                                </m:sub>
                              </m:sSub>
                            </m:num>
                            <m:den>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𝑃</m:t>
                                  </m:r>
                                </m:e>
                                <m:sub>
                                  <m:r>
                                    <a:rPr lang="pt-PT" sz="2000" b="0" i="1" u="none">
                                      <a:latin typeface="Cambria Math" panose="02040503050406030204" pitchFamily="18" charset="0"/>
                                    </a:rPr>
                                    <m:t>𝑡</m:t>
                                  </m:r>
                                </m:sub>
                              </m:sSub>
                            </m:den>
                          </m:f>
                        </m:e>
                      </m:d>
                    </m:oMath>
                  </m:oMathPara>
                </a14:m>
                <a:endParaRPr lang="pt-PT" sz="2000" b="0" u="none" dirty="0">
                  <a:ea typeface="Cambria Math" panose="020405030504060302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202136" y="5301208"/>
                <a:ext cx="2231124" cy="504112"/>
              </a:xfrm>
              <a:prstGeom prst="rect">
                <a:avLst/>
              </a:prstGeom>
              <a:blipFill>
                <a:blip r:embed="rId4"/>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750357" y="3592854"/>
                <a:ext cx="2189446" cy="327590"/>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en-GB" sz="2000" i="1" u="none">
                              <a:latin typeface="Cambria Math" panose="02040503050406030204" pitchFamily="18" charset="0"/>
                            </a:rPr>
                          </m:ctrlPr>
                        </m:sSubPr>
                        <m:e>
                          <m:r>
                            <a:rPr lang="pt-PT" sz="2000" b="0" i="1" u="none">
                              <a:latin typeface="Cambria Math" panose="02040503050406030204" pitchFamily="18" charset="0"/>
                            </a:rPr>
                            <m:t>𝑃</m:t>
                          </m:r>
                        </m:e>
                        <m:sub>
                          <m:r>
                            <a:rPr lang="pt-PT" sz="2000" b="0" i="1" u="none">
                              <a:latin typeface="Cambria Math" panose="02040503050406030204" pitchFamily="18" charset="0"/>
                            </a:rPr>
                            <m:t>𝑍𝐶</m:t>
                          </m:r>
                          <m:r>
                            <a:rPr lang="pt-PT" sz="2000" b="0" i="1" u="none">
                              <a:latin typeface="Cambria Math" panose="02040503050406030204" pitchFamily="18" charset="0"/>
                            </a:rPr>
                            <m:t>,</m:t>
                          </m:r>
                          <m:r>
                            <a:rPr lang="pt-PT" sz="2000" b="0" i="1" u="none">
                              <a:latin typeface="Cambria Math" panose="02040503050406030204" pitchFamily="18" charset="0"/>
                            </a:rPr>
                            <m:t>𝑇</m:t>
                          </m:r>
                        </m:sub>
                      </m:sSub>
                      <m:r>
                        <a:rPr lang="pt-PT" sz="2000" b="0" i="1" u="none">
                          <a:latin typeface="Cambria Math" panose="02040503050406030204" pitchFamily="18" charset="0"/>
                        </a:rPr>
                        <m:t>=</m:t>
                      </m:r>
                      <m:r>
                        <a:rPr lang="pt-PT" sz="2000" i="1" u="none">
                          <a:latin typeface="Cambria Math" panose="02040503050406030204" pitchFamily="18" charset="0"/>
                        </a:rPr>
                        <m:t>100</m:t>
                      </m:r>
                      <m:r>
                        <a:rPr lang="pt-PT" sz="2000" i="1" u="none">
                          <a:latin typeface="Cambria Math" panose="02040503050406030204" pitchFamily="18" charset="0"/>
                          <a:ea typeface="Cambria Math" panose="02040503050406030204" pitchFamily="18" charset="0"/>
                        </a:rPr>
                        <m:t>×</m:t>
                      </m:r>
                      <m:sSup>
                        <m:sSupPr>
                          <m:ctrlPr>
                            <a:rPr lang="pt-PT" sz="2000" i="1" u="none">
                              <a:latin typeface="Cambria Math" panose="02040503050406030204" pitchFamily="18" charset="0"/>
                              <a:ea typeface="Cambria Math" panose="02040503050406030204" pitchFamily="18" charset="0"/>
                            </a:rPr>
                          </m:ctrlPr>
                        </m:sSupPr>
                        <m:e>
                          <m:r>
                            <a:rPr lang="pt-PT" sz="2000" b="0" i="1" u="none">
                              <a:latin typeface="Cambria Math" panose="02040503050406030204" pitchFamily="18" charset="0"/>
                              <a:ea typeface="Cambria Math" panose="02040503050406030204" pitchFamily="18" charset="0"/>
                            </a:rPr>
                            <m:t>𝑒</m:t>
                          </m:r>
                        </m:e>
                        <m:sup>
                          <m:r>
                            <a:rPr lang="pt-PT" sz="2000" b="0" i="1" u="none">
                              <a:latin typeface="Cambria Math" panose="02040503050406030204" pitchFamily="18" charset="0"/>
                              <a:ea typeface="Cambria Math" panose="02040503050406030204" pitchFamily="18" charset="0"/>
                            </a:rPr>
                            <m:t>−</m:t>
                          </m:r>
                          <m:r>
                            <a:rPr lang="pt-PT" sz="2000" b="0" i="1" u="none">
                              <a:latin typeface="Cambria Math" panose="02040503050406030204" pitchFamily="18" charset="0"/>
                              <a:ea typeface="Cambria Math" panose="02040503050406030204" pitchFamily="18" charset="0"/>
                            </a:rPr>
                            <m:t>𝑦𝑇</m:t>
                          </m:r>
                        </m:sup>
                      </m:sSup>
                    </m:oMath>
                  </m:oMathPara>
                </a14:m>
                <a:endParaRPr lang="pt-PT" sz="2000" b="0" u="none" dirty="0">
                  <a:ea typeface="Cambria Math" panose="020405030504060302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750357" y="3592854"/>
                <a:ext cx="2189446" cy="327590"/>
              </a:xfrm>
              <a:prstGeom prst="rect">
                <a:avLst/>
              </a:prstGeom>
              <a:blipFill>
                <a:blip r:embed="rId5"/>
                <a:stretch>
                  <a:fillRect l="-3333" t="-1852" b="-12963"/>
                </a:stretch>
              </a:blipFill>
            </p:spPr>
            <p:txBody>
              <a:bodyPr/>
              <a:lstStyle/>
              <a:p>
                <a:r>
                  <a:rPr lang="pt-PT">
                    <a:noFill/>
                  </a:rPr>
                  <a:t> </a:t>
                </a:r>
              </a:p>
            </p:txBody>
          </p:sp>
        </mc:Fallback>
      </mc:AlternateContent>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789</a:t>
            </a:fld>
            <a:endParaRPr lang="en-US"/>
          </a:p>
        </p:txBody>
      </p:sp>
    </p:spTree>
    <p:extLst>
      <p:ext uri="{BB962C8B-B14F-4D97-AF65-F5344CB8AC3E}">
        <p14:creationId xmlns:p14="http://schemas.microsoft.com/office/powerpoint/2010/main" val="601660598"/>
      </p:ext>
    </p:extLst>
  </p:cSld>
  <p:clrMapOvr>
    <a:masterClrMapping/>
  </p:clrMapOvr>
  <p:transition spd="slow">
    <p:pull dir="r"/>
  </p:transition>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a:t>Intergenerational Wealth Transfer</a:t>
            </a:r>
          </a:p>
        </p:txBody>
      </p:sp>
      <p:sp>
        <p:nvSpPr>
          <p:cNvPr id="1620995" name="Rectangle 3"/>
          <p:cNvSpPr>
            <a:spLocks noGrp="1" noChangeArrowheads="1"/>
          </p:cNvSpPr>
          <p:nvPr>
            <p:ph type="body" idx="1"/>
          </p:nvPr>
        </p:nvSpPr>
        <p:spPr>
          <a:xfrm>
            <a:off x="704528" y="1628799"/>
            <a:ext cx="5688632" cy="4694213"/>
          </a:xfrm>
        </p:spPr>
        <p:txBody>
          <a:bodyPr/>
          <a:lstStyle/>
          <a:p>
            <a:pPr marL="268288" indent="-268288" algn="just">
              <a:lnSpc>
                <a:spcPts val="2700"/>
              </a:lnSpc>
              <a:spcBef>
                <a:spcPts val="600"/>
              </a:spcBef>
              <a:spcAft>
                <a:spcPts val="600"/>
              </a:spcAft>
            </a:pPr>
            <a:r>
              <a:rPr lang="en-US" sz="1800" dirty="0">
                <a:solidFill>
                  <a:srgbClr val="FF0000"/>
                </a:solidFill>
              </a:rPr>
              <a:t>Ensured by long term saving instruments offered by FIs</a:t>
            </a:r>
            <a:r>
              <a:rPr lang="en-US" sz="1800" dirty="0"/>
              <a:t>.</a:t>
            </a:r>
          </a:p>
          <a:p>
            <a:pPr marL="268288" indent="-268288" algn="just">
              <a:lnSpc>
                <a:spcPts val="2700"/>
              </a:lnSpc>
              <a:spcBef>
                <a:spcPts val="600"/>
              </a:spcBef>
              <a:spcAft>
                <a:spcPts val="600"/>
              </a:spcAft>
            </a:pPr>
            <a:r>
              <a:rPr lang="en-US" sz="1800" dirty="0"/>
              <a:t>These instruments may be originated by insurance or pension fund management companies, frequently with a tight connection to banks.</a:t>
            </a:r>
          </a:p>
          <a:p>
            <a:pPr marL="268288" indent="-268288" algn="just">
              <a:lnSpc>
                <a:spcPts val="2700"/>
              </a:lnSpc>
              <a:spcBef>
                <a:spcPts val="600"/>
              </a:spcBef>
              <a:spcAft>
                <a:spcPts val="600"/>
              </a:spcAft>
            </a:pPr>
            <a:r>
              <a:rPr lang="en-US" sz="1800" dirty="0"/>
              <a:t>The weight of financial intermediation in private wealth has been increased significantly during the second half of the </a:t>
            </a:r>
            <a:r>
              <a:rPr lang="en-US" sz="1800" dirty="0" err="1"/>
              <a:t>XX</a:t>
            </a:r>
            <a:r>
              <a:rPr lang="en-US" sz="1800" baseline="30000" dirty="0" err="1"/>
              <a:t>th</a:t>
            </a:r>
            <a:r>
              <a:rPr lang="en-US" sz="1800" dirty="0"/>
              <a:t> century.</a:t>
            </a:r>
          </a:p>
          <a:p>
            <a:pPr marL="268288" indent="-268288" algn="just">
              <a:lnSpc>
                <a:spcPts val="2700"/>
              </a:lnSpc>
              <a:spcBef>
                <a:spcPts val="600"/>
              </a:spcBef>
              <a:spcAft>
                <a:spcPts val="600"/>
              </a:spcAft>
            </a:pPr>
            <a:endParaRPr lang="en-US" sz="1800" u="sng" dirty="0"/>
          </a:p>
          <a:p>
            <a:pPr marL="268288" indent="-268288" algn="just">
              <a:lnSpc>
                <a:spcPts val="2700"/>
              </a:lnSpc>
              <a:spcBef>
                <a:spcPts val="600"/>
              </a:spcBef>
              <a:spcAft>
                <a:spcPts val="600"/>
              </a:spcAft>
            </a:pPr>
            <a:r>
              <a:rPr lang="en-US" sz="1800" u="sng" dirty="0"/>
              <a:t>Households ownership of corporate equities in US decreased from 90% to less thank 40%, between 1950 and 2000</a:t>
            </a:r>
            <a:r>
              <a:rPr lang="en-US" sz="1800" dirty="0"/>
              <a:t>, while non-bank intermediaries, namely pension funds and mutual funds, held over 40%.</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79</a:t>
            </a:fld>
            <a:endParaRPr lang="en-US"/>
          </a:p>
        </p:txBody>
      </p:sp>
      <p:pic>
        <p:nvPicPr>
          <p:cNvPr id="3" name="Picture 2"/>
          <p:cNvPicPr>
            <a:picLocks noChangeAspect="1"/>
          </p:cNvPicPr>
          <p:nvPr/>
        </p:nvPicPr>
        <p:blipFill>
          <a:blip r:embed="rId2"/>
          <a:stretch>
            <a:fillRect/>
          </a:stretch>
        </p:blipFill>
        <p:spPr>
          <a:xfrm>
            <a:off x="6428020" y="1628801"/>
            <a:ext cx="3065229" cy="3516358"/>
          </a:xfrm>
          <a:prstGeom prst="rect">
            <a:avLst/>
          </a:prstGeom>
        </p:spPr>
      </p:pic>
      <p:sp>
        <p:nvSpPr>
          <p:cNvPr id="7" name="Rectangle 3"/>
          <p:cNvSpPr txBox="1">
            <a:spLocks noChangeArrowheads="1"/>
          </p:cNvSpPr>
          <p:nvPr/>
        </p:nvSpPr>
        <p:spPr bwMode="auto">
          <a:xfrm>
            <a:off x="6393160" y="5542085"/>
            <a:ext cx="3100090" cy="76723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1800"/>
              </a:lnSpc>
              <a:spcBef>
                <a:spcPts val="0"/>
              </a:spcBef>
              <a:spcAft>
                <a:spcPts val="0"/>
              </a:spcAft>
              <a:buFont typeface="Monotype Sorts" pitchFamily="2" charset="2"/>
              <a:buNone/>
            </a:pPr>
            <a:r>
              <a:rPr kumimoji="0" lang="en-GB" sz="1200" b="0" u="none" kern="0" dirty="0"/>
              <a:t>Allen, Franklin and Douglas Gale (2001), “Comparative Financial Systems: A Survey”, April.</a:t>
            </a:r>
          </a:p>
        </p:txBody>
      </p:sp>
      <p:sp>
        <p:nvSpPr>
          <p:cNvPr id="8" name="Down Arrow 7"/>
          <p:cNvSpPr/>
          <p:nvPr/>
        </p:nvSpPr>
        <p:spPr bwMode="auto">
          <a:xfrm>
            <a:off x="3548844" y="4365104"/>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4" name="Oval 3"/>
          <p:cNvSpPr/>
          <p:nvPr/>
        </p:nvSpPr>
        <p:spPr bwMode="auto">
          <a:xfrm>
            <a:off x="7429500" y="4077072"/>
            <a:ext cx="331812" cy="288032"/>
          </a:xfrm>
          <a:prstGeom prst="ellipse">
            <a:avLst/>
          </a:prstGeom>
          <a:no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9" name="Oval 8"/>
          <p:cNvSpPr/>
          <p:nvPr/>
        </p:nvSpPr>
        <p:spPr bwMode="auto">
          <a:xfrm>
            <a:off x="9129464" y="4077072"/>
            <a:ext cx="331812" cy="288032"/>
          </a:xfrm>
          <a:prstGeom prst="ellipse">
            <a:avLst/>
          </a:prstGeom>
          <a:no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10" name="Oval 9"/>
          <p:cNvSpPr/>
          <p:nvPr/>
        </p:nvSpPr>
        <p:spPr bwMode="auto">
          <a:xfrm>
            <a:off x="9085683" y="2420888"/>
            <a:ext cx="407565" cy="1152128"/>
          </a:xfrm>
          <a:prstGeom prst="ellipse">
            <a:avLst/>
          </a:prstGeom>
          <a:no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11" name="Oval 10"/>
          <p:cNvSpPr/>
          <p:nvPr/>
        </p:nvSpPr>
        <p:spPr bwMode="auto">
          <a:xfrm>
            <a:off x="7473280" y="2420888"/>
            <a:ext cx="407565" cy="1152128"/>
          </a:xfrm>
          <a:prstGeom prst="ellipse">
            <a:avLst/>
          </a:prstGeom>
          <a:no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714329494"/>
      </p:ext>
    </p:extLst>
  </p:cSld>
  <p:clrMapOvr>
    <a:masterClrMapping/>
  </p:clrMapOvr>
  <p:transition spd="slow">
    <p:pull dir="r"/>
  </p:transition>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33400"/>
            <a:ext cx="8712968" cy="1114798"/>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r" eaLnBrk="1" hangingPunct="1">
              <a:defRPr/>
            </a:pPr>
            <a:r>
              <a:rPr lang="en-US" altLang="en-US" dirty="0"/>
              <a:t>Single coupon-paying bond example</a:t>
            </a:r>
          </a:p>
        </p:txBody>
      </p:sp>
      <p:sp>
        <p:nvSpPr>
          <p:cNvPr id="5" name="Rectangle 3"/>
          <p:cNvSpPr>
            <a:spLocks noChangeArrowheads="1"/>
          </p:cNvSpPr>
          <p:nvPr/>
        </p:nvSpPr>
        <p:spPr bwMode="auto">
          <a:xfrm>
            <a:off x="776536" y="1628800"/>
            <a:ext cx="8712968" cy="475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Compute the monthly </a:t>
            </a:r>
            <a:r>
              <a:rPr lang="en-US" altLang="en-US" sz="2000" b="0" u="none" dirty="0" err="1"/>
              <a:t>VaR</a:t>
            </a:r>
            <a:r>
              <a:rPr lang="en-US" altLang="en-US" sz="2000" b="0" u="none" dirty="0"/>
              <a:t> @ 95% for a 100,000€ notional investment in a 2y bond with a 2% annual coupon.</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The 2y coupon bond can be decomposed into 2 different bonds:</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600" b="0" u="none" dirty="0"/>
              <a:t>1y bond that pays 2% at maturity</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600" b="0" u="none" dirty="0"/>
              <a:t>2y bond that pays 102% at maturity</a:t>
            </a:r>
          </a:p>
        </p:txBody>
      </p:sp>
      <p:pic>
        <p:nvPicPr>
          <p:cNvPr id="2" name="Picture 1"/>
          <p:cNvPicPr>
            <a:picLocks noChangeAspect="1"/>
          </p:cNvPicPr>
          <p:nvPr/>
        </p:nvPicPr>
        <p:blipFill>
          <a:blip r:embed="rId3"/>
          <a:stretch>
            <a:fillRect/>
          </a:stretch>
        </p:blipFill>
        <p:spPr>
          <a:xfrm>
            <a:off x="1483348" y="2514601"/>
            <a:ext cx="2443504" cy="1162919"/>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4394067" y="2590801"/>
                <a:ext cx="3639009" cy="331950"/>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en-GB" sz="2000" i="1" u="none">
                              <a:latin typeface="Cambria Math" panose="02040503050406030204" pitchFamily="18" charset="0"/>
                            </a:rPr>
                          </m:ctrlPr>
                        </m:sSubPr>
                        <m:e>
                          <m:r>
                            <a:rPr lang="pt-PT" sz="2000" b="0" i="1" u="none">
                              <a:latin typeface="Cambria Math" panose="02040503050406030204" pitchFamily="18" charset="0"/>
                            </a:rPr>
                            <m:t>𝑃</m:t>
                          </m:r>
                        </m:e>
                        <m:sub>
                          <m:r>
                            <a:rPr lang="pt-PT" sz="2000" b="0" i="1" u="none">
                              <a:latin typeface="Cambria Math" panose="02040503050406030204" pitchFamily="18" charset="0"/>
                            </a:rPr>
                            <m:t>2</m:t>
                          </m:r>
                          <m:r>
                            <a:rPr lang="pt-PT" sz="2000" b="0" i="1" u="none">
                              <a:latin typeface="Cambria Math" panose="02040503050406030204" pitchFamily="18" charset="0"/>
                            </a:rPr>
                            <m:t>𝑦</m:t>
                          </m:r>
                          <m:r>
                            <a:rPr lang="pt-PT" sz="2000" b="0" i="1" u="none">
                              <a:latin typeface="Cambria Math" panose="02040503050406030204" pitchFamily="18" charset="0"/>
                            </a:rPr>
                            <m:t>,2%</m:t>
                          </m:r>
                        </m:sub>
                      </m:sSub>
                      <m:r>
                        <a:rPr lang="pt-PT" sz="2000" b="0" i="1" u="none">
                          <a:latin typeface="Cambria Math" panose="02040503050406030204" pitchFamily="18" charset="0"/>
                        </a:rPr>
                        <m:t>=2%</m:t>
                      </m:r>
                      <m:r>
                        <a:rPr lang="pt-PT" sz="2000" b="0" i="1" u="none">
                          <a:latin typeface="Cambria Math" panose="02040503050406030204" pitchFamily="18" charset="0"/>
                          <a:ea typeface="Cambria Math" panose="02040503050406030204" pitchFamily="18" charset="0"/>
                        </a:rPr>
                        <m:t>∙</m:t>
                      </m:r>
                      <m:sSub>
                        <m:sSubPr>
                          <m:ctrlPr>
                            <a:rPr lang="pt-PT" sz="2000" b="0" i="1" u="none">
                              <a:latin typeface="Cambria Math" panose="02040503050406030204" pitchFamily="18" charset="0"/>
                              <a:ea typeface="Cambria Math" panose="02040503050406030204" pitchFamily="18" charset="0"/>
                            </a:rPr>
                          </m:ctrlPr>
                        </m:sSubPr>
                        <m:e>
                          <m:r>
                            <a:rPr lang="pt-PT" sz="2000" b="0" i="1" u="none">
                              <a:latin typeface="Cambria Math" panose="02040503050406030204" pitchFamily="18" charset="0"/>
                              <a:ea typeface="Cambria Math" panose="02040503050406030204" pitchFamily="18" charset="0"/>
                            </a:rPr>
                            <m:t>𝐷𝐹</m:t>
                          </m:r>
                        </m:e>
                        <m:sub>
                          <m:r>
                            <a:rPr lang="pt-PT" sz="2000" b="0" i="1" u="none">
                              <a:latin typeface="Cambria Math" panose="02040503050406030204" pitchFamily="18" charset="0"/>
                              <a:ea typeface="Cambria Math" panose="02040503050406030204" pitchFamily="18" charset="0"/>
                            </a:rPr>
                            <m:t>1</m:t>
                          </m:r>
                        </m:sub>
                      </m:sSub>
                      <m:r>
                        <a:rPr lang="pt-PT" sz="2000" b="0" i="1" u="none">
                          <a:latin typeface="Cambria Math" panose="02040503050406030204" pitchFamily="18" charset="0"/>
                          <a:ea typeface="Cambria Math" panose="02040503050406030204" pitchFamily="18" charset="0"/>
                        </a:rPr>
                        <m:t>+102%∙</m:t>
                      </m:r>
                      <m:sSub>
                        <m:sSubPr>
                          <m:ctrlPr>
                            <a:rPr lang="pt-PT" sz="2000" b="0" i="1" u="none">
                              <a:latin typeface="Cambria Math" panose="02040503050406030204" pitchFamily="18" charset="0"/>
                              <a:ea typeface="Cambria Math" panose="02040503050406030204" pitchFamily="18" charset="0"/>
                            </a:rPr>
                          </m:ctrlPr>
                        </m:sSubPr>
                        <m:e>
                          <m:r>
                            <a:rPr lang="pt-PT" sz="2000" b="0" i="1" u="none">
                              <a:latin typeface="Cambria Math" panose="02040503050406030204" pitchFamily="18" charset="0"/>
                              <a:ea typeface="Cambria Math" panose="02040503050406030204" pitchFamily="18" charset="0"/>
                            </a:rPr>
                            <m:t>𝐷𝐹</m:t>
                          </m:r>
                        </m:e>
                        <m:sub>
                          <m:r>
                            <a:rPr lang="pt-PT" sz="2000" b="0" i="1" u="none">
                              <a:latin typeface="Cambria Math" panose="02040503050406030204" pitchFamily="18" charset="0"/>
                              <a:ea typeface="Cambria Math" panose="02040503050406030204" pitchFamily="18" charset="0"/>
                            </a:rPr>
                            <m:t>2</m:t>
                          </m:r>
                        </m:sub>
                      </m:sSub>
                    </m:oMath>
                  </m:oMathPara>
                </a14:m>
                <a:endParaRPr lang="pt-PT" sz="2000" b="0" u="none" dirty="0">
                  <a:ea typeface="Cambria Math" panose="020405030504060302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394067" y="2590801"/>
                <a:ext cx="3639009" cy="331950"/>
              </a:xfrm>
              <a:prstGeom prst="rect">
                <a:avLst/>
              </a:prstGeom>
              <a:blipFill>
                <a:blip r:embed="rId4"/>
                <a:stretch>
                  <a:fillRect l="-2010" b="-25926"/>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343400" y="2895600"/>
                <a:ext cx="4302748" cy="748603"/>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000" i="1" u="none">
                              <a:latin typeface="Cambria Math" panose="02040503050406030204" pitchFamily="18" charset="0"/>
                              <a:ea typeface="Cambria Math" panose="02040503050406030204" pitchFamily="18" charset="0"/>
                            </a:rPr>
                          </m:ctrlPr>
                        </m:sSubPr>
                        <m:e>
                          <m:r>
                            <a:rPr lang="pt-PT" sz="2000" i="1" u="none">
                              <a:latin typeface="Cambria Math" panose="02040503050406030204" pitchFamily="18" charset="0"/>
                              <a:ea typeface="Cambria Math" panose="02040503050406030204" pitchFamily="18" charset="0"/>
                            </a:rPr>
                            <m:t>𝐷𝐹</m:t>
                          </m:r>
                        </m:e>
                        <m:sub>
                          <m:r>
                            <a:rPr lang="pt-PT" sz="2000" b="0" i="1" u="none">
                              <a:latin typeface="Cambria Math" panose="02040503050406030204" pitchFamily="18" charset="0"/>
                              <a:ea typeface="Cambria Math" panose="02040503050406030204" pitchFamily="18" charset="0"/>
                            </a:rPr>
                            <m:t>𝑡</m:t>
                          </m:r>
                        </m:sub>
                      </m:sSub>
                      <m:r>
                        <a:rPr lang="pt-PT" sz="2000" b="0" i="1" u="none">
                          <a:latin typeface="Cambria Math" panose="02040503050406030204" pitchFamily="18" charset="0"/>
                        </a:rPr>
                        <m:t>=</m:t>
                      </m:r>
                      <m:sSup>
                        <m:sSupPr>
                          <m:ctrlPr>
                            <a:rPr lang="pt-PT" sz="2000" b="0" i="1" u="none">
                              <a:latin typeface="Cambria Math" panose="02040503050406030204" pitchFamily="18" charset="0"/>
                            </a:rPr>
                          </m:ctrlPr>
                        </m:sSupPr>
                        <m:e>
                          <m:d>
                            <m:dPr>
                              <m:ctrlPr>
                                <a:rPr lang="pt-PT" sz="2000" b="0" i="1" u="none">
                                  <a:latin typeface="Cambria Math" panose="02040503050406030204" pitchFamily="18" charset="0"/>
                                </a:rPr>
                              </m:ctrlPr>
                            </m:dPr>
                            <m:e>
                              <m:f>
                                <m:fPr>
                                  <m:ctrlPr>
                                    <a:rPr lang="pt-PT" sz="2000" b="0" i="1" u="none">
                                      <a:latin typeface="Cambria Math" panose="02040503050406030204" pitchFamily="18" charset="0"/>
                                    </a:rPr>
                                  </m:ctrlPr>
                                </m:fPr>
                                <m:num>
                                  <m:r>
                                    <a:rPr lang="pt-PT" sz="2000" b="0" i="1" u="none">
                                      <a:latin typeface="Cambria Math" panose="02040503050406030204" pitchFamily="18" charset="0"/>
                                    </a:rPr>
                                    <m:t>1</m:t>
                                  </m:r>
                                </m:num>
                                <m:den>
                                  <m:r>
                                    <a:rPr lang="pt-PT" sz="2000" b="0" i="1" u="none">
                                      <a:latin typeface="Cambria Math" panose="02040503050406030204" pitchFamily="18" charset="0"/>
                                    </a:rPr>
                                    <m:t>1+</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𝑠</m:t>
                                      </m:r>
                                    </m:e>
                                    <m:sub>
                                      <m:r>
                                        <a:rPr lang="pt-PT" sz="2000" b="0" i="1" u="none">
                                          <a:latin typeface="Cambria Math" panose="02040503050406030204" pitchFamily="18" charset="0"/>
                                        </a:rPr>
                                        <m:t>𝑡</m:t>
                                      </m:r>
                                    </m:sub>
                                  </m:sSub>
                                </m:den>
                              </m:f>
                            </m:e>
                          </m:d>
                        </m:e>
                        <m:sup>
                          <m:r>
                            <a:rPr lang="pt-PT" sz="2000" b="0" i="1" u="none">
                              <a:latin typeface="Cambria Math" panose="02040503050406030204" pitchFamily="18" charset="0"/>
                            </a:rPr>
                            <m:t>𝑡</m:t>
                          </m:r>
                        </m:sup>
                      </m:sSup>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𝑠</m:t>
                          </m:r>
                        </m:e>
                        <m:sub>
                          <m:r>
                            <a:rPr lang="pt-PT" sz="2000" b="0" i="1" u="none">
                              <a:latin typeface="Cambria Math" panose="02040503050406030204" pitchFamily="18" charset="0"/>
                            </a:rPr>
                            <m:t>𝑡</m:t>
                          </m:r>
                        </m:sub>
                      </m:sSub>
                      <m:r>
                        <a:rPr lang="pt-PT" sz="2000" b="0" i="1" u="none">
                          <a:latin typeface="Cambria Math" panose="02040503050406030204" pitchFamily="18" charset="0"/>
                        </a:rPr>
                        <m:t> </m:t>
                      </m:r>
                      <m:r>
                        <a:rPr lang="pt-PT" sz="2000" b="0" i="1" u="none">
                          <a:latin typeface="Cambria Math" panose="02040503050406030204" pitchFamily="18" charset="0"/>
                        </a:rPr>
                        <m:t>𝑖𝑠</m:t>
                      </m:r>
                      <m:r>
                        <a:rPr lang="pt-PT" sz="2000" b="0" i="1" u="none">
                          <a:latin typeface="Cambria Math" panose="02040503050406030204" pitchFamily="18" charset="0"/>
                        </a:rPr>
                        <m:t> </m:t>
                      </m:r>
                      <m:r>
                        <a:rPr lang="pt-PT" sz="2000" b="0" i="1" u="none">
                          <a:latin typeface="Cambria Math" panose="02040503050406030204" pitchFamily="18" charset="0"/>
                        </a:rPr>
                        <m:t>𝑡h𝑒</m:t>
                      </m:r>
                      <m:r>
                        <a:rPr lang="pt-PT" sz="2000" b="0" i="1" u="none">
                          <a:latin typeface="Cambria Math" panose="02040503050406030204" pitchFamily="18" charset="0"/>
                        </a:rPr>
                        <m:t> </m:t>
                      </m:r>
                      <m:r>
                        <a:rPr lang="pt-PT" sz="2000" b="0" i="1" u="none">
                          <a:latin typeface="Cambria Math" panose="02040503050406030204" pitchFamily="18" charset="0"/>
                        </a:rPr>
                        <m:t>𝑠𝑝𝑜𝑡</m:t>
                      </m:r>
                      <m:r>
                        <a:rPr lang="pt-PT" sz="2000" b="0" i="1" u="none">
                          <a:latin typeface="Cambria Math" panose="02040503050406030204" pitchFamily="18" charset="0"/>
                        </a:rPr>
                        <m:t> </m:t>
                      </m:r>
                      <m:r>
                        <a:rPr lang="pt-PT" sz="2000" b="0" i="1" u="none">
                          <a:latin typeface="Cambria Math" panose="02040503050406030204" pitchFamily="18" charset="0"/>
                        </a:rPr>
                        <m:t>𝑟𝑎𝑡𝑒</m:t>
                      </m:r>
                    </m:oMath>
                  </m:oMathPara>
                </a14:m>
                <a:endParaRPr lang="pt-PT" sz="2000" b="0" u="none" dirty="0">
                  <a:ea typeface="Cambria Math" panose="020405030504060302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343400" y="2895600"/>
                <a:ext cx="4302748" cy="748603"/>
              </a:xfrm>
              <a:prstGeom prst="rect">
                <a:avLst/>
              </a:prstGeom>
              <a:blipFill>
                <a:blip r:embed="rId5"/>
                <a:stretch>
                  <a:fillRect/>
                </a:stretch>
              </a:blipFill>
            </p:spPr>
            <p:txBody>
              <a:bodyPr/>
              <a:lstStyle/>
              <a:p>
                <a:r>
                  <a:rPr lang="pt-PT">
                    <a:noFill/>
                  </a:rPr>
                  <a:t> </a:t>
                </a:r>
              </a:p>
            </p:txBody>
          </p:sp>
        </mc:Fallback>
      </mc:AlternateContent>
      <p:cxnSp>
        <p:nvCxnSpPr>
          <p:cNvPr id="6" name="Elbow Connector 5"/>
          <p:cNvCxnSpPr/>
          <p:nvPr/>
        </p:nvCxnSpPr>
        <p:spPr>
          <a:xfrm>
            <a:off x="5562600" y="3677520"/>
            <a:ext cx="457200" cy="284881"/>
          </a:xfrm>
          <a:prstGeom prst="bent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172200" y="3677520"/>
            <a:ext cx="2250452" cy="584775"/>
          </a:xfrm>
          <a:prstGeom prst="rect">
            <a:avLst/>
          </a:prstGeom>
          <a:noFill/>
        </p:spPr>
        <p:txBody>
          <a:bodyPr wrap="square" rtlCol="0">
            <a:spAutoFit/>
          </a:bodyPr>
          <a:lstStyle/>
          <a:p>
            <a:pPr>
              <a:buNone/>
            </a:pPr>
            <a:r>
              <a:rPr lang="en-US" sz="1600" b="0" u="none" dirty="0">
                <a:latin typeface="+mn-lt"/>
              </a:rPr>
              <a:t>With discrete compounding</a:t>
            </a:r>
          </a:p>
        </p:txBody>
      </p:sp>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790</a:t>
            </a:fld>
            <a:endParaRPr lang="en-US"/>
          </a:p>
        </p:txBody>
      </p:sp>
    </p:spTree>
    <p:extLst>
      <p:ext uri="{BB962C8B-B14F-4D97-AF65-F5344CB8AC3E}">
        <p14:creationId xmlns:p14="http://schemas.microsoft.com/office/powerpoint/2010/main" val="3403211449"/>
      </p:ext>
    </p:extLst>
  </p:cSld>
  <p:clrMapOvr>
    <a:masterClrMapping/>
  </p:clrMapOvr>
  <p:transition spd="slow">
    <p:pull dir="r"/>
  </p:transition>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536" y="1628800"/>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algn="just" eaLnBrk="1" hangingPunct="1">
              <a:buNone/>
              <a:defRPr/>
            </a:pPr>
            <a:r>
              <a:rPr lang="en-US" altLang="en-US" sz="2000" u="none" dirty="0">
                <a:solidFill>
                  <a:srgbClr val="FF0000"/>
                </a:solidFill>
              </a:rPr>
              <a:t>CF mapping</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dirty="0"/>
              <a:t>Present values:</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600" dirty="0"/>
              <a:t>1</a:t>
            </a:r>
            <a:r>
              <a:rPr lang="en-US" altLang="en-US" sz="1600" baseline="30000" dirty="0"/>
              <a:t>st</a:t>
            </a:r>
            <a:r>
              <a:rPr lang="en-US" altLang="en-US" sz="1600" dirty="0"/>
              <a:t> cash-flow = 2 x 0,9991 = 1,998</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600" dirty="0"/>
              <a:t>2</a:t>
            </a:r>
            <a:r>
              <a:rPr lang="en-US" altLang="en-US" sz="1600" baseline="30000" dirty="0"/>
              <a:t>nd</a:t>
            </a:r>
            <a:r>
              <a:rPr lang="en-US" altLang="en-US" sz="1600" dirty="0"/>
              <a:t> cash-flow = 102 x 0,9951 = 101,495</a:t>
            </a:r>
          </a:p>
          <a:p>
            <a:pPr lvl="1" algn="just" eaLnBrk="1" hangingPunct="1">
              <a:defRPr/>
            </a:pPr>
            <a:endParaRPr lang="en-US" altLang="en-US" sz="2000"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dirty="0"/>
              <a:t>Bond Price:</a:t>
            </a:r>
          </a:p>
          <a:p>
            <a:pPr marL="0" indent="442913" algn="just" eaLnBrk="1" hangingPunct="1">
              <a:buNone/>
              <a:defRPr/>
            </a:pPr>
            <a:r>
              <a:rPr lang="en-US" altLang="en-US" sz="2000" b="0" u="none" dirty="0"/>
              <a:t>- Sum of NPF (cash-flows) = 1,998 + 101,495 = 103,49</a:t>
            </a:r>
          </a:p>
          <a:p>
            <a:pPr lvl="1" algn="just" eaLnBrk="1" hangingPunct="1">
              <a:defRPr/>
            </a:pPr>
            <a:endParaRPr lang="en-US" altLang="en-US" sz="2000" dirty="0"/>
          </a:p>
          <a:p>
            <a:pPr lvl="1" algn="just" eaLnBrk="1" hangingPunct="1">
              <a:defRPr/>
            </a:pPr>
            <a:endParaRPr lang="en-US" altLang="en-US" sz="2000"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dirty="0"/>
              <a:t>Weights:</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600" u="none" dirty="0"/>
              <a:t>1</a:t>
            </a:r>
            <a:r>
              <a:rPr lang="en-US" altLang="en-US" sz="1600" u="none" baseline="30000" dirty="0"/>
              <a:t>st</a:t>
            </a:r>
            <a:r>
              <a:rPr lang="en-US" altLang="en-US" sz="1600" u="none" dirty="0"/>
              <a:t> cash-flow = 1,998 / Price = 1,998 / 103,49 = 1,93%</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600" u="none" dirty="0"/>
              <a:t>2</a:t>
            </a:r>
            <a:r>
              <a:rPr lang="en-US" altLang="en-US" sz="1600" u="none" baseline="30000" dirty="0"/>
              <a:t>nd</a:t>
            </a:r>
            <a:r>
              <a:rPr lang="en-US" altLang="en-US" sz="1600" u="none" dirty="0"/>
              <a:t> cash-flow = 101,495 / Price = 101,495 / 103,49 =98,07%</a:t>
            </a:r>
          </a:p>
        </p:txBody>
      </p:sp>
      <p:sp>
        <p:nvSpPr>
          <p:cNvPr id="2" name="Down Arrow 1"/>
          <p:cNvSpPr/>
          <p:nvPr/>
        </p:nvSpPr>
        <p:spPr>
          <a:xfrm>
            <a:off x="5029200" y="3140968"/>
            <a:ext cx="381000" cy="533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Down Arrow 8"/>
          <p:cNvSpPr/>
          <p:nvPr/>
        </p:nvSpPr>
        <p:spPr>
          <a:xfrm>
            <a:off x="5029200" y="4509120"/>
            <a:ext cx="381000" cy="5715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2"/>
          <p:cNvSpPr txBox="1">
            <a:spLocks noChangeArrowheads="1"/>
          </p:cNvSpPr>
          <p:nvPr/>
        </p:nvSpPr>
        <p:spPr bwMode="auto">
          <a:xfrm>
            <a:off x="776536" y="333400"/>
            <a:ext cx="8712968" cy="111479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sz="3800" b="0" u="none" kern="0" dirty="0"/>
              <a:t>Single bond example – Cash-flow Mapping</a:t>
            </a:r>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791</a:t>
            </a:fld>
            <a:endParaRPr lang="en-US"/>
          </a:p>
        </p:txBody>
      </p:sp>
    </p:spTree>
    <p:extLst>
      <p:ext uri="{BB962C8B-B14F-4D97-AF65-F5344CB8AC3E}">
        <p14:creationId xmlns:p14="http://schemas.microsoft.com/office/powerpoint/2010/main" val="4124714519"/>
      </p:ext>
    </p:extLst>
  </p:cSld>
  <p:clrMapOvr>
    <a:masterClrMapping/>
  </p:clrMapOvr>
  <p:transition spd="slow">
    <p:pull dir="r"/>
  </p:transition>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3"/>
              <p:cNvSpPr>
                <a:spLocks noChangeArrowheads="1"/>
              </p:cNvSpPr>
              <p:nvPr/>
            </p:nvSpPr>
            <p:spPr bwMode="auto">
              <a:xfrm>
                <a:off x="776536" y="1628800"/>
                <a:ext cx="8712968" cy="46805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The monthly variance of the portfolio composed by the 2 cash-flows is calculated from		, considering the variances and </a:t>
                </a:r>
                <a:r>
                  <a:rPr lang="en-US" altLang="en-US" sz="2000" b="0" u="none" dirty="0" err="1"/>
                  <a:t>covariances</a:t>
                </a:r>
                <a:r>
                  <a:rPr lang="en-US" altLang="en-US" sz="2000" b="0" u="none" dirty="0"/>
                  <a:t> of the 1y and 2y interest rates and the weights calculated in the previous slide:</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The variance-covariance matrix is given by:</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                   = 0,0012% =&gt; </a:t>
                </a:r>
                <a:r>
                  <a:rPr lang="en-US" altLang="en-US" sz="2000" b="0" u="none" dirty="0">
                    <a:solidFill>
                      <a:srgbClr val="FF0000"/>
                    </a:solidFill>
                  </a:rPr>
                  <a:t>Monthly or 20-day </a:t>
                </a:r>
                <a:r>
                  <a:rPr lang="en-US" altLang="en-US" sz="2000" b="0" u="none" dirty="0" err="1">
                    <a:solidFill>
                      <a:srgbClr val="FF0000"/>
                    </a:solidFill>
                  </a:rPr>
                  <a:t>VaR</a:t>
                </a:r>
                <a:r>
                  <a:rPr lang="en-US" altLang="en-US" sz="2000" b="0" u="none" dirty="0">
                    <a:solidFill>
                      <a:srgbClr val="FF0000"/>
                    </a:solidFill>
                  </a:rPr>
                  <a:t> @ 95% is just </a:t>
                </a:r>
                <a:r>
                  <a:rPr lang="en-US" altLang="en-US" sz="2000" b="0" i="1" u="none" dirty="0" err="1">
                    <a:solidFill>
                      <a:srgbClr val="FF0000"/>
                    </a:solidFill>
                  </a:rPr>
                  <a:t>VaR</a:t>
                </a:r>
                <a:r>
                  <a:rPr lang="en-US" altLang="en-US" sz="2000" b="0" i="1" u="none" dirty="0">
                    <a:solidFill>
                      <a:srgbClr val="FF0000"/>
                    </a:solidFill>
                  </a:rPr>
                  <a:t>= -</a:t>
                </a:r>
                <a:r>
                  <a:rPr lang="en-US" altLang="en-US" sz="2000" b="0" i="1" u="none" dirty="0" err="1">
                    <a:solidFill>
                      <a:srgbClr val="FF0000"/>
                    </a:solidFill>
                  </a:rPr>
                  <a:t>VZ</a:t>
                </a:r>
                <a:r>
                  <a:rPr lang="en-US" altLang="en-US" sz="2000" b="0" i="1" u="none" baseline="-25000" dirty="0" err="1">
                    <a:solidFill>
                      <a:srgbClr val="FF0000"/>
                    </a:solidFill>
                    <a:latin typeface="Symbol" panose="05050102010706020507" pitchFamily="18" charset="2"/>
                  </a:rPr>
                  <a:t>a</a:t>
                </a:r>
                <a:r>
                  <a:rPr lang="en-US" altLang="en-US" sz="2000" b="0" i="1" u="none" baseline="-25000" dirty="0">
                    <a:solidFill>
                      <a:srgbClr val="FF0000"/>
                    </a:solidFill>
                    <a:latin typeface="Symbol" panose="05050102010706020507" pitchFamily="18" charset="2"/>
                  </a:rPr>
                  <a:t> </a:t>
                </a:r>
                <a:r>
                  <a:rPr lang="en-US" altLang="en-US" sz="2000" b="0" i="1" u="none" dirty="0">
                    <a:solidFill>
                      <a:srgbClr val="FF0000"/>
                    </a:solidFill>
                    <a:latin typeface="Symbol" panose="05050102010706020507" pitchFamily="18" charset="2"/>
                  </a:rPr>
                  <a:t>s = </a:t>
                </a:r>
                <a14:m>
                  <m:oMath xmlns:m="http://schemas.openxmlformats.org/officeDocument/2006/math">
                    <m:r>
                      <a:rPr lang="pt-PT" sz="2000" b="0" i="1" u="none">
                        <a:solidFill>
                          <a:srgbClr val="FF0000"/>
                        </a:solidFill>
                        <a:latin typeface="Cambria Math" panose="02040503050406030204" pitchFamily="18" charset="0"/>
                      </a:rPr>
                      <m:t>−103493,53€∙</m:t>
                    </m:r>
                    <m:d>
                      <m:dPr>
                        <m:ctrlPr>
                          <a:rPr lang="pt-PT" sz="2000" b="0" i="1" u="none">
                            <a:solidFill>
                              <a:srgbClr val="FF0000"/>
                            </a:solidFill>
                            <a:latin typeface="Cambria Math" panose="02040503050406030204" pitchFamily="18" charset="0"/>
                            <a:ea typeface="Cambria Math" panose="02040503050406030204" pitchFamily="18" charset="0"/>
                          </a:rPr>
                        </m:ctrlPr>
                      </m:dPr>
                      <m:e>
                        <m:r>
                          <a:rPr lang="pt-PT" sz="2000" b="0" i="1" u="none">
                            <a:solidFill>
                              <a:srgbClr val="FF0000"/>
                            </a:solidFill>
                            <a:latin typeface="Cambria Math" panose="02040503050406030204" pitchFamily="18" charset="0"/>
                            <a:ea typeface="Cambria Math" panose="02040503050406030204" pitchFamily="18" charset="0"/>
                          </a:rPr>
                          <m:t>−1,64</m:t>
                        </m:r>
                      </m:e>
                    </m:d>
                    <m:r>
                      <a:rPr lang="pt-PT" sz="2000" b="0" i="1" u="none">
                        <a:solidFill>
                          <a:srgbClr val="FF0000"/>
                        </a:solidFill>
                        <a:latin typeface="Cambria Math" panose="02040503050406030204" pitchFamily="18" charset="0"/>
                        <a:ea typeface="Cambria Math" panose="02040503050406030204" pitchFamily="18" charset="0"/>
                      </a:rPr>
                      <m:t>∙0,34%</m:t>
                    </m:r>
                  </m:oMath>
                </a14:m>
                <a:r>
                  <a:rPr lang="pt-PT" sz="2000" b="0" u="none" dirty="0">
                    <a:solidFill>
                      <a:srgbClr val="FF0000"/>
                    </a:solidFill>
                    <a:ea typeface="Cambria Math" panose="02040503050406030204" pitchFamily="18" charset="0"/>
                  </a:rPr>
                  <a:t> = 586,37</a:t>
                </a:r>
              </a:p>
              <a:p>
                <a:pPr algn="just" eaLnBrk="1" hangingPunct="1">
                  <a:lnSpc>
                    <a:spcPts val="2800"/>
                  </a:lnSpc>
                  <a:spcBef>
                    <a:spcPts val="600"/>
                  </a:spcBef>
                  <a:spcAft>
                    <a:spcPts val="600"/>
                  </a:spcAft>
                  <a:defRPr/>
                </a:pPr>
                <a:endParaRPr lang="en-US" altLang="en-US" sz="2000" dirty="0"/>
              </a:p>
            </p:txBody>
          </p:sp>
        </mc:Choice>
        <mc:Fallback xmlns="">
          <p:sp>
            <p:nvSpPr>
              <p:cNvPr id="5" name="Rectangle 3"/>
              <p:cNvSpPr>
                <a:spLocks noRot="1" noChangeAspect="1" noMove="1" noResize="1" noEditPoints="1" noAdjustHandles="1" noChangeArrowheads="1" noChangeShapeType="1" noTextEdit="1"/>
              </p:cNvSpPr>
              <p:nvPr/>
            </p:nvSpPr>
            <p:spPr bwMode="auto">
              <a:xfrm>
                <a:off x="776536" y="1628800"/>
                <a:ext cx="8712968" cy="4680520"/>
              </a:xfrm>
              <a:prstGeom prst="rect">
                <a:avLst/>
              </a:prstGeom>
              <a:blipFill>
                <a:blip r:embed="rId3"/>
                <a:stretch>
                  <a:fillRect l="-629" t="-130" r="-69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noFill/>
                  </a:rPr>
                  <a:t> </a:t>
                </a:r>
              </a:p>
            </p:txBody>
          </p:sp>
        </mc:Fallback>
      </mc:AlternateContent>
      <p:pic>
        <p:nvPicPr>
          <p:cNvPr id="4" name="Picture 3"/>
          <p:cNvPicPr>
            <a:picLocks noChangeAspect="1"/>
          </p:cNvPicPr>
          <p:nvPr/>
        </p:nvPicPr>
        <p:blipFill rotWithShape="1">
          <a:blip r:embed="rId4"/>
          <a:srcRect l="31845" t="42708" r="55271" b="50000"/>
          <a:stretch/>
        </p:blipFill>
        <p:spPr>
          <a:xfrm>
            <a:off x="3023232" y="1947894"/>
            <a:ext cx="1284514" cy="408709"/>
          </a:xfrm>
          <a:prstGeom prst="rect">
            <a:avLst/>
          </a:prstGeom>
        </p:spPr>
      </p:pic>
      <p:pic>
        <p:nvPicPr>
          <p:cNvPr id="7" name="Picture 6"/>
          <p:cNvPicPr>
            <a:picLocks noChangeAspect="1"/>
          </p:cNvPicPr>
          <p:nvPr/>
        </p:nvPicPr>
        <p:blipFill>
          <a:blip r:embed="rId5"/>
          <a:stretch>
            <a:fillRect/>
          </a:stretch>
        </p:blipFill>
        <p:spPr>
          <a:xfrm>
            <a:off x="1912776" y="2675697"/>
            <a:ext cx="1110456" cy="1013461"/>
          </a:xfrm>
          <a:prstGeom prst="rect">
            <a:avLst/>
          </a:prstGeom>
        </p:spPr>
      </p:pic>
      <p:pic>
        <p:nvPicPr>
          <p:cNvPr id="9" name="Picture 8"/>
          <p:cNvPicPr>
            <a:picLocks noChangeAspect="1"/>
          </p:cNvPicPr>
          <p:nvPr/>
        </p:nvPicPr>
        <p:blipFill>
          <a:blip r:embed="rId6"/>
          <a:stretch>
            <a:fillRect/>
          </a:stretch>
        </p:blipFill>
        <p:spPr>
          <a:xfrm>
            <a:off x="6393160" y="3683363"/>
            <a:ext cx="2434017" cy="738151"/>
          </a:xfrm>
          <a:prstGeom prst="rect">
            <a:avLst/>
          </a:prstGeom>
        </p:spPr>
      </p:pic>
      <p:pic>
        <p:nvPicPr>
          <p:cNvPr id="12" name="Picture 11"/>
          <p:cNvPicPr>
            <a:picLocks noChangeAspect="1"/>
          </p:cNvPicPr>
          <p:nvPr/>
        </p:nvPicPr>
        <p:blipFill rotWithShape="1">
          <a:blip r:embed="rId4"/>
          <a:srcRect l="31845" t="42708" r="55271" b="50000"/>
          <a:stretch/>
        </p:blipFill>
        <p:spPr>
          <a:xfrm>
            <a:off x="992560" y="5157192"/>
            <a:ext cx="1284514" cy="408709"/>
          </a:xfrm>
          <a:prstGeom prst="rect">
            <a:avLst/>
          </a:prstGeom>
        </p:spPr>
      </p:pic>
      <p:sp>
        <p:nvSpPr>
          <p:cNvPr id="10" name="Rectangle 2"/>
          <p:cNvSpPr txBox="1">
            <a:spLocks noChangeArrowheads="1"/>
          </p:cNvSpPr>
          <p:nvPr/>
        </p:nvSpPr>
        <p:spPr bwMode="auto">
          <a:xfrm>
            <a:off x="776536" y="333400"/>
            <a:ext cx="8712968" cy="111479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sz="3800" b="0" u="none" kern="0" dirty="0"/>
              <a:t>Single bond example – Cash-flow Mapping</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792</a:t>
            </a:fld>
            <a:endParaRPr lang="en-US"/>
          </a:p>
        </p:txBody>
      </p:sp>
    </p:spTree>
    <p:extLst>
      <p:ext uri="{BB962C8B-B14F-4D97-AF65-F5344CB8AC3E}">
        <p14:creationId xmlns:p14="http://schemas.microsoft.com/office/powerpoint/2010/main" val="4199361364"/>
      </p:ext>
    </p:extLst>
  </p:cSld>
  <p:clrMapOvr>
    <a:masterClrMapping/>
  </p:clrMapOvr>
  <p:transition spd="slow">
    <p:pull dir="r"/>
  </p:transition>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3"/>
              <p:cNvSpPr>
                <a:spLocks noChangeArrowheads="1"/>
              </p:cNvSpPr>
              <p:nvPr/>
            </p:nvSpPr>
            <p:spPr bwMode="auto">
              <a:xfrm>
                <a:off x="776536" y="1628800"/>
                <a:ext cx="8640960" cy="46805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0"/>
                  </a:spcAft>
                  <a:buClr>
                    <a:schemeClr val="bg2"/>
                  </a:buClr>
                  <a:buFont typeface="Wingdings" panose="05000000000000000000" pitchFamily="2" charset="2"/>
                  <a:buChar char="§"/>
                </a:pPr>
                <a:r>
                  <a:rPr lang="en-US" altLang="en-US" sz="2000" b="0" u="none" dirty="0"/>
                  <a:t>The bond has 2y maturity and the risk of the 2y ZC is:</a:t>
                </a:r>
              </a:p>
              <a:p>
                <a:pPr marL="265113" indent="-265113" algn="just" eaLnBrk="1" hangingPunct="1">
                  <a:lnSpc>
                    <a:spcPts val="2700"/>
                  </a:lnSpc>
                  <a:spcBef>
                    <a:spcPts val="0"/>
                  </a:spcBef>
                  <a:spcAft>
                    <a:spcPts val="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0"/>
                  </a:spcAft>
                  <a:buClr>
                    <a:schemeClr val="bg2"/>
                  </a:buClr>
                  <a:buFont typeface="Wingdings" panose="05000000000000000000" pitchFamily="2" charset="2"/>
                  <a:buChar char="§"/>
                </a:pPr>
                <a:r>
                  <a:rPr lang="en-US" altLang="en-US" sz="2000" b="0" u="none" dirty="0"/>
                  <a:t>Monthly </a:t>
                </a:r>
                <a:r>
                  <a:rPr lang="en-US" altLang="en-US" sz="2000" b="0" u="none" dirty="0" err="1"/>
                  <a:t>VaR</a:t>
                </a:r>
                <a:r>
                  <a:rPr lang="en-US" altLang="en-US" sz="2000" b="0" u="none" dirty="0"/>
                  <a:t> @ 95% is just:</a:t>
                </a:r>
                <a:endParaRPr lang="en-US" altLang="en-US" sz="2000" b="0" u="none" dirty="0">
                  <a:solidFill>
                    <a:srgbClr val="FF0000"/>
                  </a:solidFill>
                </a:endParaRPr>
              </a:p>
              <a:p>
                <a:pPr marL="265113" indent="-265113" algn="just" eaLnBrk="1" hangingPunct="1">
                  <a:lnSpc>
                    <a:spcPts val="2700"/>
                  </a:lnSpc>
                  <a:spcBef>
                    <a:spcPts val="0"/>
                  </a:spcBef>
                  <a:spcAft>
                    <a:spcPts val="0"/>
                  </a:spcAft>
                  <a:buClr>
                    <a:schemeClr val="bg2"/>
                  </a:buClr>
                  <a:buFont typeface="Wingdings" panose="05000000000000000000" pitchFamily="2" charset="2"/>
                  <a:buChar char="§"/>
                </a:pPr>
                <a:endParaRPr lang="en-US" altLang="en-US" sz="2000" b="0" u="none" dirty="0">
                  <a:solidFill>
                    <a:srgbClr val="FF0000"/>
                  </a:solidFill>
                </a:endParaRPr>
              </a:p>
              <a:p>
                <a:pPr marL="265113" indent="-265113" algn="just" eaLnBrk="1" hangingPunct="1">
                  <a:lnSpc>
                    <a:spcPts val="2700"/>
                  </a:lnSpc>
                  <a:spcBef>
                    <a:spcPts val="0"/>
                  </a:spcBef>
                  <a:spcAft>
                    <a:spcPts val="0"/>
                  </a:spcAft>
                  <a:buClr>
                    <a:schemeClr val="bg2"/>
                  </a:buClr>
                  <a:buFont typeface="Wingdings" panose="05000000000000000000" pitchFamily="2" charset="2"/>
                  <a:buChar char="§"/>
                </a:pPr>
                <a:endParaRPr lang="en-US" altLang="en-US" sz="2000" b="0" u="none" dirty="0">
                  <a:solidFill>
                    <a:srgbClr val="FF0000"/>
                  </a:solidFill>
                </a:endParaRPr>
              </a:p>
              <a:p>
                <a:pPr marL="265113" indent="-265113" algn="just" eaLnBrk="1" hangingPunct="1">
                  <a:lnSpc>
                    <a:spcPts val="2700"/>
                  </a:lnSpc>
                  <a:spcBef>
                    <a:spcPts val="0"/>
                  </a:spcBef>
                  <a:spcAft>
                    <a:spcPts val="0"/>
                  </a:spcAft>
                  <a:buClr>
                    <a:schemeClr val="bg2"/>
                  </a:buClr>
                  <a:buFont typeface="Wingdings" panose="05000000000000000000" pitchFamily="2" charset="2"/>
                  <a:buChar char="§"/>
                </a:pPr>
                <a:endParaRPr lang="en-US" altLang="en-US" sz="2000" b="0" u="none" dirty="0">
                  <a:solidFill>
                    <a:srgbClr val="FF0000"/>
                  </a:solidFill>
                </a:endParaRPr>
              </a:p>
              <a:p>
                <a:pPr marL="265113" indent="-265113" algn="just" eaLnBrk="1" hangingPunct="1">
                  <a:lnSpc>
                    <a:spcPts val="2700"/>
                  </a:lnSpc>
                  <a:spcBef>
                    <a:spcPts val="0"/>
                  </a:spcBef>
                  <a:spcAft>
                    <a:spcPts val="0"/>
                  </a:spcAft>
                  <a:buClr>
                    <a:schemeClr val="bg2"/>
                  </a:buClr>
                  <a:buFont typeface="Wingdings" panose="05000000000000000000" pitchFamily="2" charset="2"/>
                  <a:buChar char="§"/>
                </a:pPr>
                <a:endParaRPr lang="en-US" altLang="en-US" sz="2000" b="0" u="none" dirty="0">
                  <a:solidFill>
                    <a:srgbClr val="FF0000"/>
                  </a:solidFill>
                </a:endParaRPr>
              </a:p>
              <a:p>
                <a:pPr marL="265113" indent="-265113" algn="just" eaLnBrk="1" hangingPunct="1">
                  <a:lnSpc>
                    <a:spcPts val="2700"/>
                  </a:lnSpc>
                  <a:spcBef>
                    <a:spcPts val="0"/>
                  </a:spcBef>
                  <a:spcAft>
                    <a:spcPts val="0"/>
                  </a:spcAft>
                  <a:buClr>
                    <a:schemeClr val="bg2"/>
                  </a:buClr>
                  <a:buFont typeface="Wingdings" panose="05000000000000000000" pitchFamily="2" charset="2"/>
                  <a:buChar char="§"/>
                </a:pPr>
                <a:endParaRPr lang="en-US" altLang="en-US" sz="2000" b="0" u="none" dirty="0">
                  <a:solidFill>
                    <a:srgbClr val="FF0000"/>
                  </a:solidFill>
                </a:endParaRPr>
              </a:p>
              <a:p>
                <a:pPr marL="265113" indent="-265113" algn="just" eaLnBrk="1" hangingPunct="1">
                  <a:lnSpc>
                    <a:spcPts val="2700"/>
                  </a:lnSpc>
                  <a:spcBef>
                    <a:spcPts val="600"/>
                  </a:spcBef>
                  <a:spcAft>
                    <a:spcPts val="0"/>
                  </a:spcAft>
                  <a:buClr>
                    <a:schemeClr val="bg2"/>
                  </a:buClr>
                  <a:buFont typeface="Wingdings" panose="05000000000000000000" pitchFamily="2" charset="2"/>
                  <a:buChar char="§"/>
                </a:pPr>
                <a:r>
                  <a:rPr lang="en-US" altLang="en-US" sz="2000" b="0" u="none" dirty="0">
                    <a:solidFill>
                      <a:srgbClr val="FF0000"/>
                    </a:solidFill>
                  </a:rPr>
                  <a:t>This </a:t>
                </a:r>
                <a:r>
                  <a:rPr lang="en-US" altLang="en-US" sz="2000" b="0" u="none" dirty="0" err="1">
                    <a:solidFill>
                      <a:srgbClr val="FF0000"/>
                    </a:solidFill>
                  </a:rPr>
                  <a:t>VaR</a:t>
                </a:r>
                <a:r>
                  <a:rPr lang="en-US" altLang="en-US" sz="2000" b="0" u="none" dirty="0">
                    <a:solidFill>
                      <a:srgbClr val="FF0000"/>
                    </a:solidFill>
                  </a:rPr>
                  <a:t> is higher than in cash-flow mapping, as in the latter the volatility is lower</a:t>
                </a:r>
                <a:r>
                  <a:rPr lang="en-US" altLang="en-US" sz="2000" b="0" u="none" dirty="0"/>
                  <a:t>, due to the lower volatility of the 1y vis-à-vis the 2y interest rate (as in maturity mapping only the maturity of the residual cash-flow is taken into account).</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p>
              <a:p>
                <a:pPr marL="0" indent="0" algn="just" eaLnBrk="1" hangingPunct="1">
                  <a:lnSpc>
                    <a:spcPts val="2700"/>
                  </a:lnSpc>
                  <a:spcBef>
                    <a:spcPts val="0"/>
                  </a:spcBef>
                  <a:spcAft>
                    <a:spcPts val="600"/>
                  </a:spcAft>
                  <a:buClr>
                    <a:schemeClr val="bg2"/>
                  </a:buClr>
                  <a:buNone/>
                </a:pPr>
                <a:r>
                  <a:rPr lang="en-US" altLang="en-US" sz="2000" b="0" u="none" dirty="0"/>
                  <a:t>                      </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                     = 0,0012% =&gt; Monthly or 20-day </a:t>
                </a:r>
                <a:r>
                  <a:rPr lang="en-US" altLang="en-US" sz="2000" b="0" u="none" dirty="0" err="1"/>
                  <a:t>VaR</a:t>
                </a:r>
                <a:r>
                  <a:rPr lang="en-US" altLang="en-US" sz="2000" b="0" u="none" dirty="0"/>
                  <a:t> @ 95% is just </a:t>
                </a:r>
                <a:r>
                  <a:rPr lang="en-US" altLang="en-US" sz="2000" b="0" i="1" u="none" dirty="0" err="1"/>
                  <a:t>VaR</a:t>
                </a:r>
                <a:r>
                  <a:rPr lang="en-US" altLang="en-US" sz="2000" b="0" i="1" u="none" dirty="0"/>
                  <a:t>= -</a:t>
                </a:r>
                <a:r>
                  <a:rPr lang="en-US" altLang="en-US" sz="2000" b="0" i="1" u="none" dirty="0" err="1"/>
                  <a:t>VZ</a:t>
                </a:r>
                <a:r>
                  <a:rPr lang="en-US" altLang="en-US" sz="2000" b="0" i="1" u="none" baseline="-25000" dirty="0" err="1">
                    <a:latin typeface="Symbol" panose="05050102010706020507" pitchFamily="18" charset="2"/>
                  </a:rPr>
                  <a:t>a</a:t>
                </a:r>
                <a:r>
                  <a:rPr lang="en-US" altLang="en-US" sz="2000" b="0" i="1" u="none" baseline="-25000" dirty="0">
                    <a:latin typeface="Symbol" panose="05050102010706020507" pitchFamily="18" charset="2"/>
                  </a:rPr>
                  <a:t> </a:t>
                </a:r>
                <a:r>
                  <a:rPr lang="en-US" altLang="en-US" sz="2000" b="0" i="1" u="none" dirty="0">
                    <a:latin typeface="Symbol" panose="05050102010706020507" pitchFamily="18" charset="2"/>
                  </a:rPr>
                  <a:t>s = </a:t>
                </a:r>
                <a14:m>
                  <m:oMath xmlns:m="http://schemas.openxmlformats.org/officeDocument/2006/math">
                    <m:r>
                      <a:rPr lang="pt-PT" sz="2000" b="0" i="1" u="none">
                        <a:latin typeface="Cambria Math" panose="02040503050406030204" pitchFamily="18" charset="0"/>
                      </a:rPr>
                      <m:t>−103493,53€∙</m:t>
                    </m:r>
                    <m:d>
                      <m:dPr>
                        <m:ctrlPr>
                          <a:rPr lang="pt-PT" sz="2000" b="0" i="1" u="none">
                            <a:latin typeface="Cambria Math" panose="02040503050406030204" pitchFamily="18" charset="0"/>
                            <a:ea typeface="Cambria Math" panose="02040503050406030204" pitchFamily="18" charset="0"/>
                          </a:rPr>
                        </m:ctrlPr>
                      </m:dPr>
                      <m:e>
                        <m:r>
                          <a:rPr lang="pt-PT" sz="2000" b="0" i="1" u="none">
                            <a:latin typeface="Cambria Math" panose="02040503050406030204" pitchFamily="18" charset="0"/>
                            <a:ea typeface="Cambria Math" panose="02040503050406030204" pitchFamily="18" charset="0"/>
                          </a:rPr>
                          <m:t>−1,64</m:t>
                        </m:r>
                      </m:e>
                    </m:d>
                    <m:r>
                      <a:rPr lang="pt-PT" sz="2000" b="0" i="1" u="none">
                        <a:latin typeface="Cambria Math" panose="02040503050406030204" pitchFamily="18" charset="0"/>
                        <a:ea typeface="Cambria Math" panose="02040503050406030204" pitchFamily="18" charset="0"/>
                      </a:rPr>
                      <m:t>∙0,34%</m:t>
                    </m:r>
                  </m:oMath>
                </a14:m>
                <a:r>
                  <a:rPr lang="pt-PT" sz="2000" b="0" u="none" dirty="0">
                    <a:ea typeface="Cambria Math" panose="02040503050406030204" pitchFamily="18" charset="0"/>
                  </a:rPr>
                  <a:t> = 594,02.</a:t>
                </a:r>
              </a:p>
              <a:p>
                <a:pPr algn="just" eaLnBrk="1" hangingPunct="1">
                  <a:lnSpc>
                    <a:spcPts val="2800"/>
                  </a:lnSpc>
                  <a:spcBef>
                    <a:spcPts val="600"/>
                  </a:spcBef>
                  <a:spcAft>
                    <a:spcPts val="600"/>
                  </a:spcAft>
                  <a:defRPr/>
                </a:pPr>
                <a:endParaRPr lang="en-US" altLang="en-US" sz="2000" b="0" u="none" dirty="0"/>
              </a:p>
            </p:txBody>
          </p:sp>
        </mc:Choice>
        <mc:Fallback xmlns="">
          <p:sp>
            <p:nvSpPr>
              <p:cNvPr id="5" name="Rectangle 3"/>
              <p:cNvSpPr>
                <a:spLocks noRot="1" noChangeAspect="1" noMove="1" noResize="1" noEditPoints="1" noAdjustHandles="1" noChangeArrowheads="1" noChangeShapeType="1" noTextEdit="1"/>
              </p:cNvSpPr>
              <p:nvPr/>
            </p:nvSpPr>
            <p:spPr bwMode="auto">
              <a:xfrm>
                <a:off x="776536" y="1628800"/>
                <a:ext cx="8640960" cy="4680520"/>
              </a:xfrm>
              <a:prstGeom prst="rect">
                <a:avLst/>
              </a:prstGeom>
              <a:blipFill>
                <a:blip r:embed="rId3"/>
                <a:stretch>
                  <a:fillRect l="-635" t="-130" r="-705" b="-602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noFill/>
                  </a:rPr>
                  <a:t> </a:t>
                </a:r>
              </a:p>
            </p:txBody>
          </p:sp>
        </mc:Fallback>
      </mc:AlternateContent>
      <p:sp>
        <p:nvSpPr>
          <p:cNvPr id="10" name="Rectangle 2"/>
          <p:cNvSpPr txBox="1">
            <a:spLocks noChangeArrowheads="1"/>
          </p:cNvSpPr>
          <p:nvPr/>
        </p:nvSpPr>
        <p:spPr bwMode="auto">
          <a:xfrm>
            <a:off x="776536" y="333400"/>
            <a:ext cx="8712968" cy="111479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sz="3800" b="0" u="none" kern="0" dirty="0"/>
              <a:t>Single bond example – Maturity Mapping</a:t>
            </a:r>
          </a:p>
        </p:txBody>
      </p:sp>
      <p:pic>
        <p:nvPicPr>
          <p:cNvPr id="20" name="Picture 19"/>
          <p:cNvPicPr>
            <a:picLocks noChangeAspect="1"/>
          </p:cNvPicPr>
          <p:nvPr/>
        </p:nvPicPr>
        <p:blipFill>
          <a:blip r:embed="rId4"/>
          <a:stretch>
            <a:fillRect/>
          </a:stretch>
        </p:blipFill>
        <p:spPr>
          <a:xfrm>
            <a:off x="6371010" y="4149080"/>
            <a:ext cx="2216150" cy="590550"/>
          </a:xfrm>
          <a:prstGeom prst="rect">
            <a:avLst/>
          </a:prstGeom>
        </p:spPr>
      </p:pic>
      <mc:AlternateContent xmlns:mc="http://schemas.openxmlformats.org/markup-compatibility/2006" xmlns:a14="http://schemas.microsoft.com/office/drawing/2010/main">
        <mc:Choice Requires="a14">
          <p:sp>
            <p:nvSpPr>
              <p:cNvPr id="22" name="TextBox 21"/>
              <p:cNvSpPr txBox="1"/>
              <p:nvPr/>
            </p:nvSpPr>
            <p:spPr>
              <a:xfrm>
                <a:off x="1251991" y="2111607"/>
                <a:ext cx="3262047" cy="398507"/>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400" b="0" i="1" u="none">
                              <a:latin typeface="Cambria Math" panose="02040503050406030204" pitchFamily="18" charset="0"/>
                            </a:rPr>
                          </m:ctrlPr>
                        </m:sSubPr>
                        <m:e>
                          <m:r>
                            <a:rPr lang="pt-PT" sz="2400" b="0" i="1" u="none">
                              <a:latin typeface="Cambria Math" panose="02040503050406030204" pitchFamily="18" charset="0"/>
                              <a:ea typeface="Cambria Math" panose="02040503050406030204" pitchFamily="18" charset="0"/>
                            </a:rPr>
                            <m:t>𝜎</m:t>
                          </m:r>
                        </m:e>
                        <m:sub>
                          <m:r>
                            <a:rPr lang="pt-PT" sz="2400" b="0" i="1" u="none">
                              <a:latin typeface="Cambria Math" panose="02040503050406030204" pitchFamily="18" charset="0"/>
                            </a:rPr>
                            <m:t>𝐵𝑜𝑛𝑑</m:t>
                          </m:r>
                        </m:sub>
                      </m:sSub>
                      <m:r>
                        <a:rPr lang="pt-PT" sz="2400" b="0" i="1" u="none">
                          <a:latin typeface="Cambria Math" panose="02040503050406030204" pitchFamily="18" charset="0"/>
                        </a:rPr>
                        <m:t>=</m:t>
                      </m:r>
                      <m:sSub>
                        <m:sSubPr>
                          <m:ctrlPr>
                            <a:rPr lang="pt-PT" sz="2400" i="1" u="none">
                              <a:latin typeface="Cambria Math" panose="02040503050406030204" pitchFamily="18" charset="0"/>
                            </a:rPr>
                          </m:ctrlPr>
                        </m:sSubPr>
                        <m:e>
                          <m:r>
                            <a:rPr lang="pt-PT" sz="2400" i="1" u="none">
                              <a:latin typeface="Cambria Math" panose="02040503050406030204" pitchFamily="18" charset="0"/>
                              <a:ea typeface="Cambria Math" panose="02040503050406030204" pitchFamily="18" charset="0"/>
                            </a:rPr>
                            <m:t>𝜎</m:t>
                          </m:r>
                        </m:e>
                        <m:sub>
                          <m:r>
                            <a:rPr lang="pt-PT" sz="2400" b="0" i="1" u="none">
                              <a:latin typeface="Cambria Math" panose="02040503050406030204" pitchFamily="18" charset="0"/>
                            </a:rPr>
                            <m:t>2</m:t>
                          </m:r>
                          <m:r>
                            <a:rPr lang="pt-PT" sz="2400" b="0" i="1" u="none">
                              <a:latin typeface="Cambria Math" panose="02040503050406030204" pitchFamily="18" charset="0"/>
                            </a:rPr>
                            <m:t>𝑦</m:t>
                          </m:r>
                          <m:r>
                            <a:rPr lang="pt-PT" sz="2400" b="0" i="1" u="none">
                              <a:latin typeface="Cambria Math" panose="02040503050406030204" pitchFamily="18" charset="0"/>
                            </a:rPr>
                            <m:t> </m:t>
                          </m:r>
                          <m:r>
                            <a:rPr lang="pt-PT" sz="2400" b="0" i="1" u="none">
                              <a:latin typeface="Cambria Math" panose="02040503050406030204" pitchFamily="18" charset="0"/>
                            </a:rPr>
                            <m:t>𝑍𝐶</m:t>
                          </m:r>
                        </m:sub>
                      </m:sSub>
                      <m:r>
                        <a:rPr lang="pt-PT" sz="2400" b="0" i="1" u="none">
                          <a:latin typeface="Cambria Math" panose="02040503050406030204" pitchFamily="18" charset="0"/>
                        </a:rPr>
                        <m:t>=0,35%</m:t>
                      </m:r>
                    </m:oMath>
                  </m:oMathPara>
                </a14:m>
                <a:endParaRPr lang="pt-PT" sz="2400" b="0" i="1" u="none" dirty="0">
                  <a:ea typeface="Cambria Math" panose="02040503050406030204" pitchFamily="18"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251991" y="2111607"/>
                <a:ext cx="3262047" cy="398507"/>
              </a:xfrm>
              <a:prstGeom prst="rect">
                <a:avLst/>
              </a:prstGeom>
              <a:blipFill>
                <a:blip r:embed="rId5"/>
                <a:stretch>
                  <a:fillRect l="-1682" r="-1121" b="-22727"/>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026961" y="3092825"/>
                <a:ext cx="6974153" cy="307777"/>
              </a:xfrm>
              <a:prstGeom prst="rect">
                <a:avLst/>
              </a:prstGeom>
              <a:noFill/>
            </p:spPr>
            <p:txBody>
              <a:bodyPr wrap="none" lIns="0" tIns="0" rIns="0" bIns="0" rtlCol="0">
                <a:spAutoFit/>
              </a:bodyPr>
              <a:lstStyle/>
              <a:p>
                <a:pPr>
                  <a:buNone/>
                </a:pPr>
                <a14:m>
                  <m:oMath xmlns:m="http://schemas.openxmlformats.org/officeDocument/2006/math">
                    <m:r>
                      <a:rPr lang="pt-PT" sz="2000" i="1" u="none">
                        <a:latin typeface="Cambria Math" panose="02040503050406030204" pitchFamily="18" charset="0"/>
                      </a:rPr>
                      <m:t>2</m:t>
                    </m:r>
                    <m:r>
                      <a:rPr lang="pt-PT" sz="2000" b="0" i="1" u="none">
                        <a:latin typeface="Cambria Math" panose="02040503050406030204" pitchFamily="18" charset="0"/>
                      </a:rPr>
                      <m:t>0</m:t>
                    </m:r>
                    <m:r>
                      <a:rPr lang="pt-PT" sz="2000" b="0" i="1" u="none">
                        <a:latin typeface="Cambria Math" panose="02040503050406030204" pitchFamily="18" charset="0"/>
                      </a:rPr>
                      <m:t>𝑑</m:t>
                    </m:r>
                    <m:r>
                      <a:rPr lang="pt-PT" sz="2000" b="0" i="1" u="none">
                        <a:latin typeface="Cambria Math" panose="02040503050406030204" pitchFamily="18" charset="0"/>
                      </a:rPr>
                      <m:t> </m:t>
                    </m:r>
                    <m:r>
                      <a:rPr lang="pt-PT" sz="2000" b="0" i="1" u="none">
                        <a:latin typeface="Cambria Math" panose="02040503050406030204" pitchFamily="18" charset="0"/>
                      </a:rPr>
                      <m:t>𝑉𝑎𝑅</m:t>
                    </m:r>
                    <m:r>
                      <a:rPr lang="pt-PT" sz="2000" b="0" i="1" u="none">
                        <a:latin typeface="Cambria Math" panose="02040503050406030204" pitchFamily="18" charset="0"/>
                      </a:rPr>
                      <m:t> @ 95%=−103493,53€∙</m:t>
                    </m:r>
                    <m:d>
                      <m:dPr>
                        <m:ctrlPr>
                          <a:rPr lang="pt-PT" sz="2000" b="0" i="1" u="none">
                            <a:latin typeface="Cambria Math" panose="02040503050406030204" pitchFamily="18" charset="0"/>
                            <a:ea typeface="Cambria Math" panose="02040503050406030204" pitchFamily="18" charset="0"/>
                          </a:rPr>
                        </m:ctrlPr>
                      </m:dPr>
                      <m:e>
                        <m:r>
                          <a:rPr lang="pt-PT" sz="2000" b="0" i="1" u="none">
                            <a:latin typeface="Cambria Math" panose="02040503050406030204" pitchFamily="18" charset="0"/>
                            <a:ea typeface="Cambria Math" panose="02040503050406030204" pitchFamily="18" charset="0"/>
                          </a:rPr>
                          <m:t>−1,64</m:t>
                        </m:r>
                      </m:e>
                    </m:d>
                    <m:r>
                      <a:rPr lang="pt-PT" sz="2000" b="0" i="1" u="none">
                        <a:latin typeface="Cambria Math" panose="02040503050406030204" pitchFamily="18" charset="0"/>
                        <a:ea typeface="Cambria Math" panose="02040503050406030204" pitchFamily="18" charset="0"/>
                      </a:rPr>
                      <m:t>∙0,35%</m:t>
                    </m:r>
                  </m:oMath>
                </a14:m>
                <a:r>
                  <a:rPr lang="pt-PT" sz="2000" b="0" u="none" dirty="0">
                    <a:ea typeface="Cambria Math" panose="02040503050406030204" pitchFamily="18" charset="0"/>
                  </a:rPr>
                  <a:t> = 594,02 </a:t>
                </a:r>
              </a:p>
            </p:txBody>
          </p:sp>
        </mc:Choice>
        <mc:Fallback xmlns="">
          <p:sp>
            <p:nvSpPr>
              <p:cNvPr id="23" name="TextBox 22"/>
              <p:cNvSpPr txBox="1">
                <a:spLocks noRot="1" noChangeAspect="1" noMove="1" noResize="1" noEditPoints="1" noAdjustHandles="1" noChangeArrowheads="1" noChangeShapeType="1" noTextEdit="1"/>
              </p:cNvSpPr>
              <p:nvPr/>
            </p:nvSpPr>
            <p:spPr>
              <a:xfrm>
                <a:off x="1026961" y="3092825"/>
                <a:ext cx="6974153" cy="307777"/>
              </a:xfrm>
              <a:prstGeom prst="rect">
                <a:avLst/>
              </a:prstGeom>
              <a:blipFill>
                <a:blip r:embed="rId6"/>
                <a:stretch>
                  <a:fillRect t="-25490" b="-49020"/>
                </a:stretch>
              </a:blipFill>
            </p:spPr>
            <p:txBody>
              <a:bodyPr/>
              <a:lstStyle/>
              <a:p>
                <a:r>
                  <a:rPr lang="pt-PT">
                    <a:noFill/>
                  </a:rPr>
                  <a:t> </a:t>
                </a:r>
              </a:p>
            </p:txBody>
          </p:sp>
        </mc:Fallback>
      </mc:AlternateContent>
      <p:pic>
        <p:nvPicPr>
          <p:cNvPr id="21" name="Picture 20"/>
          <p:cNvPicPr>
            <a:picLocks noChangeAspect="1"/>
          </p:cNvPicPr>
          <p:nvPr/>
        </p:nvPicPr>
        <p:blipFill>
          <a:blip r:embed="rId7"/>
          <a:stretch>
            <a:fillRect/>
          </a:stretch>
        </p:blipFill>
        <p:spPr>
          <a:xfrm>
            <a:off x="1216968" y="3495803"/>
            <a:ext cx="7594600" cy="1327150"/>
          </a:xfrm>
          <a:prstGeom prst="rect">
            <a:avLst/>
          </a:prstGeom>
        </p:spPr>
      </p:pic>
      <p:sp>
        <p:nvSpPr>
          <p:cNvPr id="24" name="Slide Number Placeholder 23"/>
          <p:cNvSpPr>
            <a:spLocks noGrp="1"/>
          </p:cNvSpPr>
          <p:nvPr>
            <p:ph type="sldNum" sz="quarter" idx="12"/>
          </p:nvPr>
        </p:nvSpPr>
        <p:spPr/>
        <p:txBody>
          <a:bodyPr/>
          <a:lstStyle/>
          <a:p>
            <a:pPr>
              <a:defRPr/>
            </a:pPr>
            <a:fld id="{ABCFD3F2-5642-45AA-A8CF-5FDB05EA0EA7}" type="slidenum">
              <a:rPr lang="en-US" smtClean="0"/>
              <a:pPr>
                <a:defRPr/>
              </a:pPr>
              <a:t>793</a:t>
            </a:fld>
            <a:endParaRPr lang="en-US"/>
          </a:p>
        </p:txBody>
      </p:sp>
    </p:spTree>
    <p:extLst>
      <p:ext uri="{BB962C8B-B14F-4D97-AF65-F5344CB8AC3E}">
        <p14:creationId xmlns:p14="http://schemas.microsoft.com/office/powerpoint/2010/main" val="508127809"/>
      </p:ext>
    </p:extLst>
  </p:cSld>
  <p:clrMapOvr>
    <a:masterClrMapping/>
  </p:clrMapOvr>
  <p:transition spd="slow">
    <p:pull dir="r"/>
  </p:transition>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536" y="1628799"/>
            <a:ext cx="8712968" cy="468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The bond has MD=1,98 (D is similar to MD, as interest rates are very low).</a:t>
            </a:r>
          </a:p>
          <a:p>
            <a:pPr marL="265113" indent="-265113"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As MD is between 2 vertices (1y and 2y interest rates), the portfolio volatility (in this case the portfolio corresponds to the 2 cash-flows paid by the asset) may be calculated as a linear combination of the volatilities of interest rates in the 2 adjacent vertices (1y and 2y):</a:t>
            </a:r>
          </a:p>
          <a:p>
            <a:pPr marL="265113" indent="-265113" algn="just" eaLnBrk="1" hangingPunct="1">
              <a:lnSpc>
                <a:spcPts val="2700"/>
              </a:lnSpc>
              <a:spcBef>
                <a:spcPts val="60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60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60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600"/>
              </a:spcBef>
              <a:spcAft>
                <a:spcPts val="600"/>
              </a:spcAft>
              <a:buClr>
                <a:schemeClr val="bg2"/>
              </a:buClr>
              <a:buFont typeface="Wingdings" panose="05000000000000000000" pitchFamily="2" charset="2"/>
              <a:buChar char="§"/>
            </a:pPr>
            <a:r>
              <a:rPr lang="en-US" altLang="en-US" sz="2000" b="0" u="none" dirty="0">
                <a:latin typeface="+mn-lt"/>
              </a:rPr>
              <a:t>Obviously, the exercise can be done by using MD – in that case it would be MD mapping, even though in this example the results would be similar, as interest rates are very low.</a:t>
            </a:r>
          </a:p>
          <a:p>
            <a:pPr algn="just" eaLnBrk="1" hangingPunct="1">
              <a:lnSpc>
                <a:spcPts val="2700"/>
              </a:lnSpc>
              <a:spcBef>
                <a:spcPts val="600"/>
              </a:spcBef>
              <a:spcAft>
                <a:spcPts val="600"/>
              </a:spcAft>
              <a:defRPr/>
            </a:pPr>
            <a:endParaRPr lang="en-US" altLang="en-US" sz="2000" b="0" u="none" dirty="0">
              <a:latin typeface="+mn-lt"/>
            </a:endParaRPr>
          </a:p>
        </p:txBody>
      </p:sp>
      <mc:AlternateContent xmlns:mc="http://schemas.openxmlformats.org/markup-compatibility/2006" xmlns:a14="http://schemas.microsoft.com/office/drawing/2010/main">
        <mc:Choice Requires="a14">
          <p:sp>
            <p:nvSpPr>
              <p:cNvPr id="10" name="TextBox 9"/>
              <p:cNvSpPr txBox="1"/>
              <p:nvPr/>
            </p:nvSpPr>
            <p:spPr>
              <a:xfrm>
                <a:off x="4304928" y="3140968"/>
                <a:ext cx="5062732" cy="528222"/>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1600" b="0" i="1" u="none">
                              <a:latin typeface="Cambria Math" panose="02040503050406030204" pitchFamily="18" charset="0"/>
                            </a:rPr>
                          </m:ctrlPr>
                        </m:sSubPr>
                        <m:e>
                          <m:r>
                            <a:rPr lang="pt-PT" sz="1600" b="0" i="1" u="none">
                              <a:latin typeface="Cambria Math" panose="02040503050406030204" pitchFamily="18" charset="0"/>
                              <a:ea typeface="Cambria Math" panose="02040503050406030204" pitchFamily="18" charset="0"/>
                            </a:rPr>
                            <m:t>𝜎</m:t>
                          </m:r>
                        </m:e>
                        <m:sub>
                          <m:r>
                            <a:rPr lang="pt-PT" sz="1600" b="0" i="1" u="none">
                              <a:latin typeface="Cambria Math" panose="02040503050406030204" pitchFamily="18" charset="0"/>
                            </a:rPr>
                            <m:t>𝐵𝑜𝑛𝑑</m:t>
                          </m:r>
                        </m:sub>
                      </m:sSub>
                      <m:r>
                        <a:rPr lang="pt-PT" sz="1600" b="0" i="1" u="none">
                          <a:latin typeface="Cambria Math" panose="02040503050406030204" pitchFamily="18" charset="0"/>
                        </a:rPr>
                        <m:t>=</m:t>
                      </m:r>
                      <m:f>
                        <m:fPr>
                          <m:ctrlPr>
                            <a:rPr lang="pt-PT" sz="1600" b="0" i="1" u="none">
                              <a:latin typeface="Cambria Math" panose="02040503050406030204" pitchFamily="18" charset="0"/>
                            </a:rPr>
                          </m:ctrlPr>
                        </m:fPr>
                        <m:num>
                          <m:sSub>
                            <m:sSubPr>
                              <m:ctrlPr>
                                <a:rPr lang="pt-PT" sz="1600" i="1" u="none">
                                  <a:latin typeface="Cambria Math" panose="02040503050406030204" pitchFamily="18" charset="0"/>
                                </a:rPr>
                              </m:ctrlPr>
                            </m:sSubPr>
                            <m:e>
                              <m:r>
                                <a:rPr lang="pt-PT" sz="1600" i="1" u="none">
                                  <a:latin typeface="Cambria Math" panose="02040503050406030204" pitchFamily="18" charset="0"/>
                                  <a:ea typeface="Cambria Math" panose="02040503050406030204" pitchFamily="18" charset="0"/>
                                </a:rPr>
                                <m:t>𝜎</m:t>
                              </m:r>
                            </m:e>
                            <m:sub>
                              <m:r>
                                <a:rPr lang="pt-PT" sz="1600" i="1" u="none">
                                  <a:latin typeface="Cambria Math" panose="02040503050406030204" pitchFamily="18" charset="0"/>
                                </a:rPr>
                                <m:t>1</m:t>
                              </m:r>
                              <m:r>
                                <a:rPr lang="pt-PT" sz="1600" i="1" u="none">
                                  <a:latin typeface="Cambria Math" panose="02040503050406030204" pitchFamily="18" charset="0"/>
                                </a:rPr>
                                <m:t>𝑦</m:t>
                              </m:r>
                              <m:r>
                                <a:rPr lang="pt-PT" sz="1600" i="1" u="none">
                                  <a:latin typeface="Cambria Math" panose="02040503050406030204" pitchFamily="18" charset="0"/>
                                </a:rPr>
                                <m:t> </m:t>
                              </m:r>
                              <m:r>
                                <a:rPr lang="pt-PT" sz="1600" i="1" u="none">
                                  <a:latin typeface="Cambria Math" panose="02040503050406030204" pitchFamily="18" charset="0"/>
                                </a:rPr>
                                <m:t>𝑍𝐶</m:t>
                              </m:r>
                            </m:sub>
                          </m:sSub>
                        </m:num>
                        <m:den>
                          <m:r>
                            <a:rPr lang="pt-PT" sz="1600" b="0" i="1" u="none">
                              <a:latin typeface="Cambria Math" panose="02040503050406030204" pitchFamily="18" charset="0"/>
                            </a:rPr>
                            <m:t>(2−1)</m:t>
                          </m:r>
                        </m:den>
                      </m:f>
                      <m:r>
                        <a:rPr lang="pt-PT" sz="1600" b="0" i="1" u="none">
                          <a:latin typeface="Cambria Math" panose="02040503050406030204" pitchFamily="18" charset="0"/>
                        </a:rPr>
                        <m:t>+</m:t>
                      </m:r>
                      <m:f>
                        <m:fPr>
                          <m:ctrlPr>
                            <a:rPr lang="pt-PT" sz="1600" b="0" i="1" u="none">
                              <a:latin typeface="Cambria Math" panose="02040503050406030204" pitchFamily="18" charset="0"/>
                            </a:rPr>
                          </m:ctrlPr>
                        </m:fPr>
                        <m:num>
                          <m:d>
                            <m:dPr>
                              <m:ctrlPr>
                                <a:rPr lang="pt-PT" sz="1600" i="1" u="none">
                                  <a:latin typeface="Cambria Math" panose="02040503050406030204" pitchFamily="18" charset="0"/>
                                </a:rPr>
                              </m:ctrlPr>
                            </m:dPr>
                            <m:e>
                              <m:r>
                                <a:rPr lang="pt-PT" sz="1600" i="1" u="none">
                                  <a:latin typeface="Cambria Math" panose="02040503050406030204" pitchFamily="18" charset="0"/>
                                </a:rPr>
                                <m:t>1,98−1</m:t>
                              </m:r>
                            </m:e>
                          </m:d>
                          <m:r>
                            <a:rPr lang="pt-PT" sz="1600" i="1" u="none">
                              <a:latin typeface="Cambria Math" panose="02040503050406030204" pitchFamily="18" charset="0"/>
                              <a:ea typeface="Cambria Math" panose="02040503050406030204" pitchFamily="18" charset="0"/>
                            </a:rPr>
                            <m:t>∙(</m:t>
                          </m:r>
                          <m:sSub>
                            <m:sSubPr>
                              <m:ctrlPr>
                                <a:rPr lang="pt-PT" sz="1600" i="1" u="none">
                                  <a:latin typeface="Cambria Math" panose="02040503050406030204" pitchFamily="18" charset="0"/>
                                </a:rPr>
                              </m:ctrlPr>
                            </m:sSubPr>
                            <m:e>
                              <m:r>
                                <a:rPr lang="pt-PT" sz="1600" i="1" u="none">
                                  <a:latin typeface="Cambria Math" panose="02040503050406030204" pitchFamily="18" charset="0"/>
                                  <a:ea typeface="Cambria Math" panose="02040503050406030204" pitchFamily="18" charset="0"/>
                                </a:rPr>
                                <m:t>𝜎</m:t>
                              </m:r>
                            </m:e>
                            <m:sub>
                              <m:r>
                                <a:rPr lang="pt-PT" sz="1600" i="1" u="none">
                                  <a:latin typeface="Cambria Math" panose="02040503050406030204" pitchFamily="18" charset="0"/>
                                  <a:ea typeface="Cambria Math" panose="02040503050406030204" pitchFamily="18" charset="0"/>
                                </a:rPr>
                                <m:t>2</m:t>
                              </m:r>
                              <m:r>
                                <a:rPr lang="pt-PT" sz="1600" i="1" u="none">
                                  <a:latin typeface="Cambria Math" panose="02040503050406030204" pitchFamily="18" charset="0"/>
                                </a:rPr>
                                <m:t>𝑦</m:t>
                              </m:r>
                              <m:r>
                                <a:rPr lang="pt-PT" sz="1600" i="1" u="none">
                                  <a:latin typeface="Cambria Math" panose="02040503050406030204" pitchFamily="18" charset="0"/>
                                </a:rPr>
                                <m:t> </m:t>
                              </m:r>
                              <m:r>
                                <a:rPr lang="pt-PT" sz="1600" i="1" u="none">
                                  <a:latin typeface="Cambria Math" panose="02040503050406030204" pitchFamily="18" charset="0"/>
                                </a:rPr>
                                <m:t>𝑍𝐶</m:t>
                              </m:r>
                            </m:sub>
                          </m:sSub>
                          <m:r>
                            <a:rPr lang="pt-PT" sz="1600" i="1" u="none">
                              <a:latin typeface="Cambria Math" panose="02040503050406030204" pitchFamily="18" charset="0"/>
                            </a:rPr>
                            <m:t>−</m:t>
                          </m:r>
                          <m:sSub>
                            <m:sSubPr>
                              <m:ctrlPr>
                                <a:rPr lang="pt-PT" sz="1600" i="1" u="none">
                                  <a:latin typeface="Cambria Math" panose="02040503050406030204" pitchFamily="18" charset="0"/>
                                </a:rPr>
                              </m:ctrlPr>
                            </m:sSubPr>
                            <m:e>
                              <m:r>
                                <a:rPr lang="pt-PT" sz="1600" i="1" u="none">
                                  <a:latin typeface="Cambria Math" panose="02040503050406030204" pitchFamily="18" charset="0"/>
                                  <a:ea typeface="Cambria Math" panose="02040503050406030204" pitchFamily="18" charset="0"/>
                                </a:rPr>
                                <m:t>𝜎</m:t>
                              </m:r>
                            </m:e>
                            <m:sub>
                              <m:r>
                                <a:rPr lang="pt-PT" sz="1600" i="1" u="none">
                                  <a:latin typeface="Cambria Math" panose="02040503050406030204" pitchFamily="18" charset="0"/>
                                </a:rPr>
                                <m:t>1</m:t>
                              </m:r>
                              <m:r>
                                <a:rPr lang="pt-PT" sz="1600" i="1" u="none">
                                  <a:latin typeface="Cambria Math" panose="02040503050406030204" pitchFamily="18" charset="0"/>
                                </a:rPr>
                                <m:t>𝑦</m:t>
                              </m:r>
                              <m:r>
                                <a:rPr lang="pt-PT" sz="1600" i="1" u="none">
                                  <a:latin typeface="Cambria Math" panose="02040503050406030204" pitchFamily="18" charset="0"/>
                                </a:rPr>
                                <m:t> </m:t>
                              </m:r>
                              <m:r>
                                <a:rPr lang="pt-PT" sz="1600" i="1" u="none">
                                  <a:latin typeface="Cambria Math" panose="02040503050406030204" pitchFamily="18" charset="0"/>
                                </a:rPr>
                                <m:t>𝑍𝐶</m:t>
                              </m:r>
                            </m:sub>
                          </m:sSub>
                          <m:r>
                            <a:rPr lang="pt-PT" sz="1600" i="1" u="none">
                              <a:latin typeface="Cambria Math" panose="02040503050406030204" pitchFamily="18" charset="0"/>
                            </a:rPr>
                            <m:t>)</m:t>
                          </m:r>
                        </m:num>
                        <m:den>
                          <m:r>
                            <a:rPr lang="pt-PT" sz="1600" b="0" i="1" u="none">
                              <a:latin typeface="Cambria Math" panose="02040503050406030204" pitchFamily="18" charset="0"/>
                            </a:rPr>
                            <m:t>(2−1)</m:t>
                          </m:r>
                        </m:den>
                      </m:f>
                      <m:r>
                        <a:rPr lang="pt-PT" sz="1600" b="0" i="1" u="none">
                          <a:latin typeface="Cambria Math" panose="02040503050406030204" pitchFamily="18" charset="0"/>
                        </a:rPr>
                        <m:t>=0,34%</m:t>
                      </m:r>
                    </m:oMath>
                  </m:oMathPara>
                </a14:m>
                <a:endParaRPr lang="pt-PT" sz="1600" b="0" u="none" dirty="0">
                  <a:ea typeface="Cambria Math"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304928" y="3140968"/>
                <a:ext cx="5062732" cy="528222"/>
              </a:xfrm>
              <a:prstGeom prst="rect">
                <a:avLst/>
              </a:prstGeom>
              <a:blipFill>
                <a:blip r:embed="rId3"/>
                <a:stretch>
                  <a:fillRect/>
                </a:stretch>
              </a:blipFill>
            </p:spPr>
            <p:txBody>
              <a:bodyPr/>
              <a:lstStyle/>
              <a:p>
                <a:r>
                  <a:rPr lang="pt-PT">
                    <a:noFill/>
                  </a:rPr>
                  <a:t> </a:t>
                </a:r>
              </a:p>
            </p:txBody>
          </p:sp>
        </mc:Fallback>
      </mc:AlternateContent>
      <p:sp>
        <p:nvSpPr>
          <p:cNvPr id="6" name="Rectangle 2"/>
          <p:cNvSpPr txBox="1">
            <a:spLocks noChangeArrowheads="1"/>
          </p:cNvSpPr>
          <p:nvPr/>
        </p:nvSpPr>
        <p:spPr bwMode="auto">
          <a:xfrm>
            <a:off x="776536" y="333400"/>
            <a:ext cx="8712968" cy="111479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sz="3800" b="0" u="none" kern="0" dirty="0"/>
              <a:t>Single bond example – Duration Mapping</a:t>
            </a:r>
          </a:p>
        </p:txBody>
      </p:sp>
      <p:pic>
        <p:nvPicPr>
          <p:cNvPr id="2" name="Picture 1"/>
          <p:cNvPicPr>
            <a:picLocks noChangeAspect="1"/>
          </p:cNvPicPr>
          <p:nvPr/>
        </p:nvPicPr>
        <p:blipFill>
          <a:blip r:embed="rId4"/>
          <a:stretch>
            <a:fillRect/>
          </a:stretch>
        </p:blipFill>
        <p:spPr>
          <a:xfrm>
            <a:off x="1136576" y="3849791"/>
            <a:ext cx="8458200" cy="1327150"/>
          </a:xfrm>
          <a:prstGeom prst="rect">
            <a:avLst/>
          </a:prstGeom>
        </p:spPr>
      </p:pic>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794</a:t>
            </a:fld>
            <a:endParaRPr lang="en-US"/>
          </a:p>
        </p:txBody>
      </p:sp>
    </p:spTree>
    <p:extLst>
      <p:ext uri="{BB962C8B-B14F-4D97-AF65-F5344CB8AC3E}">
        <p14:creationId xmlns:p14="http://schemas.microsoft.com/office/powerpoint/2010/main" val="2771754174"/>
      </p:ext>
    </p:extLst>
  </p:cSld>
  <p:clrMapOvr>
    <a:masterClrMapping/>
  </p:clrMapOvr>
  <p:transition spd="slow">
    <p:pull dir="r"/>
  </p:transition>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536" y="1628800"/>
            <a:ext cx="8712968"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600"/>
              </a:spcBef>
              <a:spcAft>
                <a:spcPts val="600"/>
              </a:spcAft>
              <a:buClr>
                <a:schemeClr val="bg2"/>
              </a:buClr>
              <a:buFont typeface="Wingdings" panose="05000000000000000000" pitchFamily="2" charset="2"/>
              <a:buChar char="§"/>
            </a:pPr>
            <a:r>
              <a:rPr lang="pt-PT" altLang="en-US" sz="2000" b="0" u="none" dirty="0">
                <a:latin typeface="+mn-lt"/>
              </a:rPr>
              <a:t>Compute </a:t>
            </a:r>
            <a:r>
              <a:rPr lang="en-US" altLang="en-US" sz="2000" b="0" u="none" dirty="0">
                <a:latin typeface="+mn-lt"/>
              </a:rPr>
              <a:t>the monthly </a:t>
            </a:r>
            <a:r>
              <a:rPr lang="en-US" altLang="en-US" sz="2000" b="0" u="none" dirty="0" err="1">
                <a:latin typeface="+mn-lt"/>
              </a:rPr>
              <a:t>VaR</a:t>
            </a:r>
            <a:r>
              <a:rPr lang="en-US" altLang="en-US" sz="2000" b="0" u="none" dirty="0">
                <a:latin typeface="+mn-lt"/>
              </a:rPr>
              <a:t> @ 95% for a portfolio of bonds = previous investment + 250,000€ notional investment in a 4y bond with 1% </a:t>
            </a:r>
            <a:r>
              <a:rPr lang="pt-PT" altLang="en-US" sz="2000" b="0" u="none" dirty="0">
                <a:latin typeface="+mn-lt"/>
              </a:rPr>
              <a:t>coupon:</a:t>
            </a:r>
          </a:p>
        </p:txBody>
      </p:sp>
      <p:pic>
        <p:nvPicPr>
          <p:cNvPr id="3" name="Picture 2"/>
          <p:cNvPicPr>
            <a:picLocks noChangeAspect="1"/>
          </p:cNvPicPr>
          <p:nvPr/>
        </p:nvPicPr>
        <p:blipFill>
          <a:blip r:embed="rId3"/>
          <a:stretch>
            <a:fillRect/>
          </a:stretch>
        </p:blipFill>
        <p:spPr>
          <a:xfrm>
            <a:off x="1246820" y="2708920"/>
            <a:ext cx="7772400" cy="1094047"/>
          </a:xfrm>
          <a:prstGeom prst="rect">
            <a:avLst/>
          </a:prstGeom>
        </p:spPr>
      </p:pic>
      <p:sp>
        <p:nvSpPr>
          <p:cNvPr id="6" name="Rectangle 2"/>
          <p:cNvSpPr txBox="1">
            <a:spLocks noChangeArrowheads="1"/>
          </p:cNvSpPr>
          <p:nvPr/>
        </p:nvSpPr>
        <p:spPr bwMode="auto">
          <a:xfrm>
            <a:off x="776536" y="333400"/>
            <a:ext cx="8712968" cy="111479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a:t>Portfolio of Bonds</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795</a:t>
            </a:fld>
            <a:endParaRPr lang="en-US"/>
          </a:p>
        </p:txBody>
      </p:sp>
    </p:spTree>
    <p:extLst>
      <p:ext uri="{BB962C8B-B14F-4D97-AF65-F5344CB8AC3E}">
        <p14:creationId xmlns:p14="http://schemas.microsoft.com/office/powerpoint/2010/main" val="1745138301"/>
      </p:ext>
    </p:extLst>
  </p:cSld>
  <p:clrMapOvr>
    <a:masterClrMapping/>
  </p:clrMapOvr>
  <p:transition spd="slow">
    <p:pull dir="r"/>
  </p:transition>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21727" y="305922"/>
            <a:ext cx="8803273" cy="1322878"/>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just" eaLnBrk="1" hangingPunct="1">
              <a:defRPr/>
            </a:pPr>
            <a:r>
              <a:rPr lang="en-US" altLang="en-US" sz="4000" dirty="0"/>
              <a:t>Portfolio of Bonds– Cash-flow mapping</a:t>
            </a:r>
          </a:p>
        </p:txBody>
      </p:sp>
      <p:sp>
        <p:nvSpPr>
          <p:cNvPr id="9" name="Rectangle 3"/>
          <p:cNvSpPr>
            <a:spLocks noChangeArrowheads="1"/>
          </p:cNvSpPr>
          <p:nvPr/>
        </p:nvSpPr>
        <p:spPr bwMode="auto">
          <a:xfrm>
            <a:off x="776536" y="1628800"/>
            <a:ext cx="8748464" cy="44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600"/>
              </a:spcBef>
              <a:spcAft>
                <a:spcPts val="600"/>
              </a:spcAft>
              <a:buClr>
                <a:schemeClr val="bg2"/>
              </a:buClr>
              <a:buFont typeface="Wingdings" panose="05000000000000000000" pitchFamily="2" charset="2"/>
              <a:buChar char="§"/>
            </a:pPr>
            <a:r>
              <a:rPr lang="pt-PT" altLang="en-US" sz="2000" b="0" u="none" dirty="0">
                <a:latin typeface="+mn-lt"/>
              </a:rPr>
              <a:t>C</a:t>
            </a:r>
            <a:r>
              <a:rPr lang="en-US" altLang="en-US" sz="2000" b="0" u="none" dirty="0" err="1">
                <a:latin typeface="+mn-lt"/>
              </a:rPr>
              <a:t>alculated</a:t>
            </a:r>
            <a:r>
              <a:rPr lang="en-US" altLang="en-US" sz="2000" b="0" u="none" dirty="0">
                <a:latin typeface="+mn-lt"/>
              </a:rPr>
              <a:t> just like for a single asset, from the corresponding weights for all cash-flows and their variance-covariance matrix:</a:t>
            </a:r>
          </a:p>
        </p:txBody>
      </p:sp>
      <mc:AlternateContent xmlns:mc="http://schemas.openxmlformats.org/markup-compatibility/2006" xmlns:a14="http://schemas.microsoft.com/office/drawing/2010/main">
        <mc:Choice Requires="a14">
          <p:sp>
            <p:nvSpPr>
              <p:cNvPr id="10" name="TextBox 9"/>
              <p:cNvSpPr txBox="1"/>
              <p:nvPr/>
            </p:nvSpPr>
            <p:spPr>
              <a:xfrm>
                <a:off x="1304967" y="5787069"/>
                <a:ext cx="3900170" cy="375809"/>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2000" b="0" i="1" u="none">
                          <a:latin typeface="Cambria Math" panose="02040503050406030204" pitchFamily="18" charset="0"/>
                        </a:rPr>
                        <m:t>𝑀𝑜𝑛𝑡h𝑙𝑦</m:t>
                      </m:r>
                      <m:r>
                        <a:rPr lang="pt-PT" sz="2000" b="0" i="1" u="none">
                          <a:latin typeface="Cambria Math" panose="02040503050406030204" pitchFamily="18" charset="0"/>
                        </a:rPr>
                        <m:t> </m:t>
                      </m:r>
                      <m:sSub>
                        <m:sSubPr>
                          <m:ctrlPr>
                            <a:rPr lang="pt-PT" sz="2000" b="0" i="1" u="none">
                              <a:latin typeface="Cambria Math" panose="02040503050406030204" pitchFamily="18" charset="0"/>
                            </a:rPr>
                          </m:ctrlPr>
                        </m:sSubPr>
                        <m:e>
                          <m:r>
                            <a:rPr lang="pt-PT" sz="2000" b="0" i="1" u="none">
                              <a:latin typeface="Cambria Math" panose="02040503050406030204" pitchFamily="18" charset="0"/>
                              <a:ea typeface="Cambria Math" panose="02040503050406030204" pitchFamily="18" charset="0"/>
                            </a:rPr>
                            <m:t>𝜎</m:t>
                          </m:r>
                        </m:e>
                        <m:sub>
                          <m:r>
                            <a:rPr lang="pt-PT" sz="2000" b="0" i="1" u="none">
                              <a:latin typeface="Cambria Math" panose="02040503050406030204" pitchFamily="18" charset="0"/>
                            </a:rPr>
                            <m:t>𝑝</m:t>
                          </m:r>
                        </m:sub>
                      </m:sSub>
                      <m:r>
                        <a:rPr lang="pt-PT" sz="2000" b="0" i="1" u="none">
                          <a:latin typeface="Cambria Math" panose="02040503050406030204" pitchFamily="18" charset="0"/>
                        </a:rPr>
                        <m:t>=</m:t>
                      </m:r>
                      <m:rad>
                        <m:radPr>
                          <m:degHide m:val="on"/>
                          <m:ctrlPr>
                            <a:rPr lang="pt-PT" sz="2000" b="0" i="1" u="none">
                              <a:latin typeface="Cambria Math" panose="02040503050406030204" pitchFamily="18" charset="0"/>
                            </a:rPr>
                          </m:ctrlPr>
                        </m:radPr>
                        <m:deg/>
                        <m:e>
                          <m:sSup>
                            <m:sSupPr>
                              <m:ctrlPr>
                                <a:rPr lang="pt-PT" sz="2000" i="1" u="none">
                                  <a:latin typeface="Cambria Math" panose="02040503050406030204" pitchFamily="18" charset="0"/>
                                </a:rPr>
                              </m:ctrlPr>
                            </m:sSupPr>
                            <m:e>
                              <m:r>
                                <a:rPr lang="pt-PT" sz="2000" i="1" u="none">
                                  <a:latin typeface="Cambria Math" panose="02040503050406030204" pitchFamily="18" charset="0"/>
                                </a:rPr>
                                <m:t>𝑤</m:t>
                              </m:r>
                            </m:e>
                            <m:sup>
                              <m:r>
                                <a:rPr lang="pt-PT" sz="2000" i="1" u="none">
                                  <a:latin typeface="Cambria Math" panose="02040503050406030204" pitchFamily="18" charset="0"/>
                                </a:rPr>
                                <m:t>′</m:t>
                              </m:r>
                            </m:sup>
                          </m:sSup>
                          <m:r>
                            <a:rPr lang="pt-PT" sz="2000" i="1" u="none">
                              <a:latin typeface="Cambria Math" panose="02040503050406030204" pitchFamily="18" charset="0"/>
                              <a:ea typeface="Cambria Math" panose="02040503050406030204" pitchFamily="18" charset="0"/>
                            </a:rPr>
                            <m:t>∙</m:t>
                          </m:r>
                          <m:r>
                            <a:rPr lang="el-GR" sz="2000" i="1" u="none">
                              <a:latin typeface="Cambria Math" panose="02040503050406030204" pitchFamily="18" charset="0"/>
                              <a:ea typeface="Cambria Math" panose="02040503050406030204" pitchFamily="18" charset="0"/>
                            </a:rPr>
                            <m:t>𝛴</m:t>
                          </m:r>
                          <m:r>
                            <a:rPr lang="el-GR" sz="2000" i="1" u="none">
                              <a:latin typeface="Cambria Math" panose="02040503050406030204" pitchFamily="18" charset="0"/>
                              <a:ea typeface="Cambria Math" panose="02040503050406030204" pitchFamily="18" charset="0"/>
                            </a:rPr>
                            <m:t>∙</m:t>
                          </m:r>
                          <m:r>
                            <a:rPr lang="pt-PT" sz="2000" i="1" u="none">
                              <a:latin typeface="Cambria Math" panose="02040503050406030204" pitchFamily="18" charset="0"/>
                              <a:ea typeface="Cambria Math" panose="02040503050406030204" pitchFamily="18" charset="0"/>
                            </a:rPr>
                            <m:t>𝑤</m:t>
                          </m:r>
                        </m:e>
                      </m:rad>
                      <m:r>
                        <a:rPr lang="pt-PT" sz="2000" b="0" i="1" u="none">
                          <a:latin typeface="Cambria Math" panose="02040503050406030204" pitchFamily="18" charset="0"/>
                          <a:ea typeface="Cambria Math" panose="02040503050406030204" pitchFamily="18" charset="0"/>
                        </a:rPr>
                        <m:t>=0,62%</m:t>
                      </m:r>
                    </m:oMath>
                  </m:oMathPara>
                </a14:m>
                <a:endParaRPr lang="pt-PT" sz="2000" b="0" i="1" u="none" dirty="0">
                  <a:ea typeface="Cambria Math"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304967" y="5787069"/>
                <a:ext cx="3900170" cy="375809"/>
              </a:xfrm>
              <a:prstGeom prst="rect">
                <a:avLst/>
              </a:prstGeom>
              <a:blipFill>
                <a:blip r:embed="rId3"/>
                <a:stretch>
                  <a:fillRect l="-2969" r="-469" b="-22581"/>
                </a:stretch>
              </a:blipFill>
            </p:spPr>
            <p:txBody>
              <a:bodyPr/>
              <a:lstStyle/>
              <a:p>
                <a:r>
                  <a:rPr lang="pt-PT">
                    <a:noFill/>
                  </a:rPr>
                  <a:t> </a:t>
                </a:r>
              </a:p>
            </p:txBody>
          </p:sp>
        </mc:Fallback>
      </mc:AlternateContent>
      <p:pic>
        <p:nvPicPr>
          <p:cNvPr id="2" name="Picture 1"/>
          <p:cNvPicPr>
            <a:picLocks noChangeAspect="1"/>
          </p:cNvPicPr>
          <p:nvPr/>
        </p:nvPicPr>
        <p:blipFill>
          <a:blip r:embed="rId4"/>
          <a:stretch>
            <a:fillRect/>
          </a:stretch>
        </p:blipFill>
        <p:spPr>
          <a:xfrm>
            <a:off x="1099197" y="2410971"/>
            <a:ext cx="8103142" cy="1936374"/>
          </a:xfrm>
          <a:prstGeom prst="rect">
            <a:avLst/>
          </a:prstGeom>
        </p:spPr>
      </p:pic>
      <p:cxnSp>
        <p:nvCxnSpPr>
          <p:cNvPr id="5" name="Straight Arrow Connector 4"/>
          <p:cNvCxnSpPr/>
          <p:nvPr/>
        </p:nvCxnSpPr>
        <p:spPr>
          <a:xfrm flipV="1">
            <a:off x="5700978" y="5430323"/>
            <a:ext cx="731130" cy="3596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586143" y="4522383"/>
            <a:ext cx="2938857" cy="1815882"/>
          </a:xfrm>
          <a:prstGeom prst="rect">
            <a:avLst/>
          </a:prstGeom>
          <a:noFill/>
        </p:spPr>
        <p:txBody>
          <a:bodyPr wrap="square" rtlCol="0">
            <a:spAutoFit/>
          </a:bodyPr>
          <a:lstStyle/>
          <a:p>
            <a:pPr algn="just">
              <a:buNone/>
            </a:pPr>
            <a:r>
              <a:rPr lang="en-US" sz="1600" b="0" u="none" dirty="0">
                <a:solidFill>
                  <a:schemeClr val="tx1"/>
                </a:solidFill>
                <a:latin typeface="+mn-lt"/>
              </a:rPr>
              <a:t>Higher than with the single asset (0,35%), as the 2</a:t>
            </a:r>
            <a:r>
              <a:rPr lang="en-US" sz="1600" b="0" u="none" baseline="30000" dirty="0">
                <a:solidFill>
                  <a:schemeClr val="tx1"/>
                </a:solidFill>
                <a:latin typeface="+mn-lt"/>
              </a:rPr>
              <a:t>nd</a:t>
            </a:r>
            <a:r>
              <a:rPr lang="en-US" sz="1600" b="0" u="none" dirty="0">
                <a:solidFill>
                  <a:schemeClr val="tx1"/>
                </a:solidFill>
                <a:latin typeface="+mn-lt"/>
              </a:rPr>
              <a:t> asset is more volatile, due to the higher volatility of the 4y interest rate and the higher weight of that cash-flow in the portfolio (around 70%).</a:t>
            </a:r>
          </a:p>
        </p:txBody>
      </p:sp>
      <p:pic>
        <p:nvPicPr>
          <p:cNvPr id="15" name="Picture 14"/>
          <p:cNvPicPr>
            <a:picLocks noChangeAspect="1"/>
          </p:cNvPicPr>
          <p:nvPr/>
        </p:nvPicPr>
        <p:blipFill>
          <a:blip r:embed="rId5"/>
          <a:stretch>
            <a:fillRect/>
          </a:stretch>
        </p:blipFill>
        <p:spPr>
          <a:xfrm>
            <a:off x="1099197" y="4278613"/>
            <a:ext cx="4447746" cy="1364910"/>
          </a:xfrm>
          <a:prstGeom prst="rect">
            <a:avLst/>
          </a:prstGeom>
        </p:spPr>
      </p:pic>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796</a:t>
            </a:fld>
            <a:endParaRPr lang="en-US"/>
          </a:p>
        </p:txBody>
      </p:sp>
    </p:spTree>
    <p:extLst>
      <p:ext uri="{BB962C8B-B14F-4D97-AF65-F5344CB8AC3E}">
        <p14:creationId xmlns:p14="http://schemas.microsoft.com/office/powerpoint/2010/main" val="1868998922"/>
      </p:ext>
    </p:extLst>
  </p:cSld>
  <p:clrMapOvr>
    <a:masterClrMapping/>
  </p:clrMapOvr>
  <p:transition spd="slow">
    <p:pull dir="r"/>
  </p:transition>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721727" y="1628800"/>
            <a:ext cx="8695769"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algn="l" eaLnBrk="1" hangingPunct="1">
              <a:buNone/>
              <a:defRPr/>
            </a:pPr>
            <a:r>
              <a:rPr lang="pt-PT" altLang="en-US" sz="2000" u="none" dirty="0">
                <a:solidFill>
                  <a:srgbClr val="FF0000"/>
                </a:solidFill>
                <a:latin typeface="+mn-lt"/>
              </a:rPr>
              <a:t>1-month portfolio </a:t>
            </a:r>
            <a:r>
              <a:rPr lang="pt-PT" altLang="en-US" sz="2000" u="none" dirty="0" err="1">
                <a:solidFill>
                  <a:srgbClr val="FF0000"/>
                </a:solidFill>
                <a:latin typeface="+mn-lt"/>
              </a:rPr>
              <a:t>VaR</a:t>
            </a:r>
            <a:r>
              <a:rPr lang="pt-PT" altLang="en-US" sz="2000" u="none" dirty="0">
                <a:solidFill>
                  <a:srgbClr val="FF0000"/>
                </a:solidFill>
                <a:latin typeface="+mn-lt"/>
              </a:rPr>
              <a:t>:</a:t>
            </a: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algn="just" eaLnBrk="1" hangingPunct="1">
              <a:buNone/>
              <a:defRPr/>
            </a:pPr>
            <a:endParaRPr lang="en-US" altLang="en-US" sz="2000" b="0" u="none" dirty="0">
              <a:latin typeface="+mn-lt"/>
            </a:endParaRPr>
          </a:p>
          <a:p>
            <a:pPr marL="0" indent="0" algn="just" eaLnBrk="1" hangingPunct="1">
              <a:buNone/>
              <a:defRPr/>
            </a:pPr>
            <a:r>
              <a:rPr lang="en-US" altLang="en-US" sz="2000" b="0" u="none" dirty="0">
                <a:solidFill>
                  <a:srgbClr val="FF0000"/>
                </a:solidFill>
                <a:latin typeface="+mn-lt"/>
              </a:rPr>
              <a:t>Diversified vs Undiversified </a:t>
            </a:r>
            <a:r>
              <a:rPr lang="en-US" altLang="en-US" sz="2000" b="0" u="none" dirty="0" err="1">
                <a:solidFill>
                  <a:srgbClr val="FF0000"/>
                </a:solidFill>
                <a:latin typeface="+mn-lt"/>
              </a:rPr>
              <a:t>VaR</a:t>
            </a:r>
            <a:r>
              <a:rPr lang="en-US" altLang="en-US" sz="2000" b="0" u="none" dirty="0">
                <a:solidFill>
                  <a:srgbClr val="FF0000"/>
                </a:solidFill>
                <a:latin typeface="+mn-lt"/>
              </a:rPr>
              <a:t> (as the sum of the individual </a:t>
            </a:r>
            <a:r>
              <a:rPr lang="en-US" altLang="en-US" sz="2000" b="0" u="none" dirty="0" err="1">
                <a:solidFill>
                  <a:srgbClr val="FF0000"/>
                </a:solidFill>
                <a:latin typeface="+mn-lt"/>
              </a:rPr>
              <a:t>VaR</a:t>
            </a:r>
            <a:r>
              <a:rPr lang="en-US" altLang="en-US" sz="2000" b="0" u="none" dirty="0">
                <a:solidFill>
                  <a:srgbClr val="FF0000"/>
                </a:solidFill>
                <a:latin typeface="+mn-lt"/>
              </a:rPr>
              <a:t> of both assets):</a:t>
            </a: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p:txBody>
      </p:sp>
      <p:pic>
        <p:nvPicPr>
          <p:cNvPr id="4" name="Picture 3"/>
          <p:cNvPicPr>
            <a:picLocks noChangeAspect="1"/>
          </p:cNvPicPr>
          <p:nvPr/>
        </p:nvPicPr>
        <p:blipFill>
          <a:blip r:embed="rId3"/>
          <a:stretch>
            <a:fillRect/>
          </a:stretch>
        </p:blipFill>
        <p:spPr>
          <a:xfrm>
            <a:off x="1239034" y="4495800"/>
            <a:ext cx="3713966" cy="1222334"/>
          </a:xfrm>
          <a:prstGeom prst="rect">
            <a:avLst/>
          </a:prstGeom>
        </p:spPr>
      </p:pic>
      <p:pic>
        <p:nvPicPr>
          <p:cNvPr id="5" name="Picture 4"/>
          <p:cNvPicPr>
            <a:picLocks noChangeAspect="1"/>
          </p:cNvPicPr>
          <p:nvPr/>
        </p:nvPicPr>
        <p:blipFill>
          <a:blip r:embed="rId4"/>
          <a:stretch>
            <a:fillRect/>
          </a:stretch>
        </p:blipFill>
        <p:spPr>
          <a:xfrm>
            <a:off x="5351059" y="4492702"/>
            <a:ext cx="3483379" cy="568605"/>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1067832" y="2553812"/>
                <a:ext cx="5681492" cy="397866"/>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2400" b="0" i="1" u="none">
                          <a:latin typeface="Cambria Math" panose="02040503050406030204" pitchFamily="18" charset="0"/>
                        </a:rPr>
                        <m:t>20</m:t>
                      </m:r>
                      <m:r>
                        <a:rPr lang="pt-PT" sz="2400" b="0" i="1" u="none">
                          <a:latin typeface="Cambria Math" panose="02040503050406030204" pitchFamily="18" charset="0"/>
                        </a:rPr>
                        <m:t>𝑑</m:t>
                      </m:r>
                      <m:r>
                        <a:rPr lang="pt-PT" sz="2400" b="0" i="1" u="none">
                          <a:latin typeface="Cambria Math" panose="02040503050406030204" pitchFamily="18" charset="0"/>
                        </a:rPr>
                        <m:t> </m:t>
                      </m:r>
                      <m:r>
                        <a:rPr lang="pt-PT" sz="2400" b="0" i="1" u="none">
                          <a:latin typeface="Cambria Math" panose="02040503050406030204" pitchFamily="18" charset="0"/>
                        </a:rPr>
                        <m:t>𝑉𝑎𝑅</m:t>
                      </m:r>
                      <m:r>
                        <a:rPr lang="pt-PT" sz="2400" b="0" i="1" u="none">
                          <a:latin typeface="Cambria Math" panose="02040503050406030204" pitchFamily="18" charset="0"/>
                        </a:rPr>
                        <m:t> @ 95%=−</m:t>
                      </m:r>
                      <m:r>
                        <a:rPr lang="pt-PT" sz="2400" b="0" i="1" u="none">
                          <a:latin typeface="Cambria Math" panose="02040503050406030204" pitchFamily="18" charset="0"/>
                        </a:rPr>
                        <m:t>𝑉</m:t>
                      </m:r>
                      <m:r>
                        <a:rPr lang="pt-PT" sz="2400" b="0" i="1" u="none">
                          <a:latin typeface="Cambria Math" panose="02040503050406030204" pitchFamily="18" charset="0"/>
                          <a:ea typeface="Cambria Math" panose="02040503050406030204" pitchFamily="18" charset="0"/>
                        </a:rPr>
                        <m:t>∙</m:t>
                      </m:r>
                      <m:sSub>
                        <m:sSubPr>
                          <m:ctrlPr>
                            <a:rPr lang="pt-PT" sz="2400" b="0" i="1" u="none">
                              <a:latin typeface="Cambria Math" panose="02040503050406030204" pitchFamily="18" charset="0"/>
                              <a:ea typeface="Cambria Math" panose="02040503050406030204" pitchFamily="18" charset="0"/>
                            </a:rPr>
                          </m:ctrlPr>
                        </m:sSubPr>
                        <m:e>
                          <m:r>
                            <a:rPr lang="pt-PT" sz="2400" b="0" i="1" u="none">
                              <a:latin typeface="Cambria Math" panose="02040503050406030204" pitchFamily="18" charset="0"/>
                              <a:ea typeface="Cambria Math" panose="02040503050406030204" pitchFamily="18" charset="0"/>
                            </a:rPr>
                            <m:t>𝑧</m:t>
                          </m:r>
                        </m:e>
                        <m:sub>
                          <m:r>
                            <a:rPr lang="pt-PT" sz="2400" b="0" i="1" u="none">
                              <a:latin typeface="Cambria Math" panose="02040503050406030204" pitchFamily="18" charset="0"/>
                              <a:ea typeface="Cambria Math" panose="02040503050406030204" pitchFamily="18" charset="0"/>
                            </a:rPr>
                            <m:t>0,05</m:t>
                          </m:r>
                        </m:sub>
                      </m:sSub>
                      <m:r>
                        <a:rPr lang="pt-PT" sz="2400" b="0" i="1" u="none">
                          <a:latin typeface="Cambria Math" panose="02040503050406030204" pitchFamily="18" charset="0"/>
                          <a:ea typeface="Cambria Math" panose="02040503050406030204" pitchFamily="18" charset="0"/>
                        </a:rPr>
                        <m:t>∙</m:t>
                      </m:r>
                      <m:r>
                        <a:rPr lang="pt-PT" sz="2400" b="0" i="1" u="none">
                          <a:latin typeface="Cambria Math" panose="02040503050406030204" pitchFamily="18" charset="0"/>
                          <a:ea typeface="Cambria Math" panose="02040503050406030204" pitchFamily="18" charset="0"/>
                        </a:rPr>
                        <m:t>𝑀𝑜𝑛𝑡h𝑙𝑦</m:t>
                      </m:r>
                      <m:r>
                        <a:rPr lang="pt-PT" sz="2400" b="0" i="1" u="none">
                          <a:latin typeface="Cambria Math" panose="02040503050406030204" pitchFamily="18" charset="0"/>
                          <a:ea typeface="Cambria Math" panose="02040503050406030204" pitchFamily="18" charset="0"/>
                        </a:rPr>
                        <m:t> </m:t>
                      </m:r>
                      <m:sSub>
                        <m:sSubPr>
                          <m:ctrlPr>
                            <a:rPr lang="pt-PT" sz="2400" b="0" i="1" u="none">
                              <a:latin typeface="Cambria Math" panose="02040503050406030204" pitchFamily="18" charset="0"/>
                              <a:ea typeface="Cambria Math" panose="02040503050406030204" pitchFamily="18" charset="0"/>
                            </a:rPr>
                          </m:ctrlPr>
                        </m:sSubPr>
                        <m:e>
                          <m:r>
                            <a:rPr lang="pt-PT" sz="2400" b="0" i="1" u="none">
                              <a:latin typeface="Cambria Math" panose="02040503050406030204" pitchFamily="18" charset="0"/>
                              <a:ea typeface="Cambria Math" panose="02040503050406030204" pitchFamily="18" charset="0"/>
                            </a:rPr>
                            <m:t>𝜎</m:t>
                          </m:r>
                        </m:e>
                        <m:sub>
                          <m:r>
                            <a:rPr lang="pt-PT" sz="2400" b="0" i="1" u="none">
                              <a:latin typeface="Cambria Math" panose="02040503050406030204" pitchFamily="18" charset="0"/>
                              <a:ea typeface="Cambria Math" panose="02040503050406030204" pitchFamily="18" charset="0"/>
                            </a:rPr>
                            <m:t>𝑝</m:t>
                          </m:r>
                        </m:sub>
                      </m:sSub>
                    </m:oMath>
                  </m:oMathPara>
                </a14:m>
                <a:endParaRPr lang="pt-PT" sz="2400" b="0" u="none" dirty="0">
                  <a:ea typeface="Cambria Math"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067832" y="2553812"/>
                <a:ext cx="5681492" cy="397866"/>
              </a:xfrm>
              <a:prstGeom prst="rect">
                <a:avLst/>
              </a:prstGeom>
              <a:blipFill>
                <a:blip r:embed="rId5"/>
                <a:stretch>
                  <a:fillRect l="-1395" b="-26154"/>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955391" y="2952084"/>
                <a:ext cx="7087581" cy="369332"/>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2400" b="0" i="1" u="none">
                          <a:latin typeface="Cambria Math" panose="02040503050406030204" pitchFamily="18" charset="0"/>
                        </a:rPr>
                        <m:t>20</m:t>
                      </m:r>
                      <m:r>
                        <a:rPr lang="pt-PT" sz="2400" b="0" i="1" u="none">
                          <a:latin typeface="Cambria Math" panose="02040503050406030204" pitchFamily="18" charset="0"/>
                        </a:rPr>
                        <m:t>𝑑</m:t>
                      </m:r>
                      <m:r>
                        <a:rPr lang="pt-PT" sz="2400" b="0" i="1" u="none">
                          <a:latin typeface="Cambria Math" panose="02040503050406030204" pitchFamily="18" charset="0"/>
                        </a:rPr>
                        <m:t> </m:t>
                      </m:r>
                      <m:r>
                        <a:rPr lang="pt-PT" sz="2400" b="0" i="1" u="none">
                          <a:latin typeface="Cambria Math" panose="02040503050406030204" pitchFamily="18" charset="0"/>
                        </a:rPr>
                        <m:t>𝑉𝑎𝑅</m:t>
                      </m:r>
                      <m:r>
                        <a:rPr lang="pt-PT" sz="2400" b="0" i="1" u="none">
                          <a:latin typeface="Cambria Math" panose="02040503050406030204" pitchFamily="18" charset="0"/>
                        </a:rPr>
                        <m:t> @ 95%=−352907,35€∙</m:t>
                      </m:r>
                      <m:d>
                        <m:dPr>
                          <m:ctrlPr>
                            <a:rPr lang="pt-PT" sz="2400" b="0" i="1" u="none">
                              <a:latin typeface="Cambria Math" panose="02040503050406030204" pitchFamily="18" charset="0"/>
                              <a:ea typeface="Cambria Math" panose="02040503050406030204" pitchFamily="18" charset="0"/>
                            </a:rPr>
                          </m:ctrlPr>
                        </m:dPr>
                        <m:e>
                          <m:r>
                            <a:rPr lang="pt-PT" sz="2400" b="0" i="1" u="none">
                              <a:latin typeface="Cambria Math" panose="02040503050406030204" pitchFamily="18" charset="0"/>
                              <a:ea typeface="Cambria Math" panose="02040503050406030204" pitchFamily="18" charset="0"/>
                            </a:rPr>
                            <m:t>−1,64</m:t>
                          </m:r>
                        </m:e>
                      </m:d>
                      <m:r>
                        <a:rPr lang="pt-PT" sz="2400" b="0" i="1" u="none">
                          <a:latin typeface="Cambria Math" panose="02040503050406030204" pitchFamily="18" charset="0"/>
                          <a:ea typeface="Cambria Math" panose="02040503050406030204" pitchFamily="18" charset="0"/>
                        </a:rPr>
                        <m:t>∙0,62%</m:t>
                      </m:r>
                    </m:oMath>
                  </m:oMathPara>
                </a14:m>
                <a:endParaRPr lang="pt-PT" sz="2400" b="0" u="none" dirty="0">
                  <a:ea typeface="Cambria Math" panose="020405030504060302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55391" y="2952084"/>
                <a:ext cx="7087581" cy="369332"/>
              </a:xfrm>
              <a:prstGeom prst="rect">
                <a:avLst/>
              </a:prstGeom>
              <a:blipFill>
                <a:blip r:embed="rId6"/>
                <a:stretch>
                  <a:fillRect b="-18033"/>
                </a:stretch>
              </a:blipFill>
            </p:spPr>
            <p:txBody>
              <a:bodyPr/>
              <a:lstStyle/>
              <a:p>
                <a:r>
                  <a:rPr lang="pt-PT">
                    <a:noFill/>
                  </a:rPr>
                  <a:t> </a:t>
                </a:r>
              </a:p>
            </p:txBody>
          </p:sp>
        </mc:Fallback>
      </mc:AlternateContent>
      <p:sp>
        <p:nvSpPr>
          <p:cNvPr id="12" name="Rectangle 2"/>
          <p:cNvSpPr txBox="1">
            <a:spLocks noChangeArrowheads="1"/>
          </p:cNvSpPr>
          <p:nvPr/>
        </p:nvSpPr>
        <p:spPr bwMode="auto">
          <a:xfrm>
            <a:off x="721727" y="305922"/>
            <a:ext cx="8803273" cy="132287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lgn="just" eaLnBrk="1" hangingPunct="1">
              <a:buClrTx/>
              <a:buFontTx/>
              <a:buNone/>
              <a:defRPr/>
            </a:pPr>
            <a:r>
              <a:rPr kumimoji="0" lang="en-US" altLang="en-US" sz="4000" b="0" u="none" kern="0" dirty="0"/>
              <a:t>Portfolio of Bonds– Cash-flow mapping</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797</a:t>
            </a:fld>
            <a:endParaRPr lang="en-US"/>
          </a:p>
        </p:txBody>
      </p:sp>
    </p:spTree>
    <p:extLst>
      <p:ext uri="{BB962C8B-B14F-4D97-AF65-F5344CB8AC3E}">
        <p14:creationId xmlns:p14="http://schemas.microsoft.com/office/powerpoint/2010/main" val="3391882402"/>
      </p:ext>
    </p:extLst>
  </p:cSld>
  <p:clrMapOvr>
    <a:masterClrMapping/>
  </p:clrMapOvr>
  <p:transition spd="slow">
    <p:pull dir="r"/>
  </p:transition>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21728" y="1628800"/>
            <a:ext cx="8672530" cy="472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Being the residual maturity of the portfolio = 3,41y, the volatility of the portfolio may be calculated by linear interpolation from the volatility of the nearest vertices (3y and 4y):</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Monthly </a:t>
            </a:r>
            <a:r>
              <a:rPr lang="en-US" altLang="en-US" sz="2000" b="0" u="none" dirty="0" err="1">
                <a:latin typeface="+mn-lt"/>
              </a:rPr>
              <a:t>VaR</a:t>
            </a:r>
            <a:r>
              <a:rPr lang="en-US" altLang="en-US" sz="2000" b="0" u="none" dirty="0">
                <a:latin typeface="+mn-lt"/>
              </a:rPr>
              <a:t> @ 95% is just:</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0" indent="0" algn="just" eaLnBrk="1" hangingPunct="1">
              <a:lnSpc>
                <a:spcPts val="2700"/>
              </a:lnSpc>
              <a:spcBef>
                <a:spcPts val="0"/>
              </a:spcBef>
              <a:spcAft>
                <a:spcPts val="600"/>
              </a:spcAft>
              <a:buClr>
                <a:schemeClr val="bg2"/>
              </a:buClr>
              <a:buNone/>
            </a:pPr>
            <a:r>
              <a:rPr lang="en-US" altLang="en-US" sz="2000" b="0" u="none" dirty="0">
                <a:latin typeface="+mn-lt"/>
              </a:rPr>
              <a:t>Higher than the </a:t>
            </a:r>
            <a:r>
              <a:rPr lang="en-US" altLang="en-US" sz="2000" b="0" u="none" dirty="0" err="1">
                <a:latin typeface="+mn-lt"/>
              </a:rPr>
              <a:t>VaR</a:t>
            </a:r>
            <a:r>
              <a:rPr lang="en-US" altLang="en-US" sz="2000" b="0" u="none" dirty="0">
                <a:latin typeface="+mn-lt"/>
              </a:rPr>
              <a:t> with the Cash-flow mapping, as it provided a higher weight to the 4y yield, which is more volatile.</a:t>
            </a:r>
          </a:p>
        </p:txBody>
      </p:sp>
      <mc:AlternateContent xmlns:mc="http://schemas.openxmlformats.org/markup-compatibility/2006" xmlns:a14="http://schemas.microsoft.com/office/drawing/2010/main">
        <mc:Choice Requires="a14">
          <p:sp>
            <p:nvSpPr>
              <p:cNvPr id="6" name="TextBox 5"/>
              <p:cNvSpPr txBox="1"/>
              <p:nvPr/>
            </p:nvSpPr>
            <p:spPr>
              <a:xfrm>
                <a:off x="1981252" y="3669881"/>
                <a:ext cx="6284221" cy="276999"/>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1800" i="1" u="none" smtClean="0">
                          <a:latin typeface="Cambria Math" panose="02040503050406030204" pitchFamily="18" charset="0"/>
                        </a:rPr>
                        <m:t>2</m:t>
                      </m:r>
                      <m:r>
                        <a:rPr lang="pt-PT" sz="1800" b="0" i="1" u="none">
                          <a:latin typeface="Cambria Math" panose="02040503050406030204" pitchFamily="18" charset="0"/>
                        </a:rPr>
                        <m:t>0</m:t>
                      </m:r>
                      <m:r>
                        <a:rPr lang="pt-PT" sz="1800" b="0" i="1" u="none">
                          <a:latin typeface="Cambria Math" panose="02040503050406030204" pitchFamily="18" charset="0"/>
                        </a:rPr>
                        <m:t>𝑑</m:t>
                      </m:r>
                      <m:r>
                        <a:rPr lang="pt-PT" sz="1800" b="0" i="1" u="none">
                          <a:latin typeface="Cambria Math" panose="02040503050406030204" pitchFamily="18" charset="0"/>
                        </a:rPr>
                        <m:t> </m:t>
                      </m:r>
                      <m:r>
                        <a:rPr lang="pt-PT" sz="1800" b="0" i="1" u="none">
                          <a:latin typeface="Cambria Math" panose="02040503050406030204" pitchFamily="18" charset="0"/>
                        </a:rPr>
                        <m:t>𝑉𝑎𝑅</m:t>
                      </m:r>
                      <m:r>
                        <a:rPr lang="pt-PT" sz="1800" b="0" i="1" u="none">
                          <a:latin typeface="Cambria Math" panose="02040503050406030204" pitchFamily="18" charset="0"/>
                        </a:rPr>
                        <m:t> @ 95%=−352907,35€∙</m:t>
                      </m:r>
                      <m:d>
                        <m:dPr>
                          <m:ctrlPr>
                            <a:rPr lang="pt-PT" sz="1800" b="0" i="1" u="none">
                              <a:latin typeface="Cambria Math" panose="02040503050406030204" pitchFamily="18" charset="0"/>
                              <a:ea typeface="Cambria Math" panose="02040503050406030204" pitchFamily="18" charset="0"/>
                            </a:rPr>
                          </m:ctrlPr>
                        </m:dPr>
                        <m:e>
                          <m:r>
                            <a:rPr lang="pt-PT" sz="1800" b="0" i="1" u="none">
                              <a:latin typeface="Cambria Math" panose="02040503050406030204" pitchFamily="18" charset="0"/>
                              <a:ea typeface="Cambria Math" panose="02040503050406030204" pitchFamily="18" charset="0"/>
                            </a:rPr>
                            <m:t>−1,64</m:t>
                          </m:r>
                        </m:e>
                      </m:d>
                      <m:r>
                        <a:rPr lang="pt-PT" sz="1800" b="0" i="1" u="none">
                          <a:latin typeface="Cambria Math" panose="02040503050406030204" pitchFamily="18" charset="0"/>
                          <a:ea typeface="Cambria Math" panose="02040503050406030204" pitchFamily="18" charset="0"/>
                        </a:rPr>
                        <m:t>∙0,64%</m:t>
                      </m:r>
                      <m:r>
                        <a:rPr lang="pt-PT" sz="1800" b="0" i="1" u="none" smtClean="0">
                          <a:latin typeface="Cambria Math" panose="02040503050406030204" pitchFamily="18" charset="0"/>
                          <a:ea typeface="Cambria Math" panose="02040503050406030204" pitchFamily="18" charset="0"/>
                        </a:rPr>
                        <m:t>=3726,37</m:t>
                      </m:r>
                    </m:oMath>
                  </m:oMathPara>
                </a14:m>
                <a:endParaRPr lang="pt-PT" sz="1800" b="0" u="none" dirty="0">
                  <a:ea typeface="Cambria Math" panose="020405030504060302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981252" y="3669881"/>
                <a:ext cx="6284221" cy="276999"/>
              </a:xfrm>
              <a:prstGeom prst="rect">
                <a:avLst/>
              </a:prstGeom>
              <a:blipFill>
                <a:blip r:embed="rId3"/>
                <a:stretch>
                  <a:fillRect l="-776" b="-20000"/>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458927" y="2348880"/>
                <a:ext cx="5825376" cy="574388"/>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1800" b="0" i="1" u="none">
                              <a:latin typeface="Cambria Math" panose="02040503050406030204" pitchFamily="18" charset="0"/>
                            </a:rPr>
                          </m:ctrlPr>
                        </m:sSubPr>
                        <m:e>
                          <m:r>
                            <a:rPr lang="pt-PT" sz="1800" b="0" i="1" u="none">
                              <a:latin typeface="Cambria Math" panose="02040503050406030204" pitchFamily="18" charset="0"/>
                              <a:ea typeface="Cambria Math" panose="02040503050406030204" pitchFamily="18" charset="0"/>
                            </a:rPr>
                            <m:t>𝜎</m:t>
                          </m:r>
                        </m:e>
                        <m:sub>
                          <m:r>
                            <a:rPr lang="pt-PT" sz="1800" b="0" i="1" u="none">
                              <a:latin typeface="Cambria Math" panose="02040503050406030204" pitchFamily="18" charset="0"/>
                            </a:rPr>
                            <m:t>𝑃𝑜𝑟𝑡𝑓𝑜𝑙𝑖𝑜</m:t>
                          </m:r>
                        </m:sub>
                      </m:sSub>
                      <m:r>
                        <a:rPr lang="pt-PT" sz="1800" b="0" i="1" u="none">
                          <a:latin typeface="Cambria Math" panose="02040503050406030204" pitchFamily="18" charset="0"/>
                        </a:rPr>
                        <m:t>=</m:t>
                      </m:r>
                      <m:f>
                        <m:fPr>
                          <m:ctrlPr>
                            <a:rPr lang="pt-PT" sz="1800" b="0" i="1" u="none">
                              <a:latin typeface="Cambria Math" panose="02040503050406030204" pitchFamily="18" charset="0"/>
                            </a:rPr>
                          </m:ctrlPr>
                        </m:fPr>
                        <m:num>
                          <m:sSub>
                            <m:sSubPr>
                              <m:ctrlPr>
                                <a:rPr lang="pt-PT" sz="1800" i="1" u="none">
                                  <a:latin typeface="Cambria Math" panose="02040503050406030204" pitchFamily="18" charset="0"/>
                                </a:rPr>
                              </m:ctrlPr>
                            </m:sSubPr>
                            <m:e>
                              <m:r>
                                <a:rPr lang="pt-PT" sz="1800" i="1" u="none">
                                  <a:latin typeface="Cambria Math" panose="02040503050406030204" pitchFamily="18" charset="0"/>
                                  <a:ea typeface="Cambria Math" panose="02040503050406030204" pitchFamily="18" charset="0"/>
                                </a:rPr>
                                <m:t>𝜎</m:t>
                              </m:r>
                            </m:e>
                            <m:sub>
                              <m:r>
                                <a:rPr lang="pt-PT" sz="1800" i="1" u="none">
                                  <a:latin typeface="Cambria Math" panose="02040503050406030204" pitchFamily="18" charset="0"/>
                                </a:rPr>
                                <m:t>3</m:t>
                              </m:r>
                              <m:r>
                                <a:rPr lang="pt-PT" sz="1800" i="1" u="none">
                                  <a:latin typeface="Cambria Math" panose="02040503050406030204" pitchFamily="18" charset="0"/>
                                </a:rPr>
                                <m:t>𝑦</m:t>
                              </m:r>
                              <m:r>
                                <a:rPr lang="pt-PT" sz="1800" i="1" u="none">
                                  <a:latin typeface="Cambria Math" panose="02040503050406030204" pitchFamily="18" charset="0"/>
                                </a:rPr>
                                <m:t> </m:t>
                              </m:r>
                              <m:r>
                                <a:rPr lang="pt-PT" sz="1800" i="1" u="none">
                                  <a:latin typeface="Cambria Math" panose="02040503050406030204" pitchFamily="18" charset="0"/>
                                </a:rPr>
                                <m:t>𝑍𝐶</m:t>
                              </m:r>
                            </m:sub>
                          </m:sSub>
                        </m:num>
                        <m:den>
                          <m:d>
                            <m:dPr>
                              <m:ctrlPr>
                                <a:rPr lang="pt-PT" sz="1800" b="0" i="1" u="none">
                                  <a:latin typeface="Cambria Math" panose="02040503050406030204" pitchFamily="18" charset="0"/>
                                </a:rPr>
                              </m:ctrlPr>
                            </m:dPr>
                            <m:e>
                              <m:r>
                                <a:rPr lang="pt-PT" sz="1800" b="0" i="1" u="none">
                                  <a:latin typeface="Cambria Math" panose="02040503050406030204" pitchFamily="18" charset="0"/>
                                </a:rPr>
                                <m:t>4−3</m:t>
                              </m:r>
                            </m:e>
                          </m:d>
                        </m:den>
                      </m:f>
                      <m:d>
                        <m:dPr>
                          <m:ctrlPr>
                            <a:rPr lang="pt-PT" sz="1800" b="0" i="1" u="none">
                              <a:latin typeface="Cambria Math" panose="02040503050406030204" pitchFamily="18" charset="0"/>
                            </a:rPr>
                          </m:ctrlPr>
                        </m:dPr>
                        <m:e>
                          <m:r>
                            <a:rPr lang="pt-PT" sz="1800" b="0" i="1" u="none">
                              <a:latin typeface="Cambria Math" panose="02040503050406030204" pitchFamily="18" charset="0"/>
                            </a:rPr>
                            <m:t>3,41−3</m:t>
                          </m:r>
                        </m:e>
                      </m:d>
                      <m:r>
                        <a:rPr lang="pt-PT" sz="1800" i="1" u="none">
                          <a:latin typeface="Cambria Math" panose="02040503050406030204" pitchFamily="18" charset="0"/>
                          <a:ea typeface="Cambria Math" panose="02040503050406030204" pitchFamily="18" charset="0"/>
                        </a:rPr>
                        <m:t>∙</m:t>
                      </m:r>
                      <m:f>
                        <m:fPr>
                          <m:ctrlPr>
                            <a:rPr lang="pt-PT" sz="1800" i="1" u="none">
                              <a:latin typeface="Cambria Math" panose="02040503050406030204" pitchFamily="18" charset="0"/>
                              <a:ea typeface="Cambria Math" panose="02040503050406030204" pitchFamily="18" charset="0"/>
                            </a:rPr>
                          </m:ctrlPr>
                        </m:fPr>
                        <m:num>
                          <m:r>
                            <a:rPr lang="pt-PT" sz="1800" i="1" u="none">
                              <a:latin typeface="Cambria Math" panose="02040503050406030204" pitchFamily="18" charset="0"/>
                              <a:ea typeface="Cambria Math" panose="02040503050406030204" pitchFamily="18" charset="0"/>
                            </a:rPr>
                            <m:t>(</m:t>
                          </m:r>
                          <m:sSub>
                            <m:sSubPr>
                              <m:ctrlPr>
                                <a:rPr lang="pt-PT" sz="1800" i="1" u="none">
                                  <a:latin typeface="Cambria Math" panose="02040503050406030204" pitchFamily="18" charset="0"/>
                                </a:rPr>
                              </m:ctrlPr>
                            </m:sSubPr>
                            <m:e>
                              <m:r>
                                <a:rPr lang="pt-PT" sz="1800" i="1" u="none">
                                  <a:latin typeface="Cambria Math" panose="02040503050406030204" pitchFamily="18" charset="0"/>
                                  <a:ea typeface="Cambria Math" panose="02040503050406030204" pitchFamily="18" charset="0"/>
                                </a:rPr>
                                <m:t>𝜎</m:t>
                              </m:r>
                            </m:e>
                            <m:sub>
                              <m:r>
                                <a:rPr lang="pt-PT" sz="1800" i="1" u="none">
                                  <a:latin typeface="Cambria Math" panose="02040503050406030204" pitchFamily="18" charset="0"/>
                                  <a:ea typeface="Cambria Math" panose="02040503050406030204" pitchFamily="18" charset="0"/>
                                </a:rPr>
                                <m:t>4</m:t>
                              </m:r>
                              <m:r>
                                <a:rPr lang="pt-PT" sz="1800" i="1" u="none">
                                  <a:latin typeface="Cambria Math" panose="02040503050406030204" pitchFamily="18" charset="0"/>
                                </a:rPr>
                                <m:t>𝑦</m:t>
                              </m:r>
                              <m:r>
                                <a:rPr lang="pt-PT" sz="1800" i="1" u="none">
                                  <a:latin typeface="Cambria Math" panose="02040503050406030204" pitchFamily="18" charset="0"/>
                                </a:rPr>
                                <m:t> </m:t>
                              </m:r>
                              <m:r>
                                <a:rPr lang="pt-PT" sz="1800" i="1" u="none">
                                  <a:latin typeface="Cambria Math" panose="02040503050406030204" pitchFamily="18" charset="0"/>
                                </a:rPr>
                                <m:t>𝑍𝐶</m:t>
                              </m:r>
                            </m:sub>
                          </m:sSub>
                          <m:r>
                            <a:rPr lang="pt-PT" sz="1800" i="1" u="none">
                              <a:latin typeface="Cambria Math" panose="02040503050406030204" pitchFamily="18" charset="0"/>
                            </a:rPr>
                            <m:t>−</m:t>
                          </m:r>
                          <m:sSub>
                            <m:sSubPr>
                              <m:ctrlPr>
                                <a:rPr lang="pt-PT" sz="1800" i="1" u="none">
                                  <a:latin typeface="Cambria Math" panose="02040503050406030204" pitchFamily="18" charset="0"/>
                                </a:rPr>
                              </m:ctrlPr>
                            </m:sSubPr>
                            <m:e>
                              <m:r>
                                <a:rPr lang="pt-PT" sz="1800" i="1" u="none">
                                  <a:latin typeface="Cambria Math" panose="02040503050406030204" pitchFamily="18" charset="0"/>
                                  <a:ea typeface="Cambria Math" panose="02040503050406030204" pitchFamily="18" charset="0"/>
                                </a:rPr>
                                <m:t>𝜎</m:t>
                              </m:r>
                            </m:e>
                            <m:sub>
                              <m:r>
                                <a:rPr lang="pt-PT" sz="1800" i="1" u="none">
                                  <a:latin typeface="Cambria Math" panose="02040503050406030204" pitchFamily="18" charset="0"/>
                                </a:rPr>
                                <m:t>3</m:t>
                              </m:r>
                              <m:r>
                                <a:rPr lang="pt-PT" sz="1800" i="1" u="none">
                                  <a:latin typeface="Cambria Math" panose="02040503050406030204" pitchFamily="18" charset="0"/>
                                </a:rPr>
                                <m:t>𝑦</m:t>
                              </m:r>
                              <m:r>
                                <a:rPr lang="pt-PT" sz="1800" i="1" u="none">
                                  <a:latin typeface="Cambria Math" panose="02040503050406030204" pitchFamily="18" charset="0"/>
                                </a:rPr>
                                <m:t> </m:t>
                              </m:r>
                              <m:r>
                                <a:rPr lang="pt-PT" sz="1800" i="1" u="none">
                                  <a:latin typeface="Cambria Math" panose="02040503050406030204" pitchFamily="18" charset="0"/>
                                </a:rPr>
                                <m:t>𝑍𝐶</m:t>
                              </m:r>
                            </m:sub>
                          </m:sSub>
                          <m:r>
                            <a:rPr lang="pt-PT" sz="1800" i="1" u="none">
                              <a:latin typeface="Cambria Math" panose="02040503050406030204" pitchFamily="18" charset="0"/>
                            </a:rPr>
                            <m:t>)</m:t>
                          </m:r>
                        </m:num>
                        <m:den>
                          <m:d>
                            <m:dPr>
                              <m:ctrlPr>
                                <a:rPr lang="pt-PT" sz="1800" i="1" u="none">
                                  <a:latin typeface="Cambria Math" panose="02040503050406030204" pitchFamily="18" charset="0"/>
                                </a:rPr>
                              </m:ctrlPr>
                            </m:dPr>
                            <m:e>
                              <m:r>
                                <a:rPr lang="pt-PT" sz="1800" i="1" u="none">
                                  <a:latin typeface="Cambria Math" panose="02040503050406030204" pitchFamily="18" charset="0"/>
                                </a:rPr>
                                <m:t>4−3</m:t>
                              </m:r>
                            </m:e>
                          </m:d>
                        </m:den>
                      </m:f>
                      <m:r>
                        <a:rPr lang="pt-PT" sz="1800" b="0" i="1" u="none">
                          <a:latin typeface="Cambria Math" panose="02040503050406030204" pitchFamily="18" charset="0"/>
                        </a:rPr>
                        <m:t>=0,64%</m:t>
                      </m:r>
                    </m:oMath>
                  </m:oMathPara>
                </a14:m>
                <a:endParaRPr lang="pt-PT" sz="1800" b="0" u="none" dirty="0">
                  <a:ea typeface="Cambria Math"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458927" y="2348880"/>
                <a:ext cx="5825376" cy="574388"/>
              </a:xfrm>
              <a:prstGeom prst="rect">
                <a:avLst/>
              </a:prstGeom>
              <a:blipFill>
                <a:blip r:embed="rId4"/>
                <a:stretch>
                  <a:fillRect/>
                </a:stretch>
              </a:blipFill>
            </p:spPr>
            <p:txBody>
              <a:bodyPr/>
              <a:lstStyle/>
              <a:p>
                <a:r>
                  <a:rPr lang="pt-PT">
                    <a:noFill/>
                  </a:rPr>
                  <a:t> </a:t>
                </a:r>
              </a:p>
            </p:txBody>
          </p:sp>
        </mc:Fallback>
      </mc:AlternateContent>
      <p:sp>
        <p:nvSpPr>
          <p:cNvPr id="7" name="Rectangle 2"/>
          <p:cNvSpPr txBox="1">
            <a:spLocks noChangeArrowheads="1"/>
          </p:cNvSpPr>
          <p:nvPr/>
        </p:nvSpPr>
        <p:spPr bwMode="auto">
          <a:xfrm>
            <a:off x="721727" y="305922"/>
            <a:ext cx="8803273" cy="132287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lgn="just" eaLnBrk="1" hangingPunct="1">
              <a:buClrTx/>
              <a:buFontTx/>
              <a:buNone/>
              <a:defRPr/>
            </a:pPr>
            <a:r>
              <a:rPr kumimoji="0" lang="en-US" altLang="en-US" sz="4000" b="0" u="none" kern="0" dirty="0"/>
              <a:t>Portfolio of Bonds– Maturity mapping</a:t>
            </a:r>
          </a:p>
        </p:txBody>
      </p:sp>
      <p:sp>
        <p:nvSpPr>
          <p:cNvPr id="2" name="Down Arrow 1"/>
          <p:cNvSpPr/>
          <p:nvPr/>
        </p:nvSpPr>
        <p:spPr bwMode="auto">
          <a:xfrm>
            <a:off x="4979346" y="4001767"/>
            <a:ext cx="28803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798</a:t>
            </a:fld>
            <a:endParaRPr lang="en-US"/>
          </a:p>
        </p:txBody>
      </p:sp>
    </p:spTree>
    <p:extLst>
      <p:ext uri="{BB962C8B-B14F-4D97-AF65-F5344CB8AC3E}">
        <p14:creationId xmlns:p14="http://schemas.microsoft.com/office/powerpoint/2010/main" val="2082985225"/>
      </p:ext>
    </p:extLst>
  </p:cSld>
  <p:clrMapOvr>
    <a:masterClrMapping/>
  </p:clrMapOvr>
  <p:transition spd="slow">
    <p:pull dir="r"/>
  </p:transition>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01924"/>
            <a:ext cx="8712968" cy="966836"/>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sz="4000" dirty="0"/>
              <a:t>Portfolio of Bonds– Duration mapping</a:t>
            </a:r>
          </a:p>
        </p:txBody>
      </p:sp>
      <p:sp>
        <p:nvSpPr>
          <p:cNvPr id="5" name="Rectangle 3"/>
          <p:cNvSpPr>
            <a:spLocks noChangeArrowheads="1"/>
          </p:cNvSpPr>
          <p:nvPr/>
        </p:nvSpPr>
        <p:spPr bwMode="auto">
          <a:xfrm>
            <a:off x="776536" y="1628800"/>
            <a:ext cx="864096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In the same vein, as the portfolio duration = 3,37, the volatility of the portfolio may be calculated by linear interpolation from the volatility of the nearest vertices (3y and 4y):</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Monthly </a:t>
            </a:r>
            <a:r>
              <a:rPr lang="en-US" altLang="en-US" sz="2000" b="0" u="none" dirty="0" err="1">
                <a:latin typeface="+mn-lt"/>
              </a:rPr>
              <a:t>VaR</a:t>
            </a:r>
            <a:r>
              <a:rPr lang="en-US" altLang="en-US" sz="2000" b="0" u="none" dirty="0">
                <a:latin typeface="+mn-lt"/>
              </a:rPr>
              <a:t> @ 95%:</a:t>
            </a:r>
          </a:p>
        </p:txBody>
      </p:sp>
      <mc:AlternateContent xmlns:mc="http://schemas.openxmlformats.org/markup-compatibility/2006" xmlns:a14="http://schemas.microsoft.com/office/drawing/2010/main">
        <mc:Choice Requires="a14">
          <p:sp>
            <p:nvSpPr>
              <p:cNvPr id="6" name="TextBox 5"/>
              <p:cNvSpPr txBox="1"/>
              <p:nvPr/>
            </p:nvSpPr>
            <p:spPr>
              <a:xfrm>
                <a:off x="916546" y="4625868"/>
                <a:ext cx="6653553" cy="307777"/>
              </a:xfrm>
              <a:prstGeom prst="rect">
                <a:avLst/>
              </a:prstGeom>
              <a:noFill/>
            </p:spPr>
            <p:txBody>
              <a:bodyPr wrap="none" lIns="0" tIns="0" rIns="0" bIns="0" rtlCol="0">
                <a:spAutoFit/>
              </a:bodyPr>
              <a:lstStyle/>
              <a:p>
                <a:pPr>
                  <a:buNone/>
                </a:pPr>
                <a14:m>
                  <m:oMath xmlns:m="http://schemas.openxmlformats.org/officeDocument/2006/math">
                    <m:r>
                      <a:rPr lang="pt-PT" sz="2000" i="1" u="none">
                        <a:latin typeface="Cambria Math" panose="02040503050406030204" pitchFamily="18" charset="0"/>
                      </a:rPr>
                      <m:t>2</m:t>
                    </m:r>
                    <m:r>
                      <a:rPr lang="pt-PT" sz="2000" b="0" i="1" u="none">
                        <a:latin typeface="Cambria Math" panose="02040503050406030204" pitchFamily="18" charset="0"/>
                      </a:rPr>
                      <m:t>0</m:t>
                    </m:r>
                    <m:r>
                      <a:rPr lang="pt-PT" sz="2000" b="0" i="1" u="none">
                        <a:latin typeface="Cambria Math" panose="02040503050406030204" pitchFamily="18" charset="0"/>
                      </a:rPr>
                      <m:t>𝑑</m:t>
                    </m:r>
                    <m:r>
                      <a:rPr lang="pt-PT" sz="2000" b="0" i="1" u="none">
                        <a:latin typeface="Cambria Math" panose="02040503050406030204" pitchFamily="18" charset="0"/>
                      </a:rPr>
                      <m:t> </m:t>
                    </m:r>
                    <m:r>
                      <a:rPr lang="pt-PT" sz="2000" b="0" i="1" u="none">
                        <a:latin typeface="Cambria Math" panose="02040503050406030204" pitchFamily="18" charset="0"/>
                      </a:rPr>
                      <m:t>𝑉𝑎𝑅</m:t>
                    </m:r>
                    <m:r>
                      <a:rPr lang="pt-PT" sz="2000" b="0" i="1" u="none">
                        <a:latin typeface="Cambria Math" panose="02040503050406030204" pitchFamily="18" charset="0"/>
                      </a:rPr>
                      <m:t> @ 95%=−352907,35€∙</m:t>
                    </m:r>
                    <m:d>
                      <m:dPr>
                        <m:ctrlPr>
                          <a:rPr lang="pt-PT" sz="2000" b="0" i="1" u="none">
                            <a:latin typeface="Cambria Math" panose="02040503050406030204" pitchFamily="18" charset="0"/>
                            <a:ea typeface="Cambria Math" panose="02040503050406030204" pitchFamily="18" charset="0"/>
                          </a:rPr>
                        </m:ctrlPr>
                      </m:dPr>
                      <m:e>
                        <m:r>
                          <a:rPr lang="pt-PT" sz="2000" b="0" i="1" u="none">
                            <a:latin typeface="Cambria Math" panose="02040503050406030204" pitchFamily="18" charset="0"/>
                            <a:ea typeface="Cambria Math" panose="02040503050406030204" pitchFamily="18" charset="0"/>
                          </a:rPr>
                          <m:t>−1,64</m:t>
                        </m:r>
                      </m:e>
                    </m:d>
                    <m:r>
                      <a:rPr lang="pt-PT" sz="2000" b="0" i="1" u="none">
                        <a:latin typeface="Cambria Math" panose="02040503050406030204" pitchFamily="18" charset="0"/>
                        <a:ea typeface="Cambria Math" panose="02040503050406030204" pitchFamily="18" charset="0"/>
                      </a:rPr>
                      <m:t>∙0,63%</m:t>
                    </m:r>
                  </m:oMath>
                </a14:m>
                <a:r>
                  <a:rPr lang="pt-PT" sz="2000" b="0" u="none" dirty="0">
                    <a:ea typeface="Cambria Math" panose="02040503050406030204" pitchFamily="18" charset="0"/>
                  </a:rPr>
                  <a:t>=3673,33</a:t>
                </a:r>
              </a:p>
            </p:txBody>
          </p:sp>
        </mc:Choice>
        <mc:Fallback xmlns="">
          <p:sp>
            <p:nvSpPr>
              <p:cNvPr id="6" name="TextBox 5"/>
              <p:cNvSpPr txBox="1">
                <a:spLocks noRot="1" noChangeAspect="1" noMove="1" noResize="1" noEditPoints="1" noAdjustHandles="1" noChangeArrowheads="1" noChangeShapeType="1" noTextEdit="1"/>
              </p:cNvSpPr>
              <p:nvPr/>
            </p:nvSpPr>
            <p:spPr>
              <a:xfrm>
                <a:off x="916546" y="4625868"/>
                <a:ext cx="6653553" cy="307777"/>
              </a:xfrm>
              <a:prstGeom prst="rect">
                <a:avLst/>
              </a:prstGeom>
              <a:blipFill>
                <a:blip r:embed="rId3"/>
                <a:stretch>
                  <a:fillRect l="-916" t="-26000" r="-1923" b="-50000"/>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373401" y="2908755"/>
                <a:ext cx="6736781" cy="649217"/>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000" b="0" i="1" u="none">
                              <a:latin typeface="Cambria Math" panose="02040503050406030204" pitchFamily="18" charset="0"/>
                            </a:rPr>
                          </m:ctrlPr>
                        </m:sSubPr>
                        <m:e>
                          <m:r>
                            <a:rPr lang="pt-PT" sz="2000" b="0" i="1" u="none">
                              <a:latin typeface="Cambria Math" panose="02040503050406030204" pitchFamily="18" charset="0"/>
                              <a:ea typeface="Cambria Math" panose="02040503050406030204" pitchFamily="18" charset="0"/>
                            </a:rPr>
                            <m:t>𝜎</m:t>
                          </m:r>
                        </m:e>
                        <m:sub>
                          <m:r>
                            <a:rPr lang="pt-PT" sz="2000" b="0" i="1" u="none">
                              <a:latin typeface="Cambria Math" panose="02040503050406030204" pitchFamily="18" charset="0"/>
                            </a:rPr>
                            <m:t>𝑃𝑜𝑟𝑡𝑓𝑜𝑙𝑖𝑜</m:t>
                          </m:r>
                        </m:sub>
                      </m:sSub>
                      <m:r>
                        <a:rPr lang="pt-PT" sz="2000" b="0" i="1" u="none">
                          <a:latin typeface="Cambria Math" panose="02040503050406030204" pitchFamily="18" charset="0"/>
                        </a:rPr>
                        <m:t>=</m:t>
                      </m:r>
                      <m:f>
                        <m:fPr>
                          <m:ctrlPr>
                            <a:rPr lang="pt-PT" sz="2000" b="0" i="1" u="none">
                              <a:latin typeface="Cambria Math" panose="02040503050406030204" pitchFamily="18" charset="0"/>
                            </a:rPr>
                          </m:ctrlPr>
                        </m:fPr>
                        <m:num>
                          <m:sSub>
                            <m:sSubPr>
                              <m:ctrlPr>
                                <a:rPr lang="pt-PT" sz="2000" i="1" u="none">
                                  <a:latin typeface="Cambria Math" panose="02040503050406030204" pitchFamily="18" charset="0"/>
                                </a:rPr>
                              </m:ctrlPr>
                            </m:sSubPr>
                            <m:e>
                              <m:r>
                                <a:rPr lang="pt-PT" sz="2000" i="1" u="none">
                                  <a:latin typeface="Cambria Math" panose="02040503050406030204" pitchFamily="18" charset="0"/>
                                  <a:ea typeface="Cambria Math" panose="02040503050406030204" pitchFamily="18" charset="0"/>
                                </a:rPr>
                                <m:t>𝜎</m:t>
                              </m:r>
                            </m:e>
                            <m:sub>
                              <m:r>
                                <a:rPr lang="pt-PT" sz="2000" i="1" u="none">
                                  <a:latin typeface="Cambria Math" panose="02040503050406030204" pitchFamily="18" charset="0"/>
                                </a:rPr>
                                <m:t>3</m:t>
                              </m:r>
                              <m:r>
                                <a:rPr lang="pt-PT" sz="2000" i="1" u="none">
                                  <a:latin typeface="Cambria Math" panose="02040503050406030204" pitchFamily="18" charset="0"/>
                                </a:rPr>
                                <m:t>𝑦</m:t>
                              </m:r>
                              <m:r>
                                <a:rPr lang="pt-PT" sz="2000" i="1" u="none">
                                  <a:latin typeface="Cambria Math" panose="02040503050406030204" pitchFamily="18" charset="0"/>
                                </a:rPr>
                                <m:t> </m:t>
                              </m:r>
                              <m:r>
                                <a:rPr lang="pt-PT" sz="2000" i="1" u="none">
                                  <a:latin typeface="Cambria Math" panose="02040503050406030204" pitchFamily="18" charset="0"/>
                                </a:rPr>
                                <m:t>𝑍𝐶</m:t>
                              </m:r>
                            </m:sub>
                          </m:sSub>
                        </m:num>
                        <m:den>
                          <m:d>
                            <m:dPr>
                              <m:ctrlPr>
                                <a:rPr lang="pt-PT" sz="2000" b="0" i="1" u="none">
                                  <a:latin typeface="Cambria Math" panose="02040503050406030204" pitchFamily="18" charset="0"/>
                                </a:rPr>
                              </m:ctrlPr>
                            </m:dPr>
                            <m:e>
                              <m:r>
                                <a:rPr lang="pt-PT" sz="2000" b="0" i="1" u="none">
                                  <a:latin typeface="Cambria Math" panose="02040503050406030204" pitchFamily="18" charset="0"/>
                                </a:rPr>
                                <m:t>4−3</m:t>
                              </m:r>
                            </m:e>
                          </m:d>
                        </m:den>
                      </m:f>
                      <m:r>
                        <a:rPr lang="pt-PT" sz="2000" b="0" i="1" u="none">
                          <a:latin typeface="Cambria Math" panose="02040503050406030204" pitchFamily="18" charset="0"/>
                        </a:rPr>
                        <m:t>+</m:t>
                      </m:r>
                      <m:d>
                        <m:dPr>
                          <m:ctrlPr>
                            <a:rPr lang="pt-PT" sz="2000" b="0" i="1" u="none">
                              <a:latin typeface="Cambria Math" panose="02040503050406030204" pitchFamily="18" charset="0"/>
                            </a:rPr>
                          </m:ctrlPr>
                        </m:dPr>
                        <m:e>
                          <m:r>
                            <a:rPr lang="pt-PT" sz="2000" b="0" i="1" u="none">
                              <a:latin typeface="Cambria Math" panose="02040503050406030204" pitchFamily="18" charset="0"/>
                            </a:rPr>
                            <m:t>3,37−3</m:t>
                          </m:r>
                        </m:e>
                      </m:d>
                      <m:r>
                        <a:rPr lang="pt-PT" sz="2000" i="1" u="none">
                          <a:latin typeface="Cambria Math" panose="02040503050406030204" pitchFamily="18" charset="0"/>
                          <a:ea typeface="Cambria Math" panose="02040503050406030204" pitchFamily="18" charset="0"/>
                        </a:rPr>
                        <m:t>∙</m:t>
                      </m:r>
                      <m:f>
                        <m:fPr>
                          <m:ctrlPr>
                            <a:rPr lang="pt-PT" sz="2000" i="1" u="none">
                              <a:latin typeface="Cambria Math" panose="02040503050406030204" pitchFamily="18" charset="0"/>
                              <a:ea typeface="Cambria Math" panose="02040503050406030204" pitchFamily="18" charset="0"/>
                            </a:rPr>
                          </m:ctrlPr>
                        </m:fPr>
                        <m:num>
                          <m:r>
                            <a:rPr lang="pt-PT" sz="2000" i="1" u="none">
                              <a:latin typeface="Cambria Math" panose="02040503050406030204" pitchFamily="18" charset="0"/>
                              <a:ea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ea typeface="Cambria Math" panose="02040503050406030204" pitchFamily="18" charset="0"/>
                                </a:rPr>
                                <m:t>𝜎</m:t>
                              </m:r>
                            </m:e>
                            <m:sub>
                              <m:r>
                                <a:rPr lang="pt-PT" sz="2000" i="1" u="none">
                                  <a:latin typeface="Cambria Math" panose="02040503050406030204" pitchFamily="18" charset="0"/>
                                  <a:ea typeface="Cambria Math" panose="02040503050406030204" pitchFamily="18" charset="0"/>
                                </a:rPr>
                                <m:t>4</m:t>
                              </m:r>
                              <m:r>
                                <a:rPr lang="pt-PT" sz="2000" i="1" u="none">
                                  <a:latin typeface="Cambria Math" panose="02040503050406030204" pitchFamily="18" charset="0"/>
                                </a:rPr>
                                <m:t>𝑦</m:t>
                              </m:r>
                              <m:r>
                                <a:rPr lang="pt-PT" sz="2000" i="1" u="none">
                                  <a:latin typeface="Cambria Math" panose="02040503050406030204" pitchFamily="18" charset="0"/>
                                </a:rPr>
                                <m:t> </m:t>
                              </m:r>
                              <m:r>
                                <a:rPr lang="pt-PT" sz="2000" i="1" u="none">
                                  <a:latin typeface="Cambria Math" panose="02040503050406030204" pitchFamily="18" charset="0"/>
                                </a:rPr>
                                <m:t>𝑍𝐶</m:t>
                              </m:r>
                            </m:sub>
                          </m:sSub>
                          <m:r>
                            <a:rPr lang="pt-PT" sz="2000" i="1" u="none">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ea typeface="Cambria Math" panose="02040503050406030204" pitchFamily="18" charset="0"/>
                                </a:rPr>
                                <m:t>𝜎</m:t>
                              </m:r>
                            </m:e>
                            <m:sub>
                              <m:r>
                                <a:rPr lang="pt-PT" sz="2000" i="1" u="none">
                                  <a:latin typeface="Cambria Math" panose="02040503050406030204" pitchFamily="18" charset="0"/>
                                </a:rPr>
                                <m:t>3</m:t>
                              </m:r>
                              <m:r>
                                <a:rPr lang="pt-PT" sz="2000" i="1" u="none">
                                  <a:latin typeface="Cambria Math" panose="02040503050406030204" pitchFamily="18" charset="0"/>
                                </a:rPr>
                                <m:t>𝑦</m:t>
                              </m:r>
                              <m:r>
                                <a:rPr lang="pt-PT" sz="2000" i="1" u="none">
                                  <a:latin typeface="Cambria Math" panose="02040503050406030204" pitchFamily="18" charset="0"/>
                                </a:rPr>
                                <m:t> </m:t>
                              </m:r>
                              <m:r>
                                <a:rPr lang="pt-PT" sz="2000" i="1" u="none">
                                  <a:latin typeface="Cambria Math" panose="02040503050406030204" pitchFamily="18" charset="0"/>
                                </a:rPr>
                                <m:t>𝑍𝐶</m:t>
                              </m:r>
                            </m:sub>
                          </m:sSub>
                          <m:r>
                            <a:rPr lang="pt-PT" sz="2000" i="1" u="none">
                              <a:latin typeface="Cambria Math" panose="02040503050406030204" pitchFamily="18" charset="0"/>
                            </a:rPr>
                            <m:t>)</m:t>
                          </m:r>
                        </m:num>
                        <m:den>
                          <m:r>
                            <a:rPr lang="pt-PT" sz="2000" i="1" u="none">
                              <a:latin typeface="Cambria Math" panose="02040503050406030204" pitchFamily="18" charset="0"/>
                              <a:ea typeface="Cambria Math" panose="02040503050406030204" pitchFamily="18" charset="0"/>
                            </a:rPr>
                            <m:t>(</m:t>
                          </m:r>
                          <m:r>
                            <a:rPr lang="pt-PT" sz="2000" i="1" u="none">
                              <a:latin typeface="Cambria Math" panose="02040503050406030204" pitchFamily="18" charset="0"/>
                            </a:rPr>
                            <m:t>4−3)</m:t>
                          </m:r>
                        </m:den>
                      </m:f>
                      <m:r>
                        <a:rPr lang="pt-PT" sz="2000" b="0" i="1" u="none">
                          <a:latin typeface="Cambria Math" panose="02040503050406030204" pitchFamily="18" charset="0"/>
                        </a:rPr>
                        <m:t>=0,63%</m:t>
                      </m:r>
                    </m:oMath>
                  </m:oMathPara>
                </a14:m>
                <a:endParaRPr lang="pt-PT" sz="2000" b="0" u="none" dirty="0">
                  <a:ea typeface="Cambria Math"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373401" y="2908755"/>
                <a:ext cx="6736781" cy="649217"/>
              </a:xfrm>
              <a:prstGeom prst="rect">
                <a:avLst/>
              </a:prstGeom>
              <a:blipFill>
                <a:blip r:embed="rId4"/>
                <a:stretch>
                  <a:fillRect/>
                </a:stretch>
              </a:blipFill>
            </p:spPr>
            <p:txBody>
              <a:bodyPr/>
              <a:lstStyle/>
              <a:p>
                <a:r>
                  <a:rPr lang="pt-PT">
                    <a:noFill/>
                  </a:rPr>
                  <a:t> </a:t>
                </a:r>
              </a:p>
            </p:txBody>
          </p:sp>
        </mc:Fallback>
      </mc:AlternateContent>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799</a:t>
            </a:fld>
            <a:endParaRPr lang="en-US"/>
          </a:p>
        </p:txBody>
      </p:sp>
    </p:spTree>
    <p:extLst>
      <p:ext uri="{BB962C8B-B14F-4D97-AF65-F5344CB8AC3E}">
        <p14:creationId xmlns:p14="http://schemas.microsoft.com/office/powerpoint/2010/main" val="1444680391"/>
      </p:ext>
    </p:extLst>
  </p:cSld>
  <p:clrMapOvr>
    <a:masterClrMapping/>
  </p:clrMapOvr>
  <p:transition spd="slow">
    <p:pull dir="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Early banks</a:t>
            </a:r>
          </a:p>
        </p:txBody>
      </p:sp>
      <p:sp>
        <p:nvSpPr>
          <p:cNvPr id="1625091" name="Rectangle 3"/>
          <p:cNvSpPr>
            <a:spLocks noGrp="1" noChangeArrowheads="1"/>
          </p:cNvSpPr>
          <p:nvPr>
            <p:ph type="body" idx="1"/>
          </p:nvPr>
        </p:nvSpPr>
        <p:spPr>
          <a:xfrm>
            <a:off x="776536" y="1628801"/>
            <a:ext cx="8716714" cy="4694212"/>
          </a:xfrm>
        </p:spPr>
        <p:txBody>
          <a:bodyPr/>
          <a:lstStyle/>
          <a:p>
            <a:pPr algn="just">
              <a:lnSpc>
                <a:spcPts val="2700"/>
              </a:lnSpc>
              <a:spcBef>
                <a:spcPts val="600"/>
              </a:spcBef>
              <a:spcAft>
                <a:spcPts val="600"/>
              </a:spcAft>
            </a:pPr>
            <a:r>
              <a:rPr lang="en-GB" sz="2000" dirty="0">
                <a:solidFill>
                  <a:srgbClr val="FF0000"/>
                </a:solidFill>
              </a:rPr>
              <a:t>Banks in the Middle Ages that faced 100% reserve requirements were not deemed as safe.</a:t>
            </a:r>
          </a:p>
          <a:p>
            <a:pPr algn="just">
              <a:lnSpc>
                <a:spcPts val="2700"/>
              </a:lnSpc>
              <a:spcBef>
                <a:spcPts val="600"/>
              </a:spcBef>
              <a:spcAft>
                <a:spcPts val="600"/>
              </a:spcAft>
            </a:pPr>
            <a:endParaRPr lang="en-GB" sz="2000" dirty="0"/>
          </a:p>
          <a:p>
            <a:pPr algn="just">
              <a:lnSpc>
                <a:spcPts val="2700"/>
              </a:lnSpc>
              <a:spcBef>
                <a:spcPts val="600"/>
              </a:spcBef>
              <a:spcAft>
                <a:spcPts val="600"/>
              </a:spcAft>
            </a:pPr>
            <a:r>
              <a:rPr lang="en-GB" sz="2000" dirty="0"/>
              <a:t>They had to keep the deposits, instead of investing them, </a:t>
            </a:r>
            <a:r>
              <a:rPr lang="en-GB" sz="2000" dirty="0">
                <a:solidFill>
                  <a:srgbClr val="FF0000"/>
                </a:solidFill>
              </a:rPr>
              <a:t>facing the risk of being forced by the Government to grant loans from the liquidity available</a:t>
            </a:r>
            <a:r>
              <a:rPr lang="en-GB" sz="2000" dirty="0"/>
              <a:t>.</a:t>
            </a:r>
          </a:p>
          <a:p>
            <a:pPr lvl="1" algn="just">
              <a:lnSpc>
                <a:spcPts val="2700"/>
              </a:lnSpc>
              <a:spcBef>
                <a:spcPts val="600"/>
              </a:spcBef>
              <a:spcAft>
                <a:spcPts val="600"/>
              </a:spcAft>
            </a:pPr>
            <a:endParaRPr lang="en-GB" sz="2000" dirty="0"/>
          </a:p>
          <a:p>
            <a:pPr algn="just">
              <a:lnSpc>
                <a:spcPts val="2700"/>
              </a:lnSpc>
              <a:spcBef>
                <a:spcPts val="600"/>
              </a:spcBef>
              <a:spcAft>
                <a:spcPts val="600"/>
              </a:spcAft>
            </a:pPr>
            <a:r>
              <a:rPr lang="en-GB" sz="2000" dirty="0"/>
              <a:t>By fully utilizing reserves through overdrafts, </a:t>
            </a:r>
            <a:r>
              <a:rPr lang="en-GB" sz="2000" dirty="0">
                <a:solidFill>
                  <a:srgbClr val="FF0000"/>
                </a:solidFill>
              </a:rPr>
              <a:t>the money changer could protect depositors better against misappropriation by the sovereign</a:t>
            </a:r>
            <a:r>
              <a:rPr lang="en-GB" sz="2000" dirty="0"/>
              <a:t>. </a:t>
            </a:r>
          </a:p>
          <a:p>
            <a:pPr algn="just">
              <a:lnSpc>
                <a:spcPts val="2700"/>
              </a:lnSpc>
              <a:spcBef>
                <a:spcPts val="600"/>
              </a:spcBef>
              <a:spcAft>
                <a:spcPts val="600"/>
              </a:spcAft>
            </a:pPr>
            <a:r>
              <a:rPr lang="en-GB" sz="2000" dirty="0"/>
              <a:t>Moreover, </a:t>
            </a:r>
            <a:r>
              <a:rPr lang="en-GB" sz="2000" dirty="0">
                <a:solidFill>
                  <a:srgbClr val="FF0000"/>
                </a:solidFill>
              </a:rPr>
              <a:t>he created a larger number of stakeholders who would help him against the sovereign =&gt; the money changer aggregated both the financial and political power of the depositors</a:t>
            </a:r>
            <a:r>
              <a:rPr lang="en-GB" sz="2000" dirty="0"/>
              <a:t>.</a:t>
            </a:r>
            <a:endParaRPr lang="en-US" sz="2000" dirty="0"/>
          </a:p>
        </p:txBody>
      </p:sp>
      <p:sp>
        <p:nvSpPr>
          <p:cNvPr id="9" name="Down Arrow 8"/>
          <p:cNvSpPr/>
          <p:nvPr/>
        </p:nvSpPr>
        <p:spPr bwMode="auto">
          <a:xfrm>
            <a:off x="4953000" y="3789040"/>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a:t>
            </a:fld>
            <a:endParaRPr lang="en-US"/>
          </a:p>
        </p:txBody>
      </p:sp>
      <p:sp>
        <p:nvSpPr>
          <p:cNvPr id="7" name="Down Arrow 6"/>
          <p:cNvSpPr/>
          <p:nvPr/>
        </p:nvSpPr>
        <p:spPr bwMode="auto">
          <a:xfrm>
            <a:off x="4953000" y="2348880"/>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485916335"/>
      </p:ext>
    </p:extLst>
  </p:cSld>
  <p:clrMapOvr>
    <a:masterClrMapping/>
  </p:clrMapOvr>
  <p:transition spd="slow">
    <p:pull dir="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Payment System</a:t>
            </a:r>
          </a:p>
        </p:txBody>
      </p:sp>
      <p:sp>
        <p:nvSpPr>
          <p:cNvPr id="1620995" name="Rectangle 3"/>
          <p:cNvSpPr>
            <a:spLocks noGrp="1" noChangeArrowheads="1"/>
          </p:cNvSpPr>
          <p:nvPr>
            <p:ph type="body" idx="1"/>
          </p:nvPr>
        </p:nvSpPr>
        <p:spPr>
          <a:xfrm>
            <a:off x="776536" y="1628799"/>
            <a:ext cx="8716714" cy="4694213"/>
          </a:xfrm>
        </p:spPr>
        <p:txBody>
          <a:bodyPr/>
          <a:lstStyle/>
          <a:p>
            <a:pPr algn="just">
              <a:lnSpc>
                <a:spcPts val="2700"/>
              </a:lnSpc>
              <a:spcBef>
                <a:spcPts val="600"/>
              </a:spcBef>
              <a:spcAft>
                <a:spcPts val="600"/>
              </a:spcAft>
            </a:pPr>
            <a:r>
              <a:rPr lang="en-US" sz="2000" dirty="0">
                <a:solidFill>
                  <a:srgbClr val="FF0000"/>
                </a:solidFill>
              </a:rPr>
              <a:t>Ensured by the payment mechanisms implemented and managed by banks</a:t>
            </a:r>
            <a:r>
              <a:rPr lang="en-US" sz="2000" dirty="0"/>
              <a:t>, e.g.:</a:t>
            </a:r>
          </a:p>
          <a:p>
            <a:pPr algn="just">
              <a:lnSpc>
                <a:spcPts val="2700"/>
              </a:lnSpc>
              <a:spcBef>
                <a:spcPts val="600"/>
              </a:spcBef>
              <a:spcAft>
                <a:spcPts val="0"/>
              </a:spcAft>
              <a:buFont typeface="Monotype Sorts" pitchFamily="2" charset="2"/>
              <a:buNone/>
            </a:pPr>
            <a:r>
              <a:rPr lang="en-US" sz="2000" dirty="0"/>
              <a:t>	- banking transfers;</a:t>
            </a:r>
          </a:p>
          <a:p>
            <a:pPr algn="just">
              <a:lnSpc>
                <a:spcPts val="2700"/>
              </a:lnSpc>
              <a:spcBef>
                <a:spcPts val="600"/>
              </a:spcBef>
              <a:spcAft>
                <a:spcPts val="0"/>
              </a:spcAft>
              <a:buFont typeface="Monotype Sorts" pitchFamily="2" charset="2"/>
              <a:buNone/>
            </a:pPr>
            <a:r>
              <a:rPr lang="en-US" sz="2000" dirty="0"/>
              <a:t>	- ATM;</a:t>
            </a:r>
          </a:p>
          <a:p>
            <a:pPr algn="just">
              <a:lnSpc>
                <a:spcPts val="2700"/>
              </a:lnSpc>
              <a:spcBef>
                <a:spcPts val="600"/>
              </a:spcBef>
              <a:spcAft>
                <a:spcPts val="0"/>
              </a:spcAft>
              <a:buFont typeface="Monotype Sorts" pitchFamily="2" charset="2"/>
              <a:buNone/>
            </a:pPr>
            <a:r>
              <a:rPr lang="en-US" sz="2000" dirty="0"/>
              <a:t>	- correspondent banks;</a:t>
            </a:r>
          </a:p>
          <a:p>
            <a:pPr algn="just">
              <a:lnSpc>
                <a:spcPts val="2700"/>
              </a:lnSpc>
              <a:spcBef>
                <a:spcPts val="600"/>
              </a:spcBef>
              <a:spcAft>
                <a:spcPts val="0"/>
              </a:spcAft>
              <a:buFont typeface="Monotype Sorts" pitchFamily="2" charset="2"/>
              <a:buNone/>
            </a:pPr>
            <a:r>
              <a:rPr lang="en-US" sz="2000" dirty="0"/>
              <a:t>	- credit cards.</a:t>
            </a:r>
          </a:p>
          <a:p>
            <a:pPr algn="just">
              <a:lnSpc>
                <a:spcPts val="2700"/>
              </a:lnSpc>
              <a:spcBef>
                <a:spcPts val="600"/>
              </a:spcBef>
              <a:spcAft>
                <a:spcPts val="600"/>
              </a:spcAft>
            </a:pPr>
            <a:r>
              <a:rPr lang="pt-PT" sz="2000" dirty="0" err="1"/>
              <a:t>Hoggarth</a:t>
            </a:r>
            <a:r>
              <a:rPr lang="pt-PT" sz="2000" dirty="0"/>
              <a:t> </a:t>
            </a:r>
            <a:r>
              <a:rPr lang="pt-PT" sz="2000" dirty="0" err="1"/>
              <a:t>et</a:t>
            </a:r>
            <a:r>
              <a:rPr lang="pt-PT" sz="2000" dirty="0"/>
              <a:t> al. (2001): “t</a:t>
            </a:r>
            <a:r>
              <a:rPr lang="en-GB" sz="2000" dirty="0"/>
              <a:t>he payments system will not work if customers do not have confidence to leave funds on deposit at banks or, crucially, banks lose confidence in each other.  A complete breakdown in the payments system would bring severe costs since trade would be impaired (see </a:t>
            </a:r>
            <a:r>
              <a:rPr lang="en-GB" sz="2000" dirty="0" err="1"/>
              <a:t>Freixas</a:t>
            </a:r>
            <a:r>
              <a:rPr lang="en-GB" sz="2000" dirty="0"/>
              <a:t> et al (2000))”.</a:t>
            </a:r>
          </a:p>
          <a:p>
            <a:pPr algn="just">
              <a:lnSpc>
                <a:spcPts val="2700"/>
              </a:lnSpc>
              <a:spcBef>
                <a:spcPts val="600"/>
              </a:spcBef>
              <a:spcAft>
                <a:spcPts val="600"/>
              </a:spcAft>
            </a:pPr>
            <a:r>
              <a:rPr lang="en-US" sz="2000" dirty="0"/>
              <a:t>“As the heart of the payments system, banks are like electric companies – they are public utilities, whose failure would lead the entire economy to grind to a halt”. (in Bolton et al. (2019)).</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80</a:t>
            </a:fld>
            <a:endParaRPr lang="en-US"/>
          </a:p>
        </p:txBody>
      </p:sp>
    </p:spTree>
    <p:extLst>
      <p:ext uri="{BB962C8B-B14F-4D97-AF65-F5344CB8AC3E}">
        <p14:creationId xmlns:p14="http://schemas.microsoft.com/office/powerpoint/2010/main" val="1027701378"/>
      </p:ext>
    </p:extLst>
  </p:cSld>
  <p:clrMapOvr>
    <a:masterClrMapping/>
  </p:clrMapOvr>
  <p:transition spd="slow">
    <p:pull dir="r"/>
  </p:transition>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32655"/>
            <a:ext cx="8712968" cy="1082825"/>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sz="3600" dirty="0"/>
              <a:t>Portfolio of Bonds:</a:t>
            </a:r>
            <a:br>
              <a:rPr lang="en-US" altLang="en-US" sz="3600" dirty="0"/>
            </a:br>
            <a:r>
              <a:rPr lang="en-US" altLang="en-US" sz="3600" dirty="0"/>
              <a:t>Duration mapping general approach</a:t>
            </a:r>
          </a:p>
        </p:txBody>
      </p:sp>
      <p:sp>
        <p:nvSpPr>
          <p:cNvPr id="5" name="Rectangle 3"/>
          <p:cNvSpPr>
            <a:spLocks noChangeArrowheads="1"/>
          </p:cNvSpPr>
          <p:nvPr/>
        </p:nvSpPr>
        <p:spPr bwMode="auto">
          <a:xfrm>
            <a:off x="776536" y="1628800"/>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An alternative approach to linear interpolations is duration matching.</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Assuming that the duration (or the MD) is between 2 knots </a:t>
            </a:r>
            <a:r>
              <a:rPr lang="en-US" altLang="en-US" sz="2000" b="0" i="1" u="none" dirty="0">
                <a:latin typeface="+mn-lt"/>
              </a:rPr>
              <a:t>D</a:t>
            </a:r>
            <a:r>
              <a:rPr lang="en-US" altLang="en-US" sz="2000" b="0" i="1" u="none" baseline="-25000" dirty="0">
                <a:latin typeface="+mn-lt"/>
              </a:rPr>
              <a:t>1</a:t>
            </a:r>
            <a:r>
              <a:rPr lang="en-US" altLang="en-US" sz="2000" b="0" u="none" dirty="0">
                <a:latin typeface="+mn-lt"/>
              </a:rPr>
              <a:t> and </a:t>
            </a:r>
            <a:r>
              <a:rPr lang="en-US" altLang="en-US" sz="2000" b="0" i="1" u="none" dirty="0">
                <a:latin typeface="+mn-lt"/>
              </a:rPr>
              <a:t>D</a:t>
            </a:r>
            <a:r>
              <a:rPr lang="en-US" altLang="en-US" sz="2000" b="0" i="1" u="none" baseline="-25000" dirty="0">
                <a:latin typeface="+mn-lt"/>
              </a:rPr>
              <a:t>2</a:t>
            </a:r>
            <a:r>
              <a:rPr lang="en-US" altLang="en-US" sz="2000" b="0" u="none" dirty="0">
                <a:latin typeface="+mn-lt"/>
              </a:rPr>
              <a:t> and </a:t>
            </a:r>
            <a:r>
              <a:rPr lang="en-US" altLang="en-US" sz="2000" b="0" i="1" u="none" dirty="0">
                <a:latin typeface="+mn-lt"/>
              </a:rPr>
              <a:t>x</a:t>
            </a:r>
            <a:r>
              <a:rPr lang="en-US" altLang="en-US" sz="2000" b="0" u="none" dirty="0">
                <a:latin typeface="+mn-lt"/>
              </a:rPr>
              <a:t> is the weight of the first knot, the portfolio duration D</a:t>
            </a:r>
            <a:r>
              <a:rPr lang="en-US" altLang="en-US" sz="2000" b="0" u="none" baseline="-25000" dirty="0">
                <a:latin typeface="+mn-lt"/>
              </a:rPr>
              <a:t>P</a:t>
            </a:r>
            <a:r>
              <a:rPr lang="en-US" altLang="en-US" sz="2000" b="0" u="none" dirty="0">
                <a:latin typeface="+mn-lt"/>
              </a:rPr>
              <a:t> will be matched if</a:t>
            </a:r>
          </a:p>
          <a:p>
            <a:pPr marL="0" indent="0" algn="just" eaLnBrk="1" hangingPunct="1">
              <a:lnSpc>
                <a:spcPts val="2800"/>
              </a:lnSpc>
              <a:spcBef>
                <a:spcPts val="600"/>
              </a:spcBef>
              <a:buNone/>
              <a:defRPr/>
            </a:pPr>
            <a:r>
              <a:rPr lang="en-US" altLang="en-US" sz="2000" b="0" u="none" dirty="0">
                <a:latin typeface="+mn-lt"/>
              </a:rPr>
              <a:t>				or</a:t>
            </a:r>
          </a:p>
          <a:p>
            <a:pPr algn="just" eaLnBrk="1" hangingPunct="1">
              <a:lnSpc>
                <a:spcPts val="2800"/>
              </a:lnSpc>
              <a:spcBef>
                <a:spcPts val="600"/>
              </a:spcBef>
              <a:defRP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However, this approach may not create a portfolio with the same risk as the original portfolio.</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Variance matching:</a:t>
            </a:r>
          </a:p>
        </p:txBody>
      </p:sp>
      <p:sp>
        <p:nvSpPr>
          <p:cNvPr id="3" name="Down Arrow 2"/>
          <p:cNvSpPr/>
          <p:nvPr/>
        </p:nvSpPr>
        <p:spPr>
          <a:xfrm>
            <a:off x="4980620" y="4358132"/>
            <a:ext cx="304800" cy="4474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a:stretch>
            <a:fillRect/>
          </a:stretch>
        </p:blipFill>
        <p:spPr>
          <a:xfrm>
            <a:off x="3848169" y="4941168"/>
            <a:ext cx="4622959" cy="378023"/>
          </a:xfrm>
          <a:prstGeom prst="rect">
            <a:avLst/>
          </a:prstGeom>
        </p:spPr>
      </p:pic>
      <p:pic>
        <p:nvPicPr>
          <p:cNvPr id="2" name="Picture 1"/>
          <p:cNvPicPr>
            <a:picLocks noChangeAspect="1"/>
          </p:cNvPicPr>
          <p:nvPr/>
        </p:nvPicPr>
        <p:blipFill>
          <a:blip r:embed="rId4"/>
          <a:stretch>
            <a:fillRect/>
          </a:stretch>
        </p:blipFill>
        <p:spPr>
          <a:xfrm>
            <a:off x="1136576" y="2964231"/>
            <a:ext cx="2730949" cy="455929"/>
          </a:xfrm>
          <a:prstGeom prst="rect">
            <a:avLst/>
          </a:prstGeom>
        </p:spPr>
      </p:pic>
      <p:pic>
        <p:nvPicPr>
          <p:cNvPr id="13" name="Picture 12"/>
          <p:cNvPicPr>
            <a:picLocks noChangeAspect="1"/>
          </p:cNvPicPr>
          <p:nvPr/>
        </p:nvPicPr>
        <p:blipFill>
          <a:blip r:embed="rId5"/>
          <a:stretch>
            <a:fillRect/>
          </a:stretch>
        </p:blipFill>
        <p:spPr>
          <a:xfrm>
            <a:off x="5457056" y="2997592"/>
            <a:ext cx="3241588" cy="389205"/>
          </a:xfrm>
          <a:prstGeom prst="rect">
            <a:avLst/>
          </a:prstGeom>
        </p:spPr>
      </p:pic>
      <p:sp>
        <p:nvSpPr>
          <p:cNvPr id="16" name="Down Arrow 15"/>
          <p:cNvSpPr/>
          <p:nvPr/>
        </p:nvSpPr>
        <p:spPr>
          <a:xfrm>
            <a:off x="4953000" y="5648556"/>
            <a:ext cx="304800" cy="4474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pPr>
              <a:defRPr/>
            </a:pPr>
            <a:fld id="{ABCFD3F2-5642-45AA-A8CF-5FDB05EA0EA7}" type="slidenum">
              <a:rPr lang="en-US" smtClean="0"/>
              <a:pPr>
                <a:defRPr/>
              </a:pPr>
              <a:t>800</a:t>
            </a:fld>
            <a:endParaRPr lang="en-US"/>
          </a:p>
        </p:txBody>
      </p:sp>
    </p:spTree>
    <p:extLst>
      <p:ext uri="{BB962C8B-B14F-4D97-AF65-F5344CB8AC3E}">
        <p14:creationId xmlns:p14="http://schemas.microsoft.com/office/powerpoint/2010/main" val="1246037509"/>
      </p:ext>
    </p:extLst>
  </p:cSld>
  <p:clrMapOvr>
    <a:masterClrMapping/>
  </p:clrMapOvr>
  <p:transition spd="slow">
    <p:pull dir="r"/>
  </p:transition>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536" y="1628800"/>
            <a:ext cx="864096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lnSpc>
                <a:spcPts val="2800"/>
              </a:lnSpc>
              <a:spcBef>
                <a:spcPts val="600"/>
              </a:spcBef>
              <a:defRPr/>
            </a:pPr>
            <a:endParaRPr lang="en-US" altLang="en-US" sz="2400" dirty="0"/>
          </a:p>
          <a:p>
            <a:pPr algn="just" eaLnBrk="1" hangingPunct="1">
              <a:lnSpc>
                <a:spcPts val="2800"/>
              </a:lnSpc>
              <a:spcBef>
                <a:spcPts val="600"/>
              </a:spcBef>
              <a:defRPr/>
            </a:pPr>
            <a:endParaRPr lang="en-US" altLang="en-US" sz="2400" dirty="0"/>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From the previous equation, </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i="1"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i="1" u="none" dirty="0">
                <a:latin typeface="+mn-lt"/>
              </a:rPr>
              <a:t>x</a:t>
            </a:r>
            <a:r>
              <a:rPr lang="en-US" altLang="en-US" sz="2000" b="0" u="none" dirty="0">
                <a:latin typeface="+mn-lt"/>
              </a:rPr>
              <a:t> will be the solution to the following:</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Being a second order equation, it will provide 2 solutions and the one to be chosen must be that between 0 and 1.</a:t>
            </a:r>
          </a:p>
        </p:txBody>
      </p:sp>
      <p:sp>
        <p:nvSpPr>
          <p:cNvPr id="3" name="Down Arrow 2"/>
          <p:cNvSpPr/>
          <p:nvPr/>
        </p:nvSpPr>
        <p:spPr>
          <a:xfrm>
            <a:off x="4980620" y="1772816"/>
            <a:ext cx="304800" cy="4474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1064568" y="3773146"/>
            <a:ext cx="6767155" cy="391827"/>
          </a:xfrm>
          <a:prstGeom prst="rect">
            <a:avLst/>
          </a:prstGeom>
        </p:spPr>
      </p:pic>
      <p:sp>
        <p:nvSpPr>
          <p:cNvPr id="7" name="Rectangle 2"/>
          <p:cNvSpPr txBox="1">
            <a:spLocks noChangeArrowheads="1"/>
          </p:cNvSpPr>
          <p:nvPr/>
        </p:nvSpPr>
        <p:spPr bwMode="auto">
          <a:xfrm>
            <a:off x="776536" y="332655"/>
            <a:ext cx="8712968" cy="1082825"/>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sz="3600" b="0" u="none" kern="0" dirty="0"/>
              <a:t>Portfolio of Bonds:</a:t>
            </a:r>
            <a:br>
              <a:rPr kumimoji="0" lang="en-US" altLang="en-US" sz="3600" b="0" u="none" kern="0" dirty="0"/>
            </a:br>
            <a:r>
              <a:rPr kumimoji="0" lang="en-US" altLang="en-US" sz="3600" b="0" u="none" kern="0" dirty="0"/>
              <a:t>Duration mapping general approach</a:t>
            </a:r>
          </a:p>
        </p:txBody>
      </p:sp>
      <p:pic>
        <p:nvPicPr>
          <p:cNvPr id="9" name="Picture 8"/>
          <p:cNvPicPr>
            <a:picLocks noChangeAspect="1"/>
          </p:cNvPicPr>
          <p:nvPr/>
        </p:nvPicPr>
        <p:blipFill>
          <a:blip r:embed="rId4"/>
          <a:stretch>
            <a:fillRect/>
          </a:stretch>
        </p:blipFill>
        <p:spPr>
          <a:xfrm>
            <a:off x="4232920" y="2473987"/>
            <a:ext cx="4622959" cy="378023"/>
          </a:xfrm>
          <a:prstGeom prst="rect">
            <a:avLst/>
          </a:prstGeom>
        </p:spPr>
      </p:pic>
      <p:sp>
        <p:nvSpPr>
          <p:cNvPr id="10" name="Down Arrow 9"/>
          <p:cNvSpPr/>
          <p:nvPr/>
        </p:nvSpPr>
        <p:spPr>
          <a:xfrm>
            <a:off x="4944616" y="2926862"/>
            <a:ext cx="304800" cy="4474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801</a:t>
            </a:fld>
            <a:endParaRPr lang="en-US"/>
          </a:p>
        </p:txBody>
      </p:sp>
    </p:spTree>
    <p:extLst>
      <p:ext uri="{BB962C8B-B14F-4D97-AF65-F5344CB8AC3E}">
        <p14:creationId xmlns:p14="http://schemas.microsoft.com/office/powerpoint/2010/main" val="2921395703"/>
      </p:ext>
    </p:extLst>
  </p:cSld>
  <p:clrMapOvr>
    <a:masterClrMapping/>
  </p:clrMapOvr>
  <p:transition spd="slow">
    <p:pull dir="r"/>
  </p:transition>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76536" y="342900"/>
            <a:ext cx="8640960" cy="1069876"/>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t>Conclusions</a:t>
            </a:r>
          </a:p>
        </p:txBody>
      </p:sp>
      <p:sp>
        <p:nvSpPr>
          <p:cNvPr id="9" name="Rectangle 3"/>
          <p:cNvSpPr>
            <a:spLocks noChangeArrowheads="1"/>
          </p:cNvSpPr>
          <p:nvPr/>
        </p:nvSpPr>
        <p:spPr bwMode="auto">
          <a:xfrm>
            <a:off x="776536" y="1628800"/>
            <a:ext cx="864096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solidFill>
                  <a:srgbClr val="FF0000"/>
                </a:solidFill>
                <a:latin typeface="+mn-lt"/>
              </a:rPr>
              <a:t>ZC’s are the relevant risk factors for estimating IR risk.</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solidFill>
                  <a:srgbClr val="FF0000"/>
                </a:solidFill>
                <a:latin typeface="+mn-lt"/>
              </a:rPr>
              <a:t>3 methods to estimate volatility:</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latin typeface="+mn-lt"/>
              </a:rPr>
              <a:t>Cash-flow mapping</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latin typeface="+mn-lt"/>
              </a:rPr>
              <a:t>Maturity mapping</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latin typeface="+mn-lt"/>
              </a:rPr>
              <a:t>Duration mapping</a:t>
            </a:r>
          </a:p>
          <a:p>
            <a:pPr algn="just" eaLnBrk="1" hangingPunct="1">
              <a:defRP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Knowing your exposure to the different risk factors is key for hedging IR risk.</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solidFill>
                  <a:srgbClr val="FF0000"/>
                </a:solidFill>
                <a:latin typeface="+mn-lt"/>
              </a:rPr>
              <a:t>For very large portfolios</a:t>
            </a:r>
            <a:r>
              <a:rPr lang="en-US" altLang="en-US" sz="2000" b="0" u="none" dirty="0">
                <a:latin typeface="+mn-lt"/>
              </a:rPr>
              <a:t>, with exposures to cash-flows being paid in many different maturities, one may assume that the yields in several maturities are almost perfectly correlated and their volatilities are similar, in order to avoid too much information on the yield curve.</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802</a:t>
            </a:fld>
            <a:endParaRPr lang="en-US"/>
          </a:p>
        </p:txBody>
      </p:sp>
    </p:spTree>
    <p:extLst>
      <p:ext uri="{BB962C8B-B14F-4D97-AF65-F5344CB8AC3E}">
        <p14:creationId xmlns:p14="http://schemas.microsoft.com/office/powerpoint/2010/main" val="1866977308"/>
      </p:ext>
    </p:extLst>
  </p:cSld>
  <p:clrMapOvr>
    <a:masterClrMapping/>
  </p:clrMapOvr>
  <p:transition spd="slow">
    <p:pull dir="r"/>
  </p:transition>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87420" y="332656"/>
            <a:ext cx="8702083" cy="1152128"/>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t>Bucketing</a:t>
            </a:r>
          </a:p>
        </p:txBody>
      </p:sp>
      <p:sp>
        <p:nvSpPr>
          <p:cNvPr id="5" name="Rectangle 3"/>
          <p:cNvSpPr>
            <a:spLocks noChangeArrowheads="1"/>
          </p:cNvSpPr>
          <p:nvPr/>
        </p:nvSpPr>
        <p:spPr bwMode="auto">
          <a:xfrm>
            <a:off x="776536" y="1628800"/>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Previously</a:t>
            </a:r>
            <a:r>
              <a:rPr lang="pt-PT" altLang="en-US" sz="2000" b="0" u="none" dirty="0">
                <a:latin typeface="+mn-lt"/>
              </a:rPr>
              <a:t>, each cash flow was set in each standard maturity for which a discount factor, standard </a:t>
            </a:r>
            <a:r>
              <a:rPr lang="en-US" altLang="en-US" sz="2000" b="0" u="none" dirty="0">
                <a:latin typeface="+mn-lt"/>
              </a:rPr>
              <a:t>deviation</a:t>
            </a:r>
            <a:r>
              <a:rPr lang="pt-PT" altLang="en-US" sz="2000" b="0" u="none" dirty="0">
                <a:latin typeface="+mn-lt"/>
              </a:rPr>
              <a:t> </a:t>
            </a:r>
            <a:r>
              <a:rPr lang="en-US" altLang="en-US" sz="2000" b="0" u="none" dirty="0">
                <a:latin typeface="+mn-lt"/>
              </a:rPr>
              <a:t>and</a:t>
            </a:r>
            <a:r>
              <a:rPr lang="pt-PT" altLang="en-US" sz="2000" b="0" u="none" dirty="0">
                <a:latin typeface="+mn-lt"/>
              </a:rPr>
              <a:t> </a:t>
            </a:r>
            <a:r>
              <a:rPr lang="en-US" altLang="en-US" sz="2000" b="0" u="none" dirty="0">
                <a:latin typeface="+mn-lt"/>
              </a:rPr>
              <a:t>correlation</a:t>
            </a:r>
            <a:r>
              <a:rPr lang="pt-PT" altLang="en-US" sz="2000" b="0" u="none" dirty="0">
                <a:latin typeface="+mn-lt"/>
              </a:rPr>
              <a:t> </a:t>
            </a:r>
            <a:r>
              <a:rPr lang="en-US" altLang="en-US" sz="2000" b="0" u="none" dirty="0">
                <a:latin typeface="+mn-lt"/>
              </a:rPr>
              <a:t>were available</a:t>
            </a:r>
            <a:r>
              <a:rPr lang="pt-PT" altLang="en-US" sz="2000" b="0" u="none" dirty="0">
                <a:latin typeface="+mn-lt"/>
              </a:rPr>
              <a:t>.</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But </a:t>
            </a:r>
            <a:r>
              <a:rPr lang="en-US" altLang="en-US" sz="2000" b="0" u="none" dirty="0">
                <a:solidFill>
                  <a:srgbClr val="FF0000"/>
                </a:solidFill>
                <a:latin typeface="+mn-lt"/>
              </a:rPr>
              <a:t>in practice, a bond portfolio will comprise a large number of payment dates and it is impossible to estimate such a huge number of parameters.</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solidFill>
                  <a:srgbClr val="FF0000"/>
                </a:solidFill>
                <a:latin typeface="+mn-lt"/>
              </a:rPr>
              <a:t>Therefore, one may consider a set of maturities (buckets) in which the cash flows will be allocated such that the bucket exposure replicates the original investment risk</a:t>
            </a:r>
            <a:r>
              <a:rPr lang="en-US" altLang="en-US" sz="2000" b="0" u="none" dirty="0">
                <a:latin typeface="+mn-lt"/>
              </a:rPr>
              <a:t>.</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The risk buckets usually include 1M, 3M, 6M, 1Y, 2Y, 3Y, 4Y, 5Y, 6Y, 7Y, 8Y, 9Y, 10Y, 15Y, 20Y, 25Y, 30Y.</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803</a:t>
            </a:fld>
            <a:endParaRPr lang="en-US"/>
          </a:p>
        </p:txBody>
      </p:sp>
    </p:spTree>
    <p:extLst>
      <p:ext uri="{BB962C8B-B14F-4D97-AF65-F5344CB8AC3E}">
        <p14:creationId xmlns:p14="http://schemas.microsoft.com/office/powerpoint/2010/main" val="3232343719"/>
      </p:ext>
    </p:extLst>
  </p:cSld>
  <p:clrMapOvr>
    <a:masterClrMapping/>
  </p:clrMapOvr>
  <p:transition spd="slow">
    <p:pull dir="r"/>
  </p:transition>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76535" y="1608738"/>
            <a:ext cx="8712967" cy="470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Criteria for the allocation of cash flow to set the buckets:</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539750" lvl="1" indent="-269875" algn="just" eaLnBrk="1" hangingPunct="1">
              <a:buFontTx/>
              <a:buChar char="-"/>
              <a:defRPr/>
            </a:pPr>
            <a:r>
              <a:rPr lang="en-US" altLang="en-US" sz="2000" b="0" u="none" dirty="0">
                <a:latin typeface="+mn-lt"/>
              </a:rPr>
              <a:t>Cash-flow: bucket allocation according to the </a:t>
            </a:r>
            <a:r>
              <a:rPr lang="en-US" altLang="en-US" sz="2000" dirty="0">
                <a:latin typeface="+mn-lt"/>
              </a:rPr>
              <a:t>duration or maturity of the several cash-flows </a:t>
            </a:r>
            <a:r>
              <a:rPr lang="en-US" altLang="en-US" sz="2000" b="0" u="none" dirty="0">
                <a:latin typeface="+mn-lt"/>
              </a:rPr>
              <a:t>(as we’re dealing with cash-flows that correspond to zero-coupon bonds, the maturity and the duration are the same). </a:t>
            </a:r>
          </a:p>
          <a:p>
            <a:pPr marL="539750" lvl="1" indent="-269875" algn="just" eaLnBrk="1" hangingPunct="1">
              <a:buFontTx/>
              <a:buChar char="-"/>
              <a:defRPr/>
            </a:pPr>
            <a:r>
              <a:rPr lang="en-US" altLang="en-US" sz="2000" b="0" u="none" dirty="0">
                <a:latin typeface="+mn-lt"/>
              </a:rPr>
              <a:t>Duration: bucket allocation according to the </a:t>
            </a:r>
            <a:r>
              <a:rPr lang="en-US" altLang="en-US" sz="2000" dirty="0">
                <a:latin typeface="+mn-lt"/>
              </a:rPr>
              <a:t>duration or maturity of risk factors</a:t>
            </a:r>
            <a:r>
              <a:rPr lang="en-US" altLang="en-US" sz="2000" b="0" u="none" dirty="0">
                <a:latin typeface="+mn-lt"/>
              </a:rPr>
              <a:t>.</a:t>
            </a:r>
          </a:p>
          <a:p>
            <a:pPr lvl="1" algn="just" eaLnBrk="1" hangingPunct="1">
              <a:defRP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This allocation must be done for each cash-flow in the </a:t>
            </a:r>
            <a:r>
              <a:rPr lang="pt-PT" altLang="en-US" sz="2000" b="0" u="none" dirty="0">
                <a:latin typeface="+mn-lt"/>
              </a:rPr>
              <a:t>portfolio.</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pt-PT"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Finally, the sum of the </a:t>
            </a:r>
            <a:r>
              <a:rPr lang="pt-PT" altLang="en-US" sz="2000" b="0" u="none" dirty="0">
                <a:latin typeface="+mn-lt"/>
              </a:rPr>
              <a:t>total cash flow allocated to </a:t>
            </a:r>
            <a:r>
              <a:rPr lang="en-US" altLang="en-US" sz="2000" b="0" u="none" dirty="0">
                <a:latin typeface="+mn-lt"/>
              </a:rPr>
              <a:t>each bucket is computed </a:t>
            </a:r>
            <a:r>
              <a:rPr lang="pt-PT" altLang="en-US" sz="2000" b="0" u="none" dirty="0">
                <a:latin typeface="+mn-lt"/>
              </a:rPr>
              <a:t>to obtain the distribution of the portfolio cash flows by the buckets that better replicate the original portfolio.</a:t>
            </a:r>
          </a:p>
        </p:txBody>
      </p:sp>
      <p:sp>
        <p:nvSpPr>
          <p:cNvPr id="6" name="Rectangle 2"/>
          <p:cNvSpPr txBox="1">
            <a:spLocks noChangeArrowheads="1"/>
          </p:cNvSpPr>
          <p:nvPr/>
        </p:nvSpPr>
        <p:spPr bwMode="auto">
          <a:xfrm>
            <a:off x="787420" y="332656"/>
            <a:ext cx="8702083" cy="115212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Bucketing</a:t>
            </a:r>
            <a:endParaRPr kumimoji="0" lang="en-US" altLang="en-US" b="0" u="none" kern="0" dirty="0"/>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804</a:t>
            </a:fld>
            <a:endParaRPr lang="en-US"/>
          </a:p>
        </p:txBody>
      </p:sp>
    </p:spTree>
    <p:extLst>
      <p:ext uri="{BB962C8B-B14F-4D97-AF65-F5344CB8AC3E}">
        <p14:creationId xmlns:p14="http://schemas.microsoft.com/office/powerpoint/2010/main" val="1853728976"/>
      </p:ext>
    </p:extLst>
  </p:cSld>
  <p:clrMapOvr>
    <a:masterClrMapping/>
  </p:clrMapOvr>
  <p:transition spd="slow">
    <p:pull dir="r"/>
  </p:transition>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87489" y="1641481"/>
            <a:ext cx="8702014" cy="466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20d </a:t>
            </a:r>
            <a:r>
              <a:rPr lang="en-US" altLang="en-US" sz="2000" b="0" u="none" dirty="0" err="1"/>
              <a:t>VaR</a:t>
            </a:r>
            <a:r>
              <a:rPr lang="en-US" altLang="en-US" sz="2000" b="0" u="none" dirty="0"/>
              <a:t> @ 95% for the following portfolio (both bonds with annual coupons):</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t>a</a:t>
            </a:r>
          </a:p>
          <a:p>
            <a:pPr algn="just" eaLnBrk="1" hangingPunct="1">
              <a:lnSpc>
                <a:spcPts val="2900"/>
              </a:lnSpc>
              <a:spcBef>
                <a:spcPts val="600"/>
              </a:spcBef>
              <a:spcAft>
                <a:spcPts val="600"/>
              </a:spcAft>
              <a:defRPr/>
            </a:pPr>
            <a:endParaRPr lang="en-US" altLang="en-US" sz="2400" dirty="0"/>
          </a:p>
          <a:p>
            <a:pPr algn="just" eaLnBrk="1" hangingPunct="1">
              <a:lnSpc>
                <a:spcPts val="2900"/>
              </a:lnSpc>
              <a:spcBef>
                <a:spcPts val="600"/>
              </a:spcBef>
              <a:spcAft>
                <a:spcPts val="600"/>
              </a:spcAft>
              <a:defRPr/>
            </a:pPr>
            <a:endParaRPr lang="en-US" altLang="en-US" sz="2400" dirty="0"/>
          </a:p>
          <a:p>
            <a:pPr algn="just" eaLnBrk="1" hangingPunct="1">
              <a:lnSpc>
                <a:spcPts val="2900"/>
              </a:lnSpc>
              <a:spcBef>
                <a:spcPts val="600"/>
              </a:spcBef>
              <a:spcAft>
                <a:spcPts val="600"/>
              </a:spcAft>
              <a:defRPr/>
            </a:pPr>
            <a:endParaRPr lang="en-US" altLang="en-US" sz="2400" dirty="0"/>
          </a:p>
          <a:p>
            <a:pPr marL="0" indent="0" algn="just" eaLnBrk="1" hangingPunct="1">
              <a:buNone/>
              <a:defRPr/>
            </a:pPr>
            <a:endParaRPr lang="pt-PT" altLang="en-US" sz="2400" dirty="0"/>
          </a:p>
          <a:p>
            <a:pPr algn="just" eaLnBrk="1" hangingPunct="1">
              <a:defRPr/>
            </a:pPr>
            <a:endParaRPr lang="pt-PT" altLang="en-US" sz="2400" dirty="0"/>
          </a:p>
          <a:p>
            <a:pPr algn="just" eaLnBrk="1" hangingPunct="1">
              <a:defRPr/>
            </a:pPr>
            <a:endParaRPr lang="pt-PT" altLang="en-US" sz="2400" dirty="0"/>
          </a:p>
          <a:p>
            <a:pPr marL="0" indent="0" algn="just" eaLnBrk="1" hangingPunct="1">
              <a:buNone/>
              <a:defRPr/>
            </a:pPr>
            <a:endParaRPr lang="pt-PT" altLang="en-US" sz="2400" dirty="0"/>
          </a:p>
        </p:txBody>
      </p:sp>
      <p:graphicFrame>
        <p:nvGraphicFramePr>
          <p:cNvPr id="12" name="Table 11"/>
          <p:cNvGraphicFramePr>
            <a:graphicFrameLocks noGrp="1"/>
          </p:cNvGraphicFramePr>
          <p:nvPr/>
        </p:nvGraphicFramePr>
        <p:xfrm>
          <a:off x="1208584" y="2636912"/>
          <a:ext cx="6553200" cy="1371600"/>
        </p:xfrm>
        <a:graphic>
          <a:graphicData uri="http://schemas.openxmlformats.org/drawingml/2006/table">
            <a:tbl>
              <a:tblPr/>
              <a:tblGrid>
                <a:gridCol w="784423">
                  <a:extLst>
                    <a:ext uri="{9D8B030D-6E8A-4147-A177-3AD203B41FA5}">
                      <a16:colId xmlns:a16="http://schemas.microsoft.com/office/drawing/2014/main" val="20000"/>
                    </a:ext>
                  </a:extLst>
                </a:gridCol>
                <a:gridCol w="784423">
                  <a:extLst>
                    <a:ext uri="{9D8B030D-6E8A-4147-A177-3AD203B41FA5}">
                      <a16:colId xmlns:a16="http://schemas.microsoft.com/office/drawing/2014/main" val="20001"/>
                    </a:ext>
                  </a:extLst>
                </a:gridCol>
                <a:gridCol w="784423">
                  <a:extLst>
                    <a:ext uri="{9D8B030D-6E8A-4147-A177-3AD203B41FA5}">
                      <a16:colId xmlns:a16="http://schemas.microsoft.com/office/drawing/2014/main" val="20002"/>
                    </a:ext>
                  </a:extLst>
                </a:gridCol>
                <a:gridCol w="784423">
                  <a:extLst>
                    <a:ext uri="{9D8B030D-6E8A-4147-A177-3AD203B41FA5}">
                      <a16:colId xmlns:a16="http://schemas.microsoft.com/office/drawing/2014/main" val="20003"/>
                    </a:ext>
                  </a:extLst>
                </a:gridCol>
                <a:gridCol w="1143950">
                  <a:extLst>
                    <a:ext uri="{9D8B030D-6E8A-4147-A177-3AD203B41FA5}">
                      <a16:colId xmlns:a16="http://schemas.microsoft.com/office/drawing/2014/main" val="20004"/>
                    </a:ext>
                  </a:extLst>
                </a:gridCol>
                <a:gridCol w="1143950">
                  <a:extLst>
                    <a:ext uri="{9D8B030D-6E8A-4147-A177-3AD203B41FA5}">
                      <a16:colId xmlns:a16="http://schemas.microsoft.com/office/drawing/2014/main" val="20005"/>
                    </a:ext>
                  </a:extLst>
                </a:gridCol>
                <a:gridCol w="1127608">
                  <a:extLst>
                    <a:ext uri="{9D8B030D-6E8A-4147-A177-3AD203B41FA5}">
                      <a16:colId xmlns:a16="http://schemas.microsoft.com/office/drawing/2014/main" val="20006"/>
                    </a:ext>
                  </a:extLst>
                </a:gridCol>
              </a:tblGrid>
              <a:tr h="320777">
                <a:tc>
                  <a:txBody>
                    <a:bodyPr/>
                    <a:lstStyle/>
                    <a:p>
                      <a:pPr algn="l" fontAlgn="b"/>
                      <a:r>
                        <a:rPr lang="en-GB" sz="1600" b="0"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Maturity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Coupon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Price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Mac Duration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Notional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Market value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5023">
                <a:tc>
                  <a:txBody>
                    <a:bodyPr/>
                    <a:lstStyle/>
                    <a:p>
                      <a:pPr algn="l" fontAlgn="b"/>
                      <a:r>
                        <a:rPr lang="en-GB" sz="1600" b="0" i="0" u="none" strike="noStrike" dirty="0">
                          <a:solidFill>
                            <a:srgbClr val="000000"/>
                          </a:solidFill>
                          <a:effectLst/>
                          <a:latin typeface="Calibri" panose="020F0502020204030204" pitchFamily="34" charset="0"/>
                        </a:rPr>
                        <a:t>Bond</a:t>
                      </a:r>
                      <a:r>
                        <a:rPr lang="en-GB" sz="1600" b="0" i="0" u="none" strike="noStrike" baseline="-25000" dirty="0">
                          <a:solidFill>
                            <a:srgbClr val="000000"/>
                          </a:solidFill>
                          <a:effectLst/>
                          <a:latin typeface="Calibri" panose="020F0502020204030204" pitchFamily="34" charset="0"/>
                        </a:rPr>
                        <a:t>1</a:t>
                      </a:r>
                      <a:endParaRPr lang="en-GB" sz="16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2,25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2,00%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105,29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2,19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panose="020F0502020204030204" pitchFamily="34" charset="0"/>
                        </a:rPr>
                        <a:t>100 000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panose="020F0502020204030204" pitchFamily="34" charset="0"/>
                        </a:rPr>
                        <a:t>105 290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5023">
                <a:tc>
                  <a:txBody>
                    <a:bodyPr/>
                    <a:lstStyle/>
                    <a:p>
                      <a:pPr algn="l" fontAlgn="b"/>
                      <a:r>
                        <a:rPr lang="en-GB" sz="1600" b="0" i="0" u="none" strike="noStrike">
                          <a:solidFill>
                            <a:srgbClr val="000000"/>
                          </a:solidFill>
                          <a:effectLst/>
                          <a:latin typeface="Calibri" panose="020F0502020204030204" pitchFamily="34" charset="0"/>
                        </a:rPr>
                        <a:t>Bond</a:t>
                      </a:r>
                      <a:r>
                        <a:rPr lang="en-GB" sz="1600" b="0" i="0" u="none" strike="noStrike" baseline="-25000">
                          <a:solidFill>
                            <a:srgbClr val="000000"/>
                          </a:solidFill>
                          <a:effectLst/>
                          <a:latin typeface="Calibri" panose="020F0502020204030204" pitchFamily="34" charset="0"/>
                        </a:rPr>
                        <a:t>2</a:t>
                      </a:r>
                      <a:endParaRPr lang="en-GB" sz="16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4,6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1,00%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100,65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4,50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panose="020F0502020204030204" pitchFamily="34" charset="0"/>
                        </a:rPr>
                        <a:t>250 000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panose="020F0502020204030204" pitchFamily="34" charset="0"/>
                        </a:rPr>
                        <a:t>251 623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0777">
                <a:tc>
                  <a:txBody>
                    <a:bodyPr/>
                    <a:lstStyle/>
                    <a:p>
                      <a:pPr algn="l" fontAlgn="b"/>
                      <a:r>
                        <a:rPr lang="en-GB" sz="1600" b="0" i="0" u="none" strike="noStrike">
                          <a:solidFill>
                            <a:srgbClr val="000000"/>
                          </a:solidFill>
                          <a:effectLst/>
                          <a:latin typeface="Calibri" panose="020F0502020204030204" pitchFamily="34" charset="0"/>
                        </a:rPr>
                        <a:t>Portfolio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panose="020F0502020204030204" pitchFamily="34" charset="0"/>
                        </a:rPr>
                        <a:t>3,91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3,82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panose="020F0502020204030204" pitchFamily="34" charset="0"/>
                        </a:rPr>
                        <a:t>350 000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panose="020F0502020204030204" pitchFamily="34" charset="0"/>
                        </a:rPr>
                        <a:t>356 914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Rectangle 2"/>
          <p:cNvSpPr txBox="1">
            <a:spLocks noChangeArrowheads="1"/>
          </p:cNvSpPr>
          <p:nvPr/>
        </p:nvSpPr>
        <p:spPr bwMode="auto">
          <a:xfrm>
            <a:off x="787420" y="332656"/>
            <a:ext cx="8702083" cy="115212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Bucketing</a:t>
            </a:r>
            <a:endParaRPr kumimoji="0" lang="en-US" altLang="en-US" b="0" u="none" kern="0" dirty="0"/>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805</a:t>
            </a:fld>
            <a:endParaRPr lang="en-US"/>
          </a:p>
        </p:txBody>
      </p:sp>
    </p:spTree>
    <p:extLst>
      <p:ext uri="{BB962C8B-B14F-4D97-AF65-F5344CB8AC3E}">
        <p14:creationId xmlns:p14="http://schemas.microsoft.com/office/powerpoint/2010/main" val="386402234"/>
      </p:ext>
    </p:extLst>
  </p:cSld>
  <p:clrMapOvr>
    <a:masterClrMapping/>
  </p:clrMapOvr>
  <p:transition spd="slow">
    <p:pull dir="r"/>
  </p:transition>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auto">
          <a:xfrm>
            <a:off x="787420" y="1628800"/>
            <a:ext cx="8630076"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We will have to do the stripping of the coupons of both bonds:</a:t>
            </a:r>
          </a:p>
        </p:txBody>
      </p:sp>
      <p:sp>
        <p:nvSpPr>
          <p:cNvPr id="5" name="Rectangle 3"/>
          <p:cNvSpPr>
            <a:spLocks noChangeArrowheads="1"/>
          </p:cNvSpPr>
          <p:nvPr/>
        </p:nvSpPr>
        <p:spPr bwMode="auto">
          <a:xfrm>
            <a:off x="1066800" y="10668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p:txBody>
      </p:sp>
      <p:graphicFrame>
        <p:nvGraphicFramePr>
          <p:cNvPr id="18" name="Table 17"/>
          <p:cNvGraphicFramePr>
            <a:graphicFrameLocks noGrp="1"/>
          </p:cNvGraphicFramePr>
          <p:nvPr/>
        </p:nvGraphicFramePr>
        <p:xfrm>
          <a:off x="1314856" y="2757130"/>
          <a:ext cx="7276288" cy="3124198"/>
        </p:xfrm>
        <a:graphic>
          <a:graphicData uri="http://schemas.openxmlformats.org/drawingml/2006/table">
            <a:tbl>
              <a:tblPr/>
              <a:tblGrid>
                <a:gridCol w="767609">
                  <a:extLst>
                    <a:ext uri="{9D8B030D-6E8A-4147-A177-3AD203B41FA5}">
                      <a16:colId xmlns:a16="http://schemas.microsoft.com/office/drawing/2014/main" val="20000"/>
                    </a:ext>
                  </a:extLst>
                </a:gridCol>
                <a:gridCol w="1279347">
                  <a:extLst>
                    <a:ext uri="{9D8B030D-6E8A-4147-A177-3AD203B41FA5}">
                      <a16:colId xmlns:a16="http://schemas.microsoft.com/office/drawing/2014/main" val="20001"/>
                    </a:ext>
                  </a:extLst>
                </a:gridCol>
                <a:gridCol w="1055461">
                  <a:extLst>
                    <a:ext uri="{9D8B030D-6E8A-4147-A177-3AD203B41FA5}">
                      <a16:colId xmlns:a16="http://schemas.microsoft.com/office/drawing/2014/main" val="20002"/>
                    </a:ext>
                  </a:extLst>
                </a:gridCol>
                <a:gridCol w="1023477">
                  <a:extLst>
                    <a:ext uri="{9D8B030D-6E8A-4147-A177-3AD203B41FA5}">
                      <a16:colId xmlns:a16="http://schemas.microsoft.com/office/drawing/2014/main" val="20003"/>
                    </a:ext>
                  </a:extLst>
                </a:gridCol>
                <a:gridCol w="847567">
                  <a:extLst>
                    <a:ext uri="{9D8B030D-6E8A-4147-A177-3AD203B41FA5}">
                      <a16:colId xmlns:a16="http://schemas.microsoft.com/office/drawing/2014/main" val="20004"/>
                    </a:ext>
                  </a:extLst>
                </a:gridCol>
                <a:gridCol w="767609">
                  <a:extLst>
                    <a:ext uri="{9D8B030D-6E8A-4147-A177-3AD203B41FA5}">
                      <a16:colId xmlns:a16="http://schemas.microsoft.com/office/drawing/2014/main" val="20005"/>
                    </a:ext>
                  </a:extLst>
                </a:gridCol>
                <a:gridCol w="767609">
                  <a:extLst>
                    <a:ext uri="{9D8B030D-6E8A-4147-A177-3AD203B41FA5}">
                      <a16:colId xmlns:a16="http://schemas.microsoft.com/office/drawing/2014/main" val="20006"/>
                    </a:ext>
                  </a:extLst>
                </a:gridCol>
                <a:gridCol w="767609">
                  <a:extLst>
                    <a:ext uri="{9D8B030D-6E8A-4147-A177-3AD203B41FA5}">
                      <a16:colId xmlns:a16="http://schemas.microsoft.com/office/drawing/2014/main" val="20007"/>
                    </a:ext>
                  </a:extLst>
                </a:gridCol>
              </a:tblGrid>
              <a:tr h="288649">
                <a:tc>
                  <a:txBody>
                    <a:bodyPr/>
                    <a:lstStyle/>
                    <a:p>
                      <a:pPr algn="ctr" fontAlgn="b"/>
                      <a:r>
                        <a:rPr lang="en-GB" sz="1400" b="0" i="0" u="none" strike="noStrike" dirty="0">
                          <a:solidFill>
                            <a:srgbClr val="000000"/>
                          </a:solidFill>
                          <a:effectLst/>
                          <a:latin typeface="Calibri" panose="020F0502020204030204" pitchFamily="34" charset="0"/>
                        </a:rPr>
                        <a:t>T</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Spot rate</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DF</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CF</a:t>
                      </a:r>
                      <a:r>
                        <a:rPr lang="en-GB" sz="1400" b="0" i="0" u="none" strike="noStrike" baseline="-25000">
                          <a:solidFill>
                            <a:srgbClr val="000000"/>
                          </a:solidFill>
                          <a:effectLst/>
                          <a:latin typeface="Calibri" panose="020F0502020204030204" pitchFamily="34" charset="0"/>
                        </a:rPr>
                        <a:t>1</a:t>
                      </a:r>
                      <a:endParaRPr lang="en-GB" sz="14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CF</a:t>
                      </a:r>
                      <a:r>
                        <a:rPr lang="en-GB" sz="1400" b="0" i="0" u="none" strike="noStrike" baseline="-25000">
                          <a:solidFill>
                            <a:srgbClr val="000000"/>
                          </a:solidFill>
                          <a:effectLst/>
                          <a:latin typeface="Calibri" panose="020F0502020204030204" pitchFamily="34" charset="0"/>
                        </a:rPr>
                        <a:t>2</a:t>
                      </a:r>
                      <a:endParaRPr lang="en-GB" sz="1400" b="0" i="0" u="none" strike="noStrike">
                        <a:solidFill>
                          <a:srgbClr val="000000"/>
                        </a:solidFill>
                        <a:effectLst/>
                        <a:latin typeface="Calibri" panose="020F0502020204030204" pitchFamily="34" charset="0"/>
                      </a:endParaRP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Total CF</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PV</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w</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54690">
                <a:tc>
                  <a:txBody>
                    <a:bodyPr/>
                    <a:lstStyle/>
                    <a:p>
                      <a:pPr algn="ctr" fontAlgn="b"/>
                      <a:r>
                        <a:rPr lang="en-GB" sz="1400" b="0" i="0" u="none" strike="noStrike">
                          <a:solidFill>
                            <a:srgbClr val="000000"/>
                          </a:solidFill>
                          <a:effectLst/>
                          <a:latin typeface="Calibri" panose="020F0502020204030204" pitchFamily="34" charset="0"/>
                        </a:rPr>
                        <a:t>0,25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0,08%</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0,9998</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0,56%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4690">
                <a:tc>
                  <a:txBody>
                    <a:bodyPr/>
                    <a:lstStyle/>
                    <a:p>
                      <a:pPr algn="ctr" fontAlgn="b"/>
                      <a:r>
                        <a:rPr lang="en-GB" sz="1400" b="0" i="0" u="none" strike="noStrike">
                          <a:solidFill>
                            <a:srgbClr val="000000"/>
                          </a:solidFill>
                          <a:effectLst/>
                          <a:latin typeface="Calibri" panose="020F0502020204030204" pitchFamily="34" charset="0"/>
                        </a:rPr>
                        <a:t>0,6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0,07%</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0,9996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2 499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0,70%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4690">
                <a:tc>
                  <a:txBody>
                    <a:bodyPr/>
                    <a:lstStyle/>
                    <a:p>
                      <a:pPr algn="ctr" fontAlgn="b"/>
                      <a:r>
                        <a:rPr lang="en-GB" sz="1400" b="0" i="0" u="none" strike="noStrike">
                          <a:solidFill>
                            <a:srgbClr val="000000"/>
                          </a:solidFill>
                          <a:effectLst/>
                          <a:latin typeface="Calibri" panose="020F0502020204030204" pitchFamily="34" charset="0"/>
                        </a:rPr>
                        <a:t>1,25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0,13%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0,9983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1 997</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0,56%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4690">
                <a:tc>
                  <a:txBody>
                    <a:bodyPr/>
                    <a:lstStyle/>
                    <a:p>
                      <a:pPr algn="ctr" fontAlgn="b"/>
                      <a:r>
                        <a:rPr lang="en-GB" sz="1400" b="0" i="0" u="none" strike="noStrike">
                          <a:solidFill>
                            <a:srgbClr val="000000"/>
                          </a:solidFill>
                          <a:effectLst/>
                          <a:latin typeface="Calibri" panose="020F0502020204030204" pitchFamily="34" charset="0"/>
                        </a:rPr>
                        <a:t>1,6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0,19%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0,9970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2 493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0,70%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4690">
                <a:tc>
                  <a:txBody>
                    <a:bodyPr/>
                    <a:lstStyle/>
                    <a:p>
                      <a:pPr algn="ctr" fontAlgn="b"/>
                      <a:r>
                        <a:rPr lang="en-GB" sz="1400" b="0" i="0" u="none" strike="noStrike">
                          <a:solidFill>
                            <a:srgbClr val="000000"/>
                          </a:solidFill>
                          <a:effectLst/>
                          <a:latin typeface="Calibri" panose="020F0502020204030204" pitchFamily="34" charset="0"/>
                        </a:rPr>
                        <a:t>2,25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0,31%</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0,9931</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102 000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102 000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101 294</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dirty="0">
                          <a:solidFill>
                            <a:srgbClr val="000000"/>
                          </a:solidFill>
                          <a:effectLst/>
                          <a:latin typeface="Calibri" panose="020F0502020204030204" pitchFamily="34" charset="0"/>
                        </a:rPr>
                        <a:t>28,38%</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4690">
                <a:tc>
                  <a:txBody>
                    <a:bodyPr/>
                    <a:lstStyle/>
                    <a:p>
                      <a:pPr algn="ctr" fontAlgn="b"/>
                      <a:r>
                        <a:rPr lang="en-GB" sz="1400" b="0" i="0" u="none" strike="noStrike">
                          <a:solidFill>
                            <a:srgbClr val="000000"/>
                          </a:solidFill>
                          <a:effectLst/>
                          <a:latin typeface="Calibri" panose="020F0502020204030204" pitchFamily="34" charset="0"/>
                        </a:rPr>
                        <a:t>2,6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0,39%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0,9898</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2 475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dirty="0">
                          <a:solidFill>
                            <a:srgbClr val="000000"/>
                          </a:solidFill>
                          <a:effectLst/>
                          <a:latin typeface="Calibri" panose="020F0502020204030204" pitchFamily="34" charset="0"/>
                        </a:rPr>
                        <a:t>0,69%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4690">
                <a:tc>
                  <a:txBody>
                    <a:bodyPr/>
                    <a:lstStyle/>
                    <a:p>
                      <a:pPr algn="ctr" fontAlgn="b"/>
                      <a:r>
                        <a:rPr lang="en-GB" sz="1400" b="0" i="0" u="none" strike="noStrike">
                          <a:solidFill>
                            <a:srgbClr val="000000"/>
                          </a:solidFill>
                          <a:effectLst/>
                          <a:latin typeface="Calibri" panose="020F0502020204030204" pitchFamily="34" charset="0"/>
                        </a:rPr>
                        <a:t>3,25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0,56%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0,9819</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4690">
                <a:tc>
                  <a:txBody>
                    <a:bodyPr/>
                    <a:lstStyle/>
                    <a:p>
                      <a:pPr algn="ctr" fontAlgn="b"/>
                      <a:r>
                        <a:rPr lang="en-GB" sz="1400" b="0" i="0" u="none" strike="noStrike">
                          <a:solidFill>
                            <a:srgbClr val="000000"/>
                          </a:solidFill>
                          <a:effectLst/>
                          <a:latin typeface="Calibri" panose="020F0502020204030204" pitchFamily="34" charset="0"/>
                        </a:rPr>
                        <a:t>3,6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0,66%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0,9765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2 441</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0,68%</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649">
                <a:tc>
                  <a:txBody>
                    <a:bodyPr/>
                    <a:lstStyle/>
                    <a:p>
                      <a:pPr algn="ctr" fontAlgn="b"/>
                      <a:r>
                        <a:rPr lang="en-GB" sz="1400" b="0" i="0" u="none" strike="noStrike">
                          <a:solidFill>
                            <a:srgbClr val="000000"/>
                          </a:solidFill>
                          <a:effectLst/>
                          <a:latin typeface="Calibri" panose="020F0502020204030204" pitchFamily="34" charset="0"/>
                        </a:rPr>
                        <a:t>4,25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0,85%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0,9647</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dirty="0">
                          <a:solidFill>
                            <a:srgbClr val="000000"/>
                          </a:solidFill>
                          <a:effectLst/>
                          <a:latin typeface="Calibri" panose="020F0502020204030204" pitchFamily="34" charset="0"/>
                        </a:rPr>
                        <a:t>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54690">
                <a:tc>
                  <a:txBody>
                    <a:bodyPr/>
                    <a:lstStyle/>
                    <a:p>
                      <a:pPr algn="ctr" fontAlgn="b"/>
                      <a:r>
                        <a:rPr lang="en-GB" sz="1400" b="0" i="0" u="none" strike="noStrike">
                          <a:solidFill>
                            <a:srgbClr val="000000"/>
                          </a:solidFill>
                          <a:effectLst/>
                          <a:latin typeface="Calibri" panose="020F0502020204030204" pitchFamily="34" charset="0"/>
                        </a:rPr>
                        <a:t>4,6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0,95%</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0,9573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252 500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252 500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241 716</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GB" sz="1400" b="0" i="0" u="none" strike="noStrike" dirty="0">
                          <a:solidFill>
                            <a:srgbClr val="000000"/>
                          </a:solidFill>
                          <a:effectLst/>
                          <a:latin typeface="Calibri" panose="020F0502020204030204" pitchFamily="34" charset="0"/>
                        </a:rPr>
                        <a:t>67,72%</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54690">
                <a:tc>
                  <a:txBody>
                    <a:bodyPr/>
                    <a:lstStyle/>
                    <a:p>
                      <a:pPr algn="ctr" fontAlgn="b"/>
                      <a:r>
                        <a:rPr lang="en-GB" sz="1400" b="1" i="0" u="none" strike="noStrike">
                          <a:solidFill>
                            <a:srgbClr val="000000"/>
                          </a:solidFill>
                          <a:effectLst/>
                          <a:latin typeface="Calibri" panose="020F0502020204030204" pitchFamily="34" charset="0"/>
                        </a:rPr>
                        <a:t>Total</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400" b="1"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400" b="1" i="0" u="none" strike="noStrike">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Calibri" panose="020F0502020204030204" pitchFamily="34" charset="0"/>
                        </a:rPr>
                        <a:t>106 000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Calibri" panose="020F0502020204030204" pitchFamily="34" charset="0"/>
                        </a:rPr>
                        <a:t>262 500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Calibri" panose="020F0502020204030204" pitchFamily="34" charset="0"/>
                        </a:rPr>
                        <a:t>368 500</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Calibri" panose="020F0502020204030204" pitchFamily="34" charset="0"/>
                        </a:rPr>
                        <a:t>356 914</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400" b="1" i="0" u="none" strike="noStrike" dirty="0">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7" name="Rectangle 2"/>
          <p:cNvSpPr txBox="1">
            <a:spLocks noChangeArrowheads="1"/>
          </p:cNvSpPr>
          <p:nvPr/>
        </p:nvSpPr>
        <p:spPr bwMode="auto">
          <a:xfrm>
            <a:off x="787420" y="332656"/>
            <a:ext cx="8702083" cy="115212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a:t>Cash-flow Mapping</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806</a:t>
            </a:fld>
            <a:endParaRPr lang="en-US"/>
          </a:p>
        </p:txBody>
      </p:sp>
    </p:spTree>
    <p:extLst>
      <p:ext uri="{BB962C8B-B14F-4D97-AF65-F5344CB8AC3E}">
        <p14:creationId xmlns:p14="http://schemas.microsoft.com/office/powerpoint/2010/main" val="672589305"/>
      </p:ext>
    </p:extLst>
  </p:cSld>
  <p:clrMapOvr>
    <a:masterClrMapping/>
  </p:clrMapOvr>
  <p:transition spd="slow">
    <p:pull dir="r"/>
  </p:transition>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auto">
          <a:xfrm>
            <a:off x="776535" y="1628800"/>
            <a:ext cx="8712967"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pt-PT" altLang="en-US" sz="2000" b="0" u="none" dirty="0">
                <a:latin typeface="+mn-lt"/>
              </a:rPr>
              <a:t>To </a:t>
            </a:r>
            <a:r>
              <a:rPr lang="en-US" altLang="en-US" sz="2000" b="0" u="none" dirty="0">
                <a:latin typeface="+mn-lt"/>
              </a:rPr>
              <a:t>calculate</a:t>
            </a:r>
            <a:r>
              <a:rPr lang="pt-PT" altLang="en-US" sz="2000" b="0" u="none" dirty="0">
                <a:latin typeface="+mn-lt"/>
              </a:rPr>
              <a:t> </a:t>
            </a:r>
            <a:r>
              <a:rPr lang="el-GR" altLang="en-US" sz="2000" b="0" i="1" u="none" dirty="0">
                <a:latin typeface="+mn-lt"/>
              </a:rPr>
              <a:t>σ</a:t>
            </a:r>
            <a:r>
              <a:rPr lang="pt-PT" altLang="en-US" sz="2000" b="0" i="1" u="none" baseline="-25000" dirty="0">
                <a:latin typeface="+mn-lt"/>
              </a:rPr>
              <a:t>p</a:t>
            </a:r>
            <a:r>
              <a:rPr lang="pt-PT" altLang="en-US" sz="2000" b="0" u="none" dirty="0">
                <a:latin typeface="+mn-lt"/>
              </a:rPr>
              <a:t> </a:t>
            </a:r>
            <a:r>
              <a:rPr lang="en-US" altLang="en-US" sz="2000" b="0" u="none" dirty="0">
                <a:latin typeface="+mn-lt"/>
              </a:rPr>
              <a:t>and the </a:t>
            </a:r>
            <a:r>
              <a:rPr lang="en-US" altLang="en-US" sz="2000" b="0" u="none" dirty="0" err="1">
                <a:latin typeface="+mn-lt"/>
              </a:rPr>
              <a:t>VaR</a:t>
            </a:r>
            <a:r>
              <a:rPr lang="pt-PT" altLang="en-US" sz="2000" b="0" u="none" dirty="0">
                <a:latin typeface="+mn-lt"/>
              </a:rPr>
              <a:t>, </a:t>
            </a:r>
            <a:r>
              <a:rPr lang="en-US" altLang="en-US" sz="2000" b="0" u="none" dirty="0">
                <a:latin typeface="+mn-lt"/>
              </a:rPr>
              <a:t>the bucketing approach involves using the VCV matrix only for the risk factors aggregated</a:t>
            </a:r>
            <a:r>
              <a:rPr lang="pt-PT" altLang="en-US" sz="2000" b="0" u="none" dirty="0">
                <a:latin typeface="+mn-lt"/>
              </a:rPr>
              <a:t> </a:t>
            </a:r>
            <a:r>
              <a:rPr lang="en-US" altLang="en-US" sz="2000" b="0" u="none" dirty="0">
                <a:latin typeface="+mn-lt"/>
              </a:rPr>
              <a:t>by maturity or duration.</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pt-PT" altLang="en-US" sz="2000" b="0" u="none" dirty="0">
                <a:latin typeface="+mn-lt"/>
              </a:rPr>
              <a:t>To </a:t>
            </a:r>
            <a:r>
              <a:rPr lang="en-US" altLang="en-US" sz="2000" b="0" u="none" dirty="0">
                <a:latin typeface="+mn-lt"/>
              </a:rPr>
              <a:t>estimate </a:t>
            </a:r>
            <a:r>
              <a:rPr lang="en-US" altLang="en-US" sz="2000" b="0" u="none" dirty="0" err="1">
                <a:latin typeface="+mn-lt"/>
              </a:rPr>
              <a:t>σ</a:t>
            </a:r>
            <a:r>
              <a:rPr lang="en-US" altLang="en-US" sz="2000" b="0" u="none" baseline="-25000" dirty="0" err="1">
                <a:latin typeface="+mn-lt"/>
              </a:rPr>
              <a:t>p</a:t>
            </a:r>
            <a:r>
              <a:rPr lang="en-US" altLang="en-US" sz="2000" b="0" u="none" dirty="0">
                <a:latin typeface="+mn-lt"/>
              </a:rPr>
              <a:t> we need:</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latin typeface="+mn-lt"/>
              </a:rPr>
              <a:t>To estimate spot rates for </a:t>
            </a:r>
            <a:r>
              <a:rPr lang="en-US" altLang="en-US" sz="1800" b="0" i="1" u="none" dirty="0">
                <a:latin typeface="+mn-lt"/>
              </a:rPr>
              <a:t>non-standard</a:t>
            </a:r>
            <a:r>
              <a:rPr lang="en-US" altLang="en-US" sz="1800" b="0" u="none" dirty="0">
                <a:latin typeface="+mn-lt"/>
              </a:rPr>
              <a:t> maturities (done by linear interpolations of spot rates for standard maturities which are assumed as given)</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latin typeface="+mn-lt"/>
              </a:rPr>
              <a:t>To estimate a 10x10  Σ matrix (as we have 10 different maturities considering all bond cash-flows)</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1800" b="0" u="none" dirty="0">
              <a:latin typeface="+mn-lt"/>
            </a:endParaRPr>
          </a:p>
          <a:p>
            <a:pPr marL="269875" lvl="1" indent="-269875"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t>The problem increases when we add bonds to our </a:t>
            </a:r>
            <a:r>
              <a:rPr lang="pt-PT" altLang="en-US" sz="1800" b="0" u="none" dirty="0"/>
              <a:t>portfolio.</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1800" b="0" u="none" dirty="0">
              <a:latin typeface="+mn-lt"/>
            </a:endParaRPr>
          </a:p>
          <a:p>
            <a:pPr marL="0" indent="0" eaLnBrk="1" hangingPunct="1">
              <a:buNone/>
              <a:defRPr/>
            </a:pPr>
            <a:endParaRPr lang="pt-PT" altLang="en-US" sz="2000" b="0" u="none" dirty="0">
              <a:latin typeface="+mn-lt"/>
            </a:endParaRPr>
          </a:p>
          <a:p>
            <a:pPr eaLnBrk="1" hangingPunct="1">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a:p>
            <a:pPr marL="0" indent="0" eaLnBrk="1" hangingPunct="1">
              <a:buNone/>
              <a:defRPr/>
            </a:pPr>
            <a:endParaRPr lang="pt-PT" altLang="en-US" sz="2000" b="0" u="none" dirty="0">
              <a:latin typeface="+mn-lt"/>
            </a:endParaRPr>
          </a:p>
        </p:txBody>
      </p:sp>
      <p:sp>
        <p:nvSpPr>
          <p:cNvPr id="5" name="Rectangle 3"/>
          <p:cNvSpPr>
            <a:spLocks noChangeArrowheads="1"/>
          </p:cNvSpPr>
          <p:nvPr/>
        </p:nvSpPr>
        <p:spPr bwMode="auto">
          <a:xfrm>
            <a:off x="1066800" y="10668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p:txBody>
      </p:sp>
      <p:sp>
        <p:nvSpPr>
          <p:cNvPr id="6" name="Rectangle 2"/>
          <p:cNvSpPr txBox="1">
            <a:spLocks noChangeArrowheads="1"/>
          </p:cNvSpPr>
          <p:nvPr/>
        </p:nvSpPr>
        <p:spPr bwMode="auto">
          <a:xfrm>
            <a:off x="787420" y="332656"/>
            <a:ext cx="8702083" cy="115212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a:t>Cash-flow Mapping</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807</a:t>
            </a:fld>
            <a:endParaRPr lang="en-US"/>
          </a:p>
        </p:txBody>
      </p:sp>
    </p:spTree>
    <p:extLst>
      <p:ext uri="{BB962C8B-B14F-4D97-AF65-F5344CB8AC3E}">
        <p14:creationId xmlns:p14="http://schemas.microsoft.com/office/powerpoint/2010/main" val="1132349474"/>
      </p:ext>
    </p:extLst>
  </p:cSld>
  <p:clrMapOvr>
    <a:masterClrMapping/>
  </p:clrMapOvr>
  <p:transition spd="slow">
    <p:pull dir="r"/>
  </p:transition>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auto">
          <a:xfrm>
            <a:off x="787419" y="1628800"/>
            <a:ext cx="8702083"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algn="just" eaLnBrk="1" hangingPunct="1">
              <a:buNone/>
              <a:defRPr/>
            </a:pPr>
            <a:r>
              <a:rPr lang="en-GB" sz="2000" u="none" dirty="0" err="1">
                <a:solidFill>
                  <a:srgbClr val="FF0000"/>
                </a:solidFill>
                <a:latin typeface="+mn-lt"/>
              </a:rPr>
              <a:t>Var-CoVar</a:t>
            </a:r>
            <a:r>
              <a:rPr lang="en-GB" sz="2000" u="none" dirty="0">
                <a:solidFill>
                  <a:srgbClr val="FF0000"/>
                </a:solidFill>
                <a:latin typeface="+mn-lt"/>
              </a:rPr>
              <a:t> Matrix for the daily returns of zero-coupons:</a:t>
            </a:r>
            <a:endParaRPr lang="pt-PT" altLang="en-US" sz="2000" u="none" dirty="0">
              <a:solidFill>
                <a:srgbClr val="FF0000"/>
              </a:solidFill>
              <a:latin typeface="+mn-lt"/>
            </a:endParaRPr>
          </a:p>
          <a:p>
            <a:pPr eaLnBrk="1" hangingPunct="1">
              <a:defRPr/>
            </a:pPr>
            <a:endParaRPr lang="pt-PT" altLang="en-US" sz="2800" dirty="0"/>
          </a:p>
          <a:p>
            <a:pPr marL="0" indent="0" eaLnBrk="1" hangingPunct="1">
              <a:buNone/>
              <a:defRPr/>
            </a:pPr>
            <a:endParaRPr lang="pt-PT" altLang="en-US" sz="2800" dirty="0"/>
          </a:p>
          <a:p>
            <a:pPr marL="0" indent="0" eaLnBrk="1" hangingPunct="1">
              <a:buNone/>
              <a:defRPr/>
            </a:pPr>
            <a:endParaRPr lang="pt-PT" altLang="en-US" sz="2800" dirty="0"/>
          </a:p>
          <a:p>
            <a:pPr marL="0" indent="0" eaLnBrk="1" hangingPunct="1">
              <a:buNone/>
              <a:defRPr/>
            </a:pPr>
            <a:endParaRPr lang="pt-PT" altLang="en-US" sz="28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p:txBody>
      </p:sp>
      <p:sp>
        <p:nvSpPr>
          <p:cNvPr id="5" name="Rectangle 3"/>
          <p:cNvSpPr>
            <a:spLocks noChangeArrowheads="1"/>
          </p:cNvSpPr>
          <p:nvPr/>
        </p:nvSpPr>
        <p:spPr bwMode="auto">
          <a:xfrm>
            <a:off x="1066800" y="10668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p:txBody>
      </p:sp>
      <p:graphicFrame>
        <p:nvGraphicFramePr>
          <p:cNvPr id="4" name="Table 3"/>
          <p:cNvGraphicFramePr>
            <a:graphicFrameLocks noGrp="1"/>
          </p:cNvGraphicFramePr>
          <p:nvPr/>
        </p:nvGraphicFramePr>
        <p:xfrm>
          <a:off x="1066799" y="2547837"/>
          <a:ext cx="8001000" cy="2024162"/>
        </p:xfrm>
        <a:graphic>
          <a:graphicData uri="http://schemas.openxmlformats.org/drawingml/2006/table">
            <a:tbl>
              <a:tblPr/>
              <a:tblGrid>
                <a:gridCol w="543977">
                  <a:extLst>
                    <a:ext uri="{9D8B030D-6E8A-4147-A177-3AD203B41FA5}">
                      <a16:colId xmlns:a16="http://schemas.microsoft.com/office/drawing/2014/main" val="20000"/>
                    </a:ext>
                  </a:extLst>
                </a:gridCol>
                <a:gridCol w="827299">
                  <a:extLst>
                    <a:ext uri="{9D8B030D-6E8A-4147-A177-3AD203B41FA5}">
                      <a16:colId xmlns:a16="http://schemas.microsoft.com/office/drawing/2014/main" val="20001"/>
                    </a:ext>
                  </a:extLst>
                </a:gridCol>
                <a:gridCol w="736636">
                  <a:extLst>
                    <a:ext uri="{9D8B030D-6E8A-4147-A177-3AD203B41FA5}">
                      <a16:colId xmlns:a16="http://schemas.microsoft.com/office/drawing/2014/main" val="20002"/>
                    </a:ext>
                  </a:extLst>
                </a:gridCol>
                <a:gridCol w="736636">
                  <a:extLst>
                    <a:ext uri="{9D8B030D-6E8A-4147-A177-3AD203B41FA5}">
                      <a16:colId xmlns:a16="http://schemas.microsoft.com/office/drawing/2014/main" val="20003"/>
                    </a:ext>
                  </a:extLst>
                </a:gridCol>
                <a:gridCol w="736636">
                  <a:extLst>
                    <a:ext uri="{9D8B030D-6E8A-4147-A177-3AD203B41FA5}">
                      <a16:colId xmlns:a16="http://schemas.microsoft.com/office/drawing/2014/main" val="20004"/>
                    </a:ext>
                  </a:extLst>
                </a:gridCol>
                <a:gridCol w="736636">
                  <a:extLst>
                    <a:ext uri="{9D8B030D-6E8A-4147-A177-3AD203B41FA5}">
                      <a16:colId xmlns:a16="http://schemas.microsoft.com/office/drawing/2014/main" val="20005"/>
                    </a:ext>
                  </a:extLst>
                </a:gridCol>
                <a:gridCol w="736636">
                  <a:extLst>
                    <a:ext uri="{9D8B030D-6E8A-4147-A177-3AD203B41FA5}">
                      <a16:colId xmlns:a16="http://schemas.microsoft.com/office/drawing/2014/main" val="20006"/>
                    </a:ext>
                  </a:extLst>
                </a:gridCol>
                <a:gridCol w="736636">
                  <a:extLst>
                    <a:ext uri="{9D8B030D-6E8A-4147-A177-3AD203B41FA5}">
                      <a16:colId xmlns:a16="http://schemas.microsoft.com/office/drawing/2014/main" val="20007"/>
                    </a:ext>
                  </a:extLst>
                </a:gridCol>
                <a:gridCol w="736636">
                  <a:extLst>
                    <a:ext uri="{9D8B030D-6E8A-4147-A177-3AD203B41FA5}">
                      <a16:colId xmlns:a16="http://schemas.microsoft.com/office/drawing/2014/main" val="20008"/>
                    </a:ext>
                  </a:extLst>
                </a:gridCol>
                <a:gridCol w="736636">
                  <a:extLst>
                    <a:ext uri="{9D8B030D-6E8A-4147-A177-3AD203B41FA5}">
                      <a16:colId xmlns:a16="http://schemas.microsoft.com/office/drawing/2014/main" val="20009"/>
                    </a:ext>
                  </a:extLst>
                </a:gridCol>
                <a:gridCol w="736636">
                  <a:extLst>
                    <a:ext uri="{9D8B030D-6E8A-4147-A177-3AD203B41FA5}">
                      <a16:colId xmlns:a16="http://schemas.microsoft.com/office/drawing/2014/main" val="20010"/>
                    </a:ext>
                  </a:extLst>
                </a:gridCol>
              </a:tblGrid>
              <a:tr h="206052">
                <a:tc>
                  <a:txBody>
                    <a:bodyPr/>
                    <a:lstStyle/>
                    <a:p>
                      <a:pPr algn="ctr" fontAlgn="b"/>
                      <a:r>
                        <a:rPr lang="el-GR" sz="1000" b="0" i="0" u="none" strike="noStrike">
                          <a:solidFill>
                            <a:srgbClr val="000000"/>
                          </a:solidFill>
                          <a:effectLst/>
                          <a:latin typeface="Calibri" panose="020F0502020204030204" pitchFamily="34" charset="0"/>
                        </a:rPr>
                        <a:t>Σ</a:t>
                      </a:r>
                      <a:r>
                        <a:rPr lang="en-GB" sz="1000" b="0" i="0" u="none" strike="noStrike" baseline="-25000">
                          <a:solidFill>
                            <a:srgbClr val="000000"/>
                          </a:solidFill>
                          <a:effectLst/>
                          <a:latin typeface="Calibri" panose="020F0502020204030204" pitchFamily="34" charset="0"/>
                        </a:rPr>
                        <a:t>daily</a:t>
                      </a:r>
                      <a:endParaRPr lang="en-GB" sz="10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0,25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1,25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1,6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2,25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2,6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3,25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3,6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4,25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000" b="0" i="0" u="none" strike="noStrike">
                          <a:solidFill>
                            <a:srgbClr val="000000"/>
                          </a:solidFill>
                          <a:effectLst/>
                          <a:latin typeface="Calibri" panose="020F0502020204030204" pitchFamily="34" charset="0"/>
                        </a:rPr>
                        <a:t>4,6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1811">
                <a:tc>
                  <a:txBody>
                    <a:bodyPr/>
                    <a:lstStyle/>
                    <a:p>
                      <a:pPr algn="r" fontAlgn="b"/>
                      <a:r>
                        <a:rPr lang="en-GB" sz="1000" b="0" i="0" u="none" strike="noStrike">
                          <a:solidFill>
                            <a:srgbClr val="000000"/>
                          </a:solidFill>
                          <a:effectLst/>
                          <a:latin typeface="Calibri" panose="020F0502020204030204" pitchFamily="34" charset="0"/>
                        </a:rPr>
                        <a:t>0,25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0,000000009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181811">
                <a:tc>
                  <a:txBody>
                    <a:bodyPr/>
                    <a:lstStyle/>
                    <a:p>
                      <a:pPr algn="r" fontAlgn="b"/>
                      <a:r>
                        <a:rPr lang="en-GB" sz="1000" b="0" i="0" u="none" strike="noStrike">
                          <a:solidFill>
                            <a:srgbClr val="000000"/>
                          </a:solidFill>
                          <a:effectLst/>
                          <a:latin typeface="Calibri" panose="020F0502020204030204" pitchFamily="34" charset="0"/>
                        </a:rPr>
                        <a:t>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0,000000041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0,000000052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0,000000072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0,000000082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0,000000099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0,000000107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0,000000120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0,000000126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81811">
                <a:tc>
                  <a:txBody>
                    <a:bodyPr/>
                    <a:lstStyle/>
                    <a:p>
                      <a:pPr algn="r" fontAlgn="b"/>
                      <a:r>
                        <a:rPr lang="en-GB" sz="1000" b="0" i="0" u="none" strike="noStrike">
                          <a:solidFill>
                            <a:srgbClr val="000000"/>
                          </a:solidFill>
                          <a:effectLst/>
                          <a:latin typeface="Calibri" panose="020F0502020204030204" pitchFamily="34" charset="0"/>
                        </a:rPr>
                        <a:t>1,25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0,000000009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0,000000041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0,000000146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0,000000206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0,000000322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0,000000373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0,000000462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0,000000503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0,000000570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0,000000601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181811">
                <a:tc>
                  <a:txBody>
                    <a:bodyPr/>
                    <a:lstStyle/>
                    <a:p>
                      <a:pPr algn="r" fontAlgn="b"/>
                      <a:r>
                        <a:rPr lang="en-GB" sz="1000" b="0" i="0" u="none" strike="noStrike">
                          <a:solidFill>
                            <a:srgbClr val="000000"/>
                          </a:solidFill>
                          <a:effectLst/>
                          <a:latin typeface="Calibri" panose="020F0502020204030204" pitchFamily="34" charset="0"/>
                        </a:rPr>
                        <a:t>1,6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0,000000052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0,000000206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0,000000298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0,000000479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0,000000559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0,000000700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0,000000763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0,000000869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0,000000918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181811">
                <a:tc>
                  <a:txBody>
                    <a:bodyPr/>
                    <a:lstStyle/>
                    <a:p>
                      <a:pPr algn="r" fontAlgn="b"/>
                      <a:r>
                        <a:rPr lang="en-GB" sz="1000" b="0" i="0" u="none" strike="noStrike">
                          <a:solidFill>
                            <a:srgbClr val="000000"/>
                          </a:solidFill>
                          <a:effectLst/>
                          <a:latin typeface="Calibri" panose="020F0502020204030204" pitchFamily="34" charset="0"/>
                        </a:rPr>
                        <a:t>2,25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0,000000072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0,000000322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0,000000479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0,000000793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0,000000936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0,000001190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0,000001304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0,000001498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0,000001587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181811">
                <a:tc>
                  <a:txBody>
                    <a:bodyPr/>
                    <a:lstStyle/>
                    <a:p>
                      <a:pPr algn="r" fontAlgn="b"/>
                      <a:r>
                        <a:rPr lang="en-GB" sz="1000" b="0" i="0" u="none" strike="noStrike">
                          <a:solidFill>
                            <a:srgbClr val="000000"/>
                          </a:solidFill>
                          <a:effectLst/>
                          <a:latin typeface="Calibri" panose="020F0502020204030204" pitchFamily="34" charset="0"/>
                        </a:rPr>
                        <a:t>2,6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0,000000082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0,000000373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0,000000559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0,000000936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0,000001113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0,000001427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0,000001569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0,000001813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0,000001925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181811">
                <a:tc>
                  <a:txBody>
                    <a:bodyPr/>
                    <a:lstStyle/>
                    <a:p>
                      <a:pPr algn="r" fontAlgn="b"/>
                      <a:r>
                        <a:rPr lang="en-GB" sz="1000" b="0" i="0" u="none" strike="noStrike">
                          <a:solidFill>
                            <a:srgbClr val="000000"/>
                          </a:solidFill>
                          <a:effectLst/>
                          <a:latin typeface="Calibri" panose="020F0502020204030204" pitchFamily="34" charset="0"/>
                        </a:rPr>
                        <a:t>3,25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0,000000099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0,000000462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0,000000700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0,000001190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0,000001427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0,000001856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0,000002054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0,000002397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0,000002556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181811">
                <a:tc>
                  <a:txBody>
                    <a:bodyPr/>
                    <a:lstStyle/>
                    <a:p>
                      <a:pPr algn="r" fontAlgn="b"/>
                      <a:r>
                        <a:rPr lang="en-GB" sz="1000" b="0" i="0" u="none" strike="noStrike">
                          <a:solidFill>
                            <a:srgbClr val="000000"/>
                          </a:solidFill>
                          <a:effectLst/>
                          <a:latin typeface="Calibri" panose="020F0502020204030204" pitchFamily="34" charset="0"/>
                        </a:rPr>
                        <a:t>3,6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0,000000107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0,000000503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0,000000763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0,000001304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0,000001569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0,000002054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0,000002280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0,000002675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0,000002859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181811">
                <a:tc>
                  <a:txBody>
                    <a:bodyPr/>
                    <a:lstStyle/>
                    <a:p>
                      <a:pPr algn="r" fontAlgn="b"/>
                      <a:r>
                        <a:rPr lang="en-GB" sz="1000" b="0" i="0" u="none" strike="noStrike">
                          <a:solidFill>
                            <a:srgbClr val="000000"/>
                          </a:solidFill>
                          <a:effectLst/>
                          <a:latin typeface="Calibri" panose="020F0502020204030204" pitchFamily="34" charset="0"/>
                        </a:rPr>
                        <a:t>4,25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0,000000120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0,000000570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0,000000869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0,000001498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0,000001813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0,000002397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0,000002675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0,000003167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0,000003400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181811">
                <a:tc>
                  <a:txBody>
                    <a:bodyPr/>
                    <a:lstStyle/>
                    <a:p>
                      <a:pPr algn="r" fontAlgn="b"/>
                      <a:r>
                        <a:rPr lang="en-GB" sz="1000" b="0" i="0" u="none" strike="noStrike">
                          <a:solidFill>
                            <a:srgbClr val="000000"/>
                          </a:solidFill>
                          <a:effectLst/>
                          <a:latin typeface="Calibri" panose="020F0502020204030204" pitchFamily="34" charset="0"/>
                        </a:rPr>
                        <a:t>4,6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0,000000015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0,000000126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0,000000601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0,000000918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0,000001587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0,000001925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0,000002556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0,000002859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a:solidFill>
                            <a:srgbClr val="000000"/>
                          </a:solidFill>
                          <a:effectLst/>
                          <a:latin typeface="Calibri" panose="020F0502020204030204" pitchFamily="34" charset="0"/>
                        </a:rPr>
                        <a:t>0,000003400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000" b="0" i="0" u="none" strike="noStrike" dirty="0">
                          <a:solidFill>
                            <a:srgbClr val="000000"/>
                          </a:solidFill>
                          <a:effectLst/>
                          <a:latin typeface="Calibri" panose="020F0502020204030204" pitchFamily="34" charset="0"/>
                        </a:rPr>
                        <a:t>0,000003660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bl>
          </a:graphicData>
        </a:graphic>
      </p:graphicFrame>
      <p:sp>
        <p:nvSpPr>
          <p:cNvPr id="7" name="Rectangle 2"/>
          <p:cNvSpPr txBox="1">
            <a:spLocks noChangeArrowheads="1"/>
          </p:cNvSpPr>
          <p:nvPr/>
        </p:nvSpPr>
        <p:spPr bwMode="auto">
          <a:xfrm>
            <a:off x="787420" y="332656"/>
            <a:ext cx="8702083" cy="115212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a:t>Cash-flow Mapping</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808</a:t>
            </a:fld>
            <a:endParaRPr lang="en-US"/>
          </a:p>
        </p:txBody>
      </p:sp>
    </p:spTree>
    <p:extLst>
      <p:ext uri="{BB962C8B-B14F-4D97-AF65-F5344CB8AC3E}">
        <p14:creationId xmlns:p14="http://schemas.microsoft.com/office/powerpoint/2010/main" val="1302428398"/>
      </p:ext>
    </p:extLst>
  </p:cSld>
  <p:clrMapOvr>
    <a:masterClrMapping/>
  </p:clrMapOvr>
  <p:transition spd="slow">
    <p:pull dir="r"/>
  </p:transition>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ChangeArrowheads="1"/>
          </p:cNvSpPr>
          <p:nvPr/>
        </p:nvSpPr>
        <p:spPr bwMode="auto">
          <a:xfrm>
            <a:off x="732387" y="1628800"/>
            <a:ext cx="870208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algn="just" eaLnBrk="1" hangingPunct="1">
              <a:buNone/>
              <a:defRPr/>
            </a:pPr>
            <a:r>
              <a:rPr lang="en-GB" sz="2000" u="none" dirty="0" err="1">
                <a:solidFill>
                  <a:srgbClr val="FF0000"/>
                </a:solidFill>
                <a:latin typeface="+mn-lt"/>
              </a:rPr>
              <a:t>Var-CoVar</a:t>
            </a:r>
            <a:r>
              <a:rPr lang="en-GB" sz="2000" u="none" dirty="0">
                <a:solidFill>
                  <a:srgbClr val="FF0000"/>
                </a:solidFill>
                <a:latin typeface="+mn-lt"/>
              </a:rPr>
              <a:t> Matrix for the monthly returns of zero-coupons:</a:t>
            </a:r>
            <a:endParaRPr lang="pt-PT" altLang="en-US" sz="2000" u="none" dirty="0">
              <a:solidFill>
                <a:srgbClr val="FF0000"/>
              </a:solidFill>
              <a:latin typeface="+mn-lt"/>
            </a:endParaRPr>
          </a:p>
          <a:p>
            <a:pPr eaLnBrk="1" hangingPunct="1">
              <a:defRPr/>
            </a:pPr>
            <a:endParaRPr lang="pt-PT" altLang="en-US" sz="2000" u="none" dirty="0">
              <a:latin typeface="+mn-lt"/>
            </a:endParaRPr>
          </a:p>
          <a:p>
            <a:pPr marL="0" indent="0" eaLnBrk="1" hangingPunct="1">
              <a:buNone/>
              <a:defRPr/>
            </a:pPr>
            <a:endParaRPr lang="pt-PT" altLang="en-US" sz="2800" u="none" dirty="0"/>
          </a:p>
          <a:p>
            <a:pPr marL="0" indent="0" eaLnBrk="1" hangingPunct="1">
              <a:buNone/>
              <a:defRPr/>
            </a:pPr>
            <a:endParaRPr lang="pt-PT" altLang="en-US" sz="2800" u="none" dirty="0"/>
          </a:p>
          <a:p>
            <a:pPr marL="0" indent="0" eaLnBrk="1" hangingPunct="1">
              <a:buNone/>
              <a:defRPr/>
            </a:pPr>
            <a:endParaRPr lang="pt-PT" altLang="en-US" sz="2800" u="none" dirty="0"/>
          </a:p>
          <a:p>
            <a:pPr marL="0" indent="0" eaLnBrk="1" hangingPunct="1">
              <a:buNone/>
              <a:defRPr/>
            </a:pPr>
            <a:endParaRPr lang="pt-PT" altLang="en-US" sz="2400" u="none" dirty="0"/>
          </a:p>
          <a:p>
            <a:pPr marL="0" indent="0" eaLnBrk="1" hangingPunct="1">
              <a:buNone/>
              <a:defRPr/>
            </a:pPr>
            <a:endParaRPr lang="pt-PT" altLang="en-US" sz="2400" u="none" dirty="0"/>
          </a:p>
          <a:p>
            <a:pPr marL="0" indent="0" eaLnBrk="1" hangingPunct="1">
              <a:buNone/>
              <a:defRPr/>
            </a:pPr>
            <a:endParaRPr lang="pt-PT" altLang="en-US" sz="2400" u="none" dirty="0"/>
          </a:p>
          <a:p>
            <a:pPr marL="0" indent="0" eaLnBrk="1" hangingPunct="1">
              <a:buNone/>
              <a:defRPr/>
            </a:pPr>
            <a:endParaRPr lang="pt-PT" altLang="en-US" sz="2400" u="none" dirty="0"/>
          </a:p>
          <a:p>
            <a:pPr marL="0" indent="0" eaLnBrk="1" hangingPunct="1">
              <a:buNone/>
              <a:defRPr/>
            </a:pPr>
            <a:endParaRPr lang="pt-PT" altLang="en-US" sz="2400" u="none" dirty="0"/>
          </a:p>
          <a:p>
            <a:pPr marL="0" indent="0" eaLnBrk="1" hangingPunct="1">
              <a:buNone/>
              <a:defRPr/>
            </a:pPr>
            <a:endParaRPr lang="pt-PT" altLang="en-US" sz="2400" u="none" dirty="0"/>
          </a:p>
          <a:p>
            <a:pPr marL="0" indent="0" eaLnBrk="1" hangingPunct="1">
              <a:buNone/>
              <a:defRPr/>
            </a:pPr>
            <a:endParaRPr lang="pt-PT" altLang="en-US" sz="2400" dirty="0"/>
          </a:p>
        </p:txBody>
      </p:sp>
      <p:sp>
        <p:nvSpPr>
          <p:cNvPr id="5" name="Rectangle 3"/>
          <p:cNvSpPr>
            <a:spLocks noChangeArrowheads="1"/>
          </p:cNvSpPr>
          <p:nvPr/>
        </p:nvSpPr>
        <p:spPr bwMode="auto">
          <a:xfrm>
            <a:off x="1066800" y="10668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p:txBody>
      </p:sp>
      <mc:AlternateContent xmlns:mc="http://schemas.openxmlformats.org/markup-compatibility/2006" xmlns:a14="http://schemas.microsoft.com/office/drawing/2010/main">
        <mc:Choice Requires="a14">
          <p:sp>
            <p:nvSpPr>
              <p:cNvPr id="9" name="TextBox 8"/>
              <p:cNvSpPr txBox="1"/>
              <p:nvPr/>
            </p:nvSpPr>
            <p:spPr>
              <a:xfrm>
                <a:off x="2860392" y="3435114"/>
                <a:ext cx="4899162" cy="441788"/>
              </a:xfrm>
              <a:prstGeom prst="rect">
                <a:avLst/>
              </a:prstGeom>
              <a:noFill/>
            </p:spPr>
            <p:txBody>
              <a:bodyPr wrap="none" lIns="0" tIns="0" rIns="0" bIns="0" rtlCol="0">
                <a:spAutoFit/>
              </a:bodyPr>
              <a:lstStyle/>
              <a:p>
                <a14:m>
                  <m:oMath xmlns:m="http://schemas.openxmlformats.org/officeDocument/2006/math">
                    <m:r>
                      <a:rPr lang="pt-PT" sz="2400" b="0" i="1">
                        <a:latin typeface="Cambria Math" panose="02040503050406030204" pitchFamily="18" charset="0"/>
                      </a:rPr>
                      <m:t>𝑀𝑜𝑛𝑡h𝑙𝑦</m:t>
                    </m:r>
                    <m:r>
                      <a:rPr lang="pt-PT" sz="2400" b="0" i="1">
                        <a:latin typeface="Cambria Math" panose="02040503050406030204" pitchFamily="18" charset="0"/>
                      </a:rPr>
                      <m:t> </m:t>
                    </m:r>
                    <m:sSub>
                      <m:sSubPr>
                        <m:ctrlPr>
                          <a:rPr lang="pt-PT" sz="2400" b="0" i="1">
                            <a:latin typeface="Cambria Math" panose="02040503050406030204" pitchFamily="18" charset="0"/>
                          </a:rPr>
                        </m:ctrlPr>
                      </m:sSubPr>
                      <m:e>
                        <m:r>
                          <a:rPr lang="pt-PT" sz="2400" b="0" i="1">
                            <a:latin typeface="Cambria Math" panose="02040503050406030204" pitchFamily="18" charset="0"/>
                            <a:ea typeface="Cambria Math" panose="02040503050406030204" pitchFamily="18" charset="0"/>
                          </a:rPr>
                          <m:t>𝜎</m:t>
                        </m:r>
                      </m:e>
                      <m:sub>
                        <m:r>
                          <a:rPr lang="pt-PT" sz="2400" b="0" i="1">
                            <a:latin typeface="Cambria Math" panose="02040503050406030204" pitchFamily="18" charset="0"/>
                          </a:rPr>
                          <m:t>𝑝</m:t>
                        </m:r>
                      </m:sub>
                    </m:sSub>
                    <m:r>
                      <a:rPr lang="pt-PT" sz="2400" b="0" i="1">
                        <a:latin typeface="Cambria Math" panose="02040503050406030204" pitchFamily="18" charset="0"/>
                      </a:rPr>
                      <m:t>=</m:t>
                    </m:r>
                    <m:rad>
                      <m:radPr>
                        <m:degHide m:val="on"/>
                        <m:ctrlPr>
                          <a:rPr lang="pt-PT" sz="2400" b="0" i="1">
                            <a:latin typeface="Cambria Math" panose="02040503050406030204" pitchFamily="18" charset="0"/>
                          </a:rPr>
                        </m:ctrlPr>
                      </m:radPr>
                      <m:deg/>
                      <m:e>
                        <m:sSup>
                          <m:sSupPr>
                            <m:ctrlPr>
                              <a:rPr lang="pt-PT" sz="2400" i="1">
                                <a:latin typeface="Cambria Math" panose="02040503050406030204" pitchFamily="18" charset="0"/>
                              </a:rPr>
                            </m:ctrlPr>
                          </m:sSupPr>
                          <m:e>
                            <m:r>
                              <a:rPr lang="pt-PT" sz="2400" i="1">
                                <a:latin typeface="Cambria Math" panose="02040503050406030204" pitchFamily="18" charset="0"/>
                              </a:rPr>
                              <m:t>𝑤</m:t>
                            </m:r>
                          </m:e>
                          <m:sup>
                            <m:r>
                              <a:rPr lang="pt-PT" sz="2400" i="1">
                                <a:latin typeface="Cambria Math" panose="02040503050406030204" pitchFamily="18" charset="0"/>
                              </a:rPr>
                              <m:t>′</m:t>
                            </m:r>
                          </m:sup>
                        </m:sSup>
                        <m:r>
                          <a:rPr lang="pt-PT" sz="2400" i="1">
                            <a:latin typeface="Cambria Math" panose="02040503050406030204" pitchFamily="18" charset="0"/>
                            <a:ea typeface="Cambria Math" panose="02040503050406030204" pitchFamily="18" charset="0"/>
                          </a:rPr>
                          <m:t>∙</m:t>
                        </m:r>
                        <m:r>
                          <m:rPr>
                            <m:sty m:val="p"/>
                          </m:rPr>
                          <a:rPr lang="el-GR" sz="2400" i="1">
                            <a:latin typeface="Cambria Math" panose="02040503050406030204" pitchFamily="18" charset="0"/>
                            <a:ea typeface="Cambria Math" panose="02040503050406030204" pitchFamily="18" charset="0"/>
                          </a:rPr>
                          <m:t>Σ</m:t>
                        </m:r>
                        <m:r>
                          <a:rPr lang="el-GR" sz="2400" i="1">
                            <a:latin typeface="Cambria Math" panose="02040503050406030204" pitchFamily="18" charset="0"/>
                            <a:ea typeface="Cambria Math" panose="02040503050406030204" pitchFamily="18" charset="0"/>
                          </a:rPr>
                          <m:t>∙</m:t>
                        </m:r>
                        <m:r>
                          <a:rPr lang="pt-PT" sz="2400" i="1">
                            <a:latin typeface="Cambria Math" panose="02040503050406030204" pitchFamily="18" charset="0"/>
                            <a:ea typeface="Cambria Math" panose="02040503050406030204" pitchFamily="18" charset="0"/>
                          </a:rPr>
                          <m:t>𝑤</m:t>
                        </m:r>
                      </m:e>
                    </m:rad>
                    <m:r>
                      <a:rPr lang="pt-PT" sz="2400" b="0" i="1">
                        <a:latin typeface="Cambria Math" panose="02040503050406030204" pitchFamily="18" charset="0"/>
                        <a:ea typeface="Cambria Math" panose="02040503050406030204" pitchFamily="18" charset="0"/>
                      </a:rPr>
                      <m:t>=0,70%</m:t>
                    </m:r>
                  </m:oMath>
                </a14:m>
                <a:endParaRPr lang="pt-PT" sz="2400" b="0" dirty="0">
                  <a:ea typeface="Cambria Math" panose="020405030504060302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860392" y="3435114"/>
                <a:ext cx="4899162" cy="441788"/>
              </a:xfrm>
              <a:prstGeom prst="rect">
                <a:avLst/>
              </a:prstGeom>
              <a:blipFill>
                <a:blip r:embed="rId2"/>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276350" y="5172706"/>
                <a:ext cx="7562850" cy="1136530"/>
              </a:xfrm>
              <a:prstGeom prst="rect">
                <a:avLst/>
              </a:prstGeom>
              <a:noFill/>
            </p:spPr>
            <p:txBody>
              <a:bodyPr wrap="square" lIns="0" tIns="0" rIns="0" bIns="0" rtlCol="0">
                <a:spAutoFit/>
              </a:bodyPr>
              <a:lstStyle/>
              <a:p>
                <a:pPr>
                  <a:buNone/>
                </a:pPr>
                <a14:m>
                  <m:oMath xmlns:m="http://schemas.openxmlformats.org/officeDocument/2006/math">
                    <m:r>
                      <a:rPr lang="pt-PT" sz="2400" b="0" i="1" u="none">
                        <a:latin typeface="Cambria Math" panose="02040503050406030204" pitchFamily="18" charset="0"/>
                      </a:rPr>
                      <m:t>20</m:t>
                    </m:r>
                    <m:r>
                      <a:rPr lang="pt-PT" sz="2400" b="0" i="1" u="none">
                        <a:latin typeface="Cambria Math" panose="02040503050406030204" pitchFamily="18" charset="0"/>
                      </a:rPr>
                      <m:t>𝑑</m:t>
                    </m:r>
                    <m:r>
                      <a:rPr lang="pt-PT" sz="2400" b="0" i="1" u="none">
                        <a:latin typeface="Cambria Math" panose="02040503050406030204" pitchFamily="18" charset="0"/>
                      </a:rPr>
                      <m:t> </m:t>
                    </m:r>
                    <m:r>
                      <a:rPr lang="pt-PT" sz="2400" b="0" i="1" u="none">
                        <a:latin typeface="Cambria Math" panose="02040503050406030204" pitchFamily="18" charset="0"/>
                      </a:rPr>
                      <m:t>𝑉𝑎𝑅</m:t>
                    </m:r>
                    <m:r>
                      <a:rPr lang="pt-PT" sz="2400" b="0" i="1" u="none">
                        <a:latin typeface="Cambria Math" panose="02040503050406030204" pitchFamily="18" charset="0"/>
                      </a:rPr>
                      <m:t> @ 95%=−</m:t>
                    </m:r>
                    <m:r>
                      <a:rPr lang="pt-PT" sz="2400" b="0" i="1" u="none">
                        <a:latin typeface="Cambria Math" panose="02040503050406030204" pitchFamily="18" charset="0"/>
                      </a:rPr>
                      <m:t>𝑉</m:t>
                    </m:r>
                    <m:r>
                      <a:rPr lang="pt-PT" sz="2400" b="0" i="1" u="none">
                        <a:latin typeface="Cambria Math" panose="02040503050406030204" pitchFamily="18" charset="0"/>
                        <a:ea typeface="Cambria Math" panose="02040503050406030204" pitchFamily="18" charset="0"/>
                      </a:rPr>
                      <m:t>∙</m:t>
                    </m:r>
                    <m:sSub>
                      <m:sSubPr>
                        <m:ctrlPr>
                          <a:rPr lang="pt-PT" sz="2400" b="0" i="1" u="none">
                            <a:latin typeface="Cambria Math" panose="02040503050406030204" pitchFamily="18" charset="0"/>
                            <a:ea typeface="Cambria Math" panose="02040503050406030204" pitchFamily="18" charset="0"/>
                          </a:rPr>
                        </m:ctrlPr>
                      </m:sSubPr>
                      <m:e>
                        <m:r>
                          <a:rPr lang="pt-PT" sz="2400" b="0" i="1" u="none">
                            <a:latin typeface="Cambria Math" panose="02040503050406030204" pitchFamily="18" charset="0"/>
                            <a:ea typeface="Cambria Math" panose="02040503050406030204" pitchFamily="18" charset="0"/>
                          </a:rPr>
                          <m:t>𝑧</m:t>
                        </m:r>
                      </m:e>
                      <m:sub>
                        <m:r>
                          <a:rPr lang="pt-PT" sz="2400" b="0" i="1" u="none">
                            <a:latin typeface="Cambria Math" panose="02040503050406030204" pitchFamily="18" charset="0"/>
                            <a:ea typeface="Cambria Math" panose="02040503050406030204" pitchFamily="18" charset="0"/>
                          </a:rPr>
                          <m:t>0,05</m:t>
                        </m:r>
                      </m:sub>
                    </m:sSub>
                    <m:r>
                      <a:rPr lang="pt-PT" sz="2400" b="0" i="1" u="none">
                        <a:latin typeface="Cambria Math" panose="02040503050406030204" pitchFamily="18" charset="0"/>
                        <a:ea typeface="Cambria Math" panose="02040503050406030204" pitchFamily="18" charset="0"/>
                      </a:rPr>
                      <m:t>∙</m:t>
                    </m:r>
                    <m:r>
                      <a:rPr lang="pt-PT" sz="2400" b="0" i="1" u="none">
                        <a:latin typeface="Cambria Math" panose="02040503050406030204" pitchFamily="18" charset="0"/>
                        <a:ea typeface="Cambria Math" panose="02040503050406030204" pitchFamily="18" charset="0"/>
                      </a:rPr>
                      <m:t>𝑀𝑜𝑛𝑡h𝑙𝑦</m:t>
                    </m:r>
                    <m:r>
                      <a:rPr lang="pt-PT" sz="2400" b="0" i="1" u="none">
                        <a:latin typeface="Cambria Math" panose="02040503050406030204" pitchFamily="18" charset="0"/>
                        <a:ea typeface="Cambria Math" panose="02040503050406030204" pitchFamily="18" charset="0"/>
                      </a:rPr>
                      <m:t> </m:t>
                    </m:r>
                    <m:sSub>
                      <m:sSubPr>
                        <m:ctrlPr>
                          <a:rPr lang="pt-PT" sz="2400" b="0" i="1" u="none">
                            <a:latin typeface="Cambria Math" panose="02040503050406030204" pitchFamily="18" charset="0"/>
                            <a:ea typeface="Cambria Math" panose="02040503050406030204" pitchFamily="18" charset="0"/>
                          </a:rPr>
                        </m:ctrlPr>
                      </m:sSubPr>
                      <m:e>
                        <m:r>
                          <a:rPr lang="pt-PT" sz="2400" b="0" i="1" u="none">
                            <a:latin typeface="Cambria Math" panose="02040503050406030204" pitchFamily="18" charset="0"/>
                            <a:ea typeface="Cambria Math" panose="02040503050406030204" pitchFamily="18" charset="0"/>
                          </a:rPr>
                          <m:t>𝜎</m:t>
                        </m:r>
                      </m:e>
                      <m:sub>
                        <m:r>
                          <a:rPr lang="pt-PT" sz="2400" b="0" i="1" u="none">
                            <a:latin typeface="Cambria Math" panose="02040503050406030204" pitchFamily="18" charset="0"/>
                            <a:ea typeface="Cambria Math" panose="02040503050406030204" pitchFamily="18" charset="0"/>
                          </a:rPr>
                          <m:t>𝑝</m:t>
                        </m:r>
                      </m:sub>
                    </m:sSub>
                  </m:oMath>
                </a14:m>
                <a:r>
                  <a:rPr lang="pt-PT" sz="2400" b="0" u="none" dirty="0">
                    <a:ea typeface="Cambria Math" panose="02040503050406030204" pitchFamily="18" charset="0"/>
                  </a:rPr>
                  <a:t> </a:t>
                </a:r>
              </a:p>
              <a:p>
                <a:pPr>
                  <a:buNone/>
                </a:pPr>
                <a:r>
                  <a:rPr lang="pt-PT" sz="2400" b="0" u="none" dirty="0">
                    <a:latin typeface="Cambria Math" panose="02040503050406030204" pitchFamily="18" charset="0"/>
                    <a:ea typeface="Cambria Math" panose="02040503050406030204" pitchFamily="18" charset="0"/>
                  </a:rPr>
                  <a:t>			= -356.914</a:t>
                </a:r>
                <a14:m>
                  <m:oMath xmlns:m="http://schemas.openxmlformats.org/officeDocument/2006/math">
                    <m:r>
                      <a:rPr lang="pt-PT" sz="2400" b="0" u="none">
                        <a:latin typeface="Cambria Math" panose="02040503050406030204" pitchFamily="18" charset="0"/>
                        <a:ea typeface="Cambria Math" panose="02040503050406030204" pitchFamily="18" charset="0"/>
                      </a:rPr>
                      <m:t> </m:t>
                    </m:r>
                    <m:r>
                      <a:rPr lang="pt-PT" sz="2400" i="1" u="none">
                        <a:latin typeface="Cambria Math" panose="02040503050406030204" pitchFamily="18" charset="0"/>
                        <a:ea typeface="Cambria Math" panose="02040503050406030204" pitchFamily="18" charset="0"/>
                      </a:rPr>
                      <m:t>∙</m:t>
                    </m:r>
                    <m:r>
                      <a:rPr lang="pt-PT" sz="2400" b="0" i="1" u="none">
                        <a:latin typeface="Cambria Math" panose="02040503050406030204" pitchFamily="18" charset="0"/>
                        <a:ea typeface="Cambria Math" panose="02040503050406030204" pitchFamily="18" charset="0"/>
                      </a:rPr>
                      <m:t> </m:t>
                    </m:r>
                  </m:oMath>
                </a14:m>
                <a:r>
                  <a:rPr lang="pt-PT" sz="2400" b="0" u="none" dirty="0">
                    <a:latin typeface="Cambria Math" panose="02040503050406030204" pitchFamily="18" charset="0"/>
                    <a:ea typeface="Cambria Math" panose="02040503050406030204" pitchFamily="18" charset="0"/>
                  </a:rPr>
                  <a:t>(-1,65) </a:t>
                </a:r>
                <a14:m>
                  <m:oMath xmlns:m="http://schemas.openxmlformats.org/officeDocument/2006/math">
                    <m:r>
                      <a:rPr lang="pt-PT" sz="2400" i="1" u="none">
                        <a:latin typeface="Cambria Math" panose="02040503050406030204" pitchFamily="18" charset="0"/>
                        <a:ea typeface="Cambria Math" panose="02040503050406030204" pitchFamily="18" charset="0"/>
                      </a:rPr>
                      <m:t>∙</m:t>
                    </m:r>
                  </m:oMath>
                </a14:m>
                <a:r>
                  <a:rPr lang="pt-PT" sz="2400" b="0" u="none" dirty="0">
                    <a:latin typeface="Cambria Math" panose="02040503050406030204" pitchFamily="18" charset="0"/>
                    <a:ea typeface="Cambria Math" panose="02040503050406030204" pitchFamily="18" charset="0"/>
                  </a:rPr>
                  <a:t>0,6963% = 			       = 4087,56</a:t>
                </a:r>
              </a:p>
            </p:txBody>
          </p:sp>
        </mc:Choice>
        <mc:Fallback xmlns="">
          <p:sp>
            <p:nvSpPr>
              <p:cNvPr id="10" name="TextBox 9"/>
              <p:cNvSpPr txBox="1">
                <a:spLocks noRot="1" noChangeAspect="1" noMove="1" noResize="1" noEditPoints="1" noAdjustHandles="1" noChangeArrowheads="1" noChangeShapeType="1" noTextEdit="1"/>
              </p:cNvSpPr>
              <p:nvPr/>
            </p:nvSpPr>
            <p:spPr>
              <a:xfrm>
                <a:off x="1276350" y="5172706"/>
                <a:ext cx="7562850" cy="1136530"/>
              </a:xfrm>
              <a:prstGeom prst="rect">
                <a:avLst/>
              </a:prstGeom>
              <a:blipFill>
                <a:blip r:embed="rId3"/>
                <a:stretch>
                  <a:fillRect b="-15054"/>
                </a:stretch>
              </a:blipFill>
            </p:spPr>
            <p:txBody>
              <a:bodyPr/>
              <a:lstStyle/>
              <a:p>
                <a:r>
                  <a:rPr lang="pt-PT">
                    <a:noFill/>
                  </a:rPr>
                  <a:t> </a:t>
                </a:r>
              </a:p>
            </p:txBody>
          </p:sp>
        </mc:Fallback>
      </mc:AlternateContent>
      <p:graphicFrame>
        <p:nvGraphicFramePr>
          <p:cNvPr id="3" name="Table 2"/>
          <p:cNvGraphicFramePr>
            <a:graphicFrameLocks noGrp="1"/>
          </p:cNvGraphicFramePr>
          <p:nvPr/>
        </p:nvGraphicFramePr>
        <p:xfrm>
          <a:off x="1276350" y="2139310"/>
          <a:ext cx="7353300" cy="2098040"/>
        </p:xfrm>
        <a:graphic>
          <a:graphicData uri="http://schemas.openxmlformats.org/drawingml/2006/table">
            <a:tbl>
              <a:tblPr/>
              <a:tblGrid>
                <a:gridCol w="609600">
                  <a:extLst>
                    <a:ext uri="{9D8B030D-6E8A-4147-A177-3AD203B41FA5}">
                      <a16:colId xmlns:a16="http://schemas.microsoft.com/office/drawing/2014/main" val="20000"/>
                    </a:ext>
                  </a:extLst>
                </a:gridCol>
                <a:gridCol w="8509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711200">
                  <a:extLst>
                    <a:ext uri="{9D8B030D-6E8A-4147-A177-3AD203B41FA5}">
                      <a16:colId xmlns:a16="http://schemas.microsoft.com/office/drawing/2014/main" val="20003"/>
                    </a:ext>
                  </a:extLst>
                </a:gridCol>
                <a:gridCol w="647700">
                  <a:extLst>
                    <a:ext uri="{9D8B030D-6E8A-4147-A177-3AD203B41FA5}">
                      <a16:colId xmlns:a16="http://schemas.microsoft.com/office/drawing/2014/main" val="20004"/>
                    </a:ext>
                  </a:extLst>
                </a:gridCol>
                <a:gridCol w="647700">
                  <a:extLst>
                    <a:ext uri="{9D8B030D-6E8A-4147-A177-3AD203B41FA5}">
                      <a16:colId xmlns:a16="http://schemas.microsoft.com/office/drawing/2014/main" val="20005"/>
                    </a:ext>
                  </a:extLst>
                </a:gridCol>
                <a:gridCol w="647700">
                  <a:extLst>
                    <a:ext uri="{9D8B030D-6E8A-4147-A177-3AD203B41FA5}">
                      <a16:colId xmlns:a16="http://schemas.microsoft.com/office/drawing/2014/main" val="20006"/>
                    </a:ext>
                  </a:extLst>
                </a:gridCol>
                <a:gridCol w="647700">
                  <a:extLst>
                    <a:ext uri="{9D8B030D-6E8A-4147-A177-3AD203B41FA5}">
                      <a16:colId xmlns:a16="http://schemas.microsoft.com/office/drawing/2014/main" val="20007"/>
                    </a:ext>
                  </a:extLst>
                </a:gridCol>
                <a:gridCol w="647700">
                  <a:extLst>
                    <a:ext uri="{9D8B030D-6E8A-4147-A177-3AD203B41FA5}">
                      <a16:colId xmlns:a16="http://schemas.microsoft.com/office/drawing/2014/main" val="20008"/>
                    </a:ext>
                  </a:extLst>
                </a:gridCol>
                <a:gridCol w="647700">
                  <a:extLst>
                    <a:ext uri="{9D8B030D-6E8A-4147-A177-3AD203B41FA5}">
                      <a16:colId xmlns:a16="http://schemas.microsoft.com/office/drawing/2014/main" val="20009"/>
                    </a:ext>
                  </a:extLst>
                </a:gridCol>
                <a:gridCol w="647700">
                  <a:extLst>
                    <a:ext uri="{9D8B030D-6E8A-4147-A177-3AD203B41FA5}">
                      <a16:colId xmlns:a16="http://schemas.microsoft.com/office/drawing/2014/main" val="20010"/>
                    </a:ext>
                  </a:extLst>
                </a:gridCol>
              </a:tblGrid>
              <a:tr h="110976">
                <a:tc>
                  <a:txBody>
                    <a:bodyPr/>
                    <a:lstStyle/>
                    <a:p>
                      <a:pPr algn="ctr" fontAlgn="b"/>
                      <a:r>
                        <a:rPr lang="el-GR" sz="1100" b="0" i="0" u="none" strike="noStrike" dirty="0">
                          <a:solidFill>
                            <a:srgbClr val="000000"/>
                          </a:solidFill>
                          <a:effectLst/>
                          <a:latin typeface="Calibri" panose="020F0502020204030204" pitchFamily="34" charset="0"/>
                        </a:rPr>
                        <a:t>Σ</a:t>
                      </a:r>
                      <a:r>
                        <a:rPr lang="en-GB" sz="1100" b="0" i="0" u="none" strike="noStrike" baseline="-25000" dirty="0">
                          <a:solidFill>
                            <a:srgbClr val="000000"/>
                          </a:solidFill>
                          <a:effectLst/>
                          <a:latin typeface="Calibri" panose="020F0502020204030204" pitchFamily="34" charset="0"/>
                        </a:rPr>
                        <a:t>monthly</a:t>
                      </a:r>
                      <a:endParaRPr lang="en-GB" sz="11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0,25</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0,6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1,25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1,6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2,25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2,6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3,25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3,6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4,25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4,6</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90500">
                <a:tc>
                  <a:txBody>
                    <a:bodyPr/>
                    <a:lstStyle/>
                    <a:p>
                      <a:pPr algn="ctr" fontAlgn="b"/>
                      <a:r>
                        <a:rPr lang="en-GB" sz="1100" b="0" i="0" u="none" strike="noStrike">
                          <a:solidFill>
                            <a:srgbClr val="000000"/>
                          </a:solidFill>
                          <a:effectLst/>
                          <a:latin typeface="Calibri" panose="020F0502020204030204" pitchFamily="34" charset="0"/>
                        </a:rPr>
                        <a:t>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0,0000001</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0,0000001</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0,0000002</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0,0000002</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10001"/>
                  </a:ext>
                </a:extLst>
              </a:tr>
              <a:tr h="190500">
                <a:tc>
                  <a:txBody>
                    <a:bodyPr/>
                    <a:lstStyle/>
                    <a:p>
                      <a:pPr algn="ctr" fontAlgn="b"/>
                      <a:r>
                        <a:rPr lang="en-GB" sz="1100" b="0" i="0" u="none" strike="noStrike">
                          <a:solidFill>
                            <a:srgbClr val="000000"/>
                          </a:solidFill>
                          <a:effectLst/>
                          <a:latin typeface="Calibri" panose="020F0502020204030204" pitchFamily="34" charset="0"/>
                        </a:rPr>
                        <a:t>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0,0000001</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0,0000008</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0,0000010</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0,0000014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0,0000016</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0,0000020</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0,0000021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0,0000024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0,0000025</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2"/>
                  </a:ext>
                </a:extLst>
              </a:tr>
              <a:tr h="190500">
                <a:tc>
                  <a:txBody>
                    <a:bodyPr/>
                    <a:lstStyle/>
                    <a:p>
                      <a:pPr algn="ctr" fontAlgn="b"/>
                      <a:r>
                        <a:rPr lang="en-GB" sz="1100" b="0" i="0" u="none" strike="noStrike">
                          <a:solidFill>
                            <a:srgbClr val="000000"/>
                          </a:solidFill>
                          <a:effectLst/>
                          <a:latin typeface="Calibri" panose="020F0502020204030204" pitchFamily="34" charset="0"/>
                        </a:rPr>
                        <a:t>1,25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0,0000002</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0,0000008</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0,0000029</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0,0000041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0,0000064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0,0000075</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0,0000092</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0,0000101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0,0000114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0,0000120</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3"/>
                  </a:ext>
                </a:extLst>
              </a:tr>
              <a:tr h="190500">
                <a:tc>
                  <a:txBody>
                    <a:bodyPr/>
                    <a:lstStyle/>
                    <a:p>
                      <a:pPr algn="ctr" fontAlgn="b"/>
                      <a:r>
                        <a:rPr lang="en-GB" sz="1100" b="0" i="0" u="none" strike="noStrike">
                          <a:solidFill>
                            <a:srgbClr val="000000"/>
                          </a:solidFill>
                          <a:effectLst/>
                          <a:latin typeface="Calibri" panose="020F050202020403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0,0000002</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0,0000010</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0,0000041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0,0000060</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0,0000096</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0,0000112</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0,0000140</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dirty="0">
                          <a:solidFill>
                            <a:srgbClr val="000000"/>
                          </a:solidFill>
                          <a:effectLst/>
                          <a:latin typeface="Calibri" panose="020F0502020204030204" pitchFamily="34" charset="0"/>
                        </a:rPr>
                        <a:t>0,0000153</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0,0000174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0,0000184</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4"/>
                  </a:ext>
                </a:extLst>
              </a:tr>
              <a:tr h="190500">
                <a:tc>
                  <a:txBody>
                    <a:bodyPr/>
                    <a:lstStyle/>
                    <a:p>
                      <a:pPr algn="ctr" fontAlgn="b"/>
                      <a:r>
                        <a:rPr lang="en-GB" sz="1100" b="0" i="0" u="none" strike="noStrike">
                          <a:solidFill>
                            <a:srgbClr val="000000"/>
                          </a:solidFill>
                          <a:effectLst/>
                          <a:latin typeface="Calibri" panose="020F0502020204030204" pitchFamily="34" charset="0"/>
                        </a:rPr>
                        <a:t>2,25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0,0000014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0,0000064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0,0000096</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0,0000159</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0,0000187</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0,0000238</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0,0000261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0,0000300</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0,0000317</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5"/>
                  </a:ext>
                </a:extLst>
              </a:tr>
              <a:tr h="190500">
                <a:tc>
                  <a:txBody>
                    <a:bodyPr/>
                    <a:lstStyle/>
                    <a:p>
                      <a:pPr algn="ctr" fontAlgn="b"/>
                      <a:r>
                        <a:rPr lang="en-GB" sz="1100" b="0" i="0" u="none" strike="noStrike">
                          <a:solidFill>
                            <a:srgbClr val="000000"/>
                          </a:solidFill>
                          <a:effectLst/>
                          <a:latin typeface="Calibri" panose="020F0502020204030204" pitchFamily="34" charset="0"/>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0,0000016</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0,0000075</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0,0000112</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0,0000187</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0,0000223</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0,0000285</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0,0000314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0,0000363</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0,0000385</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6"/>
                  </a:ext>
                </a:extLst>
              </a:tr>
              <a:tr h="190500">
                <a:tc>
                  <a:txBody>
                    <a:bodyPr/>
                    <a:lstStyle/>
                    <a:p>
                      <a:pPr algn="ctr" fontAlgn="b"/>
                      <a:r>
                        <a:rPr lang="en-GB" sz="1100" b="0" i="0" u="none" strike="noStrike">
                          <a:solidFill>
                            <a:srgbClr val="000000"/>
                          </a:solidFill>
                          <a:effectLst/>
                          <a:latin typeface="Calibri" panose="020F0502020204030204" pitchFamily="34" charset="0"/>
                        </a:rPr>
                        <a:t>3,25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0,0000020</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0,0000092</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0,0000140</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0,0000238</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0,0000285</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0,0000371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0,0000411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0,0000479</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0,0000511</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7"/>
                  </a:ext>
                </a:extLst>
              </a:tr>
              <a:tr h="190500">
                <a:tc>
                  <a:txBody>
                    <a:bodyPr/>
                    <a:lstStyle/>
                    <a:p>
                      <a:pPr algn="ctr" fontAlgn="b"/>
                      <a:r>
                        <a:rPr lang="en-GB" sz="1100" b="0" i="0" u="none" strike="noStrike">
                          <a:solidFill>
                            <a:srgbClr val="000000"/>
                          </a:solidFill>
                          <a:effectLst/>
                          <a:latin typeface="Calibri" panose="020F0502020204030204" pitchFamily="34" charset="0"/>
                        </a:rPr>
                        <a:t>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0,0000021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0,0000101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0,0000153</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0,0000261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0,0000314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0,0000411</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0,0000456</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0,0000535</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0,0000572</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8"/>
                  </a:ext>
                </a:extLst>
              </a:tr>
              <a:tr h="215900">
                <a:tc>
                  <a:txBody>
                    <a:bodyPr/>
                    <a:lstStyle/>
                    <a:p>
                      <a:pPr algn="ctr" fontAlgn="b"/>
                      <a:r>
                        <a:rPr lang="en-GB" sz="1100" b="0" i="0" u="none" strike="noStrike">
                          <a:solidFill>
                            <a:srgbClr val="000000"/>
                          </a:solidFill>
                          <a:effectLst/>
                          <a:latin typeface="Calibri" panose="020F0502020204030204" pitchFamily="34" charset="0"/>
                        </a:rPr>
                        <a:t>4,25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0,0000024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0,0000114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0,0000174</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0,0000300</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0,0000363</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0,0000479</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0,0000535</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0,0000633</a:t>
                      </a:r>
                    </a:p>
                  </a:txBody>
                  <a:tcPr marL="0" marR="0" marT="0" marB="0" anchor="b">
                    <a:lnL>
                      <a:noFill/>
                    </a:lnL>
                    <a:lnR>
                      <a:noFill/>
                    </a:lnR>
                    <a:lnT>
                      <a:noFill/>
                    </a:lnT>
                    <a:lnB>
                      <a:noFill/>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0,0000680</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9"/>
                  </a:ext>
                </a:extLst>
              </a:tr>
              <a:tr h="190500">
                <a:tc>
                  <a:txBody>
                    <a:bodyPr/>
                    <a:lstStyle/>
                    <a:p>
                      <a:pPr algn="ctr" fontAlgn="b"/>
                      <a:r>
                        <a:rPr lang="en-GB" sz="1100" b="0" i="0" u="none" strike="noStrike">
                          <a:solidFill>
                            <a:srgbClr val="000000"/>
                          </a:solidFill>
                          <a:effectLst/>
                          <a:latin typeface="Calibri" panose="020F0502020204030204" pitchFamily="34" charset="0"/>
                        </a:rPr>
                        <a:t>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0,0000003</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0,0000025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0,0000120</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0,0000184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0,0000317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0,0000385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dirty="0">
                          <a:solidFill>
                            <a:srgbClr val="000000"/>
                          </a:solidFill>
                          <a:effectLst/>
                          <a:latin typeface="Calibri" panose="020F0502020204030204" pitchFamily="34" charset="0"/>
                        </a:rPr>
                        <a:t>0,0000511</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0,0000572</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a:solidFill>
                            <a:srgbClr val="000000"/>
                          </a:solidFill>
                          <a:effectLst/>
                          <a:latin typeface="Calibri" panose="020F0502020204030204" pitchFamily="34" charset="0"/>
                        </a:rPr>
                        <a:t>0,0000680</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GB" sz="1100" b="0" i="0" u="none" strike="noStrike" dirty="0">
                          <a:solidFill>
                            <a:srgbClr val="000000"/>
                          </a:solidFill>
                          <a:effectLst/>
                          <a:latin typeface="Calibri" panose="020F0502020204030204" pitchFamily="34" charset="0"/>
                        </a:rPr>
                        <a:t>0,0000732</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bl>
          </a:graphicData>
        </a:graphic>
      </p:graphicFrame>
      <mc:AlternateContent xmlns:mc="http://schemas.openxmlformats.org/markup-compatibility/2006" xmlns:a14="http://schemas.microsoft.com/office/drawing/2010/main">
        <mc:Choice Requires="a14">
          <p:sp>
            <p:nvSpPr>
              <p:cNvPr id="12" name="TextBox 11"/>
              <p:cNvSpPr txBox="1"/>
              <p:nvPr/>
            </p:nvSpPr>
            <p:spPr>
              <a:xfrm>
                <a:off x="2400861" y="4688798"/>
                <a:ext cx="5008166" cy="451086"/>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2400" b="0" i="1" u="none">
                          <a:latin typeface="Cambria Math" panose="02040503050406030204" pitchFamily="18" charset="0"/>
                        </a:rPr>
                        <m:t>𝑀𝑜𝑛𝑡h𝑙𝑦</m:t>
                      </m:r>
                      <m:r>
                        <a:rPr lang="pt-PT" sz="2400" b="0" i="1" u="none">
                          <a:latin typeface="Cambria Math" panose="02040503050406030204" pitchFamily="18" charset="0"/>
                        </a:rPr>
                        <m:t> </m:t>
                      </m:r>
                      <m:sSub>
                        <m:sSubPr>
                          <m:ctrlPr>
                            <a:rPr lang="pt-PT" sz="2400" b="0" i="1" u="none">
                              <a:latin typeface="Cambria Math" panose="02040503050406030204" pitchFamily="18" charset="0"/>
                            </a:rPr>
                          </m:ctrlPr>
                        </m:sSubPr>
                        <m:e>
                          <m:r>
                            <a:rPr lang="pt-PT" sz="2400" b="0" i="1" u="none">
                              <a:latin typeface="Cambria Math" panose="02040503050406030204" pitchFamily="18" charset="0"/>
                              <a:ea typeface="Cambria Math" panose="02040503050406030204" pitchFamily="18" charset="0"/>
                            </a:rPr>
                            <m:t>𝜎</m:t>
                          </m:r>
                        </m:e>
                        <m:sub>
                          <m:r>
                            <a:rPr lang="pt-PT" sz="2400" b="0" i="1" u="none">
                              <a:latin typeface="Cambria Math" panose="02040503050406030204" pitchFamily="18" charset="0"/>
                            </a:rPr>
                            <m:t>𝑝</m:t>
                          </m:r>
                        </m:sub>
                      </m:sSub>
                      <m:r>
                        <a:rPr lang="pt-PT" sz="2400" b="0" i="1" u="none">
                          <a:latin typeface="Cambria Math" panose="02040503050406030204" pitchFamily="18" charset="0"/>
                        </a:rPr>
                        <m:t>=</m:t>
                      </m:r>
                      <m:rad>
                        <m:radPr>
                          <m:degHide m:val="on"/>
                          <m:ctrlPr>
                            <a:rPr lang="pt-PT" sz="2400" b="0" i="1" u="none">
                              <a:latin typeface="Cambria Math" panose="02040503050406030204" pitchFamily="18" charset="0"/>
                            </a:rPr>
                          </m:ctrlPr>
                        </m:radPr>
                        <m:deg/>
                        <m:e>
                          <m:sSup>
                            <m:sSupPr>
                              <m:ctrlPr>
                                <a:rPr lang="pt-PT" sz="2400" i="1" u="none">
                                  <a:latin typeface="Cambria Math" panose="02040503050406030204" pitchFamily="18" charset="0"/>
                                </a:rPr>
                              </m:ctrlPr>
                            </m:sSupPr>
                            <m:e>
                              <m:r>
                                <a:rPr lang="pt-PT" sz="2400" i="1" u="none">
                                  <a:latin typeface="Cambria Math" panose="02040503050406030204" pitchFamily="18" charset="0"/>
                                </a:rPr>
                                <m:t>𝑤</m:t>
                              </m:r>
                            </m:e>
                            <m:sup>
                              <m:r>
                                <a:rPr lang="pt-PT" sz="2400" i="1" u="none">
                                  <a:latin typeface="Cambria Math" panose="02040503050406030204" pitchFamily="18" charset="0"/>
                                </a:rPr>
                                <m:t>′</m:t>
                              </m:r>
                            </m:sup>
                          </m:sSup>
                          <m:r>
                            <a:rPr lang="pt-PT" sz="2400" i="1" u="none">
                              <a:latin typeface="Cambria Math" panose="02040503050406030204" pitchFamily="18" charset="0"/>
                              <a:ea typeface="Cambria Math" panose="02040503050406030204" pitchFamily="18" charset="0"/>
                            </a:rPr>
                            <m:t>∙</m:t>
                          </m:r>
                          <m:r>
                            <m:rPr>
                              <m:sty m:val="p"/>
                            </m:rPr>
                            <a:rPr lang="el-GR" sz="2400" i="1" u="none">
                              <a:latin typeface="Cambria Math" panose="02040503050406030204" pitchFamily="18" charset="0"/>
                              <a:ea typeface="Cambria Math" panose="02040503050406030204" pitchFamily="18" charset="0"/>
                            </a:rPr>
                            <m:t>Σ</m:t>
                          </m:r>
                          <m:r>
                            <a:rPr lang="el-GR" sz="2400" i="1" u="none">
                              <a:latin typeface="Cambria Math" panose="02040503050406030204" pitchFamily="18" charset="0"/>
                              <a:ea typeface="Cambria Math" panose="02040503050406030204" pitchFamily="18" charset="0"/>
                            </a:rPr>
                            <m:t>∙</m:t>
                          </m:r>
                          <m:r>
                            <a:rPr lang="pt-PT" sz="2400" i="1" u="none">
                              <a:latin typeface="Cambria Math" panose="02040503050406030204" pitchFamily="18" charset="0"/>
                              <a:ea typeface="Cambria Math" panose="02040503050406030204" pitchFamily="18" charset="0"/>
                            </a:rPr>
                            <m:t>𝑤</m:t>
                          </m:r>
                        </m:e>
                      </m:rad>
                      <m:r>
                        <a:rPr lang="pt-PT" sz="2400" b="0" i="1" u="none">
                          <a:latin typeface="Cambria Math" panose="02040503050406030204" pitchFamily="18" charset="0"/>
                          <a:ea typeface="Cambria Math" panose="02040503050406030204" pitchFamily="18" charset="0"/>
                        </a:rPr>
                        <m:t>=0,6963%</m:t>
                      </m:r>
                    </m:oMath>
                  </m:oMathPara>
                </a14:m>
                <a:endParaRPr lang="pt-PT" sz="2400" b="0" u="none" dirty="0">
                  <a:ea typeface="Cambria Math" panose="020405030504060302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400861" y="4688798"/>
                <a:ext cx="5008166" cy="451086"/>
              </a:xfrm>
              <a:prstGeom prst="rect">
                <a:avLst/>
              </a:prstGeom>
              <a:blipFill>
                <a:blip r:embed="rId4"/>
                <a:stretch>
                  <a:fillRect/>
                </a:stretch>
              </a:blipFill>
            </p:spPr>
            <p:txBody>
              <a:bodyPr/>
              <a:lstStyle/>
              <a:p>
                <a:r>
                  <a:rPr lang="pt-PT">
                    <a:noFill/>
                  </a:rPr>
                  <a:t> </a:t>
                </a:r>
              </a:p>
            </p:txBody>
          </p:sp>
        </mc:Fallback>
      </mc:AlternateContent>
      <p:sp>
        <p:nvSpPr>
          <p:cNvPr id="4" name="Down Arrow 3"/>
          <p:cNvSpPr/>
          <p:nvPr/>
        </p:nvSpPr>
        <p:spPr>
          <a:xfrm>
            <a:off x="4726458" y="4218262"/>
            <a:ext cx="356972" cy="53125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2"/>
          <p:cNvSpPr txBox="1">
            <a:spLocks noChangeArrowheads="1"/>
          </p:cNvSpPr>
          <p:nvPr/>
        </p:nvSpPr>
        <p:spPr bwMode="auto">
          <a:xfrm>
            <a:off x="732388" y="243424"/>
            <a:ext cx="8702083" cy="1152128"/>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a:t>Cash-flow Mapping</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809</a:t>
            </a:fld>
            <a:endParaRPr lang="en-US"/>
          </a:p>
        </p:txBody>
      </p:sp>
    </p:spTree>
    <p:extLst>
      <p:ext uri="{BB962C8B-B14F-4D97-AF65-F5344CB8AC3E}">
        <p14:creationId xmlns:p14="http://schemas.microsoft.com/office/powerpoint/2010/main" val="2089871260"/>
      </p:ext>
    </p:extLst>
  </p:cSld>
  <p:clrMapOvr>
    <a:masterClrMapping/>
  </p:clrMapOvr>
  <p:transition spd="slow">
    <p:pull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ctrTitle"/>
          </p:nvPr>
        </p:nvSpPr>
        <p:spPr>
          <a:xfrm>
            <a:off x="762000" y="2459038"/>
            <a:ext cx="8731250" cy="641350"/>
          </a:xfrm>
          <a:noFill/>
        </p:spPr>
        <p:txBody>
          <a:bodyPr wrap="square" lIns="91440" tIns="45720" rIns="91440" bIns="45720">
            <a:spAutoFit/>
          </a:bodyPr>
          <a:lstStyle/>
          <a:p>
            <a:pPr marL="1438275" indent="-1438275"/>
            <a:r>
              <a:rPr lang="en-US" sz="3600" b="1" dirty="0"/>
              <a:t>1.1.3.	Relevance of the Financial Sector</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81</a:t>
            </a:fld>
            <a:endParaRPr lang="en-US" dirty="0"/>
          </a:p>
        </p:txBody>
      </p:sp>
    </p:spTree>
    <p:extLst>
      <p:ext uri="{BB962C8B-B14F-4D97-AF65-F5344CB8AC3E}">
        <p14:creationId xmlns:p14="http://schemas.microsoft.com/office/powerpoint/2010/main" val="2668752752"/>
      </p:ext>
    </p:extLst>
  </p:cSld>
  <p:clrMapOvr>
    <a:masterClrMapping/>
  </p:clrMapOvr>
  <p:transition spd="slow">
    <p:pull dir="r"/>
  </p:transition>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44376" y="314763"/>
            <a:ext cx="8673120" cy="1092426"/>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t>Duration Bucketing</a:t>
            </a:r>
          </a:p>
        </p:txBody>
      </p:sp>
      <mc:AlternateContent xmlns:mc="http://schemas.openxmlformats.org/markup-compatibility/2006" xmlns:a14="http://schemas.microsoft.com/office/drawing/2010/main">
        <mc:Choice Requires="a14">
          <p:sp>
            <p:nvSpPr>
              <p:cNvPr id="5" name="Rectangle 3"/>
              <p:cNvSpPr>
                <a:spLocks noChangeArrowheads="1"/>
              </p:cNvSpPr>
              <p:nvPr/>
            </p:nvSpPr>
            <p:spPr bwMode="auto">
              <a:xfrm>
                <a:off x="776536" y="1628800"/>
                <a:ext cx="8640960" cy="46805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solidFill>
                      <a:srgbClr val="FF0000"/>
                    </a:solidFill>
                    <a:latin typeface="+mn-lt"/>
                  </a:rPr>
                  <a:t>Each cash flow must be allocated between the standard buckets, but this time considering duration (or maturity) buckets and their weights</a:t>
                </a:r>
                <a:r>
                  <a:rPr lang="en-US" altLang="en-US" sz="2000" b="0" u="none" dirty="0">
                    <a:latin typeface="+mn-lt"/>
                  </a:rPr>
                  <a:t>.</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The number of maturities will now be lower, as we are working with a fixed set of maturities, regardless the maturities of the different cash-flows.</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Assuming that the duration of the allocation is the same as the original one:</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latin typeface="+mn-lt"/>
                </a:endParaRPr>
              </a:p>
              <a:p>
                <a:pPr marL="0" indent="269875" algn="just" eaLnBrk="1" hangingPunct="1">
                  <a:lnSpc>
                    <a:spcPts val="2500"/>
                  </a:lnSpc>
                  <a:spcBef>
                    <a:spcPts val="0"/>
                  </a:spcBef>
                  <a:spcAft>
                    <a:spcPts val="0"/>
                  </a:spcAft>
                  <a:buClr>
                    <a:schemeClr val="bg2"/>
                  </a:buClr>
                  <a:buNone/>
                </a:pPr>
                <a:endParaRPr lang="en-US" altLang="en-US" sz="1800" b="0" u="none" dirty="0">
                  <a:latin typeface="+mn-lt"/>
                </a:endParaRPr>
              </a:p>
              <a:p>
                <a:pPr marL="0" indent="269875" algn="just" eaLnBrk="1" hangingPunct="1">
                  <a:lnSpc>
                    <a:spcPts val="2500"/>
                  </a:lnSpc>
                  <a:spcBef>
                    <a:spcPts val="0"/>
                  </a:spcBef>
                  <a:spcAft>
                    <a:spcPts val="0"/>
                  </a:spcAft>
                  <a:buClr>
                    <a:schemeClr val="bg2"/>
                  </a:buClr>
                  <a:buNone/>
                </a:pPr>
                <a:r>
                  <a:rPr lang="en-US" altLang="en-US" sz="1800" b="0" u="none" dirty="0">
                    <a:latin typeface="+mn-lt"/>
                  </a:rPr>
                  <a:t>where</a:t>
                </a:r>
              </a:p>
              <a:p>
                <a:pPr marL="269875" indent="0" algn="just" eaLnBrk="1" hangingPunct="1">
                  <a:lnSpc>
                    <a:spcPts val="2500"/>
                  </a:lnSpc>
                  <a:spcBef>
                    <a:spcPts val="0"/>
                  </a:spcBef>
                  <a:spcAft>
                    <a:spcPts val="0"/>
                  </a:spcAft>
                  <a:buClr>
                    <a:schemeClr val="bg2"/>
                  </a:buClr>
                  <a:buNone/>
                </a:pPr>
                <a14:m>
                  <m:oMath xmlns:m="http://schemas.openxmlformats.org/officeDocument/2006/math">
                    <m:sSub>
                      <m:sSubPr>
                        <m:ctrlPr>
                          <a:rPr lang="pt-PT" sz="1800" i="1" u="none">
                            <a:latin typeface="Cambria Math" panose="02040503050406030204" pitchFamily="18" charset="0"/>
                          </a:rPr>
                        </m:ctrlPr>
                      </m:sSubPr>
                      <m:e>
                        <m:r>
                          <a:rPr lang="pt-PT" sz="1800" b="0" i="1" u="none">
                            <a:latin typeface="Cambria Math" panose="02040503050406030204" pitchFamily="18" charset="0"/>
                          </a:rPr>
                          <m:t>𝐷</m:t>
                        </m:r>
                      </m:e>
                      <m:sub>
                        <m:r>
                          <a:rPr lang="pt-PT" sz="1800" b="0" i="1" u="none">
                            <a:latin typeface="Cambria Math" panose="02040503050406030204" pitchFamily="18" charset="0"/>
                          </a:rPr>
                          <m:t>𝐿</m:t>
                        </m:r>
                      </m:sub>
                    </m:sSub>
                  </m:oMath>
                </a14:m>
                <a:r>
                  <a:rPr lang="en-US" altLang="en-US" sz="1800" b="0" u="none" dirty="0">
                    <a:latin typeface="+mn-lt"/>
                  </a:rPr>
                  <a:t>= duration of the bucket with the lower maturity</a:t>
                </a:r>
              </a:p>
              <a:p>
                <a:pPr marL="269875" indent="0" algn="just" eaLnBrk="1" hangingPunct="1">
                  <a:lnSpc>
                    <a:spcPts val="2500"/>
                  </a:lnSpc>
                  <a:spcBef>
                    <a:spcPts val="0"/>
                  </a:spcBef>
                  <a:spcAft>
                    <a:spcPts val="0"/>
                  </a:spcAft>
                  <a:buClr>
                    <a:schemeClr val="bg2"/>
                  </a:buClr>
                  <a:buNone/>
                </a:pPr>
                <a14:m>
                  <m:oMath xmlns:m="http://schemas.openxmlformats.org/officeDocument/2006/math">
                    <m:sSub>
                      <m:sSubPr>
                        <m:ctrlPr>
                          <a:rPr lang="pt-PT" sz="1800" i="1" u="none">
                            <a:latin typeface="Cambria Math" panose="02040503050406030204" pitchFamily="18" charset="0"/>
                          </a:rPr>
                        </m:ctrlPr>
                      </m:sSubPr>
                      <m:e>
                        <m:r>
                          <a:rPr lang="pt-PT" sz="1800" b="0" i="1" u="none">
                            <a:latin typeface="Cambria Math" panose="02040503050406030204" pitchFamily="18" charset="0"/>
                          </a:rPr>
                          <m:t>𝐷</m:t>
                        </m:r>
                      </m:e>
                      <m:sub>
                        <m:r>
                          <a:rPr lang="pt-PT" sz="1800" b="0" i="1" u="none" smtClean="0">
                            <a:latin typeface="Cambria Math" panose="02040503050406030204" pitchFamily="18" charset="0"/>
                          </a:rPr>
                          <m:t>𝐻</m:t>
                        </m:r>
                      </m:sub>
                    </m:sSub>
                  </m:oMath>
                </a14:m>
                <a:r>
                  <a:rPr lang="en-US" altLang="en-US" sz="1800" b="0" u="none" dirty="0">
                    <a:latin typeface="+mn-lt"/>
                  </a:rPr>
                  <a:t>= duration of the bucket with the higher maturity</a:t>
                </a:r>
              </a:p>
              <a:p>
                <a:pPr marL="269875" indent="0" algn="just" eaLnBrk="1" hangingPunct="1">
                  <a:lnSpc>
                    <a:spcPts val="2500"/>
                  </a:lnSpc>
                  <a:spcBef>
                    <a:spcPts val="0"/>
                  </a:spcBef>
                  <a:spcAft>
                    <a:spcPts val="0"/>
                  </a:spcAft>
                  <a:buClr>
                    <a:schemeClr val="bg2"/>
                  </a:buClr>
                  <a:buNone/>
                </a:pPr>
                <a14:m>
                  <m:oMath xmlns:m="http://schemas.openxmlformats.org/officeDocument/2006/math">
                    <m:sSub>
                      <m:sSubPr>
                        <m:ctrlPr>
                          <a:rPr lang="pt-PT" sz="1800" i="1" u="none">
                            <a:latin typeface="Cambria Math" panose="02040503050406030204" pitchFamily="18" charset="0"/>
                          </a:rPr>
                        </m:ctrlPr>
                      </m:sSubPr>
                      <m:e>
                        <m:r>
                          <a:rPr lang="pt-PT" sz="1800" b="0" i="1" u="none">
                            <a:latin typeface="Cambria Math" panose="02040503050406030204" pitchFamily="18" charset="0"/>
                          </a:rPr>
                          <m:t>𝐷</m:t>
                        </m:r>
                      </m:e>
                      <m:sub>
                        <m:r>
                          <a:rPr lang="pt-PT" sz="1800" b="0" i="1" u="none">
                            <a:latin typeface="Cambria Math" panose="02040503050406030204" pitchFamily="18" charset="0"/>
                          </a:rPr>
                          <m:t>𝐻</m:t>
                        </m:r>
                      </m:sub>
                    </m:sSub>
                  </m:oMath>
                </a14:m>
                <a:r>
                  <a:rPr lang="en-US" altLang="en-US" sz="1800" b="0" u="none" dirty="0">
                    <a:latin typeface="+mn-lt"/>
                  </a:rPr>
                  <a:t>= duration of the cash-flow to allocate</a:t>
                </a:r>
              </a:p>
              <a:p>
                <a:pPr marL="269875" indent="0" algn="just" eaLnBrk="1" hangingPunct="1">
                  <a:lnSpc>
                    <a:spcPts val="2500"/>
                  </a:lnSpc>
                  <a:spcBef>
                    <a:spcPts val="0"/>
                  </a:spcBef>
                  <a:spcAft>
                    <a:spcPts val="0"/>
                  </a:spcAft>
                  <a:buClr>
                    <a:schemeClr val="bg2"/>
                  </a:buClr>
                  <a:buNone/>
                </a:pPr>
                <a14:m>
                  <m:oMath xmlns:m="http://schemas.openxmlformats.org/officeDocument/2006/math">
                    <m:sSub>
                      <m:sSubPr>
                        <m:ctrlPr>
                          <a:rPr lang="pt-PT" sz="1800" i="1" u="none">
                            <a:latin typeface="Cambria Math" panose="02040503050406030204" pitchFamily="18" charset="0"/>
                          </a:rPr>
                        </m:ctrlPr>
                      </m:sSubPr>
                      <m:e>
                        <m:r>
                          <a:rPr lang="pt-PT" sz="1800" b="0" i="1" u="none" smtClean="0">
                            <a:latin typeface="Cambria Math" panose="02040503050406030204" pitchFamily="18" charset="0"/>
                          </a:rPr>
                          <m:t>𝑤</m:t>
                        </m:r>
                      </m:e>
                      <m:sub>
                        <m:r>
                          <a:rPr lang="pt-PT" sz="1800" b="0" i="1" u="none">
                            <a:latin typeface="Cambria Math" panose="02040503050406030204" pitchFamily="18" charset="0"/>
                          </a:rPr>
                          <m:t>𝐿</m:t>
                        </m:r>
                      </m:sub>
                    </m:sSub>
                  </m:oMath>
                </a14:m>
                <a:r>
                  <a:rPr lang="en-US" altLang="en-US" sz="1800" b="0" u="none" dirty="0">
                    <a:latin typeface="+mn-lt"/>
                  </a:rPr>
                  <a:t>= weight of the bucket with the lower maturity</a:t>
                </a:r>
              </a:p>
              <a:p>
                <a:pPr marL="269875" indent="0" algn="just" eaLnBrk="1" hangingPunct="1">
                  <a:lnSpc>
                    <a:spcPts val="2500"/>
                  </a:lnSpc>
                  <a:spcBef>
                    <a:spcPts val="0"/>
                  </a:spcBef>
                  <a:spcAft>
                    <a:spcPts val="0"/>
                  </a:spcAft>
                  <a:buClr>
                    <a:schemeClr val="bg2"/>
                  </a:buClr>
                  <a:buNone/>
                </a:pPr>
                <a14:m>
                  <m:oMath xmlns:m="http://schemas.openxmlformats.org/officeDocument/2006/math">
                    <m:sSub>
                      <m:sSubPr>
                        <m:ctrlPr>
                          <a:rPr lang="pt-PT" sz="1800" i="1" u="none">
                            <a:latin typeface="Cambria Math" panose="02040503050406030204" pitchFamily="18" charset="0"/>
                          </a:rPr>
                        </m:ctrlPr>
                      </m:sSubPr>
                      <m:e>
                        <m:r>
                          <a:rPr lang="pt-PT" sz="1800" b="0" i="1" u="none">
                            <a:latin typeface="Cambria Math" panose="02040503050406030204" pitchFamily="18" charset="0"/>
                          </a:rPr>
                          <m:t>𝑤</m:t>
                        </m:r>
                      </m:e>
                      <m:sub>
                        <m:r>
                          <a:rPr lang="pt-PT" sz="1800" b="0" i="1" u="none" smtClean="0">
                            <a:latin typeface="Cambria Math" panose="02040503050406030204" pitchFamily="18" charset="0"/>
                          </a:rPr>
                          <m:t>𝐻</m:t>
                        </m:r>
                      </m:sub>
                    </m:sSub>
                  </m:oMath>
                </a14:m>
                <a:r>
                  <a:rPr lang="en-US" altLang="en-US" sz="1800" b="0" u="none" dirty="0">
                    <a:latin typeface="+mn-lt"/>
                  </a:rPr>
                  <a:t>= weight of the bucket with the lower maturity (1-</a:t>
                </a:r>
                <a14:m>
                  <m:oMath xmlns:m="http://schemas.openxmlformats.org/officeDocument/2006/math">
                    <m:sSub>
                      <m:sSubPr>
                        <m:ctrlPr>
                          <a:rPr lang="pt-PT" sz="1800" i="1" u="none">
                            <a:latin typeface="Cambria Math" panose="02040503050406030204" pitchFamily="18" charset="0"/>
                          </a:rPr>
                        </m:ctrlPr>
                      </m:sSubPr>
                      <m:e>
                        <m:r>
                          <a:rPr lang="pt-PT" sz="1800" b="0" i="1" u="none">
                            <a:latin typeface="Cambria Math" panose="02040503050406030204" pitchFamily="18" charset="0"/>
                          </a:rPr>
                          <m:t>𝑤</m:t>
                        </m:r>
                      </m:e>
                      <m:sub>
                        <m:r>
                          <a:rPr lang="pt-PT" sz="1800" b="0" i="1" u="none">
                            <a:latin typeface="Cambria Math" panose="02040503050406030204" pitchFamily="18" charset="0"/>
                          </a:rPr>
                          <m:t>𝐿</m:t>
                        </m:r>
                      </m:sub>
                    </m:sSub>
                  </m:oMath>
                </a14:m>
                <a:r>
                  <a:rPr lang="en-US" altLang="en-US" sz="1800" b="0" u="none" dirty="0">
                    <a:latin typeface="+mn-lt"/>
                  </a:rPr>
                  <a:t>)</a:t>
                </a:r>
                <a:endParaRPr lang="en-US" altLang="en-US" sz="1800" dirty="0">
                  <a:latin typeface="+mn-lt"/>
                </a:endParaRPr>
              </a:p>
            </p:txBody>
          </p:sp>
        </mc:Choice>
        <mc:Fallback xmlns="">
          <p:sp>
            <p:nvSpPr>
              <p:cNvPr id="5" name="Rectangle 3"/>
              <p:cNvSpPr>
                <a:spLocks noRot="1" noChangeAspect="1" noMove="1" noResize="1" noEditPoints="1" noAdjustHandles="1" noChangeArrowheads="1" noChangeShapeType="1" noTextEdit="1"/>
              </p:cNvSpPr>
              <p:nvPr/>
            </p:nvSpPr>
            <p:spPr bwMode="auto">
              <a:xfrm>
                <a:off x="776536" y="1628800"/>
                <a:ext cx="8640960" cy="4680520"/>
              </a:xfrm>
              <a:prstGeom prst="rect">
                <a:avLst/>
              </a:prstGeom>
              <a:blipFill>
                <a:blip r:embed="rId2"/>
                <a:stretch>
                  <a:fillRect l="-635" t="-391" r="-705" b="-14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800400" y="3665402"/>
                <a:ext cx="3096603" cy="332399"/>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000" b="0" i="1" u="none" smtClean="0">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sSub>
                        <m:sSubPr>
                          <m:ctrlPr>
                            <a:rPr lang="pt-PT" sz="200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𝐿</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𝐻</m:t>
                              </m:r>
                            </m:sub>
                          </m:sSub>
                          <m:r>
                            <a:rPr lang="pt-PT" sz="2000" b="0" i="1" u="none">
                              <a:latin typeface="Cambria Math" panose="02040503050406030204" pitchFamily="18" charset="0"/>
                            </a:rPr>
                            <m:t>𝐷</m:t>
                          </m:r>
                        </m:e>
                        <m:sub>
                          <m:r>
                            <a:rPr lang="pt-PT" sz="2000" b="0" i="1" u="none">
                              <a:latin typeface="Cambria Math" panose="02040503050406030204" pitchFamily="18" charset="0"/>
                            </a:rPr>
                            <m:t>𝐻</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𝑐𝑓</m:t>
                          </m:r>
                        </m:sub>
                      </m:sSub>
                    </m:oMath>
                  </m:oMathPara>
                </a14:m>
                <a:endParaRPr lang="en-GB" sz="2000" u="none" dirty="0"/>
              </a:p>
            </p:txBody>
          </p:sp>
        </mc:Choice>
        <mc:Fallback xmlns="">
          <p:sp>
            <p:nvSpPr>
              <p:cNvPr id="7" name="TextBox 6"/>
              <p:cNvSpPr txBox="1">
                <a:spLocks noRot="1" noChangeAspect="1" noMove="1" noResize="1" noEditPoints="1" noAdjustHandles="1" noChangeArrowheads="1" noChangeShapeType="1" noTextEdit="1"/>
              </p:cNvSpPr>
              <p:nvPr/>
            </p:nvSpPr>
            <p:spPr>
              <a:xfrm>
                <a:off x="800400" y="3665402"/>
                <a:ext cx="3096603" cy="332399"/>
              </a:xfrm>
              <a:prstGeom prst="rect">
                <a:avLst/>
              </a:prstGeom>
              <a:blipFill>
                <a:blip r:embed="rId3"/>
                <a:stretch>
                  <a:fillRect b="-25455"/>
                </a:stretch>
              </a:blipFill>
            </p:spPr>
            <p:txBody>
              <a:bodyPr/>
              <a:lstStyle/>
              <a:p>
                <a:r>
                  <a:rPr lang="pt-PT">
                    <a:noFill/>
                  </a:rPr>
                  <a:t> </a:t>
                </a:r>
              </a:p>
            </p:txBody>
          </p:sp>
        </mc:Fallback>
      </mc:AlternateContent>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810</a:t>
            </a:fld>
            <a:endParaRPr lang="en-US"/>
          </a:p>
        </p:txBody>
      </p:sp>
    </p:spTree>
    <p:extLst>
      <p:ext uri="{BB962C8B-B14F-4D97-AF65-F5344CB8AC3E}">
        <p14:creationId xmlns:p14="http://schemas.microsoft.com/office/powerpoint/2010/main" val="1105725711"/>
      </p:ext>
    </p:extLst>
  </p:cSld>
  <p:clrMapOvr>
    <a:masterClrMapping/>
  </p:clrMapOvr>
  <p:transition spd="slow">
    <p:pull dir="r"/>
  </p:transition>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066800" y="10414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p:txBody>
      </p:sp>
      <p:sp>
        <p:nvSpPr>
          <p:cNvPr id="10" name="Rectangle 3"/>
          <p:cNvSpPr>
            <a:spLocks noChangeArrowheads="1"/>
          </p:cNvSpPr>
          <p:nvPr/>
        </p:nvSpPr>
        <p:spPr bwMode="auto">
          <a:xfrm>
            <a:off x="1066799" y="2003801"/>
            <a:ext cx="2743200" cy="45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r>
              <a:rPr lang="pt-PT" altLang="en-US" sz="2400" b="0" u="none" dirty="0"/>
              <a:t>CF1 2000€ in 1.25y</a:t>
            </a:r>
            <a:endParaRPr lang="pt-PT" altLang="en-US" sz="2400" b="0" u="none" baseline="-25000" dirty="0"/>
          </a:p>
          <a:p>
            <a:pPr eaLnBrk="1" hangingPunct="1">
              <a:defRPr/>
            </a:pPr>
            <a:endParaRPr lang="pt-PT" altLang="en-US" sz="2400" b="0" u="none" dirty="0"/>
          </a:p>
          <a:p>
            <a:pPr eaLnBrk="1" hangingPunct="1">
              <a:defRPr/>
            </a:pPr>
            <a:endParaRPr lang="pt-PT" altLang="en-US" sz="2400" b="0" u="none" dirty="0"/>
          </a:p>
          <a:p>
            <a:pPr eaLnBrk="1" hangingPunct="1">
              <a:defRPr/>
            </a:pPr>
            <a:endParaRPr lang="pt-PT" altLang="en-US" sz="2400" b="0" u="none" dirty="0"/>
          </a:p>
          <a:p>
            <a:pPr marL="0" indent="0" eaLnBrk="1" hangingPunct="1">
              <a:buNone/>
              <a:defRPr/>
            </a:pPr>
            <a:endParaRPr lang="pt-PT" altLang="en-US" sz="2400" b="0" u="none" dirty="0"/>
          </a:p>
          <a:p>
            <a:pPr marL="0" indent="0" eaLnBrk="1" hangingPunct="1">
              <a:buNone/>
              <a:defRPr/>
            </a:pPr>
            <a:endParaRPr lang="pt-PT" altLang="en-US" sz="2400" b="0" u="none" dirty="0"/>
          </a:p>
          <a:p>
            <a:pPr marL="0" indent="0" eaLnBrk="1" hangingPunct="1">
              <a:buNone/>
              <a:defRPr/>
            </a:pPr>
            <a:endParaRPr lang="pt-PT" altLang="en-US" sz="2400" b="0" u="none" dirty="0"/>
          </a:p>
          <a:p>
            <a:pPr marL="0" indent="0" eaLnBrk="1" hangingPunct="1">
              <a:buNone/>
              <a:defRPr/>
            </a:pPr>
            <a:endParaRPr lang="pt-PT" altLang="en-US" sz="2400" b="0" u="none" dirty="0"/>
          </a:p>
          <a:p>
            <a:pPr marL="0" indent="0" eaLnBrk="1" hangingPunct="1">
              <a:buNone/>
              <a:defRPr/>
            </a:pPr>
            <a:endParaRPr lang="pt-PT" altLang="en-US" sz="2400" b="0" u="none" dirty="0"/>
          </a:p>
        </p:txBody>
      </p:sp>
      <mc:AlternateContent xmlns:mc="http://schemas.openxmlformats.org/markup-compatibility/2006" xmlns:a14="http://schemas.microsoft.com/office/drawing/2010/main">
        <mc:Choice Requires="a14">
          <p:sp>
            <p:nvSpPr>
              <p:cNvPr id="11" name="TextBox 10"/>
              <p:cNvSpPr txBox="1"/>
              <p:nvPr/>
            </p:nvSpPr>
            <p:spPr>
              <a:xfrm>
                <a:off x="922944" y="2521594"/>
                <a:ext cx="3096603" cy="332399"/>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000" b="0" i="1" u="none" smtClean="0">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sSub>
                        <m:sSubPr>
                          <m:ctrlPr>
                            <a:rPr lang="pt-PT" sz="200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𝐿</m:t>
                          </m:r>
                        </m:sub>
                      </m:sSub>
                      <m:r>
                        <a:rPr lang="pt-PT" sz="2000" b="0" i="1" u="none">
                          <a:latin typeface="Cambria Math" panose="02040503050406030204" pitchFamily="18" charset="0"/>
                        </a:rPr>
                        <m:t>+</m:t>
                      </m:r>
                      <m:d>
                        <m:dPr>
                          <m:ctrlPr>
                            <a:rPr lang="pt-PT" sz="2000" b="0" i="1" u="none">
                              <a:latin typeface="Cambria Math" panose="02040503050406030204" pitchFamily="18" charset="0"/>
                            </a:rPr>
                          </m:ctrlPr>
                        </m:dPr>
                        <m:e>
                          <m:r>
                            <a:rPr lang="pt-PT" sz="2000" b="0" i="1" u="none">
                              <a:latin typeface="Cambria Math" panose="02040503050406030204" pitchFamily="18" charset="0"/>
                            </a:rPr>
                            <m:t>1−</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𝑤</m:t>
                              </m:r>
                            </m:e>
                            <m:sub>
                              <m:r>
                                <a:rPr lang="pt-PT" sz="2000" b="1" i="1" u="none" smtClean="0">
                                  <a:latin typeface="Cambria Math" panose="02040503050406030204" pitchFamily="18" charset="0"/>
                                </a:rPr>
                                <m:t>𝑳</m:t>
                              </m:r>
                            </m:sub>
                          </m:sSub>
                        </m:e>
                      </m:d>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𝐻</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𝑐𝑓</m:t>
                          </m:r>
                        </m:sub>
                      </m:sSub>
                    </m:oMath>
                  </m:oMathPara>
                </a14:m>
                <a:endParaRPr lang="en-GB" sz="2000" u="none" dirty="0"/>
              </a:p>
            </p:txBody>
          </p:sp>
        </mc:Choice>
        <mc:Fallback xmlns="">
          <p:sp>
            <p:nvSpPr>
              <p:cNvPr id="11" name="TextBox 10"/>
              <p:cNvSpPr txBox="1">
                <a:spLocks noRot="1" noChangeAspect="1" noMove="1" noResize="1" noEditPoints="1" noAdjustHandles="1" noChangeArrowheads="1" noChangeShapeType="1" noTextEdit="1"/>
              </p:cNvSpPr>
              <p:nvPr/>
            </p:nvSpPr>
            <p:spPr>
              <a:xfrm>
                <a:off x="922944" y="2521594"/>
                <a:ext cx="3096603" cy="332399"/>
              </a:xfrm>
              <a:prstGeom prst="rect">
                <a:avLst/>
              </a:prstGeom>
              <a:blipFill>
                <a:blip r:embed="rId2"/>
                <a:stretch>
                  <a:fillRect b="-27778"/>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744376" y="2977865"/>
                <a:ext cx="3673881" cy="307777"/>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000" b="0" i="1" u="none" smtClean="0">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r>
                        <a:rPr lang="pt-PT" sz="2000" i="1" u="none">
                          <a:latin typeface="Cambria Math" panose="02040503050406030204" pitchFamily="18" charset="0"/>
                          <a:ea typeface="Cambria Math" panose="02040503050406030204" pitchFamily="18" charset="0"/>
                        </a:rPr>
                        <m:t>∙</m:t>
                      </m:r>
                      <m:r>
                        <a:rPr lang="pt-PT" sz="2000" b="0" i="1" u="none">
                          <a:latin typeface="Cambria Math" panose="02040503050406030204" pitchFamily="18" charset="0"/>
                          <a:ea typeface="Cambria Math" panose="02040503050406030204" pitchFamily="18" charset="0"/>
                        </a:rPr>
                        <m:t>1</m:t>
                      </m:r>
                      <m:r>
                        <a:rPr lang="pt-PT" sz="2000" b="0" i="1" u="none">
                          <a:latin typeface="Cambria Math" panose="02040503050406030204" pitchFamily="18" charset="0"/>
                        </a:rPr>
                        <m:t>+</m:t>
                      </m:r>
                      <m:d>
                        <m:dPr>
                          <m:ctrlPr>
                            <a:rPr lang="pt-PT" sz="2000" b="0" i="1" u="none">
                              <a:latin typeface="Cambria Math" panose="02040503050406030204" pitchFamily="18" charset="0"/>
                            </a:rPr>
                          </m:ctrlPr>
                        </m:dPr>
                        <m:e>
                          <m:r>
                            <a:rPr lang="pt-PT" sz="2000" b="0" i="1" u="none">
                              <a:latin typeface="Cambria Math" panose="02040503050406030204" pitchFamily="18" charset="0"/>
                            </a:rPr>
                            <m:t>1−</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𝑤</m:t>
                              </m:r>
                            </m:e>
                            <m:sub>
                              <m:r>
                                <a:rPr lang="pt-PT" sz="2000" b="1" i="1" u="none" smtClean="0">
                                  <a:latin typeface="Cambria Math" panose="02040503050406030204" pitchFamily="18" charset="0"/>
                                </a:rPr>
                                <m:t>𝑳</m:t>
                              </m:r>
                            </m:sub>
                          </m:sSub>
                        </m:e>
                      </m:d>
                      <m:r>
                        <a:rPr lang="pt-PT" sz="2000" b="0" i="1" u="none">
                          <a:latin typeface="Cambria Math" panose="02040503050406030204" pitchFamily="18" charset="0"/>
                          <a:ea typeface="Cambria Math" panose="02040503050406030204" pitchFamily="18" charset="0"/>
                        </a:rPr>
                        <m:t>∙2</m:t>
                      </m:r>
                      <m:r>
                        <a:rPr lang="pt-PT" sz="2000" b="0" i="1" u="none">
                          <a:latin typeface="Cambria Math" panose="02040503050406030204" pitchFamily="18" charset="0"/>
                        </a:rPr>
                        <m:t>=1.25</m:t>
                      </m:r>
                    </m:oMath>
                  </m:oMathPara>
                </a14:m>
                <a:endParaRPr lang="en-GB" sz="2000" u="none" dirty="0"/>
              </a:p>
            </p:txBody>
          </p:sp>
        </mc:Choice>
        <mc:Fallback xmlns="">
          <p:sp>
            <p:nvSpPr>
              <p:cNvPr id="12" name="TextBox 11"/>
              <p:cNvSpPr txBox="1">
                <a:spLocks noRot="1" noChangeAspect="1" noMove="1" noResize="1" noEditPoints="1" noAdjustHandles="1" noChangeArrowheads="1" noChangeShapeType="1" noTextEdit="1"/>
              </p:cNvSpPr>
              <p:nvPr/>
            </p:nvSpPr>
            <p:spPr>
              <a:xfrm>
                <a:off x="744376" y="2977865"/>
                <a:ext cx="3673881" cy="307777"/>
              </a:xfrm>
              <a:prstGeom prst="rect">
                <a:avLst/>
              </a:prstGeom>
              <a:blipFill>
                <a:blip r:embed="rId3"/>
                <a:stretch>
                  <a:fillRect b="-17647"/>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32368" y="3392929"/>
                <a:ext cx="3673881" cy="331950"/>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a:latin typeface="Cambria Math" panose="02040503050406030204" pitchFamily="18" charset="0"/>
                            </a:rPr>
                            <m:t>𝑏𝑢𝑐𝑘𝑒𝑡</m:t>
                          </m:r>
                          <m:r>
                            <a:rPr lang="pt-PT" sz="2000" b="0" i="1" u="none">
                              <a:latin typeface="Cambria Math" panose="02040503050406030204" pitchFamily="18" charset="0"/>
                            </a:rPr>
                            <m:t> 1</m:t>
                          </m:r>
                          <m:r>
                            <a:rPr lang="pt-PT" sz="2000" b="0" i="1" u="none">
                              <a:latin typeface="Cambria Math" panose="02040503050406030204" pitchFamily="18" charset="0"/>
                            </a:rPr>
                            <m:t>𝑦</m:t>
                          </m:r>
                        </m:sub>
                      </m:sSub>
                      <m:r>
                        <a:rPr lang="pt-PT" sz="2000" b="0" i="1" u="none">
                          <a:latin typeface="Cambria Math" panose="02040503050406030204" pitchFamily="18" charset="0"/>
                        </a:rPr>
                        <m:t>=75%</m:t>
                      </m:r>
                    </m:oMath>
                  </m:oMathPara>
                </a14:m>
                <a:endParaRPr lang="en-GB" sz="2000" u="none" dirty="0"/>
              </a:p>
            </p:txBody>
          </p:sp>
        </mc:Choice>
        <mc:Fallback xmlns="">
          <p:sp>
            <p:nvSpPr>
              <p:cNvPr id="13" name="TextBox 12"/>
              <p:cNvSpPr txBox="1">
                <a:spLocks noRot="1" noChangeAspect="1" noMove="1" noResize="1" noEditPoints="1" noAdjustHandles="1" noChangeArrowheads="1" noChangeShapeType="1" noTextEdit="1"/>
              </p:cNvSpPr>
              <p:nvPr/>
            </p:nvSpPr>
            <p:spPr>
              <a:xfrm>
                <a:off x="832368" y="3392929"/>
                <a:ext cx="3673881" cy="331950"/>
              </a:xfrm>
              <a:prstGeom prst="rect">
                <a:avLst/>
              </a:prstGeom>
              <a:blipFill>
                <a:blip r:embed="rId4"/>
                <a:stretch>
                  <a:fillRect b="-25926"/>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582605" y="3770930"/>
                <a:ext cx="3673881" cy="331950"/>
              </a:xfrm>
              <a:prstGeom prst="rect">
                <a:avLst/>
              </a:prstGeom>
              <a:noFill/>
            </p:spPr>
            <p:txBody>
              <a:bodyPr wrap="square" lIns="0" tIns="0" rIns="0" bIns="0" rtlCol="0">
                <a:spAutoFit/>
              </a:bodyPr>
              <a:lstStyle/>
              <a:p>
                <a:pPr lvl="1">
                  <a:buNone/>
                </a:pPr>
                <a14:m>
                  <m:oMathPara xmlns:m="http://schemas.openxmlformats.org/officeDocument/2006/math">
                    <m:oMathParaPr>
                      <m:jc m:val="centerGroup"/>
                    </m:oMathParaPr>
                    <m:oMath xmlns:m="http://schemas.openxmlformats.org/officeDocument/2006/math">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a:latin typeface="Cambria Math" panose="02040503050406030204" pitchFamily="18" charset="0"/>
                            </a:rPr>
                            <m:t>𝑏𝑢𝑐𝑘𝑒𝑡</m:t>
                          </m:r>
                          <m:r>
                            <a:rPr lang="pt-PT" sz="2000" b="0" i="1" u="none">
                              <a:latin typeface="Cambria Math" panose="02040503050406030204" pitchFamily="18" charset="0"/>
                            </a:rPr>
                            <m:t> 2</m:t>
                          </m:r>
                          <m:r>
                            <a:rPr lang="pt-PT" sz="2000" b="0" i="1" u="none">
                              <a:latin typeface="Cambria Math" panose="02040503050406030204" pitchFamily="18" charset="0"/>
                            </a:rPr>
                            <m:t>𝑦</m:t>
                          </m:r>
                        </m:sub>
                      </m:sSub>
                      <m:r>
                        <a:rPr lang="pt-PT" sz="2000" b="0" i="1" u="none">
                          <a:latin typeface="Cambria Math" panose="02040503050406030204" pitchFamily="18" charset="0"/>
                        </a:rPr>
                        <m:t>=25%</m:t>
                      </m:r>
                    </m:oMath>
                  </m:oMathPara>
                </a14:m>
                <a:endParaRPr lang="en-GB" sz="2000" u="none" dirty="0"/>
              </a:p>
            </p:txBody>
          </p:sp>
        </mc:Choice>
        <mc:Fallback xmlns="">
          <p:sp>
            <p:nvSpPr>
              <p:cNvPr id="14" name="TextBox 13"/>
              <p:cNvSpPr txBox="1">
                <a:spLocks noRot="1" noChangeAspect="1" noMove="1" noResize="1" noEditPoints="1" noAdjustHandles="1" noChangeArrowheads="1" noChangeShapeType="1" noTextEdit="1"/>
              </p:cNvSpPr>
              <p:nvPr/>
            </p:nvSpPr>
            <p:spPr>
              <a:xfrm>
                <a:off x="582605" y="3770930"/>
                <a:ext cx="3673881" cy="331950"/>
              </a:xfrm>
              <a:prstGeom prst="rect">
                <a:avLst/>
              </a:prstGeom>
              <a:blipFill>
                <a:blip r:embed="rId5"/>
                <a:stretch>
                  <a:fillRect b="-25926"/>
                </a:stretch>
              </a:blipFill>
            </p:spPr>
            <p:txBody>
              <a:bodyPr/>
              <a:lstStyle/>
              <a:p>
                <a:r>
                  <a:rPr lang="pt-PT">
                    <a:noFill/>
                  </a:rPr>
                  <a:t> </a:t>
                </a:r>
              </a:p>
            </p:txBody>
          </p:sp>
        </mc:Fallback>
      </mc:AlternateContent>
      <p:sp>
        <p:nvSpPr>
          <p:cNvPr id="15" name="Rectangle 3"/>
          <p:cNvSpPr>
            <a:spLocks noChangeArrowheads="1"/>
          </p:cNvSpPr>
          <p:nvPr/>
        </p:nvSpPr>
        <p:spPr bwMode="auto">
          <a:xfrm>
            <a:off x="5745068" y="4235411"/>
            <a:ext cx="3048520" cy="45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r>
              <a:rPr lang="pt-PT" altLang="en-US" sz="2400" dirty="0"/>
              <a:t>CF1 102000€ in 2.25y</a:t>
            </a:r>
            <a:endParaRPr lang="pt-PT" altLang="en-US" sz="2400" baseline="-25000" dirty="0"/>
          </a:p>
        </p:txBody>
      </p:sp>
      <mc:AlternateContent xmlns:mc="http://schemas.openxmlformats.org/markup-compatibility/2006" xmlns:a14="http://schemas.microsoft.com/office/drawing/2010/main">
        <mc:Choice Requires="a14">
          <p:sp>
            <p:nvSpPr>
              <p:cNvPr id="19" name="TextBox 18"/>
              <p:cNvSpPr txBox="1"/>
              <p:nvPr/>
            </p:nvSpPr>
            <p:spPr>
              <a:xfrm>
                <a:off x="5247782" y="5107748"/>
                <a:ext cx="3924068" cy="331950"/>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a:latin typeface="Cambria Math" panose="02040503050406030204" pitchFamily="18" charset="0"/>
                            </a:rPr>
                            <m:t>𝑏𝑢𝑐𝑘𝑒𝑡</m:t>
                          </m:r>
                          <m:r>
                            <a:rPr lang="pt-PT" sz="2000" b="0" i="1" u="none">
                              <a:latin typeface="Cambria Math" panose="02040503050406030204" pitchFamily="18" charset="0"/>
                            </a:rPr>
                            <m:t> 3</m:t>
                          </m:r>
                          <m:r>
                            <a:rPr lang="pt-PT" sz="2000" b="0" i="1" u="none">
                              <a:latin typeface="Cambria Math" panose="02040503050406030204" pitchFamily="18" charset="0"/>
                            </a:rPr>
                            <m:t>𝑦</m:t>
                          </m:r>
                        </m:sub>
                      </m:sSub>
                      <m:r>
                        <a:rPr lang="pt-PT" sz="2000" b="0" i="1" u="none">
                          <a:latin typeface="Cambria Math" panose="02040503050406030204" pitchFamily="18" charset="0"/>
                        </a:rPr>
                        <m:t>=1 −</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𝑤</m:t>
                          </m:r>
                        </m:e>
                        <m:sub>
                          <m:r>
                            <a:rPr lang="pt-PT" sz="2000" i="1" u="none">
                              <a:latin typeface="Cambria Math" panose="02040503050406030204" pitchFamily="18" charset="0"/>
                            </a:rPr>
                            <m:t>𝑏𝑢𝑐𝑘𝑒𝑡</m:t>
                          </m:r>
                          <m:r>
                            <a:rPr lang="pt-PT" sz="2000" i="1" u="none">
                              <a:latin typeface="Cambria Math" panose="02040503050406030204" pitchFamily="18" charset="0"/>
                            </a:rPr>
                            <m:t> 2</m:t>
                          </m:r>
                          <m:r>
                            <a:rPr lang="pt-PT" sz="2000" i="1" u="none">
                              <a:latin typeface="Cambria Math" panose="02040503050406030204" pitchFamily="18" charset="0"/>
                            </a:rPr>
                            <m:t>𝑦</m:t>
                          </m:r>
                        </m:sub>
                      </m:sSub>
                      <m:r>
                        <a:rPr lang="pt-PT" sz="2000" b="0" i="1" u="none">
                          <a:latin typeface="Cambria Math" panose="02040503050406030204" pitchFamily="18" charset="0"/>
                        </a:rPr>
                        <m:t>=25%</m:t>
                      </m:r>
                    </m:oMath>
                  </m:oMathPara>
                </a14:m>
                <a:endParaRPr lang="en-GB" sz="2000" u="none" dirty="0"/>
              </a:p>
            </p:txBody>
          </p:sp>
        </mc:Choice>
        <mc:Fallback xmlns="">
          <p:sp>
            <p:nvSpPr>
              <p:cNvPr id="19" name="TextBox 18"/>
              <p:cNvSpPr txBox="1">
                <a:spLocks noRot="1" noChangeAspect="1" noMove="1" noResize="1" noEditPoints="1" noAdjustHandles="1" noChangeArrowheads="1" noChangeShapeType="1" noTextEdit="1"/>
              </p:cNvSpPr>
              <p:nvPr/>
            </p:nvSpPr>
            <p:spPr>
              <a:xfrm>
                <a:off x="5247782" y="5107748"/>
                <a:ext cx="3924068" cy="331950"/>
              </a:xfrm>
              <a:prstGeom prst="rect">
                <a:avLst/>
              </a:prstGeom>
              <a:blipFill>
                <a:blip r:embed="rId6"/>
                <a:stretch>
                  <a:fillRect l="-1398" r="-466" b="-25926"/>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5523855" y="2105821"/>
                <a:ext cx="3096603" cy="332399"/>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000" b="0" i="1" u="none" smtClean="0">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sSub>
                        <m:sSubPr>
                          <m:ctrlPr>
                            <a:rPr lang="pt-PT" sz="200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𝐿</m:t>
                          </m:r>
                        </m:sub>
                      </m:sSub>
                      <m:r>
                        <a:rPr lang="pt-PT" sz="2000" b="0" i="1" u="none">
                          <a:latin typeface="Cambria Math" panose="02040503050406030204" pitchFamily="18" charset="0"/>
                        </a:rPr>
                        <m:t>+</m:t>
                      </m:r>
                      <m:d>
                        <m:dPr>
                          <m:ctrlPr>
                            <a:rPr lang="pt-PT" sz="2000" b="0" i="1" u="none">
                              <a:latin typeface="Cambria Math" panose="02040503050406030204" pitchFamily="18" charset="0"/>
                            </a:rPr>
                          </m:ctrlPr>
                        </m:dPr>
                        <m:e>
                          <m:r>
                            <a:rPr lang="pt-PT" sz="2000" b="0" i="1" u="none">
                              <a:latin typeface="Cambria Math" panose="02040503050406030204" pitchFamily="18" charset="0"/>
                            </a:rPr>
                            <m:t>1−</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𝑤</m:t>
                              </m:r>
                            </m:e>
                            <m:sub>
                              <m:r>
                                <a:rPr lang="pt-PT" sz="2000" b="1" i="1" u="none" smtClean="0">
                                  <a:latin typeface="Cambria Math" panose="02040503050406030204" pitchFamily="18" charset="0"/>
                                </a:rPr>
                                <m:t>𝑳</m:t>
                              </m:r>
                            </m:sub>
                          </m:sSub>
                        </m:e>
                      </m:d>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𝐻</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𝑐𝑓</m:t>
                          </m:r>
                        </m:sub>
                      </m:sSub>
                    </m:oMath>
                  </m:oMathPara>
                </a14:m>
                <a:endParaRPr lang="en-GB" sz="2000" u="none" dirty="0"/>
              </a:p>
            </p:txBody>
          </p:sp>
        </mc:Choice>
        <mc:Fallback xmlns="">
          <p:sp>
            <p:nvSpPr>
              <p:cNvPr id="23" name="TextBox 22"/>
              <p:cNvSpPr txBox="1">
                <a:spLocks noRot="1" noChangeAspect="1" noMove="1" noResize="1" noEditPoints="1" noAdjustHandles="1" noChangeArrowheads="1" noChangeShapeType="1" noTextEdit="1"/>
              </p:cNvSpPr>
              <p:nvPr/>
            </p:nvSpPr>
            <p:spPr>
              <a:xfrm>
                <a:off x="5523855" y="2105821"/>
                <a:ext cx="3096603" cy="332399"/>
              </a:xfrm>
              <a:prstGeom prst="rect">
                <a:avLst/>
              </a:prstGeom>
              <a:blipFill>
                <a:blip r:embed="rId7"/>
                <a:stretch>
                  <a:fillRect b="-25455"/>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472831" y="2563701"/>
                <a:ext cx="3387389" cy="332399"/>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2000" b="0" i="1" u="none" smtClean="0">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sSub>
                        <m:sSubPr>
                          <m:ctrlPr>
                            <a:rPr lang="pt-PT" sz="200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𝐿</m:t>
                          </m:r>
                        </m:sub>
                      </m:sSub>
                      <m:r>
                        <a:rPr lang="pt-PT" sz="2000" b="0" i="1" u="none">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𝐷</m:t>
                          </m:r>
                        </m:e>
                        <m:sub>
                          <m:r>
                            <a:rPr lang="pt-PT" sz="2000" i="1" u="none">
                              <a:latin typeface="Cambria Math" panose="02040503050406030204" pitchFamily="18" charset="0"/>
                            </a:rPr>
                            <m:t>𝐻</m:t>
                          </m:r>
                        </m:sub>
                      </m:sSub>
                      <m:r>
                        <a:rPr lang="pt-PT" sz="2000" i="1" u="none">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𝑤</m:t>
                          </m:r>
                        </m:e>
                        <m:sub>
                          <m:r>
                            <a:rPr lang="pt-PT" sz="2000" b="1" i="1" u="none" smtClean="0">
                              <a:latin typeface="Cambria Math" panose="02040503050406030204" pitchFamily="18" charset="0"/>
                            </a:rPr>
                            <m:t>𝑳</m:t>
                          </m:r>
                        </m:sub>
                      </m:sSub>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𝐻</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𝑐𝑓</m:t>
                          </m:r>
                        </m:sub>
                      </m:sSub>
                    </m:oMath>
                  </m:oMathPara>
                </a14:m>
                <a:endParaRPr lang="en-GB" sz="2000" u="none" dirty="0"/>
              </a:p>
            </p:txBody>
          </p:sp>
        </mc:Choice>
        <mc:Fallback xmlns="">
          <p:sp>
            <p:nvSpPr>
              <p:cNvPr id="24" name="TextBox 23"/>
              <p:cNvSpPr txBox="1">
                <a:spLocks noRot="1" noChangeAspect="1" noMove="1" noResize="1" noEditPoints="1" noAdjustHandles="1" noChangeArrowheads="1" noChangeShapeType="1" noTextEdit="1"/>
              </p:cNvSpPr>
              <p:nvPr/>
            </p:nvSpPr>
            <p:spPr>
              <a:xfrm>
                <a:off x="5472831" y="2563701"/>
                <a:ext cx="3387389" cy="332399"/>
              </a:xfrm>
              <a:prstGeom prst="rect">
                <a:avLst/>
              </a:prstGeom>
              <a:blipFill>
                <a:blip r:embed="rId8"/>
                <a:stretch>
                  <a:fillRect b="-27778"/>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5457056" y="2897264"/>
                <a:ext cx="3402977" cy="332399"/>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2000" b="0" i="1" u="none" smtClean="0">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sSub>
                        <m:sSubPr>
                          <m:ctrlPr>
                            <a:rPr lang="pt-PT" sz="200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𝐿</m:t>
                          </m:r>
                        </m:sub>
                      </m:sSub>
                      <m:r>
                        <a:rPr lang="pt-PT" sz="2000" b="0" i="1" u="none" smtClean="0">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𝑤</m:t>
                          </m:r>
                        </m:e>
                        <m:sub>
                          <m:r>
                            <a:rPr lang="pt-PT" sz="2000" b="1" i="1" u="none" smtClean="0">
                              <a:latin typeface="Cambria Math" panose="02040503050406030204" pitchFamily="18" charset="0"/>
                            </a:rPr>
                            <m:t>𝑳</m:t>
                          </m:r>
                        </m:sub>
                      </m:sSub>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𝐻</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𝑐𝑓</m:t>
                          </m:r>
                        </m:sub>
                      </m:sSub>
                      <m:r>
                        <a:rPr lang="pt-PT" sz="2000" i="1" u="none">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𝐷</m:t>
                          </m:r>
                        </m:e>
                        <m:sub>
                          <m:r>
                            <a:rPr lang="pt-PT" sz="2000" i="1" u="none">
                              <a:latin typeface="Cambria Math" panose="02040503050406030204" pitchFamily="18" charset="0"/>
                            </a:rPr>
                            <m:t>𝐻</m:t>
                          </m:r>
                        </m:sub>
                      </m:sSub>
                    </m:oMath>
                  </m:oMathPara>
                </a14:m>
                <a:endParaRPr lang="en-GB" sz="2000" u="none" dirty="0"/>
              </a:p>
            </p:txBody>
          </p:sp>
        </mc:Choice>
        <mc:Fallback xmlns="">
          <p:sp>
            <p:nvSpPr>
              <p:cNvPr id="25" name="TextBox 24"/>
              <p:cNvSpPr txBox="1">
                <a:spLocks noRot="1" noChangeAspect="1" noMove="1" noResize="1" noEditPoints="1" noAdjustHandles="1" noChangeArrowheads="1" noChangeShapeType="1" noTextEdit="1"/>
              </p:cNvSpPr>
              <p:nvPr/>
            </p:nvSpPr>
            <p:spPr>
              <a:xfrm>
                <a:off x="5457056" y="2897264"/>
                <a:ext cx="3402977" cy="332399"/>
              </a:xfrm>
              <a:prstGeom prst="rect">
                <a:avLst/>
              </a:prstGeom>
              <a:blipFill>
                <a:blip r:embed="rId9"/>
                <a:stretch>
                  <a:fillRect b="-25455"/>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5498075" y="3257244"/>
                <a:ext cx="3425206" cy="332399"/>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2000" b="0" i="1" u="none" smtClean="0">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sSub>
                        <m:sSubPr>
                          <m:ctrlPr>
                            <a:rPr lang="pt-PT" sz="2000" i="1" u="none">
                              <a:latin typeface="Cambria Math" panose="02040503050406030204" pitchFamily="18" charset="0"/>
                            </a:rPr>
                          </m:ctrlPr>
                        </m:sSubPr>
                        <m:e>
                          <m:r>
                            <a:rPr lang="pt-PT" sz="2000" b="0" i="1" u="none">
                              <a:latin typeface="Cambria Math" panose="02040503050406030204" pitchFamily="18" charset="0"/>
                            </a:rPr>
                            <m:t>(</m:t>
                          </m:r>
                          <m:r>
                            <a:rPr lang="pt-PT" sz="2000" b="0" i="1" u="none">
                              <a:latin typeface="Cambria Math" panose="02040503050406030204" pitchFamily="18" charset="0"/>
                            </a:rPr>
                            <m:t>𝐷</m:t>
                          </m:r>
                        </m:e>
                        <m:sub>
                          <m:r>
                            <a:rPr lang="pt-PT" sz="2000" b="0" i="1" u="none">
                              <a:latin typeface="Cambria Math" panose="02040503050406030204" pitchFamily="18" charset="0"/>
                            </a:rPr>
                            <m:t>𝐿</m:t>
                          </m:r>
                        </m:sub>
                      </m:sSub>
                      <m:r>
                        <a:rPr lang="pt-PT" sz="200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𝐻</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𝑐𝑓</m:t>
                          </m:r>
                        </m:sub>
                      </m:sSub>
                      <m:r>
                        <a:rPr lang="pt-PT" sz="2000" i="1" u="none">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𝐷</m:t>
                          </m:r>
                        </m:e>
                        <m:sub>
                          <m:r>
                            <a:rPr lang="pt-PT" sz="2000" i="1" u="none">
                              <a:latin typeface="Cambria Math" panose="02040503050406030204" pitchFamily="18" charset="0"/>
                            </a:rPr>
                            <m:t>𝐻</m:t>
                          </m:r>
                        </m:sub>
                      </m:sSub>
                    </m:oMath>
                  </m:oMathPara>
                </a14:m>
                <a:endParaRPr lang="en-GB" sz="2000" u="none" dirty="0"/>
              </a:p>
            </p:txBody>
          </p:sp>
        </mc:Choice>
        <mc:Fallback xmlns="">
          <p:sp>
            <p:nvSpPr>
              <p:cNvPr id="26" name="TextBox 25"/>
              <p:cNvSpPr txBox="1">
                <a:spLocks noRot="1" noChangeAspect="1" noMove="1" noResize="1" noEditPoints="1" noAdjustHandles="1" noChangeArrowheads="1" noChangeShapeType="1" noTextEdit="1"/>
              </p:cNvSpPr>
              <p:nvPr/>
            </p:nvSpPr>
            <p:spPr>
              <a:xfrm>
                <a:off x="5498075" y="3257244"/>
                <a:ext cx="3425206" cy="332399"/>
              </a:xfrm>
              <a:prstGeom prst="rect">
                <a:avLst/>
              </a:prstGeom>
              <a:blipFill>
                <a:blip r:embed="rId10"/>
                <a:stretch>
                  <a:fillRect b="-25455"/>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5618747" y="3597438"/>
                <a:ext cx="3301162" cy="332399"/>
              </a:xfrm>
              <a:prstGeom prst="rect">
                <a:avLst/>
              </a:prstGeom>
              <a:noFill/>
            </p:spPr>
            <p:txBody>
              <a:bodyPr wrap="square" lIns="0" tIns="0" rIns="0" bIns="0" rtlCol="0">
                <a:spAutoFit/>
              </a:bodyPr>
              <a:lstStyle/>
              <a:p>
                <a:pPr>
                  <a:buNone/>
                </a:pPr>
                <a14:m>
                  <m:oMath xmlns:m="http://schemas.openxmlformats.org/officeDocument/2006/math">
                    <m:r>
                      <a:rPr lang="pt-PT" sz="2000" b="0" i="1" u="none" smtClean="0">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m:t>
                        </m:r>
                        <m:r>
                          <a:rPr lang="pt-PT" sz="2000" b="0" i="1" u="none">
                            <a:latin typeface="Cambria Math" panose="02040503050406030204" pitchFamily="18" charset="0"/>
                          </a:rPr>
                          <m:t>𝐷</m:t>
                        </m:r>
                      </m:e>
                      <m:sub>
                        <m:r>
                          <a:rPr lang="pt-PT" sz="2000" b="0" i="1" u="none">
                            <a:latin typeface="Cambria Math" panose="02040503050406030204" pitchFamily="18" charset="0"/>
                          </a:rPr>
                          <m:t>𝑐𝑓</m:t>
                        </m:r>
                      </m:sub>
                    </m:sSub>
                    <m:r>
                      <a:rPr lang="pt-PT" sz="2000" i="1" u="none">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𝐷</m:t>
                        </m:r>
                      </m:e>
                      <m:sub>
                        <m:r>
                          <a:rPr lang="pt-PT" sz="2000" i="1" u="none">
                            <a:latin typeface="Cambria Math" panose="02040503050406030204" pitchFamily="18" charset="0"/>
                          </a:rPr>
                          <m:t>𝐻</m:t>
                        </m:r>
                      </m:sub>
                    </m:sSub>
                    <m:r>
                      <a:rPr lang="pt-PT" sz="2000" b="0" i="1" u="none">
                        <a:latin typeface="Cambria Math" panose="02040503050406030204" pitchFamily="18" charset="0"/>
                      </a:rPr>
                      <m:t>)</m:t>
                    </m:r>
                  </m:oMath>
                </a14:m>
                <a:r>
                  <a:rPr lang="en-GB" sz="2000" u="none" dirty="0"/>
                  <a:t>/</a:t>
                </a:r>
                <a14:m>
                  <m:oMath xmlns:m="http://schemas.openxmlformats.org/officeDocument/2006/math">
                    <m:sSub>
                      <m:sSubPr>
                        <m:ctrlPr>
                          <a:rPr lang="pt-PT" sz="2000" i="1" u="none">
                            <a:latin typeface="Cambria Math" panose="02040503050406030204" pitchFamily="18" charset="0"/>
                          </a:rPr>
                        </m:ctrlPr>
                      </m:sSubPr>
                      <m:e>
                        <m:r>
                          <a:rPr lang="pt-PT" sz="2000" i="1" u="none">
                            <a:latin typeface="Cambria Math" panose="02040503050406030204" pitchFamily="18" charset="0"/>
                          </a:rPr>
                          <m:t>(</m:t>
                        </m:r>
                        <m:r>
                          <a:rPr lang="pt-PT" sz="2000" i="1" u="none">
                            <a:latin typeface="Cambria Math" panose="02040503050406030204" pitchFamily="18" charset="0"/>
                          </a:rPr>
                          <m:t>𝐷</m:t>
                        </m:r>
                      </m:e>
                      <m:sub>
                        <m:r>
                          <a:rPr lang="pt-PT" sz="2000" i="1" u="none">
                            <a:latin typeface="Cambria Math" panose="02040503050406030204" pitchFamily="18" charset="0"/>
                          </a:rPr>
                          <m:t>𝐿</m:t>
                        </m:r>
                      </m:sub>
                    </m:sSub>
                    <m:r>
                      <a:rPr lang="pt-PT" sz="2000" i="1" u="none">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𝐷</m:t>
                        </m:r>
                      </m:e>
                      <m:sub>
                        <m:r>
                          <a:rPr lang="pt-PT" sz="2000" i="1" u="none">
                            <a:latin typeface="Cambria Math" panose="02040503050406030204" pitchFamily="18" charset="0"/>
                          </a:rPr>
                          <m:t>𝐻</m:t>
                        </m:r>
                      </m:sub>
                    </m:sSub>
                    <m:r>
                      <a:rPr lang="pt-PT" sz="2000" i="1" u="none">
                        <a:latin typeface="Cambria Math" panose="02040503050406030204" pitchFamily="18" charset="0"/>
                      </a:rPr>
                      <m:t>)</m:t>
                    </m:r>
                  </m:oMath>
                </a14:m>
                <a:endParaRPr lang="en-GB" sz="2000" u="none" dirty="0"/>
              </a:p>
            </p:txBody>
          </p:sp>
        </mc:Choice>
        <mc:Fallback xmlns="">
          <p:sp>
            <p:nvSpPr>
              <p:cNvPr id="27" name="TextBox 26"/>
              <p:cNvSpPr txBox="1">
                <a:spLocks noRot="1" noChangeAspect="1" noMove="1" noResize="1" noEditPoints="1" noAdjustHandles="1" noChangeArrowheads="1" noChangeShapeType="1" noTextEdit="1"/>
              </p:cNvSpPr>
              <p:nvPr/>
            </p:nvSpPr>
            <p:spPr>
              <a:xfrm>
                <a:off x="5618747" y="3597438"/>
                <a:ext cx="3301162" cy="332399"/>
              </a:xfrm>
              <a:prstGeom prst="rect">
                <a:avLst/>
              </a:prstGeom>
              <a:blipFill>
                <a:blip r:embed="rId11"/>
                <a:stretch>
                  <a:fillRect t="-23636" r="-1294" b="-38182"/>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916704" y="4690668"/>
                <a:ext cx="3096603" cy="639727"/>
              </a:xfrm>
              <a:prstGeom prst="rect">
                <a:avLst/>
              </a:prstGeom>
              <a:noFill/>
            </p:spPr>
            <p:txBody>
              <a:bodyPr wrap="square" lIns="0" tIns="0" rIns="0" bIns="0" rtlCol="0">
                <a:spAutoFit/>
              </a:bodyPr>
              <a:lstStyle/>
              <a:p>
                <a:pPr>
                  <a:buNone/>
                </a:pPr>
                <a14:m>
                  <m:oMath xmlns:m="http://schemas.openxmlformats.org/officeDocument/2006/math">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a:latin typeface="Cambria Math" panose="02040503050406030204" pitchFamily="18" charset="0"/>
                          </a:rPr>
                          <m:t>𝑏𝑢𝑐𝑘𝑒𝑡</m:t>
                        </m:r>
                        <m:r>
                          <a:rPr lang="pt-PT" sz="2000" b="0" i="1" u="none">
                            <a:latin typeface="Cambria Math" panose="02040503050406030204" pitchFamily="18" charset="0"/>
                          </a:rPr>
                          <m:t> 2</m:t>
                        </m:r>
                        <m:r>
                          <a:rPr lang="pt-PT" sz="2000" b="0" i="1" u="none">
                            <a:latin typeface="Cambria Math" panose="02040503050406030204" pitchFamily="18" charset="0"/>
                          </a:rPr>
                          <m:t>𝑦</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m:t>
                        </m:r>
                        <m:r>
                          <a:rPr lang="pt-PT" sz="2000" b="0" i="1" u="none">
                            <a:latin typeface="Cambria Math" panose="02040503050406030204" pitchFamily="18" charset="0"/>
                          </a:rPr>
                          <m:t>𝐷</m:t>
                        </m:r>
                      </m:e>
                      <m:sub>
                        <m:r>
                          <a:rPr lang="pt-PT" sz="2000" b="0" i="1" u="none">
                            <a:latin typeface="Cambria Math" panose="02040503050406030204" pitchFamily="18" charset="0"/>
                          </a:rPr>
                          <m:t>2.25</m:t>
                        </m:r>
                      </m:sub>
                    </m:sSub>
                    <m:r>
                      <a:rPr lang="pt-PT" sz="2000" i="1" u="none">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𝐷</m:t>
                        </m:r>
                      </m:e>
                      <m:sub>
                        <m:r>
                          <a:rPr lang="pt-PT" sz="2000" b="0" i="1" u="none">
                            <a:latin typeface="Cambria Math" panose="02040503050406030204" pitchFamily="18" charset="0"/>
                          </a:rPr>
                          <m:t>3</m:t>
                        </m:r>
                      </m:sub>
                    </m:sSub>
                    <m:r>
                      <a:rPr lang="pt-PT" sz="2000" b="0" i="1" u="none">
                        <a:latin typeface="Cambria Math" panose="02040503050406030204" pitchFamily="18" charset="0"/>
                      </a:rPr>
                      <m:t>)</m:t>
                    </m:r>
                  </m:oMath>
                </a14:m>
                <a:r>
                  <a:rPr lang="en-GB" sz="2000" u="none" dirty="0"/>
                  <a:t>/</a:t>
                </a:r>
                <a14:m>
                  <m:oMath xmlns:m="http://schemas.openxmlformats.org/officeDocument/2006/math">
                    <m:sSub>
                      <m:sSubPr>
                        <m:ctrlPr>
                          <a:rPr lang="pt-PT" sz="2000" i="1" u="none">
                            <a:latin typeface="Cambria Math" panose="02040503050406030204" pitchFamily="18" charset="0"/>
                          </a:rPr>
                        </m:ctrlPr>
                      </m:sSubPr>
                      <m:e>
                        <m:r>
                          <a:rPr lang="pt-PT" sz="2000" i="1" u="none">
                            <a:latin typeface="Cambria Math" panose="02040503050406030204" pitchFamily="18" charset="0"/>
                          </a:rPr>
                          <m:t>(</m:t>
                        </m:r>
                        <m:r>
                          <a:rPr lang="pt-PT" sz="2000" i="1" u="none">
                            <a:latin typeface="Cambria Math" panose="02040503050406030204" pitchFamily="18" charset="0"/>
                          </a:rPr>
                          <m:t>𝐷</m:t>
                        </m:r>
                      </m:e>
                      <m:sub>
                        <m:r>
                          <a:rPr lang="pt-PT" sz="2000" b="0" i="1" u="none">
                            <a:latin typeface="Cambria Math" panose="02040503050406030204" pitchFamily="18" charset="0"/>
                          </a:rPr>
                          <m:t>2</m:t>
                        </m:r>
                      </m:sub>
                    </m:sSub>
                    <m:r>
                      <a:rPr lang="pt-PT" sz="2000" i="1" u="none">
                        <a:latin typeface="Cambria Math" panose="02040503050406030204" pitchFamily="18" charset="0"/>
                      </a:rPr>
                      <m:t>−</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𝐷</m:t>
                        </m:r>
                      </m:e>
                      <m:sub>
                        <m:r>
                          <a:rPr lang="pt-PT" sz="2000" b="0" i="1" u="none">
                            <a:latin typeface="Cambria Math" panose="02040503050406030204" pitchFamily="18" charset="0"/>
                          </a:rPr>
                          <m:t>3</m:t>
                        </m:r>
                      </m:sub>
                    </m:sSub>
                    <m:r>
                      <a:rPr lang="pt-PT" sz="2000" i="1" u="none">
                        <a:latin typeface="Cambria Math" panose="02040503050406030204" pitchFamily="18" charset="0"/>
                      </a:rPr>
                      <m:t>)</m:t>
                    </m:r>
                  </m:oMath>
                </a14:m>
                <a:endParaRPr lang="en-GB" sz="2000" u="none" dirty="0"/>
              </a:p>
            </p:txBody>
          </p:sp>
        </mc:Choice>
        <mc:Fallback xmlns="">
          <p:sp>
            <p:nvSpPr>
              <p:cNvPr id="28" name="TextBox 27"/>
              <p:cNvSpPr txBox="1">
                <a:spLocks noRot="1" noChangeAspect="1" noMove="1" noResize="1" noEditPoints="1" noAdjustHandles="1" noChangeArrowheads="1" noChangeShapeType="1" noTextEdit="1"/>
              </p:cNvSpPr>
              <p:nvPr/>
            </p:nvSpPr>
            <p:spPr>
              <a:xfrm>
                <a:off x="916704" y="4690668"/>
                <a:ext cx="3096603" cy="639727"/>
              </a:xfrm>
              <a:prstGeom prst="rect">
                <a:avLst/>
              </a:prstGeom>
              <a:blipFill>
                <a:blip r:embed="rId12"/>
                <a:stretch>
                  <a:fillRect b="-23810"/>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247249" y="4707996"/>
                <a:ext cx="4170247" cy="331950"/>
              </a:xfrm>
              <a:prstGeom prst="rect">
                <a:avLst/>
              </a:prstGeom>
              <a:noFill/>
            </p:spPr>
            <p:txBody>
              <a:bodyPr wrap="square" lIns="0" tIns="0" rIns="0" bIns="0" rtlCol="0">
                <a:spAutoFit/>
              </a:bodyPr>
              <a:lstStyle/>
              <a:p>
                <a:pPr>
                  <a:buNone/>
                </a:pPr>
                <a14:m>
                  <m:oMath xmlns:m="http://schemas.openxmlformats.org/officeDocument/2006/math">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i="1" u="none">
                            <a:latin typeface="Cambria Math" panose="02040503050406030204" pitchFamily="18" charset="0"/>
                          </a:rPr>
                          <m:t>𝑏𝑢𝑐𝑘𝑒𝑡</m:t>
                        </m:r>
                        <m:r>
                          <a:rPr lang="pt-PT" sz="2000" i="1" u="none">
                            <a:latin typeface="Cambria Math" panose="02040503050406030204" pitchFamily="18" charset="0"/>
                          </a:rPr>
                          <m:t> 2</m:t>
                        </m:r>
                        <m:r>
                          <a:rPr lang="pt-PT" sz="2000" i="1" u="none">
                            <a:latin typeface="Cambria Math" panose="02040503050406030204" pitchFamily="18" charset="0"/>
                          </a:rPr>
                          <m:t>𝑦</m:t>
                        </m:r>
                      </m:sub>
                    </m:sSub>
                    <m:r>
                      <a:rPr lang="pt-PT" sz="2000" b="0" i="1" u="none">
                        <a:latin typeface="Cambria Math" panose="02040503050406030204" pitchFamily="18" charset="0"/>
                      </a:rPr>
                      <m:t>=(2.25</m:t>
                    </m:r>
                    <m:r>
                      <a:rPr lang="pt-PT" sz="2000" i="1" u="none">
                        <a:latin typeface="Cambria Math" panose="02040503050406030204" pitchFamily="18" charset="0"/>
                      </a:rPr>
                      <m:t>−</m:t>
                    </m:r>
                    <m:r>
                      <a:rPr lang="pt-PT" sz="2000" b="0" i="1" u="none">
                        <a:latin typeface="Cambria Math" panose="02040503050406030204" pitchFamily="18" charset="0"/>
                      </a:rPr>
                      <m:t>3)</m:t>
                    </m:r>
                  </m:oMath>
                </a14:m>
                <a:r>
                  <a:rPr lang="en-GB" sz="2000" u="none" dirty="0"/>
                  <a:t>/ (</a:t>
                </a:r>
                <a14:m>
                  <m:oMath xmlns:m="http://schemas.openxmlformats.org/officeDocument/2006/math">
                    <m:r>
                      <a:rPr lang="pt-PT" sz="2000" b="0" i="1" u="none">
                        <a:latin typeface="Cambria Math" panose="02040503050406030204" pitchFamily="18" charset="0"/>
                      </a:rPr>
                      <m:t>2</m:t>
                    </m:r>
                    <m:r>
                      <a:rPr lang="pt-PT" sz="2000" i="1" u="none">
                        <a:latin typeface="Cambria Math" panose="02040503050406030204" pitchFamily="18" charset="0"/>
                      </a:rPr>
                      <m:t>−3</m:t>
                    </m:r>
                    <m:r>
                      <a:rPr lang="pt-PT" sz="2000" b="0" i="1" u="none">
                        <a:latin typeface="Cambria Math" panose="02040503050406030204" pitchFamily="18" charset="0"/>
                      </a:rPr>
                      <m:t>)</m:t>
                    </m:r>
                  </m:oMath>
                </a14:m>
                <a:r>
                  <a:rPr lang="en-GB" sz="2000" u="none" dirty="0"/>
                  <a:t>=</a:t>
                </a:r>
                <a:r>
                  <a:rPr lang="en-GB" sz="2000" b="0" u="none" dirty="0"/>
                  <a:t>75%</a:t>
                </a:r>
              </a:p>
            </p:txBody>
          </p:sp>
        </mc:Choice>
        <mc:Fallback xmlns="">
          <p:sp>
            <p:nvSpPr>
              <p:cNvPr id="29" name="TextBox 28"/>
              <p:cNvSpPr txBox="1">
                <a:spLocks noRot="1" noChangeAspect="1" noMove="1" noResize="1" noEditPoints="1" noAdjustHandles="1" noChangeArrowheads="1" noChangeShapeType="1" noTextEdit="1"/>
              </p:cNvSpPr>
              <p:nvPr/>
            </p:nvSpPr>
            <p:spPr>
              <a:xfrm>
                <a:off x="5247249" y="4707996"/>
                <a:ext cx="4170247" cy="331950"/>
              </a:xfrm>
              <a:prstGeom prst="rect">
                <a:avLst/>
              </a:prstGeom>
              <a:blipFill>
                <a:blip r:embed="rId13"/>
                <a:stretch>
                  <a:fillRect l="-439" t="-23636" r="-2485" b="-38182"/>
                </a:stretch>
              </a:blipFill>
            </p:spPr>
            <p:txBody>
              <a:bodyPr/>
              <a:lstStyle/>
              <a:p>
                <a:r>
                  <a:rPr lang="pt-PT">
                    <a:noFill/>
                  </a:rPr>
                  <a:t> </a:t>
                </a:r>
              </a:p>
            </p:txBody>
          </p:sp>
        </mc:Fallback>
      </mc:AlternateContent>
      <p:sp>
        <p:nvSpPr>
          <p:cNvPr id="30" name="Rectangle 3"/>
          <p:cNvSpPr>
            <a:spLocks noChangeArrowheads="1"/>
          </p:cNvSpPr>
          <p:nvPr/>
        </p:nvSpPr>
        <p:spPr bwMode="auto">
          <a:xfrm>
            <a:off x="1063238" y="1548692"/>
            <a:ext cx="2743200" cy="45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r>
              <a:rPr lang="pt-PT" altLang="en-US" sz="2400" dirty="0" err="1"/>
              <a:t>Example</a:t>
            </a: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p:txBody>
      </p:sp>
      <p:sp>
        <p:nvSpPr>
          <p:cNvPr id="32" name="Rectangle 3"/>
          <p:cNvSpPr>
            <a:spLocks noChangeArrowheads="1"/>
          </p:cNvSpPr>
          <p:nvPr/>
        </p:nvSpPr>
        <p:spPr bwMode="auto">
          <a:xfrm>
            <a:off x="5783991" y="1560565"/>
            <a:ext cx="2743200" cy="45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r>
              <a:rPr lang="pt-PT" altLang="en-US" sz="2400" dirty="0" err="1"/>
              <a:t>Generalization</a:t>
            </a: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p:txBody>
      </p:sp>
      <p:sp>
        <p:nvSpPr>
          <p:cNvPr id="2" name="Down Arrow 1"/>
          <p:cNvSpPr/>
          <p:nvPr/>
        </p:nvSpPr>
        <p:spPr bwMode="auto">
          <a:xfrm>
            <a:off x="7210678" y="3902033"/>
            <a:ext cx="334610" cy="370130"/>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31" name="Rectangle 2"/>
          <p:cNvSpPr txBox="1">
            <a:spLocks noChangeArrowheads="1"/>
          </p:cNvSpPr>
          <p:nvPr/>
        </p:nvSpPr>
        <p:spPr bwMode="auto">
          <a:xfrm>
            <a:off x="744376" y="314763"/>
            <a:ext cx="8673120" cy="109242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Duration Bucketing</a:t>
            </a:r>
            <a:endParaRPr kumimoji="0" lang="en-US" altLang="en-US" b="0" u="none" kern="0" dirty="0"/>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811</a:t>
            </a:fld>
            <a:endParaRPr lang="en-US"/>
          </a:p>
        </p:txBody>
      </p:sp>
    </p:spTree>
    <p:extLst>
      <p:ext uri="{BB962C8B-B14F-4D97-AF65-F5344CB8AC3E}">
        <p14:creationId xmlns:p14="http://schemas.microsoft.com/office/powerpoint/2010/main" val="4115624847"/>
      </p:ext>
    </p:extLst>
  </p:cSld>
  <p:clrMapOvr>
    <a:masterClrMapping/>
  </p:clrMapOvr>
  <p:transition spd="slow">
    <p:pull dir="r"/>
  </p:transition>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744376" y="314763"/>
            <a:ext cx="8673120" cy="109242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Duration Bucketing</a:t>
            </a:r>
            <a:endParaRPr kumimoji="0" lang="en-US" altLang="en-US" b="0" u="none" kern="0" dirty="0"/>
          </a:p>
        </p:txBody>
      </p:sp>
      <p:pic>
        <p:nvPicPr>
          <p:cNvPr id="3" name="Picture 2"/>
          <p:cNvPicPr>
            <a:picLocks noChangeAspect="1"/>
          </p:cNvPicPr>
          <p:nvPr/>
        </p:nvPicPr>
        <p:blipFill>
          <a:blip r:embed="rId2"/>
          <a:stretch>
            <a:fillRect/>
          </a:stretch>
        </p:blipFill>
        <p:spPr>
          <a:xfrm>
            <a:off x="1136576" y="2372035"/>
            <a:ext cx="7429500" cy="3194050"/>
          </a:xfrm>
          <a:prstGeom prst="rect">
            <a:avLst/>
          </a:prstGeom>
        </p:spPr>
      </p:pic>
      <p:sp>
        <p:nvSpPr>
          <p:cNvPr id="10" name="Rectangle 3"/>
          <p:cNvSpPr>
            <a:spLocks noChangeArrowheads="1"/>
          </p:cNvSpPr>
          <p:nvPr/>
        </p:nvSpPr>
        <p:spPr bwMode="auto">
          <a:xfrm>
            <a:off x="776536" y="1628800"/>
            <a:ext cx="864096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Calculation of buckets’ weights:</a:t>
            </a:r>
            <a:endParaRPr lang="en-US" altLang="en-US" sz="2000" dirty="0">
              <a:latin typeface="+mn-lt"/>
            </a:endParaRPr>
          </a:p>
          <a:p>
            <a:pPr algn="just" eaLnBrk="1" hangingPunct="1">
              <a:defRPr/>
            </a:pPr>
            <a:endParaRPr lang="en-US" altLang="en-US" sz="2000" dirty="0">
              <a:latin typeface="+mn-lt"/>
            </a:endParaRPr>
          </a:p>
          <a:p>
            <a:pPr algn="just" eaLnBrk="1" hangingPunct="1">
              <a:defRPr/>
            </a:pPr>
            <a:endParaRPr lang="en-US" altLang="en-US" sz="2000" dirty="0">
              <a:latin typeface="+mn-lt"/>
            </a:endParaRPr>
          </a:p>
        </p:txBody>
      </p:sp>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812</a:t>
            </a:fld>
            <a:endParaRPr lang="en-US"/>
          </a:p>
        </p:txBody>
      </p:sp>
    </p:spTree>
    <p:extLst>
      <p:ext uri="{BB962C8B-B14F-4D97-AF65-F5344CB8AC3E}">
        <p14:creationId xmlns:p14="http://schemas.microsoft.com/office/powerpoint/2010/main" val="952084683"/>
      </p:ext>
    </p:extLst>
  </p:cSld>
  <p:clrMapOvr>
    <a:masterClrMapping/>
  </p:clrMapOvr>
  <p:transition spd="slow">
    <p:pull dir="r"/>
  </p:transition>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066800" y="10414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eaLnBrk="1" hangingPunct="1">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a:p>
            <a:pPr marL="0" indent="0" eaLnBrk="1" hangingPunct="1">
              <a:buNone/>
              <a:defRPr/>
            </a:pPr>
            <a:endParaRPr lang="pt-PT" altLang="en-US" sz="2400" dirty="0"/>
          </a:p>
        </p:txBody>
      </p:sp>
      <mc:AlternateContent xmlns:mc="http://schemas.openxmlformats.org/markup-compatibility/2006" xmlns:a14="http://schemas.microsoft.com/office/drawing/2010/main">
        <mc:Choice Requires="a14">
          <p:sp>
            <p:nvSpPr>
              <p:cNvPr id="17" name="TextBox 16"/>
              <p:cNvSpPr txBox="1"/>
              <p:nvPr/>
            </p:nvSpPr>
            <p:spPr>
              <a:xfrm>
                <a:off x="5851120" y="4249580"/>
                <a:ext cx="3673881" cy="246221"/>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1600" b="0" i="1">
                          <a:latin typeface="Cambria Math" panose="02040503050406030204" pitchFamily="18" charset="0"/>
                        </a:rPr>
                        <m:t>75%</m:t>
                      </m:r>
                      <m:r>
                        <a:rPr lang="pt-PT" sz="1600" i="1">
                          <a:latin typeface="Cambria Math" panose="02040503050406030204" pitchFamily="18" charset="0"/>
                          <a:ea typeface="Cambria Math" panose="02040503050406030204" pitchFamily="18" charset="0"/>
                        </a:rPr>
                        <m:t>∙</m:t>
                      </m:r>
                      <m:r>
                        <a:rPr lang="pt-PT" sz="1600" b="0" i="1">
                          <a:latin typeface="Cambria Math" panose="02040503050406030204" pitchFamily="18" charset="0"/>
                          <a:ea typeface="Cambria Math" panose="02040503050406030204" pitchFamily="18" charset="0"/>
                        </a:rPr>
                        <m:t>2000 =1500</m:t>
                      </m:r>
                    </m:oMath>
                  </m:oMathPara>
                </a14:m>
                <a:endParaRPr lang="en-GB" sz="1600" dirty="0"/>
              </a:p>
            </p:txBody>
          </p:sp>
        </mc:Choice>
        <mc:Fallback xmlns="">
          <p:sp>
            <p:nvSpPr>
              <p:cNvPr id="17" name="TextBox 16"/>
              <p:cNvSpPr txBox="1">
                <a:spLocks noRot="1" noChangeAspect="1" noMove="1" noResize="1" noEditPoints="1" noAdjustHandles="1" noChangeArrowheads="1" noChangeShapeType="1" noTextEdit="1"/>
              </p:cNvSpPr>
              <p:nvPr/>
            </p:nvSpPr>
            <p:spPr>
              <a:xfrm>
                <a:off x="5851120" y="4249580"/>
                <a:ext cx="3673881" cy="246221"/>
              </a:xfrm>
              <a:prstGeom prst="rect">
                <a:avLst/>
              </a:prstGeom>
              <a:blipFill>
                <a:blip r:embed="rId2"/>
                <a:stretch>
                  <a:fillRect b="-14634"/>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6095656" y="4509413"/>
                <a:ext cx="3429344" cy="246221"/>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1600" b="0" i="1">
                          <a:latin typeface="Cambria Math" panose="02040503050406030204" pitchFamily="18" charset="0"/>
                        </a:rPr>
                        <m:t>25%</m:t>
                      </m:r>
                      <m:r>
                        <a:rPr lang="pt-PT" sz="1600" i="1">
                          <a:latin typeface="Cambria Math" panose="02040503050406030204" pitchFamily="18" charset="0"/>
                          <a:ea typeface="Cambria Math" panose="02040503050406030204" pitchFamily="18" charset="0"/>
                        </a:rPr>
                        <m:t>∙</m:t>
                      </m:r>
                      <m:r>
                        <a:rPr lang="pt-PT" sz="1600" b="0" i="1">
                          <a:latin typeface="Cambria Math" panose="02040503050406030204" pitchFamily="18" charset="0"/>
                          <a:ea typeface="Cambria Math" panose="02040503050406030204" pitchFamily="18" charset="0"/>
                        </a:rPr>
                        <m:t>2000 +75%∙102000 =77000</m:t>
                      </m:r>
                    </m:oMath>
                  </m:oMathPara>
                </a14:m>
                <a:endParaRPr lang="en-GB" sz="1600" dirty="0"/>
              </a:p>
            </p:txBody>
          </p:sp>
        </mc:Choice>
        <mc:Fallback xmlns="">
          <p:sp>
            <p:nvSpPr>
              <p:cNvPr id="20" name="TextBox 19"/>
              <p:cNvSpPr txBox="1">
                <a:spLocks noRot="1" noChangeAspect="1" noMove="1" noResize="1" noEditPoints="1" noAdjustHandles="1" noChangeArrowheads="1" noChangeShapeType="1" noTextEdit="1"/>
              </p:cNvSpPr>
              <p:nvPr/>
            </p:nvSpPr>
            <p:spPr>
              <a:xfrm>
                <a:off x="6095656" y="4509413"/>
                <a:ext cx="3429344" cy="246221"/>
              </a:xfrm>
              <a:prstGeom prst="rect">
                <a:avLst/>
              </a:prstGeom>
              <a:blipFill>
                <a:blip r:embed="rId3"/>
                <a:stretch>
                  <a:fillRect l="-2487" r="-533" b="-17500"/>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5851988" y="4817190"/>
                <a:ext cx="3830466" cy="246221"/>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1600" b="0" i="1">
                          <a:latin typeface="Cambria Math" panose="02040503050406030204" pitchFamily="18" charset="0"/>
                        </a:rPr>
                        <m:t>25</m:t>
                      </m:r>
                      <m:r>
                        <a:rPr lang="pt-PT" sz="1600" b="0" i="1">
                          <a:latin typeface="Cambria Math" panose="02040503050406030204" pitchFamily="18" charset="0"/>
                          <a:ea typeface="Cambria Math" panose="02040503050406030204" pitchFamily="18" charset="0"/>
                        </a:rPr>
                        <m:t>%</m:t>
                      </m:r>
                      <m:r>
                        <a:rPr lang="pt-PT" sz="1600" i="1">
                          <a:latin typeface="Cambria Math" panose="02040503050406030204" pitchFamily="18" charset="0"/>
                          <a:ea typeface="Cambria Math" panose="02040503050406030204" pitchFamily="18" charset="0"/>
                        </a:rPr>
                        <m:t>∙</m:t>
                      </m:r>
                      <m:r>
                        <a:rPr lang="pt-PT" sz="1600" b="0" i="1">
                          <a:latin typeface="Cambria Math" panose="02040503050406030204" pitchFamily="18" charset="0"/>
                          <a:ea typeface="Cambria Math" panose="02040503050406030204" pitchFamily="18" charset="0"/>
                        </a:rPr>
                        <m:t>10</m:t>
                      </m:r>
                      <m:r>
                        <a:rPr lang="pt-PT" sz="1600" i="1">
                          <a:latin typeface="Cambria Math" panose="02040503050406030204" pitchFamily="18" charset="0"/>
                          <a:ea typeface="Cambria Math" panose="02040503050406030204" pitchFamily="18" charset="0"/>
                        </a:rPr>
                        <m:t>2000</m:t>
                      </m:r>
                      <m:r>
                        <a:rPr lang="pt-PT" sz="1600" b="0" i="1">
                          <a:latin typeface="Cambria Math" panose="02040503050406030204" pitchFamily="18" charset="0"/>
                          <a:ea typeface="Cambria Math" panose="02040503050406030204" pitchFamily="18" charset="0"/>
                        </a:rPr>
                        <m:t>=25500</m:t>
                      </m:r>
                    </m:oMath>
                  </m:oMathPara>
                </a14:m>
                <a:endParaRPr lang="en-GB" sz="1600" dirty="0"/>
              </a:p>
            </p:txBody>
          </p:sp>
        </mc:Choice>
        <mc:Fallback xmlns="">
          <p:sp>
            <p:nvSpPr>
              <p:cNvPr id="21" name="TextBox 20"/>
              <p:cNvSpPr txBox="1">
                <a:spLocks noRot="1" noChangeAspect="1" noMove="1" noResize="1" noEditPoints="1" noAdjustHandles="1" noChangeArrowheads="1" noChangeShapeType="1" noTextEdit="1"/>
              </p:cNvSpPr>
              <p:nvPr/>
            </p:nvSpPr>
            <p:spPr>
              <a:xfrm>
                <a:off x="5851988" y="4817190"/>
                <a:ext cx="3830466" cy="246221"/>
              </a:xfrm>
              <a:prstGeom prst="rect">
                <a:avLst/>
              </a:prstGeom>
              <a:blipFill>
                <a:blip r:embed="rId4"/>
                <a:stretch>
                  <a:fillRect b="-14634"/>
                </a:stretch>
              </a:blipFill>
            </p:spPr>
            <p:txBody>
              <a:bodyPr/>
              <a:lstStyle/>
              <a:p>
                <a:r>
                  <a:rPr lang="pt-PT">
                    <a:noFill/>
                  </a:rPr>
                  <a:t> </a:t>
                </a:r>
              </a:p>
            </p:txBody>
          </p:sp>
        </mc:Fallback>
      </mc:AlternateContent>
      <p:pic>
        <p:nvPicPr>
          <p:cNvPr id="2" name="Picture 1"/>
          <p:cNvPicPr>
            <a:picLocks noChangeAspect="1"/>
          </p:cNvPicPr>
          <p:nvPr/>
        </p:nvPicPr>
        <p:blipFill>
          <a:blip r:embed="rId5"/>
          <a:stretch>
            <a:fillRect/>
          </a:stretch>
        </p:blipFill>
        <p:spPr>
          <a:xfrm>
            <a:off x="1066800" y="3276600"/>
            <a:ext cx="4503507" cy="2743200"/>
          </a:xfrm>
          <a:prstGeom prst="rect">
            <a:avLst/>
          </a:prstGeom>
        </p:spPr>
      </p:pic>
      <mc:AlternateContent xmlns:mc="http://schemas.openxmlformats.org/markup-compatibility/2006" xmlns:a14="http://schemas.microsoft.com/office/drawing/2010/main">
        <mc:Choice Requires="a14">
          <p:sp>
            <p:nvSpPr>
              <p:cNvPr id="22" name="TextBox 21"/>
              <p:cNvSpPr txBox="1"/>
              <p:nvPr/>
            </p:nvSpPr>
            <p:spPr>
              <a:xfrm>
                <a:off x="5649164" y="3704785"/>
                <a:ext cx="3673881" cy="246221"/>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r>
                        <a:rPr lang="pt-PT" sz="1600" i="1">
                          <a:latin typeface="Cambria Math" panose="02040503050406030204" pitchFamily="18" charset="0"/>
                        </a:rPr>
                        <m:t>1</m:t>
                      </m:r>
                      <m:r>
                        <a:rPr lang="pt-PT" sz="1600" b="0" i="1">
                          <a:latin typeface="Cambria Math" panose="02040503050406030204" pitchFamily="18" charset="0"/>
                        </a:rPr>
                        <m:t>00%</m:t>
                      </m:r>
                      <m:r>
                        <a:rPr lang="pt-PT" sz="1600" i="1">
                          <a:latin typeface="Cambria Math" panose="02040503050406030204" pitchFamily="18" charset="0"/>
                          <a:ea typeface="Cambria Math" panose="02040503050406030204" pitchFamily="18" charset="0"/>
                        </a:rPr>
                        <m:t>∙</m:t>
                      </m:r>
                      <m:r>
                        <a:rPr lang="pt-PT" sz="1600" b="0" i="1">
                          <a:latin typeface="Cambria Math" panose="02040503050406030204" pitchFamily="18" charset="0"/>
                          <a:ea typeface="Cambria Math" panose="02040503050406030204" pitchFamily="18" charset="0"/>
                        </a:rPr>
                        <m:t>2000 =2000</m:t>
                      </m:r>
                    </m:oMath>
                  </m:oMathPara>
                </a14:m>
                <a:endParaRPr lang="en-GB" sz="1600" dirty="0"/>
              </a:p>
            </p:txBody>
          </p:sp>
        </mc:Choice>
        <mc:Fallback xmlns="">
          <p:sp>
            <p:nvSpPr>
              <p:cNvPr id="22" name="TextBox 21"/>
              <p:cNvSpPr txBox="1">
                <a:spLocks noRot="1" noChangeAspect="1" noMove="1" noResize="1" noEditPoints="1" noAdjustHandles="1" noChangeArrowheads="1" noChangeShapeType="1" noTextEdit="1"/>
              </p:cNvSpPr>
              <p:nvPr/>
            </p:nvSpPr>
            <p:spPr>
              <a:xfrm>
                <a:off x="5649164" y="3704785"/>
                <a:ext cx="3673881" cy="246221"/>
              </a:xfrm>
              <a:prstGeom prst="rect">
                <a:avLst/>
              </a:prstGeom>
              <a:blipFill>
                <a:blip r:embed="rId6"/>
                <a:stretch>
                  <a:fillRect b="-15000"/>
                </a:stretch>
              </a:blipFill>
            </p:spPr>
            <p:txBody>
              <a:bodyPr/>
              <a:lstStyle/>
              <a:p>
                <a:r>
                  <a:rPr lang="pt-PT">
                    <a:noFill/>
                  </a:rPr>
                  <a:t> </a:t>
                </a:r>
              </a:p>
            </p:txBody>
          </p:sp>
        </mc:Fallback>
      </mc:AlternateContent>
      <p:cxnSp>
        <p:nvCxnSpPr>
          <p:cNvPr id="4" name="Straight Arrow Connector 3"/>
          <p:cNvCxnSpPr/>
          <p:nvPr/>
        </p:nvCxnSpPr>
        <p:spPr>
          <a:xfrm>
            <a:off x="5639144" y="3810000"/>
            <a:ext cx="4568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638800" y="4940299"/>
            <a:ext cx="4568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638800" y="4343400"/>
            <a:ext cx="4568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638800" y="4648200"/>
            <a:ext cx="4568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Rectangle 2"/>
          <p:cNvSpPr txBox="1">
            <a:spLocks noChangeArrowheads="1"/>
          </p:cNvSpPr>
          <p:nvPr/>
        </p:nvSpPr>
        <p:spPr bwMode="auto">
          <a:xfrm>
            <a:off x="744376" y="314763"/>
            <a:ext cx="8673120" cy="109242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Duration Bucketing</a:t>
            </a:r>
            <a:endParaRPr kumimoji="0" lang="en-US" altLang="en-US" b="0" u="none" kern="0" dirty="0"/>
          </a:p>
        </p:txBody>
      </p:sp>
      <p:sp>
        <p:nvSpPr>
          <p:cNvPr id="18" name="Rectangle 3"/>
          <p:cNvSpPr>
            <a:spLocks noChangeArrowheads="1"/>
          </p:cNvSpPr>
          <p:nvPr/>
        </p:nvSpPr>
        <p:spPr bwMode="auto">
          <a:xfrm>
            <a:off x="760897" y="1705763"/>
            <a:ext cx="864096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Calculation of buckets’ amounts for Bond 1:</a:t>
            </a:r>
            <a:endParaRPr lang="en-US" altLang="en-US" sz="2000" dirty="0">
              <a:latin typeface="+mn-lt"/>
            </a:endParaRPr>
          </a:p>
          <a:p>
            <a:pPr algn="just" eaLnBrk="1" hangingPunct="1">
              <a:defRPr/>
            </a:pPr>
            <a:endParaRPr lang="en-US" altLang="en-US" sz="2000" dirty="0">
              <a:latin typeface="+mn-lt"/>
            </a:endParaRPr>
          </a:p>
          <a:p>
            <a:pPr algn="just" eaLnBrk="1" hangingPunct="1">
              <a:defRPr/>
            </a:pPr>
            <a:endParaRPr lang="en-US" altLang="en-US" sz="2000" dirty="0">
              <a:latin typeface="+mn-lt"/>
            </a:endParaRPr>
          </a:p>
        </p:txBody>
      </p:sp>
      <p:sp>
        <p:nvSpPr>
          <p:cNvPr id="6" name="Slide Number Placeholder 5"/>
          <p:cNvSpPr>
            <a:spLocks noGrp="1"/>
          </p:cNvSpPr>
          <p:nvPr>
            <p:ph type="sldNum" sz="quarter" idx="12"/>
          </p:nvPr>
        </p:nvSpPr>
        <p:spPr/>
        <p:txBody>
          <a:bodyPr/>
          <a:lstStyle/>
          <a:p>
            <a:pPr>
              <a:defRPr/>
            </a:pPr>
            <a:fld id="{ABCFD3F2-5642-45AA-A8CF-5FDB05EA0EA7}" type="slidenum">
              <a:rPr lang="en-US" smtClean="0"/>
              <a:pPr>
                <a:defRPr/>
              </a:pPr>
              <a:t>813</a:t>
            </a:fld>
            <a:endParaRPr lang="en-US"/>
          </a:p>
        </p:txBody>
      </p:sp>
    </p:spTree>
    <p:extLst>
      <p:ext uri="{BB962C8B-B14F-4D97-AF65-F5344CB8AC3E}">
        <p14:creationId xmlns:p14="http://schemas.microsoft.com/office/powerpoint/2010/main" val="3988837653"/>
      </p:ext>
    </p:extLst>
  </p:cSld>
  <p:clrMapOvr>
    <a:masterClrMapping/>
  </p:clrMapOvr>
  <p:transition spd="slow">
    <p:pull dir="r"/>
  </p:transition>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6096" y="2158015"/>
            <a:ext cx="7633808" cy="2514600"/>
          </a:xfrm>
          <a:prstGeom prst="rect">
            <a:avLst/>
          </a:prstGeom>
        </p:spPr>
      </p:pic>
      <p:cxnSp>
        <p:nvCxnSpPr>
          <p:cNvPr id="4" name="Straight Arrow Connector 3"/>
          <p:cNvCxnSpPr/>
          <p:nvPr/>
        </p:nvCxnSpPr>
        <p:spPr>
          <a:xfrm flipH="1">
            <a:off x="7401272" y="4653136"/>
            <a:ext cx="855662" cy="685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376936" y="5445224"/>
            <a:ext cx="4648200" cy="369332"/>
          </a:xfrm>
          <a:prstGeom prst="rect">
            <a:avLst/>
          </a:prstGeom>
          <a:noFill/>
        </p:spPr>
        <p:txBody>
          <a:bodyPr wrap="square" rtlCol="0">
            <a:spAutoFit/>
          </a:bodyPr>
          <a:lstStyle/>
          <a:p>
            <a:pPr>
              <a:buNone/>
            </a:pPr>
            <a:r>
              <a:rPr lang="en-US" sz="1800" b="0" u="none" dirty="0">
                <a:solidFill>
                  <a:schemeClr val="tx1"/>
                </a:solidFill>
              </a:rPr>
              <a:t>weights to be used in the </a:t>
            </a:r>
            <a:r>
              <a:rPr lang="en-US" sz="1800" b="0" u="none" dirty="0" err="1">
                <a:solidFill>
                  <a:schemeClr val="tx1"/>
                </a:solidFill>
              </a:rPr>
              <a:t>VaR</a:t>
            </a:r>
            <a:r>
              <a:rPr lang="en-US" sz="1800" b="0" u="none" dirty="0">
                <a:solidFill>
                  <a:schemeClr val="tx1"/>
                </a:solidFill>
              </a:rPr>
              <a:t> computation</a:t>
            </a:r>
          </a:p>
        </p:txBody>
      </p:sp>
      <p:sp>
        <p:nvSpPr>
          <p:cNvPr id="8" name="Rectangle 3"/>
          <p:cNvSpPr>
            <a:spLocks noChangeArrowheads="1"/>
          </p:cNvSpPr>
          <p:nvPr/>
        </p:nvSpPr>
        <p:spPr bwMode="auto">
          <a:xfrm>
            <a:off x="776536" y="1628800"/>
            <a:ext cx="864096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Calculation of buckets’ amounts for the total portfolio:</a:t>
            </a:r>
            <a:endParaRPr lang="en-US" altLang="en-US" sz="2000" dirty="0">
              <a:latin typeface="+mn-lt"/>
            </a:endParaRPr>
          </a:p>
        </p:txBody>
      </p:sp>
      <p:sp>
        <p:nvSpPr>
          <p:cNvPr id="10" name="Rectangle 2"/>
          <p:cNvSpPr txBox="1">
            <a:spLocks noChangeArrowheads="1"/>
          </p:cNvSpPr>
          <p:nvPr/>
        </p:nvSpPr>
        <p:spPr bwMode="auto">
          <a:xfrm>
            <a:off x="744376" y="314763"/>
            <a:ext cx="8673120" cy="109242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Duration Bucketing</a:t>
            </a:r>
            <a:endParaRPr kumimoji="0" lang="en-US" altLang="en-US" b="0" u="none" kern="0" dirty="0"/>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814</a:t>
            </a:fld>
            <a:endParaRPr lang="en-US"/>
          </a:p>
        </p:txBody>
      </p:sp>
    </p:spTree>
    <p:extLst>
      <p:ext uri="{BB962C8B-B14F-4D97-AF65-F5344CB8AC3E}">
        <p14:creationId xmlns:p14="http://schemas.microsoft.com/office/powerpoint/2010/main" val="2030531889"/>
      </p:ext>
    </p:extLst>
  </p:cSld>
  <p:clrMapOvr>
    <a:masterClrMapping/>
  </p:clrMapOvr>
  <p:transition spd="slow">
    <p:pull dir="r"/>
  </p:transition>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744376" y="1637595"/>
            <a:ext cx="8673120" cy="78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To estimate </a:t>
            </a:r>
            <a:r>
              <a:rPr lang="en-US" altLang="en-US" sz="2000" b="0" u="none" dirty="0" err="1"/>
              <a:t>σ</a:t>
            </a:r>
            <a:r>
              <a:rPr lang="en-US" altLang="en-US" sz="2000" b="0" u="none" baseline="-25000" dirty="0" err="1"/>
              <a:t>p</a:t>
            </a:r>
            <a:r>
              <a:rPr lang="en-US" altLang="en-US" sz="2000" b="0" u="none" dirty="0"/>
              <a:t> </a:t>
            </a:r>
            <a:r>
              <a:rPr lang="en-US" altLang="en-US" sz="2000" b="0" u="none" dirty="0">
                <a:latin typeface="+mn-lt"/>
              </a:rPr>
              <a:t>we need to estimate the </a:t>
            </a:r>
            <a:r>
              <a:rPr lang="en-US" altLang="en-US" sz="2000" b="0" u="none" dirty="0" err="1"/>
              <a:t>Var-Covar</a:t>
            </a:r>
            <a:r>
              <a:rPr lang="en-US" altLang="en-US" sz="2000" b="0" u="none" dirty="0"/>
              <a:t> </a:t>
            </a:r>
            <a:r>
              <a:rPr lang="en-US" altLang="en-US" sz="2000" b="0" u="none" dirty="0">
                <a:latin typeface="+mn-lt"/>
              </a:rPr>
              <a:t>matrix for the relevant risk (duration/maturity) buckets:</a:t>
            </a:r>
          </a:p>
        </p:txBody>
      </p:sp>
      <p:graphicFrame>
        <p:nvGraphicFramePr>
          <p:cNvPr id="3" name="Table 2"/>
          <p:cNvGraphicFramePr>
            <a:graphicFrameLocks noGrp="1"/>
          </p:cNvGraphicFramePr>
          <p:nvPr/>
        </p:nvGraphicFramePr>
        <p:xfrm>
          <a:off x="1064568" y="2708920"/>
          <a:ext cx="5659170" cy="2456229"/>
        </p:xfrm>
        <a:graphic>
          <a:graphicData uri="http://schemas.openxmlformats.org/drawingml/2006/table">
            <a:tbl>
              <a:tblPr/>
              <a:tblGrid>
                <a:gridCol w="711100">
                  <a:extLst>
                    <a:ext uri="{9D8B030D-6E8A-4147-A177-3AD203B41FA5}">
                      <a16:colId xmlns:a16="http://schemas.microsoft.com/office/drawing/2014/main" val="20000"/>
                    </a:ext>
                  </a:extLst>
                </a:gridCol>
                <a:gridCol w="696285">
                  <a:extLst>
                    <a:ext uri="{9D8B030D-6E8A-4147-A177-3AD203B41FA5}">
                      <a16:colId xmlns:a16="http://schemas.microsoft.com/office/drawing/2014/main" val="20001"/>
                    </a:ext>
                  </a:extLst>
                </a:gridCol>
                <a:gridCol w="696285">
                  <a:extLst>
                    <a:ext uri="{9D8B030D-6E8A-4147-A177-3AD203B41FA5}">
                      <a16:colId xmlns:a16="http://schemas.microsoft.com/office/drawing/2014/main" val="20002"/>
                    </a:ext>
                  </a:extLst>
                </a:gridCol>
                <a:gridCol w="711100">
                  <a:extLst>
                    <a:ext uri="{9D8B030D-6E8A-4147-A177-3AD203B41FA5}">
                      <a16:colId xmlns:a16="http://schemas.microsoft.com/office/drawing/2014/main" val="20003"/>
                    </a:ext>
                  </a:extLst>
                </a:gridCol>
                <a:gridCol w="711100">
                  <a:extLst>
                    <a:ext uri="{9D8B030D-6E8A-4147-A177-3AD203B41FA5}">
                      <a16:colId xmlns:a16="http://schemas.microsoft.com/office/drawing/2014/main" val="20004"/>
                    </a:ext>
                  </a:extLst>
                </a:gridCol>
                <a:gridCol w="711100">
                  <a:extLst>
                    <a:ext uri="{9D8B030D-6E8A-4147-A177-3AD203B41FA5}">
                      <a16:colId xmlns:a16="http://schemas.microsoft.com/office/drawing/2014/main" val="20005"/>
                    </a:ext>
                  </a:extLst>
                </a:gridCol>
                <a:gridCol w="711100">
                  <a:extLst>
                    <a:ext uri="{9D8B030D-6E8A-4147-A177-3AD203B41FA5}">
                      <a16:colId xmlns:a16="http://schemas.microsoft.com/office/drawing/2014/main" val="20006"/>
                    </a:ext>
                  </a:extLst>
                </a:gridCol>
                <a:gridCol w="711100">
                  <a:extLst>
                    <a:ext uri="{9D8B030D-6E8A-4147-A177-3AD203B41FA5}">
                      <a16:colId xmlns:a16="http://schemas.microsoft.com/office/drawing/2014/main" val="20007"/>
                    </a:ext>
                  </a:extLst>
                </a:gridCol>
              </a:tblGrid>
              <a:tr h="195528">
                <a:tc>
                  <a:txBody>
                    <a:bodyPr/>
                    <a:lstStyle/>
                    <a:p>
                      <a:pPr algn="ctr" fontAlgn="ctr"/>
                      <a:r>
                        <a:rPr lang="el-GR" sz="1400" b="0" i="0" u="none" strike="noStrike" dirty="0">
                          <a:solidFill>
                            <a:srgbClr val="000000"/>
                          </a:solidFill>
                          <a:effectLst/>
                          <a:latin typeface="Calibri" panose="020F0502020204030204" pitchFamily="34" charset="0"/>
                        </a:rPr>
                        <a:t>Σ</a:t>
                      </a:r>
                      <a:r>
                        <a:rPr lang="en-GB" sz="1400" b="0" i="0" u="none" strike="noStrike" baseline="-25000" dirty="0">
                          <a:solidFill>
                            <a:srgbClr val="000000"/>
                          </a:solidFill>
                          <a:effectLst/>
                          <a:latin typeface="Calibri" panose="020F0502020204030204" pitchFamily="34" charset="0"/>
                        </a:rPr>
                        <a:t>monthly</a:t>
                      </a:r>
                      <a:endParaRPr lang="en-GB" sz="14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0,25</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0,5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1</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2</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3</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5</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0702">
                <a:tc>
                  <a:txBody>
                    <a:bodyPr/>
                    <a:lstStyle/>
                    <a:p>
                      <a:pPr algn="ctr" fontAlgn="b"/>
                      <a:r>
                        <a:rPr lang="en-GB" sz="1400" b="0" i="0" u="none" strike="noStrike">
                          <a:solidFill>
                            <a:srgbClr val="000000"/>
                          </a:solidFill>
                          <a:effectLst/>
                          <a:latin typeface="Calibri" panose="020F0502020204030204" pitchFamily="34" charset="0"/>
                        </a:rPr>
                        <a:t>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300702">
                <a:tc>
                  <a:txBody>
                    <a:bodyPr/>
                    <a:lstStyle/>
                    <a:p>
                      <a:pPr algn="ctr" fontAlgn="b"/>
                      <a:r>
                        <a:rPr lang="en-GB" sz="1400" b="0" i="0" u="none" strike="noStrike">
                          <a:solidFill>
                            <a:srgbClr val="000000"/>
                          </a:solidFill>
                          <a:effectLst/>
                          <a:latin typeface="Calibri" panose="020F0502020204030204" pitchFamily="34" charset="0"/>
                        </a:rPr>
                        <a:t>0,50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0,000001</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0,000001</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0,000001</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0,000002</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0,000002</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300702">
                <a:tc>
                  <a:txBody>
                    <a:bodyPr/>
                    <a:lstStyle/>
                    <a:p>
                      <a:pPr algn="ctr" fontAlgn="b"/>
                      <a:r>
                        <a:rPr lang="en-GB" sz="1400" b="0" i="0" u="none" strike="noStrike">
                          <a:solidFill>
                            <a:srgbClr val="000000"/>
                          </a:solidFill>
                          <a:effectLst/>
                          <a:latin typeface="Calibri" panose="020F050202020403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0,000001</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0,000002</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0,000004</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0,000006</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0,000008</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0,000009</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438657">
                <a:tc>
                  <a:txBody>
                    <a:bodyPr/>
                    <a:lstStyle/>
                    <a:p>
                      <a:pPr algn="ctr" fontAlgn="b"/>
                      <a:r>
                        <a:rPr lang="en-GB" sz="1400" b="0" i="0" u="none" strike="noStrike">
                          <a:solidFill>
                            <a:srgbClr val="000000"/>
                          </a:solidFill>
                          <a:effectLst/>
                          <a:latin typeface="Calibri" panose="020F0502020204030204" pitchFamily="34" charset="0"/>
                        </a:rPr>
                        <a:t>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0,000001</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0,000004</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0,000012</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0,000019</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0,000025</a:t>
                      </a:r>
                    </a:p>
                  </a:txBody>
                  <a:tcPr marL="0" marR="0" marT="0" marB="0" anchor="b">
                    <a:lnL>
                      <a:noFill/>
                    </a:lnL>
                    <a:lnR>
                      <a:noFill/>
                    </a:lnR>
                    <a:lnT>
                      <a:noFill/>
                    </a:lnT>
                    <a:lnB>
                      <a:noFill/>
                    </a:lnB>
                  </a:tcPr>
                </a:tc>
                <a:tc>
                  <a:txBody>
                    <a:bodyPr/>
                    <a:lstStyle/>
                    <a:p>
                      <a:pPr algn="r" fontAlgn="b"/>
                      <a:r>
                        <a:rPr lang="en-GB" sz="1400" b="0" i="0" u="none" strike="noStrike" dirty="0">
                          <a:solidFill>
                            <a:srgbClr val="000000"/>
                          </a:solidFill>
                          <a:effectLst/>
                          <a:latin typeface="Calibri" panose="020F0502020204030204" pitchFamily="34" charset="0"/>
                        </a:rPr>
                        <a:t>0,000029</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300702">
                <a:tc>
                  <a:txBody>
                    <a:bodyPr/>
                    <a:lstStyle/>
                    <a:p>
                      <a:pPr algn="ctr" fontAlgn="b"/>
                      <a:r>
                        <a:rPr lang="en-GB" sz="1400" b="0" i="0" u="none" strike="noStrike">
                          <a:solidFill>
                            <a:srgbClr val="000000"/>
                          </a:solidFill>
                          <a:effectLst/>
                          <a:latin typeface="Calibri" panose="020F0502020204030204" pitchFamily="34" charset="0"/>
                        </a:rPr>
                        <a:t>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0,000001</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0,000006</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0,000019</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0,000032</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0,000042</a:t>
                      </a:r>
                    </a:p>
                  </a:txBody>
                  <a:tcPr marL="0" marR="0" marT="0" marB="0" anchor="b">
                    <a:lnL>
                      <a:noFill/>
                    </a:lnL>
                    <a:lnR>
                      <a:noFill/>
                    </a:lnR>
                    <a:lnT>
                      <a:noFill/>
                    </a:lnT>
                    <a:lnB>
                      <a:noFill/>
                    </a:lnB>
                  </a:tcPr>
                </a:tc>
                <a:tc>
                  <a:txBody>
                    <a:bodyPr/>
                    <a:lstStyle/>
                    <a:p>
                      <a:pPr algn="r" fontAlgn="b"/>
                      <a:r>
                        <a:rPr lang="en-GB" sz="1400" b="0" i="0" u="none" strike="noStrike" dirty="0">
                          <a:solidFill>
                            <a:srgbClr val="000000"/>
                          </a:solidFill>
                          <a:effectLst/>
                          <a:latin typeface="Calibri" panose="020F0502020204030204" pitchFamily="34" charset="0"/>
                        </a:rPr>
                        <a:t>0,000050</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300702">
                <a:tc>
                  <a:txBody>
                    <a:bodyPr/>
                    <a:lstStyle/>
                    <a:p>
                      <a:pPr algn="ctr" fontAlgn="b"/>
                      <a:r>
                        <a:rPr lang="en-GB" sz="1400" b="0" i="0" u="none" strike="noStrike">
                          <a:solidFill>
                            <a:srgbClr val="000000"/>
                          </a:solidFill>
                          <a:effectLst/>
                          <a:latin typeface="Calibri" panose="020F0502020204030204" pitchFamily="34" charset="0"/>
                        </a:rPr>
                        <a:t>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0,000002</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0,000008</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0,000025</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0,000042</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0,000057</a:t>
                      </a:r>
                    </a:p>
                  </a:txBody>
                  <a:tcPr marL="0" marR="0" marT="0" marB="0" anchor="b">
                    <a:lnL>
                      <a:noFill/>
                    </a:lnL>
                    <a:lnR>
                      <a:noFill/>
                    </a:lnR>
                    <a:lnT>
                      <a:noFill/>
                    </a:lnT>
                    <a:lnB>
                      <a:noFill/>
                    </a:lnB>
                  </a:tcPr>
                </a:tc>
                <a:tc>
                  <a:txBody>
                    <a:bodyPr/>
                    <a:lstStyle/>
                    <a:p>
                      <a:pPr algn="r" fontAlgn="b"/>
                      <a:r>
                        <a:rPr lang="en-GB" sz="1400" b="0" i="0" u="none" strike="noStrike">
                          <a:solidFill>
                            <a:srgbClr val="000000"/>
                          </a:solidFill>
                          <a:effectLst/>
                          <a:latin typeface="Calibri" panose="020F0502020204030204" pitchFamily="34" charset="0"/>
                        </a:rPr>
                        <a:t>0,000069</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300702">
                <a:tc>
                  <a:txBody>
                    <a:bodyPr/>
                    <a:lstStyle/>
                    <a:p>
                      <a:pPr algn="ctr" fontAlgn="b"/>
                      <a:r>
                        <a:rPr lang="en-GB" sz="1400" b="0" i="0" u="none" strike="noStrike">
                          <a:solidFill>
                            <a:srgbClr val="000000"/>
                          </a:solidFill>
                          <a:effectLst/>
                          <a:latin typeface="Calibri" panose="020F0502020204030204" pitchFamily="34" charset="0"/>
                        </a:rPr>
                        <a:t>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0,000000</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0,000002</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0,000009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0,000029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panose="020F0502020204030204" pitchFamily="34" charset="0"/>
                        </a:rPr>
                        <a:t>0,000050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dirty="0">
                          <a:solidFill>
                            <a:srgbClr val="000000"/>
                          </a:solidFill>
                          <a:effectLst/>
                          <a:latin typeface="Calibri" panose="020F0502020204030204" pitchFamily="34" charset="0"/>
                        </a:rPr>
                        <a:t>0,000069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dirty="0">
                          <a:solidFill>
                            <a:srgbClr val="000000"/>
                          </a:solidFill>
                          <a:effectLst/>
                          <a:latin typeface="Calibri" panose="020F0502020204030204" pitchFamily="34" charset="0"/>
                        </a:rPr>
                        <a:t>0,000086</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6" name="Rectangle 2"/>
          <p:cNvSpPr txBox="1">
            <a:spLocks noChangeArrowheads="1"/>
          </p:cNvSpPr>
          <p:nvPr/>
        </p:nvSpPr>
        <p:spPr bwMode="auto">
          <a:xfrm>
            <a:off x="744376" y="314763"/>
            <a:ext cx="8673120" cy="109242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Duration Bucketing</a:t>
            </a:r>
            <a:endParaRPr kumimoji="0" lang="en-US" altLang="en-US" b="0" u="none" kern="0" dirty="0"/>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815</a:t>
            </a:fld>
            <a:endParaRPr lang="en-US"/>
          </a:p>
        </p:txBody>
      </p:sp>
    </p:spTree>
    <p:extLst>
      <p:ext uri="{BB962C8B-B14F-4D97-AF65-F5344CB8AC3E}">
        <p14:creationId xmlns:p14="http://schemas.microsoft.com/office/powerpoint/2010/main" val="2156743083"/>
      </p:ext>
    </p:extLst>
  </p:cSld>
  <p:clrMapOvr>
    <a:masterClrMapping/>
  </p:clrMapOvr>
  <p:transition spd="slow">
    <p:pull dir="r"/>
  </p:transition>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p:cNvSpPr txBox="1"/>
              <p:nvPr/>
            </p:nvSpPr>
            <p:spPr>
              <a:xfrm>
                <a:off x="1015973" y="2465479"/>
                <a:ext cx="3900170" cy="375809"/>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r>
                        <m:rPr>
                          <m:sty m:val="p"/>
                        </m:rPr>
                        <a:rPr lang="pt-PT" sz="2000" b="0" i="0" u="none">
                          <a:latin typeface="Cambria Math" panose="02040503050406030204" pitchFamily="18" charset="0"/>
                        </a:rPr>
                        <m:t>Monthly</m:t>
                      </m:r>
                      <m:r>
                        <a:rPr lang="pt-PT" sz="2000" b="0" i="1" u="none">
                          <a:latin typeface="Cambria Math" panose="02040503050406030204" pitchFamily="18" charset="0"/>
                        </a:rPr>
                        <m:t> </m:t>
                      </m:r>
                      <m:sSub>
                        <m:sSubPr>
                          <m:ctrlPr>
                            <a:rPr lang="pt-PT" sz="2000" b="0" i="1" u="none">
                              <a:latin typeface="Cambria Math" panose="02040503050406030204" pitchFamily="18" charset="0"/>
                            </a:rPr>
                          </m:ctrlPr>
                        </m:sSubPr>
                        <m:e>
                          <m:r>
                            <a:rPr lang="pt-PT" sz="2000" b="0" i="1" u="none">
                              <a:latin typeface="Cambria Math" panose="02040503050406030204" pitchFamily="18" charset="0"/>
                              <a:ea typeface="Cambria Math" panose="02040503050406030204" pitchFamily="18" charset="0"/>
                            </a:rPr>
                            <m:t>𝜎</m:t>
                          </m:r>
                        </m:e>
                        <m:sub>
                          <m:r>
                            <a:rPr lang="pt-PT" sz="2000" b="0" i="1" u="none">
                              <a:latin typeface="Cambria Math" panose="02040503050406030204" pitchFamily="18" charset="0"/>
                            </a:rPr>
                            <m:t>𝑝</m:t>
                          </m:r>
                        </m:sub>
                      </m:sSub>
                      <m:r>
                        <a:rPr lang="pt-PT" sz="2000" b="0" i="1" u="none">
                          <a:latin typeface="Cambria Math" panose="02040503050406030204" pitchFamily="18" charset="0"/>
                        </a:rPr>
                        <m:t>=</m:t>
                      </m:r>
                      <m:rad>
                        <m:radPr>
                          <m:degHide m:val="on"/>
                          <m:ctrlPr>
                            <a:rPr lang="pt-PT" sz="2000" b="0" i="1" u="none">
                              <a:latin typeface="Cambria Math" panose="02040503050406030204" pitchFamily="18" charset="0"/>
                            </a:rPr>
                          </m:ctrlPr>
                        </m:radPr>
                        <m:deg/>
                        <m:e>
                          <m:sSup>
                            <m:sSupPr>
                              <m:ctrlPr>
                                <a:rPr lang="pt-PT" sz="2000" i="1" u="none">
                                  <a:latin typeface="Cambria Math" panose="02040503050406030204" pitchFamily="18" charset="0"/>
                                </a:rPr>
                              </m:ctrlPr>
                            </m:sSupPr>
                            <m:e>
                              <m:r>
                                <a:rPr lang="pt-PT" sz="2000" i="1" u="none">
                                  <a:latin typeface="Cambria Math" panose="02040503050406030204" pitchFamily="18" charset="0"/>
                                </a:rPr>
                                <m:t>𝑤</m:t>
                              </m:r>
                            </m:e>
                            <m:sup>
                              <m:r>
                                <a:rPr lang="pt-PT" sz="2000" i="1" u="none">
                                  <a:latin typeface="Cambria Math" panose="02040503050406030204" pitchFamily="18" charset="0"/>
                                </a:rPr>
                                <m:t>′</m:t>
                              </m:r>
                            </m:sup>
                          </m:sSup>
                          <m:r>
                            <a:rPr lang="pt-PT" sz="2000" i="1" u="none">
                              <a:latin typeface="Cambria Math" panose="02040503050406030204" pitchFamily="18" charset="0"/>
                              <a:ea typeface="Cambria Math" panose="02040503050406030204" pitchFamily="18" charset="0"/>
                            </a:rPr>
                            <m:t>∙</m:t>
                          </m:r>
                          <m:r>
                            <m:rPr>
                              <m:sty m:val="p"/>
                            </m:rPr>
                            <a:rPr lang="el-GR" sz="2000" i="1" u="none">
                              <a:latin typeface="Cambria Math" panose="02040503050406030204" pitchFamily="18" charset="0"/>
                              <a:ea typeface="Cambria Math" panose="02040503050406030204" pitchFamily="18" charset="0"/>
                            </a:rPr>
                            <m:t>Σ</m:t>
                          </m:r>
                          <m:r>
                            <a:rPr lang="el-GR" sz="2000" i="1" u="none">
                              <a:latin typeface="Cambria Math" panose="02040503050406030204" pitchFamily="18" charset="0"/>
                              <a:ea typeface="Cambria Math" panose="02040503050406030204" pitchFamily="18" charset="0"/>
                            </a:rPr>
                            <m:t>∙</m:t>
                          </m:r>
                          <m:r>
                            <a:rPr lang="pt-PT" sz="2000" i="1" u="none">
                              <a:latin typeface="Cambria Math" panose="02040503050406030204" pitchFamily="18" charset="0"/>
                              <a:ea typeface="Cambria Math" panose="02040503050406030204" pitchFamily="18" charset="0"/>
                            </a:rPr>
                            <m:t>𝑤</m:t>
                          </m:r>
                        </m:e>
                      </m:rad>
                      <m:r>
                        <a:rPr lang="pt-PT" sz="2000" b="0" i="1" u="none">
                          <a:latin typeface="Cambria Math" panose="02040503050406030204" pitchFamily="18" charset="0"/>
                          <a:ea typeface="Cambria Math" panose="02040503050406030204" pitchFamily="18" charset="0"/>
                        </a:rPr>
                        <m:t>=0,70%</m:t>
                      </m:r>
                    </m:oMath>
                  </m:oMathPara>
                </a14:m>
                <a:endParaRPr lang="pt-PT" sz="2000" b="0" u="none" dirty="0">
                  <a:ea typeface="Cambria Math"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015973" y="2465479"/>
                <a:ext cx="3900170" cy="375809"/>
              </a:xfrm>
              <a:prstGeom prst="rect">
                <a:avLst/>
              </a:prstGeom>
              <a:blipFill>
                <a:blip r:embed="rId2"/>
                <a:stretch>
                  <a:fillRect l="-1878" b="-22581"/>
                </a:stretch>
              </a:blipFill>
            </p:spPr>
            <p:txBody>
              <a:bodyPr/>
              <a:lstStyle/>
              <a:p>
                <a:r>
                  <a:rPr lang="pt-PT">
                    <a:noFill/>
                  </a:rPr>
                  <a:t> </a:t>
                </a:r>
              </a:p>
            </p:txBody>
          </p:sp>
        </mc:Fallback>
      </mc:AlternateContent>
      <p:sp>
        <p:nvSpPr>
          <p:cNvPr id="12" name="Rectangle 3"/>
          <p:cNvSpPr>
            <a:spLocks noChangeArrowheads="1"/>
          </p:cNvSpPr>
          <p:nvPr/>
        </p:nvSpPr>
        <p:spPr bwMode="auto">
          <a:xfrm>
            <a:off x="744376" y="1628800"/>
            <a:ext cx="8673120" cy="469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From the weights and the </a:t>
            </a:r>
            <a:r>
              <a:rPr lang="en-US" altLang="en-US" sz="2000" b="0" u="none" dirty="0" err="1">
                <a:latin typeface="+mn-lt"/>
              </a:rPr>
              <a:t>Var-Covar</a:t>
            </a:r>
            <a:r>
              <a:rPr lang="en-US" altLang="en-US" sz="2000" b="0" u="none" dirty="0">
                <a:latin typeface="+mn-lt"/>
              </a:rPr>
              <a:t> matrix for the risk factors, we may calculate the monthly </a:t>
            </a:r>
            <a:r>
              <a:rPr lang="en-US" altLang="en-US" sz="2000" b="0" u="none" dirty="0" err="1">
                <a:latin typeface="+mn-lt"/>
              </a:rPr>
              <a:t>VaR</a:t>
            </a:r>
            <a:r>
              <a:rPr lang="en-US" altLang="en-US" sz="2000" b="0" u="none" dirty="0">
                <a:latin typeface="+mn-lt"/>
              </a:rPr>
              <a:t>:</a:t>
            </a: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solidFill>
                <a:srgbClr val="FF0000"/>
              </a:solidFill>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solidFill>
                <a:srgbClr val="FF0000"/>
              </a:solidFill>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solidFill>
                <a:srgbClr val="FF0000"/>
              </a:solidFill>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endParaRPr lang="en-US" altLang="en-US" sz="2000" b="0" u="none" dirty="0">
              <a:solidFill>
                <a:srgbClr val="FF0000"/>
              </a:solidFill>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solidFill>
                  <a:srgbClr val="FF0000"/>
                </a:solidFill>
                <a:latin typeface="+mn-lt"/>
              </a:rPr>
              <a:t>Conclusion:</a:t>
            </a:r>
            <a:r>
              <a:rPr lang="en-US" altLang="en-US" sz="2000" b="0" u="none" dirty="0">
                <a:latin typeface="+mn-lt"/>
              </a:rPr>
              <a:t> </a:t>
            </a:r>
            <a:r>
              <a:rPr lang="en-US" altLang="en-US" sz="2000" b="0" u="none" dirty="0">
                <a:solidFill>
                  <a:srgbClr val="FF0000"/>
                </a:solidFill>
                <a:latin typeface="+mn-lt"/>
              </a:rPr>
              <a:t>the </a:t>
            </a:r>
            <a:r>
              <a:rPr lang="en-US" altLang="en-US" sz="2000" b="0" u="none" dirty="0" err="1">
                <a:solidFill>
                  <a:srgbClr val="FF0000"/>
                </a:solidFill>
                <a:latin typeface="+mn-lt"/>
              </a:rPr>
              <a:t>VaR</a:t>
            </a:r>
            <a:r>
              <a:rPr lang="en-US" altLang="en-US" sz="2000" b="0" u="none" dirty="0">
                <a:solidFill>
                  <a:srgbClr val="FF0000"/>
                </a:solidFill>
                <a:latin typeface="+mn-lt"/>
              </a:rPr>
              <a:t> obtained from duration bucketing is very similar to the one with cash-flow bucketing</a:t>
            </a:r>
            <a:r>
              <a:rPr lang="en-US" altLang="en-US" sz="2000" b="0" u="none" dirty="0">
                <a:latin typeface="+mn-lt"/>
              </a:rPr>
              <a:t>, as the slope of the yield curve is very low =&gt; the interest rates used to discount cash-flows according to their effective maturity and to the maturities chosen as risk factors are very similar.</a:t>
            </a:r>
            <a:endParaRPr lang="en-US" altLang="en-US" sz="1800" b="0" u="none" dirty="0">
              <a:latin typeface="+mn-lt"/>
            </a:endParaRPr>
          </a:p>
        </p:txBody>
      </p:sp>
      <mc:AlternateContent xmlns:mc="http://schemas.openxmlformats.org/markup-compatibility/2006" xmlns:a14="http://schemas.microsoft.com/office/drawing/2010/main">
        <mc:Choice Requires="a14">
          <p:sp>
            <p:nvSpPr>
              <p:cNvPr id="9" name="TextBox 8"/>
              <p:cNvSpPr txBox="1"/>
              <p:nvPr/>
            </p:nvSpPr>
            <p:spPr>
              <a:xfrm>
                <a:off x="1062558" y="3038753"/>
                <a:ext cx="7562850" cy="639214"/>
              </a:xfrm>
              <a:prstGeom prst="rect">
                <a:avLst/>
              </a:prstGeom>
              <a:noFill/>
            </p:spPr>
            <p:txBody>
              <a:bodyPr wrap="square" lIns="0" tIns="0" rIns="0" bIns="0" rtlCol="0">
                <a:spAutoFit/>
              </a:bodyPr>
              <a:lstStyle/>
              <a:p>
                <a:pPr algn="l">
                  <a:buNone/>
                </a:pPr>
                <a14:m>
                  <m:oMath xmlns:m="http://schemas.openxmlformats.org/officeDocument/2006/math">
                    <m:r>
                      <a:rPr lang="pt-PT" sz="2000" b="0" i="1" u="none">
                        <a:latin typeface="Cambria Math" panose="02040503050406030204" pitchFamily="18" charset="0"/>
                      </a:rPr>
                      <m:t>20</m:t>
                    </m:r>
                    <m:r>
                      <a:rPr lang="pt-PT" sz="2000" b="0" i="1" u="none">
                        <a:latin typeface="Cambria Math" panose="02040503050406030204" pitchFamily="18" charset="0"/>
                      </a:rPr>
                      <m:t>𝑑</m:t>
                    </m:r>
                    <m:r>
                      <a:rPr lang="pt-PT" sz="2000" b="0" i="1" u="none">
                        <a:latin typeface="Cambria Math" panose="02040503050406030204" pitchFamily="18" charset="0"/>
                      </a:rPr>
                      <m:t> </m:t>
                    </m:r>
                    <m:r>
                      <a:rPr lang="pt-PT" sz="2000" b="0" i="1" u="none">
                        <a:latin typeface="Cambria Math" panose="02040503050406030204" pitchFamily="18" charset="0"/>
                      </a:rPr>
                      <m:t>𝑉𝑎𝑅</m:t>
                    </m:r>
                    <m:r>
                      <a:rPr lang="pt-PT" sz="2000" b="0" i="1" u="none">
                        <a:latin typeface="Cambria Math" panose="02040503050406030204" pitchFamily="18" charset="0"/>
                      </a:rPr>
                      <m:t> @ 95%=−</m:t>
                    </m:r>
                    <m:r>
                      <a:rPr lang="pt-PT" sz="2000" b="0" i="1" u="none">
                        <a:latin typeface="Cambria Math" panose="02040503050406030204" pitchFamily="18" charset="0"/>
                      </a:rPr>
                      <m:t>𝑉</m:t>
                    </m:r>
                    <m:r>
                      <a:rPr lang="pt-PT" sz="2000" b="0" i="1" u="none">
                        <a:latin typeface="Cambria Math" panose="02040503050406030204" pitchFamily="18" charset="0"/>
                        <a:ea typeface="Cambria Math" panose="02040503050406030204" pitchFamily="18" charset="0"/>
                      </a:rPr>
                      <m:t>∙</m:t>
                    </m:r>
                    <m:sSub>
                      <m:sSubPr>
                        <m:ctrlPr>
                          <a:rPr lang="pt-PT" sz="2000" b="0" i="1" u="none">
                            <a:latin typeface="Cambria Math" panose="02040503050406030204" pitchFamily="18" charset="0"/>
                            <a:ea typeface="Cambria Math" panose="02040503050406030204" pitchFamily="18" charset="0"/>
                          </a:rPr>
                        </m:ctrlPr>
                      </m:sSubPr>
                      <m:e>
                        <m:r>
                          <a:rPr lang="pt-PT" sz="2000" b="0" i="1" u="none">
                            <a:latin typeface="Cambria Math" panose="02040503050406030204" pitchFamily="18" charset="0"/>
                            <a:ea typeface="Cambria Math" panose="02040503050406030204" pitchFamily="18" charset="0"/>
                          </a:rPr>
                          <m:t>𝑧</m:t>
                        </m:r>
                      </m:e>
                      <m:sub>
                        <m:r>
                          <a:rPr lang="pt-PT" sz="2000" b="0" i="1" u="none">
                            <a:latin typeface="Cambria Math" panose="02040503050406030204" pitchFamily="18" charset="0"/>
                            <a:ea typeface="Cambria Math" panose="02040503050406030204" pitchFamily="18" charset="0"/>
                          </a:rPr>
                          <m:t>0,05</m:t>
                        </m:r>
                      </m:sub>
                    </m:sSub>
                    <m:r>
                      <a:rPr lang="pt-PT" sz="2000" b="0" i="1" u="none">
                        <a:latin typeface="Cambria Math" panose="02040503050406030204" pitchFamily="18" charset="0"/>
                        <a:ea typeface="Cambria Math" panose="02040503050406030204" pitchFamily="18" charset="0"/>
                      </a:rPr>
                      <m:t>∙</m:t>
                    </m:r>
                    <m:r>
                      <m:rPr>
                        <m:sty m:val="p"/>
                      </m:rPr>
                      <a:rPr lang="pt-PT" sz="2000" b="0" i="0" u="none">
                        <a:latin typeface="Cambria Math" panose="02040503050406030204" pitchFamily="18" charset="0"/>
                        <a:ea typeface="Cambria Math" panose="02040503050406030204" pitchFamily="18" charset="0"/>
                      </a:rPr>
                      <m:t>Monthly</m:t>
                    </m:r>
                    <m:r>
                      <a:rPr lang="pt-PT" sz="2000" b="0" i="0" u="none">
                        <a:latin typeface="Cambria Math" panose="02040503050406030204" pitchFamily="18" charset="0"/>
                        <a:ea typeface="Cambria Math" panose="02040503050406030204" pitchFamily="18" charset="0"/>
                      </a:rPr>
                      <m:t> </m:t>
                    </m:r>
                    <m:sSub>
                      <m:sSubPr>
                        <m:ctrlPr>
                          <a:rPr lang="pt-PT" sz="2000" b="0" i="1" u="none">
                            <a:latin typeface="Cambria Math" panose="02040503050406030204" pitchFamily="18" charset="0"/>
                            <a:ea typeface="Cambria Math" panose="02040503050406030204" pitchFamily="18" charset="0"/>
                          </a:rPr>
                        </m:ctrlPr>
                      </m:sSubPr>
                      <m:e>
                        <m:r>
                          <a:rPr lang="pt-PT" sz="2000" b="0" i="1" u="none">
                            <a:latin typeface="Cambria Math" panose="02040503050406030204" pitchFamily="18" charset="0"/>
                            <a:ea typeface="Cambria Math" panose="02040503050406030204" pitchFamily="18" charset="0"/>
                          </a:rPr>
                          <m:t>𝜎</m:t>
                        </m:r>
                      </m:e>
                      <m:sub>
                        <m:r>
                          <a:rPr lang="pt-PT" sz="2000" b="0" i="1" u="none">
                            <a:latin typeface="Cambria Math" panose="02040503050406030204" pitchFamily="18" charset="0"/>
                            <a:ea typeface="Cambria Math" panose="02040503050406030204" pitchFamily="18" charset="0"/>
                          </a:rPr>
                          <m:t>𝑝</m:t>
                        </m:r>
                      </m:sub>
                    </m:sSub>
                  </m:oMath>
                </a14:m>
                <a:r>
                  <a:rPr lang="pt-PT" sz="2000" b="0" u="none" dirty="0">
                    <a:ea typeface="Cambria Math" panose="02040503050406030204" pitchFamily="18" charset="0"/>
                  </a:rPr>
                  <a:t> </a:t>
                </a:r>
              </a:p>
              <a:p>
                <a:pPr algn="l">
                  <a:buNone/>
                </a:pPr>
                <a:r>
                  <a:rPr lang="pt-PT" sz="2000" b="0" u="none" dirty="0">
                    <a:latin typeface="Cambria Math" panose="02040503050406030204" pitchFamily="18" charset="0"/>
                    <a:ea typeface="Cambria Math" panose="02040503050406030204" pitchFamily="18" charset="0"/>
                  </a:rPr>
                  <a:t>= -356.913</a:t>
                </a:r>
                <a14:m>
                  <m:oMath xmlns:m="http://schemas.openxmlformats.org/officeDocument/2006/math">
                    <m:r>
                      <a:rPr lang="pt-PT" sz="2000" b="0" u="none">
                        <a:latin typeface="Cambria Math" panose="02040503050406030204" pitchFamily="18" charset="0"/>
                        <a:ea typeface="Cambria Math" panose="02040503050406030204" pitchFamily="18" charset="0"/>
                      </a:rPr>
                      <m:t> </m:t>
                    </m:r>
                    <m:r>
                      <a:rPr lang="pt-PT" sz="2000" i="1" u="none">
                        <a:latin typeface="Cambria Math" panose="02040503050406030204" pitchFamily="18" charset="0"/>
                        <a:ea typeface="Cambria Math" panose="02040503050406030204" pitchFamily="18" charset="0"/>
                      </a:rPr>
                      <m:t>∙</m:t>
                    </m:r>
                    <m:r>
                      <a:rPr lang="pt-PT" sz="2000" b="0" i="1" u="none">
                        <a:latin typeface="Cambria Math" panose="02040503050406030204" pitchFamily="18" charset="0"/>
                        <a:ea typeface="Cambria Math" panose="02040503050406030204" pitchFamily="18" charset="0"/>
                      </a:rPr>
                      <m:t> </m:t>
                    </m:r>
                  </m:oMath>
                </a14:m>
                <a:r>
                  <a:rPr lang="pt-PT" sz="2000" b="0" u="none" dirty="0">
                    <a:latin typeface="Cambria Math" panose="02040503050406030204" pitchFamily="18" charset="0"/>
                    <a:ea typeface="Cambria Math" panose="02040503050406030204" pitchFamily="18" charset="0"/>
                  </a:rPr>
                  <a:t>(-1,65) </a:t>
                </a:r>
                <a14:m>
                  <m:oMath xmlns:m="http://schemas.openxmlformats.org/officeDocument/2006/math">
                    <m:r>
                      <a:rPr lang="pt-PT" sz="2000" i="1" u="none">
                        <a:latin typeface="Cambria Math" panose="02040503050406030204" pitchFamily="18" charset="0"/>
                        <a:ea typeface="Cambria Math" panose="02040503050406030204" pitchFamily="18" charset="0"/>
                      </a:rPr>
                      <m:t>∙</m:t>
                    </m:r>
                  </m:oMath>
                </a14:m>
                <a:r>
                  <a:rPr lang="pt-PT" sz="2000" b="0" u="none" dirty="0">
                    <a:latin typeface="Cambria Math" panose="02040503050406030204" pitchFamily="18" charset="0"/>
                    <a:ea typeface="Cambria Math" panose="02040503050406030204" pitchFamily="18" charset="0"/>
                  </a:rPr>
                  <a:t>0,6962% = 4087,33</a:t>
                </a:r>
              </a:p>
            </p:txBody>
          </p:sp>
        </mc:Choice>
        <mc:Fallback xmlns="">
          <p:sp>
            <p:nvSpPr>
              <p:cNvPr id="9" name="TextBox 8"/>
              <p:cNvSpPr txBox="1">
                <a:spLocks noRot="1" noChangeAspect="1" noMove="1" noResize="1" noEditPoints="1" noAdjustHandles="1" noChangeArrowheads="1" noChangeShapeType="1" noTextEdit="1"/>
              </p:cNvSpPr>
              <p:nvPr/>
            </p:nvSpPr>
            <p:spPr>
              <a:xfrm>
                <a:off x="1062558" y="3038753"/>
                <a:ext cx="7562850" cy="639214"/>
              </a:xfrm>
              <a:prstGeom prst="rect">
                <a:avLst/>
              </a:prstGeom>
              <a:blipFill>
                <a:blip r:embed="rId3"/>
                <a:stretch>
                  <a:fillRect l="-2015" b="-22857"/>
                </a:stretch>
              </a:blipFill>
            </p:spPr>
            <p:txBody>
              <a:bodyPr/>
              <a:lstStyle/>
              <a:p>
                <a:r>
                  <a:rPr lang="pt-PT">
                    <a:noFill/>
                  </a:rPr>
                  <a:t> </a:t>
                </a:r>
              </a:p>
            </p:txBody>
          </p:sp>
        </mc:Fallback>
      </mc:AlternateContent>
      <p:sp>
        <p:nvSpPr>
          <p:cNvPr id="7" name="Rectangle 2"/>
          <p:cNvSpPr txBox="1">
            <a:spLocks noChangeArrowheads="1"/>
          </p:cNvSpPr>
          <p:nvPr/>
        </p:nvSpPr>
        <p:spPr bwMode="auto">
          <a:xfrm>
            <a:off x="763158" y="126858"/>
            <a:ext cx="8673120" cy="109242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Duration Bucketing</a:t>
            </a:r>
            <a:endParaRPr kumimoji="0" lang="en-US" altLang="en-US" b="0" u="none" kern="0" dirty="0"/>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816</a:t>
            </a:fld>
            <a:endParaRPr lang="en-US"/>
          </a:p>
        </p:txBody>
      </p:sp>
    </p:spTree>
    <p:extLst>
      <p:ext uri="{BB962C8B-B14F-4D97-AF65-F5344CB8AC3E}">
        <p14:creationId xmlns:p14="http://schemas.microsoft.com/office/powerpoint/2010/main" val="3301859206"/>
      </p:ext>
    </p:extLst>
  </p:cSld>
  <p:clrMapOvr>
    <a:masterClrMapping/>
  </p:clrMapOvr>
  <p:transition spd="slow">
    <p:pull dir="r"/>
  </p:transition>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69730" y="320080"/>
            <a:ext cx="8647765" cy="1092696"/>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dirty="0"/>
              <a:t>FRN</a:t>
            </a:r>
          </a:p>
        </p:txBody>
      </p:sp>
      <p:sp>
        <p:nvSpPr>
          <p:cNvPr id="9" name="Rectangle 3"/>
          <p:cNvSpPr>
            <a:spLocks noChangeArrowheads="1"/>
          </p:cNvSpPr>
          <p:nvPr/>
        </p:nvSpPr>
        <p:spPr bwMode="auto">
          <a:xfrm>
            <a:off x="781000" y="1628800"/>
            <a:ext cx="8636496"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The price of a FRN is given by the sum of the present value of:</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latin typeface="+mn-lt"/>
              </a:rPr>
              <a:t>Next coupon (C, set at the previous coupon payment date)</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latin typeface="+mn-lt"/>
              </a:rPr>
              <a:t>Bond price in the next coupon payment date (time t), which will be the redemption value.</a:t>
            </a:r>
          </a:p>
          <a:p>
            <a:pPr lvl="1" algn="just" eaLnBrk="1" hangingPunct="1">
              <a:lnSpc>
                <a:spcPts val="2800"/>
              </a:lnSpc>
              <a:spcBef>
                <a:spcPts val="600"/>
              </a:spcBef>
              <a:defRPr/>
            </a:pPr>
            <a:endParaRPr lang="en-US" altLang="en-US" sz="2000" b="0" u="none" dirty="0">
              <a:latin typeface="+mn-lt"/>
            </a:endParaRPr>
          </a:p>
          <a:p>
            <a:pPr lvl="1" algn="just" eaLnBrk="1" hangingPunct="1">
              <a:lnSpc>
                <a:spcPts val="2800"/>
              </a:lnSpc>
              <a:spcBef>
                <a:spcPts val="600"/>
              </a:spcBef>
              <a:defRPr/>
            </a:pPr>
            <a:endParaRPr lang="en-US" altLang="en-US" sz="2000" b="0" u="none" dirty="0">
              <a:latin typeface="+mn-lt"/>
            </a:endParaRPr>
          </a:p>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The </a:t>
            </a:r>
            <a:r>
              <a:rPr lang="en-US" altLang="en-US" sz="2000" b="0" u="none" dirty="0" err="1">
                <a:latin typeface="+mn-lt"/>
              </a:rPr>
              <a:t>VaR</a:t>
            </a:r>
            <a:r>
              <a:rPr lang="en-US" altLang="en-US" sz="2000" b="0" u="none" dirty="0">
                <a:latin typeface="+mn-lt"/>
              </a:rPr>
              <a:t> for a FRN can be calculated as for a fixed rate bond with:</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latin typeface="+mn-lt"/>
              </a:rPr>
              <a:t>Maturity in the next coupon date</a:t>
            </a:r>
          </a:p>
          <a:p>
            <a:pPr marL="665163" lvl="1"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1800" b="0" u="none" dirty="0">
                <a:latin typeface="+mn-lt"/>
              </a:rPr>
              <a:t>Duration equal to maturity</a:t>
            </a:r>
          </a:p>
        </p:txBody>
      </p:sp>
      <p:sp>
        <p:nvSpPr>
          <p:cNvPr id="2" name="Down Arrow 1"/>
          <p:cNvSpPr/>
          <p:nvPr/>
        </p:nvSpPr>
        <p:spPr>
          <a:xfrm>
            <a:off x="4724400" y="2895600"/>
            <a:ext cx="533400" cy="838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817</a:t>
            </a:fld>
            <a:endParaRPr lang="en-US"/>
          </a:p>
        </p:txBody>
      </p:sp>
    </p:spTree>
    <p:extLst>
      <p:ext uri="{BB962C8B-B14F-4D97-AF65-F5344CB8AC3E}">
        <p14:creationId xmlns:p14="http://schemas.microsoft.com/office/powerpoint/2010/main" val="1079819984"/>
      </p:ext>
    </p:extLst>
  </p:cSld>
  <p:clrMapOvr>
    <a:masterClrMapping/>
  </p:clrMapOvr>
  <p:transition spd="slow">
    <p:pull dir="r"/>
  </p:transition>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769729" y="1628800"/>
            <a:ext cx="8647765"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algn="just" eaLnBrk="1" hangingPunct="1">
              <a:buNone/>
              <a:defRPr/>
            </a:pPr>
            <a:r>
              <a:rPr lang="en-US" altLang="en-US" sz="2000" dirty="0">
                <a:solidFill>
                  <a:srgbClr val="FF0000"/>
                </a:solidFill>
              </a:rPr>
              <a:t>Example:</a:t>
            </a:r>
          </a:p>
          <a:p>
            <a:pPr marL="0" indent="0" algn="just" eaLnBrk="1" hangingPunct="1">
              <a:buNone/>
              <a:defRPr/>
            </a:pPr>
            <a:endParaRPr lang="en-US" altLang="en-US" sz="2000" dirty="0">
              <a:solidFill>
                <a:srgbClr val="FF0000"/>
              </a:solidFill>
            </a:endParaRPr>
          </a:p>
          <a:p>
            <a:pPr algn="just" eaLnBrk="1" hangingPunct="1">
              <a:lnSpc>
                <a:spcPts val="2700"/>
              </a:lnSpc>
              <a:spcBef>
                <a:spcPts val="600"/>
              </a:spcBef>
              <a:spcAft>
                <a:spcPts val="600"/>
              </a:spcAft>
              <a:buFontTx/>
              <a:buChar char="-"/>
              <a:defRPr/>
            </a:pPr>
            <a:r>
              <a:rPr lang="en-US" altLang="en-US" sz="2000" b="0" u="none" dirty="0">
                <a:latin typeface="+mn-lt"/>
              </a:rPr>
              <a:t>Nominal value of the exposure = 10 M€. </a:t>
            </a:r>
          </a:p>
          <a:p>
            <a:pPr algn="just" eaLnBrk="1" hangingPunct="1">
              <a:lnSpc>
                <a:spcPts val="2700"/>
              </a:lnSpc>
              <a:spcBef>
                <a:spcPts val="600"/>
              </a:spcBef>
              <a:spcAft>
                <a:spcPts val="600"/>
              </a:spcAft>
              <a:buFontTx/>
              <a:buChar char="-"/>
              <a:defRPr/>
            </a:pPr>
            <a:r>
              <a:rPr lang="en-US" altLang="en-US" sz="2000" b="0" u="none" dirty="0">
                <a:latin typeface="+mn-lt"/>
              </a:rPr>
              <a:t>Coupon rate = 2.5% (yearly)</a:t>
            </a:r>
          </a:p>
          <a:p>
            <a:pPr algn="just" eaLnBrk="1" hangingPunct="1">
              <a:lnSpc>
                <a:spcPts val="2700"/>
              </a:lnSpc>
              <a:spcBef>
                <a:spcPts val="600"/>
              </a:spcBef>
              <a:spcAft>
                <a:spcPts val="600"/>
              </a:spcAft>
              <a:buFontTx/>
              <a:buChar char="-"/>
              <a:defRPr/>
            </a:pPr>
            <a:r>
              <a:rPr lang="en-US" altLang="en-US" sz="2000" b="0" u="none" dirty="0">
                <a:latin typeface="+mn-lt"/>
              </a:rPr>
              <a:t>Coupon payments – each semester</a:t>
            </a:r>
          </a:p>
          <a:p>
            <a:pPr algn="just" eaLnBrk="1" hangingPunct="1">
              <a:lnSpc>
                <a:spcPts val="2700"/>
              </a:lnSpc>
              <a:spcBef>
                <a:spcPts val="600"/>
              </a:spcBef>
              <a:spcAft>
                <a:spcPts val="600"/>
              </a:spcAft>
              <a:buFontTx/>
              <a:buChar char="-"/>
              <a:defRPr/>
            </a:pPr>
            <a:r>
              <a:rPr lang="en-US" altLang="en-US" sz="2000" b="0" u="none" dirty="0">
                <a:latin typeface="+mn-lt"/>
              </a:rPr>
              <a:t>Next coupon payment – in 4 months</a:t>
            </a:r>
          </a:p>
          <a:p>
            <a:pPr algn="just" eaLnBrk="1" hangingPunct="1">
              <a:lnSpc>
                <a:spcPts val="2700"/>
              </a:lnSpc>
              <a:spcBef>
                <a:spcPts val="600"/>
              </a:spcBef>
              <a:spcAft>
                <a:spcPts val="600"/>
              </a:spcAft>
              <a:buFontTx/>
              <a:buChar char="-"/>
              <a:defRPr/>
            </a:pPr>
            <a:r>
              <a:rPr lang="en-US" altLang="en-US" sz="2000" b="0" u="none" dirty="0">
                <a:latin typeface="+mn-lt"/>
              </a:rPr>
              <a:t>Current 4-month spot rate = 3%.</a:t>
            </a:r>
          </a:p>
          <a:p>
            <a:pPr algn="just" eaLnBrk="1" hangingPunct="1">
              <a:lnSpc>
                <a:spcPts val="2700"/>
              </a:lnSpc>
              <a:spcBef>
                <a:spcPts val="600"/>
              </a:spcBef>
              <a:spcAft>
                <a:spcPts val="600"/>
              </a:spcAft>
              <a:buFontTx/>
              <a:buChar char="-"/>
              <a:defRPr/>
            </a:pPr>
            <a:r>
              <a:rPr lang="en-US" altLang="en-US" sz="2000" b="0" u="none" dirty="0">
                <a:latin typeface="+mn-lt"/>
              </a:rPr>
              <a:t>Price:</a:t>
            </a:r>
          </a:p>
          <a:p>
            <a:pPr algn="just" eaLnBrk="1" hangingPunct="1">
              <a:lnSpc>
                <a:spcPts val="2700"/>
              </a:lnSpc>
              <a:spcBef>
                <a:spcPts val="600"/>
              </a:spcBef>
              <a:spcAft>
                <a:spcPts val="600"/>
              </a:spcAft>
              <a:buFontTx/>
              <a:buChar char="-"/>
              <a:defRPr/>
            </a:pPr>
            <a:r>
              <a:rPr lang="en-US" altLang="en-US" sz="2000" b="0" u="none" dirty="0">
                <a:latin typeface="+mn-lt"/>
              </a:rPr>
              <a:t>Market value of Portfolio = €10,024,752</a:t>
            </a:r>
          </a:p>
          <a:p>
            <a:pPr algn="just" eaLnBrk="1" hangingPunct="1">
              <a:lnSpc>
                <a:spcPts val="2700"/>
              </a:lnSpc>
              <a:spcBef>
                <a:spcPts val="600"/>
              </a:spcBef>
              <a:spcAft>
                <a:spcPts val="600"/>
              </a:spcAft>
              <a:buFontTx/>
              <a:buChar char="-"/>
              <a:defRPr/>
            </a:pPr>
            <a:r>
              <a:rPr lang="en-US" altLang="en-US" sz="2000" b="0" u="none" dirty="0">
                <a:latin typeface="+mn-lt"/>
              </a:rPr>
              <a:t>Maturity and duration of the portfolio = 0.33(3) years</a:t>
            </a:r>
          </a:p>
        </p:txBody>
      </p:sp>
      <p:pic>
        <p:nvPicPr>
          <p:cNvPr id="2" name="Picture 1"/>
          <p:cNvPicPr>
            <a:picLocks noChangeAspect="1"/>
          </p:cNvPicPr>
          <p:nvPr/>
        </p:nvPicPr>
        <p:blipFill rotWithShape="1">
          <a:blip r:embed="rId2"/>
          <a:srcRect l="30833" t="52963" r="37084" b="37408"/>
          <a:stretch/>
        </p:blipFill>
        <p:spPr>
          <a:xfrm>
            <a:off x="1928664" y="4797152"/>
            <a:ext cx="3733800" cy="630382"/>
          </a:xfrm>
          <a:prstGeom prst="rect">
            <a:avLst/>
          </a:prstGeom>
        </p:spPr>
      </p:pic>
      <p:sp>
        <p:nvSpPr>
          <p:cNvPr id="7" name="Rectangle 2"/>
          <p:cNvSpPr txBox="1">
            <a:spLocks noChangeArrowheads="1"/>
          </p:cNvSpPr>
          <p:nvPr/>
        </p:nvSpPr>
        <p:spPr bwMode="auto">
          <a:xfrm>
            <a:off x="769730" y="320080"/>
            <a:ext cx="8647765" cy="109269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FRN</a:t>
            </a:r>
            <a:endParaRPr kumimoji="0" lang="en-US" altLang="en-US" b="0" u="none" kern="0" dirty="0"/>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818</a:t>
            </a:fld>
            <a:endParaRPr lang="en-US"/>
          </a:p>
        </p:txBody>
      </p:sp>
    </p:spTree>
    <p:extLst>
      <p:ext uri="{BB962C8B-B14F-4D97-AF65-F5344CB8AC3E}">
        <p14:creationId xmlns:p14="http://schemas.microsoft.com/office/powerpoint/2010/main" val="2714767786"/>
      </p:ext>
    </p:extLst>
  </p:cSld>
  <p:clrMapOvr>
    <a:masterClrMapping/>
  </p:clrMapOvr>
  <p:transition spd="slow">
    <p:pull dir="r"/>
  </p:transition>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769729" y="1628800"/>
            <a:ext cx="8647765"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algn="just" eaLnBrk="1" hangingPunct="1">
              <a:lnSpc>
                <a:spcPts val="2700"/>
              </a:lnSpc>
              <a:spcBef>
                <a:spcPts val="600"/>
              </a:spcBef>
              <a:spcAft>
                <a:spcPts val="600"/>
              </a:spcAft>
              <a:buFontTx/>
              <a:buChar char="-"/>
              <a:defRPr/>
            </a:pPr>
            <a:r>
              <a:rPr lang="en-US" altLang="en-US" sz="2000" b="0" u="none" dirty="0">
                <a:latin typeface="+mn-lt"/>
              </a:rPr>
              <a:t>Market value of Portfolio = €10,024,752</a:t>
            </a:r>
          </a:p>
          <a:p>
            <a:pPr algn="just" eaLnBrk="1" hangingPunct="1">
              <a:lnSpc>
                <a:spcPts val="2700"/>
              </a:lnSpc>
              <a:spcBef>
                <a:spcPts val="600"/>
              </a:spcBef>
              <a:spcAft>
                <a:spcPts val="600"/>
              </a:spcAft>
              <a:buFontTx/>
              <a:buChar char="-"/>
              <a:defRPr/>
            </a:pPr>
            <a:r>
              <a:rPr lang="en-US" altLang="en-US" sz="2000" b="0" u="none" dirty="0">
                <a:latin typeface="+mn-lt"/>
              </a:rPr>
              <a:t>Maturity and duration of the portfolio = 0.33(3) years</a:t>
            </a:r>
          </a:p>
          <a:p>
            <a:pPr algn="just" eaLnBrk="1" hangingPunct="1">
              <a:lnSpc>
                <a:spcPts val="2700"/>
              </a:lnSpc>
              <a:spcBef>
                <a:spcPts val="600"/>
              </a:spcBef>
              <a:spcAft>
                <a:spcPts val="600"/>
              </a:spcAft>
              <a:buFontTx/>
              <a:buChar char="-"/>
              <a:defRPr/>
            </a:pPr>
            <a:r>
              <a:rPr lang="en-US" altLang="en-US" sz="2000" b="0" u="none" dirty="0"/>
              <a:t>As there is no available information for variances and </a:t>
            </a:r>
            <a:r>
              <a:rPr lang="en-US" altLang="en-US" sz="2000" b="0" u="none" dirty="0" err="1"/>
              <a:t>covariances</a:t>
            </a:r>
            <a:r>
              <a:rPr lang="en-US" altLang="en-US" sz="2000" b="0" u="none" dirty="0"/>
              <a:t> of 0.33(3) years, we need to allocate cash flows to the 3m and 6m buckets.</a:t>
            </a:r>
          </a:p>
          <a:p>
            <a:pPr algn="just" eaLnBrk="1" hangingPunct="1">
              <a:lnSpc>
                <a:spcPts val="2700"/>
              </a:lnSpc>
              <a:spcBef>
                <a:spcPts val="600"/>
              </a:spcBef>
              <a:spcAft>
                <a:spcPts val="600"/>
              </a:spcAft>
              <a:buFontTx/>
              <a:buChar char="-"/>
              <a:defRPr/>
            </a:pPr>
            <a:r>
              <a:rPr lang="pt-PT" altLang="en-US" sz="2000" b="0" u="none" dirty="0" err="1"/>
              <a:t>Using</a:t>
            </a:r>
            <a:r>
              <a:rPr lang="pt-PT" altLang="en-US" sz="2000" b="0" u="none" dirty="0"/>
              <a:t> </a:t>
            </a:r>
            <a:r>
              <a:rPr lang="pt-PT" altLang="en-US" sz="2000" b="0" u="none" dirty="0" err="1"/>
              <a:t>the</a:t>
            </a:r>
            <a:r>
              <a:rPr lang="pt-PT" altLang="en-US" sz="2000" b="0" u="none" dirty="0"/>
              <a:t> </a:t>
            </a:r>
            <a:r>
              <a:rPr lang="pt-PT" altLang="en-US" sz="2000" b="0" u="none" dirty="0" err="1"/>
              <a:t>duration</a:t>
            </a:r>
            <a:r>
              <a:rPr lang="pt-PT" altLang="en-US" sz="2000" b="0" u="none" dirty="0"/>
              <a:t> </a:t>
            </a:r>
            <a:r>
              <a:rPr lang="pt-PT" altLang="en-US" sz="2000" b="0" u="none" dirty="0" err="1"/>
              <a:t>bucketing</a:t>
            </a:r>
            <a:r>
              <a:rPr lang="pt-PT" altLang="en-US" sz="2000" b="0" u="none" dirty="0"/>
              <a:t> </a:t>
            </a:r>
            <a:r>
              <a:rPr lang="pt-PT" altLang="en-US" sz="2000" b="0" u="none" dirty="0" err="1"/>
              <a:t>criterium</a:t>
            </a:r>
            <a:r>
              <a:rPr lang="pt-PT" altLang="en-US" sz="2000" b="0" u="none" dirty="0"/>
              <a:t>:</a:t>
            </a:r>
          </a:p>
          <a:p>
            <a:pPr algn="just" eaLnBrk="1" hangingPunct="1">
              <a:lnSpc>
                <a:spcPts val="2700"/>
              </a:lnSpc>
              <a:spcBef>
                <a:spcPts val="600"/>
              </a:spcBef>
              <a:spcAft>
                <a:spcPts val="600"/>
              </a:spcAft>
              <a:buFontTx/>
              <a:buChar char="-"/>
              <a:defRPr/>
            </a:pPr>
            <a:endParaRPr lang="en-US" altLang="en-US" sz="2000" b="0" u="none" dirty="0">
              <a:latin typeface="+mn-lt"/>
            </a:endParaRPr>
          </a:p>
        </p:txBody>
      </p:sp>
      <p:sp>
        <p:nvSpPr>
          <p:cNvPr id="7" name="Rectangle 2"/>
          <p:cNvSpPr txBox="1">
            <a:spLocks noChangeArrowheads="1"/>
          </p:cNvSpPr>
          <p:nvPr/>
        </p:nvSpPr>
        <p:spPr bwMode="auto">
          <a:xfrm>
            <a:off x="769730" y="320080"/>
            <a:ext cx="8647765" cy="109269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FRN</a:t>
            </a:r>
            <a:endParaRPr kumimoji="0" lang="en-US" altLang="en-US" b="0" u="none" kern="0" dirty="0"/>
          </a:p>
        </p:txBody>
      </p:sp>
      <mc:AlternateContent xmlns:mc="http://schemas.openxmlformats.org/markup-compatibility/2006" xmlns:a14="http://schemas.microsoft.com/office/drawing/2010/main">
        <mc:Choice Requires="a14">
          <p:sp>
            <p:nvSpPr>
              <p:cNvPr id="5" name="TextBox 4"/>
              <p:cNvSpPr txBox="1"/>
              <p:nvPr/>
            </p:nvSpPr>
            <p:spPr>
              <a:xfrm>
                <a:off x="1208584" y="3935707"/>
                <a:ext cx="3096603" cy="332399"/>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pt-PT" sz="2000" b="0" i="1" u="none" smtClean="0">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sSub>
                        <m:sSubPr>
                          <m:ctrlPr>
                            <a:rPr lang="pt-PT" sz="200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𝐿</m:t>
                          </m:r>
                        </m:sub>
                      </m:sSub>
                      <m:r>
                        <a:rPr lang="pt-PT" sz="2000" b="0" i="1" u="none">
                          <a:latin typeface="Cambria Math" panose="02040503050406030204" pitchFamily="18" charset="0"/>
                        </a:rPr>
                        <m:t>+</m:t>
                      </m:r>
                      <m:d>
                        <m:dPr>
                          <m:ctrlPr>
                            <a:rPr lang="pt-PT" sz="2000" b="0" i="1" u="none">
                              <a:latin typeface="Cambria Math" panose="02040503050406030204" pitchFamily="18" charset="0"/>
                            </a:rPr>
                          </m:ctrlPr>
                        </m:dPr>
                        <m:e>
                          <m:r>
                            <a:rPr lang="pt-PT" sz="2000" b="0" i="1" u="none">
                              <a:latin typeface="Cambria Math" panose="02040503050406030204" pitchFamily="18" charset="0"/>
                            </a:rPr>
                            <m:t>1−</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𝑤</m:t>
                              </m:r>
                            </m:e>
                            <m:sub>
                              <m:r>
                                <a:rPr lang="pt-PT" sz="2000" b="1" i="1" u="none" smtClean="0">
                                  <a:latin typeface="Cambria Math" panose="02040503050406030204" pitchFamily="18" charset="0"/>
                                </a:rPr>
                                <m:t>𝑳</m:t>
                              </m:r>
                            </m:sub>
                          </m:sSub>
                        </m:e>
                      </m:d>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𝐻</m:t>
                          </m:r>
                        </m:sub>
                      </m:sSub>
                      <m:r>
                        <a:rPr lang="pt-PT" sz="2000" b="0" i="1" u="none">
                          <a:latin typeface="Cambria Math" panose="02040503050406030204" pitchFamily="18" charset="0"/>
                        </a:rPr>
                        <m:t>=</m:t>
                      </m:r>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𝐷</m:t>
                          </m:r>
                        </m:e>
                        <m:sub>
                          <m:r>
                            <a:rPr lang="pt-PT" sz="2000" b="0" i="1" u="none">
                              <a:latin typeface="Cambria Math" panose="02040503050406030204" pitchFamily="18" charset="0"/>
                            </a:rPr>
                            <m:t>𝑐𝑓</m:t>
                          </m:r>
                        </m:sub>
                      </m:sSub>
                    </m:oMath>
                  </m:oMathPara>
                </a14:m>
                <a:endParaRPr lang="en-GB" sz="2000" u="none" dirty="0"/>
              </a:p>
            </p:txBody>
          </p:sp>
        </mc:Choice>
        <mc:Fallback xmlns="">
          <p:sp>
            <p:nvSpPr>
              <p:cNvPr id="5" name="TextBox 4"/>
              <p:cNvSpPr txBox="1">
                <a:spLocks noRot="1" noChangeAspect="1" noMove="1" noResize="1" noEditPoints="1" noAdjustHandles="1" noChangeArrowheads="1" noChangeShapeType="1" noTextEdit="1"/>
              </p:cNvSpPr>
              <p:nvPr/>
            </p:nvSpPr>
            <p:spPr>
              <a:xfrm>
                <a:off x="1208584" y="3935707"/>
                <a:ext cx="3096603" cy="332399"/>
              </a:xfrm>
              <a:prstGeom prst="rect">
                <a:avLst/>
              </a:prstGeom>
              <a:blipFill>
                <a:blip r:embed="rId2"/>
                <a:stretch>
                  <a:fillRect b="-27778"/>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280592" y="4330241"/>
                <a:ext cx="3673881" cy="307777"/>
              </a:xfrm>
              <a:prstGeom prst="rect">
                <a:avLst/>
              </a:prstGeom>
              <a:noFill/>
            </p:spPr>
            <p:txBody>
              <a:bodyPr wrap="square" lIns="0" tIns="0" rIns="0" bIns="0" rtlCol="0">
                <a:spAutoFit/>
              </a:bodyPr>
              <a:lstStyle/>
              <a:p>
                <a:pPr>
                  <a:buNone/>
                </a:pPr>
                <a14:m>
                  <m:oMathPara xmlns:m="http://schemas.openxmlformats.org/officeDocument/2006/math">
                    <m:oMathParaPr>
                      <m:jc m:val="left"/>
                    </m:oMathParaPr>
                    <m:oMath xmlns:m="http://schemas.openxmlformats.org/officeDocument/2006/math">
                      <m:sSub>
                        <m:sSubPr>
                          <m:ctrlPr>
                            <a:rPr lang="pt-PT" sz="2000" b="0" i="1" u="none" smtClean="0">
                              <a:latin typeface="Cambria Math" panose="02040503050406030204" pitchFamily="18" charset="0"/>
                            </a:rPr>
                          </m:ctrlPr>
                        </m:sSubPr>
                        <m:e>
                          <m:r>
                            <a:rPr lang="pt-PT" sz="2000" b="0" i="1" u="none">
                              <a:latin typeface="Cambria Math" panose="02040503050406030204" pitchFamily="18" charset="0"/>
                            </a:rPr>
                            <m:t>𝑤</m:t>
                          </m:r>
                        </m:e>
                        <m:sub>
                          <m:r>
                            <a:rPr lang="pt-PT" sz="2000" b="0" i="1" u="none" smtClean="0">
                              <a:latin typeface="Cambria Math" panose="02040503050406030204" pitchFamily="18" charset="0"/>
                            </a:rPr>
                            <m:t>𝐿</m:t>
                          </m:r>
                        </m:sub>
                      </m:sSub>
                      <m:r>
                        <a:rPr lang="pt-PT" sz="2000" i="1" u="none">
                          <a:latin typeface="Cambria Math" panose="02040503050406030204" pitchFamily="18" charset="0"/>
                          <a:ea typeface="Cambria Math" panose="02040503050406030204" pitchFamily="18" charset="0"/>
                        </a:rPr>
                        <m:t>∙</m:t>
                      </m:r>
                      <m:r>
                        <a:rPr lang="pt-PT" sz="2000" b="0" i="1" u="none">
                          <a:latin typeface="Cambria Math" panose="02040503050406030204" pitchFamily="18" charset="0"/>
                          <a:ea typeface="Cambria Math" panose="02040503050406030204" pitchFamily="18" charset="0"/>
                        </a:rPr>
                        <m:t>0.25</m:t>
                      </m:r>
                      <m:r>
                        <a:rPr lang="pt-PT" sz="2000" b="0" i="1" u="none">
                          <a:latin typeface="Cambria Math" panose="02040503050406030204" pitchFamily="18" charset="0"/>
                        </a:rPr>
                        <m:t>+</m:t>
                      </m:r>
                      <m:d>
                        <m:dPr>
                          <m:ctrlPr>
                            <a:rPr lang="pt-PT" sz="2000" b="0" i="1" u="none">
                              <a:latin typeface="Cambria Math" panose="02040503050406030204" pitchFamily="18" charset="0"/>
                            </a:rPr>
                          </m:ctrlPr>
                        </m:dPr>
                        <m:e>
                          <m:r>
                            <a:rPr lang="pt-PT" sz="2000" b="0" i="1" u="none">
                              <a:latin typeface="Cambria Math" panose="02040503050406030204" pitchFamily="18" charset="0"/>
                            </a:rPr>
                            <m:t>1−</m:t>
                          </m:r>
                          <m:sSub>
                            <m:sSubPr>
                              <m:ctrlPr>
                                <a:rPr lang="pt-PT" sz="2000" i="1" u="none">
                                  <a:latin typeface="Cambria Math" panose="02040503050406030204" pitchFamily="18" charset="0"/>
                                </a:rPr>
                              </m:ctrlPr>
                            </m:sSubPr>
                            <m:e>
                              <m:r>
                                <a:rPr lang="pt-PT" sz="2000" i="1" u="none">
                                  <a:latin typeface="Cambria Math" panose="02040503050406030204" pitchFamily="18" charset="0"/>
                                </a:rPr>
                                <m:t>𝑤</m:t>
                              </m:r>
                            </m:e>
                            <m:sub>
                              <m:r>
                                <a:rPr lang="pt-PT" sz="2000" b="1" i="1" u="none" smtClean="0">
                                  <a:latin typeface="Cambria Math" panose="02040503050406030204" pitchFamily="18" charset="0"/>
                                </a:rPr>
                                <m:t>𝑳</m:t>
                              </m:r>
                            </m:sub>
                          </m:sSub>
                        </m:e>
                      </m:d>
                      <m:r>
                        <a:rPr lang="pt-PT" sz="2000" b="0" i="1" u="none">
                          <a:latin typeface="Cambria Math" panose="02040503050406030204" pitchFamily="18" charset="0"/>
                          <a:ea typeface="Cambria Math" panose="02040503050406030204" pitchFamily="18" charset="0"/>
                        </a:rPr>
                        <m:t>∙0.5</m:t>
                      </m:r>
                      <m:r>
                        <a:rPr lang="pt-PT" sz="2000" b="0" i="1" u="none">
                          <a:latin typeface="Cambria Math" panose="02040503050406030204" pitchFamily="18" charset="0"/>
                        </a:rPr>
                        <m:t>=0.33</m:t>
                      </m:r>
                    </m:oMath>
                  </m:oMathPara>
                </a14:m>
                <a:endParaRPr lang="en-GB" sz="2000" u="none" dirty="0"/>
              </a:p>
            </p:txBody>
          </p:sp>
        </mc:Choice>
        <mc:Fallback xmlns="">
          <p:sp>
            <p:nvSpPr>
              <p:cNvPr id="6" name="TextBox 5"/>
              <p:cNvSpPr txBox="1">
                <a:spLocks noRot="1" noChangeAspect="1" noMove="1" noResize="1" noEditPoints="1" noAdjustHandles="1" noChangeArrowheads="1" noChangeShapeType="1" noTextEdit="1"/>
              </p:cNvSpPr>
              <p:nvPr/>
            </p:nvSpPr>
            <p:spPr>
              <a:xfrm>
                <a:off x="1280592" y="4330241"/>
                <a:ext cx="3673881" cy="307777"/>
              </a:xfrm>
              <a:prstGeom prst="rect">
                <a:avLst/>
              </a:prstGeom>
              <a:blipFill>
                <a:blip r:embed="rId3"/>
                <a:stretch>
                  <a:fillRect l="-1658" b="-17647"/>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208584" y="4670085"/>
                <a:ext cx="2448363" cy="424283"/>
              </a:xfrm>
              <a:prstGeom prst="rect">
                <a:avLst/>
              </a:prstGeom>
            </p:spPr>
            <p:txBody>
              <a:bodyPr wrap="none">
                <a:spAutoFit/>
              </a:bodyPr>
              <a:lstStyle/>
              <a:p>
                <a:pPr algn="just">
                  <a:buNone/>
                </a:pPr>
                <a14:m>
                  <m:oMathPara xmlns:m="http://schemas.openxmlformats.org/officeDocument/2006/math">
                    <m:oMathParaPr>
                      <m:jc m:val="left"/>
                    </m:oMathParaPr>
                    <m:oMath xmlns:m="http://schemas.openxmlformats.org/officeDocument/2006/math">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a:latin typeface="Cambria Math" panose="02040503050406030204" pitchFamily="18" charset="0"/>
                            </a:rPr>
                            <m:t>𝑏𝑢𝑐𝑘𝑒𝑡</m:t>
                          </m:r>
                          <m:r>
                            <a:rPr lang="pt-PT" sz="2000" b="0" i="1" u="none">
                              <a:latin typeface="Cambria Math" panose="02040503050406030204" pitchFamily="18" charset="0"/>
                            </a:rPr>
                            <m:t> 0.25</m:t>
                          </m:r>
                          <m:r>
                            <a:rPr lang="pt-PT" sz="2000" b="0" i="1" u="none">
                              <a:latin typeface="Cambria Math" panose="02040503050406030204" pitchFamily="18" charset="0"/>
                            </a:rPr>
                            <m:t>𝑦</m:t>
                          </m:r>
                        </m:sub>
                      </m:sSub>
                      <m:r>
                        <a:rPr lang="pt-PT" sz="2000" b="0" i="1" u="none">
                          <a:latin typeface="Cambria Math" panose="02040503050406030204" pitchFamily="18" charset="0"/>
                        </a:rPr>
                        <m:t>=67%</m:t>
                      </m:r>
                    </m:oMath>
                  </m:oMathPara>
                </a14:m>
                <a:endParaRPr lang="en-GB" sz="2000" u="none" dirty="0"/>
              </a:p>
            </p:txBody>
          </p:sp>
        </mc:Choice>
        <mc:Fallback xmlns="">
          <p:sp>
            <p:nvSpPr>
              <p:cNvPr id="3" name="Rectangle 2"/>
              <p:cNvSpPr>
                <a:spLocks noRot="1" noChangeAspect="1" noMove="1" noResize="1" noEditPoints="1" noAdjustHandles="1" noChangeArrowheads="1" noChangeShapeType="1" noTextEdit="1"/>
              </p:cNvSpPr>
              <p:nvPr/>
            </p:nvSpPr>
            <p:spPr>
              <a:xfrm>
                <a:off x="1208584" y="4670085"/>
                <a:ext cx="2448363" cy="424283"/>
              </a:xfrm>
              <a:prstGeom prst="rect">
                <a:avLst/>
              </a:prstGeom>
              <a:blipFill>
                <a:blip r:embed="rId4"/>
                <a:stretch>
                  <a:fillRect b="-5714"/>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280592" y="5112440"/>
                <a:ext cx="3673881" cy="331950"/>
              </a:xfrm>
              <a:prstGeom prst="rect">
                <a:avLst/>
              </a:prstGeom>
              <a:noFill/>
            </p:spPr>
            <p:txBody>
              <a:bodyPr wrap="square" lIns="0" tIns="0" rIns="0" bIns="0" rtlCol="0">
                <a:spAutoFit/>
              </a:bodyPr>
              <a:lstStyle/>
              <a:p>
                <a:pPr>
                  <a:buNone/>
                </a:pPr>
                <a14:m>
                  <m:oMathPara xmlns:m="http://schemas.openxmlformats.org/officeDocument/2006/math">
                    <m:oMathParaPr>
                      <m:jc m:val="left"/>
                    </m:oMathParaPr>
                    <m:oMath xmlns:m="http://schemas.openxmlformats.org/officeDocument/2006/math">
                      <m:sSub>
                        <m:sSubPr>
                          <m:ctrlPr>
                            <a:rPr lang="pt-PT" sz="2000" b="0" i="1" u="none">
                              <a:latin typeface="Cambria Math" panose="02040503050406030204" pitchFamily="18" charset="0"/>
                            </a:rPr>
                          </m:ctrlPr>
                        </m:sSubPr>
                        <m:e>
                          <m:r>
                            <a:rPr lang="pt-PT" sz="2000" b="0" i="1" u="none">
                              <a:latin typeface="Cambria Math" panose="02040503050406030204" pitchFamily="18" charset="0"/>
                            </a:rPr>
                            <m:t>𝑤</m:t>
                          </m:r>
                        </m:e>
                        <m:sub>
                          <m:r>
                            <a:rPr lang="pt-PT" sz="2000" b="0" i="1" u="none">
                              <a:latin typeface="Cambria Math" panose="02040503050406030204" pitchFamily="18" charset="0"/>
                            </a:rPr>
                            <m:t>𝑏𝑢𝑐𝑘𝑒𝑡</m:t>
                          </m:r>
                          <m:r>
                            <a:rPr lang="pt-PT" sz="2000" b="0" i="1" u="none">
                              <a:latin typeface="Cambria Math" panose="02040503050406030204" pitchFamily="18" charset="0"/>
                            </a:rPr>
                            <m:t> 0.5</m:t>
                          </m:r>
                          <m:r>
                            <a:rPr lang="pt-PT" sz="2000" b="0" i="1" u="none">
                              <a:latin typeface="Cambria Math" panose="02040503050406030204" pitchFamily="18" charset="0"/>
                            </a:rPr>
                            <m:t>𝑦</m:t>
                          </m:r>
                        </m:sub>
                      </m:sSub>
                      <m:r>
                        <a:rPr lang="pt-PT" sz="2000" b="0" i="1" u="none">
                          <a:latin typeface="Cambria Math" panose="02040503050406030204" pitchFamily="18" charset="0"/>
                        </a:rPr>
                        <m:t>=33%</m:t>
                      </m:r>
                    </m:oMath>
                  </m:oMathPara>
                </a14:m>
                <a:endParaRPr lang="en-GB" sz="2000" u="none" dirty="0"/>
              </a:p>
            </p:txBody>
          </p:sp>
        </mc:Choice>
        <mc:Fallback xmlns="">
          <p:sp>
            <p:nvSpPr>
              <p:cNvPr id="8" name="TextBox 7"/>
              <p:cNvSpPr txBox="1">
                <a:spLocks noRot="1" noChangeAspect="1" noMove="1" noResize="1" noEditPoints="1" noAdjustHandles="1" noChangeArrowheads="1" noChangeShapeType="1" noTextEdit="1"/>
              </p:cNvSpPr>
              <p:nvPr/>
            </p:nvSpPr>
            <p:spPr>
              <a:xfrm>
                <a:off x="1280592" y="5112440"/>
                <a:ext cx="3673881" cy="331950"/>
              </a:xfrm>
              <a:prstGeom prst="rect">
                <a:avLst/>
              </a:prstGeom>
              <a:blipFill>
                <a:blip r:embed="rId5"/>
                <a:stretch>
                  <a:fillRect l="-1658" b="-25926"/>
                </a:stretch>
              </a:blipFill>
            </p:spPr>
            <p:txBody>
              <a:bodyPr/>
              <a:lstStyle/>
              <a:p>
                <a:r>
                  <a:rPr lang="pt-PT">
                    <a:noFill/>
                  </a:rPr>
                  <a:t> </a:t>
                </a:r>
              </a:p>
            </p:txBody>
          </p:sp>
        </mc:Fallback>
      </mc:AlternateContent>
      <p:sp>
        <p:nvSpPr>
          <p:cNvPr id="4" name="Slide Number Placeholder 3"/>
          <p:cNvSpPr>
            <a:spLocks noGrp="1"/>
          </p:cNvSpPr>
          <p:nvPr>
            <p:ph type="sldNum" sz="quarter" idx="12"/>
          </p:nvPr>
        </p:nvSpPr>
        <p:spPr/>
        <p:txBody>
          <a:bodyPr/>
          <a:lstStyle/>
          <a:p>
            <a:pPr>
              <a:defRPr/>
            </a:pPr>
            <a:fld id="{ABCFD3F2-5642-45AA-A8CF-5FDB05EA0EA7}" type="slidenum">
              <a:rPr lang="en-US" smtClean="0"/>
              <a:pPr>
                <a:defRPr/>
              </a:pPr>
              <a:t>819</a:t>
            </a:fld>
            <a:endParaRPr lang="en-US"/>
          </a:p>
        </p:txBody>
      </p:sp>
    </p:spTree>
    <p:extLst>
      <p:ext uri="{BB962C8B-B14F-4D97-AF65-F5344CB8AC3E}">
        <p14:creationId xmlns:p14="http://schemas.microsoft.com/office/powerpoint/2010/main" val="20423286"/>
      </p:ext>
    </p:extLst>
  </p:cSld>
  <p:clrMapOvr>
    <a:masterClrMapping/>
  </p:clrMapOvr>
  <p:transition spd="slow">
    <p:pull dir="r"/>
  </p:transition>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Relevance of the Financial Sector</a:t>
            </a:r>
          </a:p>
        </p:txBody>
      </p:sp>
      <p:sp>
        <p:nvSpPr>
          <p:cNvPr id="1619971" name="Rectangle 3"/>
          <p:cNvSpPr>
            <a:spLocks noGrp="1" noChangeArrowheads="1"/>
          </p:cNvSpPr>
          <p:nvPr>
            <p:ph type="body" idx="1"/>
          </p:nvPr>
        </p:nvSpPr>
        <p:spPr>
          <a:xfrm>
            <a:off x="809596" y="1628800"/>
            <a:ext cx="8643998" cy="4680520"/>
          </a:xfrm>
        </p:spPr>
        <p:txBody>
          <a:bodyPr/>
          <a:lstStyle/>
          <a:p>
            <a:pPr algn="just">
              <a:lnSpc>
                <a:spcPts val="2500"/>
              </a:lnSpc>
              <a:spcBef>
                <a:spcPts val="0"/>
              </a:spcBef>
              <a:spcAft>
                <a:spcPts val="600"/>
              </a:spcAft>
            </a:pPr>
            <a:r>
              <a:rPr lang="en-US" sz="2000" b="1" dirty="0">
                <a:solidFill>
                  <a:srgbClr val="FF3300"/>
                </a:solidFill>
              </a:rPr>
              <a:t>Topics:</a:t>
            </a:r>
          </a:p>
          <a:p>
            <a:pPr algn="just">
              <a:lnSpc>
                <a:spcPts val="2500"/>
              </a:lnSpc>
              <a:spcBef>
                <a:spcPts val="0"/>
              </a:spcBef>
              <a:spcAft>
                <a:spcPts val="600"/>
              </a:spcAft>
            </a:pPr>
            <a:endParaRPr lang="en-US" sz="2000" b="1" dirty="0">
              <a:solidFill>
                <a:srgbClr val="FF3300"/>
              </a:solidFill>
            </a:endParaRPr>
          </a:p>
          <a:p>
            <a:pPr algn="just">
              <a:lnSpc>
                <a:spcPts val="2500"/>
              </a:lnSpc>
              <a:spcBef>
                <a:spcPts val="0"/>
              </a:spcBef>
              <a:spcAft>
                <a:spcPts val="600"/>
              </a:spcAft>
            </a:pPr>
            <a:endParaRPr lang="en-US" sz="2000" dirty="0"/>
          </a:p>
          <a:p>
            <a:pPr marL="400050" indent="-400050" algn="just">
              <a:lnSpc>
                <a:spcPts val="2500"/>
              </a:lnSpc>
              <a:spcBef>
                <a:spcPts val="0"/>
              </a:spcBef>
              <a:spcAft>
                <a:spcPts val="600"/>
              </a:spcAft>
              <a:buAutoNum type="romanLcParenBoth"/>
            </a:pPr>
            <a:r>
              <a:rPr lang="en-US" sz="2000" dirty="0"/>
              <a:t>Relevance of Finance for Economic Growth</a:t>
            </a:r>
          </a:p>
          <a:p>
            <a:pPr marL="400050" indent="-400050" algn="just">
              <a:lnSpc>
                <a:spcPts val="2500"/>
              </a:lnSpc>
              <a:spcBef>
                <a:spcPts val="0"/>
              </a:spcBef>
              <a:spcAft>
                <a:spcPts val="600"/>
              </a:spcAft>
              <a:buAutoNum type="romanLcParenBoth"/>
            </a:pPr>
            <a:endParaRPr lang="en-US" sz="2000" dirty="0"/>
          </a:p>
          <a:p>
            <a:pPr marL="400050" indent="-400050" algn="just">
              <a:lnSpc>
                <a:spcPts val="2500"/>
              </a:lnSpc>
              <a:spcBef>
                <a:spcPts val="0"/>
              </a:spcBef>
              <a:spcAft>
                <a:spcPts val="600"/>
              </a:spcAft>
              <a:buAutoNum type="romanLcParenBoth"/>
            </a:pPr>
            <a:r>
              <a:rPr lang="en-GB" sz="2000" dirty="0"/>
              <a:t>Bank-based vs market-based financing</a:t>
            </a:r>
          </a:p>
          <a:p>
            <a:pPr marL="400050" indent="-400050" algn="just">
              <a:lnSpc>
                <a:spcPts val="2500"/>
              </a:lnSpc>
              <a:spcBef>
                <a:spcPts val="0"/>
              </a:spcBef>
              <a:spcAft>
                <a:spcPts val="600"/>
              </a:spcAft>
              <a:buAutoNum type="romanLcParenBoth"/>
            </a:pPr>
            <a:endParaRPr lang="en-GB" sz="2000" dirty="0"/>
          </a:p>
          <a:p>
            <a:pPr marL="400050" indent="-400050" algn="just">
              <a:lnSpc>
                <a:spcPts val="2500"/>
              </a:lnSpc>
              <a:spcBef>
                <a:spcPts val="0"/>
              </a:spcBef>
              <a:spcAft>
                <a:spcPts val="600"/>
              </a:spcAft>
              <a:buAutoNum type="romanLcParenBoth"/>
            </a:pPr>
            <a:r>
              <a:rPr lang="en-GB" sz="2000" dirty="0"/>
              <a:t>Increasing weight and concentration of the Financial Sector</a:t>
            </a:r>
          </a:p>
          <a:p>
            <a:pPr marL="400050" indent="-400050" algn="just">
              <a:lnSpc>
                <a:spcPts val="2500"/>
              </a:lnSpc>
              <a:spcBef>
                <a:spcPts val="0"/>
              </a:spcBef>
              <a:spcAft>
                <a:spcPts val="600"/>
              </a:spcAft>
              <a:buAutoNum type="romanLcParenBoth"/>
            </a:pPr>
            <a:endParaRPr lang="en-GB" sz="2000" dirty="0"/>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82</a:t>
            </a:fld>
            <a:endParaRPr lang="en-US"/>
          </a:p>
        </p:txBody>
      </p:sp>
    </p:spTree>
    <p:extLst>
      <p:ext uri="{BB962C8B-B14F-4D97-AF65-F5344CB8AC3E}">
        <p14:creationId xmlns:p14="http://schemas.microsoft.com/office/powerpoint/2010/main" val="4270729969"/>
      </p:ext>
    </p:extLst>
  </p:cSld>
  <p:clrMapOvr>
    <a:masterClrMapping/>
  </p:clrMapOvr>
  <p:transition spd="slow">
    <p:pull dir="r"/>
  </p:transition>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1066800" y="10668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endParaRPr lang="pt-PT" altLang="en-US" sz="2400" dirty="0"/>
          </a:p>
        </p:txBody>
      </p:sp>
      <p:graphicFrame>
        <p:nvGraphicFramePr>
          <p:cNvPr id="4" name="Table 3"/>
          <p:cNvGraphicFramePr>
            <a:graphicFrameLocks noGrp="1"/>
          </p:cNvGraphicFramePr>
          <p:nvPr/>
        </p:nvGraphicFramePr>
        <p:xfrm>
          <a:off x="931887" y="4365104"/>
          <a:ext cx="4285032" cy="1003905"/>
        </p:xfrm>
        <a:graphic>
          <a:graphicData uri="http://schemas.openxmlformats.org/drawingml/2006/table">
            <a:tbl>
              <a:tblPr/>
              <a:tblGrid>
                <a:gridCol w="1783973">
                  <a:extLst>
                    <a:ext uri="{9D8B030D-6E8A-4147-A177-3AD203B41FA5}">
                      <a16:colId xmlns:a16="http://schemas.microsoft.com/office/drawing/2014/main" val="20000"/>
                    </a:ext>
                  </a:extLst>
                </a:gridCol>
                <a:gridCol w="1154335">
                  <a:extLst>
                    <a:ext uri="{9D8B030D-6E8A-4147-A177-3AD203B41FA5}">
                      <a16:colId xmlns:a16="http://schemas.microsoft.com/office/drawing/2014/main" val="20001"/>
                    </a:ext>
                  </a:extLst>
                </a:gridCol>
                <a:gridCol w="1346724">
                  <a:extLst>
                    <a:ext uri="{9D8B030D-6E8A-4147-A177-3AD203B41FA5}">
                      <a16:colId xmlns:a16="http://schemas.microsoft.com/office/drawing/2014/main" val="20002"/>
                    </a:ext>
                  </a:extLst>
                </a:gridCol>
              </a:tblGrid>
              <a:tr h="334635">
                <a:tc>
                  <a:txBody>
                    <a:bodyPr/>
                    <a:lstStyle/>
                    <a:p>
                      <a:pPr algn="ctr" fontAlgn="b"/>
                      <a:r>
                        <a:rPr lang="en-GB" sz="1600" b="0" i="0" u="none" strike="noStrike" dirty="0">
                          <a:solidFill>
                            <a:srgbClr val="000000"/>
                          </a:solidFill>
                          <a:effectLst/>
                          <a:latin typeface="Calibri" panose="020F0502020204030204" pitchFamily="34" charset="0"/>
                        </a:rPr>
                        <a:t>Bucket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4635">
                <a:tc>
                  <a:txBody>
                    <a:bodyPr/>
                    <a:lstStyle/>
                    <a:p>
                      <a:pPr algn="ctr" fontAlgn="b"/>
                      <a:r>
                        <a:rPr lang="en-GB" sz="1600" b="0" i="0" u="none" strike="noStrike">
                          <a:solidFill>
                            <a:srgbClr val="000000"/>
                          </a:solidFill>
                          <a:effectLst/>
                          <a:latin typeface="Calibri" panose="020F0502020204030204" pitchFamily="34" charset="0"/>
                        </a:rPr>
                        <a:t>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panose="020F0502020204030204" pitchFamily="34" charset="0"/>
                        </a:rPr>
                        <a:t>0,00000012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panose="020F0502020204030204" pitchFamily="34" charset="0"/>
                        </a:rPr>
                        <a:t>0,00000010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4635">
                <a:tc>
                  <a:txBody>
                    <a:bodyPr/>
                    <a:lstStyle/>
                    <a:p>
                      <a:pPr algn="ctr" fontAlgn="b"/>
                      <a:r>
                        <a:rPr lang="en-GB" sz="1600" b="0" i="0" u="none" strike="noStrike" dirty="0">
                          <a:solidFill>
                            <a:srgbClr val="000000"/>
                          </a:solidFill>
                          <a:effectLst/>
                          <a:latin typeface="Calibri" panose="020F0502020204030204" pitchFamily="34" charset="0"/>
                        </a:rPr>
                        <a:t>0,50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panose="020F0502020204030204" pitchFamily="34" charset="0"/>
                        </a:rPr>
                        <a:t>0,00000010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panose="020F0502020204030204" pitchFamily="34" charset="0"/>
                        </a:rPr>
                        <a:t>0,00000025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4" name="Rectangle 3"/>
          <p:cNvSpPr>
            <a:spLocks noChangeArrowheads="1"/>
          </p:cNvSpPr>
          <p:nvPr/>
        </p:nvSpPr>
        <p:spPr bwMode="auto">
          <a:xfrm>
            <a:off x="848544" y="3717032"/>
            <a:ext cx="8492048" cy="44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algn="just" eaLnBrk="1" hangingPunct="1">
              <a:buNone/>
              <a:defRPr/>
            </a:pPr>
            <a:r>
              <a:rPr lang="en-US" altLang="en-US" sz="2000" b="0" u="none" dirty="0">
                <a:solidFill>
                  <a:srgbClr val="FF0000"/>
                </a:solidFill>
                <a:latin typeface="+mn-lt"/>
              </a:rPr>
              <a:t>Variance-Covariance Matrix of the daily returns of the risk factors (3m and 6m):</a:t>
            </a:r>
            <a:endParaRPr lang="en-US" altLang="en-US" sz="2000" b="0" u="none" dirty="0">
              <a:latin typeface="+mn-lt"/>
            </a:endParaRPr>
          </a:p>
        </p:txBody>
      </p:sp>
      <p:sp>
        <p:nvSpPr>
          <p:cNvPr id="15" name="Rectangle 3"/>
          <p:cNvSpPr>
            <a:spLocks noChangeArrowheads="1"/>
          </p:cNvSpPr>
          <p:nvPr/>
        </p:nvSpPr>
        <p:spPr bwMode="auto">
          <a:xfrm>
            <a:off x="704528" y="1668267"/>
            <a:ext cx="1497177" cy="43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r>
              <a:rPr lang="pt-PT" altLang="en-US" sz="2000" b="0" u="none" dirty="0" err="1">
                <a:solidFill>
                  <a:srgbClr val="FF0000"/>
                </a:solidFill>
                <a:latin typeface="+mn-lt"/>
              </a:rPr>
              <a:t>Key</a:t>
            </a:r>
            <a:r>
              <a:rPr lang="pt-PT" altLang="en-US" sz="2000" b="0" u="none" dirty="0">
                <a:solidFill>
                  <a:srgbClr val="FF0000"/>
                </a:solidFill>
                <a:latin typeface="+mn-lt"/>
              </a:rPr>
              <a:t> data:</a:t>
            </a:r>
            <a:endParaRPr lang="pt-PT" altLang="en-US" sz="2000" b="0" u="none" dirty="0">
              <a:latin typeface="+mn-lt"/>
            </a:endParaRPr>
          </a:p>
          <a:p>
            <a:pPr marL="0" indent="0" eaLnBrk="1" hangingPunct="1">
              <a:buNone/>
              <a:defRPr/>
            </a:pPr>
            <a:endParaRPr lang="pt-PT" altLang="en-US" sz="2000" b="0" u="none" dirty="0">
              <a:latin typeface="+mn-lt"/>
            </a:endParaRPr>
          </a:p>
        </p:txBody>
      </p:sp>
      <p:pic>
        <p:nvPicPr>
          <p:cNvPr id="2" name="Picture 1"/>
          <p:cNvPicPr>
            <a:picLocks noChangeAspect="1"/>
          </p:cNvPicPr>
          <p:nvPr/>
        </p:nvPicPr>
        <p:blipFill>
          <a:blip r:embed="rId2"/>
          <a:stretch>
            <a:fillRect/>
          </a:stretch>
        </p:blipFill>
        <p:spPr>
          <a:xfrm>
            <a:off x="1022350" y="2328864"/>
            <a:ext cx="5683086" cy="1083367"/>
          </a:xfrm>
          <a:prstGeom prst="rect">
            <a:avLst/>
          </a:prstGeom>
        </p:spPr>
      </p:pic>
      <p:sp>
        <p:nvSpPr>
          <p:cNvPr id="10" name="Rectangle 2"/>
          <p:cNvSpPr txBox="1">
            <a:spLocks noChangeArrowheads="1"/>
          </p:cNvSpPr>
          <p:nvPr/>
        </p:nvSpPr>
        <p:spPr bwMode="auto">
          <a:xfrm>
            <a:off x="769731" y="260648"/>
            <a:ext cx="8647765" cy="109269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a:t>FRN</a:t>
            </a:r>
            <a:endParaRPr kumimoji="0" lang="en-US" altLang="en-US" b="0" u="none" kern="0" dirty="0"/>
          </a:p>
        </p:txBody>
      </p:sp>
      <p:sp>
        <p:nvSpPr>
          <p:cNvPr id="3" name="Slide Number Placeholder 2"/>
          <p:cNvSpPr>
            <a:spLocks noGrp="1"/>
          </p:cNvSpPr>
          <p:nvPr>
            <p:ph type="sldNum" sz="quarter" idx="12"/>
          </p:nvPr>
        </p:nvSpPr>
        <p:spPr/>
        <p:txBody>
          <a:bodyPr/>
          <a:lstStyle/>
          <a:p>
            <a:pPr>
              <a:defRPr/>
            </a:pPr>
            <a:fld id="{ABCFD3F2-5642-45AA-A8CF-5FDB05EA0EA7}" type="slidenum">
              <a:rPr lang="en-US" smtClean="0"/>
              <a:pPr>
                <a:defRPr/>
              </a:pPr>
              <a:t>820</a:t>
            </a:fld>
            <a:endParaRPr lang="en-US"/>
          </a:p>
        </p:txBody>
      </p:sp>
    </p:spTree>
    <p:extLst>
      <p:ext uri="{BB962C8B-B14F-4D97-AF65-F5344CB8AC3E}">
        <p14:creationId xmlns:p14="http://schemas.microsoft.com/office/powerpoint/2010/main" val="3669833855"/>
      </p:ext>
    </p:extLst>
  </p:cSld>
  <p:clrMapOvr>
    <a:masterClrMapping/>
  </p:clrMapOvr>
  <p:transition spd="slow">
    <p:pull dir="r"/>
  </p:transition>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1066800" y="1066800"/>
            <a:ext cx="777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0" indent="0" eaLnBrk="1" hangingPunct="1">
              <a:buNone/>
              <a:defRPr/>
            </a:pPr>
            <a:endParaRPr lang="pt-PT" altLang="en-US" sz="2400" dirty="0"/>
          </a:p>
        </p:txBody>
      </p:sp>
      <p:sp>
        <p:nvSpPr>
          <p:cNvPr id="10" name="Rectangle 3"/>
          <p:cNvSpPr>
            <a:spLocks noChangeArrowheads="1"/>
          </p:cNvSpPr>
          <p:nvPr/>
        </p:nvSpPr>
        <p:spPr bwMode="auto">
          <a:xfrm>
            <a:off x="752998" y="1604759"/>
            <a:ext cx="7772400" cy="43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Book Antiqua" panose="0204060205030503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Book Antiqua" panose="0204060205030503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Book Antiqua" panose="0204060205030503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Book Antiqua" panose="0204060205030503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ea typeface="ＭＳ Ｐゴシック" panose="020B0600070205080204" pitchFamily="34" charset="-128"/>
              </a:defRPr>
            </a:lvl9pPr>
          </a:lstStyle>
          <a:p>
            <a:pPr marL="265113" indent="-265113" algn="just" eaLnBrk="1" hangingPunct="1">
              <a:lnSpc>
                <a:spcPts val="2700"/>
              </a:lnSpc>
              <a:spcBef>
                <a:spcPts val="0"/>
              </a:spcBef>
              <a:spcAft>
                <a:spcPts val="600"/>
              </a:spcAft>
              <a:buClr>
                <a:schemeClr val="bg2"/>
              </a:buClr>
              <a:buFont typeface="Wingdings" panose="05000000000000000000" pitchFamily="2" charset="2"/>
              <a:buChar char="§"/>
            </a:pPr>
            <a:r>
              <a:rPr lang="en-US" altLang="en-US" sz="2000" b="0" u="none" dirty="0">
                <a:latin typeface="+mn-lt"/>
              </a:rPr>
              <a:t>FRN risk is just:</a:t>
            </a:r>
            <a:endParaRPr lang="en-US" altLang="en-US" sz="2000" dirty="0">
              <a:latin typeface="+mn-lt"/>
            </a:endParaRPr>
          </a:p>
        </p:txBody>
      </p:sp>
      <mc:AlternateContent xmlns:mc="http://schemas.openxmlformats.org/markup-compatibility/2006" xmlns:a14="http://schemas.microsoft.com/office/drawing/2010/main">
        <mc:Choice Requires="a14">
          <p:sp>
            <p:nvSpPr>
              <p:cNvPr id="11" name="TextBox 10"/>
              <p:cNvSpPr txBox="1"/>
              <p:nvPr/>
            </p:nvSpPr>
            <p:spPr>
              <a:xfrm>
                <a:off x="1066800" y="2376017"/>
                <a:ext cx="3860288" cy="375809"/>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r>
                        <m:rPr>
                          <m:sty m:val="p"/>
                        </m:rPr>
                        <a:rPr lang="pt-PT" sz="2000" b="0" i="0" u="none" smtClean="0">
                          <a:solidFill>
                            <a:schemeClr val="tx1"/>
                          </a:solidFill>
                          <a:latin typeface="Cambria Math" panose="02040503050406030204" pitchFamily="18" charset="0"/>
                        </a:rPr>
                        <m:t>Monthly</m:t>
                      </m:r>
                      <m:r>
                        <a:rPr lang="pt-PT" sz="2000" b="0" i="0" u="none" smtClean="0">
                          <a:solidFill>
                            <a:schemeClr val="tx1"/>
                          </a:solidFill>
                          <a:latin typeface="Cambria Math" panose="02040503050406030204" pitchFamily="18" charset="0"/>
                        </a:rPr>
                        <m:t> </m:t>
                      </m:r>
                      <m:sSub>
                        <m:sSubPr>
                          <m:ctrlPr>
                            <a:rPr lang="pt-PT" sz="2000" b="0" i="1" u="none">
                              <a:solidFill>
                                <a:schemeClr val="tx1"/>
                              </a:solidFill>
                              <a:latin typeface="Cambria Math" panose="02040503050406030204" pitchFamily="18" charset="0"/>
                            </a:rPr>
                          </m:ctrlPr>
                        </m:sSubPr>
                        <m:e>
                          <m:r>
                            <a:rPr lang="pt-PT" sz="2000" b="0" i="1" u="none">
                              <a:solidFill>
                                <a:schemeClr val="tx1"/>
                              </a:solidFill>
                              <a:latin typeface="Cambria Math" panose="02040503050406030204" pitchFamily="18" charset="0"/>
                              <a:ea typeface="Cambria Math" panose="02040503050406030204" pitchFamily="18" charset="0"/>
                            </a:rPr>
                            <m:t>𝜎</m:t>
                          </m:r>
                        </m:e>
                        <m:sub>
                          <m:r>
                            <a:rPr lang="pt-PT" sz="2000" b="0" i="1" u="none">
                              <a:solidFill>
                                <a:schemeClr val="tx1"/>
                              </a:solidFill>
                              <a:latin typeface="Cambria Math" panose="02040503050406030204" pitchFamily="18" charset="0"/>
                            </a:rPr>
                            <m:t>𝑝</m:t>
                          </m:r>
                        </m:sub>
                      </m:sSub>
                      <m:r>
                        <a:rPr lang="pt-PT" sz="2000" b="0" i="1" u="none">
                          <a:solidFill>
                            <a:schemeClr val="tx1"/>
                          </a:solidFill>
                          <a:latin typeface="Cambria Math" panose="02040503050406030204" pitchFamily="18" charset="0"/>
                        </a:rPr>
                        <m:t>=</m:t>
                      </m:r>
                      <m:rad>
                        <m:radPr>
                          <m:degHide m:val="on"/>
                          <m:ctrlPr>
                            <a:rPr lang="pt-PT" sz="2000" b="0" i="1" u="none">
                              <a:solidFill>
                                <a:schemeClr val="tx1"/>
                              </a:solidFill>
                              <a:latin typeface="Cambria Math" panose="02040503050406030204" pitchFamily="18" charset="0"/>
                            </a:rPr>
                          </m:ctrlPr>
                        </m:radPr>
                        <m:deg/>
                        <m:e>
                          <m:sSup>
                            <m:sSupPr>
                              <m:ctrlPr>
                                <a:rPr lang="pt-PT" sz="2000" i="1" u="none">
                                  <a:solidFill>
                                    <a:schemeClr val="tx1"/>
                                  </a:solidFill>
                                  <a:latin typeface="Cambria Math" panose="02040503050406030204" pitchFamily="18" charset="0"/>
                                </a:rPr>
                              </m:ctrlPr>
                            </m:sSupPr>
                            <m:e>
                              <m:r>
                                <a:rPr lang="pt-PT" sz="2000" i="1" u="none">
                                  <a:solidFill>
                                    <a:schemeClr val="tx1"/>
                                  </a:solidFill>
                                  <a:latin typeface="Cambria Math" panose="02040503050406030204" pitchFamily="18" charset="0"/>
                                </a:rPr>
                                <m:t>𝑤</m:t>
                              </m:r>
                            </m:e>
                            <m:sup>
                              <m:r>
                                <a:rPr lang="pt-PT" sz="2000" i="1" u="none">
                                  <a:solidFill>
                                    <a:schemeClr val="tx1"/>
                                  </a:solidFill>
                                  <a:latin typeface="Cambria Math" panose="02040503050406030204" pitchFamily="18" charset="0"/>
                                </a:rPr>
                                <m:t>′</m:t>
                              </m:r>
                            </m:sup>
                          </m:sSup>
                          <m:r>
                            <a:rPr lang="pt-PT" sz="2000" i="1" u="none">
                              <a:solidFill>
                                <a:schemeClr val="tx1"/>
                              </a:solidFill>
                              <a:latin typeface="Cambria Math" panose="02040503050406030204" pitchFamily="18" charset="0"/>
                              <a:ea typeface="Cambria Math" panose="02040503050406030204" pitchFamily="18" charset="0"/>
                            </a:rPr>
                            <m:t>∙</m:t>
                          </m:r>
                          <m:r>
                            <a:rPr lang="el-GR" sz="2000" i="1" u="none">
                              <a:solidFill>
                                <a:schemeClr val="tx1"/>
                              </a:solidFill>
                              <a:latin typeface="Cambria Math" panose="02040503050406030204" pitchFamily="18" charset="0"/>
                              <a:ea typeface="Cambria Math" panose="02040503050406030204" pitchFamily="18" charset="0"/>
                            </a:rPr>
                            <m:t>𝛴</m:t>
                          </m:r>
                          <m:r>
                            <a:rPr lang="el-GR" sz="2000" i="1" u="none">
                              <a:solidFill>
                                <a:schemeClr val="tx1"/>
                              </a:solidFill>
                              <a:latin typeface="Cambria Math" panose="02040503050406030204" pitchFamily="18" charset="0"/>
                              <a:ea typeface="Cambria Math" panose="02040503050406030204" pitchFamily="18" charset="0"/>
                            </a:rPr>
                            <m:t>∙</m:t>
                          </m:r>
                          <m:r>
                            <a:rPr lang="pt-PT" sz="2000" i="1" u="none">
                              <a:solidFill>
                                <a:schemeClr val="tx1"/>
                              </a:solidFill>
                              <a:latin typeface="Cambria Math" panose="02040503050406030204" pitchFamily="18" charset="0"/>
                              <a:ea typeface="Cambria Math" panose="02040503050406030204" pitchFamily="18" charset="0"/>
                            </a:rPr>
                            <m:t>𝑤</m:t>
                          </m:r>
                        </m:e>
                      </m:rad>
                      <m:r>
                        <a:rPr lang="pt-PT" sz="2000" b="0" i="1" u="none">
                          <a:solidFill>
                            <a:schemeClr val="tx1"/>
                          </a:solidFill>
                          <a:latin typeface="Cambria Math" panose="02040503050406030204" pitchFamily="18" charset="0"/>
                          <a:ea typeface="Cambria Math" panose="02040503050406030204" pitchFamily="18" charset="0"/>
                        </a:rPr>
                        <m:t>=0,04%</m:t>
                      </m:r>
                    </m:oMath>
                  </m:oMathPara>
                </a14:m>
                <a:endParaRPr lang="pt-PT" sz="2000" b="0" i="1" u="none" dirty="0">
                  <a:solidFill>
                    <a:schemeClr val="tx1"/>
                  </a:solidFill>
                  <a:ea typeface="Cambria Math" panose="020405030504060302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066800" y="2376017"/>
                <a:ext cx="3860288" cy="375809"/>
              </a:xfrm>
              <a:prstGeom prst="rect">
                <a:avLst/>
              </a:prstGeom>
              <a:blipFill>
                <a:blip r:embed="rId2"/>
                <a:stretch>
                  <a:fillRect l="-2686" r="-316" b="-22951"/>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920552" y="3133269"/>
                <a:ext cx="8496944" cy="301814"/>
              </a:xfrm>
              <a:prstGeom prst="rect">
                <a:avLst/>
              </a:prstGeom>
              <a:noFill/>
            </p:spPr>
            <p:txBody>
              <a:bodyPr wrap="square" lIns="0" tIns="0" rIns="0" bIns="0" rtlCol="0">
                <a:spAutoFit/>
              </a:bodyPr>
              <a:lstStyle/>
              <a:p>
                <a:pPr algn="l">
                  <a:buNone/>
                </a:pPr>
                <a14:m>
                  <m:oMath xmlns:m="http://schemas.openxmlformats.org/officeDocument/2006/math">
                    <m:r>
                      <a:rPr lang="pt-PT" sz="1800" b="0" i="1" u="none" smtClean="0">
                        <a:solidFill>
                          <a:schemeClr val="tx1"/>
                        </a:solidFill>
                        <a:latin typeface="Cambria Math" panose="02040503050406030204" pitchFamily="18" charset="0"/>
                      </a:rPr>
                      <m:t>20</m:t>
                    </m:r>
                    <m:r>
                      <a:rPr lang="pt-PT" sz="1800" b="0" i="1" u="none" smtClean="0">
                        <a:solidFill>
                          <a:schemeClr val="tx1"/>
                        </a:solidFill>
                        <a:latin typeface="Cambria Math" panose="02040503050406030204" pitchFamily="18" charset="0"/>
                      </a:rPr>
                      <m:t>𝑑</m:t>
                    </m:r>
                    <m:r>
                      <a:rPr lang="pt-PT" sz="1800" b="0" i="1" u="none" smtClean="0">
                        <a:solidFill>
                          <a:schemeClr val="tx1"/>
                        </a:solidFill>
                        <a:latin typeface="Cambria Math" panose="02040503050406030204" pitchFamily="18" charset="0"/>
                      </a:rPr>
                      <m:t> </m:t>
                    </m:r>
                    <m:r>
                      <a:rPr lang="pt-PT" sz="1800" b="0" i="1" u="none" smtClean="0">
                        <a:solidFill>
                          <a:schemeClr val="tx1"/>
                        </a:solidFill>
                        <a:latin typeface="Cambria Math" panose="02040503050406030204" pitchFamily="18" charset="0"/>
                      </a:rPr>
                      <m:t>𝑉𝑎𝑅</m:t>
                    </m:r>
                    <m:r>
                      <a:rPr lang="pt-PT" sz="1800" b="0" i="1" u="none" smtClean="0">
                        <a:solidFill>
                          <a:schemeClr val="tx1"/>
                        </a:solidFill>
                        <a:latin typeface="Cambria Math" panose="02040503050406030204" pitchFamily="18" charset="0"/>
                      </a:rPr>
                      <m:t> @ 95%=−</m:t>
                    </m:r>
                    <m:r>
                      <a:rPr lang="pt-PT" sz="1800" b="0" i="1" u="none" smtClean="0">
                        <a:solidFill>
                          <a:schemeClr val="tx1"/>
                        </a:solidFill>
                        <a:latin typeface="Cambria Math" panose="02040503050406030204" pitchFamily="18" charset="0"/>
                      </a:rPr>
                      <m:t>𝑉</m:t>
                    </m:r>
                    <m:r>
                      <a:rPr lang="pt-PT" sz="1800" b="0" i="1" u="none">
                        <a:solidFill>
                          <a:schemeClr val="tx1"/>
                        </a:solidFill>
                        <a:latin typeface="Cambria Math" panose="02040503050406030204" pitchFamily="18" charset="0"/>
                        <a:ea typeface="Cambria Math" panose="02040503050406030204" pitchFamily="18" charset="0"/>
                      </a:rPr>
                      <m:t>∙</m:t>
                    </m:r>
                    <m:sSub>
                      <m:sSubPr>
                        <m:ctrlPr>
                          <a:rPr lang="pt-PT" sz="1800" b="0" i="1" u="none">
                            <a:solidFill>
                              <a:schemeClr val="tx1"/>
                            </a:solidFill>
                            <a:latin typeface="Cambria Math" panose="02040503050406030204" pitchFamily="18" charset="0"/>
                            <a:ea typeface="Cambria Math" panose="02040503050406030204" pitchFamily="18" charset="0"/>
                          </a:rPr>
                        </m:ctrlPr>
                      </m:sSubPr>
                      <m:e>
                        <m:r>
                          <a:rPr lang="pt-PT" sz="1800" b="0" i="1" u="none">
                            <a:solidFill>
                              <a:schemeClr val="tx1"/>
                            </a:solidFill>
                            <a:latin typeface="Cambria Math" panose="02040503050406030204" pitchFamily="18" charset="0"/>
                            <a:ea typeface="Cambria Math" panose="02040503050406030204" pitchFamily="18" charset="0"/>
                          </a:rPr>
                          <m:t>𝑧</m:t>
                        </m:r>
                      </m:e>
                      <m:sub>
                        <m:r>
                          <a:rPr lang="pt-PT" sz="1800" b="0" i="1" u="none">
                            <a:solidFill>
                              <a:schemeClr val="tx1"/>
                            </a:solidFill>
                            <a:latin typeface="Cambria Math" panose="02040503050406030204" pitchFamily="18" charset="0"/>
                            <a:ea typeface="Cambria Math" panose="02040503050406030204" pitchFamily="18" charset="0"/>
                          </a:rPr>
                          <m:t>0,05</m:t>
                        </m:r>
                      </m:sub>
                    </m:sSub>
                    <m:r>
                      <a:rPr lang="pt-PT" sz="1800" b="0" i="1" u="none">
                        <a:solidFill>
                          <a:schemeClr val="tx1"/>
                        </a:solidFill>
                        <a:latin typeface="Cambria Math" panose="02040503050406030204" pitchFamily="18" charset="0"/>
                        <a:ea typeface="Cambria Math" panose="02040503050406030204" pitchFamily="18" charset="0"/>
                      </a:rPr>
                      <m:t>∙</m:t>
                    </m:r>
                    <m:r>
                      <a:rPr lang="pt-PT" sz="1800" b="0" i="1" u="none">
                        <a:solidFill>
                          <a:schemeClr val="tx1"/>
                        </a:solidFill>
                        <a:latin typeface="Cambria Math" panose="02040503050406030204" pitchFamily="18" charset="0"/>
                        <a:ea typeface="Cambria Math" panose="02040503050406030204" pitchFamily="18" charset="0"/>
                      </a:rPr>
                      <m:t>𝑀𝑜𝑛𝑡h𝑙𝑦</m:t>
                    </m:r>
                    <m:r>
                      <a:rPr lang="pt-PT" sz="1800" b="0" i="1" u="none">
                        <a:solidFill>
                          <a:schemeClr val="tx1"/>
                        </a:solidFill>
                        <a:latin typeface="Cambria Math" panose="02040503050406030204" pitchFamily="18" charset="0"/>
                        <a:ea typeface="Cambria Math" panose="02040503050406030204" pitchFamily="18" charset="0"/>
                      </a:rPr>
                      <m:t> </m:t>
                    </m:r>
                    <m:sSub>
                      <m:sSubPr>
                        <m:ctrlPr>
                          <a:rPr lang="pt-PT" sz="1800" b="0" i="1" u="none">
                            <a:solidFill>
                              <a:schemeClr val="tx1"/>
                            </a:solidFill>
                            <a:latin typeface="Cambria Math" panose="02040503050406030204" pitchFamily="18" charset="0"/>
                            <a:ea typeface="Cambria Math" panose="02040503050406030204" pitchFamily="18" charset="0"/>
                          </a:rPr>
                        </m:ctrlPr>
                      </m:sSubPr>
                      <m:e>
                        <m:r>
                          <a:rPr lang="pt-PT" sz="1800" b="0" i="1" u="none">
                            <a:solidFill>
                              <a:schemeClr val="tx1"/>
                            </a:solidFill>
                            <a:latin typeface="Cambria Math" panose="02040503050406030204" pitchFamily="18" charset="0"/>
                            <a:ea typeface="Cambria Math" panose="02040503050406030204" pitchFamily="18" charset="0"/>
                          </a:rPr>
                          <m:t>𝜎</m:t>
                        </m:r>
                      </m:e>
                      <m:sub>
                        <m:r>
                          <a:rPr lang="pt-PT" sz="1800" b="0" i="1" u="none">
                            <a:solidFill>
                              <a:schemeClr val="tx1"/>
                            </a:solidFill>
                            <a:latin typeface="Cambria Math" panose="02040503050406030204" pitchFamily="18" charset="0"/>
                            <a:ea typeface="Cambria Math" panose="02040503050406030204" pitchFamily="18" charset="0"/>
                          </a:rPr>
                          <m:t>𝑝</m:t>
                        </m:r>
                      </m:sub>
                    </m:sSub>
                  </m:oMath>
                </a14:m>
                <a:r>
                  <a:rPr lang="pt-PT" sz="1800" b="0" u="none" dirty="0">
                    <a:solidFill>
                      <a:schemeClr val="tx1"/>
                    </a:solidFill>
                    <a:latin typeface="+mn-lt"/>
                    <a:ea typeface="Cambria Math" panose="02040503050406030204" pitchFamily="18" charset="0"/>
                  </a:rPr>
                  <a:t> = </a:t>
                </a:r>
                <a14:m>
                  <m:oMath xmlns:m="http://schemas.openxmlformats.org/officeDocument/2006/math">
                    <m:r>
                      <a:rPr lang="pt-PT" sz="1800" b="0" i="1" u="none">
                        <a:latin typeface="Cambria Math" panose="02040503050406030204" pitchFamily="18" charset="0"/>
                      </a:rPr>
                      <m:t>− </m:t>
                    </m:r>
                  </m:oMath>
                </a14:m>
                <a:r>
                  <a:rPr lang="en-GB" sz="1800" b="0" u="none" dirty="0">
                    <a:solidFill>
                      <a:srgbClr val="000000"/>
                    </a:solidFill>
                    <a:latin typeface="+mn-lt"/>
                  </a:rPr>
                  <a:t>10 024 752,48</a:t>
                </a:r>
                <a:r>
                  <a:rPr lang="pt-PT" sz="1800" b="0" u="none" dirty="0">
                    <a:latin typeface="+mn-lt"/>
                    <a:ea typeface="Cambria Math" panose="02040503050406030204" pitchFamily="18" charset="0"/>
                  </a:rPr>
                  <a:t> </a:t>
                </a:r>
                <a14:m>
                  <m:oMath xmlns:m="http://schemas.openxmlformats.org/officeDocument/2006/math">
                    <m:r>
                      <a:rPr lang="pt-PT" sz="1800" b="0" i="1" u="none">
                        <a:latin typeface="Cambria Math" panose="02040503050406030204" pitchFamily="18" charset="0"/>
                        <a:ea typeface="Cambria Math" panose="02040503050406030204" pitchFamily="18" charset="0"/>
                      </a:rPr>
                      <m:t>∙</m:t>
                    </m:r>
                  </m:oMath>
                </a14:m>
                <a:r>
                  <a:rPr lang="en-GB" sz="1800" b="0" u="none" dirty="0">
                    <a:solidFill>
                      <a:srgbClr val="000000"/>
                    </a:solidFill>
                    <a:latin typeface="+mn-lt"/>
                  </a:rPr>
                  <a:t> (</a:t>
                </a:r>
                <a14:m>
                  <m:oMath xmlns:m="http://schemas.openxmlformats.org/officeDocument/2006/math">
                    <m:r>
                      <a:rPr lang="pt-PT" sz="1800" b="0" i="1" u="none">
                        <a:latin typeface="Cambria Math" panose="02040503050406030204" pitchFamily="18" charset="0"/>
                      </a:rPr>
                      <m:t>− </m:t>
                    </m:r>
                  </m:oMath>
                </a14:m>
                <a:r>
                  <a:rPr lang="en-GB" sz="1800" b="0" u="none" dirty="0">
                    <a:solidFill>
                      <a:srgbClr val="000000"/>
                    </a:solidFill>
                    <a:latin typeface="+mn-lt"/>
                  </a:rPr>
                  <a:t>1,65)</a:t>
                </a:r>
                <a:r>
                  <a:rPr lang="pt-PT" sz="1800" b="0" u="none" dirty="0">
                    <a:latin typeface="+mn-lt"/>
                    <a:ea typeface="Cambria Math" panose="02040503050406030204" pitchFamily="18" charset="0"/>
                  </a:rPr>
                  <a:t> </a:t>
                </a:r>
                <a14:m>
                  <m:oMath xmlns:m="http://schemas.openxmlformats.org/officeDocument/2006/math">
                    <m:r>
                      <a:rPr lang="pt-PT" sz="1800" b="0" i="1" u="none">
                        <a:latin typeface="Cambria Math" panose="02040503050406030204" pitchFamily="18" charset="0"/>
                        <a:ea typeface="Cambria Math" panose="02040503050406030204" pitchFamily="18" charset="0"/>
                      </a:rPr>
                      <m:t>∙</m:t>
                    </m:r>
                  </m:oMath>
                </a14:m>
                <a:r>
                  <a:rPr lang="en-GB" sz="1800" b="0" u="none" dirty="0">
                    <a:solidFill>
                      <a:srgbClr val="000000"/>
                    </a:solidFill>
                    <a:latin typeface="+mn-lt"/>
                  </a:rPr>
                  <a:t> 0,04% = 5 873</a:t>
                </a:r>
                <a:endParaRPr lang="pt-PT" sz="1800" b="0" u="none" dirty="0">
                  <a:latin typeface="+mn-lt"/>
                  <a:ea typeface="Cambria Math" panose="020405030504060302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920552" y="3133269"/>
                <a:ext cx="8496944" cy="301814"/>
              </a:xfrm>
              <a:prstGeom prst="rect">
                <a:avLst/>
              </a:prstGeom>
              <a:blipFill>
                <a:blip r:embed="rId3"/>
                <a:stretch>
                  <a:fillRect l="-1004" t="-26531" r="-215" b="-38776"/>
                </a:stretch>
              </a:blipFill>
            </p:spPr>
            <p:txBody>
              <a:bodyPr/>
              <a:lstStyle/>
              <a:p>
                <a:r>
                  <a:rPr lang="pt-PT">
                    <a:noFill/>
                  </a:rPr>
                  <a:t> </a:t>
                </a:r>
              </a:p>
            </p:txBody>
          </p:sp>
        </mc:Fallback>
      </mc:AlternateContent>
      <p:sp>
        <p:nvSpPr>
          <p:cNvPr id="8" name="Rectangle 2"/>
          <p:cNvSpPr txBox="1">
            <a:spLocks noChangeArrowheads="1"/>
          </p:cNvSpPr>
          <p:nvPr/>
        </p:nvSpPr>
        <p:spPr bwMode="auto">
          <a:xfrm>
            <a:off x="776709" y="303915"/>
            <a:ext cx="8647765" cy="1092696"/>
          </a:xfrm>
          <a:prstGeom prst="rect">
            <a:avLst/>
          </a:prstGeom>
          <a:noFill/>
          <a:ln w="9525">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eaLnBrk="1" hangingPunct="1">
              <a:buClrTx/>
              <a:buFontTx/>
              <a:buNone/>
              <a:defRPr/>
            </a:pPr>
            <a:r>
              <a:rPr kumimoji="0" lang="en-US" altLang="en-US" b="0" u="none" kern="0" dirty="0"/>
              <a:t>FRN</a:t>
            </a:r>
          </a:p>
        </p:txBody>
      </p:sp>
      <p:sp>
        <p:nvSpPr>
          <p:cNvPr id="2" name="Slide Number Placeholder 1"/>
          <p:cNvSpPr>
            <a:spLocks noGrp="1"/>
          </p:cNvSpPr>
          <p:nvPr>
            <p:ph type="sldNum" sz="quarter" idx="12"/>
          </p:nvPr>
        </p:nvSpPr>
        <p:spPr/>
        <p:txBody>
          <a:bodyPr/>
          <a:lstStyle/>
          <a:p>
            <a:pPr>
              <a:defRPr/>
            </a:pPr>
            <a:fld id="{ABCFD3F2-5642-45AA-A8CF-5FDB05EA0EA7}" type="slidenum">
              <a:rPr lang="en-US" smtClean="0"/>
              <a:pPr>
                <a:defRPr/>
              </a:pPr>
              <a:t>821</a:t>
            </a:fld>
            <a:endParaRPr lang="en-US"/>
          </a:p>
        </p:txBody>
      </p:sp>
    </p:spTree>
    <p:extLst>
      <p:ext uri="{BB962C8B-B14F-4D97-AF65-F5344CB8AC3E}">
        <p14:creationId xmlns:p14="http://schemas.microsoft.com/office/powerpoint/2010/main" val="337493010"/>
      </p:ext>
    </p:extLst>
  </p:cSld>
  <p:clrMapOvr>
    <a:masterClrMapping/>
  </p:clrMapOvr>
  <p:transition spd="slow">
    <p:pull dir="r"/>
  </p:transition>
</p:sld>
</file>

<file path=ppt/slides/slide8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Operational Risk</a:t>
            </a:r>
          </a:p>
        </p:txBody>
      </p:sp>
      <p:sp>
        <p:nvSpPr>
          <p:cNvPr id="134147" name="Rectangle 4"/>
          <p:cNvSpPr>
            <a:spLocks noGrp="1" noChangeArrowheads="1"/>
          </p:cNvSpPr>
          <p:nvPr>
            <p:ph type="body" idx="1"/>
          </p:nvPr>
        </p:nvSpPr>
        <p:spPr>
          <a:xfrm>
            <a:off x="704528" y="1628800"/>
            <a:ext cx="8784976" cy="4608512"/>
          </a:xfrm>
          <a:noFill/>
        </p:spPr>
        <p:txBody>
          <a:bodyPr/>
          <a:lstStyle/>
          <a:p>
            <a:pPr algn="just">
              <a:lnSpc>
                <a:spcPts val="2700"/>
              </a:lnSpc>
              <a:spcBef>
                <a:spcPts val="600"/>
              </a:spcBef>
              <a:spcAft>
                <a:spcPts val="600"/>
              </a:spcAft>
            </a:pPr>
            <a:r>
              <a:rPr lang="en-US" sz="2000" dirty="0">
                <a:solidFill>
                  <a:srgbClr val="FF0000"/>
                </a:solidFill>
                <a:cs typeface="Times New Roman" pitchFamily="18" charset="0"/>
              </a:rPr>
              <a:t>Definition: </a:t>
            </a:r>
            <a:r>
              <a:rPr lang="en-US" sz="2000" dirty="0">
                <a:solidFill>
                  <a:srgbClr val="FF0000"/>
                </a:solidFill>
              </a:rPr>
              <a:t>the risk of loss resulting from inadequate or failed internal processes</a:t>
            </a:r>
            <a:r>
              <a:rPr lang="en-US" sz="2000" dirty="0"/>
              <a:t>, people (e.g. fraud, system failures, employment practice and workplace and assets safety) and systems or from external events, and includes legal risk (</a:t>
            </a:r>
            <a:r>
              <a:rPr lang="en-US" sz="2000" dirty="0" err="1"/>
              <a:t>v.g</a:t>
            </a:r>
            <a:r>
              <a:rPr lang="en-US" sz="2000" dirty="0"/>
              <a:t>. CRR and BCBS, “Sound Practices for the Management and Supervision of Operational Risk,” July </a:t>
            </a:r>
            <a:r>
              <a:rPr lang="pt-PT" sz="2000" dirty="0"/>
              <a:t>2002</a:t>
            </a:r>
            <a:r>
              <a:rPr lang="en-US" sz="2000" dirty="0"/>
              <a:t>).</a:t>
            </a:r>
          </a:p>
          <a:p>
            <a:pPr algn="just">
              <a:lnSpc>
                <a:spcPts val="2700"/>
              </a:lnSpc>
              <a:spcBef>
                <a:spcPts val="600"/>
              </a:spcBef>
              <a:spcAft>
                <a:spcPts val="600"/>
              </a:spcAft>
            </a:pPr>
            <a:r>
              <a:rPr lang="en-US" sz="2000" dirty="0"/>
              <a:t>Some FIs also include reputational and strategic risks </a:t>
            </a:r>
            <a:r>
              <a:rPr lang="pt-PT" sz="2000" dirty="0"/>
              <a:t>in </a:t>
            </a:r>
            <a:r>
              <a:rPr lang="en-US" sz="2000" dirty="0"/>
              <a:t>operational risk</a:t>
            </a:r>
            <a:r>
              <a:rPr lang="pt-PT" sz="2000" dirty="0"/>
              <a:t>.</a:t>
            </a:r>
          </a:p>
          <a:p>
            <a:pPr algn="just">
              <a:lnSpc>
                <a:spcPts val="2700"/>
              </a:lnSpc>
              <a:spcBef>
                <a:spcPts val="600"/>
              </a:spcBef>
              <a:spcAft>
                <a:spcPts val="600"/>
              </a:spcAft>
            </a:pPr>
            <a:r>
              <a:rPr lang="en-US" sz="2000" dirty="0"/>
              <a:t>Operational risks can be more difficult to foresee and cannot be diversified, sold off, or hedged in the banking market, like other risks.</a:t>
            </a:r>
          </a:p>
          <a:p>
            <a:pPr algn="just">
              <a:lnSpc>
                <a:spcPts val="2700"/>
              </a:lnSpc>
              <a:spcBef>
                <a:spcPts val="600"/>
              </a:spcBef>
              <a:spcAft>
                <a:spcPts val="600"/>
              </a:spcAft>
            </a:pPr>
            <a:r>
              <a:rPr lang="en-US" sz="2000" dirty="0"/>
              <a:t>The only potential mitigation is insurance, if available. </a:t>
            </a:r>
          </a:p>
          <a:p>
            <a:pPr algn="just">
              <a:lnSpc>
                <a:spcPts val="2700"/>
              </a:lnSpc>
              <a:spcBef>
                <a:spcPts val="600"/>
              </a:spcBef>
              <a:spcAft>
                <a:spcPts val="600"/>
              </a:spcAft>
            </a:pPr>
            <a:r>
              <a:rPr lang="en-US" sz="2000" dirty="0"/>
              <a:t>While operational risk cannot be eliminated, the goal must be to keep it within acceptable limits and improve processes.</a:t>
            </a:r>
            <a:endParaRPr lang="pt-PT"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822</a:t>
            </a:fld>
            <a:endParaRPr lang="en-US"/>
          </a:p>
        </p:txBody>
      </p:sp>
    </p:spTree>
    <p:extLst>
      <p:ext uri="{BB962C8B-B14F-4D97-AF65-F5344CB8AC3E}">
        <p14:creationId xmlns:p14="http://schemas.microsoft.com/office/powerpoint/2010/main" val="3352497834"/>
      </p:ext>
    </p:extLst>
  </p:cSld>
  <p:clrMapOvr>
    <a:masterClrMapping/>
  </p:clrMapOvr>
  <p:transition spd="slow">
    <p:pull dir="r"/>
  </p:transition>
</p:sld>
</file>

<file path=ppt/slides/slide8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Operational Risk</a:t>
            </a:r>
          </a:p>
        </p:txBody>
      </p:sp>
      <p:sp>
        <p:nvSpPr>
          <p:cNvPr id="134147" name="Rectangle 4"/>
          <p:cNvSpPr>
            <a:spLocks noGrp="1" noChangeArrowheads="1"/>
          </p:cNvSpPr>
          <p:nvPr>
            <p:ph type="body" idx="1"/>
          </p:nvPr>
        </p:nvSpPr>
        <p:spPr>
          <a:xfrm>
            <a:off x="704528" y="1628800"/>
            <a:ext cx="8784976" cy="4608512"/>
          </a:xfrm>
          <a:noFill/>
        </p:spPr>
        <p:txBody>
          <a:bodyPr/>
          <a:lstStyle/>
          <a:p>
            <a:pPr algn="just">
              <a:lnSpc>
                <a:spcPts val="2700"/>
              </a:lnSpc>
              <a:spcBef>
                <a:spcPts val="600"/>
              </a:spcBef>
              <a:spcAft>
                <a:spcPts val="600"/>
              </a:spcAft>
            </a:pPr>
            <a:r>
              <a:rPr lang="en-US" sz="1800" dirty="0"/>
              <a:t>Banks usually start operational risk management by implementing an operational risk system, to register the main operational risk events, according to their loss data thresholds.</a:t>
            </a:r>
          </a:p>
          <a:p>
            <a:pPr algn="just">
              <a:lnSpc>
                <a:spcPts val="2700"/>
              </a:lnSpc>
              <a:spcBef>
                <a:spcPts val="600"/>
              </a:spcBef>
              <a:spcAft>
                <a:spcPts val="600"/>
              </a:spcAft>
            </a:pPr>
            <a:r>
              <a:rPr lang="en-US" sz="1800" dirty="0"/>
              <a:t>Banks also develop Key Risk Indicators (KRIs) to provide an early warning system that tracks the level of operational risk in the organization</a:t>
            </a:r>
            <a:r>
              <a:rPr lang="pt-PT" sz="1800" dirty="0"/>
              <a:t>:</a:t>
            </a:r>
          </a:p>
          <a:p>
            <a:pPr marL="457200" indent="-457200" algn="just">
              <a:lnSpc>
                <a:spcPts val="2700"/>
              </a:lnSpc>
              <a:spcBef>
                <a:spcPts val="0"/>
              </a:spcBef>
              <a:spcAft>
                <a:spcPts val="600"/>
              </a:spcAft>
              <a:buAutoNum type="arabicPeriod"/>
            </a:pPr>
            <a:r>
              <a:rPr lang="pt-PT" sz="1800" dirty="0"/>
              <a:t>Staff turnover</a:t>
            </a:r>
          </a:p>
          <a:p>
            <a:pPr marL="457200" indent="-457200" algn="just">
              <a:lnSpc>
                <a:spcPts val="2700"/>
              </a:lnSpc>
              <a:spcBef>
                <a:spcPts val="0"/>
              </a:spcBef>
              <a:spcAft>
                <a:spcPts val="600"/>
              </a:spcAft>
              <a:buAutoNum type="arabicPeriod"/>
            </a:pPr>
            <a:r>
              <a:rPr lang="en-US" sz="1800" dirty="0"/>
              <a:t>Number of failed transactions</a:t>
            </a:r>
          </a:p>
          <a:p>
            <a:pPr marL="457200" indent="-457200" algn="just">
              <a:lnSpc>
                <a:spcPts val="2700"/>
              </a:lnSpc>
              <a:spcBef>
                <a:spcPts val="0"/>
              </a:spcBef>
              <a:spcAft>
                <a:spcPts val="600"/>
              </a:spcAft>
              <a:buAutoNum type="arabicPeriod"/>
            </a:pPr>
            <a:r>
              <a:rPr lang="en-US" sz="1800" dirty="0"/>
              <a:t>Number of positions filled by temporary staff</a:t>
            </a:r>
          </a:p>
          <a:p>
            <a:pPr marL="457200" indent="-457200" algn="just">
              <a:lnSpc>
                <a:spcPts val="2700"/>
              </a:lnSpc>
              <a:spcBef>
                <a:spcPts val="0"/>
              </a:spcBef>
              <a:spcAft>
                <a:spcPts val="600"/>
              </a:spcAft>
              <a:buAutoNum type="arabicPeriod"/>
            </a:pPr>
            <a:r>
              <a:rPr lang="en-US" sz="1800" dirty="0"/>
              <a:t>Ratio of supervisors to staff</a:t>
            </a:r>
          </a:p>
          <a:p>
            <a:pPr marL="457200" indent="-457200" algn="just">
              <a:lnSpc>
                <a:spcPts val="2700"/>
              </a:lnSpc>
              <a:spcBef>
                <a:spcPts val="0"/>
              </a:spcBef>
              <a:spcAft>
                <a:spcPts val="600"/>
              </a:spcAft>
              <a:buAutoNum type="arabicPeriod"/>
            </a:pPr>
            <a:r>
              <a:rPr lang="en-US" sz="1800" dirty="0"/>
              <a:t>Number of open positions</a:t>
            </a:r>
          </a:p>
          <a:p>
            <a:pPr marL="457200" indent="-457200" algn="just">
              <a:lnSpc>
                <a:spcPts val="2700"/>
              </a:lnSpc>
              <a:spcBef>
                <a:spcPts val="0"/>
              </a:spcBef>
              <a:spcAft>
                <a:spcPts val="600"/>
              </a:spcAft>
              <a:buAutoNum type="arabicPeriod"/>
            </a:pPr>
            <a:r>
              <a:rPr lang="en-US" sz="1800" dirty="0"/>
              <a:t>Percentage of staff that did not take 10 days consecutive leave in the last 12 </a:t>
            </a:r>
            <a:r>
              <a:rPr lang="pt-PT" sz="1800" dirty="0" err="1"/>
              <a:t>months</a:t>
            </a:r>
            <a:endParaRPr lang="pt-PT"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823</a:t>
            </a:fld>
            <a:endParaRPr lang="en-US"/>
          </a:p>
        </p:txBody>
      </p:sp>
    </p:spTree>
    <p:extLst>
      <p:ext uri="{BB962C8B-B14F-4D97-AF65-F5344CB8AC3E}">
        <p14:creationId xmlns:p14="http://schemas.microsoft.com/office/powerpoint/2010/main" val="3218466051"/>
      </p:ext>
    </p:extLst>
  </p:cSld>
  <p:clrMapOvr>
    <a:masterClrMapping/>
  </p:clrMapOvr>
  <p:transition spd="slow">
    <p:pull dir="r"/>
  </p:transition>
</p:sld>
</file>

<file path=ppt/slides/slide8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Operational Risk</a:t>
            </a:r>
          </a:p>
        </p:txBody>
      </p:sp>
      <p:sp>
        <p:nvSpPr>
          <p:cNvPr id="134147" name="Rectangle 4"/>
          <p:cNvSpPr>
            <a:spLocks noGrp="1" noChangeArrowheads="1"/>
          </p:cNvSpPr>
          <p:nvPr>
            <p:ph type="body" idx="1"/>
          </p:nvPr>
        </p:nvSpPr>
        <p:spPr>
          <a:xfrm>
            <a:off x="704528" y="1628800"/>
            <a:ext cx="8784976" cy="4608512"/>
          </a:xfrm>
          <a:noFill/>
        </p:spPr>
        <p:txBody>
          <a:bodyPr/>
          <a:lstStyle/>
          <a:p>
            <a:pPr algn="just">
              <a:lnSpc>
                <a:spcPts val="2700"/>
              </a:lnSpc>
              <a:spcBef>
                <a:spcPts val="600"/>
              </a:spcBef>
              <a:spcAft>
                <a:spcPts val="600"/>
              </a:spcAft>
            </a:pPr>
            <a:r>
              <a:rPr lang="en-US" sz="2000" dirty="0"/>
              <a:t>Banks usually develop key risk indicators (KRIs), that provide an early warning system to track the level of operational risk in the organization</a:t>
            </a:r>
            <a:r>
              <a:rPr lang="pt-PT" sz="2000" dirty="0"/>
              <a:t>:</a:t>
            </a:r>
          </a:p>
          <a:p>
            <a:pPr algn="just">
              <a:lnSpc>
                <a:spcPts val="2700"/>
              </a:lnSpc>
              <a:spcBef>
                <a:spcPts val="600"/>
              </a:spcBef>
              <a:spcAft>
                <a:spcPts val="600"/>
              </a:spcAft>
            </a:pPr>
            <a:endParaRPr lang="pt-PT" sz="2000" dirty="0"/>
          </a:p>
          <a:p>
            <a:pPr marL="457200" indent="-457200" algn="just">
              <a:lnSpc>
                <a:spcPts val="2700"/>
              </a:lnSpc>
              <a:spcBef>
                <a:spcPts val="600"/>
              </a:spcBef>
              <a:spcAft>
                <a:spcPts val="600"/>
              </a:spcAft>
              <a:buAutoNum type="arabicPeriod"/>
            </a:pPr>
            <a:r>
              <a:rPr lang="pt-PT" sz="2000" dirty="0"/>
              <a:t>Staff turnover</a:t>
            </a:r>
          </a:p>
          <a:p>
            <a:pPr marL="457200" indent="-457200" algn="just">
              <a:lnSpc>
                <a:spcPts val="2700"/>
              </a:lnSpc>
              <a:spcBef>
                <a:spcPts val="600"/>
              </a:spcBef>
              <a:spcAft>
                <a:spcPts val="600"/>
              </a:spcAft>
              <a:buAutoNum type="arabicPeriod"/>
            </a:pPr>
            <a:r>
              <a:rPr lang="en-US" sz="2000" dirty="0"/>
              <a:t>Number of failed transactions</a:t>
            </a:r>
          </a:p>
          <a:p>
            <a:pPr marL="457200" indent="-457200" algn="just">
              <a:lnSpc>
                <a:spcPts val="2700"/>
              </a:lnSpc>
              <a:spcBef>
                <a:spcPts val="600"/>
              </a:spcBef>
              <a:spcAft>
                <a:spcPts val="600"/>
              </a:spcAft>
              <a:buAutoNum type="arabicPeriod"/>
            </a:pPr>
            <a:r>
              <a:rPr lang="en-US" sz="2000" dirty="0"/>
              <a:t>Number of positions filled by temporary staff</a:t>
            </a:r>
          </a:p>
          <a:p>
            <a:pPr marL="457200" indent="-457200" algn="just">
              <a:lnSpc>
                <a:spcPts val="2700"/>
              </a:lnSpc>
              <a:spcBef>
                <a:spcPts val="600"/>
              </a:spcBef>
              <a:spcAft>
                <a:spcPts val="600"/>
              </a:spcAft>
              <a:buAutoNum type="arabicPeriod"/>
            </a:pPr>
            <a:r>
              <a:rPr lang="en-US" sz="2000" dirty="0"/>
              <a:t>Ratio of supervisors to staff</a:t>
            </a:r>
          </a:p>
          <a:p>
            <a:pPr marL="457200" indent="-457200" algn="just">
              <a:lnSpc>
                <a:spcPts val="2700"/>
              </a:lnSpc>
              <a:spcBef>
                <a:spcPts val="600"/>
              </a:spcBef>
              <a:spcAft>
                <a:spcPts val="600"/>
              </a:spcAft>
              <a:buAutoNum type="arabicPeriod"/>
            </a:pPr>
            <a:r>
              <a:rPr lang="en-US" sz="2000" dirty="0"/>
              <a:t>Number of open positions</a:t>
            </a:r>
          </a:p>
          <a:p>
            <a:pPr marL="457200" indent="-457200" algn="just">
              <a:lnSpc>
                <a:spcPts val="2700"/>
              </a:lnSpc>
              <a:spcBef>
                <a:spcPts val="600"/>
              </a:spcBef>
              <a:spcAft>
                <a:spcPts val="600"/>
              </a:spcAft>
              <a:buAutoNum type="arabicPeriod"/>
            </a:pPr>
            <a:r>
              <a:rPr lang="en-US" sz="2000" dirty="0"/>
              <a:t>Percentage of staff that did not take 10 days consecutive leave in the last 12 </a:t>
            </a:r>
            <a:r>
              <a:rPr lang="pt-PT" sz="2000" dirty="0" err="1"/>
              <a:t>months</a:t>
            </a:r>
            <a:endParaRPr lang="pt-PT"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824</a:t>
            </a:fld>
            <a:endParaRPr lang="en-US"/>
          </a:p>
        </p:txBody>
      </p:sp>
    </p:spTree>
    <p:extLst>
      <p:ext uri="{BB962C8B-B14F-4D97-AF65-F5344CB8AC3E}">
        <p14:creationId xmlns:p14="http://schemas.microsoft.com/office/powerpoint/2010/main" val="2162998895"/>
      </p:ext>
    </p:extLst>
  </p:cSld>
  <p:clrMapOvr>
    <a:masterClrMapping/>
  </p:clrMapOvr>
  <p:transition spd="slow">
    <p:pull dir="r"/>
  </p:transition>
</p:sld>
</file>

<file path=ppt/slides/slide8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Operational Risk</a:t>
            </a:r>
          </a:p>
        </p:txBody>
      </p:sp>
      <p:sp>
        <p:nvSpPr>
          <p:cNvPr id="134147" name="Rectangle 4"/>
          <p:cNvSpPr>
            <a:spLocks noGrp="1" noChangeArrowheads="1"/>
          </p:cNvSpPr>
          <p:nvPr>
            <p:ph type="body" idx="1"/>
          </p:nvPr>
        </p:nvSpPr>
        <p:spPr>
          <a:xfrm>
            <a:off x="704528" y="1628800"/>
            <a:ext cx="4608512" cy="4248472"/>
          </a:xfrm>
          <a:noFill/>
        </p:spPr>
        <p:txBody>
          <a:bodyPr/>
          <a:lstStyle/>
          <a:p>
            <a:pPr>
              <a:lnSpc>
                <a:spcPts val="2700"/>
              </a:lnSpc>
              <a:spcBef>
                <a:spcPts val="600"/>
              </a:spcBef>
              <a:spcAft>
                <a:spcPts val="600"/>
              </a:spcAft>
            </a:pPr>
            <a:r>
              <a:rPr lang="pt-PT" sz="2000" b="1" dirty="0">
                <a:solidFill>
                  <a:srgbClr val="FF0000"/>
                </a:solidFill>
              </a:rPr>
              <a:t>5 </a:t>
            </a:r>
            <a:r>
              <a:rPr lang="en-US" sz="2000" b="1" dirty="0">
                <a:solidFill>
                  <a:srgbClr val="FF0000"/>
                </a:solidFill>
              </a:rPr>
              <a:t>sources of operational risk:</a:t>
            </a:r>
          </a:p>
          <a:p>
            <a:pPr marL="514350" indent="-514350">
              <a:lnSpc>
                <a:spcPts val="2700"/>
              </a:lnSpc>
              <a:spcBef>
                <a:spcPts val="600"/>
              </a:spcBef>
              <a:spcAft>
                <a:spcPts val="600"/>
              </a:spcAft>
              <a:buAutoNum type="romanLcParenBoth"/>
            </a:pPr>
            <a:r>
              <a:rPr lang="en-US" sz="2000" dirty="0"/>
              <a:t>Technology (e.g., technological failure and deteriorating systems)</a:t>
            </a:r>
          </a:p>
          <a:p>
            <a:pPr marL="514350" indent="-514350">
              <a:lnSpc>
                <a:spcPts val="2700"/>
              </a:lnSpc>
              <a:spcBef>
                <a:spcPts val="600"/>
              </a:spcBef>
              <a:spcAft>
                <a:spcPts val="600"/>
              </a:spcAft>
              <a:buAutoNum type="romanLcParenBoth"/>
            </a:pPr>
            <a:r>
              <a:rPr lang="en-US" sz="2000" dirty="0"/>
              <a:t>Employees (e.g., human error and internal fraud)</a:t>
            </a:r>
          </a:p>
          <a:p>
            <a:pPr marL="514350" indent="-514350">
              <a:lnSpc>
                <a:spcPts val="2700"/>
              </a:lnSpc>
              <a:spcBef>
                <a:spcPts val="600"/>
              </a:spcBef>
              <a:spcAft>
                <a:spcPts val="600"/>
              </a:spcAft>
              <a:buAutoNum type="romanLcParenBoth"/>
            </a:pPr>
            <a:r>
              <a:rPr lang="en-US" sz="2000" dirty="0"/>
              <a:t>Customer relationships (e.g., contractual disputes)</a:t>
            </a:r>
          </a:p>
          <a:p>
            <a:pPr marL="514350" indent="-514350">
              <a:lnSpc>
                <a:spcPts val="2700"/>
              </a:lnSpc>
              <a:spcBef>
                <a:spcPts val="600"/>
              </a:spcBef>
              <a:spcAft>
                <a:spcPts val="600"/>
              </a:spcAft>
              <a:buAutoNum type="romanLcParenBoth"/>
            </a:pPr>
            <a:r>
              <a:rPr lang="en-US" sz="2000" dirty="0"/>
              <a:t>Capital assets (e.g., destruction by fire or other catastrophes)</a:t>
            </a:r>
          </a:p>
          <a:p>
            <a:pPr marL="514350" indent="-514350">
              <a:lnSpc>
                <a:spcPts val="2700"/>
              </a:lnSpc>
              <a:spcBef>
                <a:spcPts val="600"/>
              </a:spcBef>
              <a:spcAft>
                <a:spcPts val="600"/>
              </a:spcAft>
              <a:buAutoNum type="romanLcParenBoth"/>
            </a:pPr>
            <a:r>
              <a:rPr lang="en-US" sz="2000" dirty="0"/>
              <a:t>External (e.g., external fraud</a:t>
            </a:r>
            <a:r>
              <a:rPr lang="pt-PT" sz="2000" dirty="0"/>
              <a:t>).</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825</a:t>
            </a:fld>
            <a:endParaRPr lang="en-US"/>
          </a:p>
        </p:txBody>
      </p:sp>
      <p:pic>
        <p:nvPicPr>
          <p:cNvPr id="5" name="Picture 4"/>
          <p:cNvPicPr>
            <a:picLocks noChangeAspect="1"/>
          </p:cNvPicPr>
          <p:nvPr/>
        </p:nvPicPr>
        <p:blipFill>
          <a:blip r:embed="rId2"/>
          <a:stretch>
            <a:fillRect/>
          </a:stretch>
        </p:blipFill>
        <p:spPr>
          <a:xfrm>
            <a:off x="6795886" y="1651419"/>
            <a:ext cx="2693618" cy="4636870"/>
          </a:xfrm>
          <a:prstGeom prst="rect">
            <a:avLst/>
          </a:prstGeom>
        </p:spPr>
      </p:pic>
      <p:sp>
        <p:nvSpPr>
          <p:cNvPr id="6" name="Text Box 5"/>
          <p:cNvSpPr txBox="1">
            <a:spLocks noChangeArrowheads="1"/>
          </p:cNvSpPr>
          <p:nvPr/>
        </p:nvSpPr>
        <p:spPr bwMode="auto">
          <a:xfrm>
            <a:off x="920552" y="5877272"/>
            <a:ext cx="5875334" cy="400110"/>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a:solidFill>
                  <a:schemeClr val="tx1"/>
                </a:solidFill>
              </a:rPr>
              <a:t>Source</a:t>
            </a:r>
            <a:r>
              <a:rPr lang="pt-PT" sz="1000" b="0" u="none" dirty="0">
                <a:solidFill>
                  <a:schemeClr val="tx1"/>
                </a:solidFill>
              </a:rPr>
              <a:t>: </a:t>
            </a:r>
            <a:r>
              <a:rPr lang="en-US" sz="1000" b="0" u="none" dirty="0">
                <a:solidFill>
                  <a:schemeClr val="tx1"/>
                </a:solidFill>
              </a:rPr>
              <a:t>Saunders, Anthony and Marcia </a:t>
            </a:r>
            <a:r>
              <a:rPr lang="en-US" sz="1000" b="0" u="none" dirty="0" err="1">
                <a:solidFill>
                  <a:schemeClr val="tx1"/>
                </a:solidFill>
              </a:rPr>
              <a:t>Millon</a:t>
            </a:r>
            <a:r>
              <a:rPr lang="en-US" sz="1000" b="0" u="none" dirty="0">
                <a:solidFill>
                  <a:schemeClr val="tx1"/>
                </a:solidFill>
              </a:rPr>
              <a:t> Cornett (2018), “Financial Institutions Management – A Risk Management Approach”, 9th Edition, McGraw-Hill International.</a:t>
            </a:r>
          </a:p>
        </p:txBody>
      </p:sp>
    </p:spTree>
    <p:extLst>
      <p:ext uri="{BB962C8B-B14F-4D97-AF65-F5344CB8AC3E}">
        <p14:creationId xmlns:p14="http://schemas.microsoft.com/office/powerpoint/2010/main" val="1755970037"/>
      </p:ext>
    </p:extLst>
  </p:cSld>
  <p:clrMapOvr>
    <a:masterClrMapping/>
  </p:clrMapOvr>
  <p:transition spd="slow">
    <p:pull dir="r"/>
  </p:transition>
</p:sld>
</file>

<file path=ppt/slides/slide8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Legal Risk</a:t>
            </a:r>
          </a:p>
        </p:txBody>
      </p:sp>
      <p:sp>
        <p:nvSpPr>
          <p:cNvPr id="134147" name="Rectangle 4"/>
          <p:cNvSpPr>
            <a:spLocks noGrp="1" noChangeArrowheads="1"/>
          </p:cNvSpPr>
          <p:nvPr>
            <p:ph type="body" idx="1"/>
          </p:nvPr>
        </p:nvSpPr>
        <p:spPr>
          <a:xfrm>
            <a:off x="704528" y="1628800"/>
            <a:ext cx="8784976" cy="4608512"/>
          </a:xfrm>
          <a:noFill/>
        </p:spPr>
        <p:txBody>
          <a:bodyPr/>
          <a:lstStyle/>
          <a:p>
            <a:pPr marL="265113" indent="-265113" algn="just">
              <a:lnSpc>
                <a:spcPts val="2700"/>
              </a:lnSpc>
              <a:spcBef>
                <a:spcPts val="600"/>
              </a:spcBef>
              <a:spcAft>
                <a:spcPts val="600"/>
              </a:spcAft>
            </a:pPr>
            <a:r>
              <a:rPr lang="en-US" sz="2000" dirty="0">
                <a:cs typeface="Times New Roman" pitchFamily="18" charset="0"/>
              </a:rPr>
              <a:t>It is usually considered a type of operational risk, but with an increasing relevance.</a:t>
            </a:r>
          </a:p>
          <a:p>
            <a:pPr marL="265113" indent="-265113" algn="just">
              <a:lnSpc>
                <a:spcPts val="2700"/>
              </a:lnSpc>
              <a:spcBef>
                <a:spcPts val="600"/>
              </a:spcBef>
              <a:spcAft>
                <a:spcPts val="600"/>
              </a:spcAft>
            </a:pPr>
            <a:r>
              <a:rPr lang="en-US" sz="2000" dirty="0" err="1">
                <a:cs typeface="Times New Roman" pitchFamily="18" charset="0"/>
              </a:rPr>
              <a:t>Syrett</a:t>
            </a:r>
            <a:r>
              <a:rPr lang="en-US" sz="2000" dirty="0">
                <a:cs typeface="Times New Roman" pitchFamily="18" charset="0"/>
              </a:rPr>
              <a:t> and Devine, (2012), “Managing Uncertainty - </a:t>
            </a:r>
            <a:r>
              <a:rPr lang="en-GB" sz="2000" dirty="0">
                <a:cs typeface="Times New Roman" pitchFamily="18" charset="0"/>
              </a:rPr>
              <a:t>Strategies for surviving and thriving in turbulent times”, The Economist</a:t>
            </a:r>
            <a:r>
              <a:rPr lang="en-US" sz="2000" dirty="0">
                <a:cs typeface="Times New Roman" pitchFamily="18" charset="0"/>
              </a:rPr>
              <a:t>: </a:t>
            </a:r>
          </a:p>
          <a:p>
            <a:pPr marL="265113" lvl="1" indent="-265113" algn="just">
              <a:lnSpc>
                <a:spcPts val="2700"/>
              </a:lnSpc>
              <a:spcBef>
                <a:spcPts val="600"/>
              </a:spcBef>
              <a:spcAft>
                <a:spcPts val="600"/>
              </a:spcAft>
              <a:buNone/>
            </a:pPr>
            <a:r>
              <a:rPr lang="en-US" sz="1600" dirty="0">
                <a:solidFill>
                  <a:srgbClr val="FF0000"/>
                </a:solidFill>
                <a:cs typeface="Times New Roman" pitchFamily="18" charset="0"/>
              </a:rPr>
              <a:t>		</a:t>
            </a:r>
            <a:r>
              <a:rPr lang="en-US" sz="2000" dirty="0">
                <a:solidFill>
                  <a:srgbClr val="FF0000"/>
                </a:solidFill>
                <a:cs typeface="Times New Roman" pitchFamily="18" charset="0"/>
              </a:rPr>
              <a:t>Legal risk was the 2</a:t>
            </a:r>
            <a:r>
              <a:rPr lang="en-US" sz="2000" baseline="30000" dirty="0">
                <a:solidFill>
                  <a:srgbClr val="FF0000"/>
                </a:solidFill>
                <a:cs typeface="Times New Roman" pitchFamily="18" charset="0"/>
              </a:rPr>
              <a:t>nd</a:t>
            </a:r>
            <a:r>
              <a:rPr lang="en-US" sz="2000" dirty="0">
                <a:solidFill>
                  <a:srgbClr val="FF0000"/>
                </a:solidFill>
                <a:cs typeface="Times New Roman" pitchFamily="18" charset="0"/>
              </a:rPr>
              <a:t> highest risk regarding uncertainty and impact for international companies </a:t>
            </a:r>
            <a:r>
              <a:rPr lang="en-US" sz="2000" dirty="0">
                <a:cs typeface="Times New Roman" pitchFamily="18" charset="0"/>
              </a:rPr>
              <a:t>(1</a:t>
            </a:r>
            <a:r>
              <a:rPr lang="en-US" sz="2000" baseline="30000" dirty="0">
                <a:cs typeface="Times New Roman" pitchFamily="18" charset="0"/>
              </a:rPr>
              <a:t>st</a:t>
            </a:r>
            <a:r>
              <a:rPr lang="en-US" sz="2000" dirty="0">
                <a:cs typeface="Times New Roman" pitchFamily="18" charset="0"/>
              </a:rPr>
              <a:t> was political risk).</a:t>
            </a:r>
          </a:p>
          <a:p>
            <a:pPr marL="265113" lvl="1" indent="-265113" algn="just">
              <a:lnSpc>
                <a:spcPts val="2700"/>
              </a:lnSpc>
              <a:spcBef>
                <a:spcPts val="600"/>
              </a:spcBef>
              <a:spcAft>
                <a:spcPts val="600"/>
              </a:spcAft>
              <a:buNone/>
            </a:pPr>
            <a:endParaRPr lang="en-US" sz="2000" dirty="0">
              <a:cs typeface="Times New Roman" pitchFamily="18" charset="0"/>
            </a:endParaRPr>
          </a:p>
          <a:p>
            <a:pPr marL="265113" indent="-265113" algn="just">
              <a:lnSpc>
                <a:spcPts val="2700"/>
              </a:lnSpc>
              <a:spcBef>
                <a:spcPts val="600"/>
              </a:spcBef>
              <a:spcAft>
                <a:spcPts val="600"/>
              </a:spcAft>
            </a:pPr>
            <a:r>
              <a:rPr lang="en-US" sz="2000" dirty="0">
                <a:cs typeface="Times New Roman" pitchFamily="18" charset="0"/>
              </a:rPr>
              <a:t>Accenture (2013) – 62% of top managers identified legal risk as the highest threat (regulatory risk was the 3</a:t>
            </a:r>
            <a:r>
              <a:rPr lang="en-US" sz="2000" baseline="30000" dirty="0">
                <a:cs typeface="Times New Roman" pitchFamily="18" charset="0"/>
              </a:rPr>
              <a:t>rd</a:t>
            </a:r>
            <a:r>
              <a:rPr lang="en-US" sz="2000" dirty="0">
                <a:cs typeface="Times New Roman" pitchFamily="18" charset="0"/>
              </a:rPr>
              <a:t>).</a:t>
            </a:r>
          </a:p>
          <a:p>
            <a:pPr marL="265113" indent="-265113" algn="just">
              <a:lnSpc>
                <a:spcPts val="2700"/>
              </a:lnSpc>
              <a:spcBef>
                <a:spcPts val="600"/>
              </a:spcBef>
              <a:spcAft>
                <a:spcPts val="600"/>
              </a:spcAft>
            </a:pPr>
            <a:r>
              <a:rPr lang="en-US" sz="2000" dirty="0">
                <a:cs typeface="Times New Roman" pitchFamily="18" charset="0"/>
              </a:rPr>
              <a:t>Legal risk became the main risk for big global companies.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826</a:t>
            </a:fld>
            <a:endParaRPr lang="en-US"/>
          </a:p>
        </p:txBody>
      </p:sp>
      <p:cxnSp>
        <p:nvCxnSpPr>
          <p:cNvPr id="4" name="Elbow Connector 3"/>
          <p:cNvCxnSpPr/>
          <p:nvPr/>
        </p:nvCxnSpPr>
        <p:spPr bwMode="auto">
          <a:xfrm>
            <a:off x="1064568" y="3212976"/>
            <a:ext cx="576064" cy="288032"/>
          </a:xfrm>
          <a:prstGeom prst="bentConnector3">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077212969"/>
      </p:ext>
    </p:extLst>
  </p:cSld>
  <p:clrMapOvr>
    <a:masterClrMapping/>
  </p:clrMapOvr>
  <p:transition spd="slow">
    <p:pull dir="r"/>
  </p:transition>
</p:sld>
</file>

<file path=ppt/slides/slide8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Legal Risk</a:t>
            </a:r>
          </a:p>
        </p:txBody>
      </p:sp>
      <p:sp>
        <p:nvSpPr>
          <p:cNvPr id="134147" name="Rectangle 4"/>
          <p:cNvSpPr>
            <a:spLocks noGrp="1" noChangeArrowheads="1"/>
          </p:cNvSpPr>
          <p:nvPr>
            <p:ph type="body" idx="1"/>
          </p:nvPr>
        </p:nvSpPr>
        <p:spPr>
          <a:xfrm>
            <a:off x="704528" y="1628800"/>
            <a:ext cx="8784976" cy="4608512"/>
          </a:xfrm>
          <a:noFill/>
        </p:spPr>
        <p:txBody>
          <a:bodyPr/>
          <a:lstStyle/>
          <a:p>
            <a:pPr marL="265113" indent="-265113" algn="just">
              <a:lnSpc>
                <a:spcPts val="2700"/>
              </a:lnSpc>
              <a:spcBef>
                <a:spcPts val="600"/>
              </a:spcBef>
              <a:spcAft>
                <a:spcPts val="600"/>
              </a:spcAft>
            </a:pPr>
            <a:r>
              <a:rPr lang="en-US" sz="2000" dirty="0">
                <a:cs typeface="Times New Roman" pitchFamily="18" charset="0"/>
              </a:rPr>
              <a:t>What must managers expect from rules: </a:t>
            </a:r>
            <a:r>
              <a:rPr lang="en-US" sz="2000" dirty="0">
                <a:solidFill>
                  <a:srgbClr val="FF0000"/>
                </a:solidFill>
                <a:cs typeface="Times New Roman" pitchFamily="18" charset="0"/>
              </a:rPr>
              <a:t>Clarity and predictability – law has to be known or easily understood.</a:t>
            </a:r>
          </a:p>
          <a:p>
            <a:pPr marL="265113" indent="-265113" algn="just">
              <a:lnSpc>
                <a:spcPts val="2700"/>
              </a:lnSpc>
              <a:spcBef>
                <a:spcPts val="600"/>
              </a:spcBef>
              <a:spcAft>
                <a:spcPts val="600"/>
              </a:spcAft>
            </a:pPr>
            <a:endParaRPr lang="en-US" sz="2000" dirty="0">
              <a:solidFill>
                <a:srgbClr val="FF0000"/>
              </a:solidFill>
              <a:cs typeface="Times New Roman" pitchFamily="18" charset="0"/>
            </a:endParaRPr>
          </a:p>
          <a:p>
            <a:pPr marL="265113" indent="-265113" algn="just">
              <a:lnSpc>
                <a:spcPts val="2700"/>
              </a:lnSpc>
              <a:spcBef>
                <a:spcPts val="600"/>
              </a:spcBef>
              <a:spcAft>
                <a:spcPts val="600"/>
              </a:spcAft>
            </a:pPr>
            <a:r>
              <a:rPr lang="en-US" sz="2000" dirty="0">
                <a:cs typeface="Times New Roman" pitchFamily="18" charset="0"/>
              </a:rPr>
              <a:t>However, this doesn’t exist in global business.</a:t>
            </a:r>
          </a:p>
          <a:p>
            <a:pPr marL="265113" indent="-265113" algn="just">
              <a:lnSpc>
                <a:spcPts val="2700"/>
              </a:lnSpc>
              <a:spcBef>
                <a:spcPts val="600"/>
              </a:spcBef>
              <a:spcAft>
                <a:spcPts val="600"/>
              </a:spcAft>
            </a:pPr>
            <a:endParaRPr lang="en-US" sz="2000" dirty="0">
              <a:cs typeface="Times New Roman" pitchFamily="18" charset="0"/>
            </a:endParaRPr>
          </a:p>
          <a:p>
            <a:pPr marL="265113" indent="-265113" algn="just">
              <a:lnSpc>
                <a:spcPts val="2700"/>
              </a:lnSpc>
              <a:spcBef>
                <a:spcPts val="600"/>
              </a:spcBef>
              <a:spcAft>
                <a:spcPts val="600"/>
              </a:spcAft>
            </a:pPr>
            <a:r>
              <a:rPr lang="en-US" sz="2000" dirty="0">
                <a:solidFill>
                  <a:srgbClr val="FF0000"/>
                </a:solidFill>
                <a:cs typeface="Times New Roman" pitchFamily="18" charset="0"/>
              </a:rPr>
              <a:t>Instead, rules are often unclear, contradictory </a:t>
            </a:r>
            <a:r>
              <a:rPr lang="en-US" sz="2000" dirty="0">
                <a:cs typeface="Times New Roman" pitchFamily="18" charset="0"/>
              </a:rPr>
              <a:t>and can be applied in retrospect and outside of their makers’ intentions.</a:t>
            </a:r>
          </a:p>
          <a:p>
            <a:pPr marL="265113" indent="-265113" algn="just">
              <a:lnSpc>
                <a:spcPts val="2700"/>
              </a:lnSpc>
              <a:spcBef>
                <a:spcPts val="600"/>
              </a:spcBef>
              <a:spcAft>
                <a:spcPts val="600"/>
              </a:spcAft>
            </a:pPr>
            <a:endParaRPr lang="en-US" sz="2000" dirty="0">
              <a:cs typeface="Times New Roman" pitchFamily="18" charset="0"/>
            </a:endParaRPr>
          </a:p>
          <a:p>
            <a:pPr marL="265113" indent="-265113" algn="just">
              <a:lnSpc>
                <a:spcPts val="2700"/>
              </a:lnSpc>
              <a:spcBef>
                <a:spcPts val="600"/>
              </a:spcBef>
              <a:spcAft>
                <a:spcPts val="600"/>
              </a:spcAft>
            </a:pPr>
            <a:r>
              <a:rPr lang="en-US" sz="2000" dirty="0">
                <a:cs typeface="Times New Roman" pitchFamily="18" charset="0"/>
              </a:rPr>
              <a:t>Since 2009, banks have paid more than 250 B$ in fines.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827</a:t>
            </a:fld>
            <a:endParaRPr lang="en-US"/>
          </a:p>
        </p:txBody>
      </p:sp>
    </p:spTree>
    <p:extLst>
      <p:ext uri="{BB962C8B-B14F-4D97-AF65-F5344CB8AC3E}">
        <p14:creationId xmlns:p14="http://schemas.microsoft.com/office/powerpoint/2010/main" val="1446240589"/>
      </p:ext>
    </p:extLst>
  </p:cSld>
  <p:clrMapOvr>
    <a:masterClrMapping/>
  </p:clrMapOvr>
  <p:transition spd="slow">
    <p:pull dir="r"/>
  </p:transition>
</p:sld>
</file>

<file path=ppt/slides/slide8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Legal Risk</a:t>
            </a:r>
          </a:p>
        </p:txBody>
      </p:sp>
      <p:sp>
        <p:nvSpPr>
          <p:cNvPr id="134147" name="Rectangle 4"/>
          <p:cNvSpPr>
            <a:spLocks noGrp="1" noChangeArrowheads="1"/>
          </p:cNvSpPr>
          <p:nvPr>
            <p:ph type="body" idx="1"/>
          </p:nvPr>
        </p:nvSpPr>
        <p:spPr>
          <a:xfrm>
            <a:off x="704528" y="1628800"/>
            <a:ext cx="8784976" cy="4608512"/>
          </a:xfrm>
          <a:noFill/>
        </p:spPr>
        <p:txBody>
          <a:bodyPr/>
          <a:lstStyle/>
          <a:p>
            <a:pPr marL="265113" indent="-265113">
              <a:lnSpc>
                <a:spcPts val="2700"/>
              </a:lnSpc>
              <a:spcBef>
                <a:spcPts val="600"/>
              </a:spcBef>
              <a:spcAft>
                <a:spcPts val="600"/>
              </a:spcAft>
            </a:pPr>
            <a:r>
              <a:rPr lang="en-US" sz="2000" dirty="0" err="1">
                <a:cs typeface="Times New Roman" pitchFamily="18" charset="0"/>
              </a:rPr>
              <a:t>Kurer</a:t>
            </a:r>
            <a:r>
              <a:rPr lang="en-US" sz="2000" dirty="0">
                <a:cs typeface="Times New Roman" pitchFamily="18" charset="0"/>
              </a:rPr>
              <a:t>, Peter (2015), “</a:t>
            </a:r>
            <a:r>
              <a:rPr lang="en-GB" sz="2000" b="1" dirty="0"/>
              <a:t>Legal and Compliance Risk: </a:t>
            </a:r>
            <a:r>
              <a:rPr lang="en-GB" sz="2000" dirty="0"/>
              <a:t>A Strategic Response to a Rising Threat for Global Business”, Oxford University Press”:</a:t>
            </a:r>
            <a:endParaRPr lang="en-US" sz="2000" dirty="0">
              <a:cs typeface="Times New Roman" pitchFamily="18" charset="0"/>
            </a:endParaRPr>
          </a:p>
          <a:p>
            <a:pPr marL="635000" lvl="1" indent="-234950" algn="just">
              <a:lnSpc>
                <a:spcPts val="2700"/>
              </a:lnSpc>
              <a:spcBef>
                <a:spcPts val="600"/>
              </a:spcBef>
              <a:spcAft>
                <a:spcPts val="600"/>
              </a:spcAft>
            </a:pPr>
            <a:r>
              <a:rPr lang="en-US" sz="1800" dirty="0">
                <a:cs typeface="Times New Roman" pitchFamily="18" charset="0"/>
              </a:rPr>
              <a:t>“</a:t>
            </a:r>
            <a:r>
              <a:rPr lang="en-US" sz="1800" dirty="0">
                <a:solidFill>
                  <a:srgbClr val="FF0000"/>
                </a:solidFill>
                <a:cs typeface="Times New Roman" pitchFamily="18" charset="0"/>
              </a:rPr>
              <a:t>even modern states are far away from being highly rational bureaucracies </a:t>
            </a:r>
            <a:r>
              <a:rPr lang="en-US" sz="1800" dirty="0">
                <a:cs typeface="Times New Roman" pitchFamily="18" charset="0"/>
              </a:rPr>
              <a:t>as they have been described by Max Weber. Rather, they are in a state which many would describe as a legal jungle, as disorder, or entropy”.</a:t>
            </a:r>
          </a:p>
          <a:p>
            <a:pPr marL="265113" indent="-265113" algn="just">
              <a:lnSpc>
                <a:spcPts val="2700"/>
              </a:lnSpc>
              <a:spcBef>
                <a:spcPts val="600"/>
              </a:spcBef>
              <a:spcAft>
                <a:spcPts val="600"/>
              </a:spcAft>
            </a:pPr>
            <a:r>
              <a:rPr lang="en-US" sz="2000" dirty="0">
                <a:cs typeface="Times New Roman" pitchFamily="18" charset="0"/>
              </a:rPr>
              <a:t>Companies are motivated to participate in enforcement actions against themselves, namely by identifying compliance breaches or internal control deficiencies.</a:t>
            </a:r>
          </a:p>
          <a:p>
            <a:pPr marL="265113" indent="-265113" algn="just">
              <a:lnSpc>
                <a:spcPts val="2700"/>
              </a:lnSpc>
              <a:spcBef>
                <a:spcPts val="600"/>
              </a:spcBef>
              <a:spcAft>
                <a:spcPts val="600"/>
              </a:spcAft>
            </a:pPr>
            <a:r>
              <a:rPr lang="en-US" sz="2000" dirty="0">
                <a:cs typeface="Times New Roman" pitchFamily="18" charset="0"/>
              </a:rPr>
              <a:t>Earlier, a compliance breach would be dealt by lower ranks of the organization, but these issues have moved to the top management more recently.</a:t>
            </a:r>
          </a:p>
          <a:p>
            <a:pPr marL="265113" indent="-265113" algn="just">
              <a:lnSpc>
                <a:spcPts val="2700"/>
              </a:lnSpc>
              <a:spcBef>
                <a:spcPts val="600"/>
              </a:spcBef>
              <a:spcAft>
                <a:spcPts val="600"/>
              </a:spcAft>
            </a:pPr>
            <a:r>
              <a:rPr lang="en-US" sz="2000" dirty="0">
                <a:cs typeface="Times New Roman" pitchFamily="18" charset="0"/>
              </a:rPr>
              <a:t>Therefore, </a:t>
            </a:r>
            <a:r>
              <a:rPr lang="en-US" sz="2000" dirty="0">
                <a:solidFill>
                  <a:srgbClr val="FF3300"/>
                </a:solidFill>
                <a:cs typeface="Times New Roman" pitchFamily="18" charset="0"/>
              </a:rPr>
              <a:t>personal exposure of executives is much larger nowadays.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828</a:t>
            </a:fld>
            <a:endParaRPr lang="en-US" dirty="0"/>
          </a:p>
        </p:txBody>
      </p:sp>
    </p:spTree>
    <p:extLst>
      <p:ext uri="{BB962C8B-B14F-4D97-AF65-F5344CB8AC3E}">
        <p14:creationId xmlns:p14="http://schemas.microsoft.com/office/powerpoint/2010/main" val="3892356348"/>
      </p:ext>
    </p:extLst>
  </p:cSld>
  <p:clrMapOvr>
    <a:masterClrMapping/>
  </p:clrMapOvr>
  <p:transition spd="slow">
    <p:pull dir="r"/>
  </p:transition>
</p:sld>
</file>

<file path=ppt/slides/slide8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a:t>Legal Risk</a:t>
            </a:r>
          </a:p>
        </p:txBody>
      </p:sp>
      <p:sp>
        <p:nvSpPr>
          <p:cNvPr id="134147" name="Rectangle 4"/>
          <p:cNvSpPr>
            <a:spLocks noGrp="1" noChangeArrowheads="1"/>
          </p:cNvSpPr>
          <p:nvPr>
            <p:ph type="body" idx="1"/>
          </p:nvPr>
        </p:nvSpPr>
        <p:spPr>
          <a:xfrm>
            <a:off x="704528" y="1628799"/>
            <a:ext cx="8784976" cy="4694213"/>
          </a:xfrm>
          <a:noFill/>
        </p:spPr>
        <p:txBody>
          <a:bodyPr/>
          <a:lstStyle/>
          <a:p>
            <a:pPr marL="265113" indent="-265113" algn="just">
              <a:lnSpc>
                <a:spcPts val="2700"/>
              </a:lnSpc>
              <a:spcBef>
                <a:spcPts val="600"/>
              </a:spcBef>
              <a:spcAft>
                <a:spcPts val="600"/>
              </a:spcAft>
            </a:pPr>
            <a:r>
              <a:rPr lang="en-US" sz="2000" dirty="0">
                <a:cs typeface="Times New Roman" pitchFamily="18" charset="0"/>
              </a:rPr>
              <a:t>Modern legal ordeals are not honest and unbiased, but event-driven, aggressive and emotional, hold in media instead of courthouses, based on ”naming and shaming”.</a:t>
            </a:r>
          </a:p>
          <a:p>
            <a:pPr marL="265113" indent="-265113" algn="just">
              <a:lnSpc>
                <a:spcPts val="2700"/>
              </a:lnSpc>
              <a:spcBef>
                <a:spcPts val="600"/>
              </a:spcBef>
              <a:spcAft>
                <a:spcPts val="600"/>
              </a:spcAft>
            </a:pPr>
            <a:endParaRPr lang="en-US" sz="2000" dirty="0">
              <a:solidFill>
                <a:srgbClr val="FF0000"/>
              </a:solidFill>
              <a:cs typeface="Times New Roman" pitchFamily="18" charset="0"/>
            </a:endParaRPr>
          </a:p>
          <a:p>
            <a:pPr marL="265113" indent="-265113" algn="just">
              <a:lnSpc>
                <a:spcPts val="2700"/>
              </a:lnSpc>
              <a:spcBef>
                <a:spcPts val="600"/>
              </a:spcBef>
              <a:spcAft>
                <a:spcPts val="600"/>
              </a:spcAft>
            </a:pPr>
            <a:r>
              <a:rPr lang="en-US" sz="2000" dirty="0">
                <a:cs typeface="Times New Roman" pitchFamily="18" charset="0"/>
              </a:rPr>
              <a:t>Increasing number of laws:</a:t>
            </a:r>
          </a:p>
          <a:p>
            <a:pPr marL="452438" lvl="1" indent="-187325" algn="just">
              <a:lnSpc>
                <a:spcPts val="2700"/>
              </a:lnSpc>
              <a:spcBef>
                <a:spcPts val="600"/>
              </a:spcBef>
              <a:spcAft>
                <a:spcPts val="600"/>
              </a:spcAft>
            </a:pPr>
            <a:r>
              <a:rPr lang="en-US" sz="1800" dirty="0">
                <a:cs typeface="Times New Roman" pitchFamily="18" charset="0"/>
              </a:rPr>
              <a:t>in US</a:t>
            </a:r>
            <a:r>
              <a:rPr lang="en-US" sz="1800" dirty="0">
                <a:solidFill>
                  <a:srgbClr val="FF3300"/>
                </a:solidFill>
                <a:cs typeface="Times New Roman" pitchFamily="18" charset="0"/>
              </a:rPr>
              <a:t>, total corporate regulatory costs amount to around 12% of GDP.</a:t>
            </a:r>
          </a:p>
          <a:p>
            <a:pPr marL="452438" lvl="1" indent="-187325" algn="just">
              <a:lnSpc>
                <a:spcPts val="2700"/>
              </a:lnSpc>
              <a:spcBef>
                <a:spcPts val="600"/>
              </a:spcBef>
              <a:spcAft>
                <a:spcPts val="600"/>
              </a:spcAft>
            </a:pPr>
            <a:r>
              <a:rPr lang="en-US" sz="1800" dirty="0">
                <a:cs typeface="Times New Roman" pitchFamily="18" charset="0"/>
              </a:rPr>
              <a:t>in Switzerland, total regulatory costs for companies and citizens reach 10% of GDP.</a:t>
            </a:r>
          </a:p>
          <a:p>
            <a:pPr marL="234950" indent="-234950" algn="just">
              <a:lnSpc>
                <a:spcPts val="2700"/>
              </a:lnSpc>
              <a:spcBef>
                <a:spcPts val="600"/>
              </a:spcBef>
              <a:spcAft>
                <a:spcPts val="600"/>
              </a:spcAft>
            </a:pPr>
            <a:endParaRPr lang="en-US" sz="2000" dirty="0">
              <a:solidFill>
                <a:srgbClr val="FF0000"/>
              </a:solidFill>
              <a:cs typeface="Times New Roman" pitchFamily="18" charset="0"/>
            </a:endParaRPr>
          </a:p>
          <a:p>
            <a:pPr marL="234950" indent="-234950" algn="just">
              <a:lnSpc>
                <a:spcPts val="2700"/>
              </a:lnSpc>
              <a:spcBef>
                <a:spcPts val="600"/>
              </a:spcBef>
              <a:spcAft>
                <a:spcPts val="600"/>
              </a:spcAft>
            </a:pPr>
            <a:r>
              <a:rPr lang="en-US" sz="2000" dirty="0">
                <a:solidFill>
                  <a:srgbClr val="FF0000"/>
                </a:solidFill>
                <a:cs typeface="Times New Roman" pitchFamily="18" charset="0"/>
              </a:rPr>
              <a:t>Increasing relevance of lawyers: in US and most European countries, the legal service industry is already the 2</a:t>
            </a:r>
            <a:r>
              <a:rPr lang="en-US" sz="2000" baseline="30000" dirty="0">
                <a:solidFill>
                  <a:srgbClr val="FF0000"/>
                </a:solidFill>
                <a:cs typeface="Times New Roman" pitchFamily="18" charset="0"/>
              </a:rPr>
              <a:t>nd</a:t>
            </a:r>
            <a:r>
              <a:rPr lang="en-US" sz="2000" dirty="0">
                <a:solidFill>
                  <a:srgbClr val="FF0000"/>
                </a:solidFill>
                <a:cs typeface="Times New Roman" pitchFamily="18" charset="0"/>
              </a:rPr>
              <a:t> largest professional service industry, </a:t>
            </a:r>
            <a:r>
              <a:rPr lang="en-US" sz="2000" dirty="0">
                <a:cs typeface="Times New Roman" pitchFamily="18" charset="0"/>
              </a:rPr>
              <a:t>right after health services.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829</a:t>
            </a:fld>
            <a:endParaRPr lang="en-US" dirty="0"/>
          </a:p>
        </p:txBody>
      </p:sp>
    </p:spTree>
    <p:extLst>
      <p:ext uri="{BB962C8B-B14F-4D97-AF65-F5344CB8AC3E}">
        <p14:creationId xmlns:p14="http://schemas.microsoft.com/office/powerpoint/2010/main" val="4252654573"/>
      </p:ext>
    </p:extLst>
  </p:cSld>
  <p:clrMapOvr>
    <a:masterClrMapping/>
  </p:clrMapOvr>
  <p:transition spd="slow">
    <p:pull dir="r"/>
  </p:transition>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Relevance of Finance for </a:t>
            </a:r>
            <a:br>
              <a:rPr lang="en-US" dirty="0"/>
            </a:br>
            <a:r>
              <a:rPr lang="en-US" dirty="0"/>
              <a:t>Economic Growth</a:t>
            </a:r>
          </a:p>
        </p:txBody>
      </p:sp>
      <p:sp>
        <p:nvSpPr>
          <p:cNvPr id="1619971" name="Rectangle 3"/>
          <p:cNvSpPr>
            <a:spLocks noGrp="1" noChangeArrowheads="1"/>
          </p:cNvSpPr>
          <p:nvPr>
            <p:ph type="body" idx="1"/>
          </p:nvPr>
        </p:nvSpPr>
        <p:spPr>
          <a:xfrm>
            <a:off x="809596" y="1628800"/>
            <a:ext cx="8643998" cy="4680520"/>
          </a:xfrm>
        </p:spPr>
        <p:txBody>
          <a:bodyPr/>
          <a:lstStyle/>
          <a:p>
            <a:pPr marL="268288" indent="-268288" algn="just">
              <a:lnSpc>
                <a:spcPts val="2700"/>
              </a:lnSpc>
              <a:spcBef>
                <a:spcPts val="600"/>
              </a:spcBef>
              <a:spcAft>
                <a:spcPts val="600"/>
              </a:spcAft>
            </a:pPr>
            <a:r>
              <a:rPr lang="en-US" sz="2000" dirty="0"/>
              <a:t>According to Levine </a:t>
            </a:r>
            <a:r>
              <a:rPr lang="pt-PT" sz="2000" dirty="0"/>
              <a:t>(2005), “</a:t>
            </a:r>
            <a:r>
              <a:rPr lang="en-GB" sz="2000" dirty="0">
                <a:solidFill>
                  <a:srgbClr val="FF0000"/>
                </a:solidFill>
              </a:rPr>
              <a:t>Economists disagree sharply about the role of the financial sector in economic growth</a:t>
            </a:r>
            <a:r>
              <a:rPr lang="en-GB" sz="2000" dirty="0"/>
              <a:t>”:</a:t>
            </a:r>
          </a:p>
          <a:p>
            <a:pPr marL="268288" indent="-268288" algn="just">
              <a:lnSpc>
                <a:spcPts val="2700"/>
              </a:lnSpc>
              <a:spcBef>
                <a:spcPts val="600"/>
              </a:spcBef>
              <a:spcAft>
                <a:spcPts val="600"/>
              </a:spcAft>
              <a:buAutoNum type="arabicParenBoth"/>
            </a:pPr>
            <a:r>
              <a:rPr lang="en-US" sz="2000" b="1" dirty="0">
                <a:solidFill>
                  <a:srgbClr val="FF0000"/>
                </a:solidFill>
              </a:rPr>
              <a:t>Irrelevance of Finance</a:t>
            </a:r>
            <a:r>
              <a:rPr lang="pt-PT" sz="2000" b="1" dirty="0">
                <a:solidFill>
                  <a:srgbClr val="FF0000"/>
                </a:solidFill>
              </a:rPr>
              <a:t>:</a:t>
            </a:r>
          </a:p>
          <a:p>
            <a:pPr marL="268288" indent="-268288" algn="just">
              <a:lnSpc>
                <a:spcPts val="2700"/>
              </a:lnSpc>
              <a:spcBef>
                <a:spcPts val="600"/>
              </a:spcBef>
              <a:spcAft>
                <a:spcPts val="600"/>
              </a:spcAft>
              <a:buFontTx/>
              <a:buChar char="-"/>
            </a:pPr>
            <a:r>
              <a:rPr lang="en-GB" sz="1800" dirty="0"/>
              <a:t>“</a:t>
            </a:r>
            <a:r>
              <a:rPr lang="en-GB" sz="1800" u="sng" dirty="0"/>
              <a:t>Finance is not even discussed in a collection of essays by the “pioneers of development economics</a:t>
            </a:r>
            <a:r>
              <a:rPr lang="en-GB" sz="1800" dirty="0"/>
              <a:t>” [Meier and Seers (1984)], including 3 Nobel Prize winners.</a:t>
            </a:r>
          </a:p>
          <a:p>
            <a:pPr algn="just">
              <a:lnSpc>
                <a:spcPts val="2700"/>
              </a:lnSpc>
              <a:spcBef>
                <a:spcPts val="600"/>
              </a:spcBef>
              <a:spcAft>
                <a:spcPts val="600"/>
              </a:spcAft>
              <a:buAutoNum type="arabicParenBoth" startAt="2"/>
            </a:pPr>
            <a:r>
              <a:rPr lang="en-GB" sz="2000" b="1" dirty="0">
                <a:solidFill>
                  <a:srgbClr val="FF0000"/>
                </a:solidFill>
              </a:rPr>
              <a:t>Key Role of Finance:</a:t>
            </a:r>
          </a:p>
          <a:p>
            <a:pPr algn="just">
              <a:lnSpc>
                <a:spcPts val="2700"/>
              </a:lnSpc>
              <a:spcBef>
                <a:spcPts val="0"/>
              </a:spcBef>
              <a:spcAft>
                <a:spcPts val="600"/>
              </a:spcAft>
              <a:buFontTx/>
              <a:buChar char="-"/>
            </a:pPr>
            <a:r>
              <a:rPr lang="en-GB" sz="1800" dirty="0"/>
              <a:t>Merton Miller (1998, p. 14) - </a:t>
            </a:r>
            <a:r>
              <a:rPr lang="en-GB" sz="1800" u="sng" dirty="0"/>
              <a:t>“[the idea] that financial markets contribute to economic growth is a proposition too obvious for serious discussion</a:t>
            </a:r>
            <a:r>
              <a:rPr lang="en-GB" sz="1800" dirty="0"/>
              <a:t>”. </a:t>
            </a:r>
          </a:p>
          <a:p>
            <a:pPr algn="just">
              <a:lnSpc>
                <a:spcPts val="2700"/>
              </a:lnSpc>
              <a:spcBef>
                <a:spcPts val="0"/>
              </a:spcBef>
              <a:spcAft>
                <a:spcPts val="600"/>
              </a:spcAft>
              <a:buFontTx/>
              <a:buChar char="-"/>
            </a:pPr>
            <a:r>
              <a:rPr lang="en-GB" sz="1800" dirty="0"/>
              <a:t>Bagehot (1873)* and Schumpeter (1911) – ignoring the finance-growth nexus impairs our understanding of economic growth.</a:t>
            </a:r>
          </a:p>
          <a:p>
            <a:pPr marL="355600" indent="0" algn="just">
              <a:buNone/>
            </a:pPr>
            <a:r>
              <a:rPr lang="en-US" sz="1600" dirty="0"/>
              <a:t>* Bagehot, W. (1873), “Lombard Street: A Description of the Money Market”, History of Economic Thought Books, McMaster University Archive for the History of Economic Thought</a:t>
            </a:r>
            <a:r>
              <a:rPr lang="pt-PT" sz="1600" dirty="0"/>
              <a:t>.</a:t>
            </a:r>
            <a:endParaRPr lang="en-GB" sz="2000" dirty="0"/>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83</a:t>
            </a:fld>
            <a:endParaRPr lang="en-US"/>
          </a:p>
        </p:txBody>
      </p:sp>
    </p:spTree>
    <p:extLst>
      <p:ext uri="{BB962C8B-B14F-4D97-AF65-F5344CB8AC3E}">
        <p14:creationId xmlns:p14="http://schemas.microsoft.com/office/powerpoint/2010/main" val="1928152192"/>
      </p:ext>
    </p:extLst>
  </p:cSld>
  <p:clrMapOvr>
    <a:masterClrMapping/>
  </p:clrMapOvr>
  <p:transition spd="slow">
    <p:pull dir="r"/>
  </p:transition>
</p:sld>
</file>

<file path=ppt/slides/slide8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906463" y="2362626"/>
            <a:ext cx="8466137" cy="830997"/>
          </a:xfrm>
          <a:noFill/>
        </p:spPr>
        <p:txBody>
          <a:bodyPr lIns="91440" tIns="45720" rIns="91440" bIns="45720">
            <a:spAutoFit/>
          </a:bodyPr>
          <a:lstStyle/>
          <a:p>
            <a:r>
              <a:rPr lang="en-US" sz="4800" b="1" dirty="0"/>
              <a:t>4.3. The New Business Model</a:t>
            </a:r>
            <a:endParaRPr lang="en-US" sz="4800" dirty="0"/>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830</a:t>
            </a:fld>
            <a:endParaRPr lang="en-US"/>
          </a:p>
        </p:txBody>
      </p:sp>
    </p:spTree>
    <p:extLst>
      <p:ext uri="{BB962C8B-B14F-4D97-AF65-F5344CB8AC3E}">
        <p14:creationId xmlns:p14="http://schemas.microsoft.com/office/powerpoint/2010/main" val="1758368791"/>
      </p:ext>
    </p:extLst>
  </p:cSld>
  <p:clrMapOvr>
    <a:masterClrMapping/>
  </p:clrMapOvr>
  <p:transition spd="slow" advClick="0"/>
</p:sld>
</file>

<file path=ppt/slides/slide8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0" y="342900"/>
            <a:ext cx="8943528" cy="1104900"/>
          </a:xfrm>
        </p:spPr>
        <p:txBody>
          <a:bodyPr/>
          <a:lstStyle/>
          <a:p>
            <a:r>
              <a:rPr lang="en-US" sz="4000" dirty="0"/>
              <a:t>New Business Model</a:t>
            </a:r>
          </a:p>
        </p:txBody>
      </p:sp>
      <p:sp>
        <p:nvSpPr>
          <p:cNvPr id="95235" name="Rectangle 3"/>
          <p:cNvSpPr>
            <a:spLocks noGrp="1" noChangeArrowheads="1"/>
          </p:cNvSpPr>
          <p:nvPr>
            <p:ph type="body" idx="1"/>
          </p:nvPr>
        </p:nvSpPr>
        <p:spPr>
          <a:xfrm>
            <a:off x="762000" y="1628800"/>
            <a:ext cx="8727504" cy="4392488"/>
          </a:xfrm>
        </p:spPr>
        <p:txBody>
          <a:bodyPr/>
          <a:lstStyle/>
          <a:p>
            <a:pPr marL="363538" indent="-363538" algn="just">
              <a:lnSpc>
                <a:spcPts val="2700"/>
              </a:lnSpc>
              <a:spcBef>
                <a:spcPts val="600"/>
              </a:spcBef>
              <a:spcAft>
                <a:spcPts val="600"/>
              </a:spcAft>
            </a:pPr>
            <a:r>
              <a:rPr lang="en-US" sz="2000" dirty="0">
                <a:cs typeface="Times New Roman" pitchFamily="18" charset="0"/>
              </a:rPr>
              <a:t>Main changes in Portuguese banks’ business model after the subprime crisis and the Economic and Financial Adjustment Program:</a:t>
            </a:r>
          </a:p>
          <a:p>
            <a:pPr marL="0" indent="0" algn="just">
              <a:lnSpc>
                <a:spcPts val="2700"/>
              </a:lnSpc>
              <a:spcBef>
                <a:spcPts val="600"/>
              </a:spcBef>
              <a:spcAft>
                <a:spcPts val="600"/>
              </a:spcAft>
              <a:buNone/>
            </a:pPr>
            <a:endParaRPr lang="en-US" sz="2000" dirty="0">
              <a:cs typeface="Times New Roman" pitchFamily="18" charset="0"/>
            </a:endParaRPr>
          </a:p>
          <a:p>
            <a:pPr marL="363538" indent="-363538" algn="just">
              <a:lnSpc>
                <a:spcPts val="2700"/>
              </a:lnSpc>
              <a:spcBef>
                <a:spcPts val="600"/>
              </a:spcBef>
              <a:spcAft>
                <a:spcPts val="600"/>
              </a:spcAft>
              <a:buNone/>
            </a:pPr>
            <a:r>
              <a:rPr lang="en-US" sz="2000" dirty="0">
                <a:solidFill>
                  <a:srgbClr val="FF0000"/>
                </a:solidFill>
                <a:cs typeface="Times New Roman" pitchFamily="18" charset="0"/>
              </a:rPr>
              <a:t>1.	Deleveraging</a:t>
            </a:r>
          </a:p>
          <a:p>
            <a:pPr marL="363538" indent="-363538" algn="just">
              <a:lnSpc>
                <a:spcPts val="2700"/>
              </a:lnSpc>
              <a:spcBef>
                <a:spcPts val="600"/>
              </a:spcBef>
              <a:spcAft>
                <a:spcPts val="600"/>
              </a:spcAft>
              <a:buNone/>
            </a:pPr>
            <a:r>
              <a:rPr lang="en-US" sz="2000" dirty="0">
                <a:solidFill>
                  <a:srgbClr val="FF0000"/>
                </a:solidFill>
                <a:cs typeface="Times New Roman" pitchFamily="18" charset="0"/>
              </a:rPr>
              <a:t>2.	Funding shift</a:t>
            </a:r>
          </a:p>
          <a:p>
            <a:pPr marL="363538" indent="-363538" algn="just">
              <a:lnSpc>
                <a:spcPts val="2700"/>
              </a:lnSpc>
              <a:spcBef>
                <a:spcPts val="600"/>
              </a:spcBef>
              <a:spcAft>
                <a:spcPts val="600"/>
              </a:spcAft>
              <a:buNone/>
            </a:pPr>
            <a:r>
              <a:rPr lang="en-US" sz="2000" dirty="0">
                <a:solidFill>
                  <a:srgbClr val="FF0000"/>
                </a:solidFill>
                <a:cs typeface="Times New Roman" pitchFamily="18" charset="0"/>
              </a:rPr>
              <a:t>3.	Higher Government debt exposure</a:t>
            </a:r>
          </a:p>
          <a:p>
            <a:pPr marL="363538" indent="-363538" algn="just">
              <a:lnSpc>
                <a:spcPts val="2700"/>
              </a:lnSpc>
              <a:spcBef>
                <a:spcPts val="600"/>
              </a:spcBef>
              <a:spcAft>
                <a:spcPts val="600"/>
              </a:spcAft>
              <a:buNone/>
            </a:pPr>
            <a:r>
              <a:rPr lang="en-US" sz="2000" dirty="0">
                <a:solidFill>
                  <a:srgbClr val="FF0000"/>
                </a:solidFill>
                <a:cs typeface="Times New Roman" pitchFamily="18" charset="0"/>
              </a:rPr>
              <a:t>4.	Profitability fall</a:t>
            </a:r>
          </a:p>
          <a:p>
            <a:pPr marL="363538" indent="-363538" algn="just">
              <a:lnSpc>
                <a:spcPts val="2700"/>
              </a:lnSpc>
              <a:spcBef>
                <a:spcPts val="600"/>
              </a:spcBef>
              <a:spcAft>
                <a:spcPts val="600"/>
              </a:spcAft>
              <a:buNone/>
            </a:pPr>
            <a:r>
              <a:rPr lang="en-US" sz="2000" dirty="0">
                <a:solidFill>
                  <a:srgbClr val="FF0000"/>
                </a:solidFill>
                <a:cs typeface="Times New Roman" pitchFamily="18" charset="0"/>
              </a:rPr>
              <a:t>5.	Capital strengthening</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831</a:t>
            </a:fld>
            <a:endParaRPr lang="en-US"/>
          </a:p>
        </p:txBody>
      </p:sp>
    </p:spTree>
    <p:extLst>
      <p:ext uri="{BB962C8B-B14F-4D97-AF65-F5344CB8AC3E}">
        <p14:creationId xmlns:p14="http://schemas.microsoft.com/office/powerpoint/2010/main" val="3239089582"/>
      </p:ext>
    </p:extLst>
  </p:cSld>
  <p:clrMapOvr>
    <a:masterClrMapping/>
  </p:clrMapOvr>
  <p:transition spd="slow">
    <p:pull dir="r"/>
  </p:transition>
</p:sld>
</file>

<file path=ppt/slides/slide8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762000" y="342900"/>
            <a:ext cx="8566150" cy="1104900"/>
          </a:xfrm>
        </p:spPr>
        <p:txBody>
          <a:bodyPr/>
          <a:lstStyle/>
          <a:p>
            <a:r>
              <a:rPr lang="en-US" dirty="0"/>
              <a:t>Deleveraging</a:t>
            </a:r>
          </a:p>
        </p:txBody>
      </p:sp>
      <p:sp>
        <p:nvSpPr>
          <p:cNvPr id="97283" name="Rectangle 3"/>
          <p:cNvSpPr>
            <a:spLocks noGrp="1" noChangeArrowheads="1"/>
          </p:cNvSpPr>
          <p:nvPr>
            <p:ph type="body" idx="1"/>
          </p:nvPr>
        </p:nvSpPr>
        <p:spPr>
          <a:xfrm>
            <a:off x="776536" y="1646541"/>
            <a:ext cx="8716714" cy="1593322"/>
          </a:xfrm>
        </p:spPr>
        <p:txBody>
          <a:bodyPr/>
          <a:lstStyle/>
          <a:p>
            <a:pPr algn="just">
              <a:lnSpc>
                <a:spcPts val="2700"/>
              </a:lnSpc>
              <a:spcBef>
                <a:spcPts val="600"/>
              </a:spcBef>
              <a:spcAft>
                <a:spcPts val="600"/>
              </a:spcAft>
            </a:pPr>
            <a:r>
              <a:rPr lang="en-US" sz="2000" dirty="0">
                <a:cs typeface="Times New Roman" pitchFamily="18" charset="0"/>
              </a:rPr>
              <a:t>The new business model for banking activity in Portugal has been significantly conditioned by the </a:t>
            </a:r>
            <a:r>
              <a:rPr lang="en-US" sz="2000" dirty="0">
                <a:solidFill>
                  <a:srgbClr val="FF0000"/>
                </a:solidFill>
                <a:cs typeface="Times New Roman" pitchFamily="18" charset="0"/>
              </a:rPr>
              <a:t>need to reduce the leverage level </a:t>
            </a:r>
            <a:r>
              <a:rPr lang="en-US" sz="2000" dirty="0">
                <a:cs typeface="Times New Roman" pitchFamily="18" charset="0"/>
              </a:rPr>
              <a:t>of banks and economy.</a:t>
            </a:r>
          </a:p>
          <a:p>
            <a:pPr algn="just">
              <a:lnSpc>
                <a:spcPts val="2700"/>
              </a:lnSpc>
              <a:spcBef>
                <a:spcPts val="600"/>
              </a:spcBef>
              <a:spcAft>
                <a:spcPts val="600"/>
              </a:spcAft>
            </a:pPr>
            <a:r>
              <a:rPr lang="en-US" sz="2000" dirty="0">
                <a:cs typeface="Times New Roman" pitchFamily="18" charset="0"/>
              </a:rPr>
              <a:t>Deleveraging requirements imposed by the Troika: leverage ratio (loans/deposits) &lt;=120%</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832</a:t>
            </a:fld>
            <a:endParaRPr lang="en-US"/>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576" y="3325564"/>
            <a:ext cx="5472608" cy="295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6"/>
          <p:cNvSpPr txBox="1">
            <a:spLocks noChangeArrowheads="1"/>
          </p:cNvSpPr>
          <p:nvPr/>
        </p:nvSpPr>
        <p:spPr bwMode="auto">
          <a:xfrm>
            <a:off x="6609184" y="5775647"/>
            <a:ext cx="2884066" cy="461665"/>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a:solidFill>
                  <a:schemeClr val="tx1"/>
                </a:solidFill>
              </a:rPr>
              <a:t>Source: European Central Bank (2012), “Financial Stability Review”, June.</a:t>
            </a:r>
          </a:p>
        </p:txBody>
      </p:sp>
    </p:spTree>
    <p:extLst>
      <p:ext uri="{BB962C8B-B14F-4D97-AF65-F5344CB8AC3E}">
        <p14:creationId xmlns:p14="http://schemas.microsoft.com/office/powerpoint/2010/main" val="877813538"/>
      </p:ext>
    </p:extLst>
  </p:cSld>
  <p:clrMapOvr>
    <a:masterClrMapping/>
  </p:clrMapOvr>
  <p:transition spd="slow">
    <p:pull dir="r"/>
  </p:transition>
</p:sld>
</file>

<file path=ppt/slides/slide8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762000" y="342900"/>
            <a:ext cx="8566150" cy="1104900"/>
          </a:xfrm>
        </p:spPr>
        <p:txBody>
          <a:bodyPr/>
          <a:lstStyle/>
          <a:p>
            <a:r>
              <a:rPr lang="en-US" dirty="0"/>
              <a:t>Deleveraging</a:t>
            </a:r>
          </a:p>
        </p:txBody>
      </p:sp>
      <p:sp>
        <p:nvSpPr>
          <p:cNvPr id="117763" name="Rectangle 3"/>
          <p:cNvSpPr>
            <a:spLocks noGrp="1" noChangeArrowheads="1"/>
          </p:cNvSpPr>
          <p:nvPr>
            <p:ph type="body" idx="1"/>
          </p:nvPr>
        </p:nvSpPr>
        <p:spPr>
          <a:xfrm>
            <a:off x="772859" y="1628800"/>
            <a:ext cx="5404277" cy="1656184"/>
          </a:xfrm>
          <a:noFill/>
        </p:spPr>
        <p:txBody>
          <a:bodyPr/>
          <a:lstStyle/>
          <a:p>
            <a:pPr algn="just">
              <a:lnSpc>
                <a:spcPts val="2700"/>
              </a:lnSpc>
              <a:spcBef>
                <a:spcPts val="600"/>
              </a:spcBef>
              <a:spcAft>
                <a:spcPts val="600"/>
              </a:spcAft>
            </a:pPr>
            <a:r>
              <a:rPr lang="en-US" sz="2000" u="sng" dirty="0">
                <a:cs typeface="Times New Roman" pitchFamily="18" charset="0"/>
              </a:rPr>
              <a:t>Therefore, Portuguese banks had to decrease their leverage levels to figures closer to the Euro area average and in line with the pattern observed in previous financial crisis</a:t>
            </a:r>
            <a:r>
              <a:rPr lang="en-US" sz="2000" dirty="0">
                <a:cs typeface="Times New Roman" pitchFamily="18" charset="0"/>
              </a:rPr>
              <a:t>.</a:t>
            </a: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1152" y="1698108"/>
            <a:ext cx="3140867" cy="4581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4"/>
          <p:cNvSpPr txBox="1">
            <a:spLocks noChangeArrowheads="1"/>
          </p:cNvSpPr>
          <p:nvPr/>
        </p:nvSpPr>
        <p:spPr bwMode="auto">
          <a:xfrm>
            <a:off x="1640632" y="5994465"/>
            <a:ext cx="4536504" cy="276999"/>
          </a:xfrm>
          <a:prstGeom prst="rect">
            <a:avLst/>
          </a:prstGeom>
          <a:noFill/>
          <a:ln w="12700" cap="sq">
            <a:noFill/>
            <a:miter lim="800000"/>
            <a:headEnd/>
            <a:tailEnd/>
          </a:ln>
        </p:spPr>
        <p:txBody>
          <a:bodyPr wrap="square">
            <a:spAutoFit/>
          </a:bodyPr>
          <a:lstStyle/>
          <a:p>
            <a:pPr algn="just">
              <a:buNone/>
            </a:pPr>
            <a:r>
              <a:rPr lang="en-US" sz="1200" b="0" u="none">
                <a:solidFill>
                  <a:schemeClr val="tx1"/>
                </a:solidFill>
              </a:rPr>
              <a:t>Source: Banco de Portugal (2011), “Financial Stability Review”, Nov.</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833</a:t>
            </a:fld>
            <a:endParaRPr lang="en-US"/>
          </a:p>
        </p:txBody>
      </p:sp>
    </p:spTree>
    <p:extLst>
      <p:ext uri="{BB962C8B-B14F-4D97-AF65-F5344CB8AC3E}">
        <p14:creationId xmlns:p14="http://schemas.microsoft.com/office/powerpoint/2010/main" val="1078867104"/>
      </p:ext>
    </p:extLst>
  </p:cSld>
  <p:clrMapOvr>
    <a:masterClrMapping/>
  </p:clrMapOvr>
  <p:transition spd="slow">
    <p:pull dir="r"/>
  </p:transition>
</p:sld>
</file>

<file path=ppt/slides/slide8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762000" y="342900"/>
            <a:ext cx="8566150" cy="1104900"/>
          </a:xfrm>
        </p:spPr>
        <p:txBody>
          <a:bodyPr/>
          <a:lstStyle/>
          <a:p>
            <a:r>
              <a:rPr lang="en-US" dirty="0"/>
              <a:t>Deleveraging</a:t>
            </a:r>
          </a:p>
        </p:txBody>
      </p:sp>
      <p:sp>
        <p:nvSpPr>
          <p:cNvPr id="97283" name="Rectangle 3"/>
          <p:cNvSpPr>
            <a:spLocks noGrp="1" noChangeArrowheads="1"/>
          </p:cNvSpPr>
          <p:nvPr>
            <p:ph type="body" idx="1"/>
          </p:nvPr>
        </p:nvSpPr>
        <p:spPr>
          <a:xfrm>
            <a:off x="761999" y="1643620"/>
            <a:ext cx="3305037" cy="3873612"/>
          </a:xfrm>
        </p:spPr>
        <p:txBody>
          <a:bodyPr/>
          <a:lstStyle/>
          <a:p>
            <a:pPr algn="just">
              <a:lnSpc>
                <a:spcPts val="2700"/>
              </a:lnSpc>
              <a:spcBef>
                <a:spcPts val="600"/>
              </a:spcBef>
              <a:spcAft>
                <a:spcPts val="600"/>
              </a:spcAft>
            </a:pPr>
            <a:r>
              <a:rPr lang="en-US" sz="2000" dirty="0">
                <a:cs typeface="Times New Roman" pitchFamily="18" charset="0"/>
              </a:rPr>
              <a:t>Actually, Portugal exhibited the highest loan to deposit ratio in Euro Area in 2010.</a:t>
            </a:r>
          </a:p>
          <a:p>
            <a:pPr algn="just">
              <a:lnSpc>
                <a:spcPts val="2700"/>
              </a:lnSpc>
              <a:spcBef>
                <a:spcPts val="600"/>
              </a:spcBef>
              <a:spcAft>
                <a:spcPts val="600"/>
              </a:spcAft>
            </a:pPr>
            <a:endParaRPr lang="en-US" sz="2000" dirty="0">
              <a:cs typeface="Times New Roman" pitchFamily="18" charset="0"/>
            </a:endParaRPr>
          </a:p>
          <a:p>
            <a:pPr algn="just">
              <a:lnSpc>
                <a:spcPts val="2700"/>
              </a:lnSpc>
              <a:spcBef>
                <a:spcPts val="600"/>
              </a:spcBef>
              <a:spcAft>
                <a:spcPts val="600"/>
              </a:spcAft>
            </a:pPr>
            <a:r>
              <a:rPr lang="en-US" sz="2000" dirty="0">
                <a:cs typeface="Times New Roman" pitchFamily="18" charset="0"/>
              </a:rPr>
              <a:t>However, banking assets as a % of GDP were lower than in several European countries.</a:t>
            </a:r>
          </a:p>
        </p:txBody>
      </p:sp>
      <p:sp>
        <p:nvSpPr>
          <p:cNvPr id="97284" name="Text Box 5"/>
          <p:cNvSpPr txBox="1">
            <a:spLocks noChangeArrowheads="1"/>
          </p:cNvSpPr>
          <p:nvPr/>
        </p:nvSpPr>
        <p:spPr bwMode="auto">
          <a:xfrm>
            <a:off x="874194" y="5714092"/>
            <a:ext cx="3574750" cy="523220"/>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400" b="0" u="none" dirty="0">
                <a:solidFill>
                  <a:schemeClr val="tx1"/>
                </a:solidFill>
              </a:rPr>
              <a:t>Source: Moody’s (2011), “Banking System Outlook - Portugal”, 28 July.</a:t>
            </a:r>
          </a:p>
        </p:txBody>
      </p:sp>
      <p:pic>
        <p:nvPicPr>
          <p:cNvPr id="2" name="Picture 1"/>
          <p:cNvPicPr>
            <a:picLocks noChangeAspect="1" noChangeArrowheads="1"/>
          </p:cNvPicPr>
          <p:nvPr/>
        </p:nvPicPr>
        <p:blipFill>
          <a:blip r:embed="rId2" cstate="print"/>
          <a:srcRect/>
          <a:stretch>
            <a:fillRect/>
          </a:stretch>
        </p:blipFill>
        <p:spPr bwMode="auto">
          <a:xfrm>
            <a:off x="4067036" y="3893103"/>
            <a:ext cx="5405255" cy="2316536"/>
          </a:xfrm>
          <a:prstGeom prst="rect">
            <a:avLst/>
          </a:prstGeom>
          <a:noFill/>
          <a:ln w="9525">
            <a:noFill/>
            <a:miter lim="800000"/>
            <a:headEnd/>
            <a:tailEnd/>
          </a:ln>
        </p:spPr>
      </p:pic>
      <p:pic>
        <p:nvPicPr>
          <p:cNvPr id="88067" name="Picture 3"/>
          <p:cNvPicPr>
            <a:picLocks noChangeAspect="1" noChangeArrowheads="1"/>
          </p:cNvPicPr>
          <p:nvPr/>
        </p:nvPicPr>
        <p:blipFill>
          <a:blip r:embed="rId3" cstate="print"/>
          <a:srcRect/>
          <a:stretch>
            <a:fillRect/>
          </a:stretch>
        </p:blipFill>
        <p:spPr bwMode="auto">
          <a:xfrm>
            <a:off x="4067036" y="1669552"/>
            <a:ext cx="5405254" cy="2119488"/>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834</a:t>
            </a:fld>
            <a:endParaRPr lang="en-US"/>
          </a:p>
        </p:txBody>
      </p:sp>
    </p:spTree>
    <p:extLst>
      <p:ext uri="{BB962C8B-B14F-4D97-AF65-F5344CB8AC3E}">
        <p14:creationId xmlns:p14="http://schemas.microsoft.com/office/powerpoint/2010/main" val="1533796645"/>
      </p:ext>
    </p:extLst>
  </p:cSld>
  <p:clrMapOvr>
    <a:masterClrMapping/>
  </p:clrMapOvr>
  <p:transition spd="slow">
    <p:pull dir="r"/>
  </p:transition>
</p:sld>
</file>

<file path=ppt/slides/slide8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0" y="342900"/>
            <a:ext cx="8943528" cy="1104900"/>
          </a:xfrm>
        </p:spPr>
        <p:txBody>
          <a:bodyPr/>
          <a:lstStyle/>
          <a:p>
            <a:r>
              <a:rPr lang="en-US" dirty="0"/>
              <a:t>Deleveraging</a:t>
            </a:r>
          </a:p>
        </p:txBody>
      </p:sp>
      <p:sp>
        <p:nvSpPr>
          <p:cNvPr id="95235" name="Rectangle 3"/>
          <p:cNvSpPr>
            <a:spLocks noGrp="1" noChangeArrowheads="1"/>
          </p:cNvSpPr>
          <p:nvPr>
            <p:ph type="body" idx="1"/>
          </p:nvPr>
        </p:nvSpPr>
        <p:spPr>
          <a:xfrm>
            <a:off x="745232" y="1639464"/>
            <a:ext cx="8744272" cy="816519"/>
          </a:xfrm>
        </p:spPr>
        <p:txBody>
          <a:bodyPr/>
          <a:lstStyle/>
          <a:p>
            <a:pPr marL="261938" indent="-261938" algn="just">
              <a:lnSpc>
                <a:spcPts val="2900"/>
              </a:lnSpc>
              <a:spcBef>
                <a:spcPts val="600"/>
              </a:spcBef>
              <a:spcAft>
                <a:spcPts val="600"/>
              </a:spcAft>
            </a:pPr>
            <a:r>
              <a:rPr lang="en-US" sz="2000" dirty="0">
                <a:solidFill>
                  <a:srgbClr val="FF0000"/>
                </a:solidFill>
                <a:cs typeface="Times New Roman" pitchFamily="18" charset="0"/>
              </a:rPr>
              <a:t>Deleveraging led to a decrease by more than 60 pp in the loan-to-deposit ratio since 2010 </a:t>
            </a:r>
            <a:r>
              <a:rPr lang="en-US" sz="2000" dirty="0">
                <a:cs typeface="Times New Roman" pitchFamily="18" charset="0"/>
              </a:rPr>
              <a:t>(158%), to a level in line with the EA median, …</a:t>
            </a:r>
          </a:p>
        </p:txBody>
      </p:sp>
      <p:sp>
        <p:nvSpPr>
          <p:cNvPr id="8" name="Text Box 4"/>
          <p:cNvSpPr txBox="1">
            <a:spLocks noChangeArrowheads="1"/>
          </p:cNvSpPr>
          <p:nvPr/>
        </p:nvSpPr>
        <p:spPr bwMode="auto">
          <a:xfrm>
            <a:off x="4653414" y="5967871"/>
            <a:ext cx="4743334"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Banco de Portugal (2020), “Financial Stability Review”, June.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835</a:t>
            </a:fld>
            <a:endParaRPr lang="en-US"/>
          </a:p>
        </p:txBody>
      </p:sp>
      <p:pic>
        <p:nvPicPr>
          <p:cNvPr id="7" name="Picture 6"/>
          <p:cNvPicPr>
            <a:picLocks noChangeAspect="1"/>
          </p:cNvPicPr>
          <p:nvPr/>
        </p:nvPicPr>
        <p:blipFill>
          <a:blip r:embed="rId2"/>
          <a:stretch>
            <a:fillRect/>
          </a:stretch>
        </p:blipFill>
        <p:spPr>
          <a:xfrm>
            <a:off x="1064568" y="2564904"/>
            <a:ext cx="3186069" cy="3314209"/>
          </a:xfrm>
          <a:prstGeom prst="rect">
            <a:avLst/>
          </a:prstGeom>
        </p:spPr>
      </p:pic>
      <p:sp>
        <p:nvSpPr>
          <p:cNvPr id="12" name="Text Box 4"/>
          <p:cNvSpPr txBox="1">
            <a:spLocks noChangeArrowheads="1"/>
          </p:cNvSpPr>
          <p:nvPr/>
        </p:nvSpPr>
        <p:spPr bwMode="auto">
          <a:xfrm>
            <a:off x="1064568" y="5909210"/>
            <a:ext cx="3312368" cy="400110"/>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Banco de Portugal (2019), “Financial Stability Review”, June.</a:t>
            </a:r>
          </a:p>
        </p:txBody>
      </p:sp>
      <p:pic>
        <p:nvPicPr>
          <p:cNvPr id="5" name="Picture 4"/>
          <p:cNvPicPr>
            <a:picLocks noChangeAspect="1"/>
          </p:cNvPicPr>
          <p:nvPr/>
        </p:nvPicPr>
        <p:blipFill>
          <a:blip r:embed="rId3"/>
          <a:stretch>
            <a:fillRect/>
          </a:stretch>
        </p:blipFill>
        <p:spPr>
          <a:xfrm>
            <a:off x="4520952" y="2580395"/>
            <a:ext cx="4212959" cy="3278555"/>
          </a:xfrm>
          <a:prstGeom prst="rect">
            <a:avLst/>
          </a:prstGeom>
        </p:spPr>
      </p:pic>
    </p:spTree>
    <p:extLst>
      <p:ext uri="{BB962C8B-B14F-4D97-AF65-F5344CB8AC3E}">
        <p14:creationId xmlns:p14="http://schemas.microsoft.com/office/powerpoint/2010/main" val="3219767232"/>
      </p:ext>
    </p:extLst>
  </p:cSld>
  <p:clrMapOvr>
    <a:masterClrMapping/>
  </p:clrMapOvr>
  <p:transition spd="slow">
    <p:pull dir="r"/>
  </p:transition>
</p:sld>
</file>

<file path=ppt/slides/slide8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0" y="342900"/>
            <a:ext cx="8943528" cy="1104900"/>
          </a:xfrm>
        </p:spPr>
        <p:txBody>
          <a:bodyPr/>
          <a:lstStyle/>
          <a:p>
            <a:r>
              <a:rPr lang="en-US" dirty="0"/>
              <a:t>Deleveraging</a:t>
            </a:r>
          </a:p>
        </p:txBody>
      </p:sp>
      <p:sp>
        <p:nvSpPr>
          <p:cNvPr id="95235" name="Rectangle 3"/>
          <p:cNvSpPr>
            <a:spLocks noGrp="1" noChangeArrowheads="1"/>
          </p:cNvSpPr>
          <p:nvPr>
            <p:ph type="body" idx="1"/>
          </p:nvPr>
        </p:nvSpPr>
        <p:spPr>
          <a:xfrm>
            <a:off x="776536" y="1628800"/>
            <a:ext cx="8712968" cy="504056"/>
          </a:xfrm>
        </p:spPr>
        <p:txBody>
          <a:bodyPr/>
          <a:lstStyle/>
          <a:p>
            <a:pPr marL="261938" indent="-261938" algn="just">
              <a:lnSpc>
                <a:spcPts val="2900"/>
              </a:lnSpc>
              <a:spcBef>
                <a:spcPts val="600"/>
              </a:spcBef>
              <a:spcAft>
                <a:spcPts val="600"/>
              </a:spcAft>
            </a:pPr>
            <a:r>
              <a:rPr lang="en-US" sz="2000" dirty="0">
                <a:cs typeface="Times New Roman" pitchFamily="18" charset="0"/>
              </a:rPr>
              <a:t>… mostly based on the asset side (namely loans).</a:t>
            </a:r>
          </a:p>
        </p:txBody>
      </p:sp>
      <p:pic>
        <p:nvPicPr>
          <p:cNvPr id="2" name="Picture 1"/>
          <p:cNvPicPr>
            <a:picLocks noChangeAspect="1"/>
          </p:cNvPicPr>
          <p:nvPr/>
        </p:nvPicPr>
        <p:blipFill>
          <a:blip r:embed="rId2"/>
          <a:stretch>
            <a:fillRect/>
          </a:stretch>
        </p:blipFill>
        <p:spPr>
          <a:xfrm>
            <a:off x="795784" y="2155761"/>
            <a:ext cx="4000042" cy="1936452"/>
          </a:xfrm>
          <a:prstGeom prst="rect">
            <a:avLst/>
          </a:prstGeom>
        </p:spPr>
      </p:pic>
      <p:sp>
        <p:nvSpPr>
          <p:cNvPr id="9" name="Text Box 4"/>
          <p:cNvSpPr txBox="1">
            <a:spLocks noChangeArrowheads="1"/>
          </p:cNvSpPr>
          <p:nvPr/>
        </p:nvSpPr>
        <p:spPr bwMode="auto">
          <a:xfrm>
            <a:off x="4795826" y="3571441"/>
            <a:ext cx="4621670" cy="461665"/>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Banco de Portugal (2016), “Portuguese Banking System: Recent Developments - 1Q16</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836</a:t>
            </a:fld>
            <a:endParaRPr lang="en-US"/>
          </a:p>
        </p:txBody>
      </p:sp>
      <p:pic>
        <p:nvPicPr>
          <p:cNvPr id="4" name="Picture 3"/>
          <p:cNvPicPr>
            <a:picLocks noChangeAspect="1"/>
          </p:cNvPicPr>
          <p:nvPr/>
        </p:nvPicPr>
        <p:blipFill>
          <a:blip r:embed="rId3"/>
          <a:stretch>
            <a:fillRect/>
          </a:stretch>
        </p:blipFill>
        <p:spPr>
          <a:xfrm>
            <a:off x="795784" y="4092213"/>
            <a:ext cx="5497201" cy="2230800"/>
          </a:xfrm>
          <a:prstGeom prst="rect">
            <a:avLst/>
          </a:prstGeom>
        </p:spPr>
      </p:pic>
      <p:sp>
        <p:nvSpPr>
          <p:cNvPr id="10" name="Text Box 4"/>
          <p:cNvSpPr txBox="1">
            <a:spLocks noChangeArrowheads="1"/>
          </p:cNvSpPr>
          <p:nvPr/>
        </p:nvSpPr>
        <p:spPr bwMode="auto">
          <a:xfrm>
            <a:off x="6312391" y="5827895"/>
            <a:ext cx="3180859" cy="461665"/>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Banco de Portugal (2018), “Portuguese Banking System: Recent Developments - 2Q18</a:t>
            </a:r>
          </a:p>
        </p:txBody>
      </p:sp>
    </p:spTree>
    <p:extLst>
      <p:ext uri="{BB962C8B-B14F-4D97-AF65-F5344CB8AC3E}">
        <p14:creationId xmlns:p14="http://schemas.microsoft.com/office/powerpoint/2010/main" val="2364914375"/>
      </p:ext>
    </p:extLst>
  </p:cSld>
  <p:clrMapOvr>
    <a:masterClrMapping/>
  </p:clrMapOvr>
  <p:transition spd="slow">
    <p:pull dir="r"/>
  </p:transition>
</p:sld>
</file>

<file path=ppt/slides/slide8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0" y="342900"/>
            <a:ext cx="8943528" cy="1104900"/>
          </a:xfrm>
        </p:spPr>
        <p:txBody>
          <a:bodyPr/>
          <a:lstStyle/>
          <a:p>
            <a:r>
              <a:rPr lang="en-US" dirty="0">
                <a:solidFill>
                  <a:schemeClr val="tx1"/>
                </a:solidFill>
              </a:rPr>
              <a:t>Deleveraging</a:t>
            </a:r>
          </a:p>
        </p:txBody>
      </p:sp>
      <p:sp>
        <p:nvSpPr>
          <p:cNvPr id="95235" name="Rectangle 3"/>
          <p:cNvSpPr>
            <a:spLocks noGrp="1" noChangeArrowheads="1"/>
          </p:cNvSpPr>
          <p:nvPr>
            <p:ph type="body" idx="1"/>
          </p:nvPr>
        </p:nvSpPr>
        <p:spPr>
          <a:xfrm>
            <a:off x="745232" y="1639465"/>
            <a:ext cx="8744272" cy="844312"/>
          </a:xfrm>
        </p:spPr>
        <p:txBody>
          <a:bodyPr/>
          <a:lstStyle/>
          <a:p>
            <a:pPr marL="261938" indent="-261938" algn="just">
              <a:lnSpc>
                <a:spcPts val="2900"/>
              </a:lnSpc>
              <a:spcBef>
                <a:spcPts val="600"/>
              </a:spcBef>
              <a:spcAft>
                <a:spcPts val="600"/>
              </a:spcAft>
            </a:pPr>
            <a:r>
              <a:rPr lang="en-US" sz="2000" dirty="0">
                <a:solidFill>
                  <a:srgbClr val="FF0000"/>
                </a:solidFill>
                <a:cs typeface="Times New Roman" pitchFamily="18" charset="0"/>
              </a:rPr>
              <a:t>Actually, since 2010, the total stock of loans in the Portuguese banking system fell from 350 B€ to around 230 B€ (i.e. 35%).</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837</a:t>
            </a:fld>
            <a:endParaRPr lang="en-US"/>
          </a:p>
        </p:txBody>
      </p:sp>
      <p:pic>
        <p:nvPicPr>
          <p:cNvPr id="9" name="Picture 8"/>
          <p:cNvPicPr>
            <a:picLocks noChangeAspect="1"/>
          </p:cNvPicPr>
          <p:nvPr/>
        </p:nvPicPr>
        <p:blipFill>
          <a:blip r:embed="rId2"/>
          <a:stretch>
            <a:fillRect/>
          </a:stretch>
        </p:blipFill>
        <p:spPr>
          <a:xfrm>
            <a:off x="848543" y="2627792"/>
            <a:ext cx="6438895" cy="3177472"/>
          </a:xfrm>
          <a:prstGeom prst="rect">
            <a:avLst/>
          </a:prstGeom>
        </p:spPr>
      </p:pic>
      <p:sp>
        <p:nvSpPr>
          <p:cNvPr id="14" name="Text Box 6"/>
          <p:cNvSpPr txBox="1">
            <a:spLocks noChangeArrowheads="1"/>
          </p:cNvSpPr>
          <p:nvPr/>
        </p:nvSpPr>
        <p:spPr bwMode="auto">
          <a:xfrm>
            <a:off x="848543" y="5949280"/>
            <a:ext cx="3409453" cy="246221"/>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a:solidFill>
                  <a:schemeClr val="tx1"/>
                </a:solidFill>
              </a:rPr>
              <a:t>Source: Fitch Ratings (2019), “Credit Outlook 2019”, 24 Jan.</a:t>
            </a:r>
          </a:p>
        </p:txBody>
      </p:sp>
    </p:spTree>
    <p:extLst>
      <p:ext uri="{BB962C8B-B14F-4D97-AF65-F5344CB8AC3E}">
        <p14:creationId xmlns:p14="http://schemas.microsoft.com/office/powerpoint/2010/main" val="2585317908"/>
      </p:ext>
    </p:extLst>
  </p:cSld>
  <p:clrMapOvr>
    <a:masterClrMapping/>
  </p:clrMapOvr>
  <p:transition spd="slow">
    <p:pull dir="r"/>
  </p:transition>
</p:sld>
</file>

<file path=ppt/slides/slide8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762000" y="342900"/>
            <a:ext cx="8566150" cy="1104900"/>
          </a:xfrm>
        </p:spPr>
        <p:txBody>
          <a:bodyPr/>
          <a:lstStyle/>
          <a:p>
            <a:r>
              <a:rPr lang="en-US" dirty="0"/>
              <a:t>Deleveraging</a:t>
            </a:r>
          </a:p>
        </p:txBody>
      </p:sp>
      <p:sp>
        <p:nvSpPr>
          <p:cNvPr id="105475" name="Rectangle 3"/>
          <p:cNvSpPr>
            <a:spLocks noGrp="1" noChangeArrowheads="1"/>
          </p:cNvSpPr>
          <p:nvPr>
            <p:ph type="body" idx="1"/>
          </p:nvPr>
        </p:nvSpPr>
        <p:spPr>
          <a:xfrm>
            <a:off x="762000" y="1643633"/>
            <a:ext cx="8686800" cy="489223"/>
          </a:xfrm>
        </p:spPr>
        <p:txBody>
          <a:bodyPr/>
          <a:lstStyle/>
          <a:p>
            <a:pPr algn="just"/>
            <a:r>
              <a:rPr lang="en-US" sz="2000" dirty="0">
                <a:cs typeface="Times New Roman" pitchFamily="18" charset="0"/>
              </a:rPr>
              <a:t>This reduction was more marked than in other countries.</a:t>
            </a:r>
          </a:p>
        </p:txBody>
      </p:sp>
      <p:sp>
        <p:nvSpPr>
          <p:cNvPr id="7" name="Text Box 5"/>
          <p:cNvSpPr txBox="1">
            <a:spLocks noChangeArrowheads="1"/>
          </p:cNvSpPr>
          <p:nvPr/>
        </p:nvSpPr>
        <p:spPr bwMode="auto">
          <a:xfrm>
            <a:off x="848544" y="5692271"/>
            <a:ext cx="8617683" cy="523220"/>
          </a:xfrm>
          <a:prstGeom prst="rect">
            <a:avLst/>
          </a:prstGeom>
          <a:noFill/>
          <a:ln w="12700" cap="sq">
            <a:noFill/>
            <a:miter lim="800000"/>
            <a:headEnd/>
            <a:tailEnd/>
          </a:ln>
        </p:spPr>
        <p:txBody>
          <a:bodyPr wrap="square">
            <a:spAutoFit/>
          </a:bodyPr>
          <a:lstStyle/>
          <a:p>
            <a:pPr algn="l">
              <a:spcBef>
                <a:spcPct val="50000"/>
              </a:spcBef>
              <a:buNone/>
            </a:pPr>
            <a:r>
              <a:rPr lang="en-US" sz="1400" b="0" u="none" dirty="0">
                <a:solidFill>
                  <a:schemeClr val="tx1"/>
                </a:solidFill>
              </a:rPr>
              <a:t>Source: Fitch (2014), “Residential Mortgages and Property Market Outlook”, presentation at the Conference “Why is Funding Key to Recovery”, 2014 Fitch Credit Conference, Lisbon, 6</a:t>
            </a:r>
            <a:r>
              <a:rPr lang="en-US" sz="1400" b="0" u="none" baseline="30000" dirty="0">
                <a:solidFill>
                  <a:schemeClr val="tx1"/>
                </a:solidFill>
              </a:rPr>
              <a:t>th</a:t>
            </a:r>
            <a:r>
              <a:rPr lang="en-US" sz="1400" b="0" u="none" dirty="0">
                <a:solidFill>
                  <a:schemeClr val="tx1"/>
                </a:solidFill>
              </a:rPr>
              <a:t> Feb.</a:t>
            </a: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44" y="2132856"/>
            <a:ext cx="4185541" cy="254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008" y="2132856"/>
            <a:ext cx="4419511" cy="2176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838</a:t>
            </a:fld>
            <a:endParaRPr lang="en-US"/>
          </a:p>
        </p:txBody>
      </p:sp>
    </p:spTree>
    <p:extLst>
      <p:ext uri="{BB962C8B-B14F-4D97-AF65-F5344CB8AC3E}">
        <p14:creationId xmlns:p14="http://schemas.microsoft.com/office/powerpoint/2010/main" val="3854620416"/>
      </p:ext>
    </p:extLst>
  </p:cSld>
  <p:clrMapOvr>
    <a:masterClrMapping/>
  </p:clrMapOvr>
  <p:transition spd="slow">
    <p:pull dir="r"/>
  </p:transition>
</p:sld>
</file>

<file path=ppt/slides/slide8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0" y="342900"/>
            <a:ext cx="8943528" cy="1104900"/>
          </a:xfrm>
        </p:spPr>
        <p:txBody>
          <a:bodyPr/>
          <a:lstStyle/>
          <a:p>
            <a:r>
              <a:rPr lang="en-US" dirty="0"/>
              <a:t>Deleveraging</a:t>
            </a:r>
          </a:p>
        </p:txBody>
      </p:sp>
      <p:sp>
        <p:nvSpPr>
          <p:cNvPr id="95235" name="Rectangle 3"/>
          <p:cNvSpPr>
            <a:spLocks noGrp="1" noChangeArrowheads="1"/>
          </p:cNvSpPr>
          <p:nvPr>
            <p:ph type="body" idx="1"/>
          </p:nvPr>
        </p:nvSpPr>
        <p:spPr>
          <a:xfrm>
            <a:off x="776536" y="1628800"/>
            <a:ext cx="8712968" cy="936104"/>
          </a:xfrm>
        </p:spPr>
        <p:txBody>
          <a:bodyPr/>
          <a:lstStyle/>
          <a:p>
            <a:pPr marL="261938" indent="-261938" algn="just">
              <a:lnSpc>
                <a:spcPts val="2900"/>
              </a:lnSpc>
              <a:spcBef>
                <a:spcPts val="600"/>
              </a:spcBef>
              <a:spcAft>
                <a:spcPts val="600"/>
              </a:spcAft>
            </a:pPr>
            <a:r>
              <a:rPr lang="en-US" sz="2000" dirty="0">
                <a:cs typeface="Times New Roman" pitchFamily="18" charset="0"/>
              </a:rPr>
              <a:t>Reduction of loan portfolios was mostly in consumer loans and in the corporate segment, namely SMEs, …</a:t>
            </a:r>
          </a:p>
        </p:txBody>
      </p:sp>
      <p:sp>
        <p:nvSpPr>
          <p:cNvPr id="6" name="Text Box 4"/>
          <p:cNvSpPr txBox="1">
            <a:spLocks noChangeArrowheads="1"/>
          </p:cNvSpPr>
          <p:nvPr/>
        </p:nvSpPr>
        <p:spPr bwMode="auto">
          <a:xfrm>
            <a:off x="1136576" y="5229200"/>
            <a:ext cx="4746812"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Banco de Portugal (2020), “Financial Stability Review”, Jun.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839</a:t>
            </a:fld>
            <a:endParaRPr lang="en-US"/>
          </a:p>
        </p:txBody>
      </p:sp>
      <p:pic>
        <p:nvPicPr>
          <p:cNvPr id="3" name="Picture 2"/>
          <p:cNvPicPr>
            <a:picLocks noChangeAspect="1"/>
          </p:cNvPicPr>
          <p:nvPr/>
        </p:nvPicPr>
        <p:blipFill>
          <a:blip r:embed="rId2"/>
          <a:stretch>
            <a:fillRect/>
          </a:stretch>
        </p:blipFill>
        <p:spPr>
          <a:xfrm>
            <a:off x="1136576" y="2564904"/>
            <a:ext cx="4820060" cy="2664296"/>
          </a:xfrm>
          <a:prstGeom prst="rect">
            <a:avLst/>
          </a:prstGeom>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9468" y="2781170"/>
            <a:ext cx="3480036" cy="3153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112" y="2564904"/>
            <a:ext cx="3515400" cy="19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4"/>
          <p:cNvSpPr txBox="1">
            <a:spLocks noChangeArrowheads="1"/>
          </p:cNvSpPr>
          <p:nvPr/>
        </p:nvSpPr>
        <p:spPr bwMode="auto">
          <a:xfrm>
            <a:off x="6009468" y="5931942"/>
            <a:ext cx="3332419" cy="461665"/>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a:t>
            </a:r>
            <a:r>
              <a:rPr lang="en-US" sz="1200" b="0" u="none" dirty="0" err="1">
                <a:solidFill>
                  <a:schemeClr val="tx1"/>
                </a:solidFill>
              </a:rPr>
              <a:t>Banco</a:t>
            </a:r>
            <a:r>
              <a:rPr lang="en-US" sz="1200" b="0" u="none" dirty="0">
                <a:solidFill>
                  <a:schemeClr val="tx1"/>
                </a:solidFill>
              </a:rPr>
              <a:t> de Portugal (2013), “Financial Stability Review”, May.</a:t>
            </a:r>
          </a:p>
        </p:txBody>
      </p:sp>
    </p:spTree>
    <p:extLst>
      <p:ext uri="{BB962C8B-B14F-4D97-AF65-F5344CB8AC3E}">
        <p14:creationId xmlns:p14="http://schemas.microsoft.com/office/powerpoint/2010/main" val="357310070"/>
      </p:ext>
    </p:extLst>
  </p:cSld>
  <p:clrMapOvr>
    <a:masterClrMapping/>
  </p:clrMapOvr>
  <p:transition spd="slow">
    <p:pull dir="r"/>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Relevance of Finance for </a:t>
            </a:r>
            <a:br>
              <a:rPr lang="en-US" dirty="0"/>
            </a:br>
            <a:r>
              <a:rPr lang="en-US" dirty="0"/>
              <a:t>Economic Growth</a:t>
            </a:r>
          </a:p>
        </p:txBody>
      </p:sp>
      <p:sp>
        <p:nvSpPr>
          <p:cNvPr id="1619971" name="Rectangle 3"/>
          <p:cNvSpPr>
            <a:spLocks noGrp="1" noChangeArrowheads="1"/>
          </p:cNvSpPr>
          <p:nvPr>
            <p:ph type="body" idx="1"/>
          </p:nvPr>
        </p:nvSpPr>
        <p:spPr>
          <a:xfrm>
            <a:off x="809596" y="1628800"/>
            <a:ext cx="8643998" cy="4680520"/>
          </a:xfrm>
        </p:spPr>
        <p:txBody>
          <a:bodyPr/>
          <a:lstStyle/>
          <a:p>
            <a:pPr algn="just">
              <a:lnSpc>
                <a:spcPts val="2700"/>
              </a:lnSpc>
              <a:spcBef>
                <a:spcPts val="600"/>
              </a:spcBef>
              <a:spcAft>
                <a:spcPts val="600"/>
              </a:spcAft>
              <a:buFontTx/>
              <a:buChar char="-"/>
            </a:pPr>
            <a:r>
              <a:rPr lang="en-US" sz="1800" b="1" dirty="0"/>
              <a:t>In the early 1990s, economists started working towards identifying a causal link going from finance to growth</a:t>
            </a:r>
            <a:r>
              <a:rPr lang="en-US" sz="1800" dirty="0"/>
              <a:t>. </a:t>
            </a:r>
          </a:p>
          <a:p>
            <a:pPr algn="just">
              <a:lnSpc>
                <a:spcPts val="2700"/>
              </a:lnSpc>
              <a:spcBef>
                <a:spcPts val="600"/>
              </a:spcBef>
              <a:spcAft>
                <a:spcPts val="600"/>
              </a:spcAft>
              <a:buFontTx/>
              <a:buChar char="-"/>
            </a:pPr>
            <a:r>
              <a:rPr lang="en-US" sz="1800" dirty="0"/>
              <a:t>King and Levine (1993) were the first to show that financial depth is a predictor of economic growth and Levine and </a:t>
            </a:r>
            <a:r>
              <a:rPr lang="en-US" sz="1800" dirty="0" err="1"/>
              <a:t>Zervos</a:t>
            </a:r>
            <a:r>
              <a:rPr lang="en-US" sz="1800" dirty="0"/>
              <a:t> (1998) showed that stock market liquidity predicts GDP growth. </a:t>
            </a:r>
          </a:p>
          <a:p>
            <a:pPr algn="just">
              <a:lnSpc>
                <a:spcPts val="2700"/>
              </a:lnSpc>
              <a:spcBef>
                <a:spcPts val="600"/>
              </a:spcBef>
              <a:spcAft>
                <a:spcPts val="600"/>
              </a:spcAft>
              <a:buFontTx/>
              <a:buChar char="-"/>
            </a:pPr>
            <a:r>
              <a:rPr lang="en-US" sz="1800" dirty="0"/>
              <a:t>More evidence in this direction came from Levine, </a:t>
            </a:r>
            <a:r>
              <a:rPr lang="en-US" sz="1800" dirty="0" err="1"/>
              <a:t>Loayza</a:t>
            </a:r>
            <a:r>
              <a:rPr lang="en-US" sz="1800" dirty="0"/>
              <a:t>, and Beck (2000) and Beck, Levine, and </a:t>
            </a:r>
            <a:r>
              <a:rPr lang="en-US" sz="1800" dirty="0" err="1"/>
              <a:t>Loayza</a:t>
            </a:r>
            <a:r>
              <a:rPr lang="en-US" sz="1800" dirty="0"/>
              <a:t> (2000).</a:t>
            </a:r>
          </a:p>
          <a:p>
            <a:pPr algn="just">
              <a:lnSpc>
                <a:spcPts val="2700"/>
              </a:lnSpc>
              <a:spcBef>
                <a:spcPts val="600"/>
              </a:spcBef>
              <a:spcAft>
                <a:spcPts val="600"/>
              </a:spcAft>
              <a:buFontTx/>
              <a:buChar char="-"/>
            </a:pPr>
            <a:r>
              <a:rPr lang="en-US" sz="1800" dirty="0" err="1"/>
              <a:t>Rajan</a:t>
            </a:r>
            <a:r>
              <a:rPr lang="en-US" sz="1800" dirty="0"/>
              <a:t> and </a:t>
            </a:r>
            <a:r>
              <a:rPr lang="en-US" sz="1800" dirty="0" err="1"/>
              <a:t>Zingales</a:t>
            </a:r>
            <a:r>
              <a:rPr lang="en-US" sz="1800" dirty="0"/>
              <a:t> (1998) provided additional evidence for a causal link from financial to economic development, showing that industrial sectors more dependent on finance grow relatively more in countries with a larger financial </a:t>
            </a:r>
            <a:r>
              <a:rPr lang="pt-PT" sz="1800" dirty="0"/>
              <a:t>sector.	</a:t>
            </a:r>
            <a:endParaRPr lang="en-US" sz="1800" dirty="0"/>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84</a:t>
            </a:fld>
            <a:endParaRPr lang="en-US" dirty="0"/>
          </a:p>
        </p:txBody>
      </p:sp>
    </p:spTree>
    <p:extLst>
      <p:ext uri="{BB962C8B-B14F-4D97-AF65-F5344CB8AC3E}">
        <p14:creationId xmlns:p14="http://schemas.microsoft.com/office/powerpoint/2010/main" val="2326989966"/>
      </p:ext>
    </p:extLst>
  </p:cSld>
  <p:clrMapOvr>
    <a:masterClrMapping/>
  </p:clrMapOvr>
  <p:transition spd="slow">
    <p:pull dir="r"/>
  </p:transition>
</p:sld>
</file>

<file path=ppt/slides/slide8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Deleveraging</a:t>
            </a:r>
          </a:p>
        </p:txBody>
      </p:sp>
      <p:sp>
        <p:nvSpPr>
          <p:cNvPr id="110595" name="Rectangle 3"/>
          <p:cNvSpPr>
            <a:spLocks noGrp="1" noChangeArrowheads="1"/>
          </p:cNvSpPr>
          <p:nvPr>
            <p:ph type="body" idx="1"/>
          </p:nvPr>
        </p:nvSpPr>
        <p:spPr>
          <a:xfrm>
            <a:off x="762000" y="1600200"/>
            <a:ext cx="4118992" cy="4637112"/>
          </a:xfrm>
        </p:spPr>
        <p:txBody>
          <a:bodyPr/>
          <a:lstStyle/>
          <a:p>
            <a:pPr algn="just">
              <a:lnSpc>
                <a:spcPts val="2700"/>
              </a:lnSpc>
              <a:spcBef>
                <a:spcPts val="600"/>
              </a:spcBef>
              <a:spcAft>
                <a:spcPts val="600"/>
              </a:spcAft>
            </a:pPr>
            <a:r>
              <a:rPr lang="en-US" sz="2000" dirty="0">
                <a:cs typeface="Times New Roman" pitchFamily="18" charset="0"/>
              </a:rPr>
              <a:t>… which is particularly relevant, given the weight of banks in the corporate funding, namely considering that most securities issued by non-financial companies are short-term debt bought by banks.</a:t>
            </a:r>
          </a:p>
        </p:txBody>
      </p:sp>
      <p:sp>
        <p:nvSpPr>
          <p:cNvPr id="8" name="Text Box 5"/>
          <p:cNvSpPr txBox="1">
            <a:spLocks noChangeArrowheads="1"/>
          </p:cNvSpPr>
          <p:nvPr/>
        </p:nvSpPr>
        <p:spPr bwMode="auto">
          <a:xfrm>
            <a:off x="5097016" y="6032321"/>
            <a:ext cx="4176464"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a:solidFill>
                  <a:schemeClr val="tx1"/>
                </a:solidFill>
              </a:rPr>
              <a:t>Source: IMF (2014), “Global Financial Stability Report”, Apr. </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7016" y="1700808"/>
            <a:ext cx="4021323" cy="426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840</a:t>
            </a:fld>
            <a:endParaRPr lang="en-US"/>
          </a:p>
        </p:txBody>
      </p:sp>
      <p:sp>
        <p:nvSpPr>
          <p:cNvPr id="3" name="Oval 2"/>
          <p:cNvSpPr/>
          <p:nvPr/>
        </p:nvSpPr>
        <p:spPr bwMode="auto">
          <a:xfrm>
            <a:off x="8049344" y="5266710"/>
            <a:ext cx="288032" cy="668758"/>
          </a:xfrm>
          <a:prstGeom prst="ellipse">
            <a:avLst/>
          </a:prstGeom>
          <a:no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651242824"/>
      </p:ext>
    </p:extLst>
  </p:cSld>
  <p:clrMapOvr>
    <a:masterClrMapping/>
  </p:clrMapOvr>
  <p:transition spd="slow">
    <p:pull dir="r"/>
  </p:transition>
</p:sld>
</file>

<file path=ppt/slides/slide8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0" y="342900"/>
            <a:ext cx="8943528" cy="1104900"/>
          </a:xfrm>
        </p:spPr>
        <p:txBody>
          <a:bodyPr/>
          <a:lstStyle/>
          <a:p>
            <a:r>
              <a:rPr lang="en-US" dirty="0"/>
              <a:t>Higher Government Debt Exposure</a:t>
            </a:r>
          </a:p>
        </p:txBody>
      </p:sp>
      <p:sp>
        <p:nvSpPr>
          <p:cNvPr id="95235" name="Rectangle 3"/>
          <p:cNvSpPr>
            <a:spLocks noGrp="1" noChangeArrowheads="1"/>
          </p:cNvSpPr>
          <p:nvPr>
            <p:ph type="body" idx="1"/>
          </p:nvPr>
        </p:nvSpPr>
        <p:spPr>
          <a:xfrm>
            <a:off x="762000" y="1628799"/>
            <a:ext cx="8655496" cy="778644"/>
          </a:xfrm>
        </p:spPr>
        <p:txBody>
          <a:bodyPr/>
          <a:lstStyle/>
          <a:p>
            <a:pPr marL="261938" indent="-261938" algn="just">
              <a:lnSpc>
                <a:spcPts val="2900"/>
              </a:lnSpc>
              <a:spcBef>
                <a:spcPts val="600"/>
              </a:spcBef>
              <a:spcAft>
                <a:spcPts val="600"/>
              </a:spcAft>
            </a:pPr>
            <a:r>
              <a:rPr lang="en-US" sz="2000" dirty="0">
                <a:cs typeface="Times New Roman" pitchFamily="18" charset="0"/>
              </a:rPr>
              <a:t>The increase in the exposure to Government Debt was instrumental to mitigate the Net Interest Margin decrease, …</a:t>
            </a:r>
          </a:p>
        </p:txBody>
      </p:sp>
      <p:sp>
        <p:nvSpPr>
          <p:cNvPr id="10" name="Text Box 4"/>
          <p:cNvSpPr txBox="1">
            <a:spLocks noChangeArrowheads="1"/>
          </p:cNvSpPr>
          <p:nvPr/>
        </p:nvSpPr>
        <p:spPr bwMode="auto">
          <a:xfrm>
            <a:off x="5473660" y="5406953"/>
            <a:ext cx="3954049" cy="461665"/>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Banco de Portugal (2018), “Financial Stability Review”, May.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841</a:t>
            </a:fld>
            <a:endParaRPr lang="en-US"/>
          </a:p>
        </p:txBody>
      </p:sp>
      <p:pic>
        <p:nvPicPr>
          <p:cNvPr id="7" name="Picture 6"/>
          <p:cNvPicPr>
            <a:picLocks noChangeAspect="1"/>
          </p:cNvPicPr>
          <p:nvPr/>
        </p:nvPicPr>
        <p:blipFill>
          <a:blip r:embed="rId2"/>
          <a:stretch>
            <a:fillRect/>
          </a:stretch>
        </p:blipFill>
        <p:spPr>
          <a:xfrm>
            <a:off x="5500030" y="2544724"/>
            <a:ext cx="3927679" cy="2818646"/>
          </a:xfrm>
          <a:prstGeom prst="rect">
            <a:avLst/>
          </a:prstGeom>
        </p:spPr>
      </p:pic>
      <p:cxnSp>
        <p:nvCxnSpPr>
          <p:cNvPr id="6" name="Straight Arrow Connector 5"/>
          <p:cNvCxnSpPr/>
          <p:nvPr/>
        </p:nvCxnSpPr>
        <p:spPr bwMode="auto">
          <a:xfrm flipH="1">
            <a:off x="8337376" y="2276872"/>
            <a:ext cx="864096" cy="1080120"/>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pic>
        <p:nvPicPr>
          <p:cNvPr id="4" name="Picture 3"/>
          <p:cNvPicPr>
            <a:picLocks noChangeAspect="1"/>
          </p:cNvPicPr>
          <p:nvPr/>
        </p:nvPicPr>
        <p:blipFill>
          <a:blip r:embed="rId3"/>
          <a:stretch>
            <a:fillRect/>
          </a:stretch>
        </p:blipFill>
        <p:spPr>
          <a:xfrm>
            <a:off x="754360" y="2544724"/>
            <a:ext cx="4612680" cy="2684476"/>
          </a:xfrm>
          <a:prstGeom prst="rect">
            <a:avLst/>
          </a:prstGeom>
        </p:spPr>
      </p:pic>
    </p:spTree>
    <p:extLst>
      <p:ext uri="{BB962C8B-B14F-4D97-AF65-F5344CB8AC3E}">
        <p14:creationId xmlns:p14="http://schemas.microsoft.com/office/powerpoint/2010/main" val="3489248723"/>
      </p:ext>
    </p:extLst>
  </p:cSld>
  <p:clrMapOvr>
    <a:masterClrMapping/>
  </p:clrMapOvr>
  <p:transition spd="slow">
    <p:pull dir="r"/>
  </p:transition>
</p:sld>
</file>

<file path=ppt/slides/slide8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0" y="342900"/>
            <a:ext cx="8943528" cy="1104900"/>
          </a:xfrm>
        </p:spPr>
        <p:txBody>
          <a:bodyPr/>
          <a:lstStyle/>
          <a:p>
            <a:r>
              <a:rPr lang="en-US" dirty="0"/>
              <a:t>Higher Government Debt Exposure</a:t>
            </a:r>
          </a:p>
        </p:txBody>
      </p:sp>
      <p:sp>
        <p:nvSpPr>
          <p:cNvPr id="95235" name="Rectangle 3"/>
          <p:cNvSpPr>
            <a:spLocks noGrp="1" noChangeArrowheads="1"/>
          </p:cNvSpPr>
          <p:nvPr>
            <p:ph type="body" idx="1"/>
          </p:nvPr>
        </p:nvSpPr>
        <p:spPr>
          <a:xfrm>
            <a:off x="762000" y="1628799"/>
            <a:ext cx="8655496" cy="778644"/>
          </a:xfrm>
        </p:spPr>
        <p:txBody>
          <a:bodyPr/>
          <a:lstStyle/>
          <a:p>
            <a:pPr marL="261938" indent="-261938" algn="just">
              <a:lnSpc>
                <a:spcPts val="2900"/>
              </a:lnSpc>
              <a:spcBef>
                <a:spcPts val="600"/>
              </a:spcBef>
              <a:spcAft>
                <a:spcPts val="600"/>
              </a:spcAft>
            </a:pPr>
            <a:r>
              <a:rPr lang="en-US" sz="2000" dirty="0">
                <a:cs typeface="Times New Roman" pitchFamily="18" charset="0"/>
              </a:rPr>
              <a:t>… still representing around 8% of bank assets, a higher </a:t>
            </a:r>
            <a:r>
              <a:rPr lang="en-US" sz="2000">
                <a:cs typeface="Times New Roman" pitchFamily="18" charset="0"/>
              </a:rPr>
              <a:t>fraction comparing </a:t>
            </a:r>
            <a:r>
              <a:rPr lang="en-US" sz="2000" dirty="0">
                <a:cs typeface="Times New Roman" pitchFamily="18" charset="0"/>
              </a:rPr>
              <a:t>to other EU countries.</a:t>
            </a:r>
          </a:p>
        </p:txBody>
      </p:sp>
      <p:sp>
        <p:nvSpPr>
          <p:cNvPr id="10" name="Text Box 4"/>
          <p:cNvSpPr txBox="1">
            <a:spLocks noChangeArrowheads="1"/>
          </p:cNvSpPr>
          <p:nvPr/>
        </p:nvSpPr>
        <p:spPr bwMode="auto">
          <a:xfrm>
            <a:off x="6033120" y="5872727"/>
            <a:ext cx="3312368" cy="461665"/>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Banco de Portugal (2020), “Financial Stability Review”, June.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842</a:t>
            </a:fld>
            <a:endParaRPr lang="en-US"/>
          </a:p>
        </p:txBody>
      </p:sp>
      <p:pic>
        <p:nvPicPr>
          <p:cNvPr id="4" name="Picture 3"/>
          <p:cNvPicPr>
            <a:picLocks noChangeAspect="1"/>
          </p:cNvPicPr>
          <p:nvPr/>
        </p:nvPicPr>
        <p:blipFill>
          <a:blip r:embed="rId2"/>
          <a:stretch>
            <a:fillRect/>
          </a:stretch>
        </p:blipFill>
        <p:spPr>
          <a:xfrm>
            <a:off x="992560" y="2521471"/>
            <a:ext cx="5028715" cy="265470"/>
          </a:xfrm>
          <a:prstGeom prst="rect">
            <a:avLst/>
          </a:prstGeom>
        </p:spPr>
      </p:pic>
      <p:pic>
        <p:nvPicPr>
          <p:cNvPr id="5" name="Picture 4"/>
          <p:cNvPicPr>
            <a:picLocks noChangeAspect="1"/>
          </p:cNvPicPr>
          <p:nvPr/>
        </p:nvPicPr>
        <p:blipFill>
          <a:blip r:embed="rId3"/>
          <a:stretch>
            <a:fillRect/>
          </a:stretch>
        </p:blipFill>
        <p:spPr>
          <a:xfrm>
            <a:off x="947837" y="2786940"/>
            <a:ext cx="5073438" cy="3536073"/>
          </a:xfrm>
          <a:prstGeom prst="rect">
            <a:avLst/>
          </a:prstGeom>
        </p:spPr>
      </p:pic>
    </p:spTree>
    <p:extLst>
      <p:ext uri="{BB962C8B-B14F-4D97-AF65-F5344CB8AC3E}">
        <p14:creationId xmlns:p14="http://schemas.microsoft.com/office/powerpoint/2010/main" val="1504573831"/>
      </p:ext>
    </p:extLst>
  </p:cSld>
  <p:clrMapOvr>
    <a:masterClrMapping/>
  </p:clrMapOvr>
  <p:transition spd="slow">
    <p:pull dir="r"/>
  </p:transition>
</p:sld>
</file>

<file path=ppt/slides/slide8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0" y="342900"/>
            <a:ext cx="8943528" cy="1104900"/>
          </a:xfrm>
        </p:spPr>
        <p:txBody>
          <a:bodyPr/>
          <a:lstStyle/>
          <a:p>
            <a:r>
              <a:rPr lang="en-US" dirty="0"/>
              <a:t>Higher Government Debt Exposure</a:t>
            </a:r>
          </a:p>
        </p:txBody>
      </p:sp>
      <p:sp>
        <p:nvSpPr>
          <p:cNvPr id="95235" name="Rectangle 3"/>
          <p:cNvSpPr>
            <a:spLocks noGrp="1" noChangeArrowheads="1"/>
          </p:cNvSpPr>
          <p:nvPr>
            <p:ph type="body" idx="1"/>
          </p:nvPr>
        </p:nvSpPr>
        <p:spPr>
          <a:xfrm>
            <a:off x="762000" y="1628799"/>
            <a:ext cx="8655496" cy="864097"/>
          </a:xfrm>
        </p:spPr>
        <p:txBody>
          <a:bodyPr/>
          <a:lstStyle/>
          <a:p>
            <a:pPr marL="261938" indent="-261938" algn="just">
              <a:lnSpc>
                <a:spcPts val="2900"/>
              </a:lnSpc>
              <a:spcBef>
                <a:spcPts val="600"/>
              </a:spcBef>
              <a:spcAft>
                <a:spcPts val="600"/>
              </a:spcAft>
            </a:pPr>
            <a:r>
              <a:rPr lang="en-US" sz="2000" dirty="0">
                <a:cs typeface="Times New Roman" pitchFamily="18" charset="0"/>
              </a:rPr>
              <a:t>As a % of total assets, insurance companies have also been exhibiting a higher exposure to Portuguese Government Debt:</a:t>
            </a:r>
          </a:p>
        </p:txBody>
      </p:sp>
      <p:pic>
        <p:nvPicPr>
          <p:cNvPr id="2" name="Picture 1"/>
          <p:cNvPicPr>
            <a:picLocks noChangeAspect="1"/>
          </p:cNvPicPr>
          <p:nvPr/>
        </p:nvPicPr>
        <p:blipFill>
          <a:blip r:embed="rId2"/>
          <a:stretch>
            <a:fillRect/>
          </a:stretch>
        </p:blipFill>
        <p:spPr>
          <a:xfrm>
            <a:off x="920552" y="2673895"/>
            <a:ext cx="7848872" cy="3070257"/>
          </a:xfrm>
          <a:prstGeom prst="rect">
            <a:avLst/>
          </a:prstGeom>
        </p:spPr>
      </p:pic>
      <p:sp>
        <p:nvSpPr>
          <p:cNvPr id="7" name="Text Box 4"/>
          <p:cNvSpPr txBox="1">
            <a:spLocks noChangeArrowheads="1"/>
          </p:cNvSpPr>
          <p:nvPr/>
        </p:nvSpPr>
        <p:spPr bwMode="auto">
          <a:xfrm>
            <a:off x="838785" y="5960313"/>
            <a:ext cx="7210559"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Banco de Portugal (2017), “Financial Stability Review”, Jun. </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843</a:t>
            </a:fld>
            <a:endParaRPr lang="en-US"/>
          </a:p>
        </p:txBody>
      </p:sp>
    </p:spTree>
    <p:extLst>
      <p:ext uri="{BB962C8B-B14F-4D97-AF65-F5344CB8AC3E}">
        <p14:creationId xmlns:p14="http://schemas.microsoft.com/office/powerpoint/2010/main" val="1633692099"/>
      </p:ext>
    </p:extLst>
  </p:cSld>
  <p:clrMapOvr>
    <a:masterClrMapping/>
  </p:clrMapOvr>
  <p:transition spd="slow">
    <p:pull dir="r"/>
  </p:transition>
</p:sld>
</file>

<file path=ppt/slides/slide8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Profitability</a:t>
            </a:r>
          </a:p>
        </p:txBody>
      </p:sp>
      <p:sp>
        <p:nvSpPr>
          <p:cNvPr id="96259" name="Rectangle 3"/>
          <p:cNvSpPr>
            <a:spLocks noGrp="1" noChangeArrowheads="1"/>
          </p:cNvSpPr>
          <p:nvPr>
            <p:ph type="body" idx="1"/>
          </p:nvPr>
        </p:nvSpPr>
        <p:spPr>
          <a:xfrm>
            <a:off x="762000" y="1628801"/>
            <a:ext cx="8655496" cy="792088"/>
          </a:xfrm>
        </p:spPr>
        <p:txBody>
          <a:bodyPr/>
          <a:lstStyle/>
          <a:p>
            <a:pPr marL="190500" indent="-190500" algn="just">
              <a:lnSpc>
                <a:spcPts val="2700"/>
              </a:lnSpc>
              <a:spcBef>
                <a:spcPts val="600"/>
              </a:spcBef>
              <a:spcAft>
                <a:spcPts val="600"/>
              </a:spcAft>
            </a:pPr>
            <a:r>
              <a:rPr lang="en-US" sz="2000" dirty="0">
                <a:solidFill>
                  <a:srgbClr val="FF0000"/>
                </a:solidFill>
                <a:cs typeface="Times New Roman" pitchFamily="18" charset="0"/>
              </a:rPr>
              <a:t>Downward trend in profitability since the eruption of the subprime crisis and until the Troika intervention, with losses after 2011 …</a:t>
            </a:r>
            <a:endParaRPr lang="en-US" sz="2000" dirty="0">
              <a:cs typeface="Times New Roman" pitchFamily="18" charset="0"/>
            </a:endParaRP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568" y="2420888"/>
            <a:ext cx="3544088" cy="3447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992560" y="5877272"/>
            <a:ext cx="3616096" cy="461665"/>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a:t>
            </a:r>
            <a:r>
              <a:rPr lang="en-US" sz="1200" b="0" u="none" dirty="0" err="1">
                <a:solidFill>
                  <a:schemeClr val="tx1"/>
                </a:solidFill>
              </a:rPr>
              <a:t>Banco</a:t>
            </a:r>
            <a:r>
              <a:rPr lang="en-US" sz="1200" b="0" u="none" dirty="0">
                <a:solidFill>
                  <a:schemeClr val="tx1"/>
                </a:solidFill>
              </a:rPr>
              <a:t> de Portugal (2013), “Financial Stability Review”, Nov.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844</a:t>
            </a:fld>
            <a:endParaRPr lang="en-US"/>
          </a:p>
        </p:txBody>
      </p:sp>
      <p:pic>
        <p:nvPicPr>
          <p:cNvPr id="3" name="Picture 2"/>
          <p:cNvPicPr>
            <a:picLocks noChangeAspect="1"/>
          </p:cNvPicPr>
          <p:nvPr/>
        </p:nvPicPr>
        <p:blipFill>
          <a:blip r:embed="rId3"/>
          <a:stretch>
            <a:fillRect/>
          </a:stretch>
        </p:blipFill>
        <p:spPr>
          <a:xfrm>
            <a:off x="4880992" y="2420888"/>
            <a:ext cx="4320480" cy="3384137"/>
          </a:xfrm>
          <a:prstGeom prst="rect">
            <a:avLst/>
          </a:prstGeom>
        </p:spPr>
      </p:pic>
      <p:sp>
        <p:nvSpPr>
          <p:cNvPr id="8" name="Text Box 4"/>
          <p:cNvSpPr txBox="1">
            <a:spLocks noChangeArrowheads="1"/>
          </p:cNvSpPr>
          <p:nvPr/>
        </p:nvSpPr>
        <p:spPr bwMode="auto">
          <a:xfrm>
            <a:off x="4865296" y="5805264"/>
            <a:ext cx="4552200"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Banco de Portugal (2020), “Financial Stability Review”, Jun </a:t>
            </a:r>
          </a:p>
        </p:txBody>
      </p:sp>
    </p:spTree>
    <p:extLst>
      <p:ext uri="{BB962C8B-B14F-4D97-AF65-F5344CB8AC3E}">
        <p14:creationId xmlns:p14="http://schemas.microsoft.com/office/powerpoint/2010/main" val="2770060931"/>
      </p:ext>
    </p:extLst>
  </p:cSld>
  <p:clrMapOvr>
    <a:masterClrMapping/>
  </p:clrMapOvr>
  <p:transition spd="slow">
    <p:pull dir="r"/>
  </p:transition>
</p:sld>
</file>

<file path=ppt/slides/slide8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solidFill>
                  <a:schemeClr val="tx1"/>
                </a:solidFill>
              </a:rPr>
              <a:t>Profitability</a:t>
            </a:r>
          </a:p>
        </p:txBody>
      </p:sp>
      <p:sp>
        <p:nvSpPr>
          <p:cNvPr id="96259" name="Rectangle 3"/>
          <p:cNvSpPr>
            <a:spLocks noGrp="1" noChangeArrowheads="1"/>
          </p:cNvSpPr>
          <p:nvPr>
            <p:ph type="body" idx="1"/>
          </p:nvPr>
        </p:nvSpPr>
        <p:spPr>
          <a:xfrm>
            <a:off x="762000" y="1628799"/>
            <a:ext cx="8655496" cy="936103"/>
          </a:xfrm>
        </p:spPr>
        <p:txBody>
          <a:bodyPr/>
          <a:lstStyle/>
          <a:p>
            <a:pPr marL="190500" indent="-190500" algn="just">
              <a:lnSpc>
                <a:spcPts val="2700"/>
              </a:lnSpc>
              <a:spcBef>
                <a:spcPts val="600"/>
              </a:spcBef>
              <a:spcAft>
                <a:spcPts val="600"/>
              </a:spcAft>
            </a:pPr>
            <a:r>
              <a:rPr lang="en-US" sz="2000" dirty="0">
                <a:solidFill>
                  <a:srgbClr val="FF0000"/>
                </a:solidFill>
                <a:cs typeface="Times New Roman" pitchFamily="18" charset="0"/>
              </a:rPr>
              <a:t>… mainly due to:</a:t>
            </a:r>
          </a:p>
          <a:p>
            <a:pPr marL="174625" indent="0" algn="just">
              <a:lnSpc>
                <a:spcPts val="2700"/>
              </a:lnSpc>
              <a:spcBef>
                <a:spcPts val="600"/>
              </a:spcBef>
              <a:spcAft>
                <a:spcPts val="600"/>
              </a:spcAft>
              <a:buNone/>
            </a:pPr>
            <a:r>
              <a:rPr lang="en-US" sz="2000" dirty="0">
                <a:solidFill>
                  <a:srgbClr val="FF0000"/>
                </a:solidFill>
                <a:cs typeface="Times New Roman" pitchFamily="18" charset="0"/>
              </a:rPr>
              <a:t>(</a:t>
            </a:r>
            <a:r>
              <a:rPr lang="en-US" sz="2000" dirty="0" err="1">
                <a:solidFill>
                  <a:srgbClr val="FF0000"/>
                </a:solidFill>
                <a:cs typeface="Times New Roman" pitchFamily="18" charset="0"/>
              </a:rPr>
              <a:t>i</a:t>
            </a:r>
            <a:r>
              <a:rPr lang="en-US" sz="2000" dirty="0">
                <a:solidFill>
                  <a:srgbClr val="FF0000"/>
                </a:solidFill>
                <a:cs typeface="Times New Roman" pitchFamily="18" charset="0"/>
              </a:rPr>
              <a:t>) unfavorable behavior of NII</a:t>
            </a:r>
            <a:r>
              <a:rPr lang="en-US" sz="2000" dirty="0">
                <a:cs typeface="Times New Roman" pitchFamily="18" charset="0"/>
              </a:rPr>
              <a:t>, as a consequence of falling Euro interest rates, … </a:t>
            </a:r>
          </a:p>
          <a:p>
            <a:pPr marL="174625" indent="0" algn="just">
              <a:lnSpc>
                <a:spcPts val="2700"/>
              </a:lnSpc>
              <a:spcBef>
                <a:spcPts val="600"/>
              </a:spcBef>
              <a:spcAft>
                <a:spcPts val="600"/>
              </a:spcAft>
              <a:buNone/>
            </a:pPr>
            <a:endParaRPr lang="en-US" sz="2000" dirty="0">
              <a:cs typeface="Times New Roman" pitchFamily="18" charset="0"/>
            </a:endParaRPr>
          </a:p>
        </p:txBody>
      </p:sp>
      <p:sp>
        <p:nvSpPr>
          <p:cNvPr id="6" name="Text Box 4"/>
          <p:cNvSpPr txBox="1">
            <a:spLocks noChangeArrowheads="1"/>
          </p:cNvSpPr>
          <p:nvPr/>
        </p:nvSpPr>
        <p:spPr bwMode="auto">
          <a:xfrm>
            <a:off x="4520952" y="5991091"/>
            <a:ext cx="4032448"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a:t>
            </a:r>
            <a:r>
              <a:rPr lang="en-US" sz="1000" b="0" u="none" dirty="0" err="1">
                <a:solidFill>
                  <a:schemeClr val="tx1"/>
                </a:solidFill>
              </a:rPr>
              <a:t>Banco</a:t>
            </a:r>
            <a:r>
              <a:rPr lang="en-US" sz="1000" b="0" u="none" dirty="0">
                <a:solidFill>
                  <a:schemeClr val="tx1"/>
                </a:solidFill>
              </a:rPr>
              <a:t> de Portugal (2013), “Financial Stability Review”, Nov.</a:t>
            </a: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623" y="2745901"/>
            <a:ext cx="3540317" cy="3501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845</a:t>
            </a:fld>
            <a:endParaRPr lang="en-US"/>
          </a:p>
        </p:txBody>
      </p:sp>
      <p:cxnSp>
        <p:nvCxnSpPr>
          <p:cNvPr id="7" name="Straight Arrow Connector 6"/>
          <p:cNvCxnSpPr/>
          <p:nvPr/>
        </p:nvCxnSpPr>
        <p:spPr bwMode="auto">
          <a:xfrm>
            <a:off x="2792760" y="2564902"/>
            <a:ext cx="1296144" cy="2085160"/>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355038490"/>
      </p:ext>
    </p:extLst>
  </p:cSld>
  <p:clrMapOvr>
    <a:masterClrMapping/>
  </p:clrMapOvr>
  <p:transition spd="slow">
    <p:pull dir="r"/>
  </p:transition>
</p:sld>
</file>

<file path=ppt/slides/slide8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solidFill>
                  <a:schemeClr val="tx1"/>
                </a:solidFill>
              </a:rPr>
              <a:t>Profitability</a:t>
            </a:r>
          </a:p>
        </p:txBody>
      </p:sp>
      <p:sp>
        <p:nvSpPr>
          <p:cNvPr id="96259" name="Rectangle 3"/>
          <p:cNvSpPr>
            <a:spLocks noGrp="1" noChangeArrowheads="1"/>
          </p:cNvSpPr>
          <p:nvPr>
            <p:ph type="body" idx="1"/>
          </p:nvPr>
        </p:nvSpPr>
        <p:spPr>
          <a:xfrm>
            <a:off x="762000" y="1628800"/>
            <a:ext cx="8655496" cy="432048"/>
          </a:xfrm>
        </p:spPr>
        <p:txBody>
          <a:bodyPr/>
          <a:lstStyle/>
          <a:p>
            <a:pPr marL="363538" indent="-188913" algn="just">
              <a:spcBef>
                <a:spcPct val="15000"/>
              </a:spcBef>
              <a:buFontTx/>
              <a:buChar char="-"/>
            </a:pPr>
            <a:r>
              <a:rPr lang="en-US" sz="2000" dirty="0">
                <a:cs typeface="Times New Roman" pitchFamily="18" charset="0"/>
              </a:rPr>
              <a:t>… impacting on loan interest rates.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846</a:t>
            </a:fld>
            <a:endParaRPr lang="en-US"/>
          </a:p>
        </p:txBody>
      </p:sp>
      <p:sp>
        <p:nvSpPr>
          <p:cNvPr id="10" name="Rectangle 9"/>
          <p:cNvSpPr/>
          <p:nvPr/>
        </p:nvSpPr>
        <p:spPr>
          <a:xfrm>
            <a:off x="6267206" y="5877272"/>
            <a:ext cx="3226044" cy="400110"/>
          </a:xfrm>
          <a:prstGeom prst="rect">
            <a:avLst/>
          </a:prstGeom>
        </p:spPr>
        <p:txBody>
          <a:bodyPr wrap="square">
            <a:spAutoFit/>
          </a:bodyPr>
          <a:lstStyle/>
          <a:p>
            <a:pPr algn="l">
              <a:buNone/>
            </a:pPr>
            <a:r>
              <a:rPr lang="en-GB" sz="1000" b="0" u="none" dirty="0">
                <a:solidFill>
                  <a:schemeClr val="tx1"/>
                </a:solidFill>
                <a:latin typeface="+mn-lt"/>
              </a:rPr>
              <a:t>IMF (2019), “2019 Article IV Consultation”, IMF Country Report No. 19/221. </a:t>
            </a:r>
            <a:endParaRPr lang="en-GB" sz="1000" b="0" dirty="0">
              <a:solidFill>
                <a:schemeClr val="tx1"/>
              </a:solidFill>
              <a:latin typeface="+mn-lt"/>
            </a:endParaRPr>
          </a:p>
        </p:txBody>
      </p:sp>
      <p:pic>
        <p:nvPicPr>
          <p:cNvPr id="3" name="Picture 2"/>
          <p:cNvPicPr>
            <a:picLocks noChangeAspect="1"/>
          </p:cNvPicPr>
          <p:nvPr/>
        </p:nvPicPr>
        <p:blipFill>
          <a:blip r:embed="rId2"/>
          <a:stretch>
            <a:fillRect/>
          </a:stretch>
        </p:blipFill>
        <p:spPr>
          <a:xfrm>
            <a:off x="1019922" y="2305304"/>
            <a:ext cx="5172962" cy="3932007"/>
          </a:xfrm>
          <a:prstGeom prst="rect">
            <a:avLst/>
          </a:prstGeom>
        </p:spPr>
      </p:pic>
    </p:spTree>
    <p:extLst>
      <p:ext uri="{BB962C8B-B14F-4D97-AF65-F5344CB8AC3E}">
        <p14:creationId xmlns:p14="http://schemas.microsoft.com/office/powerpoint/2010/main" val="2495720390"/>
      </p:ext>
    </p:extLst>
  </p:cSld>
  <p:clrMapOvr>
    <a:masterClrMapping/>
  </p:clrMapOvr>
  <p:transition spd="slow">
    <p:pull dir="r"/>
  </p:transition>
</p:sld>
</file>

<file path=ppt/slides/slide8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solidFill>
                  <a:schemeClr val="tx1"/>
                </a:solidFill>
              </a:rPr>
              <a:t>Profitability</a:t>
            </a:r>
          </a:p>
        </p:txBody>
      </p:sp>
      <p:sp>
        <p:nvSpPr>
          <p:cNvPr id="96259" name="Rectangle 3"/>
          <p:cNvSpPr>
            <a:spLocks noGrp="1" noChangeArrowheads="1"/>
          </p:cNvSpPr>
          <p:nvPr>
            <p:ph type="body" idx="1"/>
          </p:nvPr>
        </p:nvSpPr>
        <p:spPr>
          <a:xfrm>
            <a:off x="762000" y="1628800"/>
            <a:ext cx="8655496" cy="792088"/>
          </a:xfrm>
        </p:spPr>
        <p:txBody>
          <a:bodyPr/>
          <a:lstStyle/>
          <a:p>
            <a:pPr algn="just">
              <a:lnSpc>
                <a:spcPts val="2700"/>
              </a:lnSpc>
              <a:spcBef>
                <a:spcPts val="600"/>
              </a:spcBef>
              <a:spcAft>
                <a:spcPts val="600"/>
              </a:spcAft>
            </a:pPr>
            <a:r>
              <a:rPr lang="en-GB" sz="2000" dirty="0"/>
              <a:t>The difficulty in improving NII has been more troublesome given that Portugal is one of the banking systems that rely most on NII and less on fees.</a:t>
            </a:r>
          </a:p>
        </p:txBody>
      </p:sp>
      <p:sp>
        <p:nvSpPr>
          <p:cNvPr id="9" name="Rectangle 8"/>
          <p:cNvSpPr/>
          <p:nvPr/>
        </p:nvSpPr>
        <p:spPr>
          <a:xfrm>
            <a:off x="756320" y="5655878"/>
            <a:ext cx="8566150" cy="246221"/>
          </a:xfrm>
          <a:prstGeom prst="rect">
            <a:avLst/>
          </a:prstGeom>
        </p:spPr>
        <p:txBody>
          <a:bodyPr wrap="square">
            <a:spAutoFit/>
          </a:bodyPr>
          <a:lstStyle/>
          <a:p>
            <a:pPr algn="just">
              <a:buNone/>
            </a:pPr>
            <a:r>
              <a:rPr lang="en-GB" sz="1000" b="0" u="none" dirty="0">
                <a:solidFill>
                  <a:schemeClr val="tx1"/>
                </a:solidFill>
                <a:latin typeface="+mn-lt"/>
              </a:rPr>
              <a:t>Fitch (2018), “Credit Outlook Lisbon 2018”, 18 Jan.</a:t>
            </a:r>
            <a:endParaRPr lang="en-GB" sz="1000" b="0" dirty="0">
              <a:solidFill>
                <a:schemeClr val="tx1"/>
              </a:solidFill>
              <a:latin typeface="+mn-lt"/>
            </a:endParaRPr>
          </a:p>
        </p:txBody>
      </p:sp>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847</a:t>
            </a:fld>
            <a:endParaRPr lang="en-US"/>
          </a:p>
        </p:txBody>
      </p:sp>
      <p:pic>
        <p:nvPicPr>
          <p:cNvPr id="2" name="Picture 1"/>
          <p:cNvPicPr>
            <a:picLocks noChangeAspect="1"/>
          </p:cNvPicPr>
          <p:nvPr/>
        </p:nvPicPr>
        <p:blipFill>
          <a:blip r:embed="rId2"/>
          <a:stretch>
            <a:fillRect/>
          </a:stretch>
        </p:blipFill>
        <p:spPr>
          <a:xfrm>
            <a:off x="612307" y="2780928"/>
            <a:ext cx="8880943" cy="2700259"/>
          </a:xfrm>
          <a:prstGeom prst="rect">
            <a:avLst/>
          </a:prstGeom>
        </p:spPr>
      </p:pic>
      <p:cxnSp>
        <p:nvCxnSpPr>
          <p:cNvPr id="6" name="Straight Arrow Connector 5"/>
          <p:cNvCxnSpPr/>
          <p:nvPr/>
        </p:nvCxnSpPr>
        <p:spPr bwMode="auto">
          <a:xfrm flipH="1">
            <a:off x="7041232" y="3573016"/>
            <a:ext cx="648072" cy="648072"/>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cxnSp>
        <p:nvCxnSpPr>
          <p:cNvPr id="8" name="Straight Arrow Connector 7"/>
          <p:cNvCxnSpPr/>
          <p:nvPr/>
        </p:nvCxnSpPr>
        <p:spPr bwMode="auto">
          <a:xfrm>
            <a:off x="3296816" y="3645024"/>
            <a:ext cx="216024" cy="486033"/>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712347650"/>
      </p:ext>
    </p:extLst>
  </p:cSld>
  <p:clrMapOvr>
    <a:masterClrMapping/>
  </p:clrMapOvr>
  <p:transition spd="slow">
    <p:pull dir="r"/>
  </p:transition>
</p:sld>
</file>

<file path=ppt/slides/slide8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solidFill>
                  <a:schemeClr val="tx1"/>
                </a:solidFill>
              </a:rPr>
              <a:t>Profitability</a:t>
            </a:r>
          </a:p>
        </p:txBody>
      </p:sp>
      <p:sp>
        <p:nvSpPr>
          <p:cNvPr id="96259" name="Rectangle 3"/>
          <p:cNvSpPr>
            <a:spLocks noGrp="1" noChangeArrowheads="1"/>
          </p:cNvSpPr>
          <p:nvPr>
            <p:ph type="body" idx="1"/>
          </p:nvPr>
        </p:nvSpPr>
        <p:spPr>
          <a:xfrm>
            <a:off x="762000" y="1628800"/>
            <a:ext cx="8655496" cy="504056"/>
          </a:xfrm>
        </p:spPr>
        <p:txBody>
          <a:bodyPr/>
          <a:lstStyle/>
          <a:p>
            <a:pPr marL="574675" indent="-400050" algn="just">
              <a:lnSpc>
                <a:spcPts val="2700"/>
              </a:lnSpc>
              <a:spcBef>
                <a:spcPts val="600"/>
              </a:spcBef>
              <a:spcAft>
                <a:spcPts val="600"/>
              </a:spcAft>
              <a:buAutoNum type="romanLcParenBoth" startAt="2"/>
            </a:pPr>
            <a:r>
              <a:rPr lang="en-US" sz="2000" dirty="0">
                <a:solidFill>
                  <a:srgbClr val="FF0000"/>
                </a:solidFill>
                <a:cs typeface="Times New Roman" pitchFamily="18" charset="0"/>
              </a:rPr>
              <a:t>increasing impairments </a:t>
            </a:r>
            <a:r>
              <a:rPr lang="en-US" sz="2000" dirty="0">
                <a:cs typeface="Times New Roman" pitchFamily="18" charset="0"/>
              </a:rPr>
              <a:t>in financial assets, loans and real estate properties, …</a:t>
            </a:r>
          </a:p>
        </p:txBody>
      </p:sp>
      <p:sp>
        <p:nvSpPr>
          <p:cNvPr id="6" name="Text Box 4"/>
          <p:cNvSpPr txBox="1">
            <a:spLocks noChangeArrowheads="1"/>
          </p:cNvSpPr>
          <p:nvPr/>
        </p:nvSpPr>
        <p:spPr bwMode="auto">
          <a:xfrm>
            <a:off x="5331606" y="5992323"/>
            <a:ext cx="3981897"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a:t>
            </a:r>
            <a:r>
              <a:rPr lang="en-US" sz="1000" b="0" u="none" dirty="0" err="1">
                <a:solidFill>
                  <a:schemeClr val="tx1"/>
                </a:solidFill>
              </a:rPr>
              <a:t>Banco</a:t>
            </a:r>
            <a:r>
              <a:rPr lang="en-US" sz="1000" b="0" u="none" dirty="0">
                <a:solidFill>
                  <a:schemeClr val="tx1"/>
                </a:solidFill>
              </a:rPr>
              <a:t> de Portugal (2013), “Financial Stability Review”, Nov.</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552" y="2363688"/>
            <a:ext cx="4392488" cy="387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848</a:t>
            </a:fld>
            <a:endParaRPr lang="en-US"/>
          </a:p>
        </p:txBody>
      </p:sp>
    </p:spTree>
    <p:extLst>
      <p:ext uri="{BB962C8B-B14F-4D97-AF65-F5344CB8AC3E}">
        <p14:creationId xmlns:p14="http://schemas.microsoft.com/office/powerpoint/2010/main" val="525344563"/>
      </p:ext>
    </p:extLst>
  </p:cSld>
  <p:clrMapOvr>
    <a:masterClrMapping/>
  </p:clrMapOvr>
  <p:transition spd="slow">
    <p:pull dir="r"/>
  </p:transition>
</p:sld>
</file>

<file path=ppt/slides/slide8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solidFill>
                  <a:schemeClr val="tx1"/>
                </a:solidFill>
              </a:rPr>
              <a:t>Profitability</a:t>
            </a:r>
          </a:p>
        </p:txBody>
      </p:sp>
      <p:sp>
        <p:nvSpPr>
          <p:cNvPr id="96259" name="Rectangle 3"/>
          <p:cNvSpPr>
            <a:spLocks noGrp="1" noChangeArrowheads="1"/>
          </p:cNvSpPr>
          <p:nvPr>
            <p:ph type="body" idx="1"/>
          </p:nvPr>
        </p:nvSpPr>
        <p:spPr>
          <a:xfrm>
            <a:off x="762000" y="1628800"/>
            <a:ext cx="8655496" cy="501572"/>
          </a:xfrm>
        </p:spPr>
        <p:txBody>
          <a:bodyPr/>
          <a:lstStyle/>
          <a:p>
            <a:pPr marL="174625" indent="0" algn="just">
              <a:lnSpc>
                <a:spcPts val="2700"/>
              </a:lnSpc>
              <a:spcBef>
                <a:spcPts val="600"/>
              </a:spcBef>
              <a:spcAft>
                <a:spcPts val="600"/>
              </a:spcAft>
              <a:buNone/>
            </a:pPr>
            <a:r>
              <a:rPr lang="en-US" sz="2000" dirty="0">
                <a:cs typeface="Times New Roman" pitchFamily="18" charset="0"/>
              </a:rPr>
              <a:t>… , in line with other stressed euro area countries.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568" y="2245715"/>
            <a:ext cx="2480504" cy="3624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4"/>
          <p:cNvSpPr txBox="1">
            <a:spLocks noChangeArrowheads="1"/>
          </p:cNvSpPr>
          <p:nvPr/>
        </p:nvSpPr>
        <p:spPr bwMode="auto">
          <a:xfrm>
            <a:off x="920551" y="5877272"/>
            <a:ext cx="2624521" cy="400110"/>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ECB (2014), “ECB Financial Stability Review”, May.</a:t>
            </a:r>
          </a:p>
        </p:txBody>
      </p:sp>
      <p:sp>
        <p:nvSpPr>
          <p:cNvPr id="4" name="Rectangle 3"/>
          <p:cNvSpPr/>
          <p:nvPr/>
        </p:nvSpPr>
        <p:spPr bwMode="auto">
          <a:xfrm>
            <a:off x="7545288" y="3501008"/>
            <a:ext cx="576064" cy="216024"/>
          </a:xfrm>
          <a:prstGeom prst="rect">
            <a:avLst/>
          </a:prstGeom>
          <a:noFill/>
          <a:ln w="12700" cap="sq"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5" name="Rectangle 4"/>
          <p:cNvSpPr/>
          <p:nvPr/>
        </p:nvSpPr>
        <p:spPr bwMode="auto">
          <a:xfrm>
            <a:off x="7401272" y="3501008"/>
            <a:ext cx="720080" cy="216024"/>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3080" y="2245714"/>
            <a:ext cx="3655070" cy="3630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4"/>
          <p:cNvSpPr txBox="1">
            <a:spLocks noChangeArrowheads="1"/>
          </p:cNvSpPr>
          <p:nvPr/>
        </p:nvSpPr>
        <p:spPr bwMode="auto">
          <a:xfrm>
            <a:off x="5673080" y="5991091"/>
            <a:ext cx="3655070"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IMF (2014), “Global Financial Stability Report”, May.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849</a:t>
            </a:fld>
            <a:endParaRPr lang="en-US"/>
          </a:p>
        </p:txBody>
      </p:sp>
    </p:spTree>
    <p:extLst>
      <p:ext uri="{BB962C8B-B14F-4D97-AF65-F5344CB8AC3E}">
        <p14:creationId xmlns:p14="http://schemas.microsoft.com/office/powerpoint/2010/main" val="176910998"/>
      </p:ext>
    </p:extLst>
  </p:cSld>
  <p:clrMapOvr>
    <a:masterClrMapping/>
  </p:clrMapOvr>
  <p:transition spd="slow">
    <p:pull dir="r"/>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Relevance of Finance for </a:t>
            </a:r>
            <a:br>
              <a:rPr lang="en-US" dirty="0"/>
            </a:br>
            <a:r>
              <a:rPr lang="en-US" dirty="0"/>
              <a:t>Economic Growth</a:t>
            </a:r>
          </a:p>
        </p:txBody>
      </p:sp>
      <p:sp>
        <p:nvSpPr>
          <p:cNvPr id="1619971" name="Rectangle 3"/>
          <p:cNvSpPr>
            <a:spLocks noGrp="1" noChangeArrowheads="1"/>
          </p:cNvSpPr>
          <p:nvPr>
            <p:ph type="body" idx="1"/>
          </p:nvPr>
        </p:nvSpPr>
        <p:spPr>
          <a:xfrm>
            <a:off x="809596" y="1628800"/>
            <a:ext cx="8643998" cy="4680520"/>
          </a:xfrm>
        </p:spPr>
        <p:txBody>
          <a:bodyPr/>
          <a:lstStyle/>
          <a:p>
            <a:pPr algn="just">
              <a:lnSpc>
                <a:spcPts val="2700"/>
              </a:lnSpc>
              <a:spcBef>
                <a:spcPts val="600"/>
              </a:spcBef>
              <a:spcAft>
                <a:spcPts val="600"/>
              </a:spcAft>
              <a:buAutoNum type="arabicParenBoth" startAt="3"/>
            </a:pPr>
            <a:r>
              <a:rPr lang="en-GB" sz="2000" b="1" dirty="0">
                <a:solidFill>
                  <a:srgbClr val="FF0000"/>
                </a:solidFill>
              </a:rPr>
              <a:t>Variable Role of Finance:</a:t>
            </a:r>
          </a:p>
          <a:p>
            <a:pPr algn="just">
              <a:lnSpc>
                <a:spcPts val="2700"/>
              </a:lnSpc>
              <a:spcBef>
                <a:spcPts val="0"/>
              </a:spcBef>
              <a:spcAft>
                <a:spcPts val="600"/>
              </a:spcAft>
              <a:buFontTx/>
              <a:buChar char="-"/>
            </a:pPr>
            <a:r>
              <a:rPr lang="en-US" sz="1800" dirty="0"/>
              <a:t>Some papers (e.g. Boyd and Smith (1996,1998)) </a:t>
            </a:r>
            <a:r>
              <a:rPr lang="en-US" sz="1800" u="sng" dirty="0"/>
              <a:t>question the robustness of the finance-growth nexus</a:t>
            </a:r>
            <a:r>
              <a:rPr lang="en-US" sz="1800" dirty="0"/>
              <a:t>, concluding that banks are important at low levels of development while markets become more important as income rises.</a:t>
            </a:r>
          </a:p>
          <a:p>
            <a:pPr algn="just">
              <a:lnSpc>
                <a:spcPts val="2700"/>
              </a:lnSpc>
              <a:spcBef>
                <a:spcPts val="0"/>
              </a:spcBef>
              <a:spcAft>
                <a:spcPts val="600"/>
              </a:spcAft>
              <a:buFontTx/>
              <a:buChar char="-"/>
            </a:pPr>
            <a:r>
              <a:rPr lang="pt-PT" sz="1800" dirty="0" err="1"/>
              <a:t>Goldsmith</a:t>
            </a:r>
            <a:r>
              <a:rPr lang="pt-PT" sz="1800" dirty="0"/>
              <a:t> </a:t>
            </a:r>
            <a:r>
              <a:rPr lang="en-US" sz="1800" dirty="0"/>
              <a:t>(1969) was the first to show a positive correlation between the size of the financial system and long-run economic growth. However, Goldsmith didn’t establish a causal link going from </a:t>
            </a:r>
            <a:r>
              <a:rPr lang="en-US" sz="1800" dirty="0" err="1"/>
              <a:t>ffinance</a:t>
            </a:r>
            <a:r>
              <a:rPr lang="en-US" sz="1800" dirty="0"/>
              <a:t> to economic growth.</a:t>
            </a:r>
          </a:p>
          <a:p>
            <a:pPr algn="just">
              <a:lnSpc>
                <a:spcPts val="2700"/>
              </a:lnSpc>
              <a:spcBef>
                <a:spcPts val="600"/>
              </a:spcBef>
              <a:spcAft>
                <a:spcPts val="600"/>
              </a:spcAft>
              <a:buFontTx/>
              <a:buChar char="-"/>
            </a:pPr>
            <a:r>
              <a:rPr lang="en-US" sz="1800" dirty="0"/>
              <a:t>Several economists kept the view that a large financial system was simply a by-product of the overall process of economic development - Joan Robinson’s (1952): “where enterprise leads, finance </a:t>
            </a:r>
            <a:r>
              <a:rPr lang="pt-PT" sz="1800" dirty="0" err="1"/>
              <a:t>follows</a:t>
            </a:r>
            <a:r>
              <a:rPr lang="pt-PT" sz="1800" dirty="0"/>
              <a:t>.”</a:t>
            </a:r>
            <a:r>
              <a:rPr lang="en-GB" sz="1800" dirty="0"/>
              <a:t> =&gt; finance does not cause growth; finance just responds to changing demands from the “real sector”.</a:t>
            </a:r>
          </a:p>
          <a:p>
            <a:pPr algn="just">
              <a:lnSpc>
                <a:spcPts val="2700"/>
              </a:lnSpc>
              <a:spcBef>
                <a:spcPts val="600"/>
              </a:spcBef>
              <a:spcAft>
                <a:spcPts val="600"/>
              </a:spcAft>
              <a:buFontTx/>
              <a:buChar char="-"/>
            </a:pPr>
            <a:endParaRPr lang="en-US" sz="1800" dirty="0"/>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85</a:t>
            </a:fld>
            <a:endParaRPr lang="en-US" dirty="0"/>
          </a:p>
        </p:txBody>
      </p:sp>
    </p:spTree>
    <p:extLst>
      <p:ext uri="{BB962C8B-B14F-4D97-AF65-F5344CB8AC3E}">
        <p14:creationId xmlns:p14="http://schemas.microsoft.com/office/powerpoint/2010/main" val="812280380"/>
      </p:ext>
    </p:extLst>
  </p:cSld>
  <p:clrMapOvr>
    <a:masterClrMapping/>
  </p:clrMapOvr>
  <p:transition spd="slow">
    <p:pull dir="r"/>
  </p:transition>
</p:sld>
</file>

<file path=ppt/slides/slide8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Profitability</a:t>
            </a:r>
          </a:p>
        </p:txBody>
      </p:sp>
      <p:sp>
        <p:nvSpPr>
          <p:cNvPr id="96259" name="Rectangle 3"/>
          <p:cNvSpPr>
            <a:spLocks noGrp="1" noChangeArrowheads="1"/>
          </p:cNvSpPr>
          <p:nvPr>
            <p:ph type="body" idx="1"/>
          </p:nvPr>
        </p:nvSpPr>
        <p:spPr>
          <a:xfrm>
            <a:off x="762000" y="1628800"/>
            <a:ext cx="8655496" cy="409496"/>
          </a:xfrm>
        </p:spPr>
        <p:txBody>
          <a:bodyPr/>
          <a:lstStyle/>
          <a:p>
            <a:pPr marL="271463" indent="-271463" algn="just"/>
            <a:r>
              <a:rPr lang="en-US" sz="2000" dirty="0">
                <a:solidFill>
                  <a:srgbClr val="FF0000"/>
                </a:solidFill>
                <a:cs typeface="Times New Roman" pitchFamily="18" charset="0"/>
              </a:rPr>
              <a:t>Profitability is still below the EU average …</a:t>
            </a:r>
            <a:endParaRPr lang="en-US" sz="2000" dirty="0">
              <a:cs typeface="Times New Roman" pitchFamily="18" charset="0"/>
            </a:endParaRPr>
          </a:p>
        </p:txBody>
      </p:sp>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850</a:t>
            </a:fld>
            <a:endParaRPr lang="en-US"/>
          </a:p>
        </p:txBody>
      </p:sp>
      <p:pic>
        <p:nvPicPr>
          <p:cNvPr id="3" name="Picture 2"/>
          <p:cNvPicPr>
            <a:picLocks noChangeAspect="1"/>
          </p:cNvPicPr>
          <p:nvPr/>
        </p:nvPicPr>
        <p:blipFill>
          <a:blip r:embed="rId2"/>
          <a:stretch>
            <a:fillRect/>
          </a:stretch>
        </p:blipFill>
        <p:spPr>
          <a:xfrm>
            <a:off x="920552" y="2219295"/>
            <a:ext cx="5112568" cy="3730303"/>
          </a:xfrm>
          <a:prstGeom prst="rect">
            <a:avLst/>
          </a:prstGeom>
        </p:spPr>
      </p:pic>
      <p:sp>
        <p:nvSpPr>
          <p:cNvPr id="9" name="Text Box 4"/>
          <p:cNvSpPr txBox="1">
            <a:spLocks noChangeArrowheads="1"/>
          </p:cNvSpPr>
          <p:nvPr/>
        </p:nvSpPr>
        <p:spPr bwMode="auto">
          <a:xfrm>
            <a:off x="892793" y="6007486"/>
            <a:ext cx="3949997"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EBA (2020), “Risk Dashboard – Data as of  Q2 2020”, October.</a:t>
            </a:r>
          </a:p>
        </p:txBody>
      </p:sp>
    </p:spTree>
    <p:extLst>
      <p:ext uri="{BB962C8B-B14F-4D97-AF65-F5344CB8AC3E}">
        <p14:creationId xmlns:p14="http://schemas.microsoft.com/office/powerpoint/2010/main" val="3422337686"/>
      </p:ext>
    </p:extLst>
  </p:cSld>
  <p:clrMapOvr>
    <a:masterClrMapping/>
  </p:clrMapOvr>
  <p:transition spd="slow">
    <p:pull dir="r"/>
  </p:transition>
</p:sld>
</file>

<file path=ppt/slides/slide8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Profitability</a:t>
            </a:r>
          </a:p>
        </p:txBody>
      </p:sp>
      <p:sp>
        <p:nvSpPr>
          <p:cNvPr id="96259" name="Rectangle 3"/>
          <p:cNvSpPr>
            <a:spLocks noGrp="1" noChangeArrowheads="1"/>
          </p:cNvSpPr>
          <p:nvPr>
            <p:ph type="body" idx="1"/>
          </p:nvPr>
        </p:nvSpPr>
        <p:spPr>
          <a:xfrm>
            <a:off x="762000" y="1628800"/>
            <a:ext cx="8655496" cy="700188"/>
          </a:xfrm>
        </p:spPr>
        <p:txBody>
          <a:bodyPr/>
          <a:lstStyle/>
          <a:p>
            <a:pPr marL="190500" indent="-190500" algn="just">
              <a:lnSpc>
                <a:spcPts val="2700"/>
              </a:lnSpc>
              <a:spcBef>
                <a:spcPts val="600"/>
              </a:spcBef>
              <a:spcAft>
                <a:spcPts val="600"/>
              </a:spcAft>
            </a:pPr>
            <a:r>
              <a:rPr lang="en-US" sz="2000" dirty="0">
                <a:solidFill>
                  <a:srgbClr val="FF0000"/>
                </a:solidFill>
                <a:cs typeface="Times New Roman" pitchFamily="18" charset="0"/>
              </a:rPr>
              <a:t>… , notwithstanding the reduction of impairments and …</a:t>
            </a:r>
            <a:endParaRPr lang="en-US" sz="2000" dirty="0">
              <a:cs typeface="Times New Roman" pitchFamily="18" charset="0"/>
            </a:endParaRPr>
          </a:p>
        </p:txBody>
      </p:sp>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851</a:t>
            </a:fld>
            <a:endParaRPr lang="en-US"/>
          </a:p>
        </p:txBody>
      </p:sp>
      <p:pic>
        <p:nvPicPr>
          <p:cNvPr id="9" name="Picture 8"/>
          <p:cNvPicPr>
            <a:picLocks noChangeAspect="1"/>
          </p:cNvPicPr>
          <p:nvPr/>
        </p:nvPicPr>
        <p:blipFill>
          <a:blip r:embed="rId2"/>
          <a:stretch>
            <a:fillRect/>
          </a:stretch>
        </p:blipFill>
        <p:spPr>
          <a:xfrm>
            <a:off x="866750" y="2602539"/>
            <a:ext cx="4734322" cy="3678797"/>
          </a:xfrm>
          <a:prstGeom prst="rect">
            <a:avLst/>
          </a:prstGeom>
        </p:spPr>
      </p:pic>
      <p:sp>
        <p:nvSpPr>
          <p:cNvPr id="10" name="Rectangle 9"/>
          <p:cNvSpPr/>
          <p:nvPr/>
        </p:nvSpPr>
        <p:spPr>
          <a:xfrm>
            <a:off x="5601072" y="5877272"/>
            <a:ext cx="3892178" cy="400110"/>
          </a:xfrm>
          <a:prstGeom prst="rect">
            <a:avLst/>
          </a:prstGeom>
        </p:spPr>
        <p:txBody>
          <a:bodyPr wrap="square">
            <a:spAutoFit/>
          </a:bodyPr>
          <a:lstStyle/>
          <a:p>
            <a:pPr algn="l">
              <a:buNone/>
            </a:pPr>
            <a:r>
              <a:rPr lang="en-GB" sz="1000" b="0" u="none" dirty="0">
                <a:solidFill>
                  <a:schemeClr val="tx1"/>
                </a:solidFill>
                <a:latin typeface="+mn-lt"/>
              </a:rPr>
              <a:t>IMF (2019), “2019 Article IV Consultation”, IMF Country Report No. 19/221. </a:t>
            </a:r>
            <a:endParaRPr lang="en-GB" sz="1000" b="0" dirty="0">
              <a:solidFill>
                <a:schemeClr val="tx1"/>
              </a:solidFill>
              <a:latin typeface="+mn-lt"/>
            </a:endParaRPr>
          </a:p>
        </p:txBody>
      </p:sp>
    </p:spTree>
    <p:extLst>
      <p:ext uri="{BB962C8B-B14F-4D97-AF65-F5344CB8AC3E}">
        <p14:creationId xmlns:p14="http://schemas.microsoft.com/office/powerpoint/2010/main" val="2193072956"/>
      </p:ext>
    </p:extLst>
  </p:cSld>
  <p:clrMapOvr>
    <a:masterClrMapping/>
  </p:clrMapOvr>
  <p:transition spd="slow">
    <p:pull dir="r"/>
  </p:transition>
</p:sld>
</file>

<file path=ppt/slides/slide8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Profitability</a:t>
            </a:r>
          </a:p>
        </p:txBody>
      </p:sp>
      <p:sp>
        <p:nvSpPr>
          <p:cNvPr id="96259" name="Rectangle 3"/>
          <p:cNvSpPr>
            <a:spLocks noGrp="1" noChangeArrowheads="1"/>
          </p:cNvSpPr>
          <p:nvPr>
            <p:ph type="body" idx="1"/>
          </p:nvPr>
        </p:nvSpPr>
        <p:spPr>
          <a:xfrm>
            <a:off x="762000" y="1628801"/>
            <a:ext cx="8655496" cy="432048"/>
          </a:xfrm>
        </p:spPr>
        <p:txBody>
          <a:bodyPr/>
          <a:lstStyle/>
          <a:p>
            <a:pPr marL="268288" indent="-268288" algn="just">
              <a:lnSpc>
                <a:spcPts val="2700"/>
              </a:lnSpc>
              <a:spcBef>
                <a:spcPts val="600"/>
              </a:spcBef>
              <a:spcAft>
                <a:spcPts val="600"/>
              </a:spcAft>
            </a:pPr>
            <a:r>
              <a:rPr lang="en-US" sz="2000" dirty="0">
                <a:solidFill>
                  <a:srgbClr val="FF0000"/>
                </a:solidFill>
                <a:cs typeface="Times New Roman" pitchFamily="18" charset="0"/>
              </a:rPr>
              <a:t>… the increase in NII, due to lower interest paid on deposits, …</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852</a:t>
            </a:fld>
            <a:endParaRPr lang="en-US"/>
          </a:p>
        </p:txBody>
      </p:sp>
      <p:pic>
        <p:nvPicPr>
          <p:cNvPr id="10" name="Picture 9"/>
          <p:cNvPicPr>
            <a:picLocks noChangeAspect="1"/>
          </p:cNvPicPr>
          <p:nvPr/>
        </p:nvPicPr>
        <p:blipFill>
          <a:blip r:embed="rId2"/>
          <a:stretch>
            <a:fillRect/>
          </a:stretch>
        </p:blipFill>
        <p:spPr>
          <a:xfrm>
            <a:off x="762001" y="2363362"/>
            <a:ext cx="4208012" cy="1785718"/>
          </a:xfrm>
          <a:prstGeom prst="rect">
            <a:avLst/>
          </a:prstGeom>
        </p:spPr>
      </p:pic>
      <p:sp>
        <p:nvSpPr>
          <p:cNvPr id="11" name="Text Box 4"/>
          <p:cNvSpPr txBox="1">
            <a:spLocks noChangeArrowheads="1"/>
          </p:cNvSpPr>
          <p:nvPr/>
        </p:nvSpPr>
        <p:spPr bwMode="auto">
          <a:xfrm>
            <a:off x="761999" y="4307579"/>
            <a:ext cx="4208013" cy="400110"/>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Banco de Portugal (2018), “Portuguese Banking System: Latest Developments - 2Q2017”.</a:t>
            </a:r>
          </a:p>
        </p:txBody>
      </p:sp>
      <p:pic>
        <p:nvPicPr>
          <p:cNvPr id="4" name="Picture 3"/>
          <p:cNvPicPr>
            <a:picLocks noChangeAspect="1"/>
          </p:cNvPicPr>
          <p:nvPr/>
        </p:nvPicPr>
        <p:blipFill>
          <a:blip r:embed="rId3"/>
          <a:stretch>
            <a:fillRect/>
          </a:stretch>
        </p:blipFill>
        <p:spPr>
          <a:xfrm>
            <a:off x="5097016" y="2323384"/>
            <a:ext cx="4320480" cy="2240398"/>
          </a:xfrm>
          <a:prstGeom prst="rect">
            <a:avLst/>
          </a:prstGeom>
        </p:spPr>
      </p:pic>
      <p:sp>
        <p:nvSpPr>
          <p:cNvPr id="12" name="Text Box 6"/>
          <p:cNvSpPr txBox="1">
            <a:spLocks noChangeArrowheads="1"/>
          </p:cNvSpPr>
          <p:nvPr/>
        </p:nvSpPr>
        <p:spPr bwMode="auto">
          <a:xfrm>
            <a:off x="5134421" y="4563783"/>
            <a:ext cx="4283075" cy="246221"/>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a:solidFill>
                  <a:schemeClr val="tx1"/>
                </a:solidFill>
              </a:rPr>
              <a:t>Source: Fitch Ratings (2019), “Credit Outlook 2019”, 24 Jan.</a:t>
            </a:r>
          </a:p>
        </p:txBody>
      </p:sp>
    </p:spTree>
    <p:extLst>
      <p:ext uri="{BB962C8B-B14F-4D97-AF65-F5344CB8AC3E}">
        <p14:creationId xmlns:p14="http://schemas.microsoft.com/office/powerpoint/2010/main" val="1707307235"/>
      </p:ext>
    </p:extLst>
  </p:cSld>
  <p:clrMapOvr>
    <a:masterClrMapping/>
  </p:clrMapOvr>
  <p:transition spd="slow">
    <p:pull dir="r"/>
  </p:transition>
</p:sld>
</file>

<file path=ppt/slides/slide8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Profitability</a:t>
            </a:r>
          </a:p>
        </p:txBody>
      </p:sp>
      <p:sp>
        <p:nvSpPr>
          <p:cNvPr id="96259" name="Rectangle 3"/>
          <p:cNvSpPr>
            <a:spLocks noGrp="1" noChangeArrowheads="1"/>
          </p:cNvSpPr>
          <p:nvPr>
            <p:ph type="body" idx="1"/>
          </p:nvPr>
        </p:nvSpPr>
        <p:spPr>
          <a:xfrm>
            <a:off x="762000" y="1628799"/>
            <a:ext cx="8655496" cy="1546591"/>
          </a:xfrm>
        </p:spPr>
        <p:txBody>
          <a:bodyPr/>
          <a:lstStyle/>
          <a:p>
            <a:pPr marL="268288" indent="-268288" algn="just">
              <a:lnSpc>
                <a:spcPts val="2700"/>
              </a:lnSpc>
              <a:spcBef>
                <a:spcPts val="600"/>
              </a:spcBef>
              <a:spcAft>
                <a:spcPts val="600"/>
              </a:spcAft>
            </a:pPr>
            <a:r>
              <a:rPr lang="en-US" sz="2000" dirty="0">
                <a:solidFill>
                  <a:srgbClr val="FF0000"/>
                </a:solidFill>
                <a:cs typeface="Times New Roman" pitchFamily="18" charset="0"/>
              </a:rPr>
              <a:t>… and non-recurring results (e.g. NPL and real estate sales).</a:t>
            </a:r>
          </a:p>
          <a:p>
            <a:pPr marL="268288" indent="-268288" algn="just">
              <a:lnSpc>
                <a:spcPts val="2700"/>
              </a:lnSpc>
              <a:spcBef>
                <a:spcPts val="600"/>
              </a:spcBef>
              <a:spcAft>
                <a:spcPts val="600"/>
              </a:spcAft>
            </a:pPr>
            <a:r>
              <a:rPr lang="en-US" sz="2000" dirty="0">
                <a:solidFill>
                  <a:srgbClr val="FF0000"/>
                </a:solidFill>
                <a:cs typeface="Times New Roman" pitchFamily="18" charset="0"/>
              </a:rPr>
              <a:t>However, profitability levels didn’t return to the levels before the GFC and the pandemic led Portuguese banks to start increasing impairments again in 1Q20, leading to a sharp deterioration of profitability.</a:t>
            </a:r>
            <a:endParaRPr lang="en-US" sz="2000" dirty="0">
              <a:cs typeface="Times New Roman" pitchFamily="18" charset="0"/>
            </a:endParaRPr>
          </a:p>
        </p:txBody>
      </p:sp>
      <p:sp>
        <p:nvSpPr>
          <p:cNvPr id="9" name="Text Box 4"/>
          <p:cNvSpPr txBox="1">
            <a:spLocks noChangeArrowheads="1"/>
          </p:cNvSpPr>
          <p:nvPr/>
        </p:nvSpPr>
        <p:spPr bwMode="auto">
          <a:xfrm>
            <a:off x="822938" y="6021288"/>
            <a:ext cx="8594558"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Banco de Portugal (2020), “Portuguese Banking System: Latest Developments - 1Q2020”.</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853</a:t>
            </a:fld>
            <a:endParaRPr lang="en-US"/>
          </a:p>
        </p:txBody>
      </p:sp>
      <p:pic>
        <p:nvPicPr>
          <p:cNvPr id="4" name="Picture 3"/>
          <p:cNvPicPr>
            <a:picLocks noChangeAspect="1"/>
          </p:cNvPicPr>
          <p:nvPr/>
        </p:nvPicPr>
        <p:blipFill>
          <a:blip r:embed="rId2"/>
          <a:stretch>
            <a:fillRect/>
          </a:stretch>
        </p:blipFill>
        <p:spPr>
          <a:xfrm>
            <a:off x="829980" y="3212976"/>
            <a:ext cx="3015393" cy="2752532"/>
          </a:xfrm>
          <a:prstGeom prst="rect">
            <a:avLst/>
          </a:prstGeom>
        </p:spPr>
      </p:pic>
      <p:pic>
        <p:nvPicPr>
          <p:cNvPr id="5" name="Picture 4"/>
          <p:cNvPicPr>
            <a:picLocks noChangeAspect="1"/>
          </p:cNvPicPr>
          <p:nvPr/>
        </p:nvPicPr>
        <p:blipFill>
          <a:blip r:embed="rId3"/>
          <a:stretch>
            <a:fillRect/>
          </a:stretch>
        </p:blipFill>
        <p:spPr>
          <a:xfrm>
            <a:off x="5745088" y="3212975"/>
            <a:ext cx="3384376" cy="2770729"/>
          </a:xfrm>
          <a:prstGeom prst="rect">
            <a:avLst/>
          </a:prstGeom>
        </p:spPr>
      </p:pic>
    </p:spTree>
    <p:extLst>
      <p:ext uri="{BB962C8B-B14F-4D97-AF65-F5344CB8AC3E}">
        <p14:creationId xmlns:p14="http://schemas.microsoft.com/office/powerpoint/2010/main" val="444320003"/>
      </p:ext>
    </p:extLst>
  </p:cSld>
  <p:clrMapOvr>
    <a:masterClrMapping/>
  </p:clrMapOvr>
  <p:transition spd="slow">
    <p:pull dir="r"/>
  </p:transition>
</p:sld>
</file>

<file path=ppt/slides/slide8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762000" y="342900"/>
            <a:ext cx="8566150" cy="1104900"/>
          </a:xfrm>
        </p:spPr>
        <p:txBody>
          <a:bodyPr/>
          <a:lstStyle/>
          <a:p>
            <a:r>
              <a:rPr lang="en-US" dirty="0"/>
              <a:t>Profitability</a:t>
            </a:r>
          </a:p>
        </p:txBody>
      </p:sp>
      <p:sp>
        <p:nvSpPr>
          <p:cNvPr id="140291" name="Rectangle 3"/>
          <p:cNvSpPr>
            <a:spLocks noGrp="1" noChangeArrowheads="1"/>
          </p:cNvSpPr>
          <p:nvPr>
            <p:ph type="body" idx="1"/>
          </p:nvPr>
        </p:nvSpPr>
        <p:spPr>
          <a:xfrm>
            <a:off x="762000" y="1600201"/>
            <a:ext cx="8727504" cy="820687"/>
          </a:xfrm>
        </p:spPr>
        <p:txBody>
          <a:bodyPr/>
          <a:lstStyle/>
          <a:p>
            <a:pPr marL="265113" indent="-265113" algn="just">
              <a:lnSpc>
                <a:spcPts val="2700"/>
              </a:lnSpc>
              <a:spcBef>
                <a:spcPts val="600"/>
              </a:spcBef>
              <a:spcAft>
                <a:spcPts val="600"/>
              </a:spcAft>
            </a:pPr>
            <a:r>
              <a:rPr lang="pt-PT" sz="2000" dirty="0">
                <a:cs typeface="Times New Roman" pitchFamily="18" charset="0"/>
              </a:rPr>
              <a:t>M</a:t>
            </a:r>
            <a:r>
              <a:rPr lang="en-US" sz="2000" dirty="0">
                <a:cs typeface="Times New Roman" pitchFamily="18" charset="0"/>
              </a:rPr>
              <a:t>any </a:t>
            </a:r>
            <a:r>
              <a:rPr lang="en-GB" sz="2000" dirty="0">
                <a:cs typeface="Times New Roman" pitchFamily="18" charset="0"/>
              </a:rPr>
              <a:t>European banking systems still show a much lower level of profitability, comparing to other regions and the prospects are for a further deterioration.</a:t>
            </a:r>
          </a:p>
        </p:txBody>
      </p:sp>
      <p:sp>
        <p:nvSpPr>
          <p:cNvPr id="14" name="Text Box 4"/>
          <p:cNvSpPr txBox="1">
            <a:spLocks noChangeArrowheads="1"/>
          </p:cNvSpPr>
          <p:nvPr/>
        </p:nvSpPr>
        <p:spPr bwMode="auto">
          <a:xfrm>
            <a:off x="5710205" y="5991091"/>
            <a:ext cx="3754100"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IMF (2020), “Global Financial Stability Report”, April.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854</a:t>
            </a:fld>
            <a:endParaRPr lang="en-US"/>
          </a:p>
        </p:txBody>
      </p:sp>
      <p:pic>
        <p:nvPicPr>
          <p:cNvPr id="3" name="Picture 2"/>
          <p:cNvPicPr>
            <a:picLocks noChangeAspect="1"/>
          </p:cNvPicPr>
          <p:nvPr/>
        </p:nvPicPr>
        <p:blipFill>
          <a:blip r:embed="rId2"/>
          <a:stretch>
            <a:fillRect/>
          </a:stretch>
        </p:blipFill>
        <p:spPr>
          <a:xfrm>
            <a:off x="1039141" y="2621813"/>
            <a:ext cx="4671064" cy="3573688"/>
          </a:xfrm>
          <a:prstGeom prst="rect">
            <a:avLst/>
          </a:prstGeom>
        </p:spPr>
      </p:pic>
    </p:spTree>
    <p:extLst>
      <p:ext uri="{BB962C8B-B14F-4D97-AF65-F5344CB8AC3E}">
        <p14:creationId xmlns:p14="http://schemas.microsoft.com/office/powerpoint/2010/main" val="4031984876"/>
      </p:ext>
    </p:extLst>
  </p:cSld>
  <p:clrMapOvr>
    <a:masterClrMapping/>
  </p:clrMapOvr>
  <p:transition spd="slow">
    <p:pull dir="r"/>
  </p:transition>
</p:sld>
</file>

<file path=ppt/slides/slide8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762000" y="342900"/>
            <a:ext cx="8566150" cy="1104900"/>
          </a:xfrm>
        </p:spPr>
        <p:txBody>
          <a:bodyPr/>
          <a:lstStyle/>
          <a:p>
            <a:r>
              <a:rPr lang="en-US" dirty="0"/>
              <a:t>Profitability</a:t>
            </a:r>
          </a:p>
        </p:txBody>
      </p:sp>
      <p:sp>
        <p:nvSpPr>
          <p:cNvPr id="140291" name="Rectangle 3"/>
          <p:cNvSpPr>
            <a:spLocks noGrp="1" noChangeArrowheads="1"/>
          </p:cNvSpPr>
          <p:nvPr>
            <p:ph type="body" idx="1"/>
          </p:nvPr>
        </p:nvSpPr>
        <p:spPr>
          <a:xfrm>
            <a:off x="762000" y="1600201"/>
            <a:ext cx="8727504" cy="820687"/>
          </a:xfrm>
        </p:spPr>
        <p:txBody>
          <a:bodyPr/>
          <a:lstStyle/>
          <a:p>
            <a:pPr marL="190500" indent="-190500" algn="just">
              <a:lnSpc>
                <a:spcPts val="2700"/>
              </a:lnSpc>
              <a:spcBef>
                <a:spcPts val="600"/>
              </a:spcBef>
              <a:spcAft>
                <a:spcPts val="600"/>
              </a:spcAft>
            </a:pPr>
            <a:r>
              <a:rPr lang="pt-PT" sz="2000" dirty="0">
                <a:cs typeface="Times New Roman" pitchFamily="18" charset="0"/>
              </a:rPr>
              <a:t> </a:t>
            </a:r>
            <a:r>
              <a:rPr lang="en-GB" sz="2000" dirty="0">
                <a:solidFill>
                  <a:srgbClr val="FF0000"/>
                </a:solidFill>
                <a:cs typeface="Times New Roman" pitchFamily="18" charset="0"/>
              </a:rPr>
              <a:t>The reduction of operating costs allowed the alignment of the cost-to-income ratio of the domestic banking system to the EA median level.</a:t>
            </a:r>
          </a:p>
        </p:txBody>
      </p:sp>
      <p:sp>
        <p:nvSpPr>
          <p:cNvPr id="14" name="Text Box 4"/>
          <p:cNvSpPr txBox="1">
            <a:spLocks noChangeArrowheads="1"/>
          </p:cNvSpPr>
          <p:nvPr/>
        </p:nvSpPr>
        <p:spPr bwMode="auto">
          <a:xfrm>
            <a:off x="704528" y="5877272"/>
            <a:ext cx="4266647" cy="261610"/>
          </a:xfrm>
          <a:prstGeom prst="rect">
            <a:avLst/>
          </a:prstGeom>
          <a:noFill/>
          <a:ln w="12700" cap="sq">
            <a:noFill/>
            <a:miter lim="800000"/>
            <a:headEnd/>
            <a:tailEnd/>
          </a:ln>
        </p:spPr>
        <p:txBody>
          <a:bodyPr wrap="square">
            <a:spAutoFit/>
          </a:bodyPr>
          <a:lstStyle/>
          <a:p>
            <a:pPr algn="just">
              <a:buNone/>
            </a:pPr>
            <a:r>
              <a:rPr lang="en-US" sz="1100" b="0" u="none" dirty="0">
                <a:solidFill>
                  <a:schemeClr val="tx1"/>
                </a:solidFill>
              </a:rPr>
              <a:t>Source: Banco de Portugal (2019), “Financial Stability Review”, June.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855</a:t>
            </a:fld>
            <a:endParaRPr lang="en-US"/>
          </a:p>
        </p:txBody>
      </p:sp>
      <p:pic>
        <p:nvPicPr>
          <p:cNvPr id="4" name="Picture 3"/>
          <p:cNvPicPr>
            <a:picLocks noChangeAspect="1"/>
          </p:cNvPicPr>
          <p:nvPr/>
        </p:nvPicPr>
        <p:blipFill>
          <a:blip r:embed="rId2"/>
          <a:stretch>
            <a:fillRect/>
          </a:stretch>
        </p:blipFill>
        <p:spPr>
          <a:xfrm>
            <a:off x="776536" y="2558927"/>
            <a:ext cx="4266648" cy="3293222"/>
          </a:xfrm>
          <a:prstGeom prst="rect">
            <a:avLst/>
          </a:prstGeom>
        </p:spPr>
      </p:pic>
      <p:pic>
        <p:nvPicPr>
          <p:cNvPr id="5" name="Picture 4"/>
          <p:cNvPicPr>
            <a:picLocks noChangeAspect="1"/>
          </p:cNvPicPr>
          <p:nvPr/>
        </p:nvPicPr>
        <p:blipFill>
          <a:blip r:embed="rId3"/>
          <a:stretch>
            <a:fillRect/>
          </a:stretch>
        </p:blipFill>
        <p:spPr>
          <a:xfrm>
            <a:off x="5179468" y="2594776"/>
            <a:ext cx="4230790" cy="3257373"/>
          </a:xfrm>
          <a:prstGeom prst="rect">
            <a:avLst/>
          </a:prstGeom>
        </p:spPr>
      </p:pic>
      <p:sp>
        <p:nvSpPr>
          <p:cNvPr id="10" name="Text Box 4"/>
          <p:cNvSpPr txBox="1">
            <a:spLocks noChangeArrowheads="1"/>
          </p:cNvSpPr>
          <p:nvPr/>
        </p:nvSpPr>
        <p:spPr bwMode="auto">
          <a:xfrm>
            <a:off x="5179467" y="5919083"/>
            <a:ext cx="3949997" cy="261610"/>
          </a:xfrm>
          <a:prstGeom prst="rect">
            <a:avLst/>
          </a:prstGeom>
          <a:noFill/>
          <a:ln w="12700" cap="sq">
            <a:noFill/>
            <a:miter lim="800000"/>
            <a:headEnd/>
            <a:tailEnd/>
          </a:ln>
        </p:spPr>
        <p:txBody>
          <a:bodyPr wrap="square">
            <a:spAutoFit/>
          </a:bodyPr>
          <a:lstStyle/>
          <a:p>
            <a:pPr algn="just">
              <a:buNone/>
            </a:pPr>
            <a:r>
              <a:rPr lang="en-US" sz="1100" b="0" u="none" dirty="0">
                <a:solidFill>
                  <a:schemeClr val="tx1"/>
                </a:solidFill>
              </a:rPr>
              <a:t>EBA (2020), “Risk Dashboard – Data as of  Q2 2020”, October.</a:t>
            </a:r>
          </a:p>
        </p:txBody>
      </p:sp>
    </p:spTree>
    <p:extLst>
      <p:ext uri="{BB962C8B-B14F-4D97-AF65-F5344CB8AC3E}">
        <p14:creationId xmlns:p14="http://schemas.microsoft.com/office/powerpoint/2010/main" val="4259733955"/>
      </p:ext>
    </p:extLst>
  </p:cSld>
  <p:clrMapOvr>
    <a:masterClrMapping/>
  </p:clrMapOvr>
  <p:transition spd="slow">
    <p:pull dir="r"/>
  </p:transition>
</p:sld>
</file>

<file path=ppt/slides/slide8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762000" y="342900"/>
            <a:ext cx="8566150" cy="1104900"/>
          </a:xfrm>
        </p:spPr>
        <p:txBody>
          <a:bodyPr/>
          <a:lstStyle/>
          <a:p>
            <a:r>
              <a:rPr lang="en-US" dirty="0"/>
              <a:t>Profitability</a:t>
            </a:r>
          </a:p>
        </p:txBody>
      </p:sp>
      <p:sp>
        <p:nvSpPr>
          <p:cNvPr id="140291" name="Rectangle 3"/>
          <p:cNvSpPr>
            <a:spLocks noGrp="1" noChangeArrowheads="1"/>
          </p:cNvSpPr>
          <p:nvPr>
            <p:ph type="body" idx="1"/>
          </p:nvPr>
        </p:nvSpPr>
        <p:spPr>
          <a:xfrm>
            <a:off x="762000" y="1600201"/>
            <a:ext cx="8727504" cy="460647"/>
          </a:xfrm>
        </p:spPr>
        <p:txBody>
          <a:bodyPr/>
          <a:lstStyle/>
          <a:p>
            <a:pPr marL="190500" indent="-190500" algn="just">
              <a:lnSpc>
                <a:spcPts val="2700"/>
              </a:lnSpc>
              <a:spcBef>
                <a:spcPts val="600"/>
              </a:spcBef>
              <a:spcAft>
                <a:spcPts val="600"/>
              </a:spcAft>
            </a:pPr>
            <a:r>
              <a:rPr lang="pt-PT" sz="2000" dirty="0">
                <a:cs typeface="Times New Roman" pitchFamily="18" charset="0"/>
              </a:rPr>
              <a:t> </a:t>
            </a:r>
            <a:r>
              <a:rPr lang="en-GB" sz="2000" dirty="0">
                <a:solidFill>
                  <a:srgbClr val="FF0000"/>
                </a:solidFill>
                <a:cs typeface="Times New Roman" pitchFamily="18" charset="0"/>
              </a:rPr>
              <a:t>EA banks still compare unfavourably regarding efficiency.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856</a:t>
            </a:fld>
            <a:endParaRPr lang="en-US"/>
          </a:p>
        </p:txBody>
      </p:sp>
      <p:pic>
        <p:nvPicPr>
          <p:cNvPr id="6" name="Picture 5"/>
          <p:cNvPicPr>
            <a:picLocks noChangeAspect="1"/>
          </p:cNvPicPr>
          <p:nvPr/>
        </p:nvPicPr>
        <p:blipFill>
          <a:blip r:embed="rId2"/>
          <a:stretch>
            <a:fillRect/>
          </a:stretch>
        </p:blipFill>
        <p:spPr>
          <a:xfrm>
            <a:off x="848544" y="2190887"/>
            <a:ext cx="4824536" cy="4050429"/>
          </a:xfrm>
          <a:prstGeom prst="rect">
            <a:avLst/>
          </a:prstGeom>
        </p:spPr>
      </p:pic>
      <p:sp>
        <p:nvSpPr>
          <p:cNvPr id="8" name="Text Box 4"/>
          <p:cNvSpPr txBox="1">
            <a:spLocks noChangeArrowheads="1"/>
          </p:cNvSpPr>
          <p:nvPr/>
        </p:nvSpPr>
        <p:spPr bwMode="auto">
          <a:xfrm>
            <a:off x="5915969" y="6033274"/>
            <a:ext cx="3412181"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ECB (2019), “ECB Financial Stability Review”, May.</a:t>
            </a:r>
          </a:p>
        </p:txBody>
      </p:sp>
    </p:spTree>
    <p:extLst>
      <p:ext uri="{BB962C8B-B14F-4D97-AF65-F5344CB8AC3E}">
        <p14:creationId xmlns:p14="http://schemas.microsoft.com/office/powerpoint/2010/main" val="1304606767"/>
      </p:ext>
    </p:extLst>
  </p:cSld>
  <p:clrMapOvr>
    <a:masterClrMapping/>
  </p:clrMapOvr>
  <p:transition spd="slow">
    <p:pull dir="r"/>
  </p:transition>
</p:sld>
</file>

<file path=ppt/slides/slide8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Profitability</a:t>
            </a:r>
          </a:p>
        </p:txBody>
      </p:sp>
      <p:sp>
        <p:nvSpPr>
          <p:cNvPr id="96259" name="Rectangle 3"/>
          <p:cNvSpPr>
            <a:spLocks noGrp="1" noChangeArrowheads="1"/>
          </p:cNvSpPr>
          <p:nvPr>
            <p:ph type="body" idx="1"/>
          </p:nvPr>
        </p:nvSpPr>
        <p:spPr>
          <a:xfrm>
            <a:off x="762000" y="1628799"/>
            <a:ext cx="8655496" cy="827379"/>
          </a:xfrm>
        </p:spPr>
        <p:txBody>
          <a:bodyPr/>
          <a:lstStyle/>
          <a:p>
            <a:pPr marL="268288" indent="-268288" algn="just">
              <a:lnSpc>
                <a:spcPts val="2700"/>
              </a:lnSpc>
              <a:spcBef>
                <a:spcPts val="600"/>
              </a:spcBef>
              <a:spcAft>
                <a:spcPts val="600"/>
              </a:spcAft>
            </a:pPr>
            <a:r>
              <a:rPr lang="en-US" sz="1800" dirty="0">
                <a:solidFill>
                  <a:srgbClr val="FF0000"/>
                </a:solidFill>
                <a:cs typeface="Times New Roman" pitchFamily="18" charset="0"/>
              </a:rPr>
              <a:t>Although the profitability recovery has been observed across the board, its heterogeneity has increased, as banks are at different stages of their turnaround processes.</a:t>
            </a:r>
            <a:endParaRPr lang="en-US" sz="1800" dirty="0">
              <a:cs typeface="Times New Roman" pitchFamily="18" charset="0"/>
            </a:endParaRPr>
          </a:p>
        </p:txBody>
      </p:sp>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857</a:t>
            </a:fld>
            <a:endParaRPr lang="en-US" dirty="0"/>
          </a:p>
        </p:txBody>
      </p:sp>
      <p:pic>
        <p:nvPicPr>
          <p:cNvPr id="5" name="Picture 4"/>
          <p:cNvPicPr>
            <a:picLocks noChangeAspect="1"/>
          </p:cNvPicPr>
          <p:nvPr/>
        </p:nvPicPr>
        <p:blipFill>
          <a:blip r:embed="rId2"/>
          <a:stretch>
            <a:fillRect/>
          </a:stretch>
        </p:blipFill>
        <p:spPr>
          <a:xfrm>
            <a:off x="900744" y="2518108"/>
            <a:ext cx="4248473" cy="3206125"/>
          </a:xfrm>
          <a:prstGeom prst="rect">
            <a:avLst/>
          </a:prstGeom>
        </p:spPr>
      </p:pic>
      <p:pic>
        <p:nvPicPr>
          <p:cNvPr id="8" name="Picture 7"/>
          <p:cNvPicPr>
            <a:picLocks noChangeAspect="1"/>
          </p:cNvPicPr>
          <p:nvPr/>
        </p:nvPicPr>
        <p:blipFill>
          <a:blip r:embed="rId3"/>
          <a:stretch>
            <a:fillRect/>
          </a:stretch>
        </p:blipFill>
        <p:spPr>
          <a:xfrm>
            <a:off x="923851" y="5786162"/>
            <a:ext cx="2248445" cy="482625"/>
          </a:xfrm>
          <a:prstGeom prst="rect">
            <a:avLst/>
          </a:prstGeom>
        </p:spPr>
      </p:pic>
      <p:sp>
        <p:nvSpPr>
          <p:cNvPr id="12" name="Text Box 4"/>
          <p:cNvSpPr txBox="1">
            <a:spLocks noChangeArrowheads="1"/>
          </p:cNvSpPr>
          <p:nvPr/>
        </p:nvSpPr>
        <p:spPr bwMode="auto">
          <a:xfrm>
            <a:off x="3213670" y="5994792"/>
            <a:ext cx="3871094"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Banco de Portugal (2019), “Financial Stability Review”, Jun.</a:t>
            </a:r>
          </a:p>
        </p:txBody>
      </p:sp>
    </p:spTree>
    <p:extLst>
      <p:ext uri="{BB962C8B-B14F-4D97-AF65-F5344CB8AC3E}">
        <p14:creationId xmlns:p14="http://schemas.microsoft.com/office/powerpoint/2010/main" val="364537790"/>
      </p:ext>
    </p:extLst>
  </p:cSld>
  <p:clrMapOvr>
    <a:masterClrMapping/>
  </p:clrMapOvr>
  <p:transition spd="slow">
    <p:pull dir="r"/>
  </p:transition>
</p:sld>
</file>

<file path=ppt/slides/slide8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Profitability</a:t>
            </a:r>
          </a:p>
        </p:txBody>
      </p:sp>
      <p:sp>
        <p:nvSpPr>
          <p:cNvPr id="96259" name="Rectangle 3"/>
          <p:cNvSpPr>
            <a:spLocks noGrp="1" noChangeArrowheads="1"/>
          </p:cNvSpPr>
          <p:nvPr>
            <p:ph type="body" idx="1"/>
          </p:nvPr>
        </p:nvSpPr>
        <p:spPr>
          <a:xfrm>
            <a:off x="762000" y="1628799"/>
            <a:ext cx="8655496" cy="688619"/>
          </a:xfrm>
        </p:spPr>
        <p:txBody>
          <a:bodyPr/>
          <a:lstStyle/>
          <a:p>
            <a:pPr marL="268288" indent="-268288" algn="just">
              <a:lnSpc>
                <a:spcPts val="2700"/>
              </a:lnSpc>
              <a:spcBef>
                <a:spcPts val="600"/>
              </a:spcBef>
              <a:spcAft>
                <a:spcPts val="600"/>
              </a:spcAft>
            </a:pPr>
            <a:r>
              <a:rPr lang="en-US" sz="2000" dirty="0">
                <a:solidFill>
                  <a:srgbClr val="FF0000"/>
                </a:solidFill>
                <a:cs typeface="Times New Roman" pitchFamily="18" charset="0"/>
              </a:rPr>
              <a:t>Profitability has also improved in the Euro Area, but banks are still performing worse than in other economies…</a:t>
            </a:r>
            <a:endParaRPr lang="en-US" sz="2000" dirty="0">
              <a:cs typeface="Times New Roman" pitchFamily="18" charset="0"/>
            </a:endParaRPr>
          </a:p>
        </p:txBody>
      </p:sp>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858</a:t>
            </a:fld>
            <a:endParaRPr lang="en-US" dirty="0"/>
          </a:p>
        </p:txBody>
      </p:sp>
      <p:pic>
        <p:nvPicPr>
          <p:cNvPr id="3" name="Picture 2"/>
          <p:cNvPicPr>
            <a:picLocks noChangeAspect="1"/>
          </p:cNvPicPr>
          <p:nvPr/>
        </p:nvPicPr>
        <p:blipFill>
          <a:blip r:embed="rId2"/>
          <a:stretch>
            <a:fillRect/>
          </a:stretch>
        </p:blipFill>
        <p:spPr>
          <a:xfrm>
            <a:off x="992559" y="2493826"/>
            <a:ext cx="4896545" cy="3743485"/>
          </a:xfrm>
          <a:prstGeom prst="rect">
            <a:avLst/>
          </a:prstGeom>
        </p:spPr>
      </p:pic>
      <p:sp>
        <p:nvSpPr>
          <p:cNvPr id="9" name="Text Box 4"/>
          <p:cNvSpPr txBox="1">
            <a:spLocks noChangeArrowheads="1"/>
          </p:cNvSpPr>
          <p:nvPr/>
        </p:nvSpPr>
        <p:spPr bwMode="auto">
          <a:xfrm>
            <a:off x="6005315" y="5991091"/>
            <a:ext cx="3412181"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ECB (2018), “ECB Financial Stability Review”, Nov.</a:t>
            </a:r>
          </a:p>
        </p:txBody>
      </p:sp>
    </p:spTree>
    <p:extLst>
      <p:ext uri="{BB962C8B-B14F-4D97-AF65-F5344CB8AC3E}">
        <p14:creationId xmlns:p14="http://schemas.microsoft.com/office/powerpoint/2010/main" val="4089752334"/>
      </p:ext>
    </p:extLst>
  </p:cSld>
  <p:clrMapOvr>
    <a:masterClrMapping/>
  </p:clrMapOvr>
  <p:transition spd="slow">
    <p:pull dir="r"/>
  </p:transition>
</p:sld>
</file>

<file path=ppt/slides/slide8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Profitability</a:t>
            </a:r>
          </a:p>
        </p:txBody>
      </p:sp>
      <p:sp>
        <p:nvSpPr>
          <p:cNvPr id="96259" name="Rectangle 3"/>
          <p:cNvSpPr>
            <a:spLocks noGrp="1" noChangeArrowheads="1"/>
          </p:cNvSpPr>
          <p:nvPr>
            <p:ph type="body" idx="1"/>
          </p:nvPr>
        </p:nvSpPr>
        <p:spPr>
          <a:xfrm>
            <a:off x="762000" y="1628800"/>
            <a:ext cx="8655496" cy="529777"/>
          </a:xfrm>
        </p:spPr>
        <p:txBody>
          <a:bodyPr/>
          <a:lstStyle/>
          <a:p>
            <a:pPr algn="just">
              <a:lnSpc>
                <a:spcPts val="2700"/>
              </a:lnSpc>
              <a:spcBef>
                <a:spcPts val="600"/>
              </a:spcBef>
              <a:spcAft>
                <a:spcPts val="600"/>
              </a:spcAft>
            </a:pPr>
            <a:r>
              <a:rPr lang="en-US" sz="2000" dirty="0">
                <a:cs typeface="Times New Roman" pitchFamily="18" charset="0"/>
              </a:rPr>
              <a:t>… , due to lower economic growth, efficiency and diversification, ...</a:t>
            </a:r>
          </a:p>
        </p:txBody>
      </p:sp>
      <p:sp>
        <p:nvSpPr>
          <p:cNvPr id="6" name="Text Box 4"/>
          <p:cNvSpPr txBox="1">
            <a:spLocks noChangeArrowheads="1"/>
          </p:cNvSpPr>
          <p:nvPr/>
        </p:nvSpPr>
        <p:spPr bwMode="auto">
          <a:xfrm>
            <a:off x="776536" y="6046014"/>
            <a:ext cx="8496944"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ECB (2019), “ECB Financial Stability Review”, May.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859</a:t>
            </a:fld>
            <a:endParaRPr lang="en-US" dirty="0"/>
          </a:p>
        </p:txBody>
      </p:sp>
      <p:pic>
        <p:nvPicPr>
          <p:cNvPr id="4" name="Picture 3"/>
          <p:cNvPicPr>
            <a:picLocks noChangeAspect="1"/>
          </p:cNvPicPr>
          <p:nvPr/>
        </p:nvPicPr>
        <p:blipFill>
          <a:blip r:embed="rId2"/>
          <a:stretch>
            <a:fillRect/>
          </a:stretch>
        </p:blipFill>
        <p:spPr>
          <a:xfrm>
            <a:off x="864838" y="2179078"/>
            <a:ext cx="6464425" cy="3156159"/>
          </a:xfrm>
          <a:prstGeom prst="rect">
            <a:avLst/>
          </a:prstGeom>
        </p:spPr>
      </p:pic>
      <p:pic>
        <p:nvPicPr>
          <p:cNvPr id="5" name="Picture 4"/>
          <p:cNvPicPr>
            <a:picLocks noChangeAspect="1"/>
          </p:cNvPicPr>
          <p:nvPr/>
        </p:nvPicPr>
        <p:blipFill>
          <a:blip r:embed="rId3"/>
          <a:stretch>
            <a:fillRect/>
          </a:stretch>
        </p:blipFill>
        <p:spPr>
          <a:xfrm>
            <a:off x="864838" y="5517232"/>
            <a:ext cx="6865419" cy="455098"/>
          </a:xfrm>
          <a:prstGeom prst="rect">
            <a:avLst/>
          </a:prstGeom>
        </p:spPr>
      </p:pic>
    </p:spTree>
    <p:extLst>
      <p:ext uri="{BB962C8B-B14F-4D97-AF65-F5344CB8AC3E}">
        <p14:creationId xmlns:p14="http://schemas.microsoft.com/office/powerpoint/2010/main" val="2343548518"/>
      </p:ext>
    </p:extLst>
  </p:cSld>
  <p:clrMapOvr>
    <a:masterClrMapping/>
  </p:clrMapOvr>
  <p:transition spd="slow">
    <p:pull dir="r"/>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Relevance of Finance for </a:t>
            </a:r>
            <a:br>
              <a:rPr lang="en-US" dirty="0"/>
            </a:br>
            <a:r>
              <a:rPr lang="en-US" dirty="0"/>
              <a:t>Economic Growth</a:t>
            </a:r>
          </a:p>
        </p:txBody>
      </p:sp>
      <p:sp>
        <p:nvSpPr>
          <p:cNvPr id="1619971" name="Rectangle 3"/>
          <p:cNvSpPr>
            <a:spLocks noGrp="1" noChangeArrowheads="1"/>
          </p:cNvSpPr>
          <p:nvPr>
            <p:ph type="body" idx="1"/>
          </p:nvPr>
        </p:nvSpPr>
        <p:spPr>
          <a:xfrm>
            <a:off x="776535" y="1628800"/>
            <a:ext cx="8816467" cy="4680520"/>
          </a:xfrm>
        </p:spPr>
        <p:txBody>
          <a:bodyPr/>
          <a:lstStyle/>
          <a:p>
            <a:pPr algn="just">
              <a:lnSpc>
                <a:spcPts val="2700"/>
              </a:lnSpc>
              <a:spcBef>
                <a:spcPts val="0"/>
              </a:spcBef>
              <a:spcAft>
                <a:spcPts val="600"/>
              </a:spcAft>
            </a:pPr>
            <a:r>
              <a:rPr lang="pt-PT" sz="1800" dirty="0"/>
              <a:t>The </a:t>
            </a:r>
            <a:r>
              <a:rPr lang="en-US" sz="1800" dirty="0"/>
              <a:t>idea of a potential threshold above which financial development is damaging started with Minsky (1974) and </a:t>
            </a:r>
            <a:r>
              <a:rPr lang="en-US" sz="1800" dirty="0" err="1"/>
              <a:t>Kindleberger</a:t>
            </a:r>
            <a:r>
              <a:rPr lang="en-US" sz="1800" dirty="0"/>
              <a:t> (1978), who emphasized the relationship between finance and macroeconomic volatility, as well as financial instability and manias.</a:t>
            </a:r>
          </a:p>
          <a:p>
            <a:pPr algn="just">
              <a:lnSpc>
                <a:spcPts val="2700"/>
              </a:lnSpc>
              <a:spcBef>
                <a:spcPts val="0"/>
              </a:spcBef>
              <a:spcAft>
                <a:spcPts val="600"/>
              </a:spcAft>
            </a:pPr>
            <a:r>
              <a:rPr lang="en-US" sz="1800" dirty="0"/>
              <a:t>More recently, </a:t>
            </a:r>
            <a:r>
              <a:rPr lang="en-US" sz="1800" dirty="0" err="1"/>
              <a:t>Rajan</a:t>
            </a:r>
            <a:r>
              <a:rPr lang="en-US" sz="1800" dirty="0"/>
              <a:t> (2005) discussed the dangers of financial development, arguing that a large and complex financial system increased the odds of a “catastrophic meltdown.”</a:t>
            </a:r>
          </a:p>
          <a:p>
            <a:pPr algn="just">
              <a:lnSpc>
                <a:spcPts val="2700"/>
              </a:lnSpc>
              <a:spcBef>
                <a:spcPts val="0"/>
              </a:spcBef>
              <a:spcAft>
                <a:spcPts val="600"/>
              </a:spcAft>
            </a:pPr>
            <a:r>
              <a:rPr lang="en-US" sz="1800" dirty="0" err="1"/>
              <a:t>Gennaioli</a:t>
            </a:r>
            <a:r>
              <a:rPr lang="en-US" sz="1800" dirty="0"/>
              <a:t>, Shleifer, and </a:t>
            </a:r>
            <a:r>
              <a:rPr lang="en-US" sz="1800" dirty="0" err="1"/>
              <a:t>Vishny</a:t>
            </a:r>
            <a:r>
              <a:rPr lang="en-US" sz="1800" dirty="0"/>
              <a:t> (2010) show that in the presence of some neglected tail risk, financial innovation can increase financial fragility even in the absence of leverage.</a:t>
            </a:r>
            <a:endParaRPr lang="en-US" dirty="0"/>
          </a:p>
          <a:p>
            <a:pPr algn="just">
              <a:lnSpc>
                <a:spcPts val="2700"/>
              </a:lnSpc>
              <a:spcBef>
                <a:spcPts val="0"/>
              </a:spcBef>
              <a:spcAft>
                <a:spcPts val="600"/>
              </a:spcAft>
            </a:pPr>
            <a:r>
              <a:rPr lang="en-US" sz="1800" dirty="0"/>
              <a:t>Easterly, W., Islam, R., and </a:t>
            </a:r>
            <a:r>
              <a:rPr lang="en-US" sz="1800" dirty="0" err="1"/>
              <a:t>Stiglitz</a:t>
            </a:r>
            <a:r>
              <a:rPr lang="en-US" sz="1800" dirty="0"/>
              <a:t>, J. (2000), "Shaken and Stirred, Explaining Growth Volatility," Annual Bank Conference on Development Economics, World </a:t>
            </a:r>
            <a:r>
              <a:rPr lang="pt-PT" sz="1800" dirty="0" err="1"/>
              <a:t>Bank</a:t>
            </a:r>
            <a:r>
              <a:rPr lang="pt-PT" sz="1800" dirty="0"/>
              <a:t>, Washington D.C.</a:t>
            </a:r>
            <a:r>
              <a:rPr lang="en-US" sz="1800" dirty="0"/>
              <a:t>:</a:t>
            </a:r>
          </a:p>
          <a:p>
            <a:pPr marL="539750" lvl="1" indent="-184150" algn="just">
              <a:lnSpc>
                <a:spcPts val="2300"/>
              </a:lnSpc>
              <a:spcBef>
                <a:spcPts val="0"/>
              </a:spcBef>
              <a:spcAft>
                <a:spcPts val="300"/>
              </a:spcAft>
              <a:buFontTx/>
              <a:buChar char="-"/>
            </a:pPr>
            <a:r>
              <a:rPr lang="en-US" sz="1600" dirty="0"/>
              <a:t>empirically show that there is a convex and </a:t>
            </a:r>
            <a:r>
              <a:rPr lang="en-US" sz="1600" dirty="0">
                <a:solidFill>
                  <a:srgbClr val="FF0000"/>
                </a:solidFill>
              </a:rPr>
              <a:t>non-monotone relationship between financial depth and the volatility of output growth</a:t>
            </a:r>
            <a:r>
              <a:rPr lang="en-US" sz="1600" dirty="0"/>
              <a:t>;</a:t>
            </a:r>
          </a:p>
          <a:p>
            <a:pPr marL="539750" lvl="1" indent="-184150" algn="just">
              <a:lnSpc>
                <a:spcPts val="2300"/>
              </a:lnSpc>
              <a:spcBef>
                <a:spcPts val="0"/>
              </a:spcBef>
              <a:spcAft>
                <a:spcPts val="300"/>
              </a:spcAft>
              <a:buFontTx/>
              <a:buChar char="-"/>
            </a:pPr>
            <a:r>
              <a:rPr lang="en-US" sz="1600" dirty="0">
                <a:solidFill>
                  <a:srgbClr val="FF0000"/>
                </a:solidFill>
              </a:rPr>
              <a:t>output volatility starts increasing when credit to the private sector reaches 100% of GDP</a:t>
            </a:r>
            <a:r>
              <a:rPr lang="en-US" sz="1600" dirty="0"/>
              <a:t>. </a:t>
            </a:r>
            <a:endParaRPr lang="en-US" sz="1800" b="1" dirty="0">
              <a:solidFill>
                <a:srgbClr val="FF0000"/>
              </a:solidFill>
            </a:endParaRPr>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86</a:t>
            </a:fld>
            <a:endParaRPr lang="en-US" dirty="0"/>
          </a:p>
        </p:txBody>
      </p:sp>
    </p:spTree>
    <p:extLst>
      <p:ext uri="{BB962C8B-B14F-4D97-AF65-F5344CB8AC3E}">
        <p14:creationId xmlns:p14="http://schemas.microsoft.com/office/powerpoint/2010/main" val="2865152178"/>
      </p:ext>
    </p:extLst>
  </p:cSld>
  <p:clrMapOvr>
    <a:masterClrMapping/>
  </p:clrMapOvr>
  <p:transition spd="slow">
    <p:pull dir="r"/>
  </p:transition>
</p:sld>
</file>

<file path=ppt/slides/slide8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Profitability</a:t>
            </a:r>
          </a:p>
        </p:txBody>
      </p:sp>
      <p:sp>
        <p:nvSpPr>
          <p:cNvPr id="96259" name="Rectangle 3"/>
          <p:cNvSpPr>
            <a:spLocks noGrp="1" noChangeArrowheads="1"/>
          </p:cNvSpPr>
          <p:nvPr>
            <p:ph type="body" idx="1"/>
          </p:nvPr>
        </p:nvSpPr>
        <p:spPr>
          <a:xfrm>
            <a:off x="762000" y="1628800"/>
            <a:ext cx="8655496" cy="360040"/>
          </a:xfrm>
        </p:spPr>
        <p:txBody>
          <a:bodyPr/>
          <a:lstStyle/>
          <a:p>
            <a:r>
              <a:rPr lang="en-US" sz="2000" dirty="0">
                <a:cs typeface="Times New Roman" pitchFamily="18" charset="0"/>
              </a:rPr>
              <a:t>… as well as higher NPLs.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860</a:t>
            </a:fld>
            <a:endParaRPr lang="en-US" dirty="0"/>
          </a:p>
        </p:txBody>
      </p:sp>
      <p:sp>
        <p:nvSpPr>
          <p:cNvPr id="9" name="Text Box 4"/>
          <p:cNvSpPr txBox="1">
            <a:spLocks noChangeArrowheads="1"/>
          </p:cNvSpPr>
          <p:nvPr/>
        </p:nvSpPr>
        <p:spPr bwMode="auto">
          <a:xfrm>
            <a:off x="788777" y="6046014"/>
            <a:ext cx="4589913"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ECB (2018), “ECB Financial Stability Review”, Nov.</a:t>
            </a:r>
          </a:p>
        </p:txBody>
      </p:sp>
      <p:pic>
        <p:nvPicPr>
          <p:cNvPr id="5" name="Picture 4"/>
          <p:cNvPicPr>
            <a:picLocks noChangeAspect="1"/>
          </p:cNvPicPr>
          <p:nvPr/>
        </p:nvPicPr>
        <p:blipFill>
          <a:blip r:embed="rId2"/>
          <a:stretch>
            <a:fillRect/>
          </a:stretch>
        </p:blipFill>
        <p:spPr>
          <a:xfrm>
            <a:off x="848544" y="2158540"/>
            <a:ext cx="6566101" cy="3861000"/>
          </a:xfrm>
          <a:prstGeom prst="rect">
            <a:avLst/>
          </a:prstGeom>
        </p:spPr>
      </p:pic>
    </p:spTree>
    <p:extLst>
      <p:ext uri="{BB962C8B-B14F-4D97-AF65-F5344CB8AC3E}">
        <p14:creationId xmlns:p14="http://schemas.microsoft.com/office/powerpoint/2010/main" val="1376424905"/>
      </p:ext>
    </p:extLst>
  </p:cSld>
  <p:clrMapOvr>
    <a:masterClrMapping/>
  </p:clrMapOvr>
  <p:transition spd="slow">
    <p:pull dir="r"/>
  </p:transition>
</p:sld>
</file>

<file path=ppt/slides/slide8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solidFill>
                  <a:schemeClr val="tx1"/>
                </a:solidFill>
              </a:rPr>
              <a:t>Profitability</a:t>
            </a:r>
          </a:p>
        </p:txBody>
      </p:sp>
      <p:sp>
        <p:nvSpPr>
          <p:cNvPr id="8" name="Text Box 4"/>
          <p:cNvSpPr txBox="1">
            <a:spLocks noChangeArrowheads="1"/>
          </p:cNvSpPr>
          <p:nvPr/>
        </p:nvSpPr>
        <p:spPr bwMode="auto">
          <a:xfrm>
            <a:off x="4160912" y="5909210"/>
            <a:ext cx="5256584" cy="400110"/>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JP Morgan </a:t>
            </a:r>
            <a:r>
              <a:rPr lang="en-US" sz="1000" b="0" u="none" dirty="0" err="1">
                <a:solidFill>
                  <a:schemeClr val="tx1"/>
                </a:solidFill>
              </a:rPr>
              <a:t>Cazenove</a:t>
            </a:r>
            <a:r>
              <a:rPr lang="en-US" sz="1000" b="0" u="none" dirty="0">
                <a:solidFill>
                  <a:schemeClr val="tx1"/>
                </a:solidFill>
              </a:rPr>
              <a:t> (2016), “</a:t>
            </a:r>
            <a:r>
              <a:rPr lang="en-GB" sz="1000" b="0" u="none" dirty="0">
                <a:solidFill>
                  <a:schemeClr val="tx1"/>
                </a:solidFill>
              </a:rPr>
              <a:t>European Banks - Lessons from Japan: EU Banks between a rock and a hard place”</a:t>
            </a:r>
            <a:endParaRPr lang="en-US" sz="1000" b="0" u="none" dirty="0">
              <a:solidFill>
                <a:schemeClr val="tx1"/>
              </a:solidFill>
            </a:endParaRPr>
          </a:p>
        </p:txBody>
      </p:sp>
      <p:pic>
        <p:nvPicPr>
          <p:cNvPr id="3" name="Picture 2"/>
          <p:cNvPicPr>
            <a:picLocks noChangeAspect="1"/>
          </p:cNvPicPr>
          <p:nvPr/>
        </p:nvPicPr>
        <p:blipFill>
          <a:blip r:embed="rId2"/>
          <a:stretch>
            <a:fillRect/>
          </a:stretch>
        </p:blipFill>
        <p:spPr>
          <a:xfrm>
            <a:off x="883991" y="2420115"/>
            <a:ext cx="7237361" cy="2047697"/>
          </a:xfrm>
          <a:prstGeom prst="rect">
            <a:avLst/>
          </a:prstGeom>
        </p:spPr>
      </p:pic>
      <p:pic>
        <p:nvPicPr>
          <p:cNvPr id="4" name="Picture 3"/>
          <p:cNvPicPr>
            <a:picLocks noChangeAspect="1"/>
          </p:cNvPicPr>
          <p:nvPr/>
        </p:nvPicPr>
        <p:blipFill>
          <a:blip r:embed="rId3"/>
          <a:stretch>
            <a:fillRect/>
          </a:stretch>
        </p:blipFill>
        <p:spPr>
          <a:xfrm>
            <a:off x="883991" y="4525312"/>
            <a:ext cx="3276921" cy="1805357"/>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861</a:t>
            </a:fld>
            <a:endParaRPr lang="en-US"/>
          </a:p>
        </p:txBody>
      </p:sp>
      <p:sp>
        <p:nvSpPr>
          <p:cNvPr id="9" name="Rectangle 3"/>
          <p:cNvSpPr txBox="1">
            <a:spLocks noChangeArrowheads="1"/>
          </p:cNvSpPr>
          <p:nvPr/>
        </p:nvSpPr>
        <p:spPr bwMode="auto">
          <a:xfrm>
            <a:off x="762000" y="1628799"/>
            <a:ext cx="8655496" cy="73381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kumimoji="0" lang="en-US" sz="2000" b="0" u="none" kern="0" dirty="0">
                <a:cs typeface="Times New Roman" pitchFamily="18" charset="0"/>
              </a:rPr>
              <a:t>The contribution of the expansionary monetary policies implemented has not been enough to drive credit growth and significant improvements in NII.</a:t>
            </a:r>
          </a:p>
        </p:txBody>
      </p:sp>
    </p:spTree>
    <p:extLst>
      <p:ext uri="{BB962C8B-B14F-4D97-AF65-F5344CB8AC3E}">
        <p14:creationId xmlns:p14="http://schemas.microsoft.com/office/powerpoint/2010/main" val="655955871"/>
      </p:ext>
    </p:extLst>
  </p:cSld>
  <p:clrMapOvr>
    <a:masterClrMapping/>
  </p:clrMapOvr>
  <p:transition spd="slow">
    <p:pull dir="r"/>
  </p:transition>
</p:sld>
</file>

<file path=ppt/slides/slide8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solidFill>
                  <a:schemeClr val="tx1"/>
                </a:solidFill>
              </a:rPr>
              <a:t>Profitability</a:t>
            </a:r>
          </a:p>
        </p:txBody>
      </p:sp>
      <p:sp>
        <p:nvSpPr>
          <p:cNvPr id="96259" name="Rectangle 3"/>
          <p:cNvSpPr>
            <a:spLocks noGrp="1" noChangeArrowheads="1"/>
          </p:cNvSpPr>
          <p:nvPr>
            <p:ph type="body" idx="1"/>
          </p:nvPr>
        </p:nvSpPr>
        <p:spPr>
          <a:xfrm>
            <a:off x="762000" y="1628800"/>
            <a:ext cx="8731250" cy="792088"/>
          </a:xfrm>
        </p:spPr>
        <p:txBody>
          <a:bodyPr/>
          <a:lstStyle/>
          <a:p>
            <a:pPr algn="just">
              <a:lnSpc>
                <a:spcPts val="2700"/>
              </a:lnSpc>
              <a:spcBef>
                <a:spcPts val="600"/>
              </a:spcBef>
              <a:spcAft>
                <a:spcPts val="600"/>
              </a:spcAft>
            </a:pPr>
            <a:r>
              <a:rPr lang="en-GB" sz="2000" dirty="0"/>
              <a:t>Actually, low interest rates didn’t drive loan growth – the Japanese experience of balance sheet deleveraging is similar in Europe.</a:t>
            </a:r>
          </a:p>
        </p:txBody>
      </p:sp>
      <p:sp>
        <p:nvSpPr>
          <p:cNvPr id="8" name="Text Box 4"/>
          <p:cNvSpPr txBox="1">
            <a:spLocks noChangeArrowheads="1"/>
          </p:cNvSpPr>
          <p:nvPr/>
        </p:nvSpPr>
        <p:spPr bwMode="auto">
          <a:xfrm>
            <a:off x="942392" y="5589240"/>
            <a:ext cx="8475104"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JP Morgan </a:t>
            </a:r>
            <a:r>
              <a:rPr lang="en-US" sz="1200" b="0" u="none" dirty="0" err="1">
                <a:solidFill>
                  <a:schemeClr val="tx1"/>
                </a:solidFill>
              </a:rPr>
              <a:t>Cazenove</a:t>
            </a:r>
            <a:r>
              <a:rPr lang="en-US" sz="1200" b="0" u="none" dirty="0">
                <a:solidFill>
                  <a:schemeClr val="tx1"/>
                </a:solidFill>
              </a:rPr>
              <a:t> (2016), “</a:t>
            </a:r>
            <a:r>
              <a:rPr lang="en-GB" sz="1200" b="0" u="none" dirty="0">
                <a:solidFill>
                  <a:schemeClr val="tx1"/>
                </a:solidFill>
              </a:rPr>
              <a:t>European Banks - Lessons from Japan: EU Banks between a rock and a hard place”.</a:t>
            </a:r>
            <a:endParaRPr lang="en-US" sz="1200" b="0" u="none" dirty="0">
              <a:solidFill>
                <a:schemeClr val="tx1"/>
              </a:solidFill>
            </a:endParaRPr>
          </a:p>
        </p:txBody>
      </p:sp>
      <p:pic>
        <p:nvPicPr>
          <p:cNvPr id="5" name="Picture 4"/>
          <p:cNvPicPr>
            <a:picLocks noChangeAspect="1"/>
          </p:cNvPicPr>
          <p:nvPr/>
        </p:nvPicPr>
        <p:blipFill>
          <a:blip r:embed="rId2"/>
          <a:stretch>
            <a:fillRect/>
          </a:stretch>
        </p:blipFill>
        <p:spPr>
          <a:xfrm>
            <a:off x="942392" y="2636912"/>
            <a:ext cx="8205365" cy="2347313"/>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862</a:t>
            </a:fld>
            <a:endParaRPr lang="en-US"/>
          </a:p>
        </p:txBody>
      </p:sp>
    </p:spTree>
    <p:extLst>
      <p:ext uri="{BB962C8B-B14F-4D97-AF65-F5344CB8AC3E}">
        <p14:creationId xmlns:p14="http://schemas.microsoft.com/office/powerpoint/2010/main" val="2943665137"/>
      </p:ext>
    </p:extLst>
  </p:cSld>
  <p:clrMapOvr>
    <a:masterClrMapping/>
  </p:clrMapOvr>
  <p:transition spd="slow">
    <p:pull dir="r"/>
  </p:transition>
</p:sld>
</file>

<file path=ppt/slides/slide8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solidFill>
                  <a:schemeClr val="tx1"/>
                </a:solidFill>
              </a:rPr>
              <a:t>Profitability</a:t>
            </a:r>
          </a:p>
        </p:txBody>
      </p:sp>
      <p:sp>
        <p:nvSpPr>
          <p:cNvPr id="96259" name="Rectangle 3"/>
          <p:cNvSpPr>
            <a:spLocks noGrp="1" noChangeArrowheads="1"/>
          </p:cNvSpPr>
          <p:nvPr>
            <p:ph type="body" idx="1"/>
          </p:nvPr>
        </p:nvSpPr>
        <p:spPr>
          <a:xfrm>
            <a:off x="762000" y="1628800"/>
            <a:ext cx="8731250" cy="1080120"/>
          </a:xfrm>
        </p:spPr>
        <p:txBody>
          <a:bodyPr/>
          <a:lstStyle/>
          <a:p>
            <a:pPr marL="265113" indent="-265113" algn="just">
              <a:lnSpc>
                <a:spcPts val="2700"/>
              </a:lnSpc>
              <a:spcBef>
                <a:spcPts val="600"/>
              </a:spcBef>
              <a:spcAft>
                <a:spcPts val="600"/>
              </a:spcAft>
            </a:pPr>
            <a:r>
              <a:rPr lang="en-GB" sz="2000" dirty="0"/>
              <a:t>Banks managed to mitigate the impact of lower interest rates by imposing negative interest rates on deposits by a larger slice of their customers, namely NFC.</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863</a:t>
            </a:fld>
            <a:endParaRPr lang="en-US"/>
          </a:p>
        </p:txBody>
      </p:sp>
      <p:pic>
        <p:nvPicPr>
          <p:cNvPr id="3" name="Picture 2"/>
          <p:cNvPicPr>
            <a:picLocks noChangeAspect="1"/>
          </p:cNvPicPr>
          <p:nvPr/>
        </p:nvPicPr>
        <p:blipFill>
          <a:blip r:embed="rId2"/>
          <a:stretch>
            <a:fillRect/>
          </a:stretch>
        </p:blipFill>
        <p:spPr>
          <a:xfrm>
            <a:off x="1928664" y="2409105"/>
            <a:ext cx="2880320" cy="3855641"/>
          </a:xfrm>
          <a:prstGeom prst="rect">
            <a:avLst/>
          </a:prstGeom>
        </p:spPr>
      </p:pic>
      <p:sp>
        <p:nvSpPr>
          <p:cNvPr id="9" name="Text Box 4"/>
          <p:cNvSpPr txBox="1">
            <a:spLocks noChangeArrowheads="1"/>
          </p:cNvSpPr>
          <p:nvPr/>
        </p:nvSpPr>
        <p:spPr bwMode="auto">
          <a:xfrm>
            <a:off x="5235935" y="6046014"/>
            <a:ext cx="4092215" cy="276999"/>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ECB (2020), “ECB Financial Stability Review”, June.</a:t>
            </a:r>
          </a:p>
        </p:txBody>
      </p:sp>
    </p:spTree>
    <p:extLst>
      <p:ext uri="{BB962C8B-B14F-4D97-AF65-F5344CB8AC3E}">
        <p14:creationId xmlns:p14="http://schemas.microsoft.com/office/powerpoint/2010/main" val="1001019667"/>
      </p:ext>
    </p:extLst>
  </p:cSld>
  <p:clrMapOvr>
    <a:masterClrMapping/>
  </p:clrMapOvr>
  <p:transition spd="slow">
    <p:pull dir="r"/>
  </p:transition>
</p:sld>
</file>

<file path=ppt/slides/slide8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solidFill>
                  <a:schemeClr val="tx1"/>
                </a:solidFill>
              </a:rPr>
              <a:t>Profitability</a:t>
            </a:r>
          </a:p>
        </p:txBody>
      </p:sp>
      <p:sp>
        <p:nvSpPr>
          <p:cNvPr id="8" name="Text Box 4"/>
          <p:cNvSpPr txBox="1">
            <a:spLocks noChangeArrowheads="1"/>
          </p:cNvSpPr>
          <p:nvPr/>
        </p:nvSpPr>
        <p:spPr bwMode="auto">
          <a:xfrm>
            <a:off x="5385048" y="5837202"/>
            <a:ext cx="4032448" cy="400110"/>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Financial Times (2019), “</a:t>
            </a:r>
            <a:r>
              <a:rPr lang="en-GB" sz="1000" b="0" u="none" dirty="0">
                <a:solidFill>
                  <a:schemeClr val="tx1"/>
                </a:solidFill>
              </a:rPr>
              <a:t>Credibility gap: Central banks continue to miss inflation targets despite years of easing”</a:t>
            </a:r>
            <a:endParaRPr lang="en-US" sz="1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864</a:t>
            </a:fld>
            <a:endParaRPr lang="en-US"/>
          </a:p>
        </p:txBody>
      </p:sp>
      <p:sp>
        <p:nvSpPr>
          <p:cNvPr id="9" name="Rectangle 3"/>
          <p:cNvSpPr txBox="1">
            <a:spLocks noChangeArrowheads="1"/>
          </p:cNvSpPr>
          <p:nvPr/>
        </p:nvSpPr>
        <p:spPr bwMode="auto">
          <a:xfrm>
            <a:off x="762000" y="1628798"/>
            <a:ext cx="8655496" cy="108012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kumimoji="0" lang="en-US" sz="2000" b="0" u="none" kern="0" dirty="0">
                <a:cs typeface="Times New Roman" pitchFamily="18" charset="0"/>
              </a:rPr>
              <a:t>The monetary policy stimulus by the major central banks is illustrated by the enormous increase (2 to 4 times in many countries since 2009) in the Balance sheets of central banks.</a:t>
            </a:r>
          </a:p>
        </p:txBody>
      </p:sp>
      <p:pic>
        <p:nvPicPr>
          <p:cNvPr id="5" name="Picture 4"/>
          <p:cNvPicPr>
            <a:picLocks noChangeAspect="1"/>
          </p:cNvPicPr>
          <p:nvPr/>
        </p:nvPicPr>
        <p:blipFill>
          <a:blip r:embed="rId2"/>
          <a:stretch>
            <a:fillRect/>
          </a:stretch>
        </p:blipFill>
        <p:spPr>
          <a:xfrm>
            <a:off x="762000" y="2872713"/>
            <a:ext cx="4623048" cy="3292591"/>
          </a:xfrm>
          <a:prstGeom prst="rect">
            <a:avLst/>
          </a:prstGeom>
        </p:spPr>
      </p:pic>
    </p:spTree>
    <p:extLst>
      <p:ext uri="{BB962C8B-B14F-4D97-AF65-F5344CB8AC3E}">
        <p14:creationId xmlns:p14="http://schemas.microsoft.com/office/powerpoint/2010/main" val="2949535997"/>
      </p:ext>
    </p:extLst>
  </p:cSld>
  <p:clrMapOvr>
    <a:masterClrMapping/>
  </p:clrMapOvr>
  <p:transition spd="slow">
    <p:pull dir="r"/>
  </p:transition>
</p:sld>
</file>

<file path=ppt/slides/slide8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Solvency</a:t>
            </a:r>
          </a:p>
        </p:txBody>
      </p:sp>
      <p:sp>
        <p:nvSpPr>
          <p:cNvPr id="96259" name="Rectangle 3"/>
          <p:cNvSpPr>
            <a:spLocks noGrp="1" noChangeArrowheads="1"/>
          </p:cNvSpPr>
          <p:nvPr>
            <p:ph type="body" idx="1"/>
          </p:nvPr>
        </p:nvSpPr>
        <p:spPr>
          <a:xfrm>
            <a:off x="762000" y="1643633"/>
            <a:ext cx="8655496" cy="417215"/>
          </a:xfrm>
        </p:spPr>
        <p:txBody>
          <a:bodyPr/>
          <a:lstStyle/>
          <a:p>
            <a:pPr marL="190500" indent="-190500" algn="just"/>
            <a:r>
              <a:rPr lang="pt-PT" sz="2000" dirty="0">
                <a:cs typeface="Times New Roman" pitchFamily="18" charset="0"/>
              </a:rPr>
              <a:t> </a:t>
            </a:r>
            <a:r>
              <a:rPr lang="en-US" sz="2000" dirty="0">
                <a:solidFill>
                  <a:srgbClr val="FF0000"/>
                </a:solidFill>
                <a:cs typeface="Times New Roman" pitchFamily="18" charset="0"/>
              </a:rPr>
              <a:t>Capital increases</a:t>
            </a:r>
            <a:r>
              <a:rPr lang="en-US" sz="2000" dirty="0">
                <a:cs typeface="Times New Roman" pitchFamily="18" charset="0"/>
              </a:rPr>
              <a:t> since 2012 to face higher levels of capital requirements and loan losses…</a:t>
            </a:r>
          </a:p>
        </p:txBody>
      </p:sp>
      <p:sp>
        <p:nvSpPr>
          <p:cNvPr id="10" name="Text Box 4"/>
          <p:cNvSpPr txBox="1">
            <a:spLocks noChangeArrowheads="1"/>
          </p:cNvSpPr>
          <p:nvPr/>
        </p:nvSpPr>
        <p:spPr bwMode="auto">
          <a:xfrm>
            <a:off x="737495" y="5509266"/>
            <a:ext cx="4857127" cy="400110"/>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Banco de Portugal (2016), “Portuguese Banking System: Recent Developments (updated:1Q).</a:t>
            </a:r>
          </a:p>
        </p:txBody>
      </p:sp>
      <p:pic>
        <p:nvPicPr>
          <p:cNvPr id="2" name="Picture 1"/>
          <p:cNvPicPr>
            <a:picLocks noChangeAspect="1"/>
          </p:cNvPicPr>
          <p:nvPr/>
        </p:nvPicPr>
        <p:blipFill>
          <a:blip r:embed="rId2"/>
          <a:stretch>
            <a:fillRect/>
          </a:stretch>
        </p:blipFill>
        <p:spPr>
          <a:xfrm>
            <a:off x="771701" y="2492896"/>
            <a:ext cx="4822922" cy="2376264"/>
          </a:xfrm>
          <a:prstGeom prst="rect">
            <a:avLst/>
          </a:prstGeom>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865</a:t>
            </a:fld>
            <a:endParaRPr lang="en-US"/>
          </a:p>
        </p:txBody>
      </p:sp>
      <p:pic>
        <p:nvPicPr>
          <p:cNvPr id="5" name="Picture 4"/>
          <p:cNvPicPr>
            <a:picLocks noChangeAspect="1"/>
          </p:cNvPicPr>
          <p:nvPr/>
        </p:nvPicPr>
        <p:blipFill>
          <a:blip r:embed="rId3"/>
          <a:stretch>
            <a:fillRect/>
          </a:stretch>
        </p:blipFill>
        <p:spPr>
          <a:xfrm>
            <a:off x="5714395" y="2460269"/>
            <a:ext cx="3692211" cy="3048998"/>
          </a:xfrm>
          <a:prstGeom prst="rect">
            <a:avLst/>
          </a:prstGeom>
        </p:spPr>
      </p:pic>
      <p:sp>
        <p:nvSpPr>
          <p:cNvPr id="11" name="Text Box 4"/>
          <p:cNvSpPr txBox="1">
            <a:spLocks noChangeArrowheads="1"/>
          </p:cNvSpPr>
          <p:nvPr/>
        </p:nvSpPr>
        <p:spPr bwMode="auto">
          <a:xfrm>
            <a:off x="5673080" y="5509266"/>
            <a:ext cx="3733526" cy="408076"/>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Banco de Portugal (2020), “Portuguese Banking System: Latest Developments”, 2</a:t>
            </a:r>
            <a:r>
              <a:rPr lang="en-US" sz="1000" b="0" u="none" baseline="30000" dirty="0">
                <a:solidFill>
                  <a:schemeClr val="tx1"/>
                </a:solidFill>
              </a:rPr>
              <a:t>nd</a:t>
            </a:r>
            <a:r>
              <a:rPr lang="en-US" sz="1000" b="0" u="none" dirty="0">
                <a:solidFill>
                  <a:schemeClr val="tx1"/>
                </a:solidFill>
              </a:rPr>
              <a:t> Quarter.</a:t>
            </a:r>
          </a:p>
        </p:txBody>
      </p:sp>
    </p:spTree>
    <p:extLst>
      <p:ext uri="{BB962C8B-B14F-4D97-AF65-F5344CB8AC3E}">
        <p14:creationId xmlns:p14="http://schemas.microsoft.com/office/powerpoint/2010/main" val="3316465616"/>
      </p:ext>
    </p:extLst>
  </p:cSld>
  <p:clrMapOvr>
    <a:masterClrMapping/>
  </p:clrMapOvr>
  <p:transition spd="slow">
    <p:pull dir="r"/>
  </p:transition>
</p:sld>
</file>

<file path=ppt/slides/slide8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762000" y="342900"/>
            <a:ext cx="8566150" cy="1104900"/>
          </a:xfrm>
        </p:spPr>
        <p:txBody>
          <a:bodyPr/>
          <a:lstStyle/>
          <a:p>
            <a:r>
              <a:rPr lang="en-US" dirty="0"/>
              <a:t>Solvency</a:t>
            </a:r>
          </a:p>
        </p:txBody>
      </p:sp>
      <p:sp>
        <p:nvSpPr>
          <p:cNvPr id="142339" name="Rectangle 3"/>
          <p:cNvSpPr>
            <a:spLocks noGrp="1" noChangeArrowheads="1"/>
          </p:cNvSpPr>
          <p:nvPr>
            <p:ph type="body" idx="1"/>
          </p:nvPr>
        </p:nvSpPr>
        <p:spPr>
          <a:xfrm>
            <a:off x="762000" y="1600200"/>
            <a:ext cx="8655496" cy="645720"/>
          </a:xfrm>
        </p:spPr>
        <p:txBody>
          <a:bodyPr/>
          <a:lstStyle/>
          <a:p>
            <a:pPr algn="just"/>
            <a:r>
              <a:rPr lang="en-US" sz="2000" dirty="0">
                <a:solidFill>
                  <a:srgbClr val="FF0000"/>
                </a:solidFill>
                <a:cs typeface="Times New Roman" pitchFamily="18" charset="0"/>
              </a:rPr>
              <a:t>… but still comparing unfavorably to other European countries.</a:t>
            </a:r>
          </a:p>
        </p:txBody>
      </p:sp>
      <p:sp>
        <p:nvSpPr>
          <p:cNvPr id="10" name="Text Box 4"/>
          <p:cNvSpPr txBox="1">
            <a:spLocks noChangeArrowheads="1"/>
          </p:cNvSpPr>
          <p:nvPr/>
        </p:nvSpPr>
        <p:spPr bwMode="auto">
          <a:xfrm>
            <a:off x="796030" y="6000714"/>
            <a:ext cx="3949997"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Banco de Portugal (2019), “Financial Stability Review”, June.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866</a:t>
            </a:fld>
            <a:endParaRPr lang="en-US"/>
          </a:p>
        </p:txBody>
      </p:sp>
      <p:pic>
        <p:nvPicPr>
          <p:cNvPr id="5" name="Picture 4"/>
          <p:cNvPicPr>
            <a:picLocks noChangeAspect="1"/>
          </p:cNvPicPr>
          <p:nvPr/>
        </p:nvPicPr>
        <p:blipFill>
          <a:blip r:embed="rId2"/>
          <a:stretch>
            <a:fillRect/>
          </a:stretch>
        </p:blipFill>
        <p:spPr>
          <a:xfrm>
            <a:off x="920552" y="2245920"/>
            <a:ext cx="3627973" cy="3729746"/>
          </a:xfrm>
          <a:prstGeom prst="rect">
            <a:avLst/>
          </a:prstGeom>
        </p:spPr>
      </p:pic>
      <p:sp>
        <p:nvSpPr>
          <p:cNvPr id="8" name="Text Box 4"/>
          <p:cNvSpPr txBox="1">
            <a:spLocks noChangeArrowheads="1"/>
          </p:cNvSpPr>
          <p:nvPr/>
        </p:nvSpPr>
        <p:spPr bwMode="auto">
          <a:xfrm>
            <a:off x="4592960" y="6021288"/>
            <a:ext cx="3949997"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EBA (2020), “Risk Dashboard – Data as of  Q2 2020”, October.</a:t>
            </a:r>
          </a:p>
        </p:txBody>
      </p:sp>
      <p:pic>
        <p:nvPicPr>
          <p:cNvPr id="4" name="Picture 3"/>
          <p:cNvPicPr>
            <a:picLocks noChangeAspect="1"/>
          </p:cNvPicPr>
          <p:nvPr/>
        </p:nvPicPr>
        <p:blipFill>
          <a:blip r:embed="rId3"/>
          <a:stretch>
            <a:fillRect/>
          </a:stretch>
        </p:blipFill>
        <p:spPr>
          <a:xfrm>
            <a:off x="4714306" y="2636912"/>
            <a:ext cx="4343150" cy="3299295"/>
          </a:xfrm>
          <a:prstGeom prst="rect">
            <a:avLst/>
          </a:prstGeom>
        </p:spPr>
      </p:pic>
      <p:sp>
        <p:nvSpPr>
          <p:cNvPr id="11" name="Text Box 4"/>
          <p:cNvSpPr txBox="1">
            <a:spLocks noChangeArrowheads="1"/>
          </p:cNvSpPr>
          <p:nvPr/>
        </p:nvSpPr>
        <p:spPr bwMode="auto">
          <a:xfrm>
            <a:off x="4745360" y="2246675"/>
            <a:ext cx="4312096" cy="461665"/>
          </a:xfrm>
          <a:prstGeom prst="rect">
            <a:avLst/>
          </a:prstGeom>
          <a:noFill/>
          <a:ln w="12700" cap="sq">
            <a:noFill/>
            <a:miter lim="800000"/>
            <a:headEnd/>
            <a:tailEnd/>
          </a:ln>
        </p:spPr>
        <p:txBody>
          <a:bodyPr wrap="square">
            <a:spAutoFit/>
          </a:bodyPr>
          <a:lstStyle/>
          <a:p>
            <a:pPr>
              <a:buNone/>
            </a:pPr>
            <a:r>
              <a:rPr lang="en-US" sz="2400" u="none" dirty="0">
                <a:solidFill>
                  <a:srgbClr val="FF0000"/>
                </a:solidFill>
              </a:rPr>
              <a:t>CET1</a:t>
            </a:r>
          </a:p>
        </p:txBody>
      </p:sp>
    </p:spTree>
    <p:extLst>
      <p:ext uri="{BB962C8B-B14F-4D97-AF65-F5344CB8AC3E}">
        <p14:creationId xmlns:p14="http://schemas.microsoft.com/office/powerpoint/2010/main" val="4057442543"/>
      </p:ext>
    </p:extLst>
  </p:cSld>
  <p:clrMapOvr>
    <a:masterClrMapping/>
  </p:clrMapOvr>
  <p:transition spd="slow">
    <p:pull dir="r"/>
  </p:transition>
</p:sld>
</file>

<file path=ppt/slides/slide8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Solvency</a:t>
            </a:r>
          </a:p>
        </p:txBody>
      </p:sp>
      <p:sp>
        <p:nvSpPr>
          <p:cNvPr id="96259" name="Rectangle 3"/>
          <p:cNvSpPr>
            <a:spLocks noGrp="1" noChangeArrowheads="1"/>
          </p:cNvSpPr>
          <p:nvPr>
            <p:ph type="body" idx="1"/>
          </p:nvPr>
        </p:nvSpPr>
        <p:spPr>
          <a:xfrm>
            <a:off x="762000" y="1643633"/>
            <a:ext cx="8655496" cy="825064"/>
          </a:xfrm>
        </p:spPr>
        <p:txBody>
          <a:bodyPr/>
          <a:lstStyle/>
          <a:p>
            <a:pPr marL="190500" indent="-190500" algn="just">
              <a:lnSpc>
                <a:spcPts val="2700"/>
              </a:lnSpc>
              <a:spcBef>
                <a:spcPts val="600"/>
              </a:spcBef>
              <a:spcAft>
                <a:spcPts val="600"/>
              </a:spcAft>
            </a:pPr>
            <a:r>
              <a:rPr lang="pt-PT" sz="2000" dirty="0">
                <a:cs typeface="Times New Roman" pitchFamily="18" charset="0"/>
              </a:rPr>
              <a:t> </a:t>
            </a:r>
            <a:r>
              <a:rPr lang="en-US" sz="2000" dirty="0">
                <a:solidFill>
                  <a:srgbClr val="FF0000"/>
                </a:solidFill>
                <a:cs typeface="Times New Roman" pitchFamily="18" charset="0"/>
              </a:rPr>
              <a:t>Capital ratios in EA countries more affected by the crisis improve only slightly and mostly due to the reduction in RWA, as a consequence of deleveraging.</a:t>
            </a:r>
            <a:endParaRPr lang="en-US" sz="2000" dirty="0">
              <a:cs typeface="Times New Roman" pitchFamily="18" charset="0"/>
            </a:endParaRPr>
          </a:p>
        </p:txBody>
      </p:sp>
      <p:sp>
        <p:nvSpPr>
          <p:cNvPr id="8" name="Text Box 4"/>
          <p:cNvSpPr txBox="1">
            <a:spLocks noChangeArrowheads="1"/>
          </p:cNvSpPr>
          <p:nvPr/>
        </p:nvSpPr>
        <p:spPr bwMode="auto">
          <a:xfrm>
            <a:off x="5621405" y="6021288"/>
            <a:ext cx="3871846"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ECB (2019), “ECB Financial Stability Review “, May;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867</a:t>
            </a:fld>
            <a:endParaRPr lang="en-US"/>
          </a:p>
        </p:txBody>
      </p:sp>
      <p:pic>
        <p:nvPicPr>
          <p:cNvPr id="3" name="Picture 2"/>
          <p:cNvPicPr>
            <a:picLocks noChangeAspect="1"/>
          </p:cNvPicPr>
          <p:nvPr/>
        </p:nvPicPr>
        <p:blipFill>
          <a:blip r:embed="rId2"/>
          <a:stretch>
            <a:fillRect/>
          </a:stretch>
        </p:blipFill>
        <p:spPr>
          <a:xfrm>
            <a:off x="792910" y="2557992"/>
            <a:ext cx="4828494" cy="3679320"/>
          </a:xfrm>
          <a:prstGeom prst="rect">
            <a:avLst/>
          </a:prstGeom>
        </p:spPr>
      </p:pic>
    </p:spTree>
    <p:extLst>
      <p:ext uri="{BB962C8B-B14F-4D97-AF65-F5344CB8AC3E}">
        <p14:creationId xmlns:p14="http://schemas.microsoft.com/office/powerpoint/2010/main" val="445083144"/>
      </p:ext>
    </p:extLst>
  </p:cSld>
  <p:clrMapOvr>
    <a:masterClrMapping/>
  </p:clrMapOvr>
  <p:transition spd="slow">
    <p:pull dir="r"/>
  </p:transition>
</p:sld>
</file>

<file path=ppt/slides/slide8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Solvency</a:t>
            </a:r>
          </a:p>
        </p:txBody>
      </p:sp>
      <p:sp>
        <p:nvSpPr>
          <p:cNvPr id="96259" name="Rectangle 3"/>
          <p:cNvSpPr>
            <a:spLocks noGrp="1" noChangeArrowheads="1"/>
          </p:cNvSpPr>
          <p:nvPr>
            <p:ph type="body" idx="1"/>
          </p:nvPr>
        </p:nvSpPr>
        <p:spPr>
          <a:xfrm>
            <a:off x="762000" y="1643633"/>
            <a:ext cx="8655496" cy="825064"/>
          </a:xfrm>
        </p:spPr>
        <p:txBody>
          <a:bodyPr/>
          <a:lstStyle/>
          <a:p>
            <a:pPr marL="190500" indent="-190500" algn="just">
              <a:lnSpc>
                <a:spcPts val="2700"/>
              </a:lnSpc>
              <a:spcBef>
                <a:spcPts val="600"/>
              </a:spcBef>
              <a:spcAft>
                <a:spcPts val="600"/>
              </a:spcAft>
            </a:pPr>
            <a:r>
              <a:rPr lang="pt-PT" sz="2000" dirty="0">
                <a:cs typeface="Times New Roman" pitchFamily="18" charset="0"/>
              </a:rPr>
              <a:t> </a:t>
            </a:r>
            <a:r>
              <a:rPr lang="en-US" sz="2000" dirty="0">
                <a:solidFill>
                  <a:srgbClr val="FF0000"/>
                </a:solidFill>
                <a:cs typeface="Times New Roman" pitchFamily="18" charset="0"/>
              </a:rPr>
              <a:t>The improvements in solvency have been observed worldwide.</a:t>
            </a:r>
            <a:endParaRPr lang="en-US" sz="2000" dirty="0">
              <a:cs typeface="Times New Roman" pitchFamily="18" charset="0"/>
            </a:endParaRPr>
          </a:p>
        </p:txBody>
      </p:sp>
      <p:sp>
        <p:nvSpPr>
          <p:cNvPr id="8" name="Text Box 4"/>
          <p:cNvSpPr txBox="1">
            <a:spLocks noChangeArrowheads="1"/>
          </p:cNvSpPr>
          <p:nvPr/>
        </p:nvSpPr>
        <p:spPr bwMode="auto">
          <a:xfrm>
            <a:off x="6825207" y="5805264"/>
            <a:ext cx="2668043" cy="400110"/>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IMF (2020), “Global Financial Stability Review “, Apr;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868</a:t>
            </a:fld>
            <a:endParaRPr lang="en-US"/>
          </a:p>
        </p:txBody>
      </p:sp>
      <p:pic>
        <p:nvPicPr>
          <p:cNvPr id="4" name="Picture 3"/>
          <p:cNvPicPr>
            <a:picLocks noChangeAspect="1"/>
          </p:cNvPicPr>
          <p:nvPr/>
        </p:nvPicPr>
        <p:blipFill>
          <a:blip r:embed="rId2"/>
          <a:stretch>
            <a:fillRect/>
          </a:stretch>
        </p:blipFill>
        <p:spPr>
          <a:xfrm>
            <a:off x="920552" y="2276872"/>
            <a:ext cx="5904656" cy="3864244"/>
          </a:xfrm>
          <a:prstGeom prst="rect">
            <a:avLst/>
          </a:prstGeom>
        </p:spPr>
      </p:pic>
    </p:spTree>
    <p:extLst>
      <p:ext uri="{BB962C8B-B14F-4D97-AF65-F5344CB8AC3E}">
        <p14:creationId xmlns:p14="http://schemas.microsoft.com/office/powerpoint/2010/main" val="2271033991"/>
      </p:ext>
    </p:extLst>
  </p:cSld>
  <p:clrMapOvr>
    <a:masterClrMapping/>
  </p:clrMapOvr>
  <p:transition spd="slow">
    <p:pull dir="r"/>
  </p:transition>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a:xfrm>
            <a:off x="809625" y="2178754"/>
            <a:ext cx="8643938" cy="1200329"/>
          </a:xfrm>
          <a:noFill/>
        </p:spPr>
        <p:txBody>
          <a:bodyPr lIns="91440" tIns="45720" rIns="91440" bIns="45720">
            <a:spAutoFit/>
          </a:bodyPr>
          <a:lstStyle/>
          <a:p>
            <a:pPr marL="449263" indent="-449263" algn="just"/>
            <a:r>
              <a:rPr lang="en-US" sz="3600" b="1" dirty="0"/>
              <a:t>5. Main Trends in International Banking Regulation</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869</a:t>
            </a:fld>
            <a:endParaRPr lang="en-US"/>
          </a:p>
        </p:txBody>
      </p:sp>
    </p:spTree>
    <p:extLst>
      <p:ext uri="{BB962C8B-B14F-4D97-AF65-F5344CB8AC3E}">
        <p14:creationId xmlns:p14="http://schemas.microsoft.com/office/powerpoint/2010/main" val="589908839"/>
      </p:ext>
    </p:extLst>
  </p:cSld>
  <p:clrMapOvr>
    <a:masterClrMapping/>
  </p:clrMapOvr>
  <p:transition spd="slow">
    <p:pull dir="r"/>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Relevance of Finance for </a:t>
            </a:r>
            <a:br>
              <a:rPr lang="en-US" dirty="0"/>
            </a:br>
            <a:r>
              <a:rPr lang="en-US" dirty="0"/>
              <a:t>Economic Growth</a:t>
            </a:r>
          </a:p>
        </p:txBody>
      </p:sp>
      <p:sp>
        <p:nvSpPr>
          <p:cNvPr id="1619971" name="Rectangle 3"/>
          <p:cNvSpPr>
            <a:spLocks noGrp="1" noChangeArrowheads="1"/>
          </p:cNvSpPr>
          <p:nvPr>
            <p:ph type="body" idx="1"/>
          </p:nvPr>
        </p:nvSpPr>
        <p:spPr>
          <a:xfrm>
            <a:off x="776535" y="1628800"/>
            <a:ext cx="8816467" cy="4680520"/>
          </a:xfrm>
        </p:spPr>
        <p:txBody>
          <a:bodyPr/>
          <a:lstStyle/>
          <a:p>
            <a:pPr algn="just">
              <a:lnSpc>
                <a:spcPts val="2700"/>
              </a:lnSpc>
              <a:spcBef>
                <a:spcPts val="0"/>
              </a:spcBef>
              <a:spcAft>
                <a:spcPts val="600"/>
              </a:spcAft>
              <a:buFontTx/>
              <a:buChar char="-"/>
            </a:pPr>
            <a:r>
              <a:rPr lang="en-US" sz="1800" u="sng" dirty="0"/>
              <a:t>Tobin (1984)</a:t>
            </a:r>
            <a:r>
              <a:rPr lang="en-US" sz="1800" dirty="0"/>
              <a:t>: besides increasing volatility, a large financial sector may also lead to a suboptimal allocation of talents, as it may deviate talents from the productive sectors of the economy and therefore be inefficient from the society’s point of view”.</a:t>
            </a:r>
          </a:p>
          <a:p>
            <a:pPr algn="just">
              <a:lnSpc>
                <a:spcPts val="2700"/>
              </a:lnSpc>
              <a:spcBef>
                <a:spcPts val="600"/>
              </a:spcBef>
              <a:spcAft>
                <a:spcPts val="600"/>
              </a:spcAft>
              <a:buFontTx/>
              <a:buChar char="-"/>
            </a:pPr>
            <a:r>
              <a:rPr lang="en-GB" sz="1800" dirty="0" err="1"/>
              <a:t>Cecchetti</a:t>
            </a:r>
            <a:r>
              <a:rPr lang="en-GB" sz="1800" dirty="0"/>
              <a:t>, S. and </a:t>
            </a:r>
            <a:r>
              <a:rPr lang="en-GB" sz="1800" dirty="0" err="1"/>
              <a:t>Kharroubi</a:t>
            </a:r>
            <a:r>
              <a:rPr lang="en-GB" sz="1800" dirty="0"/>
              <a:t>, E. (2012) - “at low levels, a larger financial system goes hand in hand with higher productivity growth. But </a:t>
            </a:r>
            <a:r>
              <a:rPr lang="en-GB" sz="1800" dirty="0">
                <a:solidFill>
                  <a:srgbClr val="FF0000"/>
                </a:solidFill>
              </a:rPr>
              <a:t>there comes a point – one that many advanced economies passed long ago – where more banking and more credit are associated with lower growth</a:t>
            </a:r>
            <a:r>
              <a:rPr lang="en-GB" sz="1800" dirty="0"/>
              <a:t>.</a:t>
            </a:r>
          </a:p>
          <a:p>
            <a:pPr algn="just">
              <a:lnSpc>
                <a:spcPts val="2700"/>
              </a:lnSpc>
              <a:spcBef>
                <a:spcPts val="600"/>
              </a:spcBef>
              <a:spcAft>
                <a:spcPts val="600"/>
              </a:spcAft>
              <a:buFontTx/>
              <a:buChar char="-"/>
            </a:pPr>
            <a:r>
              <a:rPr lang="en-GB" sz="1800" dirty="0" err="1"/>
              <a:t>Gambacorta</a:t>
            </a:r>
            <a:r>
              <a:rPr lang="en-GB" sz="1800" dirty="0"/>
              <a:t> et al. (2014) - “Up to a point, banks and markets both foster economic growth. </a:t>
            </a:r>
            <a:r>
              <a:rPr lang="en-GB" sz="1800" dirty="0">
                <a:solidFill>
                  <a:srgbClr val="FF0000"/>
                </a:solidFill>
              </a:rPr>
              <a:t>Beyond that limit, expanded bank lending or market-based financing no longer adds to real growth</a:t>
            </a:r>
            <a:r>
              <a:rPr lang="en-GB" sz="1800" dirty="0"/>
              <a:t>”.</a:t>
            </a:r>
            <a:endParaRPr lang="en-US" sz="1800" b="1" dirty="0">
              <a:solidFill>
                <a:srgbClr val="FF0000"/>
              </a:solidFill>
            </a:endParaRPr>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87</a:t>
            </a:fld>
            <a:endParaRPr lang="en-US" dirty="0"/>
          </a:p>
        </p:txBody>
      </p:sp>
    </p:spTree>
    <p:extLst>
      <p:ext uri="{BB962C8B-B14F-4D97-AF65-F5344CB8AC3E}">
        <p14:creationId xmlns:p14="http://schemas.microsoft.com/office/powerpoint/2010/main" val="562749714"/>
      </p:ext>
    </p:extLst>
  </p:cSld>
  <p:clrMapOvr>
    <a:masterClrMapping/>
  </p:clrMapOvr>
  <p:transition spd="slow">
    <p:pull dir="r"/>
  </p:transition>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p:txBody>
          <a:bodyPr/>
          <a:lstStyle/>
          <a:p>
            <a:r>
              <a:rPr lang="pt-PT" sz="4000" dirty="0"/>
              <a:t>5.1. Basel II</a:t>
            </a:r>
            <a:endParaRPr lang="en-US" sz="4000" dirty="0"/>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870</a:t>
            </a:fld>
            <a:endParaRPr lang="en-US"/>
          </a:p>
        </p:txBody>
      </p:sp>
    </p:spTree>
  </p:cSld>
  <p:clrMapOvr>
    <a:masterClrMapping/>
  </p:clrMapOvr>
  <p:transition spd="slow">
    <p:pull dir="r"/>
  </p:transition>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ctrTitle"/>
          </p:nvPr>
        </p:nvSpPr>
        <p:spPr>
          <a:xfrm>
            <a:off x="906463" y="2132856"/>
            <a:ext cx="8420100" cy="1143000"/>
          </a:xfrm>
        </p:spPr>
        <p:txBody>
          <a:bodyPr/>
          <a:lstStyle/>
          <a:p>
            <a:r>
              <a:rPr lang="en-US" sz="4000" dirty="0"/>
              <a:t>5.1.1. Main Features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871</a:t>
            </a:fld>
            <a:endParaRPr lang="en-US"/>
          </a:p>
        </p:txBody>
      </p:sp>
    </p:spTree>
  </p:cSld>
  <p:clrMapOvr>
    <a:masterClrMapping/>
  </p:clrMapOvr>
  <p:transition spd="slow">
    <p:pull dir="r"/>
  </p:transition>
</p:sld>
</file>

<file path=ppt/slides/slide8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n-US" dirty="0"/>
              <a:t>First steps</a:t>
            </a:r>
          </a:p>
        </p:txBody>
      </p:sp>
      <p:sp>
        <p:nvSpPr>
          <p:cNvPr id="1662979" name="Rectangle 3"/>
          <p:cNvSpPr>
            <a:spLocks noGrp="1" noChangeArrowheads="1"/>
          </p:cNvSpPr>
          <p:nvPr>
            <p:ph type="body" idx="1"/>
          </p:nvPr>
        </p:nvSpPr>
        <p:spPr>
          <a:xfrm>
            <a:off x="776288" y="1628800"/>
            <a:ext cx="8641208" cy="4719613"/>
          </a:xfrm>
          <a:noFill/>
        </p:spPr>
        <p:txBody>
          <a:bodyPr/>
          <a:lstStyle/>
          <a:p>
            <a:pPr marL="266700" indent="-266700" algn="just">
              <a:lnSpc>
                <a:spcPts val="2700"/>
              </a:lnSpc>
              <a:spcBef>
                <a:spcPts val="600"/>
              </a:spcBef>
              <a:spcAft>
                <a:spcPts val="600"/>
              </a:spcAft>
            </a:pPr>
            <a:r>
              <a:rPr kumimoji="1" lang="en-US" sz="1800" dirty="0">
                <a:solidFill>
                  <a:srgbClr val="FF0000"/>
                </a:solidFill>
              </a:rPr>
              <a:t>Basel I - Published in 1988 </a:t>
            </a:r>
            <a:r>
              <a:rPr kumimoji="1" lang="en-US" sz="1800" dirty="0"/>
              <a:t>to provide uniform rules in the calculation of capital requirements of FIs based in the countries belonging to the BCBS (initially the G10, currently Germany, Belgium, Canada, Spain, USA, France, Netherlands, Italy, Japan, Luxemburg, UK, Sweden and Switzerland, with the EU Commission and the ECB as observers), having been </a:t>
            </a:r>
            <a:r>
              <a:rPr lang="en-US" sz="1800" dirty="0">
                <a:solidFill>
                  <a:srgbClr val="FF0000"/>
                </a:solidFill>
              </a:rPr>
              <a:t>implemented in over 100 countries (including the EU, with directives published since 1989).</a:t>
            </a:r>
          </a:p>
          <a:p>
            <a:pPr marL="266700" indent="-266700" algn="just">
              <a:lnSpc>
                <a:spcPts val="2700"/>
              </a:lnSpc>
              <a:spcBef>
                <a:spcPts val="600"/>
              </a:spcBef>
              <a:spcAft>
                <a:spcPts val="600"/>
              </a:spcAft>
            </a:pPr>
            <a:r>
              <a:rPr kumimoji="1" lang="en-US" sz="1800" dirty="0">
                <a:solidFill>
                  <a:srgbClr val="FF0000"/>
                </a:solidFill>
              </a:rPr>
              <a:t>These rules imposed a minimum own funds’ requirement of 8% of the assets, weighted by their credit risk level, according to the </a:t>
            </a:r>
            <a:r>
              <a:rPr lang="en-US" sz="1800" dirty="0">
                <a:solidFill>
                  <a:srgbClr val="FF0000"/>
                </a:solidFill>
              </a:rPr>
              <a:t>exposure class</a:t>
            </a:r>
            <a:r>
              <a:rPr lang="en-US" sz="1800" dirty="0"/>
              <a:t>:</a:t>
            </a:r>
          </a:p>
          <a:p>
            <a:pPr marL="541338" lvl="3" indent="-274638" algn="just">
              <a:lnSpc>
                <a:spcPts val="2500"/>
              </a:lnSpc>
              <a:spcBef>
                <a:spcPts val="600"/>
              </a:spcBef>
              <a:spcAft>
                <a:spcPts val="0"/>
              </a:spcAft>
              <a:buFontTx/>
              <a:buChar char="•"/>
            </a:pPr>
            <a:r>
              <a:rPr lang="en-US" sz="1600" dirty="0"/>
              <a:t>Cash and sovereign debt of OECD countries - 0%</a:t>
            </a:r>
          </a:p>
          <a:p>
            <a:pPr marL="541338" lvl="3" indent="-274638" algn="just">
              <a:lnSpc>
                <a:spcPts val="2500"/>
              </a:lnSpc>
              <a:spcBef>
                <a:spcPts val="600"/>
              </a:spcBef>
              <a:spcAft>
                <a:spcPts val="0"/>
              </a:spcAft>
              <a:buFontTx/>
              <a:buChar char="•"/>
            </a:pPr>
            <a:r>
              <a:rPr lang="en-US" sz="1600" dirty="0"/>
              <a:t>Credit to banks and local public entities - 20%, with residual maturity &lt;=1 year</a:t>
            </a:r>
          </a:p>
          <a:p>
            <a:pPr marL="541338" lvl="3" indent="-274638" algn="just">
              <a:lnSpc>
                <a:spcPts val="2500"/>
              </a:lnSpc>
              <a:spcBef>
                <a:spcPts val="600"/>
              </a:spcBef>
              <a:spcAft>
                <a:spcPts val="0"/>
              </a:spcAft>
              <a:buFontTx/>
              <a:buChar char="•"/>
            </a:pPr>
            <a:r>
              <a:rPr lang="en-US" sz="1600" dirty="0"/>
              <a:t>Residential mortgage loans - 50%, if LTV&lt;=75%</a:t>
            </a:r>
          </a:p>
          <a:p>
            <a:pPr marL="541338" lvl="3" indent="-274638" algn="just">
              <a:lnSpc>
                <a:spcPts val="2500"/>
              </a:lnSpc>
              <a:spcBef>
                <a:spcPts val="600"/>
              </a:spcBef>
              <a:spcAft>
                <a:spcPts val="0"/>
              </a:spcAft>
              <a:buFontTx/>
              <a:buChar char="•"/>
            </a:pPr>
            <a:r>
              <a:rPr lang="en-US" sz="1600" dirty="0"/>
              <a:t>Other assets - 100 %</a:t>
            </a:r>
          </a:p>
          <a:p>
            <a:pPr marL="266700" indent="-266700" algn="just">
              <a:lnSpc>
                <a:spcPts val="2700"/>
              </a:lnSpc>
              <a:spcBef>
                <a:spcPts val="600"/>
              </a:spcBef>
              <a:spcAft>
                <a:spcPts val="600"/>
              </a:spcAft>
            </a:pPr>
            <a:r>
              <a:rPr kumimoji="1" lang="en-US" sz="1800" dirty="0">
                <a:solidFill>
                  <a:srgbClr val="FF0000"/>
                </a:solidFill>
              </a:rPr>
              <a:t>As Basel I was initially focused on credit risk, t</a:t>
            </a:r>
            <a:r>
              <a:rPr lang="en-US" sz="1600" dirty="0">
                <a:solidFill>
                  <a:srgbClr val="FF0000"/>
                </a:solidFill>
              </a:rPr>
              <a:t>he agreement was revised in 1996, to incorporate market risk </a:t>
            </a:r>
            <a:r>
              <a:rPr lang="en-US" sz="1600" dirty="0"/>
              <a:t>(trading and currency portfolios), allowing FIs to use internal models (</a:t>
            </a:r>
            <a:r>
              <a:rPr lang="en-US" sz="1600" dirty="0" err="1"/>
              <a:t>VaR</a:t>
            </a:r>
            <a:r>
              <a:rPr lang="en-US" sz="1600" dirty="0"/>
              <a:t>).</a:t>
            </a:r>
          </a:p>
          <a:p>
            <a:pPr marL="541338" lvl="3" indent="-274638" algn="just">
              <a:lnSpc>
                <a:spcPts val="2500"/>
              </a:lnSpc>
              <a:spcBef>
                <a:spcPts val="600"/>
              </a:spcBef>
              <a:spcAft>
                <a:spcPts val="0"/>
              </a:spcAft>
              <a:buFontTx/>
              <a:buChar char="•"/>
            </a:pPr>
            <a:endParaRPr kumimoji="1" lang="en-US" sz="1600"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872</a:t>
            </a:fld>
            <a:endParaRPr lang="en-US"/>
          </a:p>
        </p:txBody>
      </p:sp>
    </p:spTree>
    <p:extLst>
      <p:ext uri="{BB962C8B-B14F-4D97-AF65-F5344CB8AC3E}">
        <p14:creationId xmlns:p14="http://schemas.microsoft.com/office/powerpoint/2010/main" val="2203768309"/>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62979">
                                            <p:txEl>
                                              <p:pRg st="0" end="0"/>
                                            </p:txEl>
                                          </p:spTgt>
                                        </p:tgtEl>
                                        <p:attrNameLst>
                                          <p:attrName>style.visibility</p:attrName>
                                        </p:attrNameLst>
                                      </p:cBhvr>
                                      <p:to>
                                        <p:strVal val="visible"/>
                                      </p:to>
                                    </p:set>
                                    <p:animEffect transition="in" filter="wipe(left)">
                                      <p:cBhvr>
                                        <p:cTn id="7" dur="500"/>
                                        <p:tgtEl>
                                          <p:spTgt spid="16629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62979">
                                            <p:txEl>
                                              <p:pRg st="1" end="1"/>
                                            </p:txEl>
                                          </p:spTgt>
                                        </p:tgtEl>
                                        <p:attrNameLst>
                                          <p:attrName>style.visibility</p:attrName>
                                        </p:attrNameLst>
                                      </p:cBhvr>
                                      <p:to>
                                        <p:strVal val="visible"/>
                                      </p:to>
                                    </p:set>
                                    <p:animEffect transition="in" filter="wipe(left)">
                                      <p:cBhvr>
                                        <p:cTn id="12" dur="500"/>
                                        <p:tgtEl>
                                          <p:spTgt spid="1662979">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62979">
                                            <p:txEl>
                                              <p:pRg st="2" end="2"/>
                                            </p:txEl>
                                          </p:spTgt>
                                        </p:tgtEl>
                                        <p:attrNameLst>
                                          <p:attrName>style.visibility</p:attrName>
                                        </p:attrNameLst>
                                      </p:cBhvr>
                                      <p:to>
                                        <p:strVal val="visible"/>
                                      </p:to>
                                    </p:set>
                                    <p:animEffect transition="in" filter="wipe(left)">
                                      <p:cBhvr>
                                        <p:cTn id="15" dur="500"/>
                                        <p:tgtEl>
                                          <p:spTgt spid="1662979">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62979">
                                            <p:txEl>
                                              <p:pRg st="3" end="3"/>
                                            </p:txEl>
                                          </p:spTgt>
                                        </p:tgtEl>
                                        <p:attrNameLst>
                                          <p:attrName>style.visibility</p:attrName>
                                        </p:attrNameLst>
                                      </p:cBhvr>
                                      <p:to>
                                        <p:strVal val="visible"/>
                                      </p:to>
                                    </p:set>
                                    <p:animEffect transition="in" filter="wipe(left)">
                                      <p:cBhvr>
                                        <p:cTn id="18" dur="500"/>
                                        <p:tgtEl>
                                          <p:spTgt spid="1662979">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62979">
                                            <p:txEl>
                                              <p:pRg st="4" end="4"/>
                                            </p:txEl>
                                          </p:spTgt>
                                        </p:tgtEl>
                                        <p:attrNameLst>
                                          <p:attrName>style.visibility</p:attrName>
                                        </p:attrNameLst>
                                      </p:cBhvr>
                                      <p:to>
                                        <p:strVal val="visible"/>
                                      </p:to>
                                    </p:set>
                                    <p:animEffect transition="in" filter="wipe(left)">
                                      <p:cBhvr>
                                        <p:cTn id="21" dur="500"/>
                                        <p:tgtEl>
                                          <p:spTgt spid="1662979">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662979">
                                            <p:txEl>
                                              <p:pRg st="5" end="5"/>
                                            </p:txEl>
                                          </p:spTgt>
                                        </p:tgtEl>
                                        <p:attrNameLst>
                                          <p:attrName>style.visibility</p:attrName>
                                        </p:attrNameLst>
                                      </p:cBhvr>
                                      <p:to>
                                        <p:strVal val="visible"/>
                                      </p:to>
                                    </p:set>
                                    <p:animEffect transition="in" filter="wipe(left)">
                                      <p:cBhvr>
                                        <p:cTn id="24" dur="500"/>
                                        <p:tgtEl>
                                          <p:spTgt spid="1662979">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62979">
                                            <p:txEl>
                                              <p:pRg st="6" end="6"/>
                                            </p:txEl>
                                          </p:spTgt>
                                        </p:tgtEl>
                                        <p:attrNameLst>
                                          <p:attrName>style.visibility</p:attrName>
                                        </p:attrNameLst>
                                      </p:cBhvr>
                                      <p:to>
                                        <p:strVal val="visible"/>
                                      </p:to>
                                    </p:set>
                                    <p:animEffect transition="in" filter="wipe(left)">
                                      <p:cBhvr>
                                        <p:cTn id="29" dur="500"/>
                                        <p:tgtEl>
                                          <p:spTgt spid="16629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2979" grpId="0" build="p" autoUpdateAnimBg="0"/>
    </p:bldLst>
  </p:timing>
</p:sld>
</file>

<file path=ppt/slides/slide8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dirty="0"/>
              <a:t>Origins</a:t>
            </a:r>
          </a:p>
        </p:txBody>
      </p:sp>
      <p:sp>
        <p:nvSpPr>
          <p:cNvPr id="1223683" name="Rectangle 3"/>
          <p:cNvSpPr>
            <a:spLocks noGrp="1" noChangeArrowheads="1"/>
          </p:cNvSpPr>
          <p:nvPr>
            <p:ph type="body" idx="1"/>
          </p:nvPr>
        </p:nvSpPr>
        <p:spPr>
          <a:xfrm>
            <a:off x="776536" y="1628799"/>
            <a:ext cx="8716714" cy="4694213"/>
          </a:xfrm>
        </p:spPr>
        <p:txBody>
          <a:bodyPr/>
          <a:lstStyle/>
          <a:p>
            <a:pPr marL="265113" indent="-265113" algn="just">
              <a:lnSpc>
                <a:spcPts val="2700"/>
              </a:lnSpc>
              <a:spcBef>
                <a:spcPts val="600"/>
              </a:spcBef>
              <a:spcAft>
                <a:spcPts val="600"/>
              </a:spcAft>
            </a:pPr>
            <a:r>
              <a:rPr kumimoji="1" lang="en-US" sz="1800" dirty="0">
                <a:solidFill>
                  <a:srgbClr val="FF0000"/>
                </a:solidFill>
              </a:rPr>
              <a:t>Proposed by BCBS in 1999, revised in 2001 and 2003, being published in Jun.2004, </a:t>
            </a:r>
            <a:r>
              <a:rPr kumimoji="1" lang="en-US" sz="1800" dirty="0"/>
              <a:t>after several </a:t>
            </a:r>
            <a:r>
              <a:rPr lang="en-US" sz="1800" dirty="0"/>
              <a:t>quantitative impact studies (QISs). </a:t>
            </a:r>
          </a:p>
          <a:p>
            <a:pPr marL="265113" indent="-265113" algn="just">
              <a:lnSpc>
                <a:spcPts val="2700"/>
              </a:lnSpc>
              <a:spcBef>
                <a:spcPts val="600"/>
              </a:spcBef>
              <a:spcAft>
                <a:spcPts val="600"/>
              </a:spcAft>
            </a:pPr>
            <a:r>
              <a:rPr lang="en-US" sz="1800" dirty="0"/>
              <a:t>Updated in Nov.2005 and implemented in 2007 after a further QIS.</a:t>
            </a:r>
            <a:endParaRPr kumimoji="1" lang="en-US" sz="1800" dirty="0">
              <a:solidFill>
                <a:srgbClr val="FF0000"/>
              </a:solidFill>
            </a:endParaRPr>
          </a:p>
          <a:p>
            <a:pPr marL="265113" indent="-265113" algn="just">
              <a:lnSpc>
                <a:spcPts val="2700"/>
              </a:lnSpc>
              <a:spcBef>
                <a:spcPts val="600"/>
              </a:spcBef>
              <a:spcAft>
                <a:spcPts val="600"/>
              </a:spcAft>
            </a:pPr>
            <a:r>
              <a:rPr lang="en-US" sz="2000" dirty="0">
                <a:solidFill>
                  <a:srgbClr val="FF0000"/>
                </a:solidFill>
              </a:rPr>
              <a:t>Background:</a:t>
            </a:r>
          </a:p>
          <a:p>
            <a:pPr marL="265113" lvl="1" indent="-265113" algn="just">
              <a:lnSpc>
                <a:spcPts val="2500"/>
              </a:lnSpc>
              <a:spcBef>
                <a:spcPts val="0"/>
              </a:spcBef>
              <a:spcAft>
                <a:spcPts val="600"/>
              </a:spcAft>
            </a:pPr>
            <a:r>
              <a:rPr lang="en-US" sz="1800" dirty="0">
                <a:solidFill>
                  <a:srgbClr val="FF0000"/>
                </a:solidFill>
              </a:rPr>
              <a:t>Development of finance theory towards the application to credit risk of  methodologies tested in asset management and option pricing.</a:t>
            </a:r>
          </a:p>
          <a:p>
            <a:pPr marL="265113" lvl="1" indent="-265113" algn="just">
              <a:lnSpc>
                <a:spcPts val="2500"/>
              </a:lnSpc>
              <a:spcBef>
                <a:spcPts val="0"/>
              </a:spcBef>
              <a:spcAft>
                <a:spcPts val="600"/>
              </a:spcAft>
            </a:pPr>
            <a:r>
              <a:rPr lang="en-US" sz="1800" dirty="0">
                <a:solidFill>
                  <a:srgbClr val="FF0000"/>
                </a:solidFill>
              </a:rPr>
              <a:t>Shortcomings of traditional credit risk models</a:t>
            </a:r>
            <a:r>
              <a:rPr lang="en-US" sz="1800" dirty="0"/>
              <a:t>.</a:t>
            </a:r>
          </a:p>
          <a:p>
            <a:pPr marL="265113" lvl="1" indent="-265113" algn="just">
              <a:lnSpc>
                <a:spcPts val="2500"/>
              </a:lnSpc>
              <a:spcBef>
                <a:spcPts val="0"/>
              </a:spcBef>
              <a:spcAft>
                <a:spcPts val="600"/>
              </a:spcAft>
            </a:pPr>
            <a:r>
              <a:rPr lang="en-US" sz="1800" dirty="0">
                <a:solidFill>
                  <a:srgbClr val="FF0000"/>
                </a:solidFill>
              </a:rPr>
              <a:t>Increase of:</a:t>
            </a:r>
          </a:p>
          <a:p>
            <a:pPr marL="665163" lvl="2" indent="-265113" algn="just">
              <a:lnSpc>
                <a:spcPts val="2400"/>
              </a:lnSpc>
              <a:spcBef>
                <a:spcPts val="0"/>
              </a:spcBef>
              <a:spcAft>
                <a:spcPts val="0"/>
              </a:spcAft>
            </a:pPr>
            <a:r>
              <a:rPr lang="en-US" sz="1400" dirty="0">
                <a:solidFill>
                  <a:srgbClr val="FF0000"/>
                </a:solidFill>
              </a:rPr>
              <a:t>loan portfolios</a:t>
            </a:r>
            <a:r>
              <a:rPr lang="en-US" sz="1400" dirty="0"/>
              <a:t>, demanding more rigorous analysis of risk to minimize losses, pricing and asset securitization;</a:t>
            </a:r>
          </a:p>
          <a:p>
            <a:pPr marL="665163" lvl="2" indent="-265113" algn="just">
              <a:lnSpc>
                <a:spcPts val="2400"/>
              </a:lnSpc>
              <a:spcBef>
                <a:spcPts val="0"/>
              </a:spcBef>
              <a:spcAft>
                <a:spcPts val="0"/>
              </a:spcAft>
            </a:pPr>
            <a:r>
              <a:rPr lang="en-US" sz="1400" dirty="0">
                <a:solidFill>
                  <a:srgbClr val="FF0000"/>
                </a:solidFill>
              </a:rPr>
              <a:t>credit derivatives market</a:t>
            </a:r>
            <a:r>
              <a:rPr lang="en-US" sz="1400" dirty="0"/>
              <a:t>, allowing companies, investors and FI to manage and invest in credit risk.</a:t>
            </a:r>
          </a:p>
          <a:p>
            <a:pPr marL="665163" lvl="2" indent="-265113" algn="just">
              <a:lnSpc>
                <a:spcPts val="2400"/>
              </a:lnSpc>
              <a:spcBef>
                <a:spcPts val="0"/>
              </a:spcBef>
              <a:spcAft>
                <a:spcPts val="0"/>
              </a:spcAft>
            </a:pPr>
            <a:r>
              <a:rPr lang="en-US" sz="1400" dirty="0">
                <a:solidFill>
                  <a:srgbClr val="FF0000"/>
                </a:solidFill>
              </a:rPr>
              <a:t>private debt market</a:t>
            </a:r>
            <a:r>
              <a:rPr lang="en-US" sz="1400" dirty="0"/>
              <a:t>, requiring better estimates of credit risk components, namely for pricing purposes.</a:t>
            </a:r>
            <a:endParaRPr lang="en-US" sz="1400" dirty="0">
              <a:solidFill>
                <a:srgbClr val="FF0000"/>
              </a:solidFill>
            </a:endParaRPr>
          </a:p>
          <a:p>
            <a:pPr marL="665163" lvl="2" indent="-265113" algn="just">
              <a:lnSpc>
                <a:spcPts val="2400"/>
              </a:lnSpc>
              <a:spcBef>
                <a:spcPts val="0"/>
              </a:spcBef>
              <a:spcAft>
                <a:spcPts val="0"/>
              </a:spcAft>
            </a:pPr>
            <a:r>
              <a:rPr lang="en-US" sz="1400" dirty="0">
                <a:solidFill>
                  <a:srgbClr val="FF0000"/>
                </a:solidFill>
              </a:rPr>
              <a:t>number and size of defaults worldwide </a:t>
            </a:r>
            <a:r>
              <a:rPr lang="en-US" sz="1400" dirty="0"/>
              <a:t>(e.g. Barings, LTCM, Russia).</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873</a:t>
            </a:fld>
            <a:endParaRPr lang="en-US"/>
          </a:p>
        </p:txBody>
      </p:sp>
    </p:spTree>
  </p:cSld>
  <p:clrMapOvr>
    <a:masterClrMapping/>
  </p:clrMapOvr>
  <p:transition spd="slow">
    <p:pull dir="r"/>
  </p:transition>
</p:sld>
</file>

<file path=ppt/slides/slide8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dirty="0"/>
              <a:t>Goals</a:t>
            </a:r>
          </a:p>
        </p:txBody>
      </p:sp>
      <p:sp>
        <p:nvSpPr>
          <p:cNvPr id="1682435" name="Rectangle 3"/>
          <p:cNvSpPr>
            <a:spLocks noGrp="1" noChangeArrowheads="1"/>
          </p:cNvSpPr>
          <p:nvPr>
            <p:ph type="body" sz="half" idx="1"/>
          </p:nvPr>
        </p:nvSpPr>
        <p:spPr>
          <a:xfrm>
            <a:off x="738158" y="1628800"/>
            <a:ext cx="8715436" cy="1512168"/>
          </a:xfrm>
        </p:spPr>
        <p:txBody>
          <a:bodyPr/>
          <a:lstStyle/>
          <a:p>
            <a:pPr marL="266700" indent="-266700" algn="just">
              <a:lnSpc>
                <a:spcPts val="2700"/>
              </a:lnSpc>
              <a:spcBef>
                <a:spcPts val="600"/>
              </a:spcBef>
              <a:spcAft>
                <a:spcPts val="600"/>
              </a:spcAft>
              <a:buNone/>
            </a:pPr>
            <a:r>
              <a:rPr lang="en-US" sz="2000" dirty="0">
                <a:solidFill>
                  <a:srgbClr val="FF0000"/>
                </a:solidFill>
              </a:rPr>
              <a:t>1.	Improvement of capital adequacy rules of banking institutions, in order to bridge the gap between regulatory and economic capital</a:t>
            </a:r>
            <a:r>
              <a:rPr lang="en-US" sz="2000" dirty="0"/>
              <a:t>, namely by allowing banks to use internal models.</a:t>
            </a:r>
          </a:p>
          <a:p>
            <a:pPr marL="261938" lvl="1" indent="-261938" algn="just">
              <a:lnSpc>
                <a:spcPts val="2700"/>
              </a:lnSpc>
              <a:spcBef>
                <a:spcPts val="600"/>
              </a:spcBef>
              <a:spcAft>
                <a:spcPts val="600"/>
              </a:spcAft>
              <a:buNone/>
            </a:pPr>
            <a:r>
              <a:rPr lang="en-US" sz="2000" dirty="0"/>
              <a:t>2.	</a:t>
            </a:r>
            <a:r>
              <a:rPr lang="en-US" sz="2000" dirty="0">
                <a:solidFill>
                  <a:srgbClr val="FF0000"/>
                </a:solidFill>
              </a:rPr>
              <a:t>Motivate the adoption of the most modern credit risk analysis methodologies:</a:t>
            </a:r>
            <a:endParaRPr lang="en-US" sz="2000" dirty="0"/>
          </a:p>
        </p:txBody>
      </p:sp>
      <p:pic>
        <p:nvPicPr>
          <p:cNvPr id="7" name="Picture 4"/>
          <p:cNvPicPr>
            <a:picLocks noChangeAspect="1" noChangeArrowheads="1"/>
          </p:cNvPicPr>
          <p:nvPr/>
        </p:nvPicPr>
        <p:blipFill>
          <a:blip r:embed="rId2" cstate="print"/>
          <a:srcRect/>
          <a:stretch>
            <a:fillRect/>
          </a:stretch>
        </p:blipFill>
        <p:spPr bwMode="auto">
          <a:xfrm>
            <a:off x="1095347" y="3284984"/>
            <a:ext cx="5134117" cy="2622114"/>
          </a:xfrm>
          <a:prstGeom prst="rect">
            <a:avLst/>
          </a:prstGeom>
          <a:noFill/>
          <a:ln w="12700" cap="sq">
            <a:noFill/>
            <a:miter lim="800000"/>
            <a:headEnd/>
            <a:tailEnd/>
          </a:ln>
        </p:spPr>
      </p:pic>
      <p:sp>
        <p:nvSpPr>
          <p:cNvPr id="8" name="Rectangle 3"/>
          <p:cNvSpPr txBox="1">
            <a:spLocks noChangeArrowheads="1"/>
          </p:cNvSpPr>
          <p:nvPr/>
        </p:nvSpPr>
        <p:spPr bwMode="auto">
          <a:xfrm>
            <a:off x="1097948" y="6021289"/>
            <a:ext cx="8463564" cy="28803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R="0" lvl="0" algn="just" defTabSz="914400" rtl="0" eaLnBrk="0" fontAlgn="base" latinLnBrk="0" hangingPunct="0">
              <a:lnSpc>
                <a:spcPct val="80000"/>
              </a:lnSpc>
              <a:spcBef>
                <a:spcPct val="20000"/>
              </a:spcBef>
              <a:spcAft>
                <a:spcPct val="0"/>
              </a:spcAft>
              <a:buClr>
                <a:schemeClr val="bg2"/>
              </a:buClr>
              <a:buSzPct val="75000"/>
              <a:buFont typeface="Monotype Sorts" pitchFamily="2" charset="2"/>
              <a:buNone/>
              <a:tabLst/>
              <a:defRPr/>
            </a:pPr>
            <a:r>
              <a:rPr kumimoji="0" lang="en-US" sz="1400" b="0" i="0" u="none" strike="noStrike" kern="0" cap="none" spc="0" normalizeH="0" baseline="0" dirty="0">
                <a:ln>
                  <a:noFill/>
                </a:ln>
                <a:solidFill>
                  <a:schemeClr val="tx1"/>
                </a:solidFill>
                <a:effectLst/>
                <a:uLnTx/>
                <a:uFillTx/>
                <a:latin typeface="+mn-lt"/>
                <a:ea typeface="+mn-ea"/>
                <a:cs typeface="+mn-cs"/>
              </a:rPr>
              <a:t>Source: E-Risk (1999), “The Seven Stages of Risk Management”, www.erisk.com</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874</a:t>
            </a:fld>
            <a:endParaRPr lang="en-US"/>
          </a:p>
        </p:txBody>
      </p:sp>
    </p:spTree>
  </p:cSld>
  <p:clrMapOvr>
    <a:masterClrMapping/>
  </p:clrMapOvr>
  <p:transition spd="slow">
    <p:pull dir="r"/>
  </p:transition>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2"/>
          <p:cNvSpPr>
            <a:spLocks noGrp="1" noChangeArrowheads="1"/>
          </p:cNvSpPr>
          <p:nvPr>
            <p:ph type="title"/>
          </p:nvPr>
        </p:nvSpPr>
        <p:spPr>
          <a:xfrm>
            <a:off x="908049" y="342900"/>
            <a:ext cx="8545543" cy="1104900"/>
          </a:xfrm>
        </p:spPr>
        <p:txBody>
          <a:bodyPr/>
          <a:lstStyle/>
          <a:p>
            <a:r>
              <a:rPr lang="en-US" dirty="0"/>
              <a:t>Main changes</a:t>
            </a:r>
          </a:p>
        </p:txBody>
      </p:sp>
      <p:sp>
        <p:nvSpPr>
          <p:cNvPr id="3163139" name="Rectangle 3"/>
          <p:cNvSpPr>
            <a:spLocks noChangeArrowheads="1"/>
          </p:cNvSpPr>
          <p:nvPr/>
        </p:nvSpPr>
        <p:spPr bwMode="auto">
          <a:xfrm>
            <a:off x="809624" y="1643062"/>
            <a:ext cx="8643969" cy="4666257"/>
          </a:xfrm>
          <a:prstGeom prst="rect">
            <a:avLst/>
          </a:prstGeom>
          <a:noFill/>
          <a:ln w="9525">
            <a:noFill/>
            <a:miter lim="800000"/>
            <a:headEnd/>
            <a:tailEnd/>
          </a:ln>
        </p:spPr>
        <p:txBody>
          <a:bodyPr lIns="92075" tIns="46038" rIns="92075" bIns="46038"/>
          <a:lstStyle/>
          <a:p>
            <a:pPr marL="363538" lvl="1" indent="-363538" algn="just">
              <a:lnSpc>
                <a:spcPts val="2700"/>
              </a:lnSpc>
              <a:spcBef>
                <a:spcPts val="600"/>
              </a:spcBef>
              <a:spcAft>
                <a:spcPts val="600"/>
              </a:spcAft>
              <a:buClr>
                <a:srgbClr val="3366CC"/>
              </a:buClr>
              <a:buFont typeface="Wingdings" pitchFamily="2" charset="2"/>
              <a:buChar char="§"/>
            </a:pPr>
            <a:r>
              <a:rPr lang="en-US" sz="1800" b="0" u="none" dirty="0">
                <a:solidFill>
                  <a:srgbClr val="FF0000"/>
                </a:solidFill>
              </a:rPr>
              <a:t>2 approaches in the calculation of capital requirements for credit risk:</a:t>
            </a:r>
          </a:p>
          <a:p>
            <a:pPr marL="363538" lvl="1" indent="-363538" algn="just">
              <a:lnSpc>
                <a:spcPts val="2700"/>
              </a:lnSpc>
              <a:spcBef>
                <a:spcPts val="600"/>
              </a:spcBef>
              <a:spcAft>
                <a:spcPts val="600"/>
              </a:spcAft>
              <a:buClr>
                <a:srgbClr val="3366CC"/>
              </a:buClr>
              <a:buFont typeface="Wingdings" pitchFamily="2" charset="2"/>
              <a:buAutoNum type="romanLcParenBoth"/>
            </a:pPr>
            <a:r>
              <a:rPr lang="en-US" sz="1800" b="0" u="none" dirty="0">
                <a:solidFill>
                  <a:srgbClr val="FF0000"/>
                </a:solidFill>
              </a:rPr>
              <a:t>Standardized</a:t>
            </a:r>
            <a:r>
              <a:rPr lang="en-US" sz="1800" b="0" u="none" dirty="0">
                <a:solidFill>
                  <a:schemeClr val="tx1"/>
                </a:solidFill>
              </a:rPr>
              <a:t> – corresponds roughly to Basel I, added by the differentiation of capital requirements as a function of the external ratings of counterparties:</a:t>
            </a:r>
          </a:p>
          <a:p>
            <a:pPr marL="363538" lvl="1" indent="-363538" algn="just">
              <a:lnSpc>
                <a:spcPts val="2700"/>
              </a:lnSpc>
              <a:spcBef>
                <a:spcPts val="600"/>
              </a:spcBef>
              <a:spcAft>
                <a:spcPts val="600"/>
              </a:spcAft>
              <a:buClr>
                <a:srgbClr val="3366CC"/>
              </a:buClr>
              <a:buFont typeface="Wingdings" pitchFamily="2" charset="2"/>
              <a:buNone/>
            </a:pPr>
            <a:r>
              <a:rPr lang="en-US" sz="1800" b="0" u="none" dirty="0">
                <a:solidFill>
                  <a:schemeClr val="tx1"/>
                </a:solidFill>
              </a:rPr>
              <a:t>	- non-rated companies kept a risk weight of 100%;</a:t>
            </a:r>
          </a:p>
          <a:p>
            <a:pPr marL="363538" lvl="1" indent="-363538" algn="just">
              <a:lnSpc>
                <a:spcPts val="2700"/>
              </a:lnSpc>
              <a:spcBef>
                <a:spcPts val="600"/>
              </a:spcBef>
              <a:spcAft>
                <a:spcPts val="600"/>
              </a:spcAft>
              <a:buClr>
                <a:srgbClr val="3366CC"/>
              </a:buClr>
              <a:buFont typeface="Wingdings" pitchFamily="2" charset="2"/>
              <a:buNone/>
            </a:pPr>
            <a:r>
              <a:rPr lang="en-US" sz="1800" b="0" u="none" dirty="0">
                <a:solidFill>
                  <a:schemeClr val="tx1"/>
                </a:solidFill>
              </a:rPr>
              <a:t>	- preferential treatment of mortgage loans was also kept (now with a risk weight of 35%, vis-à-vis 50% before);</a:t>
            </a:r>
          </a:p>
          <a:p>
            <a:pPr marL="363538" lvl="1" indent="-363538" algn="just">
              <a:lnSpc>
                <a:spcPts val="2700"/>
              </a:lnSpc>
              <a:spcBef>
                <a:spcPts val="600"/>
              </a:spcBef>
              <a:spcAft>
                <a:spcPts val="600"/>
              </a:spcAft>
              <a:buClr>
                <a:srgbClr val="3366CC"/>
              </a:buClr>
              <a:buFont typeface="Wingdings" pitchFamily="2" charset="2"/>
              <a:buNone/>
            </a:pPr>
            <a:r>
              <a:rPr lang="en-US" sz="1800" b="0" u="none" dirty="0">
                <a:solidFill>
                  <a:schemeClr val="tx1"/>
                </a:solidFill>
              </a:rPr>
              <a:t>	- the differentiation between OECD member countries and others was eliminated.</a:t>
            </a:r>
          </a:p>
          <a:p>
            <a:pPr marL="363538" lvl="1" indent="-363538" algn="just">
              <a:lnSpc>
                <a:spcPts val="2700"/>
              </a:lnSpc>
              <a:spcBef>
                <a:spcPts val="600"/>
              </a:spcBef>
              <a:spcAft>
                <a:spcPts val="600"/>
              </a:spcAft>
              <a:buClr>
                <a:srgbClr val="3366CC"/>
              </a:buClr>
              <a:buAutoNum type="romanLcParenBoth" startAt="2"/>
            </a:pPr>
            <a:r>
              <a:rPr lang="en-US" sz="1800" b="0" u="none" dirty="0">
                <a:solidFill>
                  <a:srgbClr val="FF0000"/>
                </a:solidFill>
              </a:rPr>
              <a:t>IRB</a:t>
            </a:r>
            <a:r>
              <a:rPr lang="en-US" sz="1800" b="0" u="none" dirty="0">
                <a:solidFill>
                  <a:schemeClr val="tx1"/>
                </a:solidFill>
              </a:rPr>
              <a:t> – involves the validation of internal credit risk models for the several portfolios, with these models supplying adequate estimates to PD and LGD (for the corporate segment, there are two IRB sub-approaches – basic and advanced, with the former requiring only the PD estimation).</a:t>
            </a:r>
            <a:endParaRPr lang="en-US" sz="1800" b="0" u="none"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875</a:t>
            </a:fld>
            <a:endParaRPr lang="en-US"/>
          </a:p>
        </p:txBody>
      </p:sp>
    </p:spTree>
  </p:cSld>
  <p:clrMapOvr>
    <a:masterClrMapping/>
  </p:clrMapOvr>
  <p:transition spd="slow">
    <p:pull dir="r"/>
  </p:transition>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2"/>
          <p:cNvSpPr>
            <a:spLocks noGrp="1" noChangeArrowheads="1"/>
          </p:cNvSpPr>
          <p:nvPr>
            <p:ph type="title"/>
          </p:nvPr>
        </p:nvSpPr>
        <p:spPr>
          <a:xfrm>
            <a:off x="908049" y="342900"/>
            <a:ext cx="8545543" cy="1104900"/>
          </a:xfrm>
        </p:spPr>
        <p:txBody>
          <a:bodyPr/>
          <a:lstStyle/>
          <a:p>
            <a:r>
              <a:rPr lang="en-US" dirty="0"/>
              <a:t>Main changes</a:t>
            </a:r>
          </a:p>
        </p:txBody>
      </p:sp>
      <p:sp>
        <p:nvSpPr>
          <p:cNvPr id="3163139" name="Rectangle 3"/>
          <p:cNvSpPr>
            <a:spLocks noChangeArrowheads="1"/>
          </p:cNvSpPr>
          <p:nvPr/>
        </p:nvSpPr>
        <p:spPr bwMode="auto">
          <a:xfrm>
            <a:off x="809624" y="1643062"/>
            <a:ext cx="8643969" cy="4666257"/>
          </a:xfrm>
          <a:prstGeom prst="rect">
            <a:avLst/>
          </a:prstGeom>
          <a:noFill/>
          <a:ln w="9525">
            <a:noFill/>
            <a:miter lim="800000"/>
            <a:headEnd/>
            <a:tailEnd/>
          </a:ln>
        </p:spPr>
        <p:txBody>
          <a:bodyPr lIns="92075" tIns="46038" rIns="92075" bIns="46038"/>
          <a:lstStyle/>
          <a:p>
            <a:pPr marL="358775" lvl="1" indent="-357188" algn="just">
              <a:lnSpc>
                <a:spcPts val="2700"/>
              </a:lnSpc>
              <a:spcBef>
                <a:spcPts val="600"/>
              </a:spcBef>
              <a:spcAft>
                <a:spcPts val="600"/>
              </a:spcAft>
              <a:buClr>
                <a:srgbClr val="3366CC"/>
              </a:buClr>
              <a:buFont typeface="Wingdings" pitchFamily="2" charset="2"/>
              <a:buChar char="§"/>
            </a:pPr>
            <a:r>
              <a:rPr lang="en-US" sz="1800" b="0" u="none" dirty="0">
                <a:solidFill>
                  <a:schemeClr val="tx1"/>
                </a:solidFill>
              </a:rPr>
              <a:t>Better recognition of collaterals in calculating capital requirements</a:t>
            </a:r>
          </a:p>
          <a:p>
            <a:pPr marL="358775" lvl="1" indent="-357188" algn="just">
              <a:lnSpc>
                <a:spcPts val="2700"/>
              </a:lnSpc>
              <a:spcBef>
                <a:spcPts val="600"/>
              </a:spcBef>
              <a:spcAft>
                <a:spcPts val="600"/>
              </a:spcAft>
              <a:buClr>
                <a:srgbClr val="3366CC"/>
              </a:buClr>
              <a:buFont typeface="Wingdings" pitchFamily="2" charset="2"/>
              <a:buChar char="§"/>
            </a:pPr>
            <a:endParaRPr lang="en-US" sz="1800" b="0" u="none" dirty="0">
              <a:solidFill>
                <a:srgbClr val="FF0000"/>
              </a:solidFill>
            </a:endParaRPr>
          </a:p>
          <a:p>
            <a:pPr marL="358775" lvl="1" indent="-357188" algn="just">
              <a:lnSpc>
                <a:spcPts val="2700"/>
              </a:lnSpc>
              <a:spcBef>
                <a:spcPts val="600"/>
              </a:spcBef>
              <a:spcAft>
                <a:spcPts val="600"/>
              </a:spcAft>
              <a:buClr>
                <a:srgbClr val="3366CC"/>
              </a:buClr>
              <a:buFont typeface="Wingdings" pitchFamily="2" charset="2"/>
              <a:buChar char="§"/>
            </a:pPr>
            <a:r>
              <a:rPr lang="en-US" sz="1800" b="0" u="none" dirty="0">
                <a:solidFill>
                  <a:srgbClr val="FF0000"/>
                </a:solidFill>
              </a:rPr>
              <a:t>Capital requirements for operational risk</a:t>
            </a:r>
          </a:p>
          <a:p>
            <a:pPr marL="358775" lvl="1" indent="-357188" algn="just">
              <a:lnSpc>
                <a:spcPts val="2700"/>
              </a:lnSpc>
              <a:spcBef>
                <a:spcPts val="600"/>
              </a:spcBef>
              <a:spcAft>
                <a:spcPts val="600"/>
              </a:spcAft>
              <a:buClr>
                <a:srgbClr val="3366CC"/>
              </a:buClr>
              <a:buFont typeface="Wingdings" pitchFamily="2" charset="2"/>
              <a:buChar char="§"/>
            </a:pPr>
            <a:endParaRPr lang="en-US" sz="1800" b="0" u="none" dirty="0">
              <a:solidFill>
                <a:srgbClr val="FF0000"/>
              </a:solidFill>
            </a:endParaRPr>
          </a:p>
          <a:p>
            <a:pPr marL="358775" lvl="1" indent="-357188" algn="just">
              <a:lnSpc>
                <a:spcPts val="2700"/>
              </a:lnSpc>
              <a:spcBef>
                <a:spcPts val="600"/>
              </a:spcBef>
              <a:spcAft>
                <a:spcPts val="600"/>
              </a:spcAft>
              <a:buClr>
                <a:srgbClr val="3366CC"/>
              </a:buClr>
              <a:buFont typeface="Wingdings" pitchFamily="2" charset="2"/>
              <a:buChar char="§"/>
            </a:pPr>
            <a:r>
              <a:rPr lang="en-US" sz="1800" b="0" u="none" dirty="0">
                <a:solidFill>
                  <a:srgbClr val="FF0000"/>
                </a:solidFill>
              </a:rPr>
              <a:t>3 Pillars – capital requirements can be increased due to other risks and by supervisory decision.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876</a:t>
            </a:fld>
            <a:endParaRPr lang="en-US"/>
          </a:p>
        </p:txBody>
      </p:sp>
    </p:spTree>
    <p:extLst>
      <p:ext uri="{BB962C8B-B14F-4D97-AF65-F5344CB8AC3E}">
        <p14:creationId xmlns:p14="http://schemas.microsoft.com/office/powerpoint/2010/main" val="1009378748"/>
      </p:ext>
    </p:extLst>
  </p:cSld>
  <p:clrMapOvr>
    <a:masterClrMapping/>
  </p:clrMapOvr>
  <p:transition spd="slow">
    <p:pull dir="r"/>
  </p:transition>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2"/>
          <p:cNvSpPr>
            <a:spLocks noGrp="1" noChangeArrowheads="1"/>
          </p:cNvSpPr>
          <p:nvPr>
            <p:ph type="title"/>
          </p:nvPr>
        </p:nvSpPr>
        <p:spPr/>
        <p:txBody>
          <a:bodyPr/>
          <a:lstStyle/>
          <a:p>
            <a:r>
              <a:rPr lang="en-US" dirty="0"/>
              <a:t>3 Pillars</a:t>
            </a:r>
          </a:p>
        </p:txBody>
      </p:sp>
      <p:sp>
        <p:nvSpPr>
          <p:cNvPr id="3163139" name="Rectangle 3"/>
          <p:cNvSpPr>
            <a:spLocks noChangeArrowheads="1"/>
          </p:cNvSpPr>
          <p:nvPr/>
        </p:nvSpPr>
        <p:spPr bwMode="auto">
          <a:xfrm>
            <a:off x="809624" y="1628800"/>
            <a:ext cx="8643969" cy="4683100"/>
          </a:xfrm>
          <a:prstGeom prst="rect">
            <a:avLst/>
          </a:prstGeom>
          <a:noFill/>
          <a:ln w="9525">
            <a:noFill/>
            <a:miter lim="800000"/>
            <a:headEnd/>
            <a:tailEnd/>
          </a:ln>
        </p:spPr>
        <p:txBody>
          <a:bodyPr lIns="92075" tIns="46038" rIns="92075" bIns="46038"/>
          <a:lstStyle/>
          <a:p>
            <a:pPr marL="363538" lvl="1" indent="-361950" algn="just">
              <a:lnSpc>
                <a:spcPts val="2700"/>
              </a:lnSpc>
              <a:spcBef>
                <a:spcPts val="600"/>
              </a:spcBef>
              <a:spcAft>
                <a:spcPts val="600"/>
              </a:spcAft>
              <a:buClr>
                <a:srgbClr val="3366CC"/>
              </a:buClr>
              <a:buFont typeface="Wingdings" pitchFamily="2" charset="2"/>
              <a:buChar char="§"/>
            </a:pPr>
            <a:r>
              <a:rPr lang="en-US" sz="1800" b="0" u="none" dirty="0">
                <a:solidFill>
                  <a:srgbClr val="FF0000"/>
                </a:solidFill>
              </a:rPr>
              <a:t>3 pillars:</a:t>
            </a:r>
          </a:p>
          <a:p>
            <a:pPr marL="363538" lvl="1" indent="-361950" algn="just">
              <a:lnSpc>
                <a:spcPts val="2700"/>
              </a:lnSpc>
              <a:spcBef>
                <a:spcPts val="600"/>
              </a:spcBef>
              <a:spcAft>
                <a:spcPts val="600"/>
              </a:spcAft>
              <a:buClr>
                <a:srgbClr val="3366CC"/>
              </a:buClr>
              <a:buFont typeface="Wingdings" pitchFamily="2" charset="2"/>
              <a:buChar char="§"/>
            </a:pPr>
            <a:endParaRPr lang="en-US" sz="1800" b="0" u="none" dirty="0">
              <a:solidFill>
                <a:srgbClr val="FF0000"/>
              </a:solidFill>
            </a:endParaRPr>
          </a:p>
          <a:p>
            <a:pPr marL="363538" lvl="1" indent="-361950" algn="just">
              <a:lnSpc>
                <a:spcPts val="2700"/>
              </a:lnSpc>
              <a:spcBef>
                <a:spcPts val="600"/>
              </a:spcBef>
              <a:spcAft>
                <a:spcPts val="600"/>
              </a:spcAft>
              <a:buClr>
                <a:srgbClr val="3366CC"/>
              </a:buClr>
              <a:buFont typeface="Webdings" pitchFamily="18" charset="2"/>
              <a:buAutoNum type="romanLcParenBoth"/>
            </a:pPr>
            <a:r>
              <a:rPr lang="en-US" sz="1800" b="0" u="none" dirty="0">
                <a:solidFill>
                  <a:srgbClr val="FF0000"/>
                </a:solidFill>
              </a:rPr>
              <a:t>Pillar 1 </a:t>
            </a:r>
            <a:r>
              <a:rPr lang="en-US" sz="1800" b="0" u="none" dirty="0">
                <a:solidFill>
                  <a:schemeClr val="tx1"/>
                </a:solidFill>
              </a:rPr>
              <a:t>– minimum capital requirements for credit, market and operational risks;</a:t>
            </a:r>
          </a:p>
          <a:p>
            <a:pPr marL="363538" lvl="1" indent="-361950" algn="just">
              <a:lnSpc>
                <a:spcPts val="2700"/>
              </a:lnSpc>
              <a:spcBef>
                <a:spcPts val="600"/>
              </a:spcBef>
              <a:spcAft>
                <a:spcPts val="600"/>
              </a:spcAft>
              <a:buClr>
                <a:srgbClr val="3366CC"/>
              </a:buClr>
              <a:buFont typeface="Webdings" pitchFamily="18" charset="2"/>
              <a:buAutoNum type="romanLcParenBoth"/>
            </a:pPr>
            <a:r>
              <a:rPr lang="en-US" sz="1800" b="0" u="none" dirty="0">
                <a:solidFill>
                  <a:srgbClr val="FF0000"/>
                </a:solidFill>
              </a:rPr>
              <a:t>Pillar 2 </a:t>
            </a:r>
            <a:r>
              <a:rPr lang="en-US" sz="1800" b="0" u="none" dirty="0">
                <a:solidFill>
                  <a:schemeClr val="tx1"/>
                </a:solidFill>
              </a:rPr>
              <a:t>– supervisory assessment of capital adequacy in addition to pillar 1 requirements, covering all risks, in order to </a:t>
            </a:r>
            <a:r>
              <a:rPr lang="en-GB" sz="1800" b="0" u="none" dirty="0">
                <a:solidFill>
                  <a:schemeClr val="tx1"/>
                </a:solidFill>
              </a:rPr>
              <a:t>enhance the link between an institution's risk profile, its risk management and risk mitigation systems, and its capital planning - </a:t>
            </a:r>
            <a:r>
              <a:rPr lang="en-US" sz="1800" b="0" u="none" dirty="0">
                <a:solidFill>
                  <a:schemeClr val="tx1"/>
                </a:solidFill>
              </a:rPr>
              <a:t>ICAAP (Internal Capital Adequacy Assessment Process), including stress testing exercises;</a:t>
            </a:r>
          </a:p>
          <a:p>
            <a:pPr marL="363538" lvl="1" indent="-361950" algn="just">
              <a:lnSpc>
                <a:spcPts val="2700"/>
              </a:lnSpc>
              <a:spcBef>
                <a:spcPts val="600"/>
              </a:spcBef>
              <a:spcAft>
                <a:spcPts val="600"/>
              </a:spcAft>
              <a:buClr>
                <a:srgbClr val="3366CC"/>
              </a:buClr>
              <a:buFont typeface="Webdings" pitchFamily="18" charset="2"/>
              <a:buAutoNum type="romanLcParenBoth"/>
            </a:pPr>
            <a:r>
              <a:rPr lang="en-US" sz="1800" b="0" u="none" dirty="0">
                <a:solidFill>
                  <a:srgbClr val="FF0000"/>
                </a:solidFill>
              </a:rPr>
              <a:t>Pillar 3 </a:t>
            </a:r>
            <a:r>
              <a:rPr lang="en-US" sz="1800" b="0" u="none" dirty="0">
                <a:solidFill>
                  <a:schemeClr val="tx1"/>
                </a:solidFill>
              </a:rPr>
              <a:t>–  market discipline – larger detail in information released publicly (including risk models), namely through a market discipline annual document.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877</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63139">
                                            <p:txEl>
                                              <p:pRg st="0" end="0"/>
                                            </p:txEl>
                                          </p:spTgt>
                                        </p:tgtEl>
                                        <p:attrNameLst>
                                          <p:attrName>style.visibility</p:attrName>
                                        </p:attrNameLst>
                                      </p:cBhvr>
                                      <p:to>
                                        <p:strVal val="visible"/>
                                      </p:to>
                                    </p:set>
                                    <p:animEffect transition="in" filter="wipe(left)">
                                      <p:cBhvr>
                                        <p:cTn id="7" dur="500"/>
                                        <p:tgtEl>
                                          <p:spTgt spid="31631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63139">
                                            <p:txEl>
                                              <p:pRg st="2" end="2"/>
                                            </p:txEl>
                                          </p:spTgt>
                                        </p:tgtEl>
                                        <p:attrNameLst>
                                          <p:attrName>style.visibility</p:attrName>
                                        </p:attrNameLst>
                                      </p:cBhvr>
                                      <p:to>
                                        <p:strVal val="visible"/>
                                      </p:to>
                                    </p:set>
                                    <p:animEffect transition="in" filter="wipe(left)">
                                      <p:cBhvr>
                                        <p:cTn id="12" dur="500"/>
                                        <p:tgtEl>
                                          <p:spTgt spid="31631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63139">
                                            <p:txEl>
                                              <p:pRg st="3" end="3"/>
                                            </p:txEl>
                                          </p:spTgt>
                                        </p:tgtEl>
                                        <p:attrNameLst>
                                          <p:attrName>style.visibility</p:attrName>
                                        </p:attrNameLst>
                                      </p:cBhvr>
                                      <p:to>
                                        <p:strVal val="visible"/>
                                      </p:to>
                                    </p:set>
                                    <p:animEffect transition="in" filter="wipe(left)">
                                      <p:cBhvr>
                                        <p:cTn id="17" dur="500"/>
                                        <p:tgtEl>
                                          <p:spTgt spid="31631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63139">
                                            <p:txEl>
                                              <p:pRg st="4" end="4"/>
                                            </p:txEl>
                                          </p:spTgt>
                                        </p:tgtEl>
                                        <p:attrNameLst>
                                          <p:attrName>style.visibility</p:attrName>
                                        </p:attrNameLst>
                                      </p:cBhvr>
                                      <p:to>
                                        <p:strVal val="visible"/>
                                      </p:to>
                                    </p:set>
                                    <p:animEffect transition="in" filter="wipe(left)">
                                      <p:cBhvr>
                                        <p:cTn id="22" dur="500"/>
                                        <p:tgtEl>
                                          <p:spTgt spid="31631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3139" grpId="0" build="p" bldLvl="2" autoUpdateAnimBg="0"/>
    </p:bldLst>
  </p:timing>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dirty="0"/>
              <a:t>3 Pillars</a:t>
            </a:r>
          </a:p>
        </p:txBody>
      </p:sp>
      <p:pic>
        <p:nvPicPr>
          <p:cNvPr id="166915" name="Picture 2"/>
          <p:cNvPicPr>
            <a:picLocks noChangeAspect="1" noChangeArrowheads="1"/>
          </p:cNvPicPr>
          <p:nvPr/>
        </p:nvPicPr>
        <p:blipFill>
          <a:blip r:embed="rId2" cstate="print"/>
          <a:srcRect/>
          <a:stretch>
            <a:fillRect/>
          </a:stretch>
        </p:blipFill>
        <p:spPr bwMode="auto">
          <a:xfrm>
            <a:off x="843473" y="2516848"/>
            <a:ext cx="4180965" cy="3000384"/>
          </a:xfrm>
          <a:prstGeom prst="rect">
            <a:avLst/>
          </a:prstGeom>
          <a:noFill/>
          <a:ln w="12700" cap="sq">
            <a:noFill/>
            <a:miter lim="800000"/>
            <a:headEnd/>
            <a:tailEnd/>
          </a:ln>
        </p:spPr>
      </p:pic>
      <p:sp>
        <p:nvSpPr>
          <p:cNvPr id="5" name="Rectangle 5"/>
          <p:cNvSpPr>
            <a:spLocks noChangeArrowheads="1"/>
          </p:cNvSpPr>
          <p:nvPr/>
        </p:nvSpPr>
        <p:spPr bwMode="auto">
          <a:xfrm>
            <a:off x="881034" y="5688419"/>
            <a:ext cx="8437563" cy="332869"/>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1200" b="0" u="none" dirty="0">
                <a:solidFill>
                  <a:schemeClr val="tx1"/>
                </a:solidFill>
                <a:cs typeface="Times New Roman" panose="02020603050405020304" pitchFamily="18" charset="0"/>
              </a:rPr>
              <a:t>Source:</a:t>
            </a:r>
            <a:r>
              <a:rPr kumimoji="0" lang="pt-PT" sz="1200" b="0" u="none" dirty="0">
                <a:solidFill>
                  <a:schemeClr val="tx1"/>
                </a:solidFill>
                <a:cs typeface="Times New Roman" panose="02020603050405020304" pitchFamily="18" charset="0"/>
              </a:rPr>
              <a:t>	</a:t>
            </a:r>
            <a:r>
              <a:rPr lang="en-GB" sz="1200" b="0" u="none" dirty="0">
                <a:solidFill>
                  <a:schemeClr val="tx1"/>
                </a:solidFill>
                <a:cs typeface="Times New Roman" panose="02020603050405020304" pitchFamily="18" charset="0"/>
              </a:rPr>
              <a:t>Standard and </a:t>
            </a:r>
            <a:r>
              <a:rPr lang="en-GB" sz="1200" b="0" u="none" dirty="0" err="1">
                <a:solidFill>
                  <a:schemeClr val="tx1"/>
                </a:solidFill>
                <a:cs typeface="Times New Roman" panose="02020603050405020304" pitchFamily="18" charset="0"/>
              </a:rPr>
              <a:t>Poors</a:t>
            </a:r>
            <a:r>
              <a:rPr lang="en-GB" sz="1200" b="0" u="none" dirty="0">
                <a:solidFill>
                  <a:schemeClr val="tx1"/>
                </a:solidFill>
                <a:cs typeface="Times New Roman" panose="02020603050405020304" pitchFamily="18" charset="0"/>
              </a:rPr>
              <a:t> (2008), “</a:t>
            </a:r>
            <a:r>
              <a:rPr lang="en-US" sz="1200" b="0" u="none" dirty="0">
                <a:solidFill>
                  <a:schemeClr val="tx1"/>
                </a:solidFill>
                <a:cs typeface="Times New Roman" panose="02020603050405020304" pitchFamily="18" charset="0"/>
              </a:rPr>
              <a:t>Implications For Capital Management Under Pillar II”.</a:t>
            </a:r>
            <a:endParaRPr kumimoji="0" lang="en-US" sz="1200" b="0" u="none" dirty="0">
              <a:solidFill>
                <a:schemeClr val="tx1"/>
              </a:solidFill>
              <a:cs typeface="Times New Roman" panose="02020603050405020304" pitchFamily="18" charset="0"/>
            </a:endParaRPr>
          </a:p>
        </p:txBody>
      </p:sp>
      <p:pic>
        <p:nvPicPr>
          <p:cNvPr id="6" name="Picture 2"/>
          <p:cNvPicPr>
            <a:picLocks noChangeAspect="1" noChangeArrowheads="1"/>
          </p:cNvPicPr>
          <p:nvPr/>
        </p:nvPicPr>
        <p:blipFill>
          <a:blip r:embed="rId3" cstate="print"/>
          <a:srcRect/>
          <a:stretch>
            <a:fillRect/>
          </a:stretch>
        </p:blipFill>
        <p:spPr bwMode="auto">
          <a:xfrm>
            <a:off x="5095876" y="2544421"/>
            <a:ext cx="4282318" cy="3044819"/>
          </a:xfrm>
          <a:prstGeom prst="rect">
            <a:avLst/>
          </a:prstGeom>
          <a:noFill/>
          <a:ln w="12700" cap="sq">
            <a:noFill/>
            <a:miter lim="800000"/>
            <a:headEnd/>
            <a:tailEnd/>
          </a:ln>
        </p:spPr>
      </p:pic>
      <p:sp>
        <p:nvSpPr>
          <p:cNvPr id="7" name="Rectangle 3"/>
          <p:cNvSpPr>
            <a:spLocks noChangeArrowheads="1"/>
          </p:cNvSpPr>
          <p:nvPr/>
        </p:nvSpPr>
        <p:spPr bwMode="auto">
          <a:xfrm>
            <a:off x="809624" y="1635070"/>
            <a:ext cx="8643969" cy="785818"/>
          </a:xfrm>
          <a:prstGeom prst="rect">
            <a:avLst/>
          </a:prstGeom>
          <a:noFill/>
          <a:ln w="9525">
            <a:noFill/>
            <a:miter lim="800000"/>
            <a:headEnd/>
            <a:tailEnd/>
          </a:ln>
        </p:spPr>
        <p:txBody>
          <a:bodyPr lIns="92075" tIns="46038" rIns="92075" bIns="46038"/>
          <a:lstStyle/>
          <a:p>
            <a:pPr marL="449263" lvl="1" indent="-447675" algn="just">
              <a:lnSpc>
                <a:spcPts val="2700"/>
              </a:lnSpc>
              <a:spcBef>
                <a:spcPts val="600"/>
              </a:spcBef>
              <a:spcAft>
                <a:spcPts val="600"/>
              </a:spcAft>
              <a:buClr>
                <a:srgbClr val="3366CC"/>
              </a:buClr>
              <a:buFont typeface="Wingdings" pitchFamily="2" charset="2"/>
              <a:buChar char="§"/>
            </a:pPr>
            <a:r>
              <a:rPr lang="en-US" sz="2000" b="0" u="none" dirty="0">
                <a:solidFill>
                  <a:schemeClr val="tx1"/>
                </a:solidFill>
              </a:rPr>
              <a:t>The calculation of capital requirements became more comprehensive and subjective with Basel II, namely due to pillar 2, which comprises </a:t>
            </a:r>
            <a:r>
              <a:rPr lang="en-US" sz="2000" b="0" i="1" u="none" dirty="0">
                <a:solidFill>
                  <a:schemeClr val="tx1"/>
                </a:solidFill>
              </a:rPr>
              <a:t>stress tests</a:t>
            </a:r>
            <a:r>
              <a:rPr lang="en-US" sz="2000" b="0" u="none" dirty="0">
                <a:solidFill>
                  <a:schemeClr val="tx1"/>
                </a:solidFill>
              </a:rPr>
              <a:t>.</a:t>
            </a:r>
            <a:endParaRPr lang="en-US" sz="2000" b="0" i="1"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878</a:t>
            </a:fld>
            <a:endParaRPr lang="en-US"/>
          </a:p>
        </p:txBody>
      </p:sp>
    </p:spTree>
  </p:cSld>
  <p:clrMapOvr>
    <a:masterClrMapping/>
  </p:clrMapOvr>
  <p:transition spd="med">
    <p:pull dir="r"/>
  </p:transition>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p:txBody>
          <a:bodyPr/>
          <a:lstStyle/>
          <a:p>
            <a:r>
              <a:rPr lang="en-US" sz="4000" dirty="0"/>
              <a:t>5.1.2. Pillar I</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879</a:t>
            </a:fld>
            <a:endParaRPr lang="en-US"/>
          </a:p>
        </p:txBody>
      </p:sp>
    </p:spTree>
  </p:cSld>
  <p:clrMapOvr>
    <a:masterClrMapping/>
  </p:clrMapOvr>
  <p:transition spd="slow">
    <p:pull dir="r"/>
  </p:transition>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Relevance of Finance for </a:t>
            </a:r>
            <a:br>
              <a:rPr lang="en-US" dirty="0"/>
            </a:br>
            <a:r>
              <a:rPr lang="en-US" dirty="0"/>
              <a:t>Economic Growth</a:t>
            </a:r>
          </a:p>
        </p:txBody>
      </p:sp>
      <p:sp>
        <p:nvSpPr>
          <p:cNvPr id="1619971" name="Rectangle 3"/>
          <p:cNvSpPr>
            <a:spLocks noGrp="1" noChangeArrowheads="1"/>
          </p:cNvSpPr>
          <p:nvPr>
            <p:ph type="body" idx="1"/>
          </p:nvPr>
        </p:nvSpPr>
        <p:spPr>
          <a:xfrm>
            <a:off x="776535" y="1628800"/>
            <a:ext cx="8816467" cy="4680520"/>
          </a:xfrm>
        </p:spPr>
        <p:txBody>
          <a:bodyPr/>
          <a:lstStyle/>
          <a:p>
            <a:pPr algn="just">
              <a:lnSpc>
                <a:spcPts val="2700"/>
              </a:lnSpc>
              <a:spcBef>
                <a:spcPts val="0"/>
              </a:spcBef>
              <a:spcAft>
                <a:spcPts val="600"/>
              </a:spcAft>
              <a:buFontTx/>
              <a:buChar char="-"/>
            </a:pPr>
            <a:r>
              <a:rPr lang="pt-PT" sz="1800" u="sng" dirty="0" err="1"/>
              <a:t>Arcand</a:t>
            </a:r>
            <a:r>
              <a:rPr lang="pt-PT" sz="1800" u="sng" dirty="0"/>
              <a:t>, Jean-Louis, Enrico </a:t>
            </a:r>
            <a:r>
              <a:rPr lang="pt-PT" sz="1800" u="sng" dirty="0" err="1"/>
              <a:t>Berkes</a:t>
            </a:r>
            <a:r>
              <a:rPr lang="pt-PT" sz="1800" u="sng" dirty="0"/>
              <a:t> </a:t>
            </a:r>
            <a:r>
              <a:rPr lang="pt-PT" sz="1800" u="sng" dirty="0" err="1"/>
              <a:t>and</a:t>
            </a:r>
            <a:r>
              <a:rPr lang="pt-PT" sz="1800" u="sng" dirty="0"/>
              <a:t> Ugo </a:t>
            </a:r>
            <a:r>
              <a:rPr lang="pt-PT" sz="1800" u="sng" dirty="0" err="1"/>
              <a:t>Panizza</a:t>
            </a:r>
            <a:r>
              <a:rPr lang="en-GB" sz="1800" u="sng" dirty="0"/>
              <a:t> (2015), “</a:t>
            </a:r>
            <a:r>
              <a:rPr lang="pt-PT" sz="1800" u="sng" dirty="0"/>
              <a:t>Too </a:t>
            </a:r>
            <a:r>
              <a:rPr lang="pt-PT" sz="1800" u="sng" dirty="0" err="1"/>
              <a:t>Much</a:t>
            </a:r>
            <a:r>
              <a:rPr lang="pt-PT" sz="1800" u="sng" dirty="0"/>
              <a:t> </a:t>
            </a:r>
            <a:r>
              <a:rPr lang="pt-PT" sz="1800" u="sng" dirty="0" err="1"/>
              <a:t>Finance</a:t>
            </a:r>
            <a:r>
              <a:rPr lang="pt-PT" sz="1800" u="sng" dirty="0"/>
              <a:t>?”, IMF WP</a:t>
            </a:r>
            <a:r>
              <a:rPr lang="en-GB" sz="1800" u="sng" dirty="0"/>
              <a:t> </a:t>
            </a:r>
            <a:r>
              <a:rPr lang="en-GB" sz="1800" dirty="0"/>
              <a:t>- </a:t>
            </a:r>
            <a:r>
              <a:rPr lang="en-GB" sz="1800" b="1" dirty="0">
                <a:solidFill>
                  <a:srgbClr val="FF0000"/>
                </a:solidFill>
              </a:rPr>
              <a:t>finance starts having a negative effect on output growth when </a:t>
            </a:r>
            <a:r>
              <a:rPr lang="en-GB" sz="1800" b="1" u="sng" dirty="0">
                <a:solidFill>
                  <a:srgbClr val="FF0000"/>
                </a:solidFill>
              </a:rPr>
              <a:t>credit to private sector/GDP reaches 100%</a:t>
            </a:r>
            <a:r>
              <a:rPr lang="en-GB" sz="1800" b="1" dirty="0">
                <a:solidFill>
                  <a:srgbClr val="FF0000"/>
                </a:solidFill>
              </a:rPr>
              <a:t>:</a:t>
            </a:r>
          </a:p>
          <a:p>
            <a:pPr algn="just">
              <a:lnSpc>
                <a:spcPts val="2700"/>
              </a:lnSpc>
              <a:spcBef>
                <a:spcPts val="0"/>
              </a:spcBef>
              <a:spcAft>
                <a:spcPts val="600"/>
              </a:spcAft>
              <a:buFontTx/>
              <a:buChar char="-"/>
            </a:pPr>
            <a:endParaRPr lang="en-GB" sz="1800" b="1" dirty="0">
              <a:solidFill>
                <a:srgbClr val="FF0000"/>
              </a:solidFill>
            </a:endParaRPr>
          </a:p>
          <a:p>
            <a:pPr algn="just">
              <a:lnSpc>
                <a:spcPts val="2700"/>
              </a:lnSpc>
              <a:spcBef>
                <a:spcPts val="0"/>
              </a:spcBef>
              <a:spcAft>
                <a:spcPts val="600"/>
              </a:spcAft>
              <a:buFontTx/>
              <a:buChar char="-"/>
            </a:pPr>
            <a:endParaRPr lang="en-GB" sz="1800" b="1" dirty="0">
              <a:solidFill>
                <a:srgbClr val="FF0000"/>
              </a:solidFill>
            </a:endParaRPr>
          </a:p>
          <a:p>
            <a:pPr algn="just">
              <a:lnSpc>
                <a:spcPts val="2700"/>
              </a:lnSpc>
              <a:spcBef>
                <a:spcPts val="0"/>
              </a:spcBef>
              <a:spcAft>
                <a:spcPts val="600"/>
              </a:spcAft>
              <a:buFontTx/>
              <a:buChar char="-"/>
            </a:pPr>
            <a:endParaRPr lang="en-GB" sz="1800" b="1" dirty="0">
              <a:solidFill>
                <a:srgbClr val="FF0000"/>
              </a:solidFill>
            </a:endParaRPr>
          </a:p>
          <a:p>
            <a:pPr algn="just">
              <a:lnSpc>
                <a:spcPts val="2700"/>
              </a:lnSpc>
              <a:spcBef>
                <a:spcPts val="0"/>
              </a:spcBef>
              <a:spcAft>
                <a:spcPts val="600"/>
              </a:spcAft>
              <a:buFontTx/>
              <a:buChar char="-"/>
            </a:pPr>
            <a:endParaRPr lang="en-GB" sz="1800" b="1" dirty="0">
              <a:solidFill>
                <a:srgbClr val="FF0000"/>
              </a:solidFill>
            </a:endParaRPr>
          </a:p>
          <a:p>
            <a:pPr algn="just">
              <a:lnSpc>
                <a:spcPts val="2700"/>
              </a:lnSpc>
              <a:spcBef>
                <a:spcPts val="0"/>
              </a:spcBef>
              <a:spcAft>
                <a:spcPts val="600"/>
              </a:spcAft>
              <a:buFontTx/>
              <a:buChar char="-"/>
            </a:pPr>
            <a:endParaRPr lang="en-GB" sz="1800" b="1" dirty="0">
              <a:solidFill>
                <a:srgbClr val="FF0000"/>
              </a:solidFill>
            </a:endParaRPr>
          </a:p>
          <a:p>
            <a:pPr algn="just">
              <a:lnSpc>
                <a:spcPts val="2700"/>
              </a:lnSpc>
              <a:spcBef>
                <a:spcPts val="0"/>
              </a:spcBef>
              <a:spcAft>
                <a:spcPts val="600"/>
              </a:spcAft>
              <a:buFontTx/>
              <a:buChar char="-"/>
            </a:pPr>
            <a:endParaRPr lang="en-US" sz="1800" b="1" dirty="0">
              <a:solidFill>
                <a:srgbClr val="FF0000"/>
              </a:solidFill>
            </a:endParaRPr>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88</a:t>
            </a:fld>
            <a:endParaRPr lang="en-US" dirty="0"/>
          </a:p>
        </p:txBody>
      </p:sp>
      <p:pic>
        <p:nvPicPr>
          <p:cNvPr id="2" name="Picture 1"/>
          <p:cNvPicPr>
            <a:picLocks noChangeAspect="1"/>
          </p:cNvPicPr>
          <p:nvPr/>
        </p:nvPicPr>
        <p:blipFill>
          <a:blip r:embed="rId2"/>
          <a:stretch>
            <a:fillRect/>
          </a:stretch>
        </p:blipFill>
        <p:spPr>
          <a:xfrm>
            <a:off x="4666696" y="2508952"/>
            <a:ext cx="4807198" cy="3784250"/>
          </a:xfrm>
          <a:prstGeom prst="rect">
            <a:avLst/>
          </a:prstGeom>
        </p:spPr>
      </p:pic>
    </p:spTree>
    <p:extLst>
      <p:ext uri="{BB962C8B-B14F-4D97-AF65-F5344CB8AC3E}">
        <p14:creationId xmlns:p14="http://schemas.microsoft.com/office/powerpoint/2010/main" val="70626452"/>
      </p:ext>
    </p:extLst>
  </p:cSld>
  <p:clrMapOvr>
    <a:masterClrMapping/>
  </p:clrMapOvr>
  <p:transition spd="slow">
    <p:pull dir="r"/>
  </p:transition>
</p:sld>
</file>

<file path=ppt/slides/slide8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approach</a:t>
            </a:r>
          </a:p>
        </p:txBody>
      </p:sp>
      <p:sp>
        <p:nvSpPr>
          <p:cNvPr id="1673219" name="Rectangle 3"/>
          <p:cNvSpPr>
            <a:spLocks noGrp="1" noChangeArrowheads="1"/>
          </p:cNvSpPr>
          <p:nvPr>
            <p:ph type="body" idx="1"/>
          </p:nvPr>
        </p:nvSpPr>
        <p:spPr>
          <a:xfrm>
            <a:off x="809596" y="1643050"/>
            <a:ext cx="8643998" cy="417798"/>
          </a:xfrm>
        </p:spPr>
        <p:txBody>
          <a:bodyPr/>
          <a:lstStyle/>
          <a:p>
            <a:pPr marL="265113" indent="-265113" algn="just">
              <a:lnSpc>
                <a:spcPts val="2700"/>
              </a:lnSpc>
              <a:spcBef>
                <a:spcPts val="600"/>
              </a:spcBef>
              <a:spcAft>
                <a:spcPts val="600"/>
              </a:spcAft>
            </a:pPr>
            <a:r>
              <a:rPr lang="en-US" sz="2000" dirty="0">
                <a:solidFill>
                  <a:srgbClr val="FF0000"/>
                </a:solidFill>
              </a:rPr>
              <a:t>Risk weights for sovereigns, banks and non-financial companies (corporate) in Basel II:</a:t>
            </a:r>
          </a:p>
          <a:p>
            <a:pPr marL="265113" indent="-265113" algn="just">
              <a:lnSpc>
                <a:spcPts val="2700"/>
              </a:lnSpc>
              <a:spcBef>
                <a:spcPts val="600"/>
              </a:spcBef>
              <a:spcAft>
                <a:spcPts val="600"/>
              </a:spcAft>
            </a:pPr>
            <a:endParaRPr lang="en-US" sz="2000" dirty="0">
              <a:solidFill>
                <a:srgbClr val="FF0000"/>
              </a:solidFill>
            </a:endParaRPr>
          </a:p>
          <a:p>
            <a:pPr marL="265113" indent="-265113" algn="just">
              <a:lnSpc>
                <a:spcPts val="2700"/>
              </a:lnSpc>
              <a:spcBef>
                <a:spcPts val="600"/>
              </a:spcBef>
              <a:spcAft>
                <a:spcPts val="600"/>
              </a:spcAft>
            </a:pPr>
            <a:endParaRPr lang="en-US" sz="2000" dirty="0">
              <a:solidFill>
                <a:srgbClr val="FF0000"/>
              </a:solidFill>
            </a:endParaRPr>
          </a:p>
          <a:p>
            <a:pPr marL="265113" indent="-265113" algn="just">
              <a:lnSpc>
                <a:spcPts val="2700"/>
              </a:lnSpc>
              <a:spcBef>
                <a:spcPts val="600"/>
              </a:spcBef>
              <a:spcAft>
                <a:spcPts val="600"/>
              </a:spcAft>
            </a:pPr>
            <a:endParaRPr lang="en-US" sz="2000" dirty="0">
              <a:solidFill>
                <a:srgbClr val="FF0000"/>
              </a:solidFill>
            </a:endParaRPr>
          </a:p>
          <a:p>
            <a:pPr marL="265113" indent="-265113" algn="just">
              <a:lnSpc>
                <a:spcPts val="2700"/>
              </a:lnSpc>
              <a:spcBef>
                <a:spcPts val="600"/>
              </a:spcBef>
              <a:spcAft>
                <a:spcPts val="600"/>
              </a:spcAft>
            </a:pPr>
            <a:endParaRPr lang="en-US" sz="2000" dirty="0">
              <a:solidFill>
                <a:srgbClr val="FF0000"/>
              </a:solidFill>
            </a:endParaRPr>
          </a:p>
          <a:p>
            <a:pPr marL="265113" indent="-265113" algn="just">
              <a:lnSpc>
                <a:spcPts val="2700"/>
              </a:lnSpc>
              <a:spcBef>
                <a:spcPts val="600"/>
              </a:spcBef>
              <a:spcAft>
                <a:spcPts val="600"/>
              </a:spcAft>
            </a:pPr>
            <a:r>
              <a:rPr lang="en-US" sz="2000" dirty="0"/>
              <a:t>Ratings below B- =&gt; capital requirements &gt;100%</a:t>
            </a:r>
          </a:p>
        </p:txBody>
      </p:sp>
      <p:sp>
        <p:nvSpPr>
          <p:cNvPr id="6" name="Rectangle 3"/>
          <p:cNvSpPr txBox="1">
            <a:spLocks noChangeArrowheads="1"/>
          </p:cNvSpPr>
          <p:nvPr/>
        </p:nvSpPr>
        <p:spPr bwMode="auto">
          <a:xfrm>
            <a:off x="819180" y="5059858"/>
            <a:ext cx="8634414" cy="124946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0" lvl="1" algn="just">
              <a:lnSpc>
                <a:spcPct val="90000"/>
              </a:lnSpc>
              <a:buNone/>
            </a:pPr>
            <a:r>
              <a:rPr lang="en-US" sz="1000" b="0" u="none" dirty="0">
                <a:solidFill>
                  <a:schemeClr val="tx1"/>
                </a:solidFill>
              </a:rPr>
              <a:t>Notes:</a:t>
            </a:r>
          </a:p>
          <a:p>
            <a:pPr marL="0" lvl="1" algn="just">
              <a:lnSpc>
                <a:spcPct val="90000"/>
              </a:lnSpc>
              <a:buNone/>
            </a:pPr>
            <a:r>
              <a:rPr lang="en-US" sz="1000" b="0" u="none" dirty="0">
                <a:solidFill>
                  <a:schemeClr val="tx1"/>
                </a:solidFill>
              </a:rPr>
              <a:t>Risk weights to regional and local governments and banks may be calculated according two alternative methodologies:</a:t>
            </a:r>
          </a:p>
          <a:p>
            <a:pPr marL="0" lvl="1" algn="just">
              <a:lnSpc>
                <a:spcPct val="90000"/>
              </a:lnSpc>
              <a:buNone/>
            </a:pPr>
            <a:r>
              <a:rPr lang="en-US" sz="1000" b="0" u="none" dirty="0">
                <a:solidFill>
                  <a:schemeClr val="tx1"/>
                </a:solidFill>
              </a:rPr>
              <a:t>- Risk weights immediately above the one applicable to the respective central government (100% if non-rated or central banks from countries rated between BB+ and B-);</a:t>
            </a:r>
          </a:p>
          <a:p>
            <a:pPr marL="0" lvl="1" algn="just">
              <a:lnSpc>
                <a:spcPct val="90000"/>
              </a:lnSpc>
              <a:buNone/>
            </a:pPr>
            <a:r>
              <a:rPr lang="en-US" sz="1000" b="0" u="none" dirty="0">
                <a:solidFill>
                  <a:schemeClr val="tx1"/>
                </a:solidFill>
              </a:rPr>
              <a:t>- Specific Risk weights  as a function of the rating (20%, 50%, 100% and 150%, with exposures to non-rated counterparties assuming a risk weight of 50%).</a:t>
            </a:r>
          </a:p>
          <a:p>
            <a:pPr marL="0" lvl="1" algn="just">
              <a:lnSpc>
                <a:spcPct val="90000"/>
              </a:lnSpc>
              <a:buNone/>
            </a:pPr>
            <a:r>
              <a:rPr lang="en-GB" sz="1000" b="0" u="none" dirty="0">
                <a:solidFill>
                  <a:schemeClr val="tx1"/>
                </a:solidFill>
              </a:rPr>
              <a:t>Since Jan19, at national discretion, a lower risk weight may be applied to banks’ exposures to their sovereign (or central bank) of incorporation denominated in domestic currency and funded in that currency.</a:t>
            </a:r>
            <a:r>
              <a:rPr lang="en-GB" sz="1000" b="0" u="none" baseline="30000" dirty="0">
                <a:solidFill>
                  <a:schemeClr val="tx1"/>
                </a:solidFill>
              </a:rPr>
              <a:t> </a:t>
            </a:r>
            <a:r>
              <a:rPr lang="en-GB" sz="1000" b="0" u="none" dirty="0">
                <a:solidFill>
                  <a:schemeClr val="tx1"/>
                </a:solidFill>
              </a:rPr>
              <a:t> Where this discretion is exercised, other national supervisory authorities may also permit their banks to apply the same risk weight to domestic currency exposures to this sovereign (or central bank) funded in that currency.</a:t>
            </a:r>
            <a:endParaRPr kumimoji="0" lang="en-US" sz="1000" b="0" i="0" u="none" strike="noStrike" kern="0" cap="none" spc="0" normalizeH="0" baseline="0" dirty="0">
              <a:ln>
                <a:noFill/>
              </a:ln>
              <a:solidFill>
                <a:schemeClr val="tx1"/>
              </a:solidFill>
              <a:effectLst/>
              <a:uLnTx/>
              <a:uFillTx/>
              <a:latin typeface="+mn-lt"/>
            </a:endParaRPr>
          </a:p>
        </p:txBody>
      </p:sp>
      <p:pic>
        <p:nvPicPr>
          <p:cNvPr id="25666" name="Picture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576" y="2420888"/>
            <a:ext cx="4427722" cy="1966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880</a:t>
            </a:fld>
            <a:endParaRPr lang="en-US"/>
          </a:p>
        </p:txBody>
      </p:sp>
    </p:spTree>
  </p:cSld>
  <p:clrMapOvr>
    <a:masterClrMapping/>
  </p:clrMapOvr>
  <p:transition spd="med">
    <p:pull dir="r"/>
  </p:transition>
</p:sld>
</file>

<file path=ppt/slides/slide8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approach</a:t>
            </a:r>
          </a:p>
        </p:txBody>
      </p:sp>
      <p:sp>
        <p:nvSpPr>
          <p:cNvPr id="1673219" name="Rectangle 3"/>
          <p:cNvSpPr>
            <a:spLocks noGrp="1" noChangeArrowheads="1"/>
          </p:cNvSpPr>
          <p:nvPr>
            <p:ph type="body" idx="1"/>
          </p:nvPr>
        </p:nvSpPr>
        <p:spPr>
          <a:xfrm>
            <a:off x="809596" y="1643049"/>
            <a:ext cx="8643998" cy="3233088"/>
          </a:xfrm>
        </p:spPr>
        <p:txBody>
          <a:bodyPr/>
          <a:lstStyle/>
          <a:p>
            <a:pPr algn="just">
              <a:lnSpc>
                <a:spcPts val="2700"/>
              </a:lnSpc>
              <a:spcBef>
                <a:spcPts val="600"/>
              </a:spcBef>
              <a:spcAft>
                <a:spcPts val="600"/>
              </a:spcAft>
            </a:pPr>
            <a:r>
              <a:rPr lang="en-US" sz="2000" dirty="0">
                <a:solidFill>
                  <a:srgbClr val="FF0000"/>
                </a:solidFill>
              </a:rPr>
              <a:t>Some changes in these coefficients were decided meanwhile, with entry into force initially planned to 1.1.2022 (postponed afterwards in 1 year, with a phasing-in period of 5 years), trying to </a:t>
            </a:r>
            <a:r>
              <a:rPr lang="en-GB" sz="2000" dirty="0">
                <a:solidFill>
                  <a:srgbClr val="FF0000"/>
                </a:solidFill>
              </a:rPr>
              <a:t>decrease excessive variability of RWAs  </a:t>
            </a:r>
            <a:r>
              <a:rPr lang="en-GB" sz="2000" dirty="0"/>
              <a:t>(e.g. </a:t>
            </a:r>
            <a:r>
              <a:rPr lang="en-US" sz="2000" dirty="0"/>
              <a:t>BCBS (2017), “</a:t>
            </a:r>
            <a:r>
              <a:rPr lang="en-GB" sz="2000" dirty="0"/>
              <a:t>Basel III: Finalising post-crisis reforms”, Dec.</a:t>
            </a:r>
            <a:r>
              <a:rPr lang="en-US" sz="2000" dirty="0"/>
              <a:t>)</a:t>
            </a:r>
            <a:r>
              <a:rPr lang="en-GB" sz="2000" dirty="0"/>
              <a:t>.</a:t>
            </a:r>
          </a:p>
          <a:p>
            <a:pPr algn="just">
              <a:lnSpc>
                <a:spcPts val="2700"/>
              </a:lnSpc>
              <a:spcBef>
                <a:spcPts val="600"/>
              </a:spcBef>
              <a:spcAft>
                <a:spcPts val="600"/>
              </a:spcAft>
            </a:pPr>
            <a:endParaRPr lang="en-GB" sz="2000" dirty="0"/>
          </a:p>
          <a:p>
            <a:pPr algn="just">
              <a:lnSpc>
                <a:spcPts val="2700"/>
              </a:lnSpc>
              <a:spcBef>
                <a:spcPts val="600"/>
              </a:spcBef>
              <a:spcAft>
                <a:spcPts val="600"/>
              </a:spcAft>
            </a:pPr>
            <a:endParaRPr lang="en-GB" sz="2000" dirty="0"/>
          </a:p>
          <a:p>
            <a:pPr algn="just">
              <a:lnSpc>
                <a:spcPts val="2700"/>
              </a:lnSpc>
              <a:spcBef>
                <a:spcPts val="600"/>
              </a:spcBef>
              <a:spcAft>
                <a:spcPts val="600"/>
              </a:spcAft>
              <a:buFontTx/>
              <a:buChar char="-"/>
            </a:pPr>
            <a:r>
              <a:rPr lang="en-GB" sz="2000" dirty="0"/>
              <a:t>Corporate SME (annual consolidated sales &lt;= 50M€ for the most recent year) – risk weight = 85%</a:t>
            </a:r>
          </a:p>
          <a:p>
            <a:pPr marL="0" indent="0" algn="just">
              <a:lnSpc>
                <a:spcPts val="2700"/>
              </a:lnSpc>
              <a:spcBef>
                <a:spcPts val="600"/>
              </a:spcBef>
              <a:spcAft>
                <a:spcPts val="600"/>
              </a:spcAft>
              <a:buNone/>
            </a:pPr>
            <a:endParaRPr lang="en-GB" sz="2000" dirty="0"/>
          </a:p>
          <a:p>
            <a:pPr algn="just">
              <a:lnSpc>
                <a:spcPts val="2700"/>
              </a:lnSpc>
              <a:spcBef>
                <a:spcPts val="600"/>
              </a:spcBef>
              <a:spcAft>
                <a:spcPts val="600"/>
              </a:spcAft>
            </a:pPr>
            <a:endParaRPr lang="en-GB" sz="2000"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881</a:t>
            </a:fld>
            <a:endParaRPr lang="en-US"/>
          </a:p>
        </p:txBody>
      </p:sp>
      <p:pic>
        <p:nvPicPr>
          <p:cNvPr id="5" name="Picture 4"/>
          <p:cNvPicPr>
            <a:picLocks noChangeAspect="1"/>
          </p:cNvPicPr>
          <p:nvPr/>
        </p:nvPicPr>
        <p:blipFill>
          <a:blip r:embed="rId2"/>
          <a:stretch>
            <a:fillRect/>
          </a:stretch>
        </p:blipFill>
        <p:spPr>
          <a:xfrm>
            <a:off x="1208584" y="5460471"/>
            <a:ext cx="7488832" cy="896267"/>
          </a:xfrm>
          <a:prstGeom prst="rect">
            <a:avLst/>
          </a:prstGeom>
        </p:spPr>
      </p:pic>
      <p:sp>
        <p:nvSpPr>
          <p:cNvPr id="7" name="Oval 6"/>
          <p:cNvSpPr/>
          <p:nvPr/>
        </p:nvSpPr>
        <p:spPr bwMode="auto">
          <a:xfrm>
            <a:off x="5275611" y="5764588"/>
            <a:ext cx="325461" cy="288032"/>
          </a:xfrm>
          <a:prstGeom prst="ellipse">
            <a:avLst/>
          </a:prstGeom>
          <a:no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cxnSp>
        <p:nvCxnSpPr>
          <p:cNvPr id="9" name="Straight Arrow Connector 8"/>
          <p:cNvCxnSpPr/>
          <p:nvPr/>
        </p:nvCxnSpPr>
        <p:spPr bwMode="auto">
          <a:xfrm flipV="1">
            <a:off x="5632192" y="5374801"/>
            <a:ext cx="579022" cy="483273"/>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
        <p:nvSpPr>
          <p:cNvPr id="11" name="TextBox 10"/>
          <p:cNvSpPr txBox="1"/>
          <p:nvPr/>
        </p:nvSpPr>
        <p:spPr>
          <a:xfrm>
            <a:off x="6393160" y="3190493"/>
            <a:ext cx="1621605" cy="276999"/>
          </a:xfrm>
          <a:prstGeom prst="rect">
            <a:avLst/>
          </a:prstGeom>
          <a:noFill/>
        </p:spPr>
        <p:txBody>
          <a:bodyPr wrap="square" rtlCol="0">
            <a:spAutoFit/>
          </a:bodyPr>
          <a:lstStyle/>
          <a:p>
            <a:pPr algn="l">
              <a:buNone/>
            </a:pPr>
            <a:r>
              <a:rPr lang="en-US" sz="1200" b="0" u="none" dirty="0"/>
              <a:t>100% previously</a:t>
            </a:r>
          </a:p>
        </p:txBody>
      </p:sp>
      <p:pic>
        <p:nvPicPr>
          <p:cNvPr id="13" name="Picture 12"/>
          <p:cNvPicPr>
            <a:picLocks noChangeAspect="1"/>
          </p:cNvPicPr>
          <p:nvPr/>
        </p:nvPicPr>
        <p:blipFill>
          <a:blip r:embed="rId3"/>
          <a:stretch>
            <a:fillRect/>
          </a:stretch>
        </p:blipFill>
        <p:spPr>
          <a:xfrm>
            <a:off x="1208584" y="3499899"/>
            <a:ext cx="7669822" cy="630216"/>
          </a:xfrm>
          <a:prstGeom prst="rect">
            <a:avLst/>
          </a:prstGeom>
        </p:spPr>
      </p:pic>
      <p:sp>
        <p:nvSpPr>
          <p:cNvPr id="18" name="Rectangle 3"/>
          <p:cNvSpPr txBox="1">
            <a:spLocks noChangeArrowheads="1"/>
          </p:cNvSpPr>
          <p:nvPr/>
        </p:nvSpPr>
        <p:spPr bwMode="auto">
          <a:xfrm>
            <a:off x="1136576" y="5085184"/>
            <a:ext cx="2304256" cy="41779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kumimoji="0" lang="en-US" sz="1800" u="none" kern="0" dirty="0">
                <a:solidFill>
                  <a:srgbClr val="FF0000"/>
                </a:solidFill>
              </a:rPr>
              <a:t>Interbank exposures:</a:t>
            </a:r>
          </a:p>
        </p:txBody>
      </p:sp>
      <p:sp>
        <p:nvSpPr>
          <p:cNvPr id="19" name="Rectangle 3"/>
          <p:cNvSpPr txBox="1">
            <a:spLocks noChangeArrowheads="1"/>
          </p:cNvSpPr>
          <p:nvPr/>
        </p:nvSpPr>
        <p:spPr bwMode="auto">
          <a:xfrm>
            <a:off x="1198306" y="3095751"/>
            <a:ext cx="2304256" cy="41779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kumimoji="0" lang="en-US" sz="1800" u="none" kern="0" dirty="0">
                <a:solidFill>
                  <a:srgbClr val="FF0000"/>
                </a:solidFill>
              </a:rPr>
              <a:t>Corporate exposures:</a:t>
            </a:r>
          </a:p>
        </p:txBody>
      </p:sp>
      <p:sp>
        <p:nvSpPr>
          <p:cNvPr id="20" name="Oval 19"/>
          <p:cNvSpPr/>
          <p:nvPr/>
        </p:nvSpPr>
        <p:spPr bwMode="auto">
          <a:xfrm>
            <a:off x="5601072" y="3756413"/>
            <a:ext cx="325461" cy="288032"/>
          </a:xfrm>
          <a:prstGeom prst="ellipse">
            <a:avLst/>
          </a:prstGeom>
          <a:no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cxnSp>
        <p:nvCxnSpPr>
          <p:cNvPr id="21" name="Straight Arrow Connector 20"/>
          <p:cNvCxnSpPr/>
          <p:nvPr/>
        </p:nvCxnSpPr>
        <p:spPr bwMode="auto">
          <a:xfrm flipV="1">
            <a:off x="5936095" y="3425482"/>
            <a:ext cx="550238" cy="437141"/>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
        <p:nvSpPr>
          <p:cNvPr id="14" name="TextBox 13"/>
          <p:cNvSpPr txBox="1"/>
          <p:nvPr/>
        </p:nvSpPr>
        <p:spPr>
          <a:xfrm>
            <a:off x="6237483" y="5134328"/>
            <a:ext cx="1180356" cy="276999"/>
          </a:xfrm>
          <a:prstGeom prst="rect">
            <a:avLst/>
          </a:prstGeom>
          <a:noFill/>
        </p:spPr>
        <p:txBody>
          <a:bodyPr wrap="square" rtlCol="0">
            <a:spAutoFit/>
          </a:bodyPr>
          <a:lstStyle/>
          <a:p>
            <a:pPr algn="l">
              <a:buNone/>
            </a:pPr>
            <a:r>
              <a:rPr lang="en-US" sz="1200" b="0" u="none" dirty="0"/>
              <a:t>50% previously</a:t>
            </a:r>
          </a:p>
        </p:txBody>
      </p:sp>
    </p:spTree>
    <p:extLst>
      <p:ext uri="{BB962C8B-B14F-4D97-AF65-F5344CB8AC3E}">
        <p14:creationId xmlns:p14="http://schemas.microsoft.com/office/powerpoint/2010/main" val="1500234524"/>
      </p:ext>
    </p:extLst>
  </p:cSld>
  <p:clrMapOvr>
    <a:masterClrMapping/>
  </p:clrMapOvr>
  <p:transition spd="med">
    <p:pull dir="r"/>
  </p:transition>
</p:sld>
</file>

<file path=ppt/slides/slide8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79963"/>
          </a:xfrm>
        </p:spPr>
        <p:txBody>
          <a:bodyPr/>
          <a:lstStyle/>
          <a:p>
            <a:pPr marL="265113" indent="-265113" algn="just">
              <a:lnSpc>
                <a:spcPts val="2700"/>
              </a:lnSpc>
              <a:spcBef>
                <a:spcPts val="600"/>
              </a:spcBef>
              <a:spcAft>
                <a:spcPts val="600"/>
              </a:spcAft>
            </a:pPr>
            <a:r>
              <a:rPr lang="en-US" sz="2000" dirty="0"/>
              <a:t>Banks must perform due diligence to ensure that the external ratings appropriately reflect the creditworthiness of the bank counterparties:</a:t>
            </a:r>
          </a:p>
          <a:p>
            <a:pPr lvl="1" algn="just">
              <a:lnSpc>
                <a:spcPts val="2700"/>
              </a:lnSpc>
              <a:spcBef>
                <a:spcPts val="600"/>
              </a:spcBef>
              <a:spcAft>
                <a:spcPts val="600"/>
              </a:spcAft>
              <a:buFontTx/>
              <a:buChar char="-"/>
            </a:pPr>
            <a:r>
              <a:rPr lang="en-US" sz="1800" dirty="0"/>
              <a:t>If the due diligence reflects higher risk than that implied by the external rating bucket of the exposure, the bank must assign a risk weight at least one bucket higher than the “base” risk weight determined by the external rating. </a:t>
            </a:r>
          </a:p>
          <a:p>
            <a:pPr lvl="1" algn="just">
              <a:lnSpc>
                <a:spcPts val="2700"/>
              </a:lnSpc>
              <a:spcBef>
                <a:spcPts val="600"/>
              </a:spcBef>
              <a:spcAft>
                <a:spcPts val="600"/>
              </a:spcAft>
              <a:buFontTx/>
              <a:buChar char="-"/>
            </a:pPr>
            <a:r>
              <a:rPr lang="en-US" sz="1800" dirty="0"/>
              <a:t>Due diligence analysis must never result in the application of a lower risk weight than that determined by the external rating. </a:t>
            </a:r>
            <a:endParaRPr lang="en-US" sz="1800" dirty="0">
              <a:solidFill>
                <a:srgbClr val="FF0000"/>
              </a:solidFill>
            </a:endParaRPr>
          </a:p>
          <a:p>
            <a:pPr marL="265113" indent="-265113" algn="just">
              <a:lnSpc>
                <a:spcPts val="2700"/>
              </a:lnSpc>
              <a:spcBef>
                <a:spcPts val="600"/>
              </a:spcBef>
              <a:spcAft>
                <a:spcPts val="600"/>
              </a:spcAft>
            </a:pPr>
            <a:endParaRPr lang="en-US" sz="1800"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882</a:t>
            </a:fld>
            <a:endParaRPr lang="en-US"/>
          </a:p>
        </p:txBody>
      </p:sp>
    </p:spTree>
    <p:extLst>
      <p:ext uri="{BB962C8B-B14F-4D97-AF65-F5344CB8AC3E}">
        <p14:creationId xmlns:p14="http://schemas.microsoft.com/office/powerpoint/2010/main" val="3334299419"/>
      </p:ext>
    </p:extLst>
  </p:cSld>
  <p:clrMapOvr>
    <a:masterClrMapping/>
  </p:clrMapOvr>
  <p:transition spd="med">
    <p:pull dir="r"/>
  </p:transition>
</p:sld>
</file>

<file path=ppt/slides/slide8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68541"/>
          </a:xfrm>
        </p:spPr>
        <p:txBody>
          <a:bodyPr/>
          <a:lstStyle/>
          <a:p>
            <a:pPr marL="265113" indent="-265113" algn="just">
              <a:lnSpc>
                <a:spcPts val="2700"/>
              </a:lnSpc>
              <a:spcBef>
                <a:spcPts val="600"/>
              </a:spcBef>
              <a:spcAft>
                <a:spcPts val="600"/>
              </a:spcAft>
            </a:pPr>
            <a:r>
              <a:rPr lang="en-US" sz="2000" dirty="0"/>
              <a:t>For unrated bank exposures, the Standardized Credit Risk Assessment Approach (SCRA) applies.</a:t>
            </a:r>
          </a:p>
          <a:p>
            <a:pPr marL="265113" indent="-265113" algn="just">
              <a:lnSpc>
                <a:spcPts val="2700"/>
              </a:lnSpc>
              <a:spcBef>
                <a:spcPts val="600"/>
              </a:spcBef>
              <a:spcAft>
                <a:spcPts val="600"/>
              </a:spcAft>
            </a:pPr>
            <a:r>
              <a:rPr lang="en-US" sz="2000" dirty="0"/>
              <a:t>SCRA requires banks to classify their exposures to banks into one of three risk-weight buckets - Grades A, B and C - and assign the corresponding risk weights.</a:t>
            </a:r>
          </a:p>
          <a:p>
            <a:pPr marL="265113" indent="-265113" algn="just">
              <a:lnSpc>
                <a:spcPts val="2700"/>
              </a:lnSpc>
              <a:spcBef>
                <a:spcPts val="600"/>
              </a:spcBef>
              <a:spcAft>
                <a:spcPts val="600"/>
              </a:spcAft>
            </a:pPr>
            <a:endParaRPr lang="en-US" sz="2000" dirty="0">
              <a:solidFill>
                <a:srgbClr val="FF0000"/>
              </a:solidFill>
            </a:endParaRPr>
          </a:p>
          <a:p>
            <a:pPr marL="265113" indent="-265113" algn="just">
              <a:lnSpc>
                <a:spcPts val="2700"/>
              </a:lnSpc>
              <a:spcBef>
                <a:spcPts val="600"/>
              </a:spcBef>
              <a:spcAft>
                <a:spcPts val="600"/>
              </a:spcAft>
            </a:pPr>
            <a:endParaRPr lang="en-US" sz="2000" dirty="0">
              <a:solidFill>
                <a:srgbClr val="FF0000"/>
              </a:solidFill>
            </a:endParaRPr>
          </a:p>
          <a:p>
            <a:pPr marL="265113" indent="-265113" algn="just">
              <a:lnSpc>
                <a:spcPts val="2700"/>
              </a:lnSpc>
              <a:spcBef>
                <a:spcPts val="600"/>
              </a:spcBef>
              <a:spcAft>
                <a:spcPts val="600"/>
              </a:spcAft>
            </a:pPr>
            <a:endParaRPr lang="en-US" sz="2000" dirty="0">
              <a:solidFill>
                <a:srgbClr val="FF0000"/>
              </a:solidFill>
            </a:endParaRPr>
          </a:p>
          <a:p>
            <a:pPr marL="0" indent="0" algn="just">
              <a:lnSpc>
                <a:spcPts val="2700"/>
              </a:lnSpc>
              <a:spcBef>
                <a:spcPts val="600"/>
              </a:spcBef>
              <a:spcAft>
                <a:spcPts val="600"/>
              </a:spcAft>
              <a:buNone/>
            </a:pPr>
            <a:endParaRPr lang="en-US" sz="2000"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883</a:t>
            </a:fld>
            <a:endParaRPr lang="en-US"/>
          </a:p>
        </p:txBody>
      </p:sp>
      <p:pic>
        <p:nvPicPr>
          <p:cNvPr id="4" name="Picture 3"/>
          <p:cNvPicPr>
            <a:picLocks noChangeAspect="1"/>
          </p:cNvPicPr>
          <p:nvPr/>
        </p:nvPicPr>
        <p:blipFill>
          <a:blip r:embed="rId2"/>
          <a:stretch>
            <a:fillRect/>
          </a:stretch>
        </p:blipFill>
        <p:spPr>
          <a:xfrm>
            <a:off x="1136575" y="3573016"/>
            <a:ext cx="8244761" cy="1728192"/>
          </a:xfrm>
          <a:prstGeom prst="rect">
            <a:avLst/>
          </a:prstGeom>
        </p:spPr>
      </p:pic>
    </p:spTree>
    <p:extLst>
      <p:ext uri="{BB962C8B-B14F-4D97-AF65-F5344CB8AC3E}">
        <p14:creationId xmlns:p14="http://schemas.microsoft.com/office/powerpoint/2010/main" val="699749548"/>
      </p:ext>
    </p:extLst>
  </p:cSld>
  <p:clrMapOvr>
    <a:masterClrMapping/>
  </p:clrMapOvr>
  <p:transition spd="med">
    <p:pull dir="r"/>
  </p:transition>
</p:sld>
</file>

<file path=ppt/slides/slide8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68541"/>
          </a:xfrm>
        </p:spPr>
        <p:txBody>
          <a:bodyPr/>
          <a:lstStyle/>
          <a:p>
            <a:pPr algn="just">
              <a:lnSpc>
                <a:spcPts val="2700"/>
              </a:lnSpc>
              <a:spcBef>
                <a:spcPts val="600"/>
              </a:spcBef>
              <a:spcAft>
                <a:spcPts val="600"/>
              </a:spcAft>
            </a:pPr>
            <a:r>
              <a:rPr lang="en-US" sz="2000" dirty="0">
                <a:solidFill>
                  <a:srgbClr val="FF0000"/>
                </a:solidFill>
              </a:rPr>
              <a:t>Grade A</a:t>
            </a:r>
            <a:r>
              <a:rPr lang="en-US" sz="2000" dirty="0"/>
              <a:t>  - the counterparty bank has adequate capacity to meet their financial commitments in a timely manner, irrespective of the economic cycles and business conditions, having to meet or exceed the minimum regulatory requirements and buffers established by its national supervisor.</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solidFill>
                  <a:srgbClr val="FF0000"/>
                </a:solidFill>
              </a:rPr>
              <a:t>Grade B</a:t>
            </a:r>
            <a:r>
              <a:rPr lang="en-US" sz="2000" dirty="0"/>
              <a:t> - the counterparty bank meets or exceeds the published minimum regulatory requirements established by its national supervisor, but is subject to substantial credit risk, such as repayment capacities that are dependent on stable or favorable economic or business conditions.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884</a:t>
            </a:fld>
            <a:endParaRPr lang="en-US"/>
          </a:p>
        </p:txBody>
      </p:sp>
    </p:spTree>
    <p:extLst>
      <p:ext uri="{BB962C8B-B14F-4D97-AF65-F5344CB8AC3E}">
        <p14:creationId xmlns:p14="http://schemas.microsoft.com/office/powerpoint/2010/main" val="3593698626"/>
      </p:ext>
    </p:extLst>
  </p:cSld>
  <p:clrMapOvr>
    <a:masterClrMapping/>
  </p:clrMapOvr>
  <p:transition spd="med">
    <p:pull dir="r"/>
  </p:transition>
</p:sld>
</file>

<file path=ppt/slides/slide8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68541"/>
          </a:xfrm>
        </p:spPr>
        <p:txBody>
          <a:bodyPr/>
          <a:lstStyle/>
          <a:p>
            <a:pPr algn="just">
              <a:lnSpc>
                <a:spcPts val="2700"/>
              </a:lnSpc>
              <a:spcBef>
                <a:spcPts val="600"/>
              </a:spcBef>
              <a:spcAft>
                <a:spcPts val="600"/>
              </a:spcAft>
            </a:pPr>
            <a:r>
              <a:rPr lang="en-US" sz="2000" dirty="0">
                <a:solidFill>
                  <a:srgbClr val="FF0000"/>
                </a:solidFill>
              </a:rPr>
              <a:t>Grade C</a:t>
            </a:r>
            <a:r>
              <a:rPr lang="en-US" sz="2000" dirty="0"/>
              <a:t> - the counterparty bank has material default risks and limited margins of safety, with adverse business, financial, or economic conditions very likely leading to an inability to meet their financial commitments. </a:t>
            </a:r>
          </a:p>
          <a:p>
            <a:pPr algn="just">
              <a:lnSpc>
                <a:spcPts val="2700"/>
              </a:lnSpc>
              <a:spcBef>
                <a:spcPts val="600"/>
              </a:spcBef>
              <a:spcAft>
                <a:spcPts val="600"/>
              </a:spcAft>
            </a:pPr>
            <a:endParaRPr lang="en-US" sz="2000" dirty="0"/>
          </a:p>
          <a:p>
            <a:pPr marL="534988" lvl="1" indent="-177800" algn="just">
              <a:lnSpc>
                <a:spcPts val="2700"/>
              </a:lnSpc>
              <a:spcBef>
                <a:spcPts val="600"/>
              </a:spcBef>
              <a:spcAft>
                <a:spcPts val="600"/>
              </a:spcAft>
              <a:buFontTx/>
              <a:buChar char="-"/>
            </a:pPr>
            <a:r>
              <a:rPr lang="en-US" sz="1600" dirty="0"/>
              <a:t>A bank must classify the exposure into Grade C when the external auditor has issued an adverse audit opinion or has expressed substantial doubt about the counterparty bank’s ability to continue as a going concern in its financial statements or audited reports within the previous 12 months. </a:t>
            </a:r>
          </a:p>
          <a:p>
            <a:pPr algn="just">
              <a:lnSpc>
                <a:spcPts val="2700"/>
              </a:lnSpc>
              <a:spcBef>
                <a:spcPts val="600"/>
              </a:spcBef>
              <a:spcAft>
                <a:spcPts val="600"/>
              </a:spcAft>
              <a:buFontTx/>
              <a:buChar char="-"/>
            </a:pPr>
            <a:endParaRPr lang="en-US" sz="2000" dirty="0"/>
          </a:p>
          <a:p>
            <a:pPr marL="0" indent="0" algn="just">
              <a:lnSpc>
                <a:spcPts val="2700"/>
              </a:lnSpc>
              <a:spcBef>
                <a:spcPts val="600"/>
              </a:spcBef>
              <a:spcAft>
                <a:spcPts val="600"/>
              </a:spcAft>
              <a:buNone/>
            </a:pPr>
            <a:endParaRPr lang="en-US" sz="2000"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885</a:t>
            </a:fld>
            <a:endParaRPr lang="en-US"/>
          </a:p>
        </p:txBody>
      </p:sp>
    </p:spTree>
    <p:extLst>
      <p:ext uri="{BB962C8B-B14F-4D97-AF65-F5344CB8AC3E}">
        <p14:creationId xmlns:p14="http://schemas.microsoft.com/office/powerpoint/2010/main" val="1119405257"/>
      </p:ext>
    </p:extLst>
  </p:cSld>
  <p:clrMapOvr>
    <a:masterClrMapping/>
  </p:clrMapOvr>
  <p:transition spd="med">
    <p:pull dir="r"/>
  </p:transition>
</p:sld>
</file>

<file path=ppt/slides/slide8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79963"/>
          </a:xfrm>
        </p:spPr>
        <p:txBody>
          <a:bodyPr/>
          <a:lstStyle/>
          <a:p>
            <a:pPr algn="just">
              <a:lnSpc>
                <a:spcPts val="2700"/>
              </a:lnSpc>
              <a:spcBef>
                <a:spcPts val="600"/>
              </a:spcBef>
              <a:spcAft>
                <a:spcPts val="600"/>
              </a:spcAft>
            </a:pPr>
            <a:r>
              <a:rPr lang="en-GB" sz="2000" b="1" dirty="0">
                <a:solidFill>
                  <a:srgbClr val="FF0000"/>
                </a:solidFill>
              </a:rPr>
              <a:t>Specialised lending - </a:t>
            </a:r>
            <a:r>
              <a:rPr lang="en-US" sz="2000" dirty="0"/>
              <a:t>if some or all of the following characteristics are found:</a:t>
            </a:r>
          </a:p>
          <a:p>
            <a:pPr algn="just">
              <a:lnSpc>
                <a:spcPts val="2700"/>
              </a:lnSpc>
              <a:spcBef>
                <a:spcPts val="600"/>
              </a:spcBef>
              <a:spcAft>
                <a:spcPts val="600"/>
              </a:spcAft>
              <a:buFontTx/>
              <a:buChar char="-"/>
            </a:pPr>
            <a:r>
              <a:rPr lang="en-US" sz="2000" dirty="0"/>
              <a:t>The exposure is not related to real estate;</a:t>
            </a:r>
          </a:p>
          <a:p>
            <a:pPr algn="just">
              <a:lnSpc>
                <a:spcPts val="2700"/>
              </a:lnSpc>
              <a:spcBef>
                <a:spcPts val="600"/>
              </a:spcBef>
              <a:spcAft>
                <a:spcPts val="600"/>
              </a:spcAft>
              <a:buFontTx/>
              <a:buChar char="-"/>
            </a:pPr>
            <a:r>
              <a:rPr lang="en-US" sz="2000" dirty="0"/>
              <a:t>The exposure is typically to an entity (often a special purpose vehicle (SPV)) that was created specifically to finance and/or operate physical assets; </a:t>
            </a:r>
          </a:p>
          <a:p>
            <a:pPr algn="just">
              <a:lnSpc>
                <a:spcPts val="2700"/>
              </a:lnSpc>
              <a:spcBef>
                <a:spcPts val="600"/>
              </a:spcBef>
              <a:spcAft>
                <a:spcPts val="600"/>
              </a:spcAft>
              <a:buFontTx/>
              <a:buChar char="-"/>
            </a:pPr>
            <a:r>
              <a:rPr lang="en-US" sz="2000" dirty="0"/>
              <a:t>The borrower has few or no other material assets or activities, and therefore little or no independent capacity to repay the obligation, apart from the income that it receives from the asset(s) being financed; and </a:t>
            </a:r>
          </a:p>
          <a:p>
            <a:pPr algn="just">
              <a:lnSpc>
                <a:spcPts val="2700"/>
              </a:lnSpc>
              <a:spcBef>
                <a:spcPts val="600"/>
              </a:spcBef>
              <a:spcAft>
                <a:spcPts val="600"/>
              </a:spcAft>
              <a:buFontTx/>
              <a:buChar char="-"/>
            </a:pPr>
            <a:r>
              <a:rPr lang="en-US" sz="2000" dirty="0"/>
              <a:t>The terms of the obligation give the lender a substantial degree of control over the asset(s) and the income that it generates. </a:t>
            </a:r>
          </a:p>
          <a:p>
            <a:pPr algn="just">
              <a:lnSpc>
                <a:spcPts val="2700"/>
              </a:lnSpc>
              <a:spcBef>
                <a:spcPts val="600"/>
              </a:spcBef>
              <a:spcAft>
                <a:spcPts val="600"/>
              </a:spcAft>
            </a:pPr>
            <a:endParaRPr lang="en-US" sz="2000" b="1"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886</a:t>
            </a:fld>
            <a:endParaRPr lang="en-US"/>
          </a:p>
        </p:txBody>
      </p:sp>
    </p:spTree>
    <p:extLst>
      <p:ext uri="{BB962C8B-B14F-4D97-AF65-F5344CB8AC3E}">
        <p14:creationId xmlns:p14="http://schemas.microsoft.com/office/powerpoint/2010/main" val="2338761050"/>
      </p:ext>
    </p:extLst>
  </p:cSld>
  <p:clrMapOvr>
    <a:masterClrMapping/>
  </p:clrMapOvr>
  <p:transition spd="med">
    <p:pull dir="r"/>
  </p:transition>
</p:sld>
</file>

<file path=ppt/slides/slide8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79963"/>
          </a:xfrm>
        </p:spPr>
        <p:txBody>
          <a:bodyPr/>
          <a:lstStyle/>
          <a:p>
            <a:pPr algn="just">
              <a:lnSpc>
                <a:spcPts val="2700"/>
              </a:lnSpc>
              <a:spcBef>
                <a:spcPts val="600"/>
              </a:spcBef>
              <a:spcAft>
                <a:spcPts val="600"/>
              </a:spcAft>
            </a:pPr>
            <a:r>
              <a:rPr lang="en-GB" sz="2000" b="1" dirty="0">
                <a:solidFill>
                  <a:srgbClr val="FF0000"/>
                </a:solidFill>
              </a:rPr>
              <a:t>Subcategories of Specialised lending</a:t>
            </a:r>
            <a:r>
              <a:rPr lang="en-US" sz="2000" dirty="0"/>
              <a:t>:</a:t>
            </a:r>
          </a:p>
          <a:p>
            <a:pPr marL="357188" indent="-357188" algn="just">
              <a:lnSpc>
                <a:spcPts val="2700"/>
              </a:lnSpc>
              <a:spcBef>
                <a:spcPts val="600"/>
              </a:spcBef>
              <a:spcAft>
                <a:spcPts val="600"/>
              </a:spcAft>
              <a:buAutoNum type="romanLcParenBoth"/>
            </a:pPr>
            <a:r>
              <a:rPr lang="en-US" sz="1800" dirty="0">
                <a:solidFill>
                  <a:srgbClr val="FF0000"/>
                </a:solidFill>
              </a:rPr>
              <a:t>Project finance </a:t>
            </a:r>
            <a:r>
              <a:rPr lang="en-US" sz="1800" dirty="0"/>
              <a:t>- the lender looks primarily to the revenues generated by a single project, both as the source of repayment and as security for the loan, being usually for large, complex and expensive installations such as power plants, chemical processing plants, mines, transportation infrastructure, environment, media, and telecoms.</a:t>
            </a:r>
          </a:p>
          <a:p>
            <a:pPr marL="357188" indent="-357188" algn="just">
              <a:lnSpc>
                <a:spcPts val="2700"/>
              </a:lnSpc>
              <a:spcBef>
                <a:spcPts val="600"/>
              </a:spcBef>
              <a:spcAft>
                <a:spcPts val="600"/>
              </a:spcAft>
              <a:buAutoNum type="romanLcParenBoth"/>
            </a:pPr>
            <a:r>
              <a:rPr lang="en-US" sz="1800" dirty="0">
                <a:solidFill>
                  <a:srgbClr val="FF0000"/>
                </a:solidFill>
              </a:rPr>
              <a:t>Object finance </a:t>
            </a:r>
            <a:r>
              <a:rPr lang="en-US" sz="1800" dirty="0"/>
              <a:t>- funding of the acquisition of equipment (</a:t>
            </a:r>
            <a:r>
              <a:rPr lang="en-US" sz="1800" dirty="0" err="1"/>
              <a:t>eg</a:t>
            </a:r>
            <a:r>
              <a:rPr lang="en-US" sz="1800" dirty="0"/>
              <a:t> ships, aircraft, satellites, railcars, and fleets) where the repayment of the loan is dependent on the cash flows generated by the assets that have been financed and pledged or assigned to the lender;</a:t>
            </a:r>
          </a:p>
          <a:p>
            <a:pPr marL="357188" indent="-357188" algn="just">
              <a:lnSpc>
                <a:spcPts val="2700"/>
              </a:lnSpc>
              <a:spcBef>
                <a:spcPts val="600"/>
              </a:spcBef>
              <a:spcAft>
                <a:spcPts val="600"/>
              </a:spcAft>
              <a:buAutoNum type="romanLcParenBoth"/>
            </a:pPr>
            <a:r>
              <a:rPr lang="en-US" sz="1800" dirty="0">
                <a:solidFill>
                  <a:srgbClr val="FF0000"/>
                </a:solidFill>
              </a:rPr>
              <a:t>Commodities finance </a:t>
            </a:r>
            <a:r>
              <a:rPr lang="en-US" sz="1800" dirty="0"/>
              <a:t>- short-term lending to finance reserves, inventories, or receivables of exchange-traded commodities (</a:t>
            </a:r>
            <a:r>
              <a:rPr lang="en-US" sz="1800" dirty="0" err="1"/>
              <a:t>eg</a:t>
            </a:r>
            <a:r>
              <a:rPr lang="en-US" sz="1800" dirty="0"/>
              <a:t> crude oil, metals, or crops), where the loan will be repaid from the proceeds of the sale of the commodity and the borrower has no independent capacity to repay the loan. </a:t>
            </a:r>
            <a:endParaRPr lang="en-US" sz="1800" b="1"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887</a:t>
            </a:fld>
            <a:endParaRPr lang="en-US"/>
          </a:p>
        </p:txBody>
      </p:sp>
    </p:spTree>
    <p:extLst>
      <p:ext uri="{BB962C8B-B14F-4D97-AF65-F5344CB8AC3E}">
        <p14:creationId xmlns:p14="http://schemas.microsoft.com/office/powerpoint/2010/main" val="1201586687"/>
      </p:ext>
    </p:extLst>
  </p:cSld>
  <p:clrMapOvr>
    <a:masterClrMapping/>
  </p:clrMapOvr>
  <p:transition spd="med">
    <p:pull dir="r"/>
  </p:transition>
</p:sld>
</file>

<file path=ppt/slides/slide8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79963"/>
          </a:xfrm>
        </p:spPr>
        <p:txBody>
          <a:bodyPr/>
          <a:lstStyle/>
          <a:p>
            <a:pPr algn="just">
              <a:lnSpc>
                <a:spcPts val="2700"/>
              </a:lnSpc>
              <a:spcBef>
                <a:spcPts val="600"/>
              </a:spcBef>
              <a:spcAft>
                <a:spcPts val="600"/>
              </a:spcAft>
            </a:pPr>
            <a:r>
              <a:rPr lang="en-GB" sz="2000" b="1" dirty="0">
                <a:solidFill>
                  <a:srgbClr val="FF0000"/>
                </a:solidFill>
              </a:rPr>
              <a:t>Specialised lending</a:t>
            </a:r>
            <a:r>
              <a:rPr lang="en-US" sz="2000" dirty="0"/>
              <a:t> </a:t>
            </a:r>
            <a:r>
              <a:rPr lang="en-US" sz="2000" dirty="0">
                <a:solidFill>
                  <a:srgbClr val="FF0000"/>
                </a:solidFill>
              </a:rPr>
              <a:t>– risk weights:</a:t>
            </a: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buFontTx/>
              <a:buChar char="-"/>
            </a:pPr>
            <a:r>
              <a:rPr lang="en-US" sz="2000" dirty="0"/>
              <a:t>Object and commodities finance - 100%;</a:t>
            </a:r>
          </a:p>
          <a:p>
            <a:pPr algn="just">
              <a:lnSpc>
                <a:spcPts val="2700"/>
              </a:lnSpc>
              <a:spcBef>
                <a:spcPts val="600"/>
              </a:spcBef>
              <a:spcAft>
                <a:spcPts val="600"/>
              </a:spcAft>
              <a:buFontTx/>
              <a:buChar char="-"/>
            </a:pPr>
            <a:r>
              <a:rPr lang="en-US" sz="2000" dirty="0"/>
              <a:t>Project finance - 130% during the pre-operational phase, 100% during the operational phase, and 80% during the operational phase of projects deemed to be high quality, i.e. able to meet their financial commitments in a timely manner and its ability to do so is assessed to be robust against adverse changes in the economic cycle and business conditions.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888</a:t>
            </a:fld>
            <a:endParaRPr lang="en-US"/>
          </a:p>
        </p:txBody>
      </p:sp>
    </p:spTree>
    <p:extLst>
      <p:ext uri="{BB962C8B-B14F-4D97-AF65-F5344CB8AC3E}">
        <p14:creationId xmlns:p14="http://schemas.microsoft.com/office/powerpoint/2010/main" val="3611017017"/>
      </p:ext>
    </p:extLst>
  </p:cSld>
  <p:clrMapOvr>
    <a:masterClrMapping/>
  </p:clrMapOvr>
  <p:transition spd="med">
    <p:pull dir="r"/>
  </p:transition>
</p:sld>
</file>

<file path=ppt/slides/slide8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79963"/>
          </a:xfrm>
        </p:spPr>
        <p:txBody>
          <a:bodyPr/>
          <a:lstStyle/>
          <a:p>
            <a:pPr algn="just">
              <a:lnSpc>
                <a:spcPts val="2700"/>
              </a:lnSpc>
              <a:spcBef>
                <a:spcPts val="600"/>
              </a:spcBef>
              <a:spcAft>
                <a:spcPts val="600"/>
              </a:spcAft>
            </a:pPr>
            <a:r>
              <a:rPr lang="en-US" sz="2000" b="1" dirty="0">
                <a:solidFill>
                  <a:srgbClr val="FF0000"/>
                </a:solidFill>
              </a:rPr>
              <a:t>Additional conditions to be met by high quality project finance exposures:</a:t>
            </a:r>
          </a:p>
          <a:p>
            <a:pPr algn="just">
              <a:lnSpc>
                <a:spcPts val="2700"/>
              </a:lnSpc>
              <a:spcBef>
                <a:spcPts val="600"/>
              </a:spcBef>
              <a:spcAft>
                <a:spcPts val="600"/>
              </a:spcAft>
            </a:pPr>
            <a:endParaRPr lang="en-US" sz="2000" b="1" dirty="0">
              <a:solidFill>
                <a:srgbClr val="FF0000"/>
              </a:solidFill>
            </a:endParaRPr>
          </a:p>
          <a:p>
            <a:pPr marL="357188" indent="-357188" algn="just">
              <a:lnSpc>
                <a:spcPts val="2700"/>
              </a:lnSpc>
              <a:spcBef>
                <a:spcPts val="600"/>
              </a:spcBef>
              <a:spcAft>
                <a:spcPts val="600"/>
              </a:spcAft>
              <a:buAutoNum type="romanLcParenBoth"/>
            </a:pPr>
            <a:r>
              <a:rPr lang="en-US" sz="2000" dirty="0"/>
              <a:t>the project finance entity is restricted from acting to the detriment of the creditors (e.g. by not being able to issue additional debt without the consent of existing creditors);</a:t>
            </a:r>
          </a:p>
          <a:p>
            <a:pPr marL="357188" indent="-357188" algn="just">
              <a:lnSpc>
                <a:spcPts val="2700"/>
              </a:lnSpc>
              <a:spcBef>
                <a:spcPts val="600"/>
              </a:spcBef>
              <a:spcAft>
                <a:spcPts val="600"/>
              </a:spcAft>
              <a:buAutoNum type="romanLcParenBoth"/>
            </a:pPr>
            <a:r>
              <a:rPr lang="en-US" sz="2000" dirty="0"/>
              <a:t>The project finance entity has sufficient reserve funds or other financial arrangements to cover the contingency funding and working capital requirements of the project;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889</a:t>
            </a:fld>
            <a:endParaRPr lang="en-US"/>
          </a:p>
        </p:txBody>
      </p:sp>
    </p:spTree>
    <p:extLst>
      <p:ext uri="{BB962C8B-B14F-4D97-AF65-F5344CB8AC3E}">
        <p14:creationId xmlns:p14="http://schemas.microsoft.com/office/powerpoint/2010/main" val="3612767861"/>
      </p:ext>
    </p:extLst>
  </p:cSld>
  <p:clrMapOvr>
    <a:masterClrMapping/>
  </p:clrMapOvr>
  <p:transition spd="med">
    <p:pull dir="r"/>
  </p:transition>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Relevance of Finance for </a:t>
            </a:r>
            <a:br>
              <a:rPr lang="en-US" dirty="0"/>
            </a:br>
            <a:r>
              <a:rPr lang="en-US" dirty="0"/>
              <a:t>Economic Growth</a:t>
            </a:r>
          </a:p>
        </p:txBody>
      </p:sp>
      <p:sp>
        <p:nvSpPr>
          <p:cNvPr id="1619971" name="Rectangle 3"/>
          <p:cNvSpPr>
            <a:spLocks noGrp="1" noChangeArrowheads="1"/>
          </p:cNvSpPr>
          <p:nvPr>
            <p:ph type="body" idx="1"/>
          </p:nvPr>
        </p:nvSpPr>
        <p:spPr>
          <a:xfrm>
            <a:off x="809596" y="1628800"/>
            <a:ext cx="8643998" cy="4680520"/>
          </a:xfrm>
        </p:spPr>
        <p:txBody>
          <a:bodyPr/>
          <a:lstStyle/>
          <a:p>
            <a:pPr algn="just">
              <a:lnSpc>
                <a:spcPts val="2700"/>
              </a:lnSpc>
              <a:spcBef>
                <a:spcPts val="600"/>
              </a:spcBef>
              <a:spcAft>
                <a:spcPts val="600"/>
              </a:spcAft>
              <a:buFontTx/>
              <a:buChar char="-"/>
            </a:pPr>
            <a:r>
              <a:rPr lang="en-US" sz="2000" b="1" dirty="0">
                <a:solidFill>
                  <a:srgbClr val="FF0000"/>
                </a:solidFill>
              </a:rPr>
              <a:t>It is also problematic when financial systems provide too few credit, as in low-income countries</a:t>
            </a:r>
            <a:r>
              <a:rPr lang="en-US" sz="2000" dirty="0"/>
              <a:t>:</a:t>
            </a:r>
          </a:p>
          <a:p>
            <a:pPr lvl="1" algn="just">
              <a:lnSpc>
                <a:spcPts val="2700"/>
              </a:lnSpc>
              <a:spcBef>
                <a:spcPts val="0"/>
              </a:spcBef>
              <a:spcAft>
                <a:spcPts val="0"/>
              </a:spcAft>
              <a:buFontTx/>
              <a:buChar char="-"/>
            </a:pPr>
            <a:r>
              <a:rPr lang="en-US" sz="1600" dirty="0"/>
              <a:t>High-income countries: credit/GDP = 87%</a:t>
            </a:r>
          </a:p>
          <a:p>
            <a:pPr lvl="1" algn="just">
              <a:lnSpc>
                <a:spcPts val="2700"/>
              </a:lnSpc>
              <a:spcBef>
                <a:spcPts val="0"/>
              </a:spcBef>
              <a:spcAft>
                <a:spcPts val="0"/>
              </a:spcAft>
              <a:buFontTx/>
              <a:buChar char="-"/>
            </a:pPr>
            <a:r>
              <a:rPr lang="en-US" sz="1600" dirty="0"/>
              <a:t>Low-income countries: credit/GDP = 11%</a:t>
            </a:r>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89</a:t>
            </a:fld>
            <a:endParaRPr lang="en-US" dirty="0"/>
          </a:p>
        </p:txBody>
      </p:sp>
      <p:pic>
        <p:nvPicPr>
          <p:cNvPr id="2" name="Picture 1"/>
          <p:cNvPicPr>
            <a:picLocks noChangeAspect="1"/>
          </p:cNvPicPr>
          <p:nvPr/>
        </p:nvPicPr>
        <p:blipFill>
          <a:blip r:embed="rId2"/>
          <a:stretch>
            <a:fillRect/>
          </a:stretch>
        </p:blipFill>
        <p:spPr>
          <a:xfrm>
            <a:off x="1064568" y="3212976"/>
            <a:ext cx="4104456" cy="3010712"/>
          </a:xfrm>
          <a:prstGeom prst="rect">
            <a:avLst/>
          </a:prstGeom>
        </p:spPr>
      </p:pic>
      <p:sp>
        <p:nvSpPr>
          <p:cNvPr id="7" name="Rectangle 3"/>
          <p:cNvSpPr txBox="1">
            <a:spLocks noChangeArrowheads="1"/>
          </p:cNvSpPr>
          <p:nvPr/>
        </p:nvSpPr>
        <p:spPr bwMode="auto">
          <a:xfrm>
            <a:off x="5673080" y="5542085"/>
            <a:ext cx="3820170" cy="76723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1800"/>
              </a:lnSpc>
              <a:spcBef>
                <a:spcPts val="0"/>
              </a:spcBef>
              <a:spcAft>
                <a:spcPts val="0"/>
              </a:spcAft>
              <a:buNone/>
            </a:pPr>
            <a:r>
              <a:rPr lang="en-US" sz="1200" b="0" u="none" dirty="0" err="1"/>
              <a:t>Calomiris</a:t>
            </a:r>
            <a:r>
              <a:rPr lang="en-US" sz="1200" b="0" u="none" dirty="0"/>
              <a:t>, Charles W. and Stephen H. Haber (2014), “Fragile by Design – The Political Origins of Banking Crisis &amp; Scarce Credit”, Princeton University Press</a:t>
            </a:r>
            <a:endParaRPr kumimoji="0" lang="en-GB" sz="1200" b="0" u="none" kern="0" dirty="0"/>
          </a:p>
        </p:txBody>
      </p:sp>
    </p:spTree>
    <p:extLst>
      <p:ext uri="{BB962C8B-B14F-4D97-AF65-F5344CB8AC3E}">
        <p14:creationId xmlns:p14="http://schemas.microsoft.com/office/powerpoint/2010/main" val="2448285289"/>
      </p:ext>
    </p:extLst>
  </p:cSld>
  <p:clrMapOvr>
    <a:masterClrMapping/>
  </p:clrMapOvr>
  <p:transition spd="slow">
    <p:pull dir="r"/>
  </p:transition>
</p:sld>
</file>

<file path=ppt/slides/slide8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79963"/>
          </a:xfrm>
        </p:spPr>
        <p:txBody>
          <a:bodyPr/>
          <a:lstStyle/>
          <a:p>
            <a:pPr marL="514350" indent="-514350" algn="just">
              <a:lnSpc>
                <a:spcPts val="2700"/>
              </a:lnSpc>
              <a:spcBef>
                <a:spcPts val="600"/>
              </a:spcBef>
              <a:spcAft>
                <a:spcPts val="600"/>
              </a:spcAft>
              <a:buAutoNum type="romanLcParenBoth" startAt="3"/>
            </a:pPr>
            <a:r>
              <a:rPr lang="en-US" sz="2000" dirty="0"/>
              <a:t>The revenues are availability-based or subject to a rate-of-return regulation or take-or-pay contract;</a:t>
            </a:r>
          </a:p>
          <a:p>
            <a:pPr lvl="1" indent="-342900" algn="just">
              <a:lnSpc>
                <a:spcPts val="2700"/>
              </a:lnSpc>
              <a:spcBef>
                <a:spcPts val="600"/>
              </a:spcBef>
              <a:spcAft>
                <a:spcPts val="600"/>
              </a:spcAft>
              <a:buAutoNum type="alphaLcParenBoth"/>
            </a:pPr>
            <a:r>
              <a:rPr lang="en-US" sz="1600" dirty="0"/>
              <a:t>Availability-based revenues - once construction is completed, the project finance entity is entitled to payments from its contractual counterparties (</a:t>
            </a:r>
            <a:r>
              <a:rPr lang="en-US" sz="1600" dirty="0" err="1"/>
              <a:t>eg</a:t>
            </a:r>
            <a:r>
              <a:rPr lang="en-US" sz="1600" dirty="0"/>
              <a:t> the government), as long as contract conditions are fulfilled. </a:t>
            </a:r>
          </a:p>
          <a:p>
            <a:pPr lvl="1" indent="-342900" algn="just">
              <a:lnSpc>
                <a:spcPts val="2700"/>
              </a:lnSpc>
              <a:spcBef>
                <a:spcPts val="600"/>
              </a:spcBef>
              <a:spcAft>
                <a:spcPts val="600"/>
              </a:spcAft>
              <a:buAutoNum type="alphaLcParenBoth"/>
            </a:pPr>
            <a:r>
              <a:rPr lang="en-US" sz="1600" dirty="0"/>
              <a:t>Availability payments are sized to cover operating and maintenance costs, debt service costs and equity returns as the project finance entity operates the project. </a:t>
            </a:r>
          </a:p>
          <a:p>
            <a:pPr lvl="1" indent="-342900" algn="just">
              <a:lnSpc>
                <a:spcPts val="2700"/>
              </a:lnSpc>
              <a:spcBef>
                <a:spcPts val="600"/>
              </a:spcBef>
              <a:spcAft>
                <a:spcPts val="600"/>
              </a:spcAft>
              <a:buAutoNum type="alphaLcParenBoth"/>
            </a:pPr>
            <a:r>
              <a:rPr lang="en-US" sz="1600" dirty="0"/>
              <a:t>Availability payments are not subject to swings in demand, such as traffic levels, and are adjusted typically only for lack of performance or lack of availability of the asset to the public.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890</a:t>
            </a:fld>
            <a:endParaRPr lang="en-US"/>
          </a:p>
        </p:txBody>
      </p:sp>
    </p:spTree>
    <p:extLst>
      <p:ext uri="{BB962C8B-B14F-4D97-AF65-F5344CB8AC3E}">
        <p14:creationId xmlns:p14="http://schemas.microsoft.com/office/powerpoint/2010/main" val="2395651541"/>
      </p:ext>
    </p:extLst>
  </p:cSld>
  <p:clrMapOvr>
    <a:masterClrMapping/>
  </p:clrMapOvr>
  <p:transition spd="med">
    <p:pull dir="r"/>
  </p:transition>
</p:sld>
</file>

<file path=ppt/slides/slide8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approach</a:t>
            </a:r>
          </a:p>
        </p:txBody>
      </p:sp>
      <p:sp>
        <p:nvSpPr>
          <p:cNvPr id="1673219" name="Rectangle 3"/>
          <p:cNvSpPr>
            <a:spLocks noGrp="1" noChangeArrowheads="1"/>
          </p:cNvSpPr>
          <p:nvPr>
            <p:ph type="body" idx="1"/>
          </p:nvPr>
        </p:nvSpPr>
        <p:spPr>
          <a:xfrm>
            <a:off x="704528" y="1643049"/>
            <a:ext cx="8749066" cy="4679963"/>
          </a:xfrm>
        </p:spPr>
        <p:txBody>
          <a:bodyPr/>
          <a:lstStyle/>
          <a:p>
            <a:pPr marL="446088" indent="-446088" algn="just">
              <a:lnSpc>
                <a:spcPts val="2700"/>
              </a:lnSpc>
              <a:spcBef>
                <a:spcPts val="600"/>
              </a:spcBef>
              <a:spcAft>
                <a:spcPts val="600"/>
              </a:spcAft>
              <a:buAutoNum type="romanLcParenBoth" startAt="4"/>
            </a:pPr>
            <a:r>
              <a:rPr lang="en-US" sz="2000" dirty="0"/>
              <a:t>The project finance entity’s revenue depends on one main counterparty and this main counterparty shall be a central government, PSE or a corporate entity with a risk weight of 80% or lower;</a:t>
            </a:r>
          </a:p>
          <a:p>
            <a:pPr marL="446088" indent="-446088" algn="just">
              <a:lnSpc>
                <a:spcPts val="2700"/>
              </a:lnSpc>
              <a:spcBef>
                <a:spcPts val="600"/>
              </a:spcBef>
              <a:spcAft>
                <a:spcPts val="600"/>
              </a:spcAft>
              <a:buAutoNum type="romanLcParenBoth" startAt="4"/>
            </a:pPr>
            <a:r>
              <a:rPr lang="en-US" sz="2000" dirty="0"/>
              <a:t>The contractual provisions governing the exposure to the project finance entity provide for a high degree of protection for creditors in case of a default of the project finance entity;</a:t>
            </a:r>
          </a:p>
          <a:p>
            <a:pPr marL="446088" indent="-446088" algn="just">
              <a:lnSpc>
                <a:spcPts val="2700"/>
              </a:lnSpc>
              <a:spcBef>
                <a:spcPts val="600"/>
              </a:spcBef>
              <a:spcAft>
                <a:spcPts val="600"/>
              </a:spcAft>
              <a:buAutoNum type="romanLcParenBoth" startAt="4"/>
            </a:pPr>
            <a:r>
              <a:rPr lang="en-US" sz="2000" dirty="0"/>
              <a:t>The main counterparty or other counterparties which similarly comply with the eligibility criteria for the main counterparty will protect the creditors from the losses resulting from a termination of the project;</a:t>
            </a:r>
          </a:p>
          <a:p>
            <a:pPr marL="446088" indent="-446088" algn="just">
              <a:lnSpc>
                <a:spcPts val="2700"/>
              </a:lnSpc>
              <a:spcBef>
                <a:spcPts val="600"/>
              </a:spcBef>
              <a:spcAft>
                <a:spcPts val="600"/>
              </a:spcAft>
              <a:buAutoNum type="romanLcParenBoth" startAt="4"/>
            </a:pPr>
            <a:r>
              <a:rPr lang="en-US" sz="2000" dirty="0"/>
              <a:t>All assets and contracts necessary to operate the project have been pledged to the creditors to the extent permitted by applicable law; and </a:t>
            </a:r>
          </a:p>
          <a:p>
            <a:pPr marL="446088" indent="-446088" algn="just">
              <a:lnSpc>
                <a:spcPts val="2700"/>
              </a:lnSpc>
              <a:spcBef>
                <a:spcPts val="600"/>
              </a:spcBef>
              <a:spcAft>
                <a:spcPts val="600"/>
              </a:spcAft>
              <a:buAutoNum type="romanLcParenBoth" startAt="4"/>
            </a:pPr>
            <a:r>
              <a:rPr lang="en-US" sz="2000" dirty="0"/>
              <a:t>Creditors may assume control of the project finance entity in case of its default. </a:t>
            </a:r>
          </a:p>
          <a:p>
            <a:pPr algn="just">
              <a:lnSpc>
                <a:spcPts val="2700"/>
              </a:lnSpc>
              <a:spcBef>
                <a:spcPts val="600"/>
              </a:spcBef>
              <a:spcAft>
                <a:spcPts val="600"/>
              </a:spcAft>
              <a:buFontTx/>
              <a:buChar char="-"/>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891</a:t>
            </a:fld>
            <a:endParaRPr lang="en-US"/>
          </a:p>
        </p:txBody>
      </p:sp>
    </p:spTree>
    <p:extLst>
      <p:ext uri="{BB962C8B-B14F-4D97-AF65-F5344CB8AC3E}">
        <p14:creationId xmlns:p14="http://schemas.microsoft.com/office/powerpoint/2010/main" val="2348766908"/>
      </p:ext>
    </p:extLst>
  </p:cSld>
  <p:clrMapOvr>
    <a:masterClrMapping/>
  </p:clrMapOvr>
  <p:transition spd="med">
    <p:pull dir="r"/>
  </p:transition>
</p:sld>
</file>

<file path=ppt/slides/slide8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approach</a:t>
            </a:r>
          </a:p>
        </p:txBody>
      </p:sp>
      <p:sp>
        <p:nvSpPr>
          <p:cNvPr id="1673219" name="Rectangle 3"/>
          <p:cNvSpPr>
            <a:spLocks noGrp="1" noChangeArrowheads="1"/>
          </p:cNvSpPr>
          <p:nvPr>
            <p:ph type="body" idx="1"/>
          </p:nvPr>
        </p:nvSpPr>
        <p:spPr>
          <a:xfrm>
            <a:off x="809596" y="1628800"/>
            <a:ext cx="8643998" cy="4679963"/>
          </a:xfrm>
        </p:spPr>
        <p:txBody>
          <a:bodyPr/>
          <a:lstStyle/>
          <a:p>
            <a:pPr algn="just">
              <a:lnSpc>
                <a:spcPts val="2700"/>
              </a:lnSpc>
              <a:spcBef>
                <a:spcPts val="600"/>
              </a:spcBef>
              <a:spcAft>
                <a:spcPts val="600"/>
              </a:spcAft>
            </a:pPr>
            <a:r>
              <a:rPr lang="en-US" sz="2000" dirty="0"/>
              <a:t>Risk weights for commercial real estate in Basel II – 100%.</a:t>
            </a:r>
          </a:p>
          <a:p>
            <a:pPr algn="just">
              <a:lnSpc>
                <a:spcPts val="2700"/>
              </a:lnSpc>
              <a:spcBef>
                <a:spcPts val="600"/>
              </a:spcBef>
              <a:spcAft>
                <a:spcPts val="600"/>
              </a:spcAft>
            </a:pPr>
            <a:r>
              <a:rPr lang="en-US" sz="2000" dirty="0"/>
              <a:t>Countries with well-developed and long-established markets, mortgages on office and/or multi-purpose commercial premises and/or multi-tenanted commercial premises may have the potential to receive a preferential risk weight of 50% for the tranche of the loan that does not exceed the Min(50% of the market value; 60% of the mortgage lending value of the property securing the loan), subject to the following conditions:</a:t>
            </a:r>
          </a:p>
          <a:p>
            <a:pPr marL="514350" indent="-514350" algn="just">
              <a:lnSpc>
                <a:spcPts val="2700"/>
              </a:lnSpc>
              <a:spcBef>
                <a:spcPts val="600"/>
              </a:spcBef>
              <a:spcAft>
                <a:spcPts val="600"/>
              </a:spcAft>
              <a:buAutoNum type="romanLcParenBoth"/>
            </a:pPr>
            <a:r>
              <a:rPr lang="en-US" sz="2000" dirty="0"/>
              <a:t>losses from commercial real estate lending up to the Min(50% of the market value; 60% of LTV based on mortgage-lending-value) &lt;= 0.3% of the outstanding loans in any given year; </a:t>
            </a:r>
          </a:p>
          <a:p>
            <a:pPr marL="514350" indent="-514350" algn="just">
              <a:lnSpc>
                <a:spcPts val="2700"/>
              </a:lnSpc>
              <a:spcBef>
                <a:spcPts val="600"/>
              </a:spcBef>
              <a:spcAft>
                <a:spcPts val="600"/>
              </a:spcAft>
              <a:buAutoNum type="romanLcParenBoth"/>
            </a:pPr>
            <a:r>
              <a:rPr lang="en-US" sz="2000" dirty="0"/>
              <a:t>overall losses from commercial real estate lending &lt;= 0.5% of the outstanding loans in any given year.</a:t>
            </a:r>
            <a:endParaRPr lang="en-US" sz="2000" b="1"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892</a:t>
            </a:fld>
            <a:endParaRPr lang="en-US"/>
          </a:p>
        </p:txBody>
      </p:sp>
    </p:spTree>
    <p:extLst>
      <p:ext uri="{BB962C8B-B14F-4D97-AF65-F5344CB8AC3E}">
        <p14:creationId xmlns:p14="http://schemas.microsoft.com/office/powerpoint/2010/main" val="3790012921"/>
      </p:ext>
    </p:extLst>
  </p:cSld>
  <p:clrMapOvr>
    <a:masterClrMapping/>
  </p:clrMapOvr>
  <p:transition spd="med">
    <p:pull dir="r"/>
  </p:transition>
</p:sld>
</file>

<file path=ppt/slides/slide8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approach</a:t>
            </a:r>
          </a:p>
        </p:txBody>
      </p:sp>
      <p:sp>
        <p:nvSpPr>
          <p:cNvPr id="1673219" name="Rectangle 3"/>
          <p:cNvSpPr>
            <a:spLocks noGrp="1" noChangeArrowheads="1"/>
          </p:cNvSpPr>
          <p:nvPr>
            <p:ph type="body" idx="1"/>
          </p:nvPr>
        </p:nvSpPr>
        <p:spPr>
          <a:xfrm>
            <a:off x="809596" y="1628800"/>
            <a:ext cx="8643998" cy="4679963"/>
          </a:xfrm>
        </p:spPr>
        <p:txBody>
          <a:bodyPr/>
          <a:lstStyle/>
          <a:p>
            <a:pPr algn="just">
              <a:lnSpc>
                <a:spcPts val="2700"/>
              </a:lnSpc>
              <a:spcBef>
                <a:spcPts val="600"/>
              </a:spcBef>
              <a:spcAft>
                <a:spcPts val="600"/>
              </a:spcAft>
            </a:pPr>
            <a:r>
              <a:rPr lang="en-US" sz="2000" dirty="0"/>
              <a:t>Risk weights for commercial real estate, if repayment doesn’t depend on cash-flows generated by the property:</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Risk weights for commercial real estate, if repayment depends on cash-flows generated by the property:</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marL="0" indent="0" algn="just">
              <a:lnSpc>
                <a:spcPts val="2700"/>
              </a:lnSpc>
              <a:spcBef>
                <a:spcPts val="600"/>
              </a:spcBef>
              <a:spcAft>
                <a:spcPts val="600"/>
              </a:spcAft>
              <a:buNone/>
            </a:pPr>
            <a:endParaRPr lang="en-US" sz="2000" b="1"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893</a:t>
            </a:fld>
            <a:endParaRPr lang="en-US"/>
          </a:p>
        </p:txBody>
      </p:sp>
      <p:pic>
        <p:nvPicPr>
          <p:cNvPr id="8" name="Picture 7"/>
          <p:cNvPicPr>
            <a:picLocks noChangeAspect="1"/>
          </p:cNvPicPr>
          <p:nvPr/>
        </p:nvPicPr>
        <p:blipFill>
          <a:blip r:embed="rId2"/>
          <a:stretch>
            <a:fillRect/>
          </a:stretch>
        </p:blipFill>
        <p:spPr>
          <a:xfrm>
            <a:off x="1171043" y="4365104"/>
            <a:ext cx="7727784" cy="720080"/>
          </a:xfrm>
          <a:prstGeom prst="rect">
            <a:avLst/>
          </a:prstGeom>
        </p:spPr>
      </p:pic>
      <p:sp>
        <p:nvSpPr>
          <p:cNvPr id="9" name="Rectangle 3"/>
          <p:cNvSpPr txBox="1">
            <a:spLocks noChangeArrowheads="1"/>
          </p:cNvSpPr>
          <p:nvPr/>
        </p:nvSpPr>
        <p:spPr bwMode="auto">
          <a:xfrm>
            <a:off x="1136576" y="6021288"/>
            <a:ext cx="6303644" cy="25354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kumimoji="0" lang="en-US" sz="1200" b="0" u="none" kern="0" dirty="0">
                <a:solidFill>
                  <a:srgbClr val="FF0000"/>
                </a:solidFill>
              </a:rPr>
              <a:t>Source: BCBS (2017), “</a:t>
            </a:r>
            <a:r>
              <a:rPr kumimoji="0" lang="en-GB" sz="1200" b="0" u="none" kern="0" dirty="0">
                <a:solidFill>
                  <a:srgbClr val="FF0000"/>
                </a:solidFill>
              </a:rPr>
              <a:t>Basel III: Finalising post-crisis reforms”, Dec.</a:t>
            </a:r>
            <a:endParaRPr kumimoji="0" lang="en-US" sz="1200" b="0" u="none" kern="0" dirty="0">
              <a:solidFill>
                <a:srgbClr val="FF0000"/>
              </a:solidFill>
            </a:endParaRPr>
          </a:p>
        </p:txBody>
      </p:sp>
      <p:pic>
        <p:nvPicPr>
          <p:cNvPr id="3" name="Picture 2"/>
          <p:cNvPicPr>
            <a:picLocks noChangeAspect="1"/>
          </p:cNvPicPr>
          <p:nvPr/>
        </p:nvPicPr>
        <p:blipFill>
          <a:blip r:embed="rId3"/>
          <a:stretch>
            <a:fillRect/>
          </a:stretch>
        </p:blipFill>
        <p:spPr>
          <a:xfrm>
            <a:off x="1280592" y="2537582"/>
            <a:ext cx="8047558" cy="642241"/>
          </a:xfrm>
          <a:prstGeom prst="rect">
            <a:avLst/>
          </a:prstGeom>
        </p:spPr>
      </p:pic>
    </p:spTree>
    <p:extLst>
      <p:ext uri="{BB962C8B-B14F-4D97-AF65-F5344CB8AC3E}">
        <p14:creationId xmlns:p14="http://schemas.microsoft.com/office/powerpoint/2010/main" val="4008666258"/>
      </p:ext>
    </p:extLst>
  </p:cSld>
  <p:clrMapOvr>
    <a:masterClrMapping/>
  </p:clrMapOvr>
  <p:transition spd="med">
    <p:pull dir="r"/>
  </p:transition>
</p:sld>
</file>

<file path=ppt/slides/slide8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approach</a:t>
            </a:r>
          </a:p>
        </p:txBody>
      </p:sp>
      <p:sp>
        <p:nvSpPr>
          <p:cNvPr id="1673219" name="Rectangle 3"/>
          <p:cNvSpPr>
            <a:spLocks noGrp="1" noChangeArrowheads="1"/>
          </p:cNvSpPr>
          <p:nvPr>
            <p:ph type="body" idx="1"/>
          </p:nvPr>
        </p:nvSpPr>
        <p:spPr>
          <a:xfrm>
            <a:off x="809596" y="1628800"/>
            <a:ext cx="8643998" cy="4679963"/>
          </a:xfrm>
        </p:spPr>
        <p:txBody>
          <a:bodyPr/>
          <a:lstStyle/>
          <a:p>
            <a:pPr algn="just">
              <a:lnSpc>
                <a:spcPts val="2700"/>
              </a:lnSpc>
              <a:spcBef>
                <a:spcPts val="600"/>
              </a:spcBef>
              <a:spcAft>
                <a:spcPts val="600"/>
              </a:spcAft>
            </a:pPr>
            <a:r>
              <a:rPr lang="en-US" sz="2000" dirty="0"/>
              <a:t>Land acquisition, development and construction (ADC) exposures:</a:t>
            </a:r>
          </a:p>
          <a:p>
            <a:pPr marL="357188" indent="0" algn="just">
              <a:lnSpc>
                <a:spcPts val="2700"/>
              </a:lnSpc>
              <a:spcBef>
                <a:spcPts val="600"/>
              </a:spcBef>
              <a:spcAft>
                <a:spcPts val="600"/>
              </a:spcAft>
              <a:buNone/>
            </a:pPr>
            <a:r>
              <a:rPr lang="en-US" sz="2000" dirty="0">
                <a:solidFill>
                  <a:srgbClr val="FF0000"/>
                </a:solidFill>
              </a:rPr>
              <a:t>risk-weight = 150%, unless the following criteria are met:</a:t>
            </a:r>
          </a:p>
          <a:p>
            <a:pPr marL="357188" indent="-357188" algn="just">
              <a:lnSpc>
                <a:spcPts val="2700"/>
              </a:lnSpc>
              <a:spcBef>
                <a:spcPts val="600"/>
              </a:spcBef>
              <a:spcAft>
                <a:spcPts val="600"/>
              </a:spcAft>
              <a:buAutoNum type="arabicParenBoth"/>
            </a:pPr>
            <a:r>
              <a:rPr lang="en-US" sz="2000" dirty="0">
                <a:solidFill>
                  <a:srgbClr val="FF0000"/>
                </a:solidFill>
              </a:rPr>
              <a:t>Finished property</a:t>
            </a:r>
            <a:r>
              <a:rPr lang="en-US" sz="2000" dirty="0"/>
              <a:t>: the property securing the exposure must be fully completed. </a:t>
            </a:r>
          </a:p>
          <a:p>
            <a:pPr algn="just">
              <a:lnSpc>
                <a:spcPts val="2700"/>
              </a:lnSpc>
              <a:spcBef>
                <a:spcPts val="600"/>
              </a:spcBef>
              <a:spcAft>
                <a:spcPts val="600"/>
              </a:spcAft>
              <a:buFontTx/>
              <a:buChar char="-"/>
            </a:pPr>
            <a:r>
              <a:rPr lang="en-US" sz="2000" dirty="0"/>
              <a:t>This requirement does not apply to forest and agricultural land;</a:t>
            </a:r>
          </a:p>
          <a:p>
            <a:pPr algn="just">
              <a:lnSpc>
                <a:spcPts val="2700"/>
              </a:lnSpc>
              <a:spcBef>
                <a:spcPts val="600"/>
              </a:spcBef>
              <a:spcAft>
                <a:spcPts val="600"/>
              </a:spcAft>
              <a:buFontTx/>
              <a:buChar char="-"/>
            </a:pPr>
            <a:r>
              <a:rPr lang="en-US" sz="2000" dirty="0"/>
              <a:t>Subject to national discretion, loans to individuals that are secured by residential property under construction or land upon which residential property would be constructed can be included, provided that:</a:t>
            </a:r>
          </a:p>
          <a:p>
            <a:pPr marL="623888" indent="-266700" algn="just">
              <a:lnSpc>
                <a:spcPts val="2300"/>
              </a:lnSpc>
              <a:spcBef>
                <a:spcPts val="600"/>
              </a:spcBef>
              <a:spcAft>
                <a:spcPts val="0"/>
              </a:spcAft>
              <a:buAutoNum type="romanLcParenBoth"/>
            </a:pPr>
            <a:r>
              <a:rPr lang="en-US" sz="1800" dirty="0"/>
              <a:t>the property is a one-to-four family residential housing unit that will be the primary residence of the borrower and the lending to the individual is not indirectly financing land acquisition, development and construction exposures; or </a:t>
            </a:r>
          </a:p>
          <a:p>
            <a:pPr marL="623888" indent="-266700" algn="just">
              <a:lnSpc>
                <a:spcPts val="2300"/>
              </a:lnSpc>
              <a:spcBef>
                <a:spcPts val="600"/>
              </a:spcBef>
              <a:spcAft>
                <a:spcPts val="0"/>
              </a:spcAft>
              <a:buAutoNum type="romanLcParenBoth"/>
            </a:pPr>
            <a:r>
              <a:rPr lang="en-US" sz="1800" dirty="0"/>
              <a:t>where the sovereign or PSEs involved have the legal powers and ability to ensure that the property under construction will be finished.</a:t>
            </a:r>
            <a:endParaRPr lang="en-US" sz="1800" b="1"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894</a:t>
            </a:fld>
            <a:endParaRPr lang="en-US"/>
          </a:p>
        </p:txBody>
      </p:sp>
    </p:spTree>
    <p:extLst>
      <p:ext uri="{BB962C8B-B14F-4D97-AF65-F5344CB8AC3E}">
        <p14:creationId xmlns:p14="http://schemas.microsoft.com/office/powerpoint/2010/main" val="3357884323"/>
      </p:ext>
    </p:extLst>
  </p:cSld>
  <p:clrMapOvr>
    <a:masterClrMapping/>
  </p:clrMapOvr>
  <p:transition spd="med">
    <p:pull dir="r"/>
  </p:transition>
</p:sld>
</file>

<file path=ppt/slides/slide8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approach</a:t>
            </a:r>
          </a:p>
        </p:txBody>
      </p:sp>
      <p:sp>
        <p:nvSpPr>
          <p:cNvPr id="1673219" name="Rectangle 3"/>
          <p:cNvSpPr>
            <a:spLocks noGrp="1" noChangeArrowheads="1"/>
          </p:cNvSpPr>
          <p:nvPr>
            <p:ph type="body" idx="1"/>
          </p:nvPr>
        </p:nvSpPr>
        <p:spPr>
          <a:xfrm>
            <a:off x="809596" y="1628800"/>
            <a:ext cx="8643998" cy="4679963"/>
          </a:xfrm>
        </p:spPr>
        <p:txBody>
          <a:bodyPr/>
          <a:lstStyle/>
          <a:p>
            <a:pPr marL="457200" indent="-457200" algn="just">
              <a:lnSpc>
                <a:spcPts val="2700"/>
              </a:lnSpc>
              <a:spcBef>
                <a:spcPts val="600"/>
              </a:spcBef>
              <a:spcAft>
                <a:spcPts val="600"/>
              </a:spcAft>
              <a:buAutoNum type="arabicParenBoth" startAt="2"/>
            </a:pPr>
            <a:r>
              <a:rPr lang="en-US" sz="2000" dirty="0">
                <a:solidFill>
                  <a:srgbClr val="FF0000"/>
                </a:solidFill>
              </a:rPr>
              <a:t>Legal enforceability</a:t>
            </a:r>
            <a:r>
              <a:rPr lang="en-US" sz="2000" dirty="0"/>
              <a:t>: any claim on the property taken must be legally enforceable in all relevant jurisdictions.</a:t>
            </a:r>
          </a:p>
          <a:p>
            <a:pPr marL="457200" indent="-457200" algn="just">
              <a:lnSpc>
                <a:spcPts val="2700"/>
              </a:lnSpc>
              <a:spcBef>
                <a:spcPts val="600"/>
              </a:spcBef>
              <a:spcAft>
                <a:spcPts val="600"/>
              </a:spcAft>
              <a:buAutoNum type="arabicParenBoth" startAt="2"/>
            </a:pPr>
            <a:endParaRPr lang="en-US" sz="2000" dirty="0"/>
          </a:p>
          <a:p>
            <a:pPr marL="457200" indent="-457200" algn="just">
              <a:lnSpc>
                <a:spcPts val="2700"/>
              </a:lnSpc>
              <a:spcBef>
                <a:spcPts val="600"/>
              </a:spcBef>
              <a:spcAft>
                <a:spcPts val="600"/>
              </a:spcAft>
              <a:buAutoNum type="arabicParenBoth" startAt="2"/>
            </a:pPr>
            <a:r>
              <a:rPr lang="en-US" sz="2000" dirty="0">
                <a:solidFill>
                  <a:srgbClr val="FF0000"/>
                </a:solidFill>
              </a:rPr>
              <a:t>Claims over the property</a:t>
            </a:r>
            <a:r>
              <a:rPr lang="en-US" sz="2000" dirty="0"/>
              <a:t>: the bank has to hold a first lien over the property.</a:t>
            </a:r>
          </a:p>
          <a:p>
            <a:pPr marL="457200" indent="-457200" algn="just">
              <a:lnSpc>
                <a:spcPts val="2700"/>
              </a:lnSpc>
              <a:spcBef>
                <a:spcPts val="600"/>
              </a:spcBef>
              <a:spcAft>
                <a:spcPts val="600"/>
              </a:spcAft>
              <a:buAutoNum type="arabicParenBoth" startAt="4"/>
            </a:pPr>
            <a:endParaRPr lang="en-US" sz="2000" dirty="0">
              <a:solidFill>
                <a:srgbClr val="FF0000"/>
              </a:solidFill>
            </a:endParaRPr>
          </a:p>
          <a:p>
            <a:pPr marL="457200" indent="-457200" algn="just">
              <a:lnSpc>
                <a:spcPts val="2700"/>
              </a:lnSpc>
              <a:spcBef>
                <a:spcPts val="600"/>
              </a:spcBef>
              <a:spcAft>
                <a:spcPts val="600"/>
              </a:spcAft>
              <a:buAutoNum type="arabicParenBoth" startAt="4"/>
            </a:pPr>
            <a:r>
              <a:rPr lang="en-US" sz="2000" dirty="0">
                <a:solidFill>
                  <a:srgbClr val="FF0000"/>
                </a:solidFill>
              </a:rPr>
              <a:t>Ability of the borrower to repay</a:t>
            </a:r>
            <a:r>
              <a:rPr lang="en-US" sz="2000" dirty="0"/>
              <a:t>: the borrower must meet the requirements imposed by national supervisors regarding underwriting policies implemented by banks, including the metrics to use, e.g. debt service to income ratio.</a:t>
            </a:r>
            <a:endParaRPr lang="en-US" sz="2000" b="1"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895</a:t>
            </a:fld>
            <a:endParaRPr lang="en-US"/>
          </a:p>
        </p:txBody>
      </p:sp>
    </p:spTree>
    <p:extLst>
      <p:ext uri="{BB962C8B-B14F-4D97-AF65-F5344CB8AC3E}">
        <p14:creationId xmlns:p14="http://schemas.microsoft.com/office/powerpoint/2010/main" val="2534500731"/>
      </p:ext>
    </p:extLst>
  </p:cSld>
  <p:clrMapOvr>
    <a:masterClrMapping/>
  </p:clrMapOvr>
  <p:transition spd="med">
    <p:pull dir="r"/>
  </p:transition>
</p:sld>
</file>

<file path=ppt/slides/slide8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approach</a:t>
            </a:r>
          </a:p>
        </p:txBody>
      </p:sp>
      <p:sp>
        <p:nvSpPr>
          <p:cNvPr id="1673219" name="Rectangle 3"/>
          <p:cNvSpPr>
            <a:spLocks noGrp="1" noChangeArrowheads="1"/>
          </p:cNvSpPr>
          <p:nvPr>
            <p:ph type="body" idx="1"/>
          </p:nvPr>
        </p:nvSpPr>
        <p:spPr>
          <a:xfrm>
            <a:off x="809596" y="1628800"/>
            <a:ext cx="8643998" cy="4679963"/>
          </a:xfrm>
        </p:spPr>
        <p:txBody>
          <a:bodyPr/>
          <a:lstStyle/>
          <a:p>
            <a:pPr marL="357188" indent="-357188" algn="just">
              <a:lnSpc>
                <a:spcPts val="2700"/>
              </a:lnSpc>
              <a:spcBef>
                <a:spcPts val="600"/>
              </a:spcBef>
              <a:spcAft>
                <a:spcPts val="600"/>
              </a:spcAft>
              <a:buAutoNum type="arabicParenBoth" startAt="5"/>
            </a:pPr>
            <a:r>
              <a:rPr lang="en-US" sz="2000" dirty="0">
                <a:solidFill>
                  <a:srgbClr val="FF0000"/>
                </a:solidFill>
              </a:rPr>
              <a:t>Prudent value of property</a:t>
            </a:r>
            <a:r>
              <a:rPr lang="en-US" sz="2000" dirty="0"/>
              <a:t>: the value of the property must not depend on the performance of the borrower and the following conditions have to be met:</a:t>
            </a:r>
          </a:p>
          <a:p>
            <a:pPr marL="357188" indent="-357188" algn="just">
              <a:lnSpc>
                <a:spcPts val="2700"/>
              </a:lnSpc>
              <a:spcBef>
                <a:spcPts val="600"/>
              </a:spcBef>
              <a:spcAft>
                <a:spcPts val="600"/>
              </a:spcAft>
              <a:buAutoNum type="romanLcParenBoth"/>
            </a:pPr>
            <a:r>
              <a:rPr lang="en-US" sz="2000" u="sng" dirty="0"/>
              <a:t>Amount of the loan for the LTV</a:t>
            </a:r>
            <a:r>
              <a:rPr lang="en-US" sz="2000" dirty="0"/>
              <a:t>: includes the outstanding loan amount and any undrawn committed amount of the mortgage loan.</a:t>
            </a:r>
          </a:p>
          <a:p>
            <a:pPr marL="357188" indent="-357188" algn="just">
              <a:lnSpc>
                <a:spcPts val="2700"/>
              </a:lnSpc>
              <a:spcBef>
                <a:spcPts val="600"/>
              </a:spcBef>
              <a:spcAft>
                <a:spcPts val="600"/>
              </a:spcAft>
              <a:buAutoNum type="romanLcParenBoth"/>
            </a:pPr>
            <a:r>
              <a:rPr lang="en-US" sz="2000" u="sng" dirty="0"/>
              <a:t>Value of the property</a:t>
            </a:r>
            <a:r>
              <a:rPr lang="en-US" sz="2000" dirty="0"/>
              <a:t>: </a:t>
            </a:r>
          </a:p>
          <a:p>
            <a:pPr algn="just">
              <a:lnSpc>
                <a:spcPts val="2500"/>
              </a:lnSpc>
              <a:spcBef>
                <a:spcPts val="600"/>
              </a:spcBef>
              <a:spcAft>
                <a:spcPts val="0"/>
              </a:spcAft>
              <a:buFontTx/>
              <a:buChar char="-"/>
            </a:pPr>
            <a:r>
              <a:rPr lang="en-US" sz="1800" dirty="0"/>
              <a:t>the valuation must be appraised independently and conservatively, excluding expectations on price increases.</a:t>
            </a:r>
          </a:p>
          <a:p>
            <a:pPr algn="just">
              <a:lnSpc>
                <a:spcPts val="2500"/>
              </a:lnSpc>
              <a:spcBef>
                <a:spcPts val="600"/>
              </a:spcBef>
              <a:spcAft>
                <a:spcPts val="0"/>
              </a:spcAft>
              <a:buFontTx/>
              <a:buChar char="-"/>
            </a:pPr>
            <a:r>
              <a:rPr lang="en-US" sz="1800" dirty="0"/>
              <a:t>the valuation must be adjusted to take into account the potential for the current market price to be significantly above the value to be sustainable over the life of the loan.</a:t>
            </a:r>
          </a:p>
          <a:p>
            <a:pPr algn="just">
              <a:lnSpc>
                <a:spcPts val="2500"/>
              </a:lnSpc>
              <a:spcBef>
                <a:spcPts val="600"/>
              </a:spcBef>
              <a:spcAft>
                <a:spcPts val="0"/>
              </a:spcAft>
              <a:buFontTx/>
              <a:buChar char="-"/>
            </a:pPr>
            <a:r>
              <a:rPr lang="en-US" sz="1800" dirty="0"/>
              <a:t>national supervisors should provide guidance setting out prudent valuation criteria where such guidance does not already exist under national law.</a:t>
            </a:r>
          </a:p>
          <a:p>
            <a:pPr algn="just">
              <a:lnSpc>
                <a:spcPts val="2500"/>
              </a:lnSpc>
              <a:spcBef>
                <a:spcPts val="600"/>
              </a:spcBef>
              <a:spcAft>
                <a:spcPts val="0"/>
              </a:spcAft>
              <a:buFontTx/>
              <a:buChar char="-"/>
            </a:pPr>
            <a:r>
              <a:rPr lang="en-US" sz="1800" dirty="0"/>
              <a:t>If a market value can be determined, the valuation should not be &gt; the market value.</a:t>
            </a:r>
            <a:endParaRPr lang="en-US" sz="1800" b="1"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896</a:t>
            </a:fld>
            <a:endParaRPr lang="en-US"/>
          </a:p>
        </p:txBody>
      </p:sp>
    </p:spTree>
    <p:extLst>
      <p:ext uri="{BB962C8B-B14F-4D97-AF65-F5344CB8AC3E}">
        <p14:creationId xmlns:p14="http://schemas.microsoft.com/office/powerpoint/2010/main" val="51555429"/>
      </p:ext>
    </p:extLst>
  </p:cSld>
  <p:clrMapOvr>
    <a:masterClrMapping/>
  </p:clrMapOvr>
  <p:transition spd="med">
    <p:pull dir="r"/>
  </p:transition>
</p:sld>
</file>

<file path=ppt/slides/slide8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79963"/>
          </a:xfrm>
        </p:spPr>
        <p:txBody>
          <a:bodyPr/>
          <a:lstStyle/>
          <a:p>
            <a:pPr algn="just">
              <a:lnSpc>
                <a:spcPts val="2700"/>
              </a:lnSpc>
              <a:spcBef>
                <a:spcPts val="600"/>
              </a:spcBef>
              <a:spcAft>
                <a:spcPts val="600"/>
              </a:spcAft>
            </a:pPr>
            <a:r>
              <a:rPr lang="en-GB" sz="2000" dirty="0">
                <a:solidFill>
                  <a:srgbClr val="FF0000"/>
                </a:solidFill>
              </a:rPr>
              <a:t>Retail exposures - risk weight = 75%</a:t>
            </a:r>
          </a:p>
          <a:p>
            <a:pPr algn="just">
              <a:lnSpc>
                <a:spcPts val="2700"/>
              </a:lnSpc>
              <a:spcBef>
                <a:spcPts val="600"/>
              </a:spcBef>
              <a:spcAft>
                <a:spcPts val="600"/>
              </a:spcAft>
            </a:pPr>
            <a:r>
              <a:rPr lang="en-GB" sz="2000" dirty="0">
                <a:solidFill>
                  <a:srgbClr val="FF0000"/>
                </a:solidFill>
              </a:rPr>
              <a:t>Retail exposures definition:</a:t>
            </a:r>
          </a:p>
          <a:p>
            <a:pPr marL="357188" indent="-357188" algn="just">
              <a:lnSpc>
                <a:spcPts val="2700"/>
              </a:lnSpc>
              <a:spcBef>
                <a:spcPts val="600"/>
              </a:spcBef>
              <a:spcAft>
                <a:spcPts val="600"/>
              </a:spcAft>
              <a:buAutoNum type="romanLcParenBoth"/>
            </a:pPr>
            <a:r>
              <a:rPr lang="en-US" sz="2000" dirty="0"/>
              <a:t>revolving credits and lines of credit (including credit cards, charge cards and overdrafts), personal term loans and leases (</a:t>
            </a:r>
            <a:r>
              <a:rPr lang="en-US" sz="2000" dirty="0" err="1"/>
              <a:t>eg</a:t>
            </a:r>
            <a:r>
              <a:rPr lang="en-US" sz="2000" dirty="0"/>
              <a:t> instalment loans, auto loans and leases, student and educational loans, personal finance) and small business facilities and commitments.</a:t>
            </a:r>
          </a:p>
          <a:p>
            <a:pPr marL="357188" indent="-357188" algn="just">
              <a:lnSpc>
                <a:spcPts val="2700"/>
              </a:lnSpc>
              <a:spcBef>
                <a:spcPts val="600"/>
              </a:spcBef>
              <a:spcAft>
                <a:spcPts val="600"/>
              </a:spcAft>
              <a:buAutoNum type="romanLcParenBoth"/>
            </a:pPr>
            <a:r>
              <a:rPr lang="en-GB" sz="2000" dirty="0"/>
              <a:t>exposure &lt;= 1M€</a:t>
            </a:r>
          </a:p>
          <a:p>
            <a:pPr marL="357188" indent="-357188" algn="just">
              <a:lnSpc>
                <a:spcPts val="2700"/>
              </a:lnSpc>
              <a:spcBef>
                <a:spcPts val="600"/>
              </a:spcBef>
              <a:spcAft>
                <a:spcPts val="600"/>
              </a:spcAft>
              <a:buAutoNum type="romanLcParenBoth"/>
            </a:pPr>
            <a:r>
              <a:rPr lang="en-GB" sz="2000" dirty="0"/>
              <a:t>granularity requirement - aggregated exposure to a counterparty cannot exceed 0.2% of the overall regulatory retail portfolio (unless national supervisors have determined another method to ensure satisfactory diversification of the regulatory retail portfolio).</a:t>
            </a:r>
            <a:endParaRPr lang="en-US" sz="2000" dirty="0"/>
          </a:p>
          <a:p>
            <a:pPr marL="0" indent="0" algn="just">
              <a:lnSpc>
                <a:spcPts val="2700"/>
              </a:lnSpc>
              <a:spcBef>
                <a:spcPts val="600"/>
              </a:spcBef>
              <a:spcAft>
                <a:spcPts val="600"/>
              </a:spcAft>
              <a:buNone/>
            </a:pPr>
            <a:endParaRPr lang="en-US" sz="2000" b="1"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897</a:t>
            </a:fld>
            <a:endParaRPr lang="en-US"/>
          </a:p>
        </p:txBody>
      </p:sp>
    </p:spTree>
    <p:extLst>
      <p:ext uri="{BB962C8B-B14F-4D97-AF65-F5344CB8AC3E}">
        <p14:creationId xmlns:p14="http://schemas.microsoft.com/office/powerpoint/2010/main" val="607552304"/>
      </p:ext>
    </p:extLst>
  </p:cSld>
  <p:clrMapOvr>
    <a:masterClrMapping/>
  </p:clrMapOvr>
  <p:transition spd="med">
    <p:pull dir="r"/>
  </p:transition>
</p:sld>
</file>

<file path=ppt/slides/slide8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approach</a:t>
            </a:r>
          </a:p>
        </p:txBody>
      </p:sp>
      <p:sp>
        <p:nvSpPr>
          <p:cNvPr id="1673219" name="Rectangle 3"/>
          <p:cNvSpPr>
            <a:spLocks noGrp="1" noChangeArrowheads="1"/>
          </p:cNvSpPr>
          <p:nvPr>
            <p:ph type="body" idx="1"/>
          </p:nvPr>
        </p:nvSpPr>
        <p:spPr>
          <a:xfrm>
            <a:off x="809596" y="1628800"/>
            <a:ext cx="8643998" cy="4679963"/>
          </a:xfrm>
        </p:spPr>
        <p:txBody>
          <a:bodyPr/>
          <a:lstStyle/>
          <a:p>
            <a:pPr algn="just">
              <a:lnSpc>
                <a:spcPts val="2700"/>
              </a:lnSpc>
              <a:spcBef>
                <a:spcPts val="600"/>
              </a:spcBef>
              <a:spcAft>
                <a:spcPts val="600"/>
              </a:spcAft>
            </a:pPr>
            <a:r>
              <a:rPr lang="en-US" sz="2000" dirty="0">
                <a:solidFill>
                  <a:srgbClr val="FF0000"/>
                </a:solidFill>
              </a:rPr>
              <a:t>Risk weights for residential mortgage loans </a:t>
            </a:r>
            <a:r>
              <a:rPr lang="en-US" sz="2000" dirty="0"/>
              <a:t>(after Basel III, which brought a set of several risk weights, instead of the former differentiation between LTV &gt; or &lt; 75%, with risk weights of 75% and 35%, respectively), if repayment doesn’t depend on cash-flows generated by the property:</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Risk weights for residential mortgage loans if repayment depends on cash-flows generated by the property (riskier assets =&gt; higher risk weights):</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marL="0" indent="0" algn="just">
              <a:lnSpc>
                <a:spcPts val="2700"/>
              </a:lnSpc>
              <a:spcBef>
                <a:spcPts val="600"/>
              </a:spcBef>
              <a:spcAft>
                <a:spcPts val="600"/>
              </a:spcAft>
              <a:buNone/>
            </a:pPr>
            <a:endParaRPr lang="en-US" sz="2000" b="1"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898</a:t>
            </a:fld>
            <a:endParaRPr lang="en-US"/>
          </a:p>
        </p:txBody>
      </p:sp>
      <p:pic>
        <p:nvPicPr>
          <p:cNvPr id="3" name="Picture 2"/>
          <p:cNvPicPr>
            <a:picLocks noChangeAspect="1"/>
          </p:cNvPicPr>
          <p:nvPr/>
        </p:nvPicPr>
        <p:blipFill>
          <a:blip r:embed="rId2"/>
          <a:stretch>
            <a:fillRect/>
          </a:stretch>
        </p:blipFill>
        <p:spPr>
          <a:xfrm>
            <a:off x="1280593" y="3152883"/>
            <a:ext cx="7452063" cy="852181"/>
          </a:xfrm>
          <a:prstGeom prst="rect">
            <a:avLst/>
          </a:prstGeom>
        </p:spPr>
      </p:pic>
      <p:pic>
        <p:nvPicPr>
          <p:cNvPr id="4" name="Picture 3"/>
          <p:cNvPicPr>
            <a:picLocks noChangeAspect="1"/>
          </p:cNvPicPr>
          <p:nvPr/>
        </p:nvPicPr>
        <p:blipFill>
          <a:blip r:embed="rId3"/>
          <a:stretch>
            <a:fillRect/>
          </a:stretch>
        </p:blipFill>
        <p:spPr>
          <a:xfrm>
            <a:off x="1208583" y="5147131"/>
            <a:ext cx="6757917" cy="802149"/>
          </a:xfrm>
          <a:prstGeom prst="rect">
            <a:avLst/>
          </a:prstGeom>
        </p:spPr>
      </p:pic>
      <p:sp>
        <p:nvSpPr>
          <p:cNvPr id="9" name="Rectangle 3"/>
          <p:cNvSpPr txBox="1">
            <a:spLocks noChangeArrowheads="1"/>
          </p:cNvSpPr>
          <p:nvPr/>
        </p:nvSpPr>
        <p:spPr bwMode="auto">
          <a:xfrm>
            <a:off x="1136576" y="6021288"/>
            <a:ext cx="6303644" cy="25354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kumimoji="0" lang="en-US" sz="1200" b="0" u="none" kern="0" dirty="0">
                <a:solidFill>
                  <a:srgbClr val="FF0000"/>
                </a:solidFill>
              </a:rPr>
              <a:t>Source: BCBS (2017), “</a:t>
            </a:r>
            <a:r>
              <a:rPr kumimoji="0" lang="en-GB" sz="1200" b="0" u="none" kern="0" dirty="0">
                <a:solidFill>
                  <a:srgbClr val="FF0000"/>
                </a:solidFill>
              </a:rPr>
              <a:t>Basel III: Finalising post-crisis reforms”, Dec.</a:t>
            </a:r>
            <a:endParaRPr kumimoji="0" lang="en-US" sz="1200" b="0" u="none" kern="0" dirty="0">
              <a:solidFill>
                <a:srgbClr val="FF0000"/>
              </a:solidFill>
            </a:endParaRPr>
          </a:p>
        </p:txBody>
      </p:sp>
    </p:spTree>
    <p:extLst>
      <p:ext uri="{BB962C8B-B14F-4D97-AF65-F5344CB8AC3E}">
        <p14:creationId xmlns:p14="http://schemas.microsoft.com/office/powerpoint/2010/main" val="3456914327"/>
      </p:ext>
    </p:extLst>
  </p:cSld>
  <p:clrMapOvr>
    <a:masterClrMapping/>
  </p:clrMapOvr>
  <p:transition spd="med">
    <p:pull dir="r"/>
  </p:transition>
</p:sld>
</file>

<file path=ppt/slides/slide8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a:t>IRB Approach</a:t>
            </a:r>
          </a:p>
        </p:txBody>
      </p:sp>
      <p:sp>
        <p:nvSpPr>
          <p:cNvPr id="1680389" name="Rectangle 5"/>
          <p:cNvSpPr>
            <a:spLocks noChangeArrowheads="1"/>
          </p:cNvSpPr>
          <p:nvPr/>
        </p:nvSpPr>
        <p:spPr bwMode="auto">
          <a:xfrm>
            <a:off x="809596" y="1628800"/>
            <a:ext cx="8683654" cy="4694213"/>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pPr>
            <a:r>
              <a:rPr lang="en-US" sz="2000" b="0" u="none" dirty="0">
                <a:solidFill>
                  <a:schemeClr val="tx1"/>
                </a:solidFill>
              </a:rPr>
              <a:t>Basel II allowed banks to estimate Capital Requirements, by using </a:t>
            </a:r>
            <a:r>
              <a:rPr kumimoji="0" lang="en-US" sz="2000" b="0" u="none" dirty="0">
                <a:solidFill>
                  <a:srgbClr val="FF0000"/>
                </a:solidFill>
              </a:rPr>
              <a:t>pre-established formulas </a:t>
            </a:r>
            <a:r>
              <a:rPr kumimoji="0" lang="en-US" sz="2000" b="0" u="none" dirty="0">
                <a:solidFill>
                  <a:schemeClr val="tx1"/>
                </a:solidFill>
              </a:rPr>
              <a:t>in the Agreement, based on the parameters for the expected loss: </a:t>
            </a:r>
            <a:r>
              <a:rPr kumimoji="0" lang="en-US" sz="2000" b="0" u="none" dirty="0">
                <a:solidFill>
                  <a:srgbClr val="FF0000"/>
                </a:solidFill>
              </a:rPr>
              <a:t>EL = PD x LGD x EAD</a:t>
            </a:r>
          </a:p>
          <a:p>
            <a:pPr marL="342900" indent="-342900" algn="just">
              <a:lnSpc>
                <a:spcPts val="2700"/>
              </a:lnSpc>
              <a:spcBef>
                <a:spcPts val="600"/>
              </a:spcBef>
              <a:spcAft>
                <a:spcPts val="600"/>
              </a:spcAft>
              <a:buClr>
                <a:schemeClr val="bg2"/>
              </a:buClr>
              <a:buSzPct val="75000"/>
              <a:buFontTx/>
              <a:buChar char="-"/>
            </a:pPr>
            <a:r>
              <a:rPr kumimoji="0" lang="en-US" sz="2000" b="0" u="none" dirty="0">
                <a:solidFill>
                  <a:schemeClr val="tx1"/>
                </a:solidFill>
              </a:rPr>
              <a:t>PD – Probability of Default</a:t>
            </a:r>
          </a:p>
          <a:p>
            <a:pPr marL="342900" indent="-342900" algn="just">
              <a:lnSpc>
                <a:spcPts val="2700"/>
              </a:lnSpc>
              <a:spcBef>
                <a:spcPts val="600"/>
              </a:spcBef>
              <a:spcAft>
                <a:spcPts val="600"/>
              </a:spcAft>
              <a:buClr>
                <a:schemeClr val="bg2"/>
              </a:buClr>
              <a:buSzPct val="75000"/>
              <a:buFontTx/>
              <a:buChar char="-"/>
            </a:pPr>
            <a:r>
              <a:rPr kumimoji="0" lang="en-US" sz="2000" b="0" u="none" dirty="0">
                <a:solidFill>
                  <a:schemeClr val="tx1"/>
                </a:solidFill>
              </a:rPr>
              <a:t>LGD – Loss Given Default (or Severity of Loss)</a:t>
            </a:r>
          </a:p>
          <a:p>
            <a:pPr marL="342900" indent="-342900" algn="just">
              <a:lnSpc>
                <a:spcPts val="2700"/>
              </a:lnSpc>
              <a:spcBef>
                <a:spcPts val="600"/>
              </a:spcBef>
              <a:spcAft>
                <a:spcPts val="600"/>
              </a:spcAft>
              <a:buClr>
                <a:schemeClr val="bg2"/>
              </a:buClr>
              <a:buSzPct val="75000"/>
              <a:buFontTx/>
              <a:buChar char="-"/>
            </a:pPr>
            <a:r>
              <a:rPr kumimoji="0" lang="en-US" sz="2000" b="0" u="none" dirty="0">
                <a:solidFill>
                  <a:schemeClr val="tx1"/>
                </a:solidFill>
              </a:rPr>
              <a:t>EAD – Exposure at Default (the balance sheet value for non-revolving exposures and a % of the credit limit for revolving exposures).</a:t>
            </a:r>
          </a:p>
          <a:p>
            <a:pPr marL="342900" indent="-342900" algn="just">
              <a:lnSpc>
                <a:spcPts val="2700"/>
              </a:lnSpc>
              <a:spcBef>
                <a:spcPts val="600"/>
              </a:spcBef>
              <a:spcAft>
                <a:spcPts val="600"/>
              </a:spcAft>
              <a:buClr>
                <a:schemeClr val="bg2"/>
              </a:buClr>
              <a:buSzPct val="75000"/>
              <a:buFontTx/>
              <a:buChar char="-"/>
            </a:pPr>
            <a:endParaRPr kumimoji="0" lang="en-US"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899</a:t>
            </a:fld>
            <a:endParaRPr lang="en-US" dirty="0"/>
          </a:p>
        </p:txBody>
      </p:sp>
    </p:spTree>
  </p:cSld>
  <p:clrMapOvr>
    <a:masterClrMapping/>
  </p:clrMapOvr>
  <p:transition spd="slow">
    <p:pull dir="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Fractional vs Reserve Banks</a:t>
            </a:r>
          </a:p>
        </p:txBody>
      </p:sp>
      <p:sp>
        <p:nvSpPr>
          <p:cNvPr id="1622019" name="Rectangle 3"/>
          <p:cNvSpPr>
            <a:spLocks noGrp="1" noChangeArrowheads="1"/>
          </p:cNvSpPr>
          <p:nvPr>
            <p:ph type="body" idx="1"/>
          </p:nvPr>
        </p:nvSpPr>
        <p:spPr>
          <a:xfrm>
            <a:off x="776536" y="1628800"/>
            <a:ext cx="8712968" cy="4680520"/>
          </a:xfrm>
        </p:spPr>
        <p:txBody>
          <a:bodyPr/>
          <a:lstStyle/>
          <a:p>
            <a:pPr marL="265113" indent="-265113" algn="just">
              <a:lnSpc>
                <a:spcPts val="2700"/>
              </a:lnSpc>
              <a:spcBef>
                <a:spcPts val="600"/>
              </a:spcBef>
              <a:spcAft>
                <a:spcPts val="600"/>
              </a:spcAft>
            </a:pPr>
            <a:r>
              <a:rPr lang="en-US" sz="2000" b="1" u="sng" dirty="0">
                <a:solidFill>
                  <a:srgbClr val="FF0000"/>
                </a:solidFill>
              </a:rPr>
              <a:t>Deep-rooted discussion about fractional vs reserve banks.</a:t>
            </a:r>
          </a:p>
          <a:p>
            <a:pPr marL="265113" indent="-265113" algn="just">
              <a:lnSpc>
                <a:spcPts val="2700"/>
              </a:lnSpc>
              <a:spcBef>
                <a:spcPts val="600"/>
              </a:spcBef>
              <a:spcAft>
                <a:spcPts val="600"/>
              </a:spcAft>
            </a:pPr>
            <a:endParaRPr lang="en-US" sz="2000" dirty="0"/>
          </a:p>
          <a:p>
            <a:pPr marL="265113" indent="-265113" algn="just">
              <a:lnSpc>
                <a:spcPts val="2700"/>
              </a:lnSpc>
              <a:spcBef>
                <a:spcPts val="600"/>
              </a:spcBef>
              <a:spcAft>
                <a:spcPts val="600"/>
              </a:spcAft>
            </a:pPr>
            <a:r>
              <a:rPr lang="en-US" sz="2000" dirty="0"/>
              <a:t>Fractional reserve banks </a:t>
            </a:r>
            <a:r>
              <a:rPr lang="en-GB" sz="2000" dirty="0"/>
              <a:t>(vs reserve banks) </a:t>
            </a:r>
            <a:r>
              <a:rPr lang="pt-PT" sz="2000" dirty="0"/>
              <a:t>- </a:t>
            </a:r>
            <a:r>
              <a:rPr lang="en-GB" sz="2000" dirty="0">
                <a:solidFill>
                  <a:srgbClr val="FF0000"/>
                </a:solidFill>
              </a:rPr>
              <a:t>banks that keep only a small fraction of their liabilities in central bank reserves.</a:t>
            </a:r>
            <a:endParaRPr lang="en-GB" sz="2000" dirty="0"/>
          </a:p>
          <a:p>
            <a:pPr marL="265113" indent="-265113" algn="just">
              <a:lnSpc>
                <a:spcPts val="2700"/>
              </a:lnSpc>
              <a:spcBef>
                <a:spcPts val="600"/>
              </a:spcBef>
              <a:spcAft>
                <a:spcPts val="600"/>
              </a:spcAft>
            </a:pPr>
            <a:r>
              <a:rPr lang="en-GB" sz="2000" dirty="0"/>
              <a:t>After the great recession in the 20’s and 30’s, even very strong free-market supporter economists like Irving Fisher and </a:t>
            </a:r>
            <a:r>
              <a:rPr lang="pt-PT" sz="2000" dirty="0"/>
              <a:t>Milton </a:t>
            </a:r>
            <a:r>
              <a:rPr lang="pt-PT" sz="2000" dirty="0" err="1"/>
              <a:t>Friedman</a:t>
            </a:r>
            <a:r>
              <a:rPr lang="pt-PT" sz="2000" dirty="0"/>
              <a:t> </a:t>
            </a:r>
            <a:r>
              <a:rPr lang="en-GB" sz="2000" dirty="0"/>
              <a:t>concluded that </a:t>
            </a:r>
            <a:r>
              <a:rPr lang="en-GB" sz="2000" dirty="0">
                <a:solidFill>
                  <a:srgbClr val="FF0000"/>
                </a:solidFill>
              </a:rPr>
              <a:t>fractional reserve banks were so dangerous that they should be abolished</a:t>
            </a:r>
            <a:r>
              <a:rPr lang="en-GB" sz="2000" dirty="0"/>
              <a:t>.</a:t>
            </a:r>
            <a:endParaRPr lang="pt-PT" sz="2000" dirty="0"/>
          </a:p>
          <a:p>
            <a:pPr marL="265113" indent="-265113" algn="just">
              <a:lnSpc>
                <a:spcPts val="2700"/>
              </a:lnSpc>
              <a:spcBef>
                <a:spcPts val="600"/>
              </a:spcBef>
              <a:spcAft>
                <a:spcPts val="600"/>
              </a:spcAft>
            </a:pPr>
            <a:endParaRPr lang="pt-PT" sz="2000" dirty="0"/>
          </a:p>
          <a:p>
            <a:pPr marL="265113" indent="-265113" algn="just">
              <a:lnSpc>
                <a:spcPts val="2700"/>
              </a:lnSpc>
              <a:spcBef>
                <a:spcPts val="600"/>
              </a:spcBef>
              <a:spcAft>
                <a:spcPts val="600"/>
              </a:spcAft>
            </a:pPr>
            <a:r>
              <a:rPr lang="en-US" sz="2000" dirty="0">
                <a:solidFill>
                  <a:srgbClr val="FF0000"/>
                </a:solidFill>
              </a:rPr>
              <a:t>Banks should hold reserves = 100% of their deposits and play no role in credit, being simply custodians of savings and providers of payment services. </a:t>
            </a:r>
            <a:r>
              <a:rPr lang="en-US" sz="1200" dirty="0"/>
              <a:t>(Friedman, M. (1948), “A Monetary and Fiscal Framework for Economic Stability”, American Economic Review, 38 (3), pp. 245-264).</a:t>
            </a:r>
          </a:p>
        </p:txBody>
      </p:sp>
      <p:sp>
        <p:nvSpPr>
          <p:cNvPr id="2" name="Down Arrow 1"/>
          <p:cNvSpPr/>
          <p:nvPr/>
        </p:nvSpPr>
        <p:spPr bwMode="auto">
          <a:xfrm>
            <a:off x="5169024" y="4509120"/>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9</a:t>
            </a:fld>
            <a:endParaRPr lang="en-US"/>
          </a:p>
        </p:txBody>
      </p:sp>
      <p:sp>
        <p:nvSpPr>
          <p:cNvPr id="6" name="Down Arrow 5"/>
          <p:cNvSpPr/>
          <p:nvPr/>
        </p:nvSpPr>
        <p:spPr bwMode="auto">
          <a:xfrm>
            <a:off x="5171157" y="2060848"/>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983600947"/>
      </p:ext>
    </p:extLst>
  </p:cSld>
  <p:clrMapOvr>
    <a:masterClrMapping/>
  </p:clrMapOvr>
  <p:transition spd="slow">
    <p:pull dir="r"/>
  </p:transition>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Relevance of Finance for </a:t>
            </a:r>
            <a:br>
              <a:rPr lang="en-US" dirty="0"/>
            </a:br>
            <a:r>
              <a:rPr lang="en-US" dirty="0"/>
              <a:t>Economic Growth</a:t>
            </a:r>
          </a:p>
        </p:txBody>
      </p:sp>
      <p:sp>
        <p:nvSpPr>
          <p:cNvPr id="1619971" name="Rectangle 3"/>
          <p:cNvSpPr>
            <a:spLocks noGrp="1" noChangeArrowheads="1"/>
          </p:cNvSpPr>
          <p:nvPr>
            <p:ph type="body" idx="1"/>
          </p:nvPr>
        </p:nvSpPr>
        <p:spPr>
          <a:xfrm>
            <a:off x="809596" y="1628800"/>
            <a:ext cx="8643998" cy="4680520"/>
          </a:xfrm>
        </p:spPr>
        <p:txBody>
          <a:bodyPr/>
          <a:lstStyle/>
          <a:p>
            <a:pPr algn="just">
              <a:lnSpc>
                <a:spcPts val="2700"/>
              </a:lnSpc>
              <a:spcBef>
                <a:spcPts val="600"/>
              </a:spcBef>
              <a:spcAft>
                <a:spcPts val="600"/>
              </a:spcAft>
            </a:pPr>
            <a:r>
              <a:rPr lang="en-US" sz="1800" dirty="0"/>
              <a:t>According to </a:t>
            </a:r>
            <a:r>
              <a:rPr lang="en-US" sz="1800" dirty="0" err="1"/>
              <a:t>Mishkin</a:t>
            </a:r>
            <a:r>
              <a:rPr lang="en-US" sz="1800" dirty="0"/>
              <a:t> (2019), </a:t>
            </a:r>
            <a:r>
              <a:rPr lang="en-US" sz="1800" dirty="0">
                <a:solidFill>
                  <a:srgbClr val="FF0000"/>
                </a:solidFill>
              </a:rPr>
              <a:t>financial systems of developing and transition countries usually face several difficulties that keep them from operating efficiently</a:t>
            </a:r>
            <a:r>
              <a:rPr lang="en-US" sz="1800" dirty="0"/>
              <a:t>, namely regarding the efficiency of tools used to mitigate adverse selection and moral hazard problems in credit markets – collateral and restrictive covenants. </a:t>
            </a:r>
          </a:p>
          <a:p>
            <a:pPr algn="just">
              <a:lnSpc>
                <a:spcPts val="2700"/>
              </a:lnSpc>
              <a:spcBef>
                <a:spcPts val="600"/>
              </a:spcBef>
              <a:spcAft>
                <a:spcPts val="600"/>
              </a:spcAft>
            </a:pPr>
            <a:r>
              <a:rPr lang="en-US" sz="1800" dirty="0"/>
              <a:t>In developing countries, the system of property rights (the rule of law and constraints on government expropriation) is poor, making adverse selection problems worse as the lender will need even more information about the quality of the borrower in order to distinguish between a good and a bad loan.</a:t>
            </a:r>
          </a:p>
          <a:p>
            <a:pPr algn="just">
              <a:lnSpc>
                <a:spcPts val="2700"/>
              </a:lnSpc>
              <a:spcBef>
                <a:spcPts val="600"/>
              </a:spcBef>
              <a:spcAft>
                <a:spcPts val="600"/>
              </a:spcAft>
            </a:pPr>
            <a:endParaRPr lang="en-US" sz="1800" dirty="0"/>
          </a:p>
          <a:p>
            <a:pPr algn="just">
              <a:lnSpc>
                <a:spcPts val="2700"/>
              </a:lnSpc>
              <a:spcBef>
                <a:spcPts val="600"/>
              </a:spcBef>
              <a:spcAft>
                <a:spcPts val="600"/>
              </a:spcAft>
            </a:pPr>
            <a:r>
              <a:rPr lang="en-US" sz="1800" dirty="0">
                <a:solidFill>
                  <a:srgbClr val="FF0000"/>
                </a:solidFill>
              </a:rPr>
              <a:t>It is harder for lenders to channel funds to the borrowers with the most productive investment opportunities,</a:t>
            </a:r>
            <a:r>
              <a:rPr lang="en-US" sz="1800" dirty="0"/>
              <a:t> leading to less productive investment and a slower-growing economy.</a:t>
            </a:r>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90</a:t>
            </a:fld>
            <a:endParaRPr lang="en-US" dirty="0"/>
          </a:p>
        </p:txBody>
      </p:sp>
      <p:sp>
        <p:nvSpPr>
          <p:cNvPr id="2" name="Down Arrow 1"/>
          <p:cNvSpPr/>
          <p:nvPr/>
        </p:nvSpPr>
        <p:spPr bwMode="auto">
          <a:xfrm>
            <a:off x="4953000" y="4653136"/>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373149910"/>
      </p:ext>
    </p:extLst>
  </p:cSld>
  <p:clrMapOvr>
    <a:masterClrMapping/>
  </p:clrMapOvr>
  <p:transition spd="slow">
    <p:pull dir="r"/>
  </p:transition>
</p:sld>
</file>

<file path=ppt/slides/slide9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a:t>IRB Approach</a:t>
            </a:r>
          </a:p>
        </p:txBody>
      </p:sp>
      <p:sp>
        <p:nvSpPr>
          <p:cNvPr id="1680389" name="Rectangle 5"/>
          <p:cNvSpPr>
            <a:spLocks noChangeArrowheads="1"/>
          </p:cNvSpPr>
          <p:nvPr/>
        </p:nvSpPr>
        <p:spPr bwMode="auto">
          <a:xfrm>
            <a:off x="809596" y="1628800"/>
            <a:ext cx="8683654" cy="4752528"/>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pPr>
            <a:r>
              <a:rPr kumimoji="0" lang="en-US" sz="2000" b="0" u="none" dirty="0">
                <a:solidFill>
                  <a:srgbClr val="FF0000"/>
                </a:solidFill>
              </a:rPr>
              <a:t>Purpose: to ensure that regulatory and economic capital are consistent, </a:t>
            </a:r>
            <a:r>
              <a:rPr kumimoji="0" lang="en-US" sz="2000" b="0" u="none" dirty="0">
                <a:solidFill>
                  <a:schemeClr val="tx1"/>
                </a:solidFill>
              </a:rPr>
              <a:t>reflecting namely the diversification effect of credit portfolios, through lower capital requirements to SME and retail exposures.</a:t>
            </a:r>
          </a:p>
          <a:p>
            <a:pPr marL="342900" indent="-342900" algn="just">
              <a:lnSpc>
                <a:spcPts val="2700"/>
              </a:lnSpc>
              <a:spcBef>
                <a:spcPts val="600"/>
              </a:spcBef>
              <a:spcAft>
                <a:spcPts val="600"/>
              </a:spcAft>
              <a:buClr>
                <a:schemeClr val="bg2"/>
              </a:buClr>
              <a:buSzPct val="75000"/>
              <a:buFont typeface="Monotype Sorts" pitchFamily="2" charset="2"/>
              <a:buChar char="n"/>
            </a:pPr>
            <a:r>
              <a:rPr kumimoji="0" lang="en-US" sz="2000" b="0" u="none" dirty="0">
                <a:solidFill>
                  <a:srgbClr val="FF0000"/>
                </a:solidFill>
              </a:rPr>
              <a:t>To use the pre-established formulas, Basel II allowed banks to use internal models to estimate PD, LGD and EAD</a:t>
            </a:r>
            <a:r>
              <a:rPr lang="en-US" sz="2000" b="0" u="none" dirty="0">
                <a:solidFill>
                  <a:srgbClr val="FF0000"/>
                </a:solidFill>
              </a:rPr>
              <a:t>.</a:t>
            </a:r>
          </a:p>
          <a:p>
            <a:pPr marL="342900" indent="-342900" algn="just">
              <a:lnSpc>
                <a:spcPts val="2700"/>
              </a:lnSpc>
              <a:spcBef>
                <a:spcPts val="600"/>
              </a:spcBef>
              <a:spcAft>
                <a:spcPts val="600"/>
              </a:spcAft>
              <a:buClr>
                <a:schemeClr val="bg2"/>
              </a:buClr>
              <a:buSzPct val="75000"/>
              <a:buFont typeface="Monotype Sorts" pitchFamily="2" charset="2"/>
              <a:buChar char="n"/>
            </a:pPr>
            <a:endParaRPr lang="en-US" sz="2000" b="0" u="none" dirty="0">
              <a:solidFill>
                <a:srgbClr val="FF0000"/>
              </a:solidFill>
            </a:endParaRPr>
          </a:p>
          <a:p>
            <a:pPr marL="342900" indent="-342900" algn="just">
              <a:lnSpc>
                <a:spcPts val="2700"/>
              </a:lnSpc>
              <a:spcBef>
                <a:spcPts val="600"/>
              </a:spcBef>
              <a:spcAft>
                <a:spcPts val="600"/>
              </a:spcAft>
              <a:buClr>
                <a:schemeClr val="bg2"/>
              </a:buClr>
              <a:buSzPct val="75000"/>
              <a:buFont typeface="Monotype Sorts" pitchFamily="2" charset="2"/>
              <a:buChar char="n"/>
            </a:pPr>
            <a:r>
              <a:rPr kumimoji="0" lang="en-US" sz="2000" b="0" u="none" dirty="0">
                <a:solidFill>
                  <a:srgbClr val="FF0000"/>
                </a:solidFill>
              </a:rPr>
              <a:t>For corporate exposures, there are two IRB approaches:</a:t>
            </a:r>
          </a:p>
          <a:p>
            <a:pPr marL="342900" indent="-342900" algn="just">
              <a:lnSpc>
                <a:spcPts val="2700"/>
              </a:lnSpc>
              <a:spcBef>
                <a:spcPts val="600"/>
              </a:spcBef>
              <a:spcAft>
                <a:spcPts val="600"/>
              </a:spcAft>
              <a:buClr>
                <a:schemeClr val="bg2"/>
              </a:buClr>
              <a:buSzPct val="75000"/>
              <a:buFontTx/>
              <a:buChar char="-"/>
            </a:pPr>
            <a:r>
              <a:rPr kumimoji="0" lang="en-US" sz="2000" b="0" u="none" dirty="0">
                <a:solidFill>
                  <a:srgbClr val="FF0000"/>
                </a:solidFill>
              </a:rPr>
              <a:t>Foundation </a:t>
            </a:r>
            <a:r>
              <a:rPr kumimoji="0" lang="en-US" sz="2000" b="0" u="none" dirty="0">
                <a:solidFill>
                  <a:schemeClr val="tx1"/>
                </a:solidFill>
              </a:rPr>
              <a:t>– only the PD (and the EAD, for revolving exposures) has to be estimated</a:t>
            </a:r>
          </a:p>
          <a:p>
            <a:pPr marL="342900" indent="-342900" algn="just">
              <a:lnSpc>
                <a:spcPts val="2700"/>
              </a:lnSpc>
              <a:spcBef>
                <a:spcPts val="600"/>
              </a:spcBef>
              <a:spcAft>
                <a:spcPts val="600"/>
              </a:spcAft>
              <a:buClr>
                <a:schemeClr val="bg2"/>
              </a:buClr>
              <a:buSzPct val="75000"/>
              <a:buFontTx/>
              <a:buChar char="-"/>
            </a:pPr>
            <a:r>
              <a:rPr kumimoji="0" lang="en-US" sz="2000" b="0" u="none" dirty="0">
                <a:solidFill>
                  <a:srgbClr val="FF0000"/>
                </a:solidFill>
              </a:rPr>
              <a:t>Advanced </a:t>
            </a:r>
            <a:r>
              <a:rPr kumimoji="0" lang="en-US" sz="2000" b="0" u="none" dirty="0">
                <a:solidFill>
                  <a:schemeClr val="tx1"/>
                </a:solidFill>
              </a:rPr>
              <a:t>– PD, LGD and EAD have to be estimated</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900</a:t>
            </a:fld>
            <a:endParaRPr lang="en-US" dirty="0"/>
          </a:p>
        </p:txBody>
      </p:sp>
    </p:spTree>
    <p:extLst>
      <p:ext uri="{BB962C8B-B14F-4D97-AF65-F5344CB8AC3E}">
        <p14:creationId xmlns:p14="http://schemas.microsoft.com/office/powerpoint/2010/main" val="4030972786"/>
      </p:ext>
    </p:extLst>
  </p:cSld>
  <p:clrMapOvr>
    <a:masterClrMapping/>
  </p:clrMapOvr>
  <p:transition spd="slow">
    <p:pull dir="r"/>
  </p:transition>
</p:sld>
</file>

<file path=ppt/slides/slide9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a:t>IRB Approach</a:t>
            </a:r>
          </a:p>
        </p:txBody>
      </p:sp>
      <p:sp>
        <p:nvSpPr>
          <p:cNvPr id="1680389" name="Rectangle 5"/>
          <p:cNvSpPr>
            <a:spLocks noChangeArrowheads="1"/>
          </p:cNvSpPr>
          <p:nvPr/>
        </p:nvSpPr>
        <p:spPr bwMode="auto">
          <a:xfrm>
            <a:off x="809596" y="1628800"/>
            <a:ext cx="8683654" cy="4752528"/>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pPr>
            <a:r>
              <a:rPr kumimoji="0" lang="en-US" sz="2000" b="0" u="none" dirty="0">
                <a:solidFill>
                  <a:srgbClr val="FF0000"/>
                </a:solidFill>
              </a:rPr>
              <a:t>In IRB Foundation, the LGD is pre-defined according to the type of exposure:</a:t>
            </a: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2000" b="0" u="none" dirty="0">
              <a:solidFill>
                <a:srgbClr val="FF0000"/>
              </a:solidFill>
            </a:endParaRPr>
          </a:p>
          <a:p>
            <a:pPr marL="342900" indent="-342900" algn="just">
              <a:lnSpc>
                <a:spcPts val="2700"/>
              </a:lnSpc>
              <a:spcBef>
                <a:spcPts val="600"/>
              </a:spcBef>
              <a:spcAft>
                <a:spcPts val="600"/>
              </a:spcAft>
              <a:buClr>
                <a:schemeClr val="bg2"/>
              </a:buClr>
              <a:buSzPct val="75000"/>
              <a:buFontTx/>
              <a:buChar char="-"/>
            </a:pPr>
            <a:r>
              <a:rPr lang="en-US" sz="2000" b="0" u="none" dirty="0">
                <a:solidFill>
                  <a:schemeClr val="tx1"/>
                </a:solidFill>
              </a:rPr>
              <a:t>Loans with receivables as collaterals - 20%</a:t>
            </a:r>
          </a:p>
          <a:p>
            <a:pPr marL="342900" indent="-342900" algn="just">
              <a:lnSpc>
                <a:spcPts val="2700"/>
              </a:lnSpc>
              <a:spcBef>
                <a:spcPts val="600"/>
              </a:spcBef>
              <a:spcAft>
                <a:spcPts val="600"/>
              </a:spcAft>
              <a:buClr>
                <a:schemeClr val="bg2"/>
              </a:buClr>
              <a:buSzPct val="75000"/>
              <a:buFontTx/>
              <a:buChar char="-"/>
            </a:pPr>
            <a:r>
              <a:rPr lang="en-US" sz="2000" b="0" u="none" dirty="0">
                <a:solidFill>
                  <a:schemeClr val="tx1"/>
                </a:solidFill>
              </a:rPr>
              <a:t>Loans with real estate collaterals - 20%</a:t>
            </a:r>
          </a:p>
          <a:p>
            <a:pPr marL="342900" indent="-342900" algn="just">
              <a:lnSpc>
                <a:spcPts val="2700"/>
              </a:lnSpc>
              <a:spcBef>
                <a:spcPts val="600"/>
              </a:spcBef>
              <a:spcAft>
                <a:spcPts val="600"/>
              </a:spcAft>
              <a:buClr>
                <a:schemeClr val="bg2"/>
              </a:buClr>
              <a:buSzPct val="75000"/>
              <a:buFontTx/>
              <a:buChar char="-"/>
            </a:pPr>
            <a:r>
              <a:rPr lang="en-US" sz="2000" b="0" u="none" dirty="0">
                <a:solidFill>
                  <a:schemeClr val="tx1"/>
                </a:solidFill>
              </a:rPr>
              <a:t>Loans with other eligible physical collaterals – 25%</a:t>
            </a:r>
          </a:p>
          <a:p>
            <a:pPr marL="342900" indent="-342900" algn="just">
              <a:lnSpc>
                <a:spcPts val="2700"/>
              </a:lnSpc>
              <a:spcBef>
                <a:spcPts val="600"/>
              </a:spcBef>
              <a:spcAft>
                <a:spcPts val="600"/>
              </a:spcAft>
              <a:buClr>
                <a:schemeClr val="bg2"/>
              </a:buClr>
              <a:buSzPct val="75000"/>
              <a:buFontTx/>
              <a:buChar char="-"/>
            </a:pPr>
            <a:r>
              <a:rPr lang="en-US" sz="2000" b="0" u="none" dirty="0">
                <a:solidFill>
                  <a:schemeClr val="tx1"/>
                </a:solidFill>
              </a:rPr>
              <a:t>Non-collateralized loans to non-financial companies – 40%</a:t>
            </a:r>
          </a:p>
          <a:p>
            <a:pPr marL="342900" indent="-342900" algn="just">
              <a:lnSpc>
                <a:spcPts val="2700"/>
              </a:lnSpc>
              <a:spcBef>
                <a:spcPts val="600"/>
              </a:spcBef>
              <a:spcAft>
                <a:spcPts val="0"/>
              </a:spcAft>
              <a:buClr>
                <a:schemeClr val="bg2"/>
              </a:buClr>
              <a:buSzPct val="75000"/>
              <a:buFontTx/>
              <a:buChar char="-"/>
            </a:pPr>
            <a:r>
              <a:rPr lang="en-US" sz="2000" b="0" u="none" dirty="0">
                <a:solidFill>
                  <a:schemeClr val="tx1"/>
                </a:solidFill>
              </a:rPr>
              <a:t>Subordinated assets – 75%</a:t>
            </a:r>
          </a:p>
          <a:p>
            <a:pPr marL="342900" indent="-342900" algn="just">
              <a:lnSpc>
                <a:spcPts val="2700"/>
              </a:lnSpc>
              <a:spcBef>
                <a:spcPts val="600"/>
              </a:spcBef>
              <a:spcAft>
                <a:spcPts val="0"/>
              </a:spcAft>
              <a:buClr>
                <a:schemeClr val="bg2"/>
              </a:buClr>
              <a:buSzPct val="75000"/>
              <a:buFontTx/>
              <a:buChar char="-"/>
            </a:pPr>
            <a:r>
              <a:rPr lang="en-US" sz="2000" b="0" u="none" dirty="0">
                <a:solidFill>
                  <a:schemeClr val="tx1"/>
                </a:solidFill>
              </a:rPr>
              <a:t>Other assets - 45%</a:t>
            </a:r>
            <a:endParaRPr kumimoji="0" lang="en-US"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901</a:t>
            </a:fld>
            <a:endParaRPr lang="en-US" dirty="0"/>
          </a:p>
        </p:txBody>
      </p:sp>
    </p:spTree>
    <p:extLst>
      <p:ext uri="{BB962C8B-B14F-4D97-AF65-F5344CB8AC3E}">
        <p14:creationId xmlns:p14="http://schemas.microsoft.com/office/powerpoint/2010/main" val="2258810842"/>
      </p:ext>
    </p:extLst>
  </p:cSld>
  <p:clrMapOvr>
    <a:masterClrMapping/>
  </p:clrMapOvr>
  <p:transition spd="slow">
    <p:pull dir="r"/>
  </p:transition>
</p:sld>
</file>

<file path=ppt/slides/slide9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a:t>IRB Approach</a:t>
            </a:r>
          </a:p>
        </p:txBody>
      </p:sp>
      <p:sp>
        <p:nvSpPr>
          <p:cNvPr id="1680389" name="Rectangle 5"/>
          <p:cNvSpPr>
            <a:spLocks noChangeArrowheads="1"/>
          </p:cNvSpPr>
          <p:nvPr/>
        </p:nvSpPr>
        <p:spPr bwMode="auto">
          <a:xfrm>
            <a:off x="809596" y="1628800"/>
            <a:ext cx="8683654" cy="4752528"/>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pPr>
            <a:r>
              <a:rPr lang="en-US" sz="2000" b="0" u="none" dirty="0">
                <a:solidFill>
                  <a:schemeClr val="tx1"/>
                </a:solidFill>
              </a:rPr>
              <a:t>The LGD applicable to a collateralized transaction (LGD*) must be calculated as the exposure weighted average of the LGD applicable to the unsecured part of an exposure (LGD</a:t>
            </a:r>
            <a:r>
              <a:rPr lang="en-US" sz="2000" b="0" u="none" baseline="-25000" dirty="0">
                <a:solidFill>
                  <a:schemeClr val="tx1"/>
                </a:solidFill>
              </a:rPr>
              <a:t>U</a:t>
            </a:r>
            <a:r>
              <a:rPr lang="en-US" sz="2000" b="0" u="none" dirty="0">
                <a:solidFill>
                  <a:schemeClr val="tx1"/>
                </a:solidFill>
              </a:rPr>
              <a:t>) and the LGD applicable to the collateralized part of an exposure (LGD</a:t>
            </a:r>
            <a:r>
              <a:rPr lang="en-US" sz="2000" b="0" u="none" baseline="-25000" dirty="0">
                <a:solidFill>
                  <a:schemeClr val="tx1"/>
                </a:solidFill>
              </a:rPr>
              <a:t>S</a:t>
            </a:r>
            <a:r>
              <a:rPr lang="en-US" sz="2000" b="0" u="none" dirty="0">
                <a:solidFill>
                  <a:schemeClr val="tx1"/>
                </a:solidFill>
              </a:rPr>
              <a:t>)</a:t>
            </a:r>
            <a:r>
              <a:rPr kumimoji="0" lang="en-US" sz="2000" b="0" u="none" dirty="0">
                <a:solidFill>
                  <a:schemeClr val="tx1"/>
                </a:solidFill>
              </a:rPr>
              <a:t>:</a:t>
            </a: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2000" b="0" u="none" dirty="0">
              <a:solidFill>
                <a:schemeClr val="tx1"/>
              </a:solidFill>
            </a:endParaRPr>
          </a:p>
          <a:p>
            <a:pPr>
              <a:buNone/>
            </a:pPr>
            <a:endParaRPr kumimoji="0" lang="en-US" sz="2000" b="0" u="none" dirty="0">
              <a:solidFill>
                <a:schemeClr val="tx1"/>
              </a:solidFill>
            </a:endParaRPr>
          </a:p>
          <a:p>
            <a:pPr>
              <a:buNone/>
            </a:pPr>
            <a:endParaRPr kumimoji="0" lang="en-US" sz="2000" b="0" u="none" dirty="0">
              <a:solidFill>
                <a:schemeClr val="tx1"/>
              </a:solidFill>
            </a:endParaRPr>
          </a:p>
          <a:p>
            <a:pPr algn="just">
              <a:lnSpc>
                <a:spcPts val="2200"/>
              </a:lnSpc>
              <a:buNone/>
            </a:pPr>
            <a:r>
              <a:rPr lang="en-US" sz="1600" b="0" u="none" dirty="0">
                <a:solidFill>
                  <a:schemeClr val="tx1"/>
                </a:solidFill>
              </a:rPr>
              <a:t>E - current value of the exposure (in the case of securities lent, the exposure value has to be increased by applying the appropriate haircuts - H</a:t>
            </a:r>
            <a:r>
              <a:rPr lang="en-US" sz="1600" b="0" u="none" baseline="-25000" dirty="0">
                <a:solidFill>
                  <a:schemeClr val="tx1"/>
                </a:solidFill>
              </a:rPr>
              <a:t>E</a:t>
            </a:r>
            <a:r>
              <a:rPr lang="en-US" sz="1600" b="0" u="none" dirty="0">
                <a:solidFill>
                  <a:schemeClr val="tx1"/>
                </a:solidFill>
              </a:rPr>
              <a:t>). </a:t>
            </a:r>
          </a:p>
          <a:p>
            <a:pPr algn="just">
              <a:lnSpc>
                <a:spcPts val="2200"/>
              </a:lnSpc>
              <a:buNone/>
            </a:pPr>
            <a:r>
              <a:rPr lang="en-US" sz="1600" b="0" u="none" dirty="0">
                <a:solidFill>
                  <a:schemeClr val="tx1"/>
                </a:solidFill>
              </a:rPr>
              <a:t>E</a:t>
            </a:r>
            <a:r>
              <a:rPr lang="en-US" sz="1600" b="0" u="none" baseline="-25000" dirty="0">
                <a:solidFill>
                  <a:schemeClr val="tx1"/>
                </a:solidFill>
              </a:rPr>
              <a:t>S</a:t>
            </a:r>
            <a:r>
              <a:rPr lang="en-US" sz="1600" b="0" u="none" dirty="0">
                <a:solidFill>
                  <a:schemeClr val="tx1"/>
                </a:solidFill>
              </a:rPr>
              <a:t> – collateralized part of the exposure, i.e. the current value of the collateral received after the application of the haircut applicable for the type of collateral (</a:t>
            </a:r>
            <a:r>
              <a:rPr lang="en-US" sz="1600" b="0" u="none" dirty="0" err="1">
                <a:solidFill>
                  <a:schemeClr val="tx1"/>
                </a:solidFill>
              </a:rPr>
              <a:t>H</a:t>
            </a:r>
            <a:r>
              <a:rPr lang="en-US" sz="1600" b="0" u="none" baseline="-25000" dirty="0" err="1">
                <a:solidFill>
                  <a:schemeClr val="tx1"/>
                </a:solidFill>
              </a:rPr>
              <a:t>c</a:t>
            </a:r>
            <a:r>
              <a:rPr lang="en-US" sz="1600" b="0" u="none" dirty="0">
                <a:solidFill>
                  <a:schemeClr val="tx1"/>
                </a:solidFill>
              </a:rPr>
              <a:t>) and for any currency mismatches between the exposure and the collateral. E</a:t>
            </a:r>
            <a:r>
              <a:rPr lang="en-US" sz="1600" b="0" u="none" baseline="-25000" dirty="0">
                <a:solidFill>
                  <a:schemeClr val="tx1"/>
                </a:solidFill>
              </a:rPr>
              <a:t>S</a:t>
            </a:r>
            <a:r>
              <a:rPr lang="en-US" sz="1600" b="0" u="none" dirty="0">
                <a:solidFill>
                  <a:schemeClr val="tx1"/>
                </a:solidFill>
              </a:rPr>
              <a:t> is capped at the value of . </a:t>
            </a:r>
            <a:r>
              <a:rPr lang="en-US" sz="1600" b="0" i="1" u="none" dirty="0">
                <a:solidFill>
                  <a:schemeClr val="tx1"/>
                </a:solidFill>
              </a:rPr>
              <a:t>E*(1+E</a:t>
            </a:r>
            <a:r>
              <a:rPr lang="en-US" sz="1600" b="0" u="none" baseline="-25000" dirty="0">
                <a:solidFill>
                  <a:schemeClr val="tx1"/>
                </a:solidFill>
              </a:rPr>
              <a:t>H</a:t>
            </a:r>
            <a:r>
              <a:rPr lang="en-US" sz="1600" b="0" i="1" u="none" dirty="0">
                <a:solidFill>
                  <a:schemeClr val="tx1"/>
                </a:solidFill>
              </a:rPr>
              <a:t>)</a:t>
            </a:r>
            <a:r>
              <a:rPr lang="en-US" sz="1600" b="0" u="none" dirty="0">
                <a:solidFill>
                  <a:schemeClr val="tx1"/>
                </a:solidFill>
              </a:rPr>
              <a:t>.</a:t>
            </a:r>
          </a:p>
          <a:p>
            <a:pPr algn="just">
              <a:lnSpc>
                <a:spcPts val="2200"/>
              </a:lnSpc>
              <a:buNone/>
            </a:pPr>
            <a:r>
              <a:rPr lang="en-US" sz="1600" b="0" u="none" dirty="0">
                <a:solidFill>
                  <a:schemeClr val="tx1"/>
                </a:solidFill>
              </a:rPr>
              <a:t>E</a:t>
            </a:r>
            <a:r>
              <a:rPr lang="en-US" sz="1600" b="0" u="none" baseline="-25000" dirty="0">
                <a:solidFill>
                  <a:schemeClr val="tx1"/>
                </a:solidFill>
              </a:rPr>
              <a:t>U</a:t>
            </a:r>
            <a:r>
              <a:rPr lang="en-US" sz="1600" b="0" u="none" dirty="0">
                <a:solidFill>
                  <a:schemeClr val="tx1"/>
                </a:solidFill>
              </a:rPr>
              <a:t> – uncollateralized part of the exposure</a:t>
            </a:r>
            <a:r>
              <a:rPr lang="pt-PT" sz="1600" b="0" u="none" dirty="0">
                <a:solidFill>
                  <a:schemeClr val="tx1"/>
                </a:solidFill>
              </a:rPr>
              <a:t>.</a:t>
            </a:r>
            <a:endParaRPr kumimoji="0" lang="en-US" sz="1600" b="0" u="none" dirty="0">
              <a:solidFill>
                <a:schemeClr val="tx1"/>
              </a:solidFill>
            </a:endParaRP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16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902</a:t>
            </a:fld>
            <a:endParaRPr lang="en-US" dirty="0"/>
          </a:p>
        </p:txBody>
      </p:sp>
      <p:pic>
        <p:nvPicPr>
          <p:cNvPr id="3" name="Picture 2"/>
          <p:cNvPicPr>
            <a:picLocks noChangeAspect="1"/>
          </p:cNvPicPr>
          <p:nvPr/>
        </p:nvPicPr>
        <p:blipFill>
          <a:blip r:embed="rId2"/>
          <a:stretch>
            <a:fillRect/>
          </a:stretch>
        </p:blipFill>
        <p:spPr>
          <a:xfrm>
            <a:off x="1208584" y="3308351"/>
            <a:ext cx="3641654" cy="696713"/>
          </a:xfrm>
          <a:prstGeom prst="rect">
            <a:avLst/>
          </a:prstGeom>
        </p:spPr>
      </p:pic>
    </p:spTree>
    <p:extLst>
      <p:ext uri="{BB962C8B-B14F-4D97-AF65-F5344CB8AC3E}">
        <p14:creationId xmlns:p14="http://schemas.microsoft.com/office/powerpoint/2010/main" val="2685423449"/>
      </p:ext>
    </p:extLst>
  </p:cSld>
  <p:clrMapOvr>
    <a:masterClrMapping/>
  </p:clrMapOvr>
  <p:transition spd="slow">
    <p:pull dir="r"/>
  </p:transition>
</p:sld>
</file>

<file path=ppt/slides/slide9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a:t>IRB Approach</a:t>
            </a:r>
          </a:p>
        </p:txBody>
      </p:sp>
      <p:sp>
        <p:nvSpPr>
          <p:cNvPr id="1680389" name="Rectangle 5"/>
          <p:cNvSpPr>
            <a:spLocks noChangeArrowheads="1"/>
          </p:cNvSpPr>
          <p:nvPr/>
        </p:nvSpPr>
        <p:spPr bwMode="auto">
          <a:xfrm>
            <a:off x="809596" y="1628800"/>
            <a:ext cx="8683654" cy="4752528"/>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pPr>
            <a:r>
              <a:rPr lang="en-US" sz="2000" b="0" u="none" dirty="0">
                <a:solidFill>
                  <a:schemeClr val="tx1"/>
                </a:solidFill>
              </a:rPr>
              <a:t>For different types of collaterals:</a:t>
            </a:r>
            <a:endParaRPr kumimoji="0" lang="en-US" sz="2000" b="0" u="none" dirty="0">
              <a:solidFill>
                <a:schemeClr val="tx1"/>
              </a:solidFill>
            </a:endParaRP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2000" b="0" u="none" dirty="0">
              <a:solidFill>
                <a:schemeClr val="tx1"/>
              </a:solidFill>
            </a:endParaRPr>
          </a:p>
          <a:p>
            <a:pPr>
              <a:buNone/>
            </a:pPr>
            <a:endParaRPr kumimoji="0" lang="en-US" sz="2000" b="0" u="none" dirty="0">
              <a:solidFill>
                <a:schemeClr val="tx1"/>
              </a:solidFill>
            </a:endParaRPr>
          </a:p>
          <a:p>
            <a:pPr>
              <a:buNone/>
            </a:pPr>
            <a:endParaRPr kumimoji="0" lang="en-US" sz="2000" b="0" u="none" dirty="0">
              <a:solidFill>
                <a:schemeClr val="tx1"/>
              </a:solidFill>
            </a:endParaRPr>
          </a:p>
          <a:p>
            <a:pPr algn="just">
              <a:lnSpc>
                <a:spcPts val="2200"/>
              </a:lnSpc>
              <a:buNone/>
            </a:pPr>
            <a:r>
              <a:rPr lang="en-US" sz="1600" b="0" u="none" dirty="0" err="1">
                <a:solidFill>
                  <a:schemeClr val="tx1"/>
                </a:solidFill>
              </a:rPr>
              <a:t>E</a:t>
            </a:r>
            <a:r>
              <a:rPr lang="en-US" sz="1600" b="0" u="none" baseline="-25000" dirty="0" err="1">
                <a:solidFill>
                  <a:schemeClr val="tx1"/>
                </a:solidFill>
              </a:rPr>
              <a:t>Si</a:t>
            </a:r>
            <a:r>
              <a:rPr lang="en-US" sz="1600" b="0" u="none" dirty="0">
                <a:solidFill>
                  <a:schemeClr val="tx1"/>
                </a:solidFill>
              </a:rPr>
              <a:t> –the current value of the collateral </a:t>
            </a:r>
            <a:r>
              <a:rPr lang="en-US" sz="1600" b="0" i="1" u="none" dirty="0" err="1">
                <a:solidFill>
                  <a:schemeClr val="tx1"/>
                </a:solidFill>
              </a:rPr>
              <a:t>i</a:t>
            </a:r>
            <a:r>
              <a:rPr lang="en-US" sz="1600" b="0" i="1" u="none" dirty="0">
                <a:solidFill>
                  <a:schemeClr val="tx1"/>
                </a:solidFill>
              </a:rPr>
              <a:t> </a:t>
            </a:r>
            <a:r>
              <a:rPr lang="en-US" sz="1600" b="0" u="none" dirty="0">
                <a:solidFill>
                  <a:schemeClr val="tx1"/>
                </a:solidFill>
              </a:rPr>
              <a:t>received after the application of the haircut applicable for that type of collateral (</a:t>
            </a:r>
            <a:r>
              <a:rPr lang="en-US" sz="1600" b="0" u="none" dirty="0" err="1">
                <a:solidFill>
                  <a:schemeClr val="tx1"/>
                </a:solidFill>
              </a:rPr>
              <a:t>H</a:t>
            </a:r>
            <a:r>
              <a:rPr lang="en-US" sz="1600" b="0" u="none" baseline="-25000" dirty="0" err="1">
                <a:solidFill>
                  <a:schemeClr val="tx1"/>
                </a:solidFill>
              </a:rPr>
              <a:t>c</a:t>
            </a:r>
            <a:r>
              <a:rPr lang="en-US" sz="1600" b="0" u="none" dirty="0">
                <a:solidFill>
                  <a:schemeClr val="tx1"/>
                </a:solidFill>
              </a:rPr>
              <a:t>) </a:t>
            </a:r>
          </a:p>
          <a:p>
            <a:pPr algn="just">
              <a:lnSpc>
                <a:spcPts val="2200"/>
              </a:lnSpc>
              <a:buNone/>
            </a:pPr>
            <a:r>
              <a:rPr lang="en-US" sz="1600" b="0" u="none" dirty="0" err="1">
                <a:solidFill>
                  <a:schemeClr val="tx1"/>
                </a:solidFill>
              </a:rPr>
              <a:t>LGD</a:t>
            </a:r>
            <a:r>
              <a:rPr lang="en-US" sz="1600" b="0" u="none" baseline="-25000" dirty="0" err="1">
                <a:solidFill>
                  <a:schemeClr val="tx1"/>
                </a:solidFill>
              </a:rPr>
              <a:t>Si</a:t>
            </a:r>
            <a:r>
              <a:rPr lang="en-US" sz="1600" b="0" u="none" dirty="0">
                <a:solidFill>
                  <a:schemeClr val="tx1"/>
                </a:solidFill>
              </a:rPr>
              <a:t> – </a:t>
            </a:r>
            <a:r>
              <a:rPr lang="pt-PT" sz="1600" b="0" u="none" dirty="0">
                <a:solidFill>
                  <a:schemeClr val="tx1"/>
                </a:solidFill>
              </a:rPr>
              <a:t>LGD </a:t>
            </a:r>
            <a:r>
              <a:rPr lang="en-US" sz="1600" b="0" u="none" dirty="0">
                <a:solidFill>
                  <a:schemeClr val="tx1"/>
                </a:solidFill>
              </a:rPr>
              <a:t>applicable </a:t>
            </a:r>
            <a:r>
              <a:rPr lang="pt-PT" sz="1600" b="0" u="none" dirty="0">
                <a:solidFill>
                  <a:schemeClr val="tx1"/>
                </a:solidFill>
              </a:rPr>
              <a:t>to </a:t>
            </a:r>
            <a:r>
              <a:rPr lang="en-US" sz="1600" b="0" u="none" dirty="0">
                <a:solidFill>
                  <a:schemeClr val="tx1"/>
                </a:solidFill>
              </a:rPr>
              <a:t>that type of collateral (</a:t>
            </a:r>
            <a:r>
              <a:rPr lang="en-US" sz="1600" b="0" u="none" dirty="0" err="1">
                <a:solidFill>
                  <a:schemeClr val="tx1"/>
                </a:solidFill>
              </a:rPr>
              <a:t>H</a:t>
            </a:r>
            <a:r>
              <a:rPr lang="en-US" sz="1600" b="0" u="none" baseline="-25000" dirty="0" err="1">
                <a:solidFill>
                  <a:schemeClr val="tx1"/>
                </a:solidFill>
              </a:rPr>
              <a:t>c</a:t>
            </a:r>
            <a:r>
              <a:rPr lang="en-US" sz="1600" b="0" u="none" dirty="0">
                <a:solidFill>
                  <a:schemeClr val="tx1"/>
                </a:solidFill>
              </a:rPr>
              <a:t>) </a:t>
            </a:r>
            <a:endParaRPr kumimoji="0" lang="en-US" sz="1600" b="0" u="none" dirty="0">
              <a:solidFill>
                <a:schemeClr val="tx1"/>
              </a:solidFill>
            </a:endParaRP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16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903</a:t>
            </a:fld>
            <a:endParaRPr lang="en-US" dirty="0"/>
          </a:p>
        </p:txBody>
      </p:sp>
      <p:pic>
        <p:nvPicPr>
          <p:cNvPr id="5" name="Picture 4"/>
          <p:cNvPicPr>
            <a:picLocks noChangeAspect="1"/>
          </p:cNvPicPr>
          <p:nvPr/>
        </p:nvPicPr>
        <p:blipFill>
          <a:blip r:embed="rId2"/>
          <a:stretch>
            <a:fillRect/>
          </a:stretch>
        </p:blipFill>
        <p:spPr>
          <a:xfrm>
            <a:off x="1208584" y="2276872"/>
            <a:ext cx="3661418" cy="696713"/>
          </a:xfrm>
          <a:prstGeom prst="rect">
            <a:avLst/>
          </a:prstGeom>
        </p:spPr>
      </p:pic>
    </p:spTree>
    <p:extLst>
      <p:ext uri="{BB962C8B-B14F-4D97-AF65-F5344CB8AC3E}">
        <p14:creationId xmlns:p14="http://schemas.microsoft.com/office/powerpoint/2010/main" val="3914956022"/>
      </p:ext>
    </p:extLst>
  </p:cSld>
  <p:clrMapOvr>
    <a:masterClrMapping/>
  </p:clrMapOvr>
  <p:transition spd="slow">
    <p:pull dir="r"/>
  </p:transition>
</p:sld>
</file>

<file path=ppt/slides/slide9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a:t>IRB Approach</a:t>
            </a:r>
          </a:p>
        </p:txBody>
      </p:sp>
      <p:sp>
        <p:nvSpPr>
          <p:cNvPr id="1680389" name="Rectangle 5"/>
          <p:cNvSpPr>
            <a:spLocks noChangeArrowheads="1"/>
          </p:cNvSpPr>
          <p:nvPr/>
        </p:nvSpPr>
        <p:spPr bwMode="auto">
          <a:xfrm>
            <a:off x="809596" y="1628800"/>
            <a:ext cx="8683654" cy="4752528"/>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pPr>
            <a:r>
              <a:rPr lang="en-US" sz="2000" b="0" u="none" dirty="0">
                <a:solidFill>
                  <a:schemeClr val="tx1"/>
                </a:solidFill>
              </a:rPr>
              <a:t>Haircuts (H</a:t>
            </a:r>
            <a:r>
              <a:rPr lang="en-US" sz="2000" b="0" u="none" baseline="-25000" dirty="0">
                <a:solidFill>
                  <a:schemeClr val="tx1"/>
                </a:solidFill>
              </a:rPr>
              <a:t>C</a:t>
            </a:r>
            <a:r>
              <a:rPr lang="en-US" sz="2000" b="0" u="none" dirty="0">
                <a:solidFill>
                  <a:schemeClr val="tx1"/>
                </a:solidFill>
              </a:rPr>
              <a:t>):</a:t>
            </a:r>
            <a:endParaRPr kumimoji="0" lang="en-US"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904</a:t>
            </a:fld>
            <a:endParaRPr lang="en-US" dirty="0"/>
          </a:p>
        </p:txBody>
      </p:sp>
      <p:pic>
        <p:nvPicPr>
          <p:cNvPr id="4" name="Picture 3"/>
          <p:cNvPicPr>
            <a:picLocks noChangeAspect="1"/>
          </p:cNvPicPr>
          <p:nvPr/>
        </p:nvPicPr>
        <p:blipFill>
          <a:blip r:embed="rId2"/>
          <a:stretch>
            <a:fillRect/>
          </a:stretch>
        </p:blipFill>
        <p:spPr>
          <a:xfrm>
            <a:off x="1208583" y="2348880"/>
            <a:ext cx="7990693" cy="3168352"/>
          </a:xfrm>
          <a:prstGeom prst="rect">
            <a:avLst/>
          </a:prstGeom>
        </p:spPr>
      </p:pic>
    </p:spTree>
    <p:extLst>
      <p:ext uri="{BB962C8B-B14F-4D97-AF65-F5344CB8AC3E}">
        <p14:creationId xmlns:p14="http://schemas.microsoft.com/office/powerpoint/2010/main" val="1697290985"/>
      </p:ext>
    </p:extLst>
  </p:cSld>
  <p:clrMapOvr>
    <a:masterClrMapping/>
  </p:clrMapOvr>
  <p:transition spd="slow">
    <p:pull dir="r"/>
  </p:transition>
</p:sld>
</file>

<file path=ppt/slides/slide9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a:t>IRB Approach</a:t>
            </a:r>
          </a:p>
        </p:txBody>
      </p:sp>
      <p:sp>
        <p:nvSpPr>
          <p:cNvPr id="1680389" name="Rectangle 5"/>
          <p:cNvSpPr>
            <a:spLocks noChangeArrowheads="1"/>
          </p:cNvSpPr>
          <p:nvPr/>
        </p:nvSpPr>
        <p:spPr bwMode="auto">
          <a:xfrm>
            <a:off x="809596" y="1628800"/>
            <a:ext cx="8683654" cy="4752528"/>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pPr>
            <a:r>
              <a:rPr kumimoji="0" lang="en-US" sz="2000" b="0" u="none" dirty="0">
                <a:solidFill>
                  <a:srgbClr val="FF0000"/>
                </a:solidFill>
              </a:rPr>
              <a:t>Floors for LGD in IRB Advanced:</a:t>
            </a: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2000" b="0" u="none" dirty="0">
              <a:solidFill>
                <a:srgbClr val="FF0000"/>
              </a:solidFill>
            </a:endParaRP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2000" b="0" u="none" dirty="0">
              <a:solidFill>
                <a:srgbClr val="FF0000"/>
              </a:solidFill>
            </a:endParaRP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2000" b="0" u="none" dirty="0">
              <a:solidFill>
                <a:srgbClr val="FF0000"/>
              </a:solidFill>
            </a:endParaRP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2000" b="0" u="none" dirty="0">
              <a:solidFill>
                <a:srgbClr val="FF0000"/>
              </a:solidFill>
            </a:endParaRP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2000" b="0" u="none" dirty="0">
              <a:solidFill>
                <a:srgbClr val="FF0000"/>
              </a:solidFill>
            </a:endParaRPr>
          </a:p>
          <a:p>
            <a:pPr marL="342900" indent="-342900" algn="just">
              <a:lnSpc>
                <a:spcPts val="2700"/>
              </a:lnSpc>
              <a:spcBef>
                <a:spcPts val="600"/>
              </a:spcBef>
              <a:spcAft>
                <a:spcPts val="600"/>
              </a:spcAft>
              <a:buClr>
                <a:schemeClr val="bg2"/>
              </a:buClr>
              <a:buSzPct val="75000"/>
              <a:buFont typeface="Monotype Sorts" pitchFamily="2" charset="2"/>
              <a:buChar char="n"/>
            </a:pPr>
            <a:r>
              <a:rPr lang="en-US" sz="2000" b="0" u="none" dirty="0">
                <a:solidFill>
                  <a:schemeClr val="tx1"/>
                </a:solidFill>
              </a:rPr>
              <a:t>The LGD floor for a partially secured exposure is calculated as a weighted average of the unsecured LGD floor for the unsecured portion and the secured LGD floor for the secured portion:</a:t>
            </a:r>
            <a:endParaRPr kumimoji="0" lang="en-US" sz="16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905</a:t>
            </a:fld>
            <a:endParaRPr lang="en-US" dirty="0"/>
          </a:p>
        </p:txBody>
      </p:sp>
      <p:pic>
        <p:nvPicPr>
          <p:cNvPr id="3" name="Picture 2"/>
          <p:cNvPicPr>
            <a:picLocks noChangeAspect="1"/>
          </p:cNvPicPr>
          <p:nvPr/>
        </p:nvPicPr>
        <p:blipFill>
          <a:blip r:embed="rId2"/>
          <a:stretch>
            <a:fillRect/>
          </a:stretch>
        </p:blipFill>
        <p:spPr>
          <a:xfrm>
            <a:off x="1208584" y="2276872"/>
            <a:ext cx="6768752" cy="1978288"/>
          </a:xfrm>
          <a:prstGeom prst="rect">
            <a:avLst/>
          </a:prstGeom>
        </p:spPr>
      </p:pic>
      <p:pic>
        <p:nvPicPr>
          <p:cNvPr id="4" name="Picture 3"/>
          <p:cNvPicPr>
            <a:picLocks noChangeAspect="1"/>
          </p:cNvPicPr>
          <p:nvPr/>
        </p:nvPicPr>
        <p:blipFill>
          <a:blip r:embed="rId3"/>
          <a:stretch>
            <a:fillRect/>
          </a:stretch>
        </p:blipFill>
        <p:spPr>
          <a:xfrm>
            <a:off x="1208583" y="5733256"/>
            <a:ext cx="5212395" cy="589757"/>
          </a:xfrm>
          <a:prstGeom prst="rect">
            <a:avLst/>
          </a:prstGeom>
        </p:spPr>
      </p:pic>
    </p:spTree>
    <p:extLst>
      <p:ext uri="{BB962C8B-B14F-4D97-AF65-F5344CB8AC3E}">
        <p14:creationId xmlns:p14="http://schemas.microsoft.com/office/powerpoint/2010/main" val="3479680820"/>
      </p:ext>
    </p:extLst>
  </p:cSld>
  <p:clrMapOvr>
    <a:masterClrMapping/>
  </p:clrMapOvr>
  <p:transition spd="slow">
    <p:pull dir="r"/>
  </p:transition>
</p:sld>
</file>

<file path=ppt/slides/slide9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dirty="0"/>
              <a:t>PDs</a:t>
            </a:r>
          </a:p>
        </p:txBody>
      </p:sp>
      <p:sp>
        <p:nvSpPr>
          <p:cNvPr id="1683459" name="Rectangle 3"/>
          <p:cNvSpPr>
            <a:spLocks noGrp="1" noChangeArrowheads="1"/>
          </p:cNvSpPr>
          <p:nvPr>
            <p:ph type="body" idx="1"/>
          </p:nvPr>
        </p:nvSpPr>
        <p:spPr>
          <a:xfrm>
            <a:off x="776536" y="1628800"/>
            <a:ext cx="8640960" cy="4657721"/>
          </a:xfrm>
        </p:spPr>
        <p:txBody>
          <a:bodyPr/>
          <a:lstStyle/>
          <a:p>
            <a:pPr marL="271463" indent="-271463" algn="just">
              <a:lnSpc>
                <a:spcPts val="2700"/>
              </a:lnSpc>
              <a:spcBef>
                <a:spcPts val="600"/>
              </a:spcBef>
              <a:spcAft>
                <a:spcPts val="600"/>
              </a:spcAft>
            </a:pPr>
            <a:r>
              <a:rPr lang="en-US" sz="2000" dirty="0">
                <a:solidFill>
                  <a:srgbClr val="FF0000"/>
                </a:solidFill>
              </a:rPr>
              <a:t>PDs are usually estimated by econometric models, based on the FI’s credit experience or external databases representative of that experience.</a:t>
            </a:r>
          </a:p>
          <a:p>
            <a:pPr marL="271463" indent="-271463" algn="just">
              <a:lnSpc>
                <a:spcPts val="2700"/>
              </a:lnSpc>
              <a:spcBef>
                <a:spcPts val="600"/>
              </a:spcBef>
              <a:spcAft>
                <a:spcPts val="0"/>
              </a:spcAft>
            </a:pPr>
            <a:r>
              <a:rPr lang="en-US" sz="2000" dirty="0">
                <a:solidFill>
                  <a:srgbClr val="FF0000"/>
                </a:solidFill>
              </a:rPr>
              <a:t>For non-financial companies 3 techniques are </a:t>
            </a:r>
            <a:r>
              <a:rPr lang="en-US" sz="2000" dirty="0" err="1">
                <a:solidFill>
                  <a:srgbClr val="FF0000"/>
                </a:solidFill>
              </a:rPr>
              <a:t>usally</a:t>
            </a:r>
            <a:r>
              <a:rPr lang="en-US" sz="2000" dirty="0">
                <a:solidFill>
                  <a:srgbClr val="FF0000"/>
                </a:solidFill>
              </a:rPr>
              <a:t> employed:</a:t>
            </a:r>
          </a:p>
          <a:p>
            <a:pPr marL="271463" lvl="1" indent="-271463" algn="just">
              <a:lnSpc>
                <a:spcPts val="2700"/>
              </a:lnSpc>
              <a:spcBef>
                <a:spcPts val="0"/>
              </a:spcBef>
              <a:spcAft>
                <a:spcPts val="600"/>
              </a:spcAft>
            </a:pPr>
            <a:r>
              <a:rPr lang="en-US" sz="1800" i="1" dirty="0">
                <a:solidFill>
                  <a:srgbClr val="FF0000"/>
                </a:solidFill>
              </a:rPr>
              <a:t>middle market</a:t>
            </a:r>
            <a:r>
              <a:rPr lang="en-US" sz="1800" dirty="0">
                <a:solidFill>
                  <a:srgbClr val="FF0000"/>
                </a:solidFill>
              </a:rPr>
              <a:t> (non-listed medium to large size companies) </a:t>
            </a:r>
            <a:r>
              <a:rPr lang="en-US" sz="1800" dirty="0"/>
              <a:t>– models relate past loan behavior to financial ratios.</a:t>
            </a:r>
          </a:p>
          <a:p>
            <a:pPr marL="271463" lvl="1" indent="-271463" algn="just">
              <a:lnSpc>
                <a:spcPts val="2700"/>
              </a:lnSpc>
              <a:spcBef>
                <a:spcPts val="600"/>
              </a:spcBef>
              <a:spcAft>
                <a:spcPts val="600"/>
              </a:spcAft>
            </a:pPr>
            <a:r>
              <a:rPr lang="en-US" sz="1800" dirty="0">
                <a:solidFill>
                  <a:srgbClr val="FF0000"/>
                </a:solidFill>
              </a:rPr>
              <a:t>listed companies </a:t>
            </a:r>
            <a:r>
              <a:rPr lang="en-US" sz="1800" dirty="0"/>
              <a:t>– structural models based on stock prices, also using data from financial statements (for a shadow PD or to get data on the liabilities)</a:t>
            </a:r>
          </a:p>
          <a:p>
            <a:pPr marL="271463" lvl="1" indent="-271463" algn="just">
              <a:lnSpc>
                <a:spcPts val="2700"/>
              </a:lnSpc>
              <a:spcBef>
                <a:spcPts val="600"/>
              </a:spcBef>
              <a:spcAft>
                <a:spcPts val="600"/>
              </a:spcAft>
            </a:pPr>
            <a:r>
              <a:rPr lang="en-US" sz="1800" dirty="0">
                <a:solidFill>
                  <a:srgbClr val="FF0000"/>
                </a:solidFill>
              </a:rPr>
              <a:t>small business </a:t>
            </a:r>
            <a:r>
              <a:rPr lang="en-US" sz="1800" dirty="0"/>
              <a:t>– similar to middle market, but including variables close to those considered in credit risk models for individuals.</a:t>
            </a:r>
          </a:p>
          <a:p>
            <a:pPr marL="271463" indent="-271463" algn="just">
              <a:lnSpc>
                <a:spcPts val="2700"/>
              </a:lnSpc>
              <a:spcBef>
                <a:spcPts val="600"/>
              </a:spcBef>
              <a:spcAft>
                <a:spcPts val="600"/>
              </a:spcAft>
            </a:pPr>
            <a:r>
              <a:rPr lang="en-US" sz="2000" dirty="0"/>
              <a:t>Given the difficulty in assessing </a:t>
            </a:r>
            <a:r>
              <a:rPr lang="en-US" sz="2000" i="1" dirty="0"/>
              <a:t>start-ups</a:t>
            </a:r>
            <a:r>
              <a:rPr lang="en-US" sz="2000" dirty="0"/>
              <a:t>, holdings, real estate brokers and non-profit organizations by quantitative models, credit risk assessment of these entities are usually done manually, by specialized analysts.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906</a:t>
            </a:fld>
            <a:endParaRPr lang="en-US" dirty="0"/>
          </a:p>
        </p:txBody>
      </p:sp>
    </p:spTree>
  </p:cSld>
  <p:clrMapOvr>
    <a:masterClrMapping/>
  </p:clrMapOvr>
  <p:transition spd="slow">
    <p:pull dir="r"/>
  </p:transition>
</p:sld>
</file>

<file path=ppt/slides/slide9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1026"/>
          <p:cNvSpPr>
            <a:spLocks noGrp="1" noChangeArrowheads="1"/>
          </p:cNvSpPr>
          <p:nvPr>
            <p:ph type="title"/>
          </p:nvPr>
        </p:nvSpPr>
        <p:spPr/>
        <p:txBody>
          <a:bodyPr/>
          <a:lstStyle/>
          <a:p>
            <a:r>
              <a:rPr lang="en-US" dirty="0"/>
              <a:t>PDs</a:t>
            </a:r>
          </a:p>
        </p:txBody>
      </p:sp>
      <p:sp>
        <p:nvSpPr>
          <p:cNvPr id="1684483" name="Rectangle 1027"/>
          <p:cNvSpPr>
            <a:spLocks noGrp="1" noChangeArrowheads="1"/>
          </p:cNvSpPr>
          <p:nvPr>
            <p:ph type="body" idx="1"/>
          </p:nvPr>
        </p:nvSpPr>
        <p:spPr>
          <a:xfrm>
            <a:off x="776536" y="1628800"/>
            <a:ext cx="8640959" cy="4608512"/>
          </a:xfrm>
        </p:spPr>
        <p:txBody>
          <a:bodyPr/>
          <a:lstStyle/>
          <a:p>
            <a:pPr marL="357188" indent="-357188" algn="just">
              <a:lnSpc>
                <a:spcPts val="2700"/>
              </a:lnSpc>
              <a:spcBef>
                <a:spcPts val="600"/>
              </a:spcBef>
              <a:spcAft>
                <a:spcPts val="600"/>
              </a:spcAft>
            </a:pPr>
            <a:r>
              <a:rPr lang="en-US" sz="2000" dirty="0">
                <a:solidFill>
                  <a:srgbClr val="FF0000"/>
                </a:solidFill>
              </a:rPr>
              <a:t>Overrides:</a:t>
            </a:r>
          </a:p>
          <a:p>
            <a:pPr marL="357188" indent="-357188" algn="just">
              <a:lnSpc>
                <a:spcPts val="2700"/>
              </a:lnSpc>
              <a:spcBef>
                <a:spcPts val="600"/>
              </a:spcBef>
              <a:spcAft>
                <a:spcPts val="600"/>
              </a:spcAft>
            </a:pPr>
            <a:endParaRPr lang="en-US" sz="2000" dirty="0"/>
          </a:p>
          <a:p>
            <a:pPr marL="357188" indent="-357188" algn="just">
              <a:lnSpc>
                <a:spcPts val="2700"/>
              </a:lnSpc>
              <a:spcBef>
                <a:spcPts val="600"/>
              </a:spcBef>
              <a:spcAft>
                <a:spcPts val="600"/>
              </a:spcAft>
              <a:buAutoNum type="romanLcParenBoth"/>
            </a:pPr>
            <a:r>
              <a:rPr lang="en-US" sz="2000" dirty="0">
                <a:solidFill>
                  <a:srgbClr val="FF0000"/>
                </a:solidFill>
              </a:rPr>
              <a:t>Credit analysts are allowed to override internal ratings </a:t>
            </a:r>
            <a:r>
              <a:rPr lang="en-US" sz="2000" dirty="0"/>
              <a:t>in the corporate segment, following the qualitative assessment of management, business perspectives or quantitative information still to be reflected on financial statements.</a:t>
            </a:r>
          </a:p>
          <a:p>
            <a:pPr marL="357188" indent="-357188" algn="just">
              <a:lnSpc>
                <a:spcPts val="2700"/>
              </a:lnSpc>
              <a:spcBef>
                <a:spcPts val="600"/>
              </a:spcBef>
              <a:spcAft>
                <a:spcPts val="600"/>
              </a:spcAft>
              <a:buAutoNum type="romanLcParenBoth"/>
            </a:pPr>
            <a:r>
              <a:rPr lang="en-US" sz="2000" dirty="0"/>
              <a:t>This information may result from the customer relationship with the bank (e.g. sudden increase in the utilization of credit lines), or from external sources (e.g. commercial information, central credit risk database).</a:t>
            </a:r>
          </a:p>
          <a:p>
            <a:pPr marL="357188" indent="-357188" algn="just">
              <a:lnSpc>
                <a:spcPts val="2700"/>
              </a:lnSpc>
              <a:spcBef>
                <a:spcPts val="600"/>
              </a:spcBef>
              <a:spcAft>
                <a:spcPts val="600"/>
              </a:spcAft>
              <a:buAutoNum type="romanLcParenBoth"/>
            </a:pPr>
            <a:r>
              <a:rPr lang="en-US" sz="2000" dirty="0"/>
              <a:t>Overrides are much more limited for individual loans, as relevant information is scarcer than for companies.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907</a:t>
            </a:fld>
            <a:endParaRPr lang="en-US"/>
          </a:p>
        </p:txBody>
      </p:sp>
    </p:spTree>
  </p:cSld>
  <p:clrMapOvr>
    <a:masterClrMapping/>
  </p:clrMapOvr>
  <p:transition spd="slow">
    <p:pull dir="r"/>
  </p:transition>
</p:sld>
</file>

<file path=ppt/slides/slide9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dirty="0"/>
              <a:t>LGD</a:t>
            </a:r>
          </a:p>
        </p:txBody>
      </p:sp>
      <p:sp>
        <p:nvSpPr>
          <p:cNvPr id="1688579" name="Rectangle 3"/>
          <p:cNvSpPr>
            <a:spLocks noGrp="1" noChangeArrowheads="1"/>
          </p:cNvSpPr>
          <p:nvPr>
            <p:ph type="body" idx="1"/>
          </p:nvPr>
        </p:nvSpPr>
        <p:spPr>
          <a:xfrm>
            <a:off x="776536" y="1628799"/>
            <a:ext cx="8716714" cy="4694213"/>
          </a:xfrm>
        </p:spPr>
        <p:txBody>
          <a:bodyPr/>
          <a:lstStyle/>
          <a:p>
            <a:pPr algn="just">
              <a:lnSpc>
                <a:spcPts val="2700"/>
              </a:lnSpc>
              <a:spcBef>
                <a:spcPts val="600"/>
              </a:spcBef>
              <a:spcAft>
                <a:spcPts val="600"/>
              </a:spcAft>
            </a:pPr>
            <a:r>
              <a:rPr lang="en-US" sz="2000" dirty="0">
                <a:solidFill>
                  <a:srgbClr val="FF0000"/>
                </a:solidFill>
              </a:rPr>
              <a:t>Different LGDs are usually associated with different collateral types or debt seniority.</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However, LGD may also be considered as correlated to PD.</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Therefore, the PD estimation must be independent from LGD, but the reverse doesn’t tend to occur.</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908</a:t>
            </a:fld>
            <a:endParaRPr lang="en-US"/>
          </a:p>
        </p:txBody>
      </p:sp>
    </p:spTree>
  </p:cSld>
  <p:clrMapOvr>
    <a:masterClrMapping/>
  </p:clrMapOvr>
  <p:transition spd="slow">
    <p:pull dir="r"/>
  </p:transition>
</p:sld>
</file>

<file path=ppt/slides/slide9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algn="just"/>
            <a:r>
              <a:rPr lang="en-US" dirty="0"/>
              <a:t>Exposure classes for IRB</a:t>
            </a:r>
          </a:p>
        </p:txBody>
      </p:sp>
      <p:sp>
        <p:nvSpPr>
          <p:cNvPr id="1245187" name="Rectangle 3"/>
          <p:cNvSpPr>
            <a:spLocks noGrp="1" noChangeArrowheads="1"/>
          </p:cNvSpPr>
          <p:nvPr>
            <p:ph type="body" idx="1"/>
          </p:nvPr>
        </p:nvSpPr>
        <p:spPr>
          <a:xfrm>
            <a:off x="848544" y="1600199"/>
            <a:ext cx="8568952" cy="4722813"/>
          </a:xfrm>
        </p:spPr>
        <p:txBody>
          <a:bodyPr/>
          <a:lstStyle/>
          <a:p>
            <a:pPr marL="361950" indent="-361950" algn="just">
              <a:lnSpc>
                <a:spcPts val="2700"/>
              </a:lnSpc>
              <a:spcBef>
                <a:spcPts val="600"/>
              </a:spcBef>
              <a:spcAft>
                <a:spcPts val="600"/>
              </a:spcAft>
            </a:pPr>
            <a:r>
              <a:rPr lang="en-US" sz="2000" dirty="0"/>
              <a:t>Corporate – includes specialized credit:</a:t>
            </a:r>
            <a:endParaRPr lang="en-US" sz="1800" dirty="0"/>
          </a:p>
          <a:p>
            <a:pPr marL="712788" indent="-350838" algn="just">
              <a:lnSpc>
                <a:spcPts val="2700"/>
              </a:lnSpc>
              <a:spcBef>
                <a:spcPts val="600"/>
              </a:spcBef>
              <a:spcAft>
                <a:spcPts val="600"/>
              </a:spcAft>
              <a:buAutoNum type="romanLcParenBoth"/>
            </a:pPr>
            <a:r>
              <a:rPr lang="en-US" sz="1800" dirty="0"/>
              <a:t>project finance - cash-flows generated by a single project;</a:t>
            </a:r>
          </a:p>
          <a:p>
            <a:pPr marL="712788" indent="-350838" algn="just">
              <a:lnSpc>
                <a:spcPts val="2700"/>
              </a:lnSpc>
              <a:spcBef>
                <a:spcPts val="600"/>
              </a:spcBef>
              <a:spcAft>
                <a:spcPts val="600"/>
              </a:spcAft>
              <a:buAutoNum type="romanLcParenBoth"/>
            </a:pPr>
            <a:r>
              <a:rPr lang="en-US" sz="1800" dirty="0"/>
              <a:t>object finance - cash-flows generated by a single asset;</a:t>
            </a:r>
          </a:p>
          <a:p>
            <a:pPr marL="712788" indent="-350838" algn="just">
              <a:lnSpc>
                <a:spcPts val="2700"/>
              </a:lnSpc>
              <a:spcBef>
                <a:spcPts val="600"/>
              </a:spcBef>
              <a:spcAft>
                <a:spcPts val="600"/>
              </a:spcAft>
              <a:buAutoNum type="romanLcParenBoth"/>
            </a:pPr>
            <a:r>
              <a:rPr lang="en-US" sz="1800" dirty="0"/>
              <a:t>commodity finance - cash-flows generated by the sale of goods whose acquisition is financed;</a:t>
            </a:r>
          </a:p>
          <a:p>
            <a:pPr marL="712788" indent="-350838" algn="just">
              <a:lnSpc>
                <a:spcPts val="2700"/>
              </a:lnSpc>
              <a:spcBef>
                <a:spcPts val="600"/>
              </a:spcBef>
              <a:spcAft>
                <a:spcPts val="600"/>
              </a:spcAft>
              <a:buAutoNum type="romanLcParenBoth"/>
            </a:pPr>
            <a:r>
              <a:rPr lang="en-US" sz="1800" dirty="0"/>
              <a:t>income-producing real estate</a:t>
            </a:r>
          </a:p>
          <a:p>
            <a:pPr marL="712788" indent="-350838" algn="just">
              <a:lnSpc>
                <a:spcPts val="2700"/>
              </a:lnSpc>
              <a:spcBef>
                <a:spcPts val="600"/>
              </a:spcBef>
              <a:spcAft>
                <a:spcPts val="600"/>
              </a:spcAft>
              <a:buAutoNum type="romanLcParenBoth"/>
            </a:pPr>
            <a:r>
              <a:rPr lang="en-US" sz="1800" dirty="0"/>
              <a:t>high-volatility commercial real estate</a:t>
            </a:r>
          </a:p>
          <a:p>
            <a:pPr algn="just">
              <a:lnSpc>
                <a:spcPts val="2700"/>
              </a:lnSpc>
              <a:spcBef>
                <a:spcPts val="600"/>
              </a:spcBef>
              <a:spcAft>
                <a:spcPts val="600"/>
              </a:spcAft>
            </a:pPr>
            <a:r>
              <a:rPr lang="en-US" sz="2000" dirty="0"/>
              <a:t>Sovereign</a:t>
            </a:r>
          </a:p>
          <a:p>
            <a:pPr algn="just">
              <a:lnSpc>
                <a:spcPts val="2700"/>
              </a:lnSpc>
              <a:spcBef>
                <a:spcPts val="600"/>
              </a:spcBef>
              <a:spcAft>
                <a:spcPts val="600"/>
              </a:spcAft>
            </a:pPr>
            <a:r>
              <a:rPr lang="en-US" sz="2000" dirty="0"/>
              <a:t>Banks</a:t>
            </a:r>
            <a:endParaRPr lang="en-US"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909</a:t>
            </a:fld>
            <a:endParaRPr lang="en-US"/>
          </a:p>
        </p:txBody>
      </p:sp>
    </p:spTree>
  </p:cSld>
  <p:clrMapOvr>
    <a:masterClrMapping/>
  </p:clrMapOvr>
  <p:transition spd="slow">
    <p:pull dir="r"/>
  </p:transition>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Relevance of Finance for </a:t>
            </a:r>
            <a:br>
              <a:rPr lang="en-US" dirty="0"/>
            </a:br>
            <a:r>
              <a:rPr lang="en-US" dirty="0"/>
              <a:t>Economic Growth</a:t>
            </a:r>
          </a:p>
        </p:txBody>
      </p:sp>
      <p:sp>
        <p:nvSpPr>
          <p:cNvPr id="1619971" name="Rectangle 3"/>
          <p:cNvSpPr>
            <a:spLocks noGrp="1" noChangeArrowheads="1"/>
          </p:cNvSpPr>
          <p:nvPr>
            <p:ph type="body" idx="1"/>
          </p:nvPr>
        </p:nvSpPr>
        <p:spPr>
          <a:xfrm>
            <a:off x="776536" y="1628800"/>
            <a:ext cx="8677058" cy="4680520"/>
          </a:xfrm>
        </p:spPr>
        <p:txBody>
          <a:bodyPr/>
          <a:lstStyle/>
          <a:p>
            <a:pPr algn="just">
              <a:lnSpc>
                <a:spcPts val="2700"/>
              </a:lnSpc>
              <a:spcBef>
                <a:spcPts val="600"/>
              </a:spcBef>
              <a:spcAft>
                <a:spcPts val="600"/>
              </a:spcAft>
              <a:buAutoNum type="arabicParenBoth" startAt="4"/>
            </a:pPr>
            <a:r>
              <a:rPr lang="en-US" sz="2000" b="1" dirty="0">
                <a:solidFill>
                  <a:srgbClr val="FF0000"/>
                </a:solidFill>
              </a:rPr>
              <a:t>Negative Role of Finance:</a:t>
            </a:r>
          </a:p>
          <a:p>
            <a:pPr marL="273050" indent="-273050" algn="just">
              <a:lnSpc>
                <a:spcPts val="2700"/>
              </a:lnSpc>
              <a:spcBef>
                <a:spcPts val="600"/>
              </a:spcBef>
              <a:spcAft>
                <a:spcPts val="600"/>
              </a:spcAft>
              <a:buAutoNum type="romanLcParenBoth" startAt="4"/>
            </a:pPr>
            <a:endParaRPr lang="en-US" sz="2000" dirty="0"/>
          </a:p>
          <a:p>
            <a:pPr marL="273050" indent="-273050" algn="just">
              <a:lnSpc>
                <a:spcPts val="2700"/>
              </a:lnSpc>
              <a:spcBef>
                <a:spcPts val="600"/>
              </a:spcBef>
              <a:spcAft>
                <a:spcPts val="600"/>
              </a:spcAft>
              <a:buFontTx/>
              <a:buChar char="-"/>
            </a:pPr>
            <a:r>
              <a:rPr lang="en-US" sz="2000" dirty="0"/>
              <a:t>The Global Financial Crisis (GFC) raised concerns that </a:t>
            </a:r>
            <a:r>
              <a:rPr lang="en-US" sz="2000" dirty="0">
                <a:solidFill>
                  <a:srgbClr val="FF0000"/>
                </a:solidFill>
              </a:rPr>
              <a:t>some countries may have financial systems which are “too large” compared to the size of the domestic economy.</a:t>
            </a:r>
          </a:p>
          <a:p>
            <a:pPr marL="273050" indent="-273050" algn="just">
              <a:lnSpc>
                <a:spcPts val="2700"/>
              </a:lnSpc>
              <a:spcBef>
                <a:spcPts val="600"/>
              </a:spcBef>
              <a:spcAft>
                <a:spcPts val="600"/>
              </a:spcAft>
              <a:buFontTx/>
              <a:buChar char="-"/>
            </a:pPr>
            <a:endParaRPr lang="en-US" sz="2000" dirty="0">
              <a:solidFill>
                <a:srgbClr val="FF0000"/>
              </a:solidFill>
            </a:endParaRPr>
          </a:p>
          <a:p>
            <a:pPr marL="273050" indent="-273050" algn="just">
              <a:lnSpc>
                <a:spcPts val="2700"/>
              </a:lnSpc>
              <a:spcBef>
                <a:spcPts val="600"/>
              </a:spcBef>
              <a:spcAft>
                <a:spcPts val="600"/>
              </a:spcAft>
              <a:buFontTx/>
              <a:buChar char="-"/>
            </a:pPr>
            <a:r>
              <a:rPr lang="en-US" sz="2000" dirty="0"/>
              <a:t>Minsky(1974) and </a:t>
            </a:r>
            <a:r>
              <a:rPr lang="en-US" sz="2000" dirty="0" err="1"/>
              <a:t>Kindleberger</a:t>
            </a:r>
            <a:r>
              <a:rPr lang="en-US" sz="2000" dirty="0"/>
              <a:t> (1978) -  </a:t>
            </a:r>
            <a:r>
              <a:rPr lang="en-US" sz="2000" b="1" dirty="0">
                <a:solidFill>
                  <a:srgbClr val="FF0000"/>
                </a:solidFill>
              </a:rPr>
              <a:t>more finance =&gt; macroeconomic volatility</a:t>
            </a:r>
            <a:r>
              <a:rPr lang="en-US" sz="2000" dirty="0"/>
              <a:t>.</a:t>
            </a:r>
          </a:p>
          <a:p>
            <a:pPr marL="273050" indent="-273050" algn="just">
              <a:lnSpc>
                <a:spcPts val="2700"/>
              </a:lnSpc>
              <a:spcBef>
                <a:spcPts val="600"/>
              </a:spcBef>
              <a:spcAft>
                <a:spcPts val="600"/>
              </a:spcAft>
              <a:buFontTx/>
              <a:buChar char="-"/>
            </a:pPr>
            <a:endParaRPr lang="en-US" sz="2000" dirty="0"/>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91</a:t>
            </a:fld>
            <a:endParaRPr lang="en-US"/>
          </a:p>
        </p:txBody>
      </p:sp>
      <p:sp>
        <p:nvSpPr>
          <p:cNvPr id="2" name="Down Arrow 1"/>
          <p:cNvSpPr/>
          <p:nvPr/>
        </p:nvSpPr>
        <p:spPr bwMode="auto">
          <a:xfrm>
            <a:off x="4880992" y="3573016"/>
            <a:ext cx="28803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7" name="Down Arrow 6"/>
          <p:cNvSpPr/>
          <p:nvPr/>
        </p:nvSpPr>
        <p:spPr bwMode="auto">
          <a:xfrm>
            <a:off x="4880992" y="4941168"/>
            <a:ext cx="28803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353925640"/>
      </p:ext>
    </p:extLst>
  </p:cSld>
  <p:clrMapOvr>
    <a:masterClrMapping/>
  </p:clrMapOvr>
  <p:transition spd="slow">
    <p:pull dir="r"/>
  </p:transition>
</p:sld>
</file>

<file path=ppt/slides/slide9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algn="just"/>
            <a:r>
              <a:rPr lang="en-US" dirty="0"/>
              <a:t>Exposure classes for IRB</a:t>
            </a:r>
          </a:p>
        </p:txBody>
      </p:sp>
      <p:sp>
        <p:nvSpPr>
          <p:cNvPr id="1245187" name="Rectangle 3"/>
          <p:cNvSpPr>
            <a:spLocks noGrp="1" noChangeArrowheads="1"/>
          </p:cNvSpPr>
          <p:nvPr>
            <p:ph type="body" idx="1"/>
          </p:nvPr>
        </p:nvSpPr>
        <p:spPr>
          <a:xfrm>
            <a:off x="776536" y="1600199"/>
            <a:ext cx="8640960" cy="4722813"/>
          </a:xfrm>
        </p:spPr>
        <p:txBody>
          <a:bodyPr/>
          <a:lstStyle/>
          <a:p>
            <a:pPr marL="357188" indent="-357188">
              <a:lnSpc>
                <a:spcPts val="2700"/>
              </a:lnSpc>
              <a:spcBef>
                <a:spcPts val="600"/>
              </a:spcBef>
              <a:spcAft>
                <a:spcPts val="600"/>
              </a:spcAft>
            </a:pPr>
            <a:r>
              <a:rPr lang="en-US" sz="2000" dirty="0"/>
              <a:t>Retail</a:t>
            </a:r>
          </a:p>
          <a:p>
            <a:pPr marL="357188" indent="-357188">
              <a:lnSpc>
                <a:spcPts val="2700"/>
              </a:lnSpc>
              <a:spcBef>
                <a:spcPts val="600"/>
              </a:spcBef>
              <a:spcAft>
                <a:spcPts val="600"/>
              </a:spcAft>
              <a:buAutoNum type="romanLcParenBoth"/>
            </a:pPr>
            <a:r>
              <a:rPr lang="en-US" sz="1800" dirty="0"/>
              <a:t>Residential Mortgage Loans</a:t>
            </a:r>
          </a:p>
          <a:p>
            <a:pPr marL="357188" indent="-357188">
              <a:lnSpc>
                <a:spcPts val="2700"/>
              </a:lnSpc>
              <a:spcBef>
                <a:spcPts val="600"/>
              </a:spcBef>
              <a:spcAft>
                <a:spcPts val="600"/>
              </a:spcAft>
              <a:buAutoNum type="romanLcParenBoth"/>
            </a:pPr>
            <a:r>
              <a:rPr lang="en-US" sz="1800" dirty="0"/>
              <a:t>Revolving Loans:</a:t>
            </a:r>
          </a:p>
          <a:p>
            <a:pPr>
              <a:lnSpc>
                <a:spcPts val="2700"/>
              </a:lnSpc>
              <a:spcBef>
                <a:spcPts val="600"/>
              </a:spcBef>
              <a:spcAft>
                <a:spcPts val="600"/>
              </a:spcAft>
              <a:buFontTx/>
              <a:buChar char="-"/>
            </a:pPr>
            <a:r>
              <a:rPr lang="en-US" sz="1800" dirty="0"/>
              <a:t>credit lines</a:t>
            </a:r>
          </a:p>
          <a:p>
            <a:pPr>
              <a:lnSpc>
                <a:spcPts val="2700"/>
              </a:lnSpc>
              <a:spcBef>
                <a:spcPts val="600"/>
              </a:spcBef>
              <a:spcAft>
                <a:spcPts val="600"/>
              </a:spcAft>
              <a:buFontTx/>
              <a:buChar char="-"/>
            </a:pPr>
            <a:r>
              <a:rPr lang="en-US" sz="1800" dirty="0"/>
              <a:t>credit cards</a:t>
            </a:r>
          </a:p>
          <a:p>
            <a:pPr>
              <a:lnSpc>
                <a:spcPts val="2700"/>
              </a:lnSpc>
              <a:spcBef>
                <a:spcPts val="600"/>
              </a:spcBef>
              <a:spcAft>
                <a:spcPts val="600"/>
              </a:spcAft>
              <a:buFontTx/>
              <a:buChar char="-"/>
            </a:pPr>
            <a:r>
              <a:rPr lang="en-US" sz="1800" dirty="0"/>
              <a:t>overdrafts</a:t>
            </a:r>
          </a:p>
          <a:p>
            <a:pPr marL="357188" lvl="1" indent="-357188">
              <a:lnSpc>
                <a:spcPts val="2700"/>
              </a:lnSpc>
              <a:spcBef>
                <a:spcPts val="600"/>
              </a:spcBef>
              <a:spcAft>
                <a:spcPts val="600"/>
              </a:spcAft>
              <a:buAutoNum type="romanLcParenBoth" startAt="3"/>
            </a:pPr>
            <a:r>
              <a:rPr lang="en-US" sz="1800" dirty="0"/>
              <a:t>Other:</a:t>
            </a:r>
          </a:p>
          <a:p>
            <a:pPr marL="357188" lvl="1" indent="-357188">
              <a:lnSpc>
                <a:spcPts val="2700"/>
              </a:lnSpc>
              <a:spcBef>
                <a:spcPts val="600"/>
              </a:spcBef>
              <a:spcAft>
                <a:spcPts val="600"/>
              </a:spcAft>
              <a:buFontTx/>
              <a:buChar char="-"/>
            </a:pPr>
            <a:r>
              <a:rPr lang="en-US" sz="1800" dirty="0"/>
              <a:t>Small business with exposure &lt;= 1M€</a:t>
            </a:r>
          </a:p>
          <a:p>
            <a:pPr marL="357188" lvl="1" indent="-357188">
              <a:lnSpc>
                <a:spcPts val="2700"/>
              </a:lnSpc>
              <a:spcBef>
                <a:spcPts val="600"/>
              </a:spcBef>
              <a:spcAft>
                <a:spcPts val="600"/>
              </a:spcAft>
              <a:buFontTx/>
              <a:buChar char="-"/>
            </a:pPr>
            <a:r>
              <a:rPr lang="en-US" sz="1800" dirty="0"/>
              <a:t>Consumer loans.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910</a:t>
            </a:fld>
            <a:endParaRPr lang="en-US"/>
          </a:p>
        </p:txBody>
      </p:sp>
    </p:spTree>
    <p:extLst>
      <p:ext uri="{BB962C8B-B14F-4D97-AF65-F5344CB8AC3E}">
        <p14:creationId xmlns:p14="http://schemas.microsoft.com/office/powerpoint/2010/main" val="3706799256"/>
      </p:ext>
    </p:extLst>
  </p:cSld>
  <p:clrMapOvr>
    <a:masterClrMapping/>
  </p:clrMapOvr>
  <p:transition spd="slow">
    <p:pull dir="r"/>
  </p:transition>
</p:sld>
</file>

<file path=ppt/slides/slide9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algn="just"/>
            <a:r>
              <a:rPr lang="en-US" dirty="0"/>
              <a:t>Exposure classes for IRB</a:t>
            </a:r>
          </a:p>
        </p:txBody>
      </p:sp>
      <p:sp>
        <p:nvSpPr>
          <p:cNvPr id="1245187" name="Rectangle 3"/>
          <p:cNvSpPr>
            <a:spLocks noGrp="1" noChangeArrowheads="1"/>
          </p:cNvSpPr>
          <p:nvPr>
            <p:ph type="body" idx="1"/>
          </p:nvPr>
        </p:nvSpPr>
        <p:spPr>
          <a:xfrm>
            <a:off x="776536" y="1600199"/>
            <a:ext cx="8640960" cy="4722813"/>
          </a:xfrm>
        </p:spPr>
        <p:txBody>
          <a:bodyPr/>
          <a:lstStyle/>
          <a:p>
            <a:pPr marL="357188" indent="-357188" algn="just">
              <a:lnSpc>
                <a:spcPts val="2700"/>
              </a:lnSpc>
              <a:spcBef>
                <a:spcPts val="600"/>
              </a:spcBef>
              <a:spcAft>
                <a:spcPts val="600"/>
              </a:spcAft>
            </a:pPr>
            <a:r>
              <a:rPr lang="en-US" sz="1800" dirty="0"/>
              <a:t>All IRB formulas are based on the Gaussian copula model of time to default, providing the Worst Case Default Rate (WCDR):</a:t>
            </a:r>
          </a:p>
          <a:p>
            <a:pPr marL="357188" indent="-357188" algn="just">
              <a:lnSpc>
                <a:spcPts val="2700"/>
              </a:lnSpc>
              <a:spcBef>
                <a:spcPts val="600"/>
              </a:spcBef>
              <a:spcAft>
                <a:spcPts val="600"/>
              </a:spcAft>
            </a:pPr>
            <a:endParaRPr lang="en-US" sz="1800" dirty="0"/>
          </a:p>
          <a:p>
            <a:pPr marL="357188" indent="-357188" algn="just">
              <a:lnSpc>
                <a:spcPts val="2700"/>
              </a:lnSpc>
              <a:spcBef>
                <a:spcPts val="600"/>
              </a:spcBef>
              <a:spcAft>
                <a:spcPts val="600"/>
              </a:spcAft>
            </a:pPr>
            <a:r>
              <a:rPr lang="en-US" sz="1800" dirty="0"/>
              <a:t>This is a model where the joint distribution of 2 loans is a bivariate normal and the defaults are triggered by a common factor (single-factor </a:t>
            </a:r>
            <a:r>
              <a:rPr lang="en-US" sz="1800" dirty="0" err="1"/>
              <a:t>Vasicek</a:t>
            </a:r>
            <a:r>
              <a:rPr lang="en-US" sz="1800" dirty="0"/>
              <a:t> formula).</a:t>
            </a:r>
          </a:p>
          <a:p>
            <a:pPr marL="357188" indent="-357188" algn="just">
              <a:lnSpc>
                <a:spcPts val="2700"/>
              </a:lnSpc>
              <a:spcBef>
                <a:spcPts val="600"/>
              </a:spcBef>
              <a:spcAft>
                <a:spcPts val="600"/>
              </a:spcAft>
            </a:pPr>
            <a:r>
              <a:rPr lang="en-US" sz="1800" dirty="0"/>
              <a:t>As the capital requirement corresponds to the Unexpected Loss, i.e. the difference between the loss under a very unlikely scenario and the expected loss, IRB formulas result from multiplying WCDR by LGD and deducting this by the Expected Loss.</a:t>
            </a:r>
          </a:p>
          <a:p>
            <a:pPr marL="357188" indent="-357188" algn="just">
              <a:lnSpc>
                <a:spcPts val="2700"/>
              </a:lnSpc>
              <a:spcBef>
                <a:spcPts val="600"/>
              </a:spcBef>
              <a:spcAft>
                <a:spcPts val="600"/>
              </a:spcAft>
            </a:pPr>
            <a:r>
              <a:rPr lang="en-US" sz="1800" dirty="0"/>
              <a:t>Additionally, maturity and debtor size adjustments are made for corporate exposures, while the correlation coefficient either depend on the PD and LGD, or is fixed, according to the level of the portfolio granularity (e.g. higher correlation for residential mortgage loans than for revolving exposures).</a:t>
            </a:r>
          </a:p>
          <a:p>
            <a:pPr marL="357188" indent="-357188" algn="just">
              <a:lnSpc>
                <a:spcPts val="2700"/>
              </a:lnSpc>
              <a:spcBef>
                <a:spcPts val="600"/>
              </a:spcBef>
              <a:spcAft>
                <a:spcPts val="600"/>
              </a:spcAft>
            </a:pPr>
            <a:endParaRPr lang="en-US" sz="1800" dirty="0"/>
          </a:p>
          <a:p>
            <a:pPr marL="357188" indent="-357188" algn="just">
              <a:lnSpc>
                <a:spcPts val="2700"/>
              </a:lnSpc>
              <a:spcBef>
                <a:spcPts val="600"/>
              </a:spcBef>
              <a:spcAft>
                <a:spcPts val="600"/>
              </a:spcAft>
            </a:pPr>
            <a:endParaRPr lang="en-US" sz="1800" dirty="0"/>
          </a:p>
          <a:p>
            <a:pPr marL="357188" indent="-357188" algn="just">
              <a:lnSpc>
                <a:spcPts val="2700"/>
              </a:lnSpc>
              <a:spcBef>
                <a:spcPts val="600"/>
              </a:spcBef>
              <a:spcAft>
                <a:spcPts val="600"/>
              </a:spcAft>
            </a:pPr>
            <a:endParaRPr lang="en-US" sz="1800" dirty="0"/>
          </a:p>
          <a:p>
            <a:pPr marL="357188" indent="-357188" algn="just">
              <a:lnSpc>
                <a:spcPts val="2700"/>
              </a:lnSpc>
              <a:spcBef>
                <a:spcPts val="600"/>
              </a:spcBef>
              <a:spcAft>
                <a:spcPts val="600"/>
              </a:spcAft>
            </a:pPr>
            <a:endParaRPr lang="en-US" sz="16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911</a:t>
            </a:fld>
            <a:endParaRPr lang="en-US"/>
          </a:p>
        </p:txBody>
      </p:sp>
      <p:pic>
        <p:nvPicPr>
          <p:cNvPr id="5" name="Picture 4"/>
          <p:cNvPicPr>
            <a:picLocks noChangeAspect="1"/>
          </p:cNvPicPr>
          <p:nvPr/>
        </p:nvPicPr>
        <p:blipFill>
          <a:blip r:embed="rId2"/>
          <a:stretch>
            <a:fillRect/>
          </a:stretch>
        </p:blipFill>
        <p:spPr>
          <a:xfrm>
            <a:off x="1280592" y="2420888"/>
            <a:ext cx="4369393" cy="437557"/>
          </a:xfrm>
          <a:prstGeom prst="rect">
            <a:avLst/>
          </a:prstGeom>
        </p:spPr>
      </p:pic>
    </p:spTree>
    <p:extLst>
      <p:ext uri="{BB962C8B-B14F-4D97-AF65-F5344CB8AC3E}">
        <p14:creationId xmlns:p14="http://schemas.microsoft.com/office/powerpoint/2010/main" val="3773397330"/>
      </p:ext>
    </p:extLst>
  </p:cSld>
  <p:clrMapOvr>
    <a:masterClrMapping/>
  </p:clrMapOvr>
  <p:transition spd="slow">
    <p:pull dir="r"/>
  </p:transition>
</p:sld>
</file>

<file path=ppt/slides/slide9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en-US" dirty="0"/>
              <a:t>Corporate</a:t>
            </a:r>
          </a:p>
        </p:txBody>
      </p:sp>
      <p:sp>
        <p:nvSpPr>
          <p:cNvPr id="1247236" name="Rectangle 4"/>
          <p:cNvSpPr>
            <a:spLocks noGrp="1" noChangeArrowheads="1"/>
          </p:cNvSpPr>
          <p:nvPr>
            <p:ph type="body" idx="1"/>
          </p:nvPr>
        </p:nvSpPr>
        <p:spPr>
          <a:xfrm>
            <a:off x="943390" y="4149080"/>
            <a:ext cx="8474106" cy="1376132"/>
          </a:xfrm>
          <a:noFill/>
        </p:spPr>
        <p:txBody>
          <a:bodyPr/>
          <a:lstStyle/>
          <a:p>
            <a:pPr marL="0" indent="0" algn="just">
              <a:lnSpc>
                <a:spcPts val="2700"/>
              </a:lnSpc>
              <a:spcBef>
                <a:spcPts val="600"/>
              </a:spcBef>
              <a:spcAft>
                <a:spcPts val="600"/>
              </a:spcAft>
              <a:buNone/>
            </a:pPr>
            <a:r>
              <a:rPr lang="en-US" sz="1800" dirty="0"/>
              <a:t>being N[</a:t>
            </a:r>
            <a:r>
              <a:rPr lang="en-US" sz="1800" i="1" dirty="0"/>
              <a:t>x</a:t>
            </a:r>
            <a:r>
              <a:rPr lang="en-US" sz="1800" dirty="0"/>
              <a:t>] the standardized normal distribution value in </a:t>
            </a:r>
            <a:r>
              <a:rPr lang="en-US" sz="1800" i="1" dirty="0"/>
              <a:t>x</a:t>
            </a:r>
            <a:r>
              <a:rPr lang="en-US" sz="1800" dirty="0"/>
              <a:t>, </a:t>
            </a:r>
            <a:r>
              <a:rPr lang="en-US" sz="1800" i="1" dirty="0"/>
              <a:t>G</a:t>
            </a:r>
            <a:r>
              <a:rPr lang="en-US" sz="1800" dirty="0"/>
              <a:t>(</a:t>
            </a:r>
            <a:r>
              <a:rPr lang="en-US" sz="1800" i="1" dirty="0"/>
              <a:t>z</a:t>
            </a:r>
            <a:r>
              <a:rPr lang="en-US" sz="1800" dirty="0"/>
              <a:t>) the inverse of N[</a:t>
            </a:r>
            <a:r>
              <a:rPr lang="en-US" sz="1800" i="1" dirty="0"/>
              <a:t>x</a:t>
            </a:r>
            <a:r>
              <a:rPr lang="en-US" sz="1800" dirty="0"/>
              <a:t>], </a:t>
            </a:r>
            <a:r>
              <a:rPr lang="en-US" sz="1800" i="1" dirty="0"/>
              <a:t>R the </a:t>
            </a:r>
            <a:r>
              <a:rPr lang="en-US" sz="1800" dirty="0"/>
              <a:t>correlation coefficient between exposures and M the maturity (in years).</a:t>
            </a:r>
          </a:p>
          <a:p>
            <a:pPr marL="0" indent="0" algn="just">
              <a:lnSpc>
                <a:spcPts val="2700"/>
              </a:lnSpc>
              <a:spcBef>
                <a:spcPts val="600"/>
              </a:spcBef>
              <a:spcAft>
                <a:spcPts val="600"/>
              </a:spcAft>
              <a:buNone/>
            </a:pPr>
            <a:r>
              <a:rPr lang="en-US" sz="1800" dirty="0"/>
              <a:t>Size adjustment for corporates: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912</a:t>
            </a:fld>
            <a:endParaRPr lang="en-US"/>
          </a:p>
        </p:txBody>
      </p:sp>
      <p:pic>
        <p:nvPicPr>
          <p:cNvPr id="4" name="Picture 3"/>
          <p:cNvPicPr>
            <a:picLocks noChangeAspect="1"/>
          </p:cNvPicPr>
          <p:nvPr/>
        </p:nvPicPr>
        <p:blipFill>
          <a:blip r:embed="rId2"/>
          <a:stretch>
            <a:fillRect/>
          </a:stretch>
        </p:blipFill>
        <p:spPr>
          <a:xfrm>
            <a:off x="981889" y="2132856"/>
            <a:ext cx="6112532" cy="1916234"/>
          </a:xfrm>
          <a:prstGeom prst="rect">
            <a:avLst/>
          </a:prstGeom>
        </p:spPr>
      </p:pic>
      <p:sp>
        <p:nvSpPr>
          <p:cNvPr id="5" name="Rectangle 4"/>
          <p:cNvSpPr/>
          <p:nvPr/>
        </p:nvSpPr>
        <p:spPr>
          <a:xfrm>
            <a:off x="908050" y="1586204"/>
            <a:ext cx="8585199" cy="461665"/>
          </a:xfrm>
          <a:prstGeom prst="rect">
            <a:avLst/>
          </a:prstGeom>
        </p:spPr>
        <p:txBody>
          <a:bodyPr wrap="square">
            <a:spAutoFit/>
          </a:bodyPr>
          <a:lstStyle/>
          <a:p>
            <a:pPr marL="261938" indent="-261938" algn="just">
              <a:buNone/>
            </a:pPr>
            <a:r>
              <a:rPr lang="en-GB" sz="2400" u="none" dirty="0">
                <a:solidFill>
                  <a:srgbClr val="FF0000"/>
                </a:solidFill>
              </a:rPr>
              <a:t>Risk-weights:</a:t>
            </a:r>
            <a:endParaRPr lang="en-US" sz="2400" u="none" dirty="0">
              <a:solidFill>
                <a:srgbClr val="FF0000"/>
              </a:solidFill>
            </a:endParaRPr>
          </a:p>
        </p:txBody>
      </p:sp>
      <p:pic>
        <p:nvPicPr>
          <p:cNvPr id="6" name="Picture 5"/>
          <p:cNvPicPr>
            <a:picLocks noChangeAspect="1"/>
          </p:cNvPicPr>
          <p:nvPr/>
        </p:nvPicPr>
        <p:blipFill>
          <a:blip r:embed="rId3"/>
          <a:stretch>
            <a:fillRect/>
          </a:stretch>
        </p:blipFill>
        <p:spPr>
          <a:xfrm>
            <a:off x="981888" y="5589240"/>
            <a:ext cx="6048672" cy="685914"/>
          </a:xfrm>
          <a:prstGeom prst="rect">
            <a:avLst/>
          </a:prstGeom>
        </p:spPr>
      </p:pic>
      <p:pic>
        <p:nvPicPr>
          <p:cNvPr id="2" name="Picture 1"/>
          <p:cNvPicPr>
            <a:picLocks noChangeAspect="1"/>
          </p:cNvPicPr>
          <p:nvPr/>
        </p:nvPicPr>
        <p:blipFill>
          <a:blip r:embed="rId4"/>
          <a:stretch>
            <a:fillRect/>
          </a:stretch>
        </p:blipFill>
        <p:spPr>
          <a:xfrm>
            <a:off x="5673080" y="2679360"/>
            <a:ext cx="3840312" cy="38457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en-US" dirty="0"/>
              <a:t>Banks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913</a:t>
            </a:fld>
            <a:endParaRPr lang="en-US"/>
          </a:p>
        </p:txBody>
      </p:sp>
      <p:pic>
        <p:nvPicPr>
          <p:cNvPr id="5" name="Picture 4"/>
          <p:cNvPicPr>
            <a:picLocks noChangeAspect="1"/>
          </p:cNvPicPr>
          <p:nvPr/>
        </p:nvPicPr>
        <p:blipFill>
          <a:blip r:embed="rId2"/>
          <a:stretch>
            <a:fillRect/>
          </a:stretch>
        </p:blipFill>
        <p:spPr>
          <a:xfrm>
            <a:off x="1208585" y="2534245"/>
            <a:ext cx="6220916" cy="899383"/>
          </a:xfrm>
          <a:prstGeom prst="rect">
            <a:avLst/>
          </a:prstGeom>
        </p:spPr>
      </p:pic>
      <p:sp>
        <p:nvSpPr>
          <p:cNvPr id="10" name="Rectangle 3"/>
          <p:cNvSpPr txBox="1">
            <a:spLocks noChangeArrowheads="1"/>
          </p:cNvSpPr>
          <p:nvPr/>
        </p:nvSpPr>
        <p:spPr bwMode="auto">
          <a:xfrm>
            <a:off x="776536" y="1628800"/>
            <a:ext cx="8643911" cy="331236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kumimoji="0" lang="en-US" sz="2000" b="0" u="none" kern="0" dirty="0"/>
              <a:t>Risk weights similar to Corporate, but with </a:t>
            </a:r>
            <a:r>
              <a:rPr lang="en-GB" sz="2000" b="0" u="none" dirty="0"/>
              <a:t>a multiplier of 1.25 applied to the correlation parameter</a:t>
            </a:r>
            <a:r>
              <a:rPr kumimoji="0" lang="en-US" sz="2000" b="0" u="none" kern="0" dirty="0"/>
              <a:t>:</a:t>
            </a:r>
          </a:p>
          <a:p>
            <a:pPr algn="just">
              <a:lnSpc>
                <a:spcPts val="2700"/>
              </a:lnSpc>
              <a:spcBef>
                <a:spcPts val="600"/>
              </a:spcBef>
              <a:spcAft>
                <a:spcPts val="600"/>
              </a:spcAft>
            </a:pPr>
            <a:endParaRPr kumimoji="0" lang="en-US" sz="2000" b="0" u="none" kern="0" dirty="0"/>
          </a:p>
          <a:p>
            <a:pPr algn="just">
              <a:lnSpc>
                <a:spcPts val="2700"/>
              </a:lnSpc>
              <a:spcBef>
                <a:spcPts val="600"/>
              </a:spcBef>
              <a:spcAft>
                <a:spcPts val="600"/>
              </a:spcAft>
            </a:pPr>
            <a:endParaRPr kumimoji="0" lang="en-US" sz="2000" b="0" u="none" kern="0" dirty="0"/>
          </a:p>
          <a:p>
            <a:pPr algn="just">
              <a:lnSpc>
                <a:spcPts val="2700"/>
              </a:lnSpc>
              <a:spcBef>
                <a:spcPts val="600"/>
              </a:spcBef>
              <a:spcAft>
                <a:spcPts val="600"/>
              </a:spcAft>
            </a:pPr>
            <a:endParaRPr kumimoji="0" lang="en-US" sz="2400" b="0" u="none" kern="0" dirty="0"/>
          </a:p>
          <a:p>
            <a:pPr algn="just">
              <a:lnSpc>
                <a:spcPts val="2700"/>
              </a:lnSpc>
              <a:spcBef>
                <a:spcPts val="600"/>
              </a:spcBef>
              <a:spcAft>
                <a:spcPts val="600"/>
              </a:spcAft>
            </a:pPr>
            <a:r>
              <a:rPr lang="en-US" sz="2000" b="0" u="none" dirty="0"/>
              <a:t>For these exposures, as well as for corporates, PD is subject to a floor of 0.03%, LGD is set at 45% for senior claims and 75% for subordinated claims.</a:t>
            </a:r>
            <a:endParaRPr kumimoji="0" lang="en-US" sz="1400" b="0" u="none" kern="0" dirty="0"/>
          </a:p>
        </p:txBody>
      </p:sp>
    </p:spTree>
    <p:extLst>
      <p:ext uri="{BB962C8B-B14F-4D97-AF65-F5344CB8AC3E}">
        <p14:creationId xmlns:p14="http://schemas.microsoft.com/office/powerpoint/2010/main" val="2891112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dirty="0"/>
              <a:t>Residential Mortgages</a:t>
            </a:r>
          </a:p>
        </p:txBody>
      </p:sp>
      <p:sp>
        <p:nvSpPr>
          <p:cNvPr id="4101" name="Rectangle 5"/>
          <p:cNvSpPr>
            <a:spLocks noChangeArrowheads="1"/>
          </p:cNvSpPr>
          <p:nvPr/>
        </p:nvSpPr>
        <p:spPr bwMode="auto">
          <a:xfrm>
            <a:off x="762000" y="2971800"/>
            <a:ext cx="8610600" cy="3124200"/>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Char char="n"/>
            </a:pPr>
            <a:endParaRPr kumimoji="0" lang="en-GB" b="0" u="none">
              <a:solidFill>
                <a:schemeClr val="tx1"/>
              </a:solidFill>
            </a:endParaRPr>
          </a:p>
        </p:txBody>
      </p:sp>
      <p:pic>
        <p:nvPicPr>
          <p:cNvPr id="4318" name="Picture 2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2023" y="3593713"/>
            <a:ext cx="4127201" cy="262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914</a:t>
            </a:fld>
            <a:endParaRPr lang="en-US"/>
          </a:p>
        </p:txBody>
      </p:sp>
      <p:pic>
        <p:nvPicPr>
          <p:cNvPr id="3" name="Picture 2"/>
          <p:cNvPicPr>
            <a:picLocks noChangeAspect="1"/>
          </p:cNvPicPr>
          <p:nvPr/>
        </p:nvPicPr>
        <p:blipFill>
          <a:blip r:embed="rId3"/>
          <a:stretch>
            <a:fillRect/>
          </a:stretch>
        </p:blipFill>
        <p:spPr>
          <a:xfrm>
            <a:off x="1006643" y="2132856"/>
            <a:ext cx="4810453" cy="1260983"/>
          </a:xfrm>
          <a:prstGeom prst="rect">
            <a:avLst/>
          </a:prstGeom>
        </p:spPr>
      </p:pic>
      <p:sp>
        <p:nvSpPr>
          <p:cNvPr id="9" name="Rectangle 8"/>
          <p:cNvSpPr/>
          <p:nvPr/>
        </p:nvSpPr>
        <p:spPr>
          <a:xfrm>
            <a:off x="908050" y="1586204"/>
            <a:ext cx="8585199" cy="461665"/>
          </a:xfrm>
          <a:prstGeom prst="rect">
            <a:avLst/>
          </a:prstGeom>
        </p:spPr>
        <p:txBody>
          <a:bodyPr wrap="square">
            <a:spAutoFit/>
          </a:bodyPr>
          <a:lstStyle/>
          <a:p>
            <a:pPr marL="261938" indent="-261938" algn="just">
              <a:buNone/>
            </a:pPr>
            <a:r>
              <a:rPr lang="en-GB" sz="2400" u="none" dirty="0">
                <a:solidFill>
                  <a:srgbClr val="FF0000"/>
                </a:solidFill>
              </a:rPr>
              <a:t>Risk-weights:</a:t>
            </a:r>
            <a:endParaRPr lang="en-US" sz="2400" u="none" dirty="0">
              <a:solidFill>
                <a:srgbClr val="FF0000"/>
              </a:solidFill>
            </a:endParaRPr>
          </a:p>
        </p:txBody>
      </p:sp>
      <p:pic>
        <p:nvPicPr>
          <p:cNvPr id="4" name="Picture 3"/>
          <p:cNvPicPr>
            <a:picLocks noChangeAspect="1"/>
          </p:cNvPicPr>
          <p:nvPr/>
        </p:nvPicPr>
        <p:blipFill>
          <a:blip r:embed="rId4"/>
          <a:stretch>
            <a:fillRect/>
          </a:stretch>
        </p:blipFill>
        <p:spPr>
          <a:xfrm>
            <a:off x="6249144" y="2464298"/>
            <a:ext cx="2986268" cy="299049"/>
          </a:xfrm>
          <a:prstGeom prst="rect">
            <a:avLst/>
          </a:prstGeom>
        </p:spPr>
      </p:pic>
    </p:spTree>
  </p:cSld>
  <p:clrMapOvr>
    <a:masterClrMapping/>
  </p:clrMapOvr>
  <p:transition spd="slow">
    <p:pull dir="r"/>
  </p:transition>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r>
              <a:rPr lang="en-US" dirty="0"/>
              <a:t>Retail Revolving</a:t>
            </a:r>
          </a:p>
        </p:txBody>
      </p:sp>
      <p:pic>
        <p:nvPicPr>
          <p:cNvPr id="5344" name="Picture 2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447" y="3573016"/>
            <a:ext cx="4156769" cy="2656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915</a:t>
            </a:fld>
            <a:endParaRPr lang="en-US"/>
          </a:p>
        </p:txBody>
      </p:sp>
      <p:pic>
        <p:nvPicPr>
          <p:cNvPr id="3" name="Picture 2"/>
          <p:cNvPicPr>
            <a:picLocks noChangeAspect="1"/>
          </p:cNvPicPr>
          <p:nvPr/>
        </p:nvPicPr>
        <p:blipFill>
          <a:blip r:embed="rId3"/>
          <a:stretch>
            <a:fillRect/>
          </a:stretch>
        </p:blipFill>
        <p:spPr>
          <a:xfrm>
            <a:off x="992560" y="2139505"/>
            <a:ext cx="4824536" cy="1289495"/>
          </a:xfrm>
          <a:prstGeom prst="rect">
            <a:avLst/>
          </a:prstGeom>
        </p:spPr>
      </p:pic>
      <p:sp>
        <p:nvSpPr>
          <p:cNvPr id="6" name="Rectangle 5"/>
          <p:cNvSpPr/>
          <p:nvPr/>
        </p:nvSpPr>
        <p:spPr>
          <a:xfrm>
            <a:off x="908050" y="1586204"/>
            <a:ext cx="8585199" cy="461665"/>
          </a:xfrm>
          <a:prstGeom prst="rect">
            <a:avLst/>
          </a:prstGeom>
        </p:spPr>
        <p:txBody>
          <a:bodyPr wrap="square">
            <a:spAutoFit/>
          </a:bodyPr>
          <a:lstStyle/>
          <a:p>
            <a:pPr marL="261938" indent="-261938" algn="just">
              <a:buNone/>
            </a:pPr>
            <a:r>
              <a:rPr lang="en-GB" sz="2400" u="none" dirty="0">
                <a:solidFill>
                  <a:srgbClr val="FF0000"/>
                </a:solidFill>
              </a:rPr>
              <a:t>Risk-weights:</a:t>
            </a:r>
            <a:endParaRPr lang="en-US" sz="2400" u="none" dirty="0">
              <a:solidFill>
                <a:srgbClr val="FF0000"/>
              </a:solidFill>
            </a:endParaRPr>
          </a:p>
        </p:txBody>
      </p:sp>
      <p:pic>
        <p:nvPicPr>
          <p:cNvPr id="7" name="Picture 6"/>
          <p:cNvPicPr>
            <a:picLocks noChangeAspect="1"/>
          </p:cNvPicPr>
          <p:nvPr/>
        </p:nvPicPr>
        <p:blipFill>
          <a:blip r:embed="rId4"/>
          <a:stretch>
            <a:fillRect/>
          </a:stretch>
        </p:blipFill>
        <p:spPr>
          <a:xfrm>
            <a:off x="3728864" y="1177710"/>
            <a:ext cx="4369393" cy="437557"/>
          </a:xfrm>
          <a:prstGeom prst="rect">
            <a:avLst/>
          </a:prstGeom>
        </p:spPr>
      </p:pic>
    </p:spTree>
  </p:cSld>
  <p:clrMapOvr>
    <a:masterClrMapping/>
  </p:clrMapOvr>
  <p:transition spd="slow">
    <p:pull dir="r"/>
  </p:transition>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r>
              <a:rPr lang="en-US" dirty="0"/>
              <a:t>Other Retail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916</a:t>
            </a:fld>
            <a:endParaRPr lang="en-US"/>
          </a:p>
        </p:txBody>
      </p:sp>
      <p:pic>
        <p:nvPicPr>
          <p:cNvPr id="4" name="Picture 3"/>
          <p:cNvPicPr>
            <a:picLocks noChangeAspect="1"/>
          </p:cNvPicPr>
          <p:nvPr/>
        </p:nvPicPr>
        <p:blipFill>
          <a:blip r:embed="rId2"/>
          <a:stretch>
            <a:fillRect/>
          </a:stretch>
        </p:blipFill>
        <p:spPr>
          <a:xfrm>
            <a:off x="992560" y="2492896"/>
            <a:ext cx="7974589" cy="2592288"/>
          </a:xfrm>
          <a:prstGeom prst="rect">
            <a:avLst/>
          </a:prstGeom>
        </p:spPr>
      </p:pic>
      <p:sp>
        <p:nvSpPr>
          <p:cNvPr id="5" name="Rectangle 4"/>
          <p:cNvSpPr/>
          <p:nvPr/>
        </p:nvSpPr>
        <p:spPr>
          <a:xfrm>
            <a:off x="908050" y="1586204"/>
            <a:ext cx="8585199" cy="461665"/>
          </a:xfrm>
          <a:prstGeom prst="rect">
            <a:avLst/>
          </a:prstGeom>
        </p:spPr>
        <p:txBody>
          <a:bodyPr wrap="square">
            <a:spAutoFit/>
          </a:bodyPr>
          <a:lstStyle/>
          <a:p>
            <a:pPr marL="261938" indent="-261938" algn="just">
              <a:buNone/>
            </a:pPr>
            <a:r>
              <a:rPr lang="en-GB" sz="2400" u="none" dirty="0">
                <a:solidFill>
                  <a:srgbClr val="FF0000"/>
                </a:solidFill>
              </a:rPr>
              <a:t>Risk-weights:</a:t>
            </a:r>
            <a:endParaRPr lang="en-US" sz="2400" u="none" dirty="0">
              <a:solidFill>
                <a:srgbClr val="FF0000"/>
              </a:solidFill>
            </a:endParaRPr>
          </a:p>
        </p:txBody>
      </p:sp>
    </p:spTree>
    <p:extLst>
      <p:ext uri="{BB962C8B-B14F-4D97-AF65-F5344CB8AC3E}">
        <p14:creationId xmlns:p14="http://schemas.microsoft.com/office/powerpoint/2010/main" val="3345787587"/>
      </p:ext>
    </p:extLst>
  </p:cSld>
  <p:clrMapOvr>
    <a:masterClrMapping/>
  </p:clrMapOvr>
  <p:transition spd="slow">
    <p:pull dir="r"/>
  </p:transition>
</p:sld>
</file>

<file path=ppt/slides/slide9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Risk Weight Floors</a:t>
            </a:r>
          </a:p>
        </p:txBody>
      </p:sp>
      <p:sp>
        <p:nvSpPr>
          <p:cNvPr id="1673219" name="Rectangle 3"/>
          <p:cNvSpPr>
            <a:spLocks noGrp="1" noChangeArrowheads="1"/>
          </p:cNvSpPr>
          <p:nvPr>
            <p:ph type="body" idx="1"/>
          </p:nvPr>
        </p:nvSpPr>
        <p:spPr>
          <a:xfrm>
            <a:off x="809596" y="1628800"/>
            <a:ext cx="8643998" cy="2232248"/>
          </a:xfrm>
        </p:spPr>
        <p:txBody>
          <a:bodyPr/>
          <a:lstStyle/>
          <a:p>
            <a:pPr algn="just">
              <a:lnSpc>
                <a:spcPts val="2700"/>
              </a:lnSpc>
              <a:spcBef>
                <a:spcPts val="600"/>
              </a:spcBef>
              <a:spcAft>
                <a:spcPts val="600"/>
              </a:spcAft>
            </a:pPr>
            <a:r>
              <a:rPr lang="en-US" sz="2000" dirty="0">
                <a:solidFill>
                  <a:srgbClr val="FF3300"/>
                </a:solidFill>
              </a:rPr>
              <a:t>Floors to credit risk weights will be imposed to banks using IRB</a:t>
            </a:r>
            <a:r>
              <a:rPr lang="en-US" sz="2000" dirty="0"/>
              <a:t>, to avoid that capital requirements </a:t>
            </a:r>
            <a:r>
              <a:rPr lang="en-GB" sz="2000" dirty="0"/>
              <a:t>fall below a certain percentage of capital requirements derived under the standardised approach.</a:t>
            </a:r>
          </a:p>
          <a:p>
            <a:pPr algn="just">
              <a:lnSpc>
                <a:spcPts val="2700"/>
              </a:lnSpc>
              <a:spcBef>
                <a:spcPts val="600"/>
              </a:spcBef>
              <a:spcAft>
                <a:spcPts val="600"/>
              </a:spcAft>
            </a:pPr>
            <a:r>
              <a:rPr lang="en-GB" sz="2000" dirty="0"/>
              <a:t>Total RWA cannot be lower than 72,5% of the RWA calculated according </a:t>
            </a:r>
            <a:r>
              <a:rPr lang="en-US" sz="2000" dirty="0"/>
              <a:t>to the </a:t>
            </a:r>
            <a:r>
              <a:rPr lang="en-GB" sz="2000" dirty="0"/>
              <a:t>standardised</a:t>
            </a:r>
            <a:r>
              <a:rPr lang="en-US" sz="2000" dirty="0"/>
              <a:t> approach, with a phasing-in period, between 2022 and 2027, starting with a floor of 50%.</a:t>
            </a:r>
            <a:endParaRPr lang="en-US" sz="2000" dirty="0">
              <a:solidFill>
                <a:srgbClr val="FF0000"/>
              </a:solidFill>
            </a:endParaRPr>
          </a:p>
          <a:p>
            <a:pPr algn="just">
              <a:lnSpc>
                <a:spcPts val="2700"/>
              </a:lnSpc>
              <a:spcBef>
                <a:spcPts val="600"/>
              </a:spcBef>
              <a:spcAft>
                <a:spcPts val="600"/>
              </a:spcAft>
            </a:pPr>
            <a:endParaRPr lang="en-US" sz="2000"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917</a:t>
            </a:fld>
            <a:endParaRPr lang="en-US"/>
          </a:p>
        </p:txBody>
      </p:sp>
      <p:pic>
        <p:nvPicPr>
          <p:cNvPr id="4" name="Picture 3"/>
          <p:cNvPicPr>
            <a:picLocks noChangeAspect="1"/>
          </p:cNvPicPr>
          <p:nvPr/>
        </p:nvPicPr>
        <p:blipFill>
          <a:blip r:embed="rId2"/>
          <a:stretch>
            <a:fillRect/>
          </a:stretch>
        </p:blipFill>
        <p:spPr>
          <a:xfrm>
            <a:off x="821255" y="4130855"/>
            <a:ext cx="5427889" cy="1530393"/>
          </a:xfrm>
          <a:prstGeom prst="rect">
            <a:avLst/>
          </a:prstGeom>
        </p:spPr>
      </p:pic>
      <p:sp>
        <p:nvSpPr>
          <p:cNvPr id="13" name="Rectangle 3"/>
          <p:cNvSpPr txBox="1">
            <a:spLocks noChangeArrowheads="1"/>
          </p:cNvSpPr>
          <p:nvPr/>
        </p:nvSpPr>
        <p:spPr bwMode="auto">
          <a:xfrm>
            <a:off x="809596" y="6055777"/>
            <a:ext cx="6303644" cy="25354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kumimoji="0" lang="en-US" sz="1200" b="0" u="none" kern="0" dirty="0"/>
              <a:t>Source: BCBS (2017), “</a:t>
            </a:r>
            <a:r>
              <a:rPr kumimoji="0" lang="en-GB" sz="1200" b="0" u="none" kern="0" dirty="0"/>
              <a:t>Basel III: Finalising post-crisis reforms”, Dec.</a:t>
            </a:r>
            <a:endParaRPr kumimoji="0" lang="en-US" sz="1200" b="0" u="none" kern="0" dirty="0"/>
          </a:p>
        </p:txBody>
      </p:sp>
      <p:pic>
        <p:nvPicPr>
          <p:cNvPr id="7" name="Picture 6"/>
          <p:cNvPicPr>
            <a:picLocks noChangeAspect="1"/>
          </p:cNvPicPr>
          <p:nvPr/>
        </p:nvPicPr>
        <p:blipFill>
          <a:blip r:embed="rId3"/>
          <a:stretch>
            <a:fillRect/>
          </a:stretch>
        </p:blipFill>
        <p:spPr>
          <a:xfrm>
            <a:off x="6321152" y="4196748"/>
            <a:ext cx="3060434" cy="1536508"/>
          </a:xfrm>
          <a:prstGeom prst="rect">
            <a:avLst/>
          </a:prstGeom>
        </p:spPr>
      </p:pic>
    </p:spTree>
    <p:extLst>
      <p:ext uri="{BB962C8B-B14F-4D97-AF65-F5344CB8AC3E}">
        <p14:creationId xmlns:p14="http://schemas.microsoft.com/office/powerpoint/2010/main" val="1190841238"/>
      </p:ext>
    </p:extLst>
  </p:cSld>
  <p:clrMapOvr>
    <a:masterClrMapping/>
  </p:clrMapOvr>
  <p:transition spd="med">
    <p:pull dir="r"/>
  </p:transition>
</p:sld>
</file>

<file path=ppt/slides/slide9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776536" y="342900"/>
            <a:ext cx="8551614" cy="1104900"/>
          </a:xfrm>
        </p:spPr>
        <p:txBody>
          <a:bodyPr/>
          <a:lstStyle/>
          <a:p>
            <a:r>
              <a:rPr lang="en-US" sz="4200" dirty="0"/>
              <a:t>Credit Risk Mitigation</a:t>
            </a:r>
          </a:p>
        </p:txBody>
      </p:sp>
      <p:sp>
        <p:nvSpPr>
          <p:cNvPr id="1281027" name="Rectangle 3"/>
          <p:cNvSpPr>
            <a:spLocks noGrp="1" noChangeArrowheads="1"/>
          </p:cNvSpPr>
          <p:nvPr>
            <p:ph type="body" idx="1"/>
          </p:nvPr>
        </p:nvSpPr>
        <p:spPr>
          <a:xfrm>
            <a:off x="776536" y="1628799"/>
            <a:ext cx="8716714" cy="4694213"/>
          </a:xfrm>
        </p:spPr>
        <p:txBody>
          <a:bodyPr/>
          <a:lstStyle/>
          <a:p>
            <a:pPr marL="236455" indent="-236455" algn="just">
              <a:lnSpc>
                <a:spcPts val="2700"/>
              </a:lnSpc>
              <a:spcBef>
                <a:spcPts val="600"/>
              </a:spcBef>
              <a:spcAft>
                <a:spcPts val="600"/>
              </a:spcAft>
            </a:pPr>
            <a:r>
              <a:rPr lang="en-GB" altLang="en-US" sz="2000" dirty="0">
                <a:cs typeface="Times New Roman" pitchFamily="18" charset="0"/>
              </a:rPr>
              <a:t>Exposures may be collateralised by cash or securities, a guarantee provided by a third party or a credit derivative:</a:t>
            </a:r>
          </a:p>
          <a:p>
            <a:pPr marL="0" indent="0" algn="just">
              <a:lnSpc>
                <a:spcPts val="2700"/>
              </a:lnSpc>
              <a:spcBef>
                <a:spcPts val="600"/>
              </a:spcBef>
              <a:spcAft>
                <a:spcPts val="600"/>
              </a:spcAft>
              <a:buNone/>
            </a:pPr>
            <a:r>
              <a:rPr lang="en-US" altLang="en-US" sz="2000" b="1" dirty="0">
                <a:solidFill>
                  <a:srgbClr val="FF0000"/>
                </a:solidFill>
                <a:cs typeface="Times New Roman" pitchFamily="18" charset="0"/>
              </a:rPr>
              <a:t>(1) Collateralized transactions:</a:t>
            </a:r>
          </a:p>
          <a:p>
            <a:pPr algn="just"/>
            <a:r>
              <a:rPr lang="en-GB" altLang="en-US" sz="1800" dirty="0">
                <a:solidFill>
                  <a:srgbClr val="FF0000"/>
                </a:solidFill>
                <a:cs typeface="Times New Roman" pitchFamily="18" charset="0"/>
              </a:rPr>
              <a:t>simple approach </a:t>
            </a:r>
            <a:r>
              <a:rPr lang="en-GB" altLang="en-US" sz="1800" dirty="0">
                <a:cs typeface="Times New Roman" pitchFamily="18" charset="0"/>
              </a:rPr>
              <a:t>- replaces the risk weight of the counterparty by the risk weight of the collateral for the collateralised portion of the exposure (with a 20% floor), for a set of eligible collaterals (</a:t>
            </a:r>
            <a:r>
              <a:rPr lang="en-US" sz="1800" dirty="0"/>
              <a:t>that have to be revalued at least every 6 months and be pledged for at least the life of the exposure)</a:t>
            </a:r>
            <a:r>
              <a:rPr lang="en-GB" altLang="en-US" sz="1800" dirty="0">
                <a:cs typeface="Times New Roman" pitchFamily="18" charset="0"/>
              </a:rPr>
              <a:t>;</a:t>
            </a:r>
          </a:p>
          <a:p>
            <a:pPr marL="268288" indent="-268288" algn="just">
              <a:lnSpc>
                <a:spcPts val="2600"/>
              </a:lnSpc>
              <a:spcBef>
                <a:spcPts val="600"/>
              </a:spcBef>
              <a:spcAft>
                <a:spcPts val="0"/>
              </a:spcAft>
              <a:buAutoNum type="romanLcParenBoth"/>
            </a:pPr>
            <a:r>
              <a:rPr lang="en-GB" altLang="en-US" sz="1800" dirty="0">
                <a:solidFill>
                  <a:srgbClr val="FF0000"/>
                </a:solidFill>
                <a:cs typeface="Times New Roman" pitchFamily="18" charset="0"/>
              </a:rPr>
              <a:t>comprehensive approach </a:t>
            </a:r>
            <a:r>
              <a:rPr lang="en-GB" altLang="en-US" sz="1800" dirty="0">
                <a:cs typeface="Times New Roman" pitchFamily="18" charset="0"/>
              </a:rPr>
              <a:t>- more precise reduction of exposures by the collateral,  considering a volatility-adjusted value of the collateral.</a:t>
            </a:r>
          </a:p>
          <a:p>
            <a:pPr marL="0" indent="0" algn="just">
              <a:lnSpc>
                <a:spcPts val="2700"/>
              </a:lnSpc>
              <a:spcBef>
                <a:spcPts val="600"/>
              </a:spcBef>
              <a:spcAft>
                <a:spcPts val="600"/>
              </a:spcAft>
              <a:buNone/>
            </a:pPr>
            <a:r>
              <a:rPr lang="en-US" altLang="en-US" sz="2000" b="1" dirty="0">
                <a:solidFill>
                  <a:srgbClr val="FF0000"/>
                </a:solidFill>
                <a:cs typeface="Times New Roman" pitchFamily="18" charset="0"/>
              </a:rPr>
              <a:t>(2) On-balance sheet netting - </a:t>
            </a:r>
            <a:r>
              <a:rPr lang="en-GB" altLang="en-US" sz="2000" dirty="0">
                <a:cs typeface="Times New Roman" pitchFamily="18" charset="0"/>
              </a:rPr>
              <a:t>capital requirements based on credit exposures, net of the collateral value.</a:t>
            </a:r>
          </a:p>
          <a:p>
            <a:pPr marL="0" indent="0" algn="just">
              <a:lnSpc>
                <a:spcPts val="2700"/>
              </a:lnSpc>
              <a:spcBef>
                <a:spcPts val="600"/>
              </a:spcBef>
              <a:spcAft>
                <a:spcPts val="600"/>
              </a:spcAft>
              <a:buNone/>
            </a:pPr>
            <a:r>
              <a:rPr lang="en-GB" altLang="en-US" sz="2000" b="1" dirty="0">
                <a:solidFill>
                  <a:srgbClr val="FF0000"/>
                </a:solidFill>
                <a:cs typeface="Times New Roman" pitchFamily="18" charset="0"/>
              </a:rPr>
              <a:t>(3) Guarantees and credit derivatives - </a:t>
            </a:r>
            <a:r>
              <a:rPr lang="en-GB" altLang="en-US" sz="2000" dirty="0">
                <a:cs typeface="Times New Roman" pitchFamily="18" charset="0"/>
              </a:rPr>
              <a:t>replaces the risk weight of the debtor by the risk weight of the guarantor or the credit derivative counterparty.</a:t>
            </a:r>
            <a:endParaRPr lang="en-US" altLang="en-US" sz="2000" b="1" dirty="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918</a:t>
            </a:fld>
            <a:endParaRPr lang="en-US" dirty="0"/>
          </a:p>
        </p:txBody>
      </p:sp>
    </p:spTree>
    <p:extLst>
      <p:ext uri="{BB962C8B-B14F-4D97-AF65-F5344CB8AC3E}">
        <p14:creationId xmlns:p14="http://schemas.microsoft.com/office/powerpoint/2010/main" val="451261336"/>
      </p:ext>
    </p:extLst>
  </p:cSld>
  <p:clrMapOvr>
    <a:masterClrMapping/>
  </p:clrMapOvr>
  <p:transition spd="slow">
    <p:pull dir="r"/>
  </p:transition>
</p:sld>
</file>

<file path=ppt/slides/slide9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776536" y="342900"/>
            <a:ext cx="8551614" cy="1104900"/>
          </a:xfrm>
        </p:spPr>
        <p:txBody>
          <a:bodyPr/>
          <a:lstStyle/>
          <a:p>
            <a:r>
              <a:rPr lang="en-US" sz="4200" dirty="0"/>
              <a:t>Credit Risk Mitigation</a:t>
            </a:r>
          </a:p>
        </p:txBody>
      </p:sp>
      <p:sp>
        <p:nvSpPr>
          <p:cNvPr id="1281027" name="Rectangle 3"/>
          <p:cNvSpPr>
            <a:spLocks noGrp="1" noChangeArrowheads="1"/>
          </p:cNvSpPr>
          <p:nvPr>
            <p:ph type="body" idx="1"/>
          </p:nvPr>
        </p:nvSpPr>
        <p:spPr>
          <a:xfrm>
            <a:off x="776536" y="1628800"/>
            <a:ext cx="8716714" cy="4608512"/>
          </a:xfrm>
        </p:spPr>
        <p:txBody>
          <a:bodyPr/>
          <a:lstStyle/>
          <a:p>
            <a:pPr marL="236455" indent="-236455" algn="just">
              <a:lnSpc>
                <a:spcPts val="2700"/>
              </a:lnSpc>
              <a:spcBef>
                <a:spcPts val="600"/>
              </a:spcBef>
              <a:spcAft>
                <a:spcPts val="600"/>
              </a:spcAft>
            </a:pPr>
            <a:r>
              <a:rPr lang="en-GB" altLang="en-US" sz="2000" dirty="0">
                <a:solidFill>
                  <a:srgbClr val="FF0000"/>
                </a:solidFill>
                <a:cs typeface="Times New Roman" pitchFamily="18" charset="0"/>
              </a:rPr>
              <a:t>Simple approach - Eligible collaterals</a:t>
            </a:r>
            <a:r>
              <a:rPr lang="pt-PT" altLang="en-US" sz="2000" dirty="0">
                <a:cs typeface="Times New Roman" pitchFamily="18" charset="0"/>
              </a:rPr>
              <a:t>:</a:t>
            </a:r>
          </a:p>
          <a:p>
            <a:pPr marL="514350" indent="-514350" algn="just">
              <a:lnSpc>
                <a:spcPts val="2700"/>
              </a:lnSpc>
              <a:spcBef>
                <a:spcPts val="600"/>
              </a:spcBef>
              <a:spcAft>
                <a:spcPts val="600"/>
              </a:spcAft>
              <a:buAutoNum type="romanLcParenBoth"/>
            </a:pPr>
            <a:r>
              <a:rPr lang="en-US" altLang="en-US" sz="2000" dirty="0">
                <a:cs typeface="Times New Roman" pitchFamily="18" charset="0"/>
              </a:rPr>
              <a:t>Cash</a:t>
            </a:r>
          </a:p>
          <a:p>
            <a:pPr marL="514350" indent="-514350" algn="just">
              <a:lnSpc>
                <a:spcPts val="2700"/>
              </a:lnSpc>
              <a:spcBef>
                <a:spcPts val="600"/>
              </a:spcBef>
              <a:spcAft>
                <a:spcPts val="600"/>
              </a:spcAft>
              <a:buAutoNum type="romanLcParenBoth"/>
            </a:pPr>
            <a:r>
              <a:rPr lang="en-US" altLang="en-US" sz="2000" dirty="0">
                <a:cs typeface="Times New Roman" pitchFamily="18" charset="0"/>
              </a:rPr>
              <a:t>Gold</a:t>
            </a:r>
          </a:p>
          <a:p>
            <a:pPr marL="514350" indent="-514350" algn="just">
              <a:lnSpc>
                <a:spcPts val="2700"/>
              </a:lnSpc>
              <a:spcBef>
                <a:spcPts val="600"/>
              </a:spcBef>
              <a:spcAft>
                <a:spcPts val="600"/>
              </a:spcAft>
              <a:buAutoNum type="romanLcParenBoth"/>
            </a:pPr>
            <a:r>
              <a:rPr lang="en-US" altLang="en-US" sz="2000" dirty="0">
                <a:cs typeface="Times New Roman" pitchFamily="18" charset="0"/>
              </a:rPr>
              <a:t>Debt securities</a:t>
            </a:r>
          </a:p>
          <a:p>
            <a:pPr algn="just">
              <a:lnSpc>
                <a:spcPts val="2700"/>
              </a:lnSpc>
              <a:spcBef>
                <a:spcPts val="600"/>
              </a:spcBef>
              <a:spcAft>
                <a:spcPts val="600"/>
              </a:spcAft>
              <a:buFontTx/>
              <a:buChar char="-"/>
            </a:pPr>
            <a:r>
              <a:rPr lang="en-US" altLang="en-US" sz="2000" dirty="0">
                <a:cs typeface="Times New Roman" pitchFamily="18" charset="0"/>
              </a:rPr>
              <a:t>Government Debt: rating &gt;= BB-</a:t>
            </a:r>
          </a:p>
          <a:p>
            <a:pPr algn="just">
              <a:lnSpc>
                <a:spcPts val="2700"/>
              </a:lnSpc>
              <a:spcBef>
                <a:spcPts val="600"/>
              </a:spcBef>
              <a:spcAft>
                <a:spcPts val="600"/>
              </a:spcAft>
              <a:buFontTx/>
              <a:buChar char="-"/>
            </a:pPr>
            <a:r>
              <a:rPr lang="en-US" altLang="en-US" sz="2000" dirty="0">
                <a:cs typeface="Times New Roman" pitchFamily="18" charset="0"/>
              </a:rPr>
              <a:t>Other entities: rating &gt;= BBB-</a:t>
            </a:r>
          </a:p>
          <a:p>
            <a:pPr algn="just">
              <a:lnSpc>
                <a:spcPts val="2700"/>
              </a:lnSpc>
              <a:spcBef>
                <a:spcPts val="600"/>
              </a:spcBef>
              <a:spcAft>
                <a:spcPts val="600"/>
              </a:spcAft>
              <a:buFontTx/>
              <a:buChar char="-"/>
            </a:pPr>
            <a:r>
              <a:rPr lang="en-US" altLang="en-US" sz="2000" dirty="0">
                <a:cs typeface="Times New Roman" pitchFamily="18" charset="0"/>
              </a:rPr>
              <a:t>Short-term debt: rating A-3/P-3</a:t>
            </a:r>
          </a:p>
          <a:p>
            <a:pPr algn="just">
              <a:lnSpc>
                <a:spcPts val="2700"/>
              </a:lnSpc>
              <a:spcBef>
                <a:spcPts val="600"/>
              </a:spcBef>
              <a:spcAft>
                <a:spcPts val="600"/>
              </a:spcAft>
              <a:buFontTx/>
              <a:buChar char="-"/>
            </a:pPr>
            <a:r>
              <a:rPr lang="en-US" altLang="en-US" sz="2000" dirty="0">
                <a:cs typeface="Times New Roman" pitchFamily="18" charset="0"/>
              </a:rPr>
              <a:t>Non-rated debt: senior debt issued by a bank, listed on a recognized exchanged, with similar debt issued with an investment grade rating and liquidity considered by the supervisor as adequate.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919</a:t>
            </a:fld>
            <a:endParaRPr lang="en-US" dirty="0"/>
          </a:p>
        </p:txBody>
      </p:sp>
    </p:spTree>
    <p:extLst>
      <p:ext uri="{BB962C8B-B14F-4D97-AF65-F5344CB8AC3E}">
        <p14:creationId xmlns:p14="http://schemas.microsoft.com/office/powerpoint/2010/main" val="431441515"/>
      </p:ext>
    </p:extLst>
  </p:cSld>
  <p:clrMapOvr>
    <a:masterClrMapping/>
  </p:clrMapOvr>
  <p:transition spd="slow">
    <p:pull dir="r"/>
  </p:transition>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Relevance of Finance for </a:t>
            </a:r>
            <a:br>
              <a:rPr lang="en-US" dirty="0"/>
            </a:br>
            <a:r>
              <a:rPr lang="en-US" dirty="0"/>
              <a:t>Economic Growth</a:t>
            </a:r>
          </a:p>
        </p:txBody>
      </p:sp>
      <p:sp>
        <p:nvSpPr>
          <p:cNvPr id="1619971" name="Rectangle 3"/>
          <p:cNvSpPr>
            <a:spLocks noGrp="1" noChangeArrowheads="1"/>
          </p:cNvSpPr>
          <p:nvPr>
            <p:ph type="body" idx="1"/>
          </p:nvPr>
        </p:nvSpPr>
        <p:spPr>
          <a:xfrm>
            <a:off x="776536" y="1628800"/>
            <a:ext cx="8677058" cy="4680520"/>
          </a:xfrm>
        </p:spPr>
        <p:txBody>
          <a:bodyPr/>
          <a:lstStyle/>
          <a:p>
            <a:pPr marL="273050" indent="-273050" algn="just">
              <a:lnSpc>
                <a:spcPts val="2700"/>
              </a:lnSpc>
              <a:spcBef>
                <a:spcPts val="600"/>
              </a:spcBef>
              <a:spcAft>
                <a:spcPts val="600"/>
              </a:spcAft>
              <a:buFontTx/>
              <a:buChar char="-"/>
            </a:pPr>
            <a:endParaRPr lang="en-US" sz="2000" dirty="0"/>
          </a:p>
          <a:p>
            <a:pPr marL="273050" indent="-273050" algn="just">
              <a:lnSpc>
                <a:spcPts val="2700"/>
              </a:lnSpc>
              <a:spcBef>
                <a:spcPts val="600"/>
              </a:spcBef>
              <a:spcAft>
                <a:spcPts val="600"/>
              </a:spcAft>
              <a:buFontTx/>
              <a:buChar char="-"/>
            </a:pPr>
            <a:r>
              <a:rPr lang="en-US" sz="2000" dirty="0"/>
              <a:t>Nonetheless, </a:t>
            </a:r>
            <a:r>
              <a:rPr lang="en-US" sz="2000" dirty="0">
                <a:solidFill>
                  <a:srgbClr val="FF0000"/>
                </a:solidFill>
              </a:rPr>
              <a:t>higher macroeconomic volatility may be compensated by higher economic growth</a:t>
            </a:r>
            <a:r>
              <a:rPr lang="en-US" sz="2000" dirty="0"/>
              <a:t>:</a:t>
            </a:r>
          </a:p>
          <a:p>
            <a:pPr marL="273050" indent="-273050" algn="just">
              <a:lnSpc>
                <a:spcPts val="2700"/>
              </a:lnSpc>
              <a:spcBef>
                <a:spcPts val="600"/>
              </a:spcBef>
              <a:spcAft>
                <a:spcPts val="600"/>
              </a:spcAft>
              <a:buFontTx/>
              <a:buChar char="-"/>
            </a:pPr>
            <a:endParaRPr lang="en-US" sz="2000" dirty="0"/>
          </a:p>
          <a:p>
            <a:pPr marL="673100" lvl="1" indent="-273050" algn="just">
              <a:lnSpc>
                <a:spcPts val="2700"/>
              </a:lnSpc>
              <a:spcBef>
                <a:spcPts val="600"/>
              </a:spcBef>
              <a:spcAft>
                <a:spcPts val="600"/>
              </a:spcAft>
              <a:buFontTx/>
              <a:buChar char="-"/>
            </a:pPr>
            <a:r>
              <a:rPr lang="en-US" sz="1800" dirty="0"/>
              <a:t>“Although there seem to be a contradiction between the empirical literature that finds a positive effect of financial depth on economic development and the literature that has shown that credit growth is a predictor of banking and currency crises (e.g. Kaminsky and Reinhart,1999), the fact that a large financial sector may increase volatility does not necessarily mean that large financial systems are bad. </a:t>
            </a:r>
            <a:r>
              <a:rPr lang="en-US" sz="1800" dirty="0">
                <a:solidFill>
                  <a:srgbClr val="FF0000"/>
                </a:solidFill>
              </a:rPr>
              <a:t>It is possible that countries with large financial sectors pay a price in terms of volatility but are rewarded in terms of higher growth </a:t>
            </a:r>
            <a:r>
              <a:rPr lang="en-US" sz="1800" dirty="0"/>
              <a:t>(</a:t>
            </a:r>
            <a:r>
              <a:rPr lang="en-US" sz="1800" dirty="0" err="1"/>
              <a:t>Rancière</a:t>
            </a:r>
            <a:r>
              <a:rPr lang="en-US" sz="1800" dirty="0"/>
              <a:t>, </a:t>
            </a:r>
            <a:r>
              <a:rPr lang="en-US" sz="1800" dirty="0" err="1"/>
              <a:t>Tornell</a:t>
            </a:r>
            <a:r>
              <a:rPr lang="en-US" sz="1800" dirty="0"/>
              <a:t> and </a:t>
            </a:r>
            <a:r>
              <a:rPr lang="en-US" sz="1800" dirty="0" err="1"/>
              <a:t>Westermann</a:t>
            </a:r>
            <a:r>
              <a:rPr lang="en-US" sz="1800" dirty="0"/>
              <a:t>, 2008)”.</a:t>
            </a:r>
          </a:p>
          <a:p>
            <a:pPr marL="273050" indent="-273050" algn="just">
              <a:lnSpc>
                <a:spcPts val="2700"/>
              </a:lnSpc>
              <a:spcBef>
                <a:spcPts val="600"/>
              </a:spcBef>
              <a:spcAft>
                <a:spcPts val="600"/>
              </a:spcAft>
              <a:buFontTx/>
              <a:buChar char="-"/>
            </a:pPr>
            <a:endParaRPr lang="en-US" sz="2000" dirty="0"/>
          </a:p>
          <a:p>
            <a:pPr algn="just">
              <a:lnSpc>
                <a:spcPts val="2700"/>
              </a:lnSpc>
              <a:spcBef>
                <a:spcPts val="600"/>
              </a:spcBef>
              <a:spcAft>
                <a:spcPts val="600"/>
              </a:spcAft>
              <a:buFontTx/>
              <a:buChar char="-"/>
            </a:pPr>
            <a:endParaRPr lang="en-US" sz="2000" dirty="0"/>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92</a:t>
            </a:fld>
            <a:endParaRPr lang="en-US"/>
          </a:p>
        </p:txBody>
      </p:sp>
      <p:sp>
        <p:nvSpPr>
          <p:cNvPr id="7" name="Down Arrow 6"/>
          <p:cNvSpPr/>
          <p:nvPr/>
        </p:nvSpPr>
        <p:spPr bwMode="auto">
          <a:xfrm>
            <a:off x="4971049" y="1700808"/>
            <a:ext cx="28803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727543815"/>
      </p:ext>
    </p:extLst>
  </p:cSld>
  <p:clrMapOvr>
    <a:masterClrMapping/>
  </p:clrMapOvr>
  <p:transition spd="slow">
    <p:pull dir="r"/>
  </p:transition>
</p:sld>
</file>

<file path=ppt/slides/slide9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776536" y="342900"/>
            <a:ext cx="8551614" cy="1104900"/>
          </a:xfrm>
        </p:spPr>
        <p:txBody>
          <a:bodyPr/>
          <a:lstStyle/>
          <a:p>
            <a:r>
              <a:rPr lang="en-US" sz="4200" dirty="0"/>
              <a:t>Credit Risk Mitigation</a:t>
            </a:r>
          </a:p>
        </p:txBody>
      </p:sp>
      <p:sp>
        <p:nvSpPr>
          <p:cNvPr id="1281027" name="Rectangle 3"/>
          <p:cNvSpPr>
            <a:spLocks noGrp="1" noChangeArrowheads="1"/>
          </p:cNvSpPr>
          <p:nvPr>
            <p:ph type="body" idx="1"/>
          </p:nvPr>
        </p:nvSpPr>
        <p:spPr>
          <a:xfrm>
            <a:off x="776536" y="1628800"/>
            <a:ext cx="8716714" cy="4608512"/>
          </a:xfrm>
        </p:spPr>
        <p:txBody>
          <a:bodyPr/>
          <a:lstStyle/>
          <a:p>
            <a:pPr marL="236455" indent="-236455" algn="just">
              <a:lnSpc>
                <a:spcPts val="2700"/>
              </a:lnSpc>
              <a:spcBef>
                <a:spcPts val="600"/>
              </a:spcBef>
              <a:spcAft>
                <a:spcPts val="600"/>
              </a:spcAft>
            </a:pPr>
            <a:r>
              <a:rPr lang="en-GB" altLang="en-US" sz="2000" dirty="0">
                <a:solidFill>
                  <a:srgbClr val="FF0000"/>
                </a:solidFill>
                <a:cs typeface="Times New Roman" pitchFamily="18" charset="0"/>
              </a:rPr>
              <a:t>Comprehensive approach – exposure amount after risk mitigation</a:t>
            </a:r>
            <a:r>
              <a:rPr lang="pt-PT" altLang="en-US" sz="2000" dirty="0">
                <a:cs typeface="Times New Roman" pitchFamily="18" charset="0"/>
              </a:rPr>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920</a:t>
            </a:fld>
            <a:endParaRPr lang="en-US" dirty="0"/>
          </a:p>
        </p:txBody>
      </p:sp>
      <p:pic>
        <p:nvPicPr>
          <p:cNvPr id="3" name="Picture 2"/>
          <p:cNvPicPr>
            <a:picLocks noChangeAspect="1"/>
          </p:cNvPicPr>
          <p:nvPr/>
        </p:nvPicPr>
        <p:blipFill>
          <a:blip r:embed="rId2"/>
          <a:stretch>
            <a:fillRect/>
          </a:stretch>
        </p:blipFill>
        <p:spPr>
          <a:xfrm>
            <a:off x="1136575" y="2132856"/>
            <a:ext cx="3699226" cy="504056"/>
          </a:xfrm>
          <a:prstGeom prst="rect">
            <a:avLst/>
          </a:prstGeom>
        </p:spPr>
      </p:pic>
      <p:pic>
        <p:nvPicPr>
          <p:cNvPr id="4" name="Picture 3"/>
          <p:cNvPicPr>
            <a:picLocks noChangeAspect="1"/>
          </p:cNvPicPr>
          <p:nvPr/>
        </p:nvPicPr>
        <p:blipFill>
          <a:blip r:embed="rId3"/>
          <a:stretch>
            <a:fillRect/>
          </a:stretch>
        </p:blipFill>
        <p:spPr>
          <a:xfrm>
            <a:off x="1136574" y="2924944"/>
            <a:ext cx="5530512" cy="1584176"/>
          </a:xfrm>
          <a:prstGeom prst="rect">
            <a:avLst/>
          </a:prstGeom>
        </p:spPr>
      </p:pic>
    </p:spTree>
    <p:extLst>
      <p:ext uri="{BB962C8B-B14F-4D97-AF65-F5344CB8AC3E}">
        <p14:creationId xmlns:p14="http://schemas.microsoft.com/office/powerpoint/2010/main" val="1944673570"/>
      </p:ext>
    </p:extLst>
  </p:cSld>
  <p:clrMapOvr>
    <a:masterClrMapping/>
  </p:clrMapOvr>
  <p:transition spd="slow">
    <p:pull dir="r"/>
  </p:transition>
</p:sld>
</file>

<file path=ppt/slides/slide9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776536" y="342900"/>
            <a:ext cx="8551614" cy="1104900"/>
          </a:xfrm>
        </p:spPr>
        <p:txBody>
          <a:bodyPr/>
          <a:lstStyle/>
          <a:p>
            <a:r>
              <a:rPr lang="en-US" sz="4200" dirty="0"/>
              <a:t>Credit Risk Mitigation</a:t>
            </a:r>
          </a:p>
        </p:txBody>
      </p:sp>
      <p:sp>
        <p:nvSpPr>
          <p:cNvPr id="1281027" name="Rectangle 3"/>
          <p:cNvSpPr>
            <a:spLocks noGrp="1" noChangeArrowheads="1"/>
          </p:cNvSpPr>
          <p:nvPr>
            <p:ph type="body" idx="1"/>
          </p:nvPr>
        </p:nvSpPr>
        <p:spPr>
          <a:xfrm>
            <a:off x="776536" y="1628800"/>
            <a:ext cx="8716714" cy="4608512"/>
          </a:xfrm>
        </p:spPr>
        <p:txBody>
          <a:bodyPr/>
          <a:lstStyle/>
          <a:p>
            <a:pPr marL="236455" indent="-236455" algn="just">
              <a:lnSpc>
                <a:spcPts val="2700"/>
              </a:lnSpc>
              <a:spcBef>
                <a:spcPts val="600"/>
              </a:spcBef>
              <a:spcAft>
                <a:spcPts val="600"/>
              </a:spcAft>
            </a:pPr>
            <a:r>
              <a:rPr lang="en-GB" altLang="en-US" sz="2000" dirty="0">
                <a:solidFill>
                  <a:srgbClr val="FF0000"/>
                </a:solidFill>
                <a:cs typeface="Times New Roman" pitchFamily="18" charset="0"/>
              </a:rPr>
              <a:t>Supervisory haircuts (</a:t>
            </a:r>
            <a:r>
              <a:rPr lang="en-GB" altLang="en-US" sz="2000" dirty="0" err="1">
                <a:solidFill>
                  <a:srgbClr val="FF0000"/>
                </a:solidFill>
                <a:cs typeface="Times New Roman" pitchFamily="18" charset="0"/>
              </a:rPr>
              <a:t>H</a:t>
            </a:r>
            <a:r>
              <a:rPr lang="en-GB" altLang="en-US" sz="1600" dirty="0" err="1">
                <a:solidFill>
                  <a:srgbClr val="FF0000"/>
                </a:solidFill>
                <a:cs typeface="Times New Roman" pitchFamily="18" charset="0"/>
              </a:rPr>
              <a:t>c</a:t>
            </a:r>
            <a:r>
              <a:rPr lang="en-GB" altLang="en-US" sz="2000" dirty="0">
                <a:solidFill>
                  <a:srgbClr val="FF0000"/>
                </a:solidFill>
                <a:cs typeface="Times New Roman" pitchFamily="18" charset="0"/>
              </a:rPr>
              <a:t> and H</a:t>
            </a:r>
            <a:r>
              <a:rPr lang="en-GB" altLang="en-US" sz="1600" dirty="0">
                <a:solidFill>
                  <a:srgbClr val="FF0000"/>
                </a:solidFill>
                <a:cs typeface="Times New Roman" pitchFamily="18" charset="0"/>
              </a:rPr>
              <a:t>e</a:t>
            </a:r>
            <a:r>
              <a:rPr lang="en-GB" altLang="en-US" sz="2000" dirty="0">
                <a:solidFill>
                  <a:srgbClr val="FF0000"/>
                </a:solidFill>
                <a:cs typeface="Times New Roman" pitchFamily="18" charset="0"/>
              </a:rPr>
              <a:t>)</a:t>
            </a:r>
            <a:r>
              <a:rPr lang="pt-PT" altLang="en-US" sz="2000" dirty="0">
                <a:cs typeface="Times New Roman" pitchFamily="18" charset="0"/>
              </a:rPr>
              <a:t>:</a:t>
            </a:r>
          </a:p>
          <a:p>
            <a:pPr marL="236455" indent="-236455" algn="just">
              <a:lnSpc>
                <a:spcPts val="2700"/>
              </a:lnSpc>
              <a:spcBef>
                <a:spcPts val="600"/>
              </a:spcBef>
              <a:spcAft>
                <a:spcPts val="600"/>
              </a:spcAft>
            </a:pPr>
            <a:endParaRPr lang="pt-PT" altLang="en-US" sz="2000" dirty="0">
              <a:cs typeface="Times New Roman" pitchFamily="18" charset="0"/>
            </a:endParaRPr>
          </a:p>
          <a:p>
            <a:pPr marL="236455" indent="-236455" algn="just">
              <a:lnSpc>
                <a:spcPts val="2700"/>
              </a:lnSpc>
              <a:spcBef>
                <a:spcPts val="600"/>
              </a:spcBef>
              <a:spcAft>
                <a:spcPts val="600"/>
              </a:spcAft>
            </a:pPr>
            <a:endParaRPr lang="pt-PT" altLang="en-US" sz="2000" dirty="0">
              <a:cs typeface="Times New Roman" pitchFamily="18" charset="0"/>
            </a:endParaRPr>
          </a:p>
          <a:p>
            <a:pPr marL="236455" indent="-236455" algn="just">
              <a:lnSpc>
                <a:spcPts val="2700"/>
              </a:lnSpc>
              <a:spcBef>
                <a:spcPts val="600"/>
              </a:spcBef>
              <a:spcAft>
                <a:spcPts val="600"/>
              </a:spcAft>
            </a:pPr>
            <a:endParaRPr lang="pt-PT" altLang="en-US" sz="2000" dirty="0">
              <a:cs typeface="Times New Roman" pitchFamily="18" charset="0"/>
            </a:endParaRPr>
          </a:p>
          <a:p>
            <a:pPr marL="236455" indent="-236455" algn="just">
              <a:lnSpc>
                <a:spcPts val="2700"/>
              </a:lnSpc>
              <a:spcBef>
                <a:spcPts val="600"/>
              </a:spcBef>
              <a:spcAft>
                <a:spcPts val="600"/>
              </a:spcAft>
            </a:pPr>
            <a:endParaRPr lang="pt-PT" altLang="en-US" sz="2000" dirty="0">
              <a:cs typeface="Times New Roman" pitchFamily="18" charset="0"/>
            </a:endParaRPr>
          </a:p>
          <a:p>
            <a:pPr marL="236455" indent="-236455" algn="just">
              <a:lnSpc>
                <a:spcPts val="2700"/>
              </a:lnSpc>
              <a:spcBef>
                <a:spcPts val="600"/>
              </a:spcBef>
              <a:spcAft>
                <a:spcPts val="600"/>
              </a:spcAft>
            </a:pPr>
            <a:endParaRPr lang="pt-PT" altLang="en-US" sz="2000" dirty="0">
              <a:cs typeface="Times New Roman" pitchFamily="18" charset="0"/>
            </a:endParaRPr>
          </a:p>
          <a:p>
            <a:pPr marL="236455" indent="-236455" algn="just">
              <a:lnSpc>
                <a:spcPts val="2700"/>
              </a:lnSpc>
              <a:spcBef>
                <a:spcPts val="600"/>
              </a:spcBef>
              <a:spcAft>
                <a:spcPts val="600"/>
              </a:spcAft>
            </a:pPr>
            <a:endParaRPr lang="pt-PT" altLang="en-US" sz="2000" dirty="0">
              <a:cs typeface="Times New Roman" pitchFamily="18" charset="0"/>
            </a:endParaRPr>
          </a:p>
          <a:p>
            <a:pPr marL="236455" indent="-236455" algn="just">
              <a:lnSpc>
                <a:spcPts val="2700"/>
              </a:lnSpc>
              <a:spcBef>
                <a:spcPts val="600"/>
              </a:spcBef>
              <a:spcAft>
                <a:spcPts val="600"/>
              </a:spcAft>
            </a:pPr>
            <a:endParaRPr lang="pt-PT" altLang="en-US" sz="2000" dirty="0">
              <a:cs typeface="Times New Roman" pitchFamily="18" charset="0"/>
            </a:endParaRPr>
          </a:p>
          <a:p>
            <a:pPr marL="236455" indent="-236455" algn="just">
              <a:lnSpc>
                <a:spcPts val="2700"/>
              </a:lnSpc>
              <a:spcBef>
                <a:spcPts val="600"/>
              </a:spcBef>
              <a:spcAft>
                <a:spcPts val="600"/>
              </a:spcAft>
            </a:pPr>
            <a:r>
              <a:rPr lang="en-GB" altLang="en-US" sz="2000" dirty="0" err="1">
                <a:solidFill>
                  <a:srgbClr val="FF0000"/>
                </a:solidFill>
                <a:cs typeface="Times New Roman" pitchFamily="18" charset="0"/>
              </a:rPr>
              <a:t>H</a:t>
            </a:r>
            <a:r>
              <a:rPr lang="en-GB" altLang="en-US" sz="1600" dirty="0" err="1">
                <a:solidFill>
                  <a:srgbClr val="FF0000"/>
                </a:solidFill>
                <a:cs typeface="Times New Roman" pitchFamily="18" charset="0"/>
              </a:rPr>
              <a:t>fx</a:t>
            </a:r>
            <a:r>
              <a:rPr lang="pt-PT" altLang="en-US" sz="2000" dirty="0">
                <a:solidFill>
                  <a:srgbClr val="FF0000"/>
                </a:solidFill>
                <a:cs typeface="Times New Roman" pitchFamily="18" charset="0"/>
              </a:rPr>
              <a:t> = 8%</a:t>
            </a:r>
          </a:p>
          <a:p>
            <a:pPr marL="236455" indent="-236455" algn="just">
              <a:lnSpc>
                <a:spcPts val="2700"/>
              </a:lnSpc>
              <a:spcBef>
                <a:spcPts val="600"/>
              </a:spcBef>
              <a:spcAft>
                <a:spcPts val="600"/>
              </a:spcAft>
            </a:pPr>
            <a:endParaRPr lang="pt-PT" alt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921</a:t>
            </a:fld>
            <a:endParaRPr lang="en-US" dirty="0"/>
          </a:p>
        </p:txBody>
      </p:sp>
      <p:pic>
        <p:nvPicPr>
          <p:cNvPr id="5" name="Picture 4"/>
          <p:cNvPicPr>
            <a:picLocks noChangeAspect="1"/>
          </p:cNvPicPr>
          <p:nvPr/>
        </p:nvPicPr>
        <p:blipFill>
          <a:blip r:embed="rId2"/>
          <a:stretch>
            <a:fillRect/>
          </a:stretch>
        </p:blipFill>
        <p:spPr>
          <a:xfrm>
            <a:off x="776536" y="2276873"/>
            <a:ext cx="4003645" cy="3211242"/>
          </a:xfrm>
          <a:prstGeom prst="rect">
            <a:avLst/>
          </a:prstGeom>
        </p:spPr>
      </p:pic>
      <p:pic>
        <p:nvPicPr>
          <p:cNvPr id="6" name="Picture 5"/>
          <p:cNvPicPr>
            <a:picLocks noChangeAspect="1"/>
          </p:cNvPicPr>
          <p:nvPr/>
        </p:nvPicPr>
        <p:blipFill>
          <a:blip r:embed="rId3"/>
          <a:stretch>
            <a:fillRect/>
          </a:stretch>
        </p:blipFill>
        <p:spPr>
          <a:xfrm>
            <a:off x="5551171" y="2299864"/>
            <a:ext cx="3942079" cy="3188250"/>
          </a:xfrm>
          <a:prstGeom prst="rect">
            <a:avLst/>
          </a:prstGeom>
        </p:spPr>
      </p:pic>
    </p:spTree>
    <p:extLst>
      <p:ext uri="{BB962C8B-B14F-4D97-AF65-F5344CB8AC3E}">
        <p14:creationId xmlns:p14="http://schemas.microsoft.com/office/powerpoint/2010/main" val="611204653"/>
      </p:ext>
    </p:extLst>
  </p:cSld>
  <p:clrMapOvr>
    <a:masterClrMapping/>
  </p:clrMapOvr>
  <p:transition spd="slow">
    <p:pull dir="r"/>
  </p:transition>
</p:sld>
</file>

<file path=ppt/slides/slide9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776536" y="342900"/>
            <a:ext cx="8551614" cy="1104900"/>
          </a:xfrm>
        </p:spPr>
        <p:txBody>
          <a:bodyPr/>
          <a:lstStyle/>
          <a:p>
            <a:r>
              <a:rPr lang="en-US" sz="4200" dirty="0"/>
              <a:t>Credit Risk Mitigation</a:t>
            </a:r>
          </a:p>
        </p:txBody>
      </p:sp>
      <p:sp>
        <p:nvSpPr>
          <p:cNvPr id="1281027" name="Rectangle 3"/>
          <p:cNvSpPr>
            <a:spLocks noGrp="1" noChangeArrowheads="1"/>
          </p:cNvSpPr>
          <p:nvPr>
            <p:ph type="body" idx="1"/>
          </p:nvPr>
        </p:nvSpPr>
        <p:spPr>
          <a:xfrm>
            <a:off x="776536" y="1628799"/>
            <a:ext cx="8716714" cy="4694213"/>
          </a:xfrm>
        </p:spPr>
        <p:txBody>
          <a:bodyPr/>
          <a:lstStyle/>
          <a:p>
            <a:pPr marL="236455" indent="-236455" algn="just">
              <a:lnSpc>
                <a:spcPts val="2700"/>
              </a:lnSpc>
              <a:spcBef>
                <a:spcPts val="600"/>
              </a:spcBef>
              <a:spcAft>
                <a:spcPts val="600"/>
              </a:spcAft>
            </a:pPr>
            <a:r>
              <a:rPr lang="en-US" altLang="en-US" sz="2000" dirty="0">
                <a:solidFill>
                  <a:srgbClr val="FF0000"/>
                </a:solidFill>
                <a:cs typeface="Times New Roman" pitchFamily="18" charset="0"/>
              </a:rPr>
              <a:t>Example:</a:t>
            </a:r>
          </a:p>
          <a:p>
            <a:pPr algn="just">
              <a:lnSpc>
                <a:spcPts val="2700"/>
              </a:lnSpc>
              <a:spcBef>
                <a:spcPts val="600"/>
              </a:spcBef>
              <a:spcAft>
                <a:spcPts val="600"/>
              </a:spcAft>
              <a:buFontTx/>
              <a:buChar char="-"/>
            </a:pPr>
            <a:r>
              <a:rPr lang="en-US" altLang="en-US" sz="1800" dirty="0">
                <a:cs typeface="Times New Roman" pitchFamily="18" charset="0"/>
              </a:rPr>
              <a:t>Exposure = 800M€</a:t>
            </a:r>
          </a:p>
          <a:p>
            <a:pPr algn="just">
              <a:lnSpc>
                <a:spcPts val="2700"/>
              </a:lnSpc>
              <a:spcBef>
                <a:spcPts val="600"/>
              </a:spcBef>
              <a:spcAft>
                <a:spcPts val="600"/>
              </a:spcAft>
              <a:buFontTx/>
              <a:buChar char="-"/>
            </a:pPr>
            <a:r>
              <a:rPr lang="en-US" altLang="en-US" sz="1800" dirty="0">
                <a:cs typeface="Times New Roman" pitchFamily="18" charset="0"/>
              </a:rPr>
              <a:t>Debtor rating: B- =&gt; risk-weight =150%</a:t>
            </a:r>
          </a:p>
          <a:p>
            <a:pPr algn="just">
              <a:lnSpc>
                <a:spcPts val="2700"/>
              </a:lnSpc>
              <a:spcBef>
                <a:spcPts val="600"/>
              </a:spcBef>
              <a:spcAft>
                <a:spcPts val="600"/>
              </a:spcAft>
              <a:buFontTx/>
              <a:buChar char="-"/>
            </a:pPr>
            <a:r>
              <a:rPr lang="en-US" altLang="en-US" sz="1800" dirty="0">
                <a:cs typeface="Times New Roman" pitchFamily="18" charset="0"/>
              </a:rPr>
              <a:t>Collateral: 700 M€ of BBB bonds with a maturity = 12 years =&gt; risk-weight =100%</a:t>
            </a:r>
          </a:p>
          <a:p>
            <a:pPr algn="just">
              <a:lnSpc>
                <a:spcPts val="2700"/>
              </a:lnSpc>
              <a:spcBef>
                <a:spcPts val="600"/>
              </a:spcBef>
              <a:spcAft>
                <a:spcPts val="600"/>
              </a:spcAft>
              <a:buFontTx/>
              <a:buChar char="-"/>
            </a:pPr>
            <a:r>
              <a:rPr lang="en-US" altLang="en-US" sz="1800" dirty="0">
                <a:cs typeface="Times New Roman" pitchFamily="18" charset="0"/>
              </a:rPr>
              <a:t>RWA – simple approach: </a:t>
            </a:r>
          </a:p>
          <a:p>
            <a:pPr lvl="1" algn="just">
              <a:lnSpc>
                <a:spcPts val="2700"/>
              </a:lnSpc>
              <a:spcBef>
                <a:spcPts val="600"/>
              </a:spcBef>
              <a:spcAft>
                <a:spcPts val="600"/>
              </a:spcAft>
              <a:buFontTx/>
              <a:buChar char="-"/>
            </a:pPr>
            <a:r>
              <a:rPr lang="en-US" altLang="en-US" sz="1600" dirty="0">
                <a:cs typeface="Times New Roman" pitchFamily="18" charset="0"/>
              </a:rPr>
              <a:t>the risk-weight corresponding to the debtor will be replaced by the risk-weight of the collateral, in the collateralized amount</a:t>
            </a:r>
          </a:p>
          <a:p>
            <a:pPr lvl="1" algn="just">
              <a:lnSpc>
                <a:spcPts val="2700"/>
              </a:lnSpc>
              <a:spcBef>
                <a:spcPts val="600"/>
              </a:spcBef>
              <a:spcAft>
                <a:spcPts val="600"/>
              </a:spcAft>
              <a:buFontTx/>
              <a:buChar char="-"/>
            </a:pPr>
            <a:r>
              <a:rPr lang="en-US" altLang="en-US" sz="1600" dirty="0">
                <a:cs typeface="Times New Roman" pitchFamily="18" charset="0"/>
              </a:rPr>
              <a:t>in the remaining amount, the risk-weight keeps unchanged (150%)</a:t>
            </a:r>
          </a:p>
          <a:p>
            <a:pPr lvl="1" algn="just">
              <a:lnSpc>
                <a:spcPts val="2700"/>
              </a:lnSpc>
              <a:spcBef>
                <a:spcPts val="600"/>
              </a:spcBef>
              <a:spcAft>
                <a:spcPts val="600"/>
              </a:spcAft>
              <a:buFontTx/>
              <a:buChar char="-"/>
            </a:pPr>
            <a:endParaRPr lang="en-US" altLang="en-US" sz="1600" dirty="0">
              <a:cs typeface="Times New Roman" pitchFamily="18" charset="0"/>
            </a:endParaRPr>
          </a:p>
          <a:p>
            <a:pPr lvl="1" algn="just">
              <a:lnSpc>
                <a:spcPts val="2700"/>
              </a:lnSpc>
              <a:spcBef>
                <a:spcPts val="600"/>
              </a:spcBef>
              <a:spcAft>
                <a:spcPts val="600"/>
              </a:spcAft>
              <a:buFontTx/>
              <a:buChar char="-"/>
            </a:pPr>
            <a:r>
              <a:rPr lang="en-US" altLang="en-US" sz="2000" dirty="0">
                <a:solidFill>
                  <a:srgbClr val="FF0000"/>
                </a:solidFill>
                <a:cs typeface="Times New Roman" pitchFamily="18" charset="0"/>
              </a:rPr>
              <a:t>RWA = 100% x 700M + 150% x 100M = 850M€</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922</a:t>
            </a:fld>
            <a:endParaRPr lang="en-US" dirty="0"/>
          </a:p>
        </p:txBody>
      </p:sp>
      <p:sp>
        <p:nvSpPr>
          <p:cNvPr id="6" name="Down Arrow 5"/>
          <p:cNvSpPr/>
          <p:nvPr/>
        </p:nvSpPr>
        <p:spPr bwMode="auto">
          <a:xfrm>
            <a:off x="5052343" y="5445224"/>
            <a:ext cx="332705"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488141506"/>
      </p:ext>
    </p:extLst>
  </p:cSld>
  <p:clrMapOvr>
    <a:masterClrMapping/>
  </p:clrMapOvr>
  <p:transition spd="slow">
    <p:pull dir="r"/>
  </p:transition>
</p:sld>
</file>

<file path=ppt/slides/slide9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776536" y="342900"/>
            <a:ext cx="8551614" cy="1104900"/>
          </a:xfrm>
        </p:spPr>
        <p:txBody>
          <a:bodyPr/>
          <a:lstStyle/>
          <a:p>
            <a:r>
              <a:rPr lang="en-US" sz="4200" dirty="0"/>
              <a:t>Credit Risk Mitigation</a:t>
            </a:r>
          </a:p>
        </p:txBody>
      </p:sp>
      <p:sp>
        <p:nvSpPr>
          <p:cNvPr id="1281027" name="Rectangle 3"/>
          <p:cNvSpPr>
            <a:spLocks noGrp="1" noChangeArrowheads="1"/>
          </p:cNvSpPr>
          <p:nvPr>
            <p:ph type="body" idx="1"/>
          </p:nvPr>
        </p:nvSpPr>
        <p:spPr>
          <a:xfrm>
            <a:off x="776536" y="1628799"/>
            <a:ext cx="8716714" cy="4694213"/>
          </a:xfrm>
        </p:spPr>
        <p:txBody>
          <a:bodyPr/>
          <a:lstStyle/>
          <a:p>
            <a:pPr algn="just">
              <a:lnSpc>
                <a:spcPts val="2700"/>
              </a:lnSpc>
              <a:spcBef>
                <a:spcPts val="600"/>
              </a:spcBef>
              <a:spcAft>
                <a:spcPts val="600"/>
              </a:spcAft>
              <a:buFontTx/>
              <a:buChar char="-"/>
            </a:pPr>
            <a:r>
              <a:rPr lang="en-US" altLang="en-US" sz="2000" dirty="0">
                <a:cs typeface="Times New Roman" pitchFamily="18" charset="0"/>
              </a:rPr>
              <a:t>RWA – comprehensive approach: </a:t>
            </a:r>
          </a:p>
          <a:p>
            <a:pPr lvl="1" algn="just">
              <a:lnSpc>
                <a:spcPts val="2700"/>
              </a:lnSpc>
              <a:spcBef>
                <a:spcPts val="600"/>
              </a:spcBef>
              <a:spcAft>
                <a:spcPts val="600"/>
              </a:spcAft>
              <a:buFontTx/>
              <a:buChar char="-"/>
            </a:pPr>
            <a:endParaRPr lang="en-US" altLang="en-US" sz="1600" dirty="0">
              <a:cs typeface="Times New Roman" pitchFamily="18" charset="0"/>
            </a:endParaRPr>
          </a:p>
          <a:p>
            <a:pPr lvl="1" algn="just">
              <a:lnSpc>
                <a:spcPts val="2700"/>
              </a:lnSpc>
              <a:spcBef>
                <a:spcPts val="600"/>
              </a:spcBef>
              <a:spcAft>
                <a:spcPts val="600"/>
              </a:spcAft>
              <a:buFontTx/>
              <a:buChar char="-"/>
            </a:pPr>
            <a:r>
              <a:rPr lang="en-US" altLang="en-US" sz="2000" dirty="0">
                <a:solidFill>
                  <a:srgbClr val="FF0000"/>
                </a:solidFill>
                <a:cs typeface="Times New Roman" pitchFamily="18" charset="0"/>
              </a:rPr>
              <a:t>RWA = 150% x (800M -  20% x 700M) = 990M€</a:t>
            </a:r>
          </a:p>
          <a:p>
            <a:pPr lvl="1" algn="just">
              <a:lnSpc>
                <a:spcPts val="2700"/>
              </a:lnSpc>
              <a:spcBef>
                <a:spcPts val="600"/>
              </a:spcBef>
              <a:spcAft>
                <a:spcPts val="600"/>
              </a:spcAft>
              <a:buFontTx/>
              <a:buChar char="-"/>
            </a:pPr>
            <a:endParaRPr lang="en-US" altLang="en-US" sz="2000" dirty="0">
              <a:solidFill>
                <a:srgbClr val="FF0000"/>
              </a:solidFill>
              <a:cs typeface="Times New Roman" pitchFamily="18" charset="0"/>
            </a:endParaRPr>
          </a:p>
          <a:p>
            <a:pPr algn="just">
              <a:lnSpc>
                <a:spcPts val="2700"/>
              </a:lnSpc>
              <a:spcBef>
                <a:spcPts val="600"/>
              </a:spcBef>
              <a:spcAft>
                <a:spcPts val="600"/>
              </a:spcAft>
              <a:buFontTx/>
              <a:buChar char="-"/>
            </a:pPr>
            <a:r>
              <a:rPr lang="en-US" altLang="en-US" sz="2000" dirty="0">
                <a:solidFill>
                  <a:srgbClr val="FF0000"/>
                </a:solidFill>
                <a:cs typeface="Times New Roman" pitchFamily="18" charset="0"/>
              </a:rPr>
              <a:t>Non- collateralized: RWA = 150% x 800 M€ = 1200 M€</a:t>
            </a:r>
          </a:p>
          <a:p>
            <a:pPr algn="just">
              <a:lnSpc>
                <a:spcPts val="2700"/>
              </a:lnSpc>
              <a:spcBef>
                <a:spcPts val="600"/>
              </a:spcBef>
              <a:spcAft>
                <a:spcPts val="600"/>
              </a:spcAft>
              <a:buFontTx/>
              <a:buChar char="-"/>
            </a:pPr>
            <a:r>
              <a:rPr lang="en-US" altLang="en-US" sz="2000" dirty="0">
                <a:solidFill>
                  <a:srgbClr val="FF0000"/>
                </a:solidFill>
                <a:cs typeface="Times New Roman" pitchFamily="18" charset="0"/>
              </a:rPr>
              <a:t>Collateralization with cash: RWA = 0% x 700M + 150% x 100 = 150M€</a:t>
            </a:r>
          </a:p>
          <a:p>
            <a:pPr algn="just">
              <a:lnSpc>
                <a:spcPts val="2700"/>
              </a:lnSpc>
              <a:spcBef>
                <a:spcPts val="600"/>
              </a:spcBef>
              <a:spcAft>
                <a:spcPts val="600"/>
              </a:spcAft>
              <a:buFontTx/>
              <a:buChar char="-"/>
            </a:pPr>
            <a:r>
              <a:rPr lang="en-US" altLang="en-US" sz="2000" dirty="0">
                <a:solidFill>
                  <a:srgbClr val="FF0000"/>
                </a:solidFill>
                <a:cs typeface="Times New Roman" pitchFamily="18" charset="0"/>
              </a:rPr>
              <a:t>Collateralization allowed a reduction of the RWA between 210 and 350M€.</a:t>
            </a:r>
          </a:p>
          <a:p>
            <a:pPr algn="just">
              <a:lnSpc>
                <a:spcPts val="2700"/>
              </a:lnSpc>
              <a:spcBef>
                <a:spcPts val="600"/>
              </a:spcBef>
              <a:spcAft>
                <a:spcPts val="600"/>
              </a:spcAft>
              <a:buFontTx/>
              <a:buChar char="-"/>
            </a:pPr>
            <a:endParaRPr lang="en-US" altLang="en-US" sz="2000" dirty="0">
              <a:solidFill>
                <a:srgbClr val="FF0000"/>
              </a:solidFill>
              <a:cs typeface="Times New Roman" pitchFamily="18" charset="0"/>
            </a:endParaRPr>
          </a:p>
          <a:p>
            <a:pPr algn="just">
              <a:lnSpc>
                <a:spcPts val="2700"/>
              </a:lnSpc>
              <a:spcBef>
                <a:spcPts val="600"/>
              </a:spcBef>
              <a:spcAft>
                <a:spcPts val="600"/>
              </a:spcAft>
              <a:buFontTx/>
              <a:buChar char="-"/>
            </a:pPr>
            <a:r>
              <a:rPr lang="en-US" altLang="en-US" sz="2000" dirty="0">
                <a:solidFill>
                  <a:srgbClr val="FF0000"/>
                </a:solidFill>
                <a:cs typeface="Times New Roman" pitchFamily="18" charset="0"/>
              </a:rPr>
              <a:t>Replacing the BBB bonds by the same amount of cash as a collateral, the reduction would be much larger (1050M€ = 700M x 150%).</a:t>
            </a:r>
          </a:p>
          <a:p>
            <a:pPr algn="just">
              <a:lnSpc>
                <a:spcPts val="2700"/>
              </a:lnSpc>
              <a:spcBef>
                <a:spcPts val="600"/>
              </a:spcBef>
              <a:spcAft>
                <a:spcPts val="600"/>
              </a:spcAft>
              <a:buFontTx/>
              <a:buChar char="-"/>
            </a:pPr>
            <a:endParaRPr lang="en-US" altLang="en-US" sz="2000" dirty="0">
              <a:solidFill>
                <a:srgbClr val="FF0000"/>
              </a:solidFill>
              <a:cs typeface="Times New Roman" pitchFamily="18" charset="0"/>
            </a:endParaRPr>
          </a:p>
          <a:p>
            <a:pPr lvl="1" algn="just">
              <a:lnSpc>
                <a:spcPts val="2700"/>
              </a:lnSpc>
              <a:spcBef>
                <a:spcPts val="600"/>
              </a:spcBef>
              <a:spcAft>
                <a:spcPts val="600"/>
              </a:spcAft>
              <a:buFontTx/>
              <a:buChar char="-"/>
            </a:pPr>
            <a:endParaRPr lang="en-US" altLang="en-US" sz="2000" dirty="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923</a:t>
            </a:fld>
            <a:endParaRPr lang="en-US" dirty="0"/>
          </a:p>
        </p:txBody>
      </p:sp>
      <p:sp>
        <p:nvSpPr>
          <p:cNvPr id="6" name="Down Arrow 5"/>
          <p:cNvSpPr/>
          <p:nvPr/>
        </p:nvSpPr>
        <p:spPr bwMode="auto">
          <a:xfrm>
            <a:off x="5052343" y="5085184"/>
            <a:ext cx="332705"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90437189"/>
      </p:ext>
    </p:extLst>
  </p:cSld>
  <p:clrMapOvr>
    <a:masterClrMapping/>
  </p:clrMapOvr>
  <p:transition spd="slow">
    <p:pull dir="r"/>
  </p:transition>
</p:sld>
</file>

<file path=ppt/slides/slide9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1027" name="Rectangle 3"/>
          <p:cNvSpPr>
            <a:spLocks noGrp="1" noChangeArrowheads="1"/>
          </p:cNvSpPr>
          <p:nvPr>
            <p:ph type="body" idx="1"/>
          </p:nvPr>
        </p:nvSpPr>
        <p:spPr>
          <a:xfrm>
            <a:off x="776536" y="1628800"/>
            <a:ext cx="4824536" cy="4680520"/>
          </a:xfrm>
        </p:spPr>
        <p:txBody>
          <a:bodyPr/>
          <a:lstStyle/>
          <a:p>
            <a:pPr marL="0" indent="0" algn="just">
              <a:lnSpc>
                <a:spcPts val="2700"/>
              </a:lnSpc>
              <a:spcBef>
                <a:spcPts val="600"/>
              </a:spcBef>
              <a:spcAft>
                <a:spcPts val="600"/>
              </a:spcAft>
              <a:buNone/>
            </a:pPr>
            <a:r>
              <a:rPr lang="en-US" sz="1800" b="1" dirty="0">
                <a:solidFill>
                  <a:srgbClr val="FF0000"/>
                </a:solidFill>
              </a:rPr>
              <a:t>Quantitative Requirements to use </a:t>
            </a:r>
            <a:r>
              <a:rPr lang="en-US" sz="1800" b="1" dirty="0" err="1">
                <a:solidFill>
                  <a:srgbClr val="FF0000"/>
                </a:solidFill>
              </a:rPr>
              <a:t>VaR</a:t>
            </a:r>
            <a:r>
              <a:rPr lang="en-US" sz="1800" b="1" dirty="0">
                <a:solidFill>
                  <a:srgbClr val="FF0000"/>
                </a:solidFill>
              </a:rPr>
              <a:t>:</a:t>
            </a:r>
          </a:p>
          <a:p>
            <a:pPr marL="236455" indent="-236455" algn="just">
              <a:lnSpc>
                <a:spcPts val="2700"/>
              </a:lnSpc>
              <a:spcBef>
                <a:spcPts val="600"/>
              </a:spcBef>
              <a:spcAft>
                <a:spcPts val="600"/>
              </a:spcAft>
            </a:pPr>
            <a:r>
              <a:rPr lang="en-US" sz="1800" dirty="0"/>
              <a:t>Daily calculation</a:t>
            </a:r>
          </a:p>
          <a:p>
            <a:pPr marL="236455" indent="-236455" algn="just">
              <a:lnSpc>
                <a:spcPts val="2700"/>
              </a:lnSpc>
              <a:spcBef>
                <a:spcPts val="600"/>
              </a:spcBef>
              <a:spcAft>
                <a:spcPts val="600"/>
              </a:spcAft>
            </a:pPr>
            <a:r>
              <a:rPr lang="en-US" sz="1800" dirty="0"/>
              <a:t>99%, 10-day period </a:t>
            </a:r>
            <a:r>
              <a:rPr lang="en-US" sz="1800" dirty="0" err="1"/>
              <a:t>VaR</a:t>
            </a:r>
            <a:endParaRPr lang="en-US" sz="1800" dirty="0"/>
          </a:p>
          <a:p>
            <a:pPr marL="236455" indent="-236455" algn="just">
              <a:lnSpc>
                <a:spcPts val="2700"/>
              </a:lnSpc>
              <a:spcBef>
                <a:spcPts val="600"/>
              </a:spcBef>
              <a:spcAft>
                <a:spcPts val="600"/>
              </a:spcAft>
            </a:pPr>
            <a:r>
              <a:rPr lang="en-US" sz="1800" dirty="0"/>
              <a:t>Minimum sample of 1 year, except when higher price volatility justifies a shorter period</a:t>
            </a:r>
          </a:p>
          <a:p>
            <a:pPr marL="236455" indent="-236455" algn="just">
              <a:lnSpc>
                <a:spcPts val="2700"/>
              </a:lnSpc>
              <a:spcBef>
                <a:spcPts val="600"/>
              </a:spcBef>
              <a:spcAft>
                <a:spcPts val="600"/>
              </a:spcAft>
            </a:pPr>
            <a:r>
              <a:rPr lang="en-US" sz="1800" dirty="0"/>
              <a:t>Minimum monthly data update</a:t>
            </a:r>
          </a:p>
          <a:p>
            <a:pPr marL="236455" indent="-236455" algn="just">
              <a:lnSpc>
                <a:spcPts val="2700"/>
              </a:lnSpc>
              <a:spcBef>
                <a:spcPts val="600"/>
              </a:spcBef>
              <a:spcAft>
                <a:spcPts val="600"/>
              </a:spcAft>
            </a:pPr>
            <a:r>
              <a:rPr lang="en-US" sz="1800" dirty="0"/>
              <a:t>Minimum weekly frequency for stressed </a:t>
            </a:r>
            <a:r>
              <a:rPr lang="en-US" sz="1800" dirty="0" err="1"/>
              <a:t>VaR</a:t>
            </a:r>
            <a:endParaRPr lang="en-US" sz="1800" dirty="0"/>
          </a:p>
          <a:p>
            <a:pPr marL="236455" indent="-236455" algn="just">
              <a:lnSpc>
                <a:spcPts val="2700"/>
              </a:lnSpc>
              <a:spcBef>
                <a:spcPts val="600"/>
              </a:spcBef>
              <a:spcAft>
                <a:spcPts val="600"/>
              </a:spcAft>
            </a:pPr>
            <a:r>
              <a:rPr lang="en-US" sz="1800" dirty="0" err="1">
                <a:solidFill>
                  <a:srgbClr val="FF0000"/>
                </a:solidFill>
              </a:rPr>
              <a:t>VaR</a:t>
            </a:r>
            <a:r>
              <a:rPr lang="en-US" sz="1800" dirty="0">
                <a:solidFill>
                  <a:srgbClr val="FF0000"/>
                </a:solidFill>
              </a:rPr>
              <a:t> is scaled up by a multiplication factor = 3 + additional factor (addend) between 0 and 1</a:t>
            </a:r>
            <a:r>
              <a:rPr lang="en-US" sz="1800" dirty="0"/>
              <a:t>, depending on the number of loss excesses observed in the previous 250 business days.</a:t>
            </a:r>
            <a:endParaRPr lang="en-US" altLang="en-US" sz="1800" dirty="0">
              <a:cs typeface="Times New Roman" pitchFamily="18" charset="0"/>
            </a:endParaRPr>
          </a:p>
        </p:txBody>
      </p:sp>
      <p:sp>
        <p:nvSpPr>
          <p:cNvPr id="5" name="Text Box 5"/>
          <p:cNvSpPr txBox="1">
            <a:spLocks noChangeArrowheads="1"/>
          </p:cNvSpPr>
          <p:nvPr/>
        </p:nvSpPr>
        <p:spPr bwMode="auto">
          <a:xfrm>
            <a:off x="5632871" y="4609961"/>
            <a:ext cx="3929046" cy="307777"/>
          </a:xfrm>
          <a:prstGeom prst="rect">
            <a:avLst/>
          </a:prstGeom>
          <a:noFill/>
          <a:ln w="12700" cap="sq">
            <a:noFill/>
            <a:miter lim="800000"/>
            <a:headEnd/>
            <a:tailEnd/>
          </a:ln>
        </p:spPr>
        <p:txBody>
          <a:bodyPr wrap="square">
            <a:spAutoFit/>
          </a:bodyPr>
          <a:lstStyle/>
          <a:p>
            <a:pPr algn="just">
              <a:spcBef>
                <a:spcPct val="50000"/>
              </a:spcBef>
              <a:buNone/>
            </a:pPr>
            <a:r>
              <a:rPr lang="en-US" sz="1400" b="0" u="none" dirty="0">
                <a:solidFill>
                  <a:schemeClr val="tx1"/>
                </a:solidFill>
              </a:rPr>
              <a:t>Source: European Parliament (2013), </a:t>
            </a:r>
            <a:r>
              <a:rPr lang="en-US" altLang="en-US" sz="1400" b="0" u="none" dirty="0">
                <a:solidFill>
                  <a:schemeClr val="tx1"/>
                </a:solidFill>
                <a:cs typeface="Times New Roman" pitchFamily="18" charset="0"/>
              </a:rPr>
              <a:t>CRR.</a:t>
            </a:r>
            <a:endParaRPr lang="en-US" sz="1400" b="0" u="none" dirty="0">
              <a:solidFill>
                <a:schemeClr val="tx1"/>
              </a:solidFill>
            </a:endParaRPr>
          </a:p>
        </p:txBody>
      </p:sp>
      <p:sp>
        <p:nvSpPr>
          <p:cNvPr id="7" name="Rectangle 2"/>
          <p:cNvSpPr>
            <a:spLocks noGrp="1" noChangeArrowheads="1"/>
          </p:cNvSpPr>
          <p:nvPr>
            <p:ph type="title"/>
          </p:nvPr>
        </p:nvSpPr>
        <p:spPr>
          <a:xfrm>
            <a:off x="776536" y="342900"/>
            <a:ext cx="8551614" cy="1104900"/>
          </a:xfrm>
        </p:spPr>
        <p:txBody>
          <a:bodyPr/>
          <a:lstStyle/>
          <a:p>
            <a:r>
              <a:rPr lang="en-US" sz="4200" dirty="0"/>
              <a:t>Capital Requirements for Market Risk </a:t>
            </a:r>
          </a:p>
        </p:txBody>
      </p:sp>
      <p:pic>
        <p:nvPicPr>
          <p:cNvPr id="3" name="Picture 2"/>
          <p:cNvPicPr>
            <a:picLocks noChangeAspect="1"/>
          </p:cNvPicPr>
          <p:nvPr/>
        </p:nvPicPr>
        <p:blipFill>
          <a:blip r:embed="rId2"/>
          <a:stretch>
            <a:fillRect/>
          </a:stretch>
        </p:blipFill>
        <p:spPr>
          <a:xfrm>
            <a:off x="5649039" y="2060848"/>
            <a:ext cx="3786292" cy="2448272"/>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924</a:t>
            </a:fld>
            <a:endParaRPr lang="en-US"/>
          </a:p>
        </p:txBody>
      </p:sp>
    </p:spTree>
    <p:extLst>
      <p:ext uri="{BB962C8B-B14F-4D97-AF65-F5344CB8AC3E}">
        <p14:creationId xmlns:p14="http://schemas.microsoft.com/office/powerpoint/2010/main" val="169297166"/>
      </p:ext>
    </p:extLst>
  </p:cSld>
  <p:clrMapOvr>
    <a:masterClrMapping/>
  </p:clrMapOvr>
  <p:transition spd="slow">
    <p:pull dir="r"/>
  </p:transition>
</p:sld>
</file>

<file path=ppt/slides/slide9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1027" name="Rectangle 3"/>
          <p:cNvSpPr>
            <a:spLocks noGrp="1" noChangeArrowheads="1"/>
          </p:cNvSpPr>
          <p:nvPr>
            <p:ph type="body" idx="1"/>
          </p:nvPr>
        </p:nvSpPr>
        <p:spPr>
          <a:xfrm>
            <a:off x="776536" y="1628799"/>
            <a:ext cx="8640960" cy="4694213"/>
          </a:xfrm>
        </p:spPr>
        <p:txBody>
          <a:bodyPr/>
          <a:lstStyle/>
          <a:p>
            <a:pPr marL="268288" indent="-268288" algn="just">
              <a:lnSpc>
                <a:spcPts val="2700"/>
              </a:lnSpc>
              <a:spcBef>
                <a:spcPts val="600"/>
              </a:spcBef>
              <a:spcAft>
                <a:spcPts val="600"/>
              </a:spcAft>
            </a:pPr>
            <a:r>
              <a:rPr lang="en-US" sz="2000" b="1" dirty="0">
                <a:solidFill>
                  <a:srgbClr val="FF0000"/>
                </a:solidFill>
              </a:rPr>
              <a:t>Qualitative requirements: </a:t>
            </a:r>
          </a:p>
          <a:p>
            <a:pPr marL="268288" indent="-268288" algn="just">
              <a:lnSpc>
                <a:spcPts val="2700"/>
              </a:lnSpc>
              <a:spcBef>
                <a:spcPts val="600"/>
              </a:spcBef>
              <a:spcAft>
                <a:spcPts val="0"/>
              </a:spcAft>
              <a:buFontTx/>
              <a:buChar char="-"/>
            </a:pPr>
            <a:r>
              <a:rPr lang="en-US" sz="1700" u="sng" dirty="0"/>
              <a:t>Models integrated in bank’s daily risk management</a:t>
            </a:r>
            <a:r>
              <a:rPr lang="en-US" sz="1700" dirty="0"/>
              <a:t> and internal reports to top management;</a:t>
            </a:r>
          </a:p>
          <a:p>
            <a:pPr marL="268288" indent="-268288" algn="just">
              <a:lnSpc>
                <a:spcPts val="2700"/>
              </a:lnSpc>
              <a:spcBef>
                <a:spcPts val="600"/>
              </a:spcBef>
              <a:spcAft>
                <a:spcPts val="0"/>
              </a:spcAft>
              <a:buFontTx/>
              <a:buChar char="-"/>
            </a:pPr>
            <a:r>
              <a:rPr lang="en-US" sz="1700" u="sng" dirty="0"/>
              <a:t>Risk control unit independent from trading</a:t>
            </a:r>
            <a:r>
              <a:rPr lang="en-US" sz="1700" dirty="0"/>
              <a:t> and reporting directly to top management, liable for the development, implementation and validation of internal models, producing and analyzing daily reports on model results and presenting proposals on trading limits;</a:t>
            </a:r>
          </a:p>
          <a:p>
            <a:pPr marL="268288" indent="-268288" algn="just">
              <a:lnSpc>
                <a:spcPts val="2700"/>
              </a:lnSpc>
              <a:spcBef>
                <a:spcPts val="600"/>
              </a:spcBef>
              <a:spcAft>
                <a:spcPts val="0"/>
              </a:spcAft>
              <a:buFontTx/>
              <a:buChar char="-"/>
            </a:pPr>
            <a:r>
              <a:rPr lang="en-US" sz="1700" u="sng" dirty="0"/>
              <a:t>Board and top management actively involved </a:t>
            </a:r>
            <a:r>
              <a:rPr lang="en-US" sz="1700" dirty="0"/>
              <a:t>in risk control processes and daily reports;</a:t>
            </a:r>
          </a:p>
          <a:p>
            <a:pPr marL="268288" indent="-268288" algn="just">
              <a:lnSpc>
                <a:spcPts val="2700"/>
              </a:lnSpc>
              <a:spcBef>
                <a:spcPts val="600"/>
              </a:spcBef>
              <a:spcAft>
                <a:spcPts val="0"/>
              </a:spcAft>
              <a:buFontTx/>
              <a:buChar char="-"/>
            </a:pPr>
            <a:r>
              <a:rPr lang="en-US" sz="1700" u="sng" dirty="0"/>
              <a:t>Adequate human resources in trading</a:t>
            </a:r>
            <a:r>
              <a:rPr lang="en-US" sz="1700" dirty="0"/>
              <a:t>, risk control, auditing and back-office;</a:t>
            </a:r>
            <a:endParaRPr lang="en-US" altLang="en-US" sz="1700" dirty="0">
              <a:cs typeface="Times New Roman" pitchFamily="18" charset="0"/>
            </a:endParaRPr>
          </a:p>
          <a:p>
            <a:pPr marL="268288" indent="-268288" algn="just">
              <a:lnSpc>
                <a:spcPts val="2700"/>
              </a:lnSpc>
              <a:spcBef>
                <a:spcPts val="600"/>
              </a:spcBef>
              <a:spcAft>
                <a:spcPts val="0"/>
              </a:spcAft>
              <a:buFontTx/>
              <a:buChar char="-"/>
            </a:pPr>
            <a:r>
              <a:rPr lang="en-US" sz="1700" u="sng" dirty="0"/>
              <a:t>Internal models with good track record</a:t>
            </a:r>
            <a:r>
              <a:rPr lang="en-US" sz="1700" dirty="0"/>
              <a:t>;</a:t>
            </a:r>
          </a:p>
          <a:p>
            <a:pPr marL="268288" indent="-268288" algn="just">
              <a:lnSpc>
                <a:spcPts val="2700"/>
              </a:lnSpc>
              <a:spcBef>
                <a:spcPts val="600"/>
              </a:spcBef>
              <a:spcAft>
                <a:spcPts val="0"/>
              </a:spcAft>
              <a:buFontTx/>
              <a:buChar char="-"/>
            </a:pPr>
            <a:r>
              <a:rPr lang="en-US" sz="1700" u="sng" dirty="0"/>
              <a:t>Stress tests </a:t>
            </a:r>
            <a:r>
              <a:rPr lang="en-US" sz="1700" dirty="0"/>
              <a:t>- Rigorous and frequent program, with reverse stress tests;</a:t>
            </a:r>
          </a:p>
          <a:p>
            <a:pPr marL="268288" indent="-268288" algn="just">
              <a:lnSpc>
                <a:spcPts val="2700"/>
              </a:lnSpc>
              <a:spcBef>
                <a:spcPts val="600"/>
              </a:spcBef>
              <a:spcAft>
                <a:spcPts val="0"/>
              </a:spcAft>
              <a:buFontTx/>
              <a:buChar char="-"/>
            </a:pPr>
            <a:r>
              <a:rPr lang="en-US" sz="1700" u="sng" dirty="0"/>
              <a:t>Internal independent auditing process</a:t>
            </a:r>
            <a:r>
              <a:rPr lang="en-US" sz="1700" dirty="0"/>
              <a:t>;</a:t>
            </a:r>
          </a:p>
          <a:p>
            <a:pPr marL="268288" indent="-268288" algn="just">
              <a:lnSpc>
                <a:spcPts val="2700"/>
              </a:lnSpc>
              <a:spcBef>
                <a:spcPts val="600"/>
              </a:spcBef>
              <a:spcAft>
                <a:spcPts val="0"/>
              </a:spcAft>
              <a:buFontTx/>
              <a:buChar char="-"/>
            </a:pPr>
            <a:r>
              <a:rPr lang="en-US" sz="1700" dirty="0"/>
              <a:t>Minimum yearly internal assessment of the global risk management system.</a:t>
            </a:r>
            <a:endParaRPr lang="en-US" altLang="en-US" sz="1700" dirty="0">
              <a:cs typeface="Times New Roman" pitchFamily="18" charset="0"/>
            </a:endParaRPr>
          </a:p>
        </p:txBody>
      </p:sp>
      <p:sp>
        <p:nvSpPr>
          <p:cNvPr id="5" name="Rectangle 2"/>
          <p:cNvSpPr>
            <a:spLocks noGrp="1" noChangeArrowheads="1"/>
          </p:cNvSpPr>
          <p:nvPr>
            <p:ph type="title"/>
          </p:nvPr>
        </p:nvSpPr>
        <p:spPr>
          <a:xfrm>
            <a:off x="776536" y="342900"/>
            <a:ext cx="8551614" cy="1104900"/>
          </a:xfrm>
        </p:spPr>
        <p:txBody>
          <a:bodyPr/>
          <a:lstStyle/>
          <a:p>
            <a:r>
              <a:rPr lang="en-US" sz="4200" dirty="0"/>
              <a:t>Capital Requirements for Market Risk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925</a:t>
            </a:fld>
            <a:endParaRPr lang="en-US"/>
          </a:p>
        </p:txBody>
      </p:sp>
    </p:spTree>
    <p:extLst>
      <p:ext uri="{BB962C8B-B14F-4D97-AF65-F5344CB8AC3E}">
        <p14:creationId xmlns:p14="http://schemas.microsoft.com/office/powerpoint/2010/main" val="1197923431"/>
      </p:ext>
    </p:extLst>
  </p:cSld>
  <p:clrMapOvr>
    <a:masterClrMapping/>
  </p:clrMapOvr>
  <p:transition spd="slow">
    <p:pull dir="r"/>
  </p:transition>
</p:sld>
</file>

<file path=ppt/slides/slide9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1027" name="Rectangle 3"/>
          <p:cNvSpPr>
            <a:spLocks noGrp="1" noChangeArrowheads="1"/>
          </p:cNvSpPr>
          <p:nvPr>
            <p:ph type="body" idx="1"/>
          </p:nvPr>
        </p:nvSpPr>
        <p:spPr>
          <a:xfrm>
            <a:off x="776536" y="1628799"/>
            <a:ext cx="8640960" cy="4694213"/>
          </a:xfrm>
        </p:spPr>
        <p:txBody>
          <a:bodyPr/>
          <a:lstStyle/>
          <a:p>
            <a:pPr marL="361950" indent="-361950" algn="just">
              <a:lnSpc>
                <a:spcPts val="2700"/>
              </a:lnSpc>
              <a:spcBef>
                <a:spcPts val="600"/>
              </a:spcBef>
              <a:spcAft>
                <a:spcPts val="600"/>
              </a:spcAft>
            </a:pPr>
            <a:r>
              <a:rPr lang="en-US" sz="2000" dirty="0"/>
              <a:t>3 approaches:</a:t>
            </a:r>
          </a:p>
          <a:p>
            <a:pPr marL="361950" indent="-361950" algn="just">
              <a:lnSpc>
                <a:spcPts val="2700"/>
              </a:lnSpc>
              <a:spcBef>
                <a:spcPts val="600"/>
              </a:spcBef>
              <a:spcAft>
                <a:spcPts val="600"/>
              </a:spcAft>
            </a:pPr>
            <a:endParaRPr lang="en-US" sz="2000" dirty="0"/>
          </a:p>
          <a:p>
            <a:pPr marL="361950" indent="-361950" algn="just">
              <a:lnSpc>
                <a:spcPts val="2700"/>
              </a:lnSpc>
              <a:spcBef>
                <a:spcPts val="600"/>
              </a:spcBef>
              <a:spcAft>
                <a:spcPts val="600"/>
              </a:spcAft>
              <a:buAutoNum type="romanLcParenBoth"/>
            </a:pPr>
            <a:r>
              <a:rPr lang="en-US" sz="2000" dirty="0"/>
              <a:t>basic indicator (BIA)</a:t>
            </a:r>
          </a:p>
          <a:p>
            <a:pPr marL="361950" indent="-361950" algn="just">
              <a:lnSpc>
                <a:spcPts val="2700"/>
              </a:lnSpc>
              <a:spcBef>
                <a:spcPts val="600"/>
              </a:spcBef>
              <a:spcAft>
                <a:spcPts val="600"/>
              </a:spcAft>
              <a:buAutoNum type="romanLcParenBoth"/>
            </a:pPr>
            <a:endParaRPr lang="en-US" sz="2000" dirty="0"/>
          </a:p>
          <a:p>
            <a:pPr marL="361950" indent="-361950" algn="just">
              <a:lnSpc>
                <a:spcPts val="2700"/>
              </a:lnSpc>
              <a:spcBef>
                <a:spcPts val="600"/>
              </a:spcBef>
              <a:spcAft>
                <a:spcPts val="600"/>
              </a:spcAft>
              <a:buAutoNum type="romanLcParenBoth"/>
            </a:pPr>
            <a:r>
              <a:rPr lang="en-US" sz="2000" dirty="0"/>
              <a:t>standardized (SA)</a:t>
            </a:r>
          </a:p>
          <a:p>
            <a:pPr marL="361950" indent="-361950" algn="just">
              <a:lnSpc>
                <a:spcPts val="2700"/>
              </a:lnSpc>
              <a:spcBef>
                <a:spcPts val="600"/>
              </a:spcBef>
              <a:spcAft>
                <a:spcPts val="600"/>
              </a:spcAft>
              <a:buAutoNum type="romanLcParenBoth"/>
            </a:pPr>
            <a:endParaRPr lang="en-US" sz="2000" dirty="0"/>
          </a:p>
          <a:p>
            <a:pPr marL="361950" indent="-361950" algn="just">
              <a:lnSpc>
                <a:spcPts val="2700"/>
              </a:lnSpc>
              <a:spcBef>
                <a:spcPts val="600"/>
              </a:spcBef>
              <a:spcAft>
                <a:spcPts val="600"/>
              </a:spcAft>
              <a:buAutoNum type="romanLcParenBoth"/>
            </a:pPr>
            <a:r>
              <a:rPr lang="en-US" sz="2000" dirty="0"/>
              <a:t>advanced measurement (AMA)</a:t>
            </a:r>
            <a:endParaRPr lang="en-US" altLang="en-US" sz="2000" dirty="0">
              <a:cs typeface="Times New Roman" pitchFamily="18" charset="0"/>
            </a:endParaRPr>
          </a:p>
        </p:txBody>
      </p:sp>
      <p:sp>
        <p:nvSpPr>
          <p:cNvPr id="5" name="Rectangle 2"/>
          <p:cNvSpPr>
            <a:spLocks noGrp="1" noChangeArrowheads="1"/>
          </p:cNvSpPr>
          <p:nvPr>
            <p:ph type="title"/>
          </p:nvPr>
        </p:nvSpPr>
        <p:spPr>
          <a:xfrm>
            <a:off x="776536" y="342900"/>
            <a:ext cx="8716714" cy="1104900"/>
          </a:xfrm>
        </p:spPr>
        <p:txBody>
          <a:bodyPr/>
          <a:lstStyle/>
          <a:p>
            <a:r>
              <a:rPr lang="en-US" sz="3800" dirty="0"/>
              <a:t>Capital Requirements for Operational Risk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926</a:t>
            </a:fld>
            <a:endParaRPr lang="en-US"/>
          </a:p>
        </p:txBody>
      </p:sp>
    </p:spTree>
    <p:extLst>
      <p:ext uri="{BB962C8B-B14F-4D97-AF65-F5344CB8AC3E}">
        <p14:creationId xmlns:p14="http://schemas.microsoft.com/office/powerpoint/2010/main" val="2431178980"/>
      </p:ext>
    </p:extLst>
  </p:cSld>
  <p:clrMapOvr>
    <a:masterClrMapping/>
  </p:clrMapOvr>
  <p:transition spd="slow">
    <p:pull dir="r"/>
  </p:transition>
</p:sld>
</file>

<file path=ppt/slides/slide9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1027" name="Rectangle 3"/>
          <p:cNvSpPr>
            <a:spLocks noGrp="1" noChangeArrowheads="1"/>
          </p:cNvSpPr>
          <p:nvPr>
            <p:ph type="body" idx="1"/>
          </p:nvPr>
        </p:nvSpPr>
        <p:spPr>
          <a:xfrm>
            <a:off x="776536" y="1628799"/>
            <a:ext cx="4824536" cy="4694213"/>
          </a:xfrm>
        </p:spPr>
        <p:txBody>
          <a:bodyPr/>
          <a:lstStyle/>
          <a:p>
            <a:pPr marL="361950" indent="-361950" algn="just">
              <a:lnSpc>
                <a:spcPts val="2700"/>
              </a:lnSpc>
              <a:spcBef>
                <a:spcPts val="600"/>
              </a:spcBef>
              <a:spcAft>
                <a:spcPts val="600"/>
              </a:spcAft>
              <a:buAutoNum type="romanLcParenBoth"/>
            </a:pPr>
            <a:r>
              <a:rPr lang="en-US" sz="2000" dirty="0"/>
              <a:t>basic indicator approach</a:t>
            </a:r>
          </a:p>
          <a:p>
            <a:pPr algn="just">
              <a:lnSpc>
                <a:spcPts val="2700"/>
              </a:lnSpc>
              <a:spcBef>
                <a:spcPts val="600"/>
              </a:spcBef>
              <a:spcAft>
                <a:spcPts val="600"/>
              </a:spcAft>
            </a:pPr>
            <a:r>
              <a:rPr lang="en-US" sz="2000" dirty="0"/>
              <a:t>Operational risk capital = 15% of average annual gross income in the previous 3 years.</a:t>
            </a:r>
          </a:p>
          <a:p>
            <a:pPr algn="just">
              <a:lnSpc>
                <a:spcPts val="2700"/>
              </a:lnSpc>
              <a:spcBef>
                <a:spcPts val="600"/>
              </a:spcBef>
              <a:spcAft>
                <a:spcPts val="600"/>
              </a:spcAft>
            </a:pPr>
            <a:endParaRPr lang="en-US" altLang="en-US" sz="2000" dirty="0">
              <a:cs typeface="Times New Roman" pitchFamily="18" charset="0"/>
            </a:endParaRPr>
          </a:p>
          <a:p>
            <a:pPr marL="361950" indent="-361950" algn="just">
              <a:lnSpc>
                <a:spcPts val="2700"/>
              </a:lnSpc>
              <a:spcBef>
                <a:spcPts val="600"/>
              </a:spcBef>
              <a:spcAft>
                <a:spcPts val="600"/>
              </a:spcAft>
              <a:buAutoNum type="romanLcParenBoth" startAt="2"/>
            </a:pPr>
            <a:r>
              <a:rPr lang="en-US" sz="2000" dirty="0"/>
              <a:t>Standardized</a:t>
            </a:r>
          </a:p>
          <a:p>
            <a:pPr algn="just">
              <a:lnSpc>
                <a:spcPts val="2700"/>
              </a:lnSpc>
              <a:spcBef>
                <a:spcPts val="600"/>
              </a:spcBef>
              <a:spcAft>
                <a:spcPts val="600"/>
              </a:spcAft>
            </a:pPr>
            <a:r>
              <a:rPr lang="en-US" sz="2000" dirty="0"/>
              <a:t>Bank’s activities are divided into 8 business lines and the average gross income in the last 3 years for each business line is multiplied by a “beta factor” for that business line and the result summed to get the total capital.</a:t>
            </a:r>
            <a:endParaRPr lang="en-US" altLang="en-US" sz="2000" dirty="0">
              <a:cs typeface="Times New Roman" pitchFamily="18" charset="0"/>
            </a:endParaRPr>
          </a:p>
        </p:txBody>
      </p:sp>
      <p:sp>
        <p:nvSpPr>
          <p:cNvPr id="5" name="Rectangle 2"/>
          <p:cNvSpPr>
            <a:spLocks noGrp="1" noChangeArrowheads="1"/>
          </p:cNvSpPr>
          <p:nvPr>
            <p:ph type="title"/>
          </p:nvPr>
        </p:nvSpPr>
        <p:spPr>
          <a:xfrm>
            <a:off x="776536" y="342900"/>
            <a:ext cx="8716714" cy="1104900"/>
          </a:xfrm>
        </p:spPr>
        <p:txBody>
          <a:bodyPr/>
          <a:lstStyle/>
          <a:p>
            <a:r>
              <a:rPr lang="en-US" sz="3800" dirty="0"/>
              <a:t>Capital Requirements for Operational Risk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927</a:t>
            </a:fld>
            <a:endParaRPr lang="en-US"/>
          </a:p>
        </p:txBody>
      </p:sp>
      <p:pic>
        <p:nvPicPr>
          <p:cNvPr id="3" name="Picture 2"/>
          <p:cNvPicPr>
            <a:picLocks noChangeAspect="1"/>
          </p:cNvPicPr>
          <p:nvPr/>
        </p:nvPicPr>
        <p:blipFill>
          <a:blip r:embed="rId2"/>
          <a:stretch>
            <a:fillRect/>
          </a:stretch>
        </p:blipFill>
        <p:spPr>
          <a:xfrm>
            <a:off x="5745088" y="3625702"/>
            <a:ext cx="3618143" cy="2179023"/>
          </a:xfrm>
          <a:prstGeom prst="rect">
            <a:avLst/>
          </a:prstGeom>
        </p:spPr>
      </p:pic>
      <p:sp>
        <p:nvSpPr>
          <p:cNvPr id="4" name="Rectangle 3"/>
          <p:cNvSpPr/>
          <p:nvPr/>
        </p:nvSpPr>
        <p:spPr>
          <a:xfrm>
            <a:off x="5673080" y="5838152"/>
            <a:ext cx="3820170" cy="461665"/>
          </a:xfrm>
          <a:prstGeom prst="rect">
            <a:avLst/>
          </a:prstGeom>
        </p:spPr>
        <p:txBody>
          <a:bodyPr wrap="square">
            <a:spAutoFit/>
          </a:bodyPr>
          <a:lstStyle/>
          <a:p>
            <a:pPr algn="just">
              <a:buNone/>
            </a:pPr>
            <a:r>
              <a:rPr lang="en-US" sz="1200" b="0" u="none" dirty="0">
                <a:solidFill>
                  <a:schemeClr val="tx1"/>
                </a:solidFill>
                <a:latin typeface="+mn-lt"/>
              </a:rPr>
              <a:t>Source: Hull, John (2015), “Risk management and financial institutions”, 4</a:t>
            </a:r>
            <a:r>
              <a:rPr lang="en-US" sz="1200" b="0" u="none" baseline="30000" dirty="0">
                <a:solidFill>
                  <a:schemeClr val="tx1"/>
                </a:solidFill>
                <a:latin typeface="+mn-lt"/>
              </a:rPr>
              <a:t>th</a:t>
            </a:r>
            <a:r>
              <a:rPr lang="en-US" sz="1200" b="0" u="none" dirty="0">
                <a:solidFill>
                  <a:schemeClr val="tx1"/>
                </a:solidFill>
                <a:latin typeface="+mn-lt"/>
              </a:rPr>
              <a:t> Edition, </a:t>
            </a:r>
            <a:r>
              <a:rPr lang="pt-PT" sz="1200" b="0" u="none" dirty="0" err="1">
                <a:solidFill>
                  <a:schemeClr val="tx1"/>
                </a:solidFill>
                <a:latin typeface="+mn-lt"/>
              </a:rPr>
              <a:t>Wiley</a:t>
            </a:r>
            <a:r>
              <a:rPr lang="pt-PT" sz="1200" b="0" u="none" dirty="0">
                <a:solidFill>
                  <a:schemeClr val="tx1"/>
                </a:solidFill>
                <a:latin typeface="+mn-lt"/>
              </a:rPr>
              <a:t> </a:t>
            </a:r>
            <a:r>
              <a:rPr lang="pt-PT" sz="1200" b="0" u="none" dirty="0" err="1">
                <a:solidFill>
                  <a:schemeClr val="tx1"/>
                </a:solidFill>
                <a:latin typeface="+mn-lt"/>
              </a:rPr>
              <a:t>finance</a:t>
            </a:r>
            <a:r>
              <a:rPr lang="pt-PT" sz="1200" b="0" u="none" dirty="0">
                <a:solidFill>
                  <a:schemeClr val="tx1"/>
                </a:solidFill>
                <a:latin typeface="+mn-lt"/>
              </a:rPr>
              <a:t> series.</a:t>
            </a:r>
            <a:endParaRPr lang="pt-PT" sz="1200" dirty="0">
              <a:solidFill>
                <a:schemeClr val="tx1"/>
              </a:solidFill>
              <a:latin typeface="+mn-lt"/>
            </a:endParaRPr>
          </a:p>
        </p:txBody>
      </p:sp>
    </p:spTree>
    <p:extLst>
      <p:ext uri="{BB962C8B-B14F-4D97-AF65-F5344CB8AC3E}">
        <p14:creationId xmlns:p14="http://schemas.microsoft.com/office/powerpoint/2010/main" val="1579388433"/>
      </p:ext>
    </p:extLst>
  </p:cSld>
  <p:clrMapOvr>
    <a:masterClrMapping/>
  </p:clrMapOvr>
  <p:transition spd="slow">
    <p:pull dir="r"/>
  </p:transition>
</p:sld>
</file>

<file path=ppt/slides/slide9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1027" name="Rectangle 3"/>
          <p:cNvSpPr>
            <a:spLocks noGrp="1" noChangeArrowheads="1"/>
          </p:cNvSpPr>
          <p:nvPr>
            <p:ph type="body" idx="1"/>
          </p:nvPr>
        </p:nvSpPr>
        <p:spPr>
          <a:xfrm>
            <a:off x="776536" y="1628799"/>
            <a:ext cx="8716714" cy="4694213"/>
          </a:xfrm>
        </p:spPr>
        <p:txBody>
          <a:bodyPr/>
          <a:lstStyle/>
          <a:p>
            <a:pPr marL="514350" indent="-514350" algn="just">
              <a:lnSpc>
                <a:spcPts val="2700"/>
              </a:lnSpc>
              <a:spcBef>
                <a:spcPts val="600"/>
              </a:spcBef>
              <a:spcAft>
                <a:spcPts val="600"/>
              </a:spcAft>
              <a:buAutoNum type="romanLcParenBoth" startAt="3"/>
            </a:pPr>
            <a:r>
              <a:rPr lang="en-US" sz="2000" dirty="0"/>
              <a:t>AMA</a:t>
            </a:r>
          </a:p>
          <a:p>
            <a:pPr algn="just"/>
            <a:r>
              <a:rPr lang="en-US" sz="1800" dirty="0"/>
              <a:t>Requires an internal database supported by a minimum of five years of history;</a:t>
            </a:r>
          </a:p>
          <a:p>
            <a:pPr algn="just"/>
            <a:r>
              <a:rPr lang="en-US" sz="1800" dirty="0"/>
              <a:t>It is based on a 1-year 99.9% </a:t>
            </a:r>
            <a:r>
              <a:rPr lang="en-US" sz="1800" dirty="0" err="1"/>
              <a:t>VaR</a:t>
            </a:r>
            <a:r>
              <a:rPr lang="en-US" sz="1800" dirty="0"/>
              <a:t>, calculated empirically from banks’ historical records:</a:t>
            </a:r>
          </a:p>
          <a:p>
            <a:endParaRPr lang="en-US" altLang="en-US" sz="2000" dirty="0">
              <a:cs typeface="Times New Roman" pitchFamily="18" charset="0"/>
            </a:endParaRPr>
          </a:p>
          <a:p>
            <a:endParaRPr lang="en-US" altLang="en-US" sz="2000" dirty="0">
              <a:cs typeface="Times New Roman" pitchFamily="18" charset="0"/>
            </a:endParaRPr>
          </a:p>
          <a:p>
            <a:endParaRPr lang="en-US" altLang="en-US" sz="2000" dirty="0">
              <a:cs typeface="Times New Roman" pitchFamily="18" charset="0"/>
            </a:endParaRPr>
          </a:p>
          <a:p>
            <a:endParaRPr lang="en-US" altLang="en-US" sz="2000" dirty="0">
              <a:cs typeface="Times New Roman" pitchFamily="18" charset="0"/>
            </a:endParaRPr>
          </a:p>
          <a:p>
            <a:endParaRPr lang="en-US" altLang="en-US" sz="2000" dirty="0">
              <a:cs typeface="Times New Roman" pitchFamily="18" charset="0"/>
            </a:endParaRPr>
          </a:p>
          <a:p>
            <a:endParaRPr lang="en-US" altLang="en-US" sz="2000" dirty="0">
              <a:cs typeface="Times New Roman" pitchFamily="18" charset="0"/>
            </a:endParaRPr>
          </a:p>
          <a:p>
            <a:endParaRPr lang="en-US" sz="1800" dirty="0"/>
          </a:p>
          <a:p>
            <a:endParaRPr lang="en-US" sz="1800" dirty="0"/>
          </a:p>
          <a:p>
            <a:r>
              <a:rPr lang="en-US" sz="1800" dirty="0"/>
              <a:t>Its use is being discontinued under Basel III from 2022 onwards.</a:t>
            </a:r>
          </a:p>
        </p:txBody>
      </p:sp>
      <p:sp>
        <p:nvSpPr>
          <p:cNvPr id="5" name="Rectangle 2"/>
          <p:cNvSpPr>
            <a:spLocks noGrp="1" noChangeArrowheads="1"/>
          </p:cNvSpPr>
          <p:nvPr>
            <p:ph type="title"/>
          </p:nvPr>
        </p:nvSpPr>
        <p:spPr>
          <a:xfrm>
            <a:off x="776536" y="342900"/>
            <a:ext cx="8716714" cy="1104900"/>
          </a:xfrm>
        </p:spPr>
        <p:txBody>
          <a:bodyPr/>
          <a:lstStyle/>
          <a:p>
            <a:r>
              <a:rPr lang="en-US" sz="3800" dirty="0"/>
              <a:t>Capital Requirements for Operational Risk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928</a:t>
            </a:fld>
            <a:endParaRPr lang="en-US"/>
          </a:p>
        </p:txBody>
      </p:sp>
      <p:pic>
        <p:nvPicPr>
          <p:cNvPr id="6" name="Picture 5"/>
          <p:cNvPicPr>
            <a:picLocks noChangeAspect="1"/>
          </p:cNvPicPr>
          <p:nvPr/>
        </p:nvPicPr>
        <p:blipFill>
          <a:blip r:embed="rId2"/>
          <a:stretch>
            <a:fillRect/>
          </a:stretch>
        </p:blipFill>
        <p:spPr>
          <a:xfrm>
            <a:off x="1208584" y="2852936"/>
            <a:ext cx="3558562" cy="2376264"/>
          </a:xfrm>
          <a:prstGeom prst="rect">
            <a:avLst/>
          </a:prstGeom>
        </p:spPr>
      </p:pic>
      <p:sp>
        <p:nvSpPr>
          <p:cNvPr id="8" name="Rectangle 7"/>
          <p:cNvSpPr/>
          <p:nvPr/>
        </p:nvSpPr>
        <p:spPr>
          <a:xfrm>
            <a:off x="4880992" y="4815871"/>
            <a:ext cx="3820170" cy="461665"/>
          </a:xfrm>
          <a:prstGeom prst="rect">
            <a:avLst/>
          </a:prstGeom>
        </p:spPr>
        <p:txBody>
          <a:bodyPr wrap="square">
            <a:spAutoFit/>
          </a:bodyPr>
          <a:lstStyle/>
          <a:p>
            <a:pPr algn="just">
              <a:buNone/>
            </a:pPr>
            <a:r>
              <a:rPr lang="en-US" sz="1200" b="0" u="none" dirty="0">
                <a:solidFill>
                  <a:schemeClr val="tx1"/>
                </a:solidFill>
                <a:latin typeface="+mn-lt"/>
              </a:rPr>
              <a:t>Source: Hull, John (2015), “Risk management and financial institutions”, 4</a:t>
            </a:r>
            <a:r>
              <a:rPr lang="en-US" sz="1200" b="0" u="none" baseline="30000" dirty="0">
                <a:solidFill>
                  <a:schemeClr val="tx1"/>
                </a:solidFill>
                <a:latin typeface="+mn-lt"/>
              </a:rPr>
              <a:t>th</a:t>
            </a:r>
            <a:r>
              <a:rPr lang="en-US" sz="1200" b="0" u="none" dirty="0">
                <a:solidFill>
                  <a:schemeClr val="tx1"/>
                </a:solidFill>
                <a:latin typeface="+mn-lt"/>
              </a:rPr>
              <a:t> Edition, </a:t>
            </a:r>
            <a:r>
              <a:rPr lang="pt-PT" sz="1200" b="0" u="none" dirty="0" err="1">
                <a:solidFill>
                  <a:schemeClr val="tx1"/>
                </a:solidFill>
                <a:latin typeface="+mn-lt"/>
              </a:rPr>
              <a:t>Wiley</a:t>
            </a:r>
            <a:r>
              <a:rPr lang="pt-PT" sz="1200" b="0" u="none" dirty="0">
                <a:solidFill>
                  <a:schemeClr val="tx1"/>
                </a:solidFill>
                <a:latin typeface="+mn-lt"/>
              </a:rPr>
              <a:t> </a:t>
            </a:r>
            <a:r>
              <a:rPr lang="pt-PT" sz="1200" b="0" u="none" dirty="0" err="1">
                <a:solidFill>
                  <a:schemeClr val="tx1"/>
                </a:solidFill>
                <a:latin typeface="+mn-lt"/>
              </a:rPr>
              <a:t>finance</a:t>
            </a:r>
            <a:r>
              <a:rPr lang="pt-PT" sz="1200" b="0" u="none" dirty="0">
                <a:solidFill>
                  <a:schemeClr val="tx1"/>
                </a:solidFill>
                <a:latin typeface="+mn-lt"/>
              </a:rPr>
              <a:t> series.</a:t>
            </a:r>
            <a:endParaRPr lang="pt-PT" sz="1200" dirty="0">
              <a:solidFill>
                <a:schemeClr val="tx1"/>
              </a:solidFill>
              <a:latin typeface="+mn-lt"/>
            </a:endParaRPr>
          </a:p>
        </p:txBody>
      </p:sp>
    </p:spTree>
    <p:extLst>
      <p:ext uri="{BB962C8B-B14F-4D97-AF65-F5344CB8AC3E}">
        <p14:creationId xmlns:p14="http://schemas.microsoft.com/office/powerpoint/2010/main" val="58530218"/>
      </p:ext>
    </p:extLst>
  </p:cSld>
  <p:clrMapOvr>
    <a:masterClrMapping/>
  </p:clrMapOvr>
  <p:transition spd="slow">
    <p:pull dir="r"/>
  </p:transition>
</p:sld>
</file>

<file path=ppt/slides/slide9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Operational Risk</a:t>
            </a:r>
          </a:p>
        </p:txBody>
      </p:sp>
      <p:sp>
        <p:nvSpPr>
          <p:cNvPr id="1673219" name="Rectangle 3"/>
          <p:cNvSpPr>
            <a:spLocks noGrp="1" noChangeArrowheads="1"/>
          </p:cNvSpPr>
          <p:nvPr>
            <p:ph type="body" idx="1"/>
          </p:nvPr>
        </p:nvSpPr>
        <p:spPr>
          <a:xfrm>
            <a:off x="809596" y="1628799"/>
            <a:ext cx="8643998" cy="4694213"/>
          </a:xfrm>
        </p:spPr>
        <p:txBody>
          <a:bodyPr/>
          <a:lstStyle/>
          <a:p>
            <a:pPr algn="just">
              <a:lnSpc>
                <a:spcPts val="2700"/>
              </a:lnSpc>
              <a:spcBef>
                <a:spcPts val="600"/>
              </a:spcBef>
              <a:spcAft>
                <a:spcPts val="600"/>
              </a:spcAft>
            </a:pPr>
            <a:r>
              <a:rPr lang="pt-PT" sz="1800" dirty="0"/>
              <a:t>As </a:t>
            </a:r>
            <a:r>
              <a:rPr lang="en-US" sz="1800" dirty="0"/>
              <a:t>internal models had proved ineffective in assessing capital requirements for operational risk, </a:t>
            </a:r>
            <a:r>
              <a:rPr lang="en-US" sz="1800" b="1" dirty="0"/>
              <a:t>the Basel II methods will be replaced by a single standardized approach in 2022 onwards, </a:t>
            </a:r>
            <a:r>
              <a:rPr lang="en-US" sz="1800" dirty="0"/>
              <a:t>with capital becoming a function of:</a:t>
            </a:r>
          </a:p>
          <a:p>
            <a:pPr marL="400050" indent="-400050">
              <a:lnSpc>
                <a:spcPts val="2700"/>
              </a:lnSpc>
              <a:spcBef>
                <a:spcPts val="600"/>
              </a:spcBef>
              <a:spcAft>
                <a:spcPts val="600"/>
              </a:spcAft>
              <a:buAutoNum type="romanLcParenBoth"/>
            </a:pPr>
            <a:r>
              <a:rPr lang="en-US" sz="1800" dirty="0"/>
              <a:t>A 3-year average of certain Business Indicators (BI);</a:t>
            </a:r>
          </a:p>
          <a:p>
            <a:pPr marL="400050" indent="-400050">
              <a:lnSpc>
                <a:spcPts val="2700"/>
              </a:lnSpc>
              <a:spcBef>
                <a:spcPts val="600"/>
              </a:spcBef>
              <a:spcAft>
                <a:spcPts val="600"/>
              </a:spcAft>
              <a:buAutoNum type="romanLcParenBoth"/>
            </a:pPr>
            <a:r>
              <a:rPr lang="en-US" sz="1800" dirty="0"/>
              <a:t>A Marginal Coefficient, which will increase as the BI rises (0.12 - 0.18);</a:t>
            </a:r>
          </a:p>
          <a:p>
            <a:pPr marL="400050" indent="-400050">
              <a:lnSpc>
                <a:spcPts val="2700"/>
              </a:lnSpc>
              <a:spcBef>
                <a:spcPts val="600"/>
              </a:spcBef>
              <a:spcAft>
                <a:spcPts val="600"/>
              </a:spcAft>
              <a:buAutoNum type="romanLcParenBoth"/>
            </a:pPr>
            <a:r>
              <a:rPr lang="en-US" sz="1800" dirty="0"/>
              <a:t>An Internal Loss Multiplier (based on 15 times a bank’s average historical losses over the preceding 10 years).</a:t>
            </a:r>
            <a:endParaRPr lang="en-US" sz="1800"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929</a:t>
            </a:fld>
            <a:endParaRPr lang="en-US"/>
          </a:p>
        </p:txBody>
      </p:sp>
    </p:spTree>
    <p:extLst>
      <p:ext uri="{BB962C8B-B14F-4D97-AF65-F5344CB8AC3E}">
        <p14:creationId xmlns:p14="http://schemas.microsoft.com/office/powerpoint/2010/main" val="3073905956"/>
      </p:ext>
    </p:extLst>
  </p:cSld>
  <p:clrMapOvr>
    <a:masterClrMapping/>
  </p:clrMapOvr>
  <p:transition spd="med">
    <p:pull dir="r"/>
  </p:transition>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Relevance of Finance for </a:t>
            </a:r>
            <a:br>
              <a:rPr lang="en-US" dirty="0"/>
            </a:br>
            <a:r>
              <a:rPr lang="en-US" dirty="0"/>
              <a:t>Economic Growth</a:t>
            </a:r>
          </a:p>
        </p:txBody>
      </p:sp>
      <p:sp>
        <p:nvSpPr>
          <p:cNvPr id="1619971" name="Rectangle 3"/>
          <p:cNvSpPr>
            <a:spLocks noGrp="1" noChangeArrowheads="1"/>
          </p:cNvSpPr>
          <p:nvPr>
            <p:ph type="body" idx="1"/>
          </p:nvPr>
        </p:nvSpPr>
        <p:spPr>
          <a:xfrm>
            <a:off x="776536" y="1628800"/>
            <a:ext cx="8712968" cy="4608512"/>
          </a:xfrm>
        </p:spPr>
        <p:txBody>
          <a:bodyPr/>
          <a:lstStyle/>
          <a:p>
            <a:pPr marL="263525" indent="-263525" algn="just">
              <a:lnSpc>
                <a:spcPts val="2700"/>
              </a:lnSpc>
              <a:spcBef>
                <a:spcPts val="600"/>
              </a:spcBef>
              <a:spcAft>
                <a:spcPts val="600"/>
              </a:spcAft>
            </a:pPr>
            <a:r>
              <a:rPr lang="en-GB" sz="2000" dirty="0"/>
              <a:t>According to some literature, </a:t>
            </a:r>
            <a:r>
              <a:rPr lang="en-GB" sz="2000" dirty="0">
                <a:solidFill>
                  <a:srgbClr val="FF0000"/>
                </a:solidFill>
              </a:rPr>
              <a:t>there is a </a:t>
            </a:r>
            <a:r>
              <a:rPr lang="en-GB" sz="2000" b="1" dirty="0">
                <a:solidFill>
                  <a:srgbClr val="FF0000"/>
                </a:solidFill>
              </a:rPr>
              <a:t>gap between the sector revenues and its contribution to society:</a:t>
            </a:r>
          </a:p>
          <a:p>
            <a:pPr marL="263525" indent="-263525" algn="just">
              <a:lnSpc>
                <a:spcPts val="2700"/>
              </a:lnSpc>
              <a:spcBef>
                <a:spcPts val="600"/>
              </a:spcBef>
              <a:spcAft>
                <a:spcPts val="600"/>
              </a:spcAft>
            </a:pPr>
            <a:endParaRPr lang="pt-PT" sz="2000" b="1" dirty="0">
              <a:solidFill>
                <a:srgbClr val="FF0000"/>
              </a:solidFill>
            </a:endParaRPr>
          </a:p>
          <a:p>
            <a:pPr marL="263525" indent="-263525" algn="just">
              <a:lnSpc>
                <a:spcPts val="2700"/>
              </a:lnSpc>
              <a:spcBef>
                <a:spcPts val="600"/>
              </a:spcBef>
              <a:spcAft>
                <a:spcPts val="600"/>
              </a:spcAft>
            </a:pPr>
            <a:endParaRPr lang="en-GB" sz="2000" b="1" dirty="0">
              <a:solidFill>
                <a:srgbClr val="FF0000"/>
              </a:solidFill>
            </a:endParaRPr>
          </a:p>
          <a:p>
            <a:pPr marL="268288" indent="-268288" algn="just">
              <a:lnSpc>
                <a:spcPts val="2700"/>
              </a:lnSpc>
              <a:spcBef>
                <a:spcPts val="600"/>
              </a:spcBef>
              <a:spcAft>
                <a:spcPts val="600"/>
              </a:spcAft>
              <a:buAutoNum type="arabicParenBoth"/>
            </a:pPr>
            <a:r>
              <a:rPr lang="en-GB" sz="2000" dirty="0"/>
              <a:t>the implicit insurance that the financial sector gets - </a:t>
            </a:r>
            <a:r>
              <a:rPr lang="en-GB" sz="2000" b="1" dirty="0">
                <a:solidFill>
                  <a:srgbClr val="FF0000"/>
                </a:solidFill>
              </a:rPr>
              <a:t>financial service providers do not pay for the “moral hazard” they create</a:t>
            </a:r>
            <a:r>
              <a:rPr lang="en-GB" sz="2000" dirty="0">
                <a:solidFill>
                  <a:srgbClr val="FF0000"/>
                </a:solidFill>
              </a:rPr>
              <a:t>.</a:t>
            </a:r>
            <a:endParaRPr lang="en-GB" sz="2000" dirty="0"/>
          </a:p>
          <a:p>
            <a:pPr marL="268288" indent="-268288" algn="just">
              <a:lnSpc>
                <a:spcPts val="2700"/>
              </a:lnSpc>
              <a:spcBef>
                <a:spcPts val="600"/>
              </a:spcBef>
              <a:spcAft>
                <a:spcPts val="600"/>
              </a:spcAft>
              <a:buAutoNum type="arabicParenBoth" startAt="2"/>
            </a:pPr>
            <a:r>
              <a:rPr lang="en-GB" sz="2000" dirty="0"/>
              <a:t>if the sector is imperfectly competitive, the price will exceed the social marginal cost;</a:t>
            </a:r>
          </a:p>
          <a:p>
            <a:pPr marL="268288" indent="-268288" algn="just">
              <a:lnSpc>
                <a:spcPts val="2700"/>
              </a:lnSpc>
              <a:spcBef>
                <a:spcPts val="600"/>
              </a:spcBef>
              <a:spcAft>
                <a:spcPts val="600"/>
              </a:spcAft>
              <a:buAutoNum type="arabicParenBoth" startAt="2"/>
            </a:pPr>
            <a:r>
              <a:rPr lang="en-GB" sz="2000" u="sng" dirty="0"/>
              <a:t>negative </a:t>
            </a:r>
            <a:r>
              <a:rPr lang="en-GB" sz="2000" u="sng" dirty="0" err="1"/>
              <a:t>spillovers</a:t>
            </a:r>
            <a:r>
              <a:rPr lang="en-GB" sz="2000" u="sng" dirty="0"/>
              <a:t> </a:t>
            </a:r>
            <a:r>
              <a:rPr lang="en-GB" sz="2000" dirty="0"/>
              <a:t>- </a:t>
            </a:r>
            <a:r>
              <a:rPr lang="en-GB" sz="2000" b="1" dirty="0">
                <a:solidFill>
                  <a:srgbClr val="FF0000"/>
                </a:solidFill>
              </a:rPr>
              <a:t>services provided by FIs may be useful to a client, but not to society as a whole</a:t>
            </a:r>
            <a:r>
              <a:rPr lang="en-GB" sz="2000" dirty="0"/>
              <a:t>, e.g. structure a firm’s financing in a way that the firm pays less taxes.</a:t>
            </a:r>
          </a:p>
          <a:p>
            <a:pPr algn="just">
              <a:lnSpc>
                <a:spcPts val="2700"/>
              </a:lnSpc>
              <a:spcBef>
                <a:spcPts val="600"/>
              </a:spcBef>
              <a:spcAft>
                <a:spcPts val="600"/>
              </a:spcAft>
              <a:buAutoNum type="arabicParenBoth"/>
            </a:pPr>
            <a:endParaRPr lang="en-GB" sz="2000" dirty="0"/>
          </a:p>
          <a:p>
            <a:pPr marL="0" indent="0" algn="just">
              <a:lnSpc>
                <a:spcPts val="2700"/>
              </a:lnSpc>
              <a:spcBef>
                <a:spcPts val="600"/>
              </a:spcBef>
              <a:spcAft>
                <a:spcPts val="600"/>
              </a:spcAft>
              <a:buNone/>
            </a:pPr>
            <a:endParaRPr lang="en-GB" sz="2000" dirty="0"/>
          </a:p>
          <a:p>
            <a:pPr marL="263525" lvl="1" indent="-263525" algn="just">
              <a:lnSpc>
                <a:spcPts val="2700"/>
              </a:lnSpc>
              <a:spcBef>
                <a:spcPts val="600"/>
              </a:spcBef>
              <a:spcAft>
                <a:spcPts val="600"/>
              </a:spcAft>
              <a:buNone/>
            </a:pPr>
            <a:r>
              <a:rPr lang="en-GB" sz="2000" dirty="0"/>
              <a:t>	</a:t>
            </a:r>
          </a:p>
        </p:txBody>
      </p:sp>
      <p:sp>
        <p:nvSpPr>
          <p:cNvPr id="9" name="Down Arrow 8"/>
          <p:cNvSpPr/>
          <p:nvPr/>
        </p:nvSpPr>
        <p:spPr bwMode="auto">
          <a:xfrm>
            <a:off x="5241032" y="2708920"/>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93</a:t>
            </a:fld>
            <a:endParaRPr lang="en-US"/>
          </a:p>
        </p:txBody>
      </p:sp>
    </p:spTree>
    <p:extLst>
      <p:ext uri="{BB962C8B-B14F-4D97-AF65-F5344CB8AC3E}">
        <p14:creationId xmlns:p14="http://schemas.microsoft.com/office/powerpoint/2010/main" val="2755345103"/>
      </p:ext>
    </p:extLst>
  </p:cSld>
  <p:clrMapOvr>
    <a:masterClrMapping/>
  </p:clrMapOvr>
  <p:transition spd="slow">
    <p:pull dir="r"/>
  </p:transition>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p:txBody>
          <a:bodyPr/>
          <a:lstStyle/>
          <a:p>
            <a:r>
              <a:rPr lang="en-US" sz="4000" dirty="0"/>
              <a:t>5.1.3. Pillars  II and III</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930</a:t>
            </a:fld>
            <a:endParaRPr lang="en-US"/>
          </a:p>
        </p:txBody>
      </p:sp>
    </p:spTree>
  </p:cSld>
  <p:clrMapOvr>
    <a:masterClrMapping/>
  </p:clrMapOvr>
  <p:transition spd="slow">
    <p:pull dir="r"/>
  </p:transition>
</p:sld>
</file>

<file path=ppt/slides/slide9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0242" name="Rectangle 2"/>
          <p:cNvSpPr>
            <a:spLocks noGrp="1" noChangeArrowheads="1"/>
          </p:cNvSpPr>
          <p:nvPr>
            <p:ph type="body" sz="half" idx="1"/>
          </p:nvPr>
        </p:nvSpPr>
        <p:spPr>
          <a:xfrm>
            <a:off x="776536" y="1628800"/>
            <a:ext cx="8677027" cy="4657700"/>
          </a:xfrm>
          <a:noFill/>
        </p:spPr>
        <p:txBody>
          <a:bodyPr/>
          <a:lstStyle/>
          <a:p>
            <a:pPr algn="just">
              <a:lnSpc>
                <a:spcPts val="2600"/>
              </a:lnSpc>
              <a:spcBef>
                <a:spcPts val="600"/>
              </a:spcBef>
            </a:pPr>
            <a:r>
              <a:rPr lang="en-US" sz="2000" b="1" dirty="0">
                <a:solidFill>
                  <a:srgbClr val="FF0000"/>
                </a:solidFill>
              </a:rPr>
              <a:t>ICAAP – </a:t>
            </a:r>
            <a:r>
              <a:rPr lang="en-US" sz="2000" dirty="0"/>
              <a:t>enables the bank (and the regulator) to identify, measure, and aggregate all material risk types and calculate the economic or internal, capital necessary to cover these risks. </a:t>
            </a:r>
          </a:p>
          <a:p>
            <a:pPr algn="just">
              <a:lnSpc>
                <a:spcPts val="2600"/>
              </a:lnSpc>
              <a:spcBef>
                <a:spcPts val="600"/>
              </a:spcBef>
            </a:pPr>
            <a:r>
              <a:rPr lang="en-US" sz="2000" dirty="0"/>
              <a:t>As such the ICAAP process is key to the preservation of financial stability and is subject to a high degree of supervisory scrutiny, which does make the process very bureaucratic and </a:t>
            </a:r>
            <a:r>
              <a:rPr lang="pt-PT" sz="2000" dirty="0" err="1"/>
              <a:t>administrative</a:t>
            </a:r>
            <a:r>
              <a:rPr lang="pt-PT" sz="2000" dirty="0"/>
              <a:t>.</a:t>
            </a:r>
            <a:endParaRPr lang="en-US" sz="2000" b="1" dirty="0">
              <a:solidFill>
                <a:srgbClr val="FF0000"/>
              </a:solidFill>
            </a:endParaRPr>
          </a:p>
          <a:p>
            <a:pPr algn="just">
              <a:lnSpc>
                <a:spcPts val="2700"/>
              </a:lnSpc>
              <a:spcBef>
                <a:spcPts val="600"/>
              </a:spcBef>
              <a:spcAft>
                <a:spcPts val="600"/>
              </a:spcAft>
            </a:pPr>
            <a:r>
              <a:rPr lang="en-US" sz="2000" b="1" dirty="0">
                <a:solidFill>
                  <a:srgbClr val="FF0000"/>
                </a:solidFill>
              </a:rPr>
              <a:t>requirements:</a:t>
            </a:r>
          </a:p>
          <a:p>
            <a:pPr algn="just">
              <a:lnSpc>
                <a:spcPts val="2700"/>
              </a:lnSpc>
              <a:spcBef>
                <a:spcPts val="600"/>
              </a:spcBef>
              <a:spcAft>
                <a:spcPts val="600"/>
              </a:spcAft>
              <a:buFontTx/>
              <a:buChar char="-"/>
            </a:pPr>
            <a:r>
              <a:rPr lang="en-US" sz="1800" dirty="0"/>
              <a:t>“</a:t>
            </a:r>
            <a:r>
              <a:rPr lang="en-GB" sz="1800" dirty="0"/>
              <a:t>Institutions shall have in place sound, effective and comprehensive strategies and processes to assess and maintain on an ongoing basis the amounts, types and distribution of internal capital that they consider adequate to cover the nature and level of the risks to which they are or might be exposed” - art.73 of Directive 2013/36/EU, 26.06 (CRD IV).</a:t>
            </a:r>
          </a:p>
          <a:p>
            <a:pPr algn="just">
              <a:lnSpc>
                <a:spcPts val="2700"/>
              </a:lnSpc>
              <a:spcBef>
                <a:spcPts val="600"/>
              </a:spcBef>
              <a:spcAft>
                <a:spcPts val="600"/>
              </a:spcAft>
              <a:buFontTx/>
              <a:buChar char="-"/>
            </a:pPr>
            <a:r>
              <a:rPr lang="en-US" sz="1800" dirty="0"/>
              <a:t>EBA/GL/2016/10 - “</a:t>
            </a:r>
            <a:r>
              <a:rPr lang="en-GB" sz="1800" dirty="0"/>
              <a:t>Guidelines on ICAAP and ILAAP information collected for SREP purposes”, 3 Nov.</a:t>
            </a:r>
            <a:endParaRPr lang="en-US" sz="1800" dirty="0"/>
          </a:p>
          <a:p>
            <a:pPr algn="just">
              <a:lnSpc>
                <a:spcPts val="2700"/>
              </a:lnSpc>
              <a:spcBef>
                <a:spcPts val="600"/>
              </a:spcBef>
              <a:spcAft>
                <a:spcPts val="600"/>
              </a:spcAft>
              <a:buFontTx/>
              <a:buChar char="-"/>
            </a:pPr>
            <a:r>
              <a:rPr lang="en-US" sz="1800" dirty="0"/>
              <a:t>Instruction No.3/2019 (revoked Instruction 15/2007) =&gt; annual report to be submitted by credit institutions to the supervisor until 31 Mar..</a:t>
            </a:r>
            <a:endParaRPr lang="en-US" sz="1800" dirty="0">
              <a:cs typeface="Arial" charset="0"/>
            </a:endParaRPr>
          </a:p>
          <a:p>
            <a:pPr marL="623888" lvl="1" indent="-223838" algn="just">
              <a:lnSpc>
                <a:spcPts val="2600"/>
              </a:lnSpc>
              <a:spcBef>
                <a:spcPts val="0"/>
              </a:spcBef>
              <a:spcAft>
                <a:spcPts val="0"/>
              </a:spcAft>
              <a:buFontTx/>
              <a:buChar char="-"/>
            </a:pPr>
            <a:endParaRPr lang="en-GB" sz="1400" dirty="0">
              <a:solidFill>
                <a:srgbClr val="FF0000"/>
              </a:solidFill>
              <a:cs typeface="Arial" charset="0"/>
            </a:endParaRPr>
          </a:p>
          <a:p>
            <a:pPr marL="0" indent="0" algn="just">
              <a:lnSpc>
                <a:spcPts val="2600"/>
              </a:lnSpc>
              <a:spcBef>
                <a:spcPts val="0"/>
              </a:spcBef>
              <a:spcAft>
                <a:spcPts val="0"/>
              </a:spcAft>
              <a:buNone/>
            </a:pPr>
            <a:endParaRPr lang="en-US" sz="1800" dirty="0">
              <a:cs typeface="Arial" charset="0"/>
            </a:endParaRPr>
          </a:p>
        </p:txBody>
      </p:sp>
      <p:sp>
        <p:nvSpPr>
          <p:cNvPr id="225284" name="Rectangle 3"/>
          <p:cNvSpPr>
            <a:spLocks noGrp="1" noChangeArrowheads="1"/>
          </p:cNvSpPr>
          <p:nvPr>
            <p:ph type="title"/>
          </p:nvPr>
        </p:nvSpPr>
        <p:spPr>
          <a:xfrm>
            <a:off x="841375" y="392113"/>
            <a:ext cx="7183438" cy="679450"/>
          </a:xfrm>
          <a:noFill/>
        </p:spPr>
        <p:txBody>
          <a:bodyPr/>
          <a:lstStyle/>
          <a:p>
            <a:r>
              <a:rPr lang="en-GB" dirty="0"/>
              <a:t>Pillar II</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931</a:t>
            </a:fld>
            <a:endParaRPr lang="en-US"/>
          </a:p>
        </p:txBody>
      </p:sp>
    </p:spTree>
  </p:cSld>
  <p:clrMapOvr>
    <a:masterClrMapping/>
  </p:clrMapOvr>
  <p:transition spd="med">
    <p:cover dir="r"/>
  </p:transition>
</p:sld>
</file>

<file path=ppt/slides/slide9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36163" name="Rectangle 3"/>
          <p:cNvSpPr>
            <a:spLocks noGrp="1" noChangeArrowheads="1"/>
          </p:cNvSpPr>
          <p:nvPr>
            <p:ph type="body" idx="1"/>
          </p:nvPr>
        </p:nvSpPr>
        <p:spPr>
          <a:xfrm>
            <a:off x="776536" y="1643063"/>
            <a:ext cx="8643938" cy="4643437"/>
          </a:xfrm>
          <a:noFill/>
        </p:spPr>
        <p:txBody>
          <a:bodyPr/>
          <a:lstStyle/>
          <a:p>
            <a:pPr marL="261938" indent="-260350" algn="just">
              <a:lnSpc>
                <a:spcPts val="2600"/>
              </a:lnSpc>
              <a:spcBef>
                <a:spcPts val="600"/>
              </a:spcBef>
              <a:spcAft>
                <a:spcPts val="600"/>
              </a:spcAft>
            </a:pPr>
            <a:r>
              <a:rPr lang="en-US" sz="2000" b="1" dirty="0">
                <a:solidFill>
                  <a:srgbClr val="FF0000"/>
                </a:solidFill>
              </a:rPr>
              <a:t>ICAAP Goals - to ensure:</a:t>
            </a:r>
          </a:p>
          <a:p>
            <a:pPr marL="261938" lvl="1" indent="-260350" algn="just">
              <a:lnSpc>
                <a:spcPts val="2600"/>
              </a:lnSpc>
              <a:spcBef>
                <a:spcPts val="600"/>
              </a:spcBef>
              <a:spcAft>
                <a:spcPts val="600"/>
              </a:spcAft>
              <a:buFont typeface="Wingdings" pitchFamily="2" charset="2"/>
              <a:buAutoNum type="alphaLcParenBoth"/>
            </a:pPr>
            <a:r>
              <a:rPr lang="en-US" sz="2000" dirty="0"/>
              <a:t>Adequate organizational and technological structure, as well as governance and risk control practices, considering internal capital planning and risks;</a:t>
            </a:r>
          </a:p>
          <a:p>
            <a:pPr marL="261938" lvl="1" indent="-260350" algn="just">
              <a:lnSpc>
                <a:spcPts val="2600"/>
              </a:lnSpc>
              <a:spcBef>
                <a:spcPts val="600"/>
              </a:spcBef>
              <a:spcAft>
                <a:spcPts val="600"/>
              </a:spcAft>
              <a:buFont typeface="Wingdings" pitchFamily="2" charset="2"/>
              <a:buAutoNum type="alphaLcParenBoth"/>
            </a:pPr>
            <a:r>
              <a:rPr lang="en-US" sz="2000" dirty="0"/>
              <a:t>Robust management and monitoring processes for the internal capital and risks, according to the strategies implement and the activity plan defined;</a:t>
            </a:r>
          </a:p>
          <a:p>
            <a:pPr marL="261938" lvl="1" indent="-260350" algn="just">
              <a:lnSpc>
                <a:spcPts val="2600"/>
              </a:lnSpc>
              <a:spcBef>
                <a:spcPts val="600"/>
              </a:spcBef>
              <a:spcAft>
                <a:spcPts val="600"/>
              </a:spcAft>
              <a:buFont typeface="Wingdings" pitchFamily="2" charset="2"/>
              <a:buAutoNum type="alphaLcParenBoth"/>
            </a:pPr>
            <a:r>
              <a:rPr lang="en-US" sz="2000" dirty="0"/>
              <a:t>Risks are properly identified and assessed;</a:t>
            </a:r>
          </a:p>
          <a:p>
            <a:pPr marL="261938" lvl="1" indent="-260350" algn="just">
              <a:lnSpc>
                <a:spcPts val="2600"/>
              </a:lnSpc>
              <a:spcBef>
                <a:spcPts val="600"/>
              </a:spcBef>
              <a:spcAft>
                <a:spcPts val="600"/>
              </a:spcAft>
              <a:buFont typeface="Wingdings" pitchFamily="2" charset="2"/>
              <a:buAutoNum type="alphaLcParenBoth"/>
            </a:pPr>
            <a:r>
              <a:rPr lang="en-US" sz="2000" dirty="0"/>
              <a:t>Correct internal risk profile definition, as well as sensitivity to recession risks (stress tests);</a:t>
            </a:r>
          </a:p>
          <a:p>
            <a:pPr marL="261938" lvl="1" indent="-260350" algn="just">
              <a:lnSpc>
                <a:spcPts val="2600"/>
              </a:lnSpc>
              <a:spcBef>
                <a:spcPts val="600"/>
              </a:spcBef>
              <a:spcAft>
                <a:spcPts val="600"/>
              </a:spcAft>
              <a:buFont typeface="Wingdings" pitchFamily="2" charset="2"/>
              <a:buAutoNum type="alphaLcParenBoth"/>
            </a:pPr>
            <a:r>
              <a:rPr lang="en-US" sz="2000" dirty="0"/>
              <a:t>Identification of existing controls and correct assessment of the risk mitigation effects;</a:t>
            </a:r>
          </a:p>
          <a:p>
            <a:pPr marL="261938" lvl="1" indent="-260350" algn="just">
              <a:lnSpc>
                <a:spcPts val="2600"/>
              </a:lnSpc>
              <a:spcBef>
                <a:spcPts val="600"/>
              </a:spcBef>
              <a:spcAft>
                <a:spcPts val="600"/>
              </a:spcAft>
              <a:buFont typeface="Wingdings" pitchFamily="2" charset="2"/>
              <a:buAutoNum type="alphaLcParenBoth" startAt="6"/>
            </a:pPr>
            <a:r>
              <a:rPr lang="en-US" sz="2000" dirty="0"/>
              <a:t>Adequate business continuity plans.</a:t>
            </a:r>
          </a:p>
        </p:txBody>
      </p:sp>
      <p:sp>
        <p:nvSpPr>
          <p:cNvPr id="229380" name="Rectangle 2"/>
          <p:cNvSpPr>
            <a:spLocks noGrp="1" noChangeArrowheads="1"/>
          </p:cNvSpPr>
          <p:nvPr>
            <p:ph type="title"/>
          </p:nvPr>
        </p:nvSpPr>
        <p:spPr>
          <a:xfrm>
            <a:off x="809625" y="357188"/>
            <a:ext cx="8572500" cy="1000125"/>
          </a:xfrm>
        </p:spPr>
        <p:txBody>
          <a:bodyPr/>
          <a:lstStyle/>
          <a:p>
            <a:r>
              <a:rPr lang="en-GB" dirty="0"/>
              <a:t>Pillar II</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932</a:t>
            </a:fld>
            <a:endParaRPr lang="en-US"/>
          </a:p>
        </p:txBody>
      </p:sp>
    </p:spTree>
    <p:extLst>
      <p:ext uri="{BB962C8B-B14F-4D97-AF65-F5344CB8AC3E}">
        <p14:creationId xmlns:p14="http://schemas.microsoft.com/office/powerpoint/2010/main" val="4035506729"/>
      </p:ext>
    </p:extLst>
  </p:cSld>
  <p:clrMapOvr>
    <a:masterClrMapping/>
  </p:clrMapOvr>
  <p:transition spd="slow">
    <p:pull dir="r"/>
  </p:transition>
</p:sld>
</file>

<file path=ppt/slides/slide9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t>Pillar II</a:t>
            </a:r>
          </a:p>
        </p:txBody>
      </p:sp>
      <p:sp>
        <p:nvSpPr>
          <p:cNvPr id="3081221" name="Rectangle 5"/>
          <p:cNvSpPr>
            <a:spLocks noGrp="1" noChangeArrowheads="1"/>
          </p:cNvSpPr>
          <p:nvPr>
            <p:ph type="body" idx="1"/>
          </p:nvPr>
        </p:nvSpPr>
        <p:spPr>
          <a:xfrm>
            <a:off x="809625" y="1643063"/>
            <a:ext cx="8643938" cy="4643437"/>
          </a:xfrm>
        </p:spPr>
        <p:txBody>
          <a:bodyPr/>
          <a:lstStyle/>
          <a:p>
            <a:pPr marL="363538" indent="-363538" algn="just">
              <a:lnSpc>
                <a:spcPts val="2700"/>
              </a:lnSpc>
              <a:spcBef>
                <a:spcPts val="600"/>
              </a:spcBef>
              <a:spcAft>
                <a:spcPts val="600"/>
              </a:spcAft>
              <a:defRPr/>
            </a:pPr>
            <a:r>
              <a:rPr lang="en-US" sz="2000" b="1" dirty="0">
                <a:solidFill>
                  <a:srgbClr val="FF0000"/>
                </a:solidFill>
              </a:rPr>
              <a:t>Stress Tests – Goals:</a:t>
            </a:r>
          </a:p>
          <a:p>
            <a:pPr marL="363538" indent="-363538" algn="just">
              <a:lnSpc>
                <a:spcPts val="2700"/>
              </a:lnSpc>
              <a:spcBef>
                <a:spcPts val="600"/>
              </a:spcBef>
              <a:spcAft>
                <a:spcPts val="600"/>
              </a:spcAft>
              <a:defRPr/>
            </a:pPr>
            <a:endParaRPr lang="en-US" sz="2000" b="1" dirty="0">
              <a:solidFill>
                <a:srgbClr val="FF0000"/>
              </a:solidFill>
            </a:endParaRPr>
          </a:p>
          <a:p>
            <a:pPr algn="just">
              <a:lnSpc>
                <a:spcPts val="2700"/>
              </a:lnSpc>
              <a:spcBef>
                <a:spcPts val="600"/>
              </a:spcBef>
              <a:spcAft>
                <a:spcPts val="600"/>
              </a:spcAft>
              <a:buFontTx/>
              <a:buChar char="-"/>
              <a:defRPr/>
            </a:pPr>
            <a:r>
              <a:rPr lang="en-US" sz="2000" dirty="0"/>
              <a:t>Identification of possible events or future changes in economic conditions that could have unfavorable effects on a bank’s capital and assessment of the bank’s ability to withstand such changes, namely: </a:t>
            </a:r>
          </a:p>
          <a:p>
            <a:pPr marL="357188" indent="-357188" algn="just">
              <a:lnSpc>
                <a:spcPts val="2700"/>
              </a:lnSpc>
              <a:spcBef>
                <a:spcPts val="600"/>
              </a:spcBef>
              <a:spcAft>
                <a:spcPts val="600"/>
              </a:spcAft>
              <a:buAutoNum type="romanLcParenBoth"/>
              <a:defRPr/>
            </a:pPr>
            <a:r>
              <a:rPr lang="en-US" sz="2000" dirty="0"/>
              <a:t>economic or industry downturns;</a:t>
            </a:r>
          </a:p>
          <a:p>
            <a:pPr marL="357188" indent="-357188" algn="just">
              <a:lnSpc>
                <a:spcPts val="2700"/>
              </a:lnSpc>
              <a:spcBef>
                <a:spcPts val="600"/>
              </a:spcBef>
              <a:spcAft>
                <a:spcPts val="600"/>
              </a:spcAft>
              <a:buAutoNum type="romanLcParenBoth"/>
              <a:defRPr/>
            </a:pPr>
            <a:r>
              <a:rPr lang="en-US" sz="2000" dirty="0"/>
              <a:t>market-risk events;</a:t>
            </a:r>
          </a:p>
          <a:p>
            <a:pPr marL="357188" indent="-357188" algn="just">
              <a:lnSpc>
                <a:spcPts val="2700"/>
              </a:lnSpc>
              <a:spcBef>
                <a:spcPts val="600"/>
              </a:spcBef>
              <a:spcAft>
                <a:spcPts val="600"/>
              </a:spcAft>
              <a:buAutoNum type="romanLcParenBoth"/>
              <a:defRPr/>
            </a:pPr>
            <a:r>
              <a:rPr lang="en-US" sz="2000" dirty="0"/>
              <a:t>liquidity conditions. </a:t>
            </a:r>
            <a:endParaRPr lang="en-US" sz="2000" b="1"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933</a:t>
            </a:fld>
            <a:endParaRPr lang="en-US"/>
          </a:p>
        </p:txBody>
      </p:sp>
    </p:spTree>
    <p:extLst>
      <p:ext uri="{BB962C8B-B14F-4D97-AF65-F5344CB8AC3E}">
        <p14:creationId xmlns:p14="http://schemas.microsoft.com/office/powerpoint/2010/main" val="4196957636"/>
      </p:ext>
    </p:extLst>
  </p:cSld>
  <p:clrMapOvr>
    <a:masterClrMapping/>
  </p:clrMapOvr>
  <p:transition spd="slow">
    <p:pull dir="r"/>
  </p:transition>
</p:sld>
</file>

<file path=ppt/slides/slide9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t>Pillar II</a:t>
            </a:r>
          </a:p>
        </p:txBody>
      </p:sp>
      <p:sp>
        <p:nvSpPr>
          <p:cNvPr id="3081221" name="Rectangle 5"/>
          <p:cNvSpPr>
            <a:spLocks noGrp="1" noChangeArrowheads="1"/>
          </p:cNvSpPr>
          <p:nvPr>
            <p:ph type="body" idx="1"/>
          </p:nvPr>
        </p:nvSpPr>
        <p:spPr>
          <a:xfrm>
            <a:off x="809625" y="1643063"/>
            <a:ext cx="8643938" cy="4643437"/>
          </a:xfrm>
        </p:spPr>
        <p:txBody>
          <a:bodyPr/>
          <a:lstStyle/>
          <a:p>
            <a:pPr marL="363538" indent="-363538" algn="just">
              <a:lnSpc>
                <a:spcPts val="2700"/>
              </a:lnSpc>
              <a:spcBef>
                <a:spcPts val="600"/>
              </a:spcBef>
              <a:spcAft>
                <a:spcPts val="600"/>
              </a:spcAft>
              <a:defRPr/>
            </a:pPr>
            <a:r>
              <a:rPr lang="en-US" sz="2000" b="1" dirty="0">
                <a:solidFill>
                  <a:srgbClr val="FF0000"/>
                </a:solidFill>
              </a:rPr>
              <a:t>Stress Tests - Requirements:</a:t>
            </a:r>
          </a:p>
          <a:p>
            <a:pPr marL="363538" indent="-363538" algn="just">
              <a:lnSpc>
                <a:spcPts val="2700"/>
              </a:lnSpc>
              <a:spcBef>
                <a:spcPts val="600"/>
              </a:spcBef>
              <a:spcAft>
                <a:spcPts val="600"/>
              </a:spcAft>
              <a:defRPr/>
            </a:pPr>
            <a:endParaRPr lang="en-US" sz="2000" dirty="0"/>
          </a:p>
          <a:p>
            <a:pPr marL="357188" indent="-357188" algn="just">
              <a:lnSpc>
                <a:spcPts val="2700"/>
              </a:lnSpc>
              <a:spcBef>
                <a:spcPts val="600"/>
              </a:spcBef>
              <a:spcAft>
                <a:spcPts val="600"/>
              </a:spcAft>
              <a:buAutoNum type="romanLcParenBoth"/>
            </a:pPr>
            <a:r>
              <a:rPr lang="en-US" sz="2000" dirty="0"/>
              <a:t>Scope - all types of material risk, both on- and off-balance-sheet:</a:t>
            </a:r>
          </a:p>
          <a:p>
            <a:pPr marL="357188" indent="-357188" algn="just">
              <a:lnSpc>
                <a:spcPts val="2700"/>
              </a:lnSpc>
              <a:spcBef>
                <a:spcPts val="600"/>
              </a:spcBef>
              <a:spcAft>
                <a:spcPts val="600"/>
              </a:spcAft>
              <a:buAutoNum type="romanLcParenBoth"/>
            </a:pPr>
            <a:r>
              <a:rPr lang="en-US" sz="2000" dirty="0"/>
              <a:t>Frequency - appropriate to the scope and type of the stress test, the nature, scale, size and complexity of the institution (proportionality principle), portfolio characteristics as well as changes in the macroeconomic environment or the institution’s business activities;</a:t>
            </a:r>
          </a:p>
          <a:p>
            <a:pPr marL="357188" indent="-357188" algn="just">
              <a:lnSpc>
                <a:spcPts val="2700"/>
              </a:lnSpc>
              <a:spcBef>
                <a:spcPts val="600"/>
              </a:spcBef>
              <a:spcAft>
                <a:spcPts val="600"/>
              </a:spcAft>
              <a:buAutoNum type="romanLcParenBoth"/>
            </a:pPr>
            <a:r>
              <a:rPr lang="en-US" sz="2000" dirty="0"/>
              <a:t>Sensitivity and Scenario analyses;</a:t>
            </a:r>
          </a:p>
          <a:p>
            <a:pPr marL="357188" indent="-357188" algn="just">
              <a:lnSpc>
                <a:spcPts val="2700"/>
              </a:lnSpc>
              <a:spcBef>
                <a:spcPts val="600"/>
              </a:spcBef>
              <a:spcAft>
                <a:spcPts val="600"/>
              </a:spcAft>
              <a:buAutoNum type="romanLcParenBoth"/>
              <a:defRPr/>
            </a:pPr>
            <a:r>
              <a:rPr lang="en-US" sz="2000" dirty="0"/>
              <a:t>Reverse stress tests.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934</a:t>
            </a:fld>
            <a:endParaRPr lang="en-US"/>
          </a:p>
        </p:txBody>
      </p:sp>
    </p:spTree>
    <p:extLst>
      <p:ext uri="{BB962C8B-B14F-4D97-AF65-F5344CB8AC3E}">
        <p14:creationId xmlns:p14="http://schemas.microsoft.com/office/powerpoint/2010/main" val="520521170"/>
      </p:ext>
    </p:extLst>
  </p:cSld>
  <p:clrMapOvr>
    <a:masterClrMapping/>
  </p:clrMapOvr>
  <p:transition spd="slow">
    <p:pull dir="r"/>
  </p:transition>
</p:sld>
</file>

<file path=ppt/slides/slide9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t>Pillar II</a:t>
            </a:r>
          </a:p>
        </p:txBody>
      </p:sp>
      <p:sp>
        <p:nvSpPr>
          <p:cNvPr id="3081221" name="Rectangle 5"/>
          <p:cNvSpPr>
            <a:spLocks noGrp="1" noChangeArrowheads="1"/>
          </p:cNvSpPr>
          <p:nvPr>
            <p:ph type="body" idx="1"/>
          </p:nvPr>
        </p:nvSpPr>
        <p:spPr>
          <a:xfrm>
            <a:off x="809625" y="1643063"/>
            <a:ext cx="8643938" cy="4643437"/>
          </a:xfrm>
        </p:spPr>
        <p:txBody>
          <a:bodyPr/>
          <a:lstStyle/>
          <a:p>
            <a:r>
              <a:rPr lang="en-US" sz="2000" b="1" dirty="0">
                <a:solidFill>
                  <a:srgbClr val="FF0000"/>
                </a:solidFill>
              </a:rPr>
              <a:t>Stress Tests - Risks to be covered </a:t>
            </a:r>
            <a:r>
              <a:rPr lang="en-US" sz="2000" dirty="0"/>
              <a:t>(</a:t>
            </a:r>
            <a:r>
              <a:rPr lang="pt-PT" sz="2000" dirty="0"/>
              <a:t>EBA/GL/2018/04, 19 Jul.)</a:t>
            </a:r>
            <a:r>
              <a:rPr lang="en-US" sz="2000" dirty="0"/>
              <a:t>:</a:t>
            </a:r>
          </a:p>
          <a:p>
            <a:endParaRPr lang="en-US" sz="2000" dirty="0"/>
          </a:p>
          <a:p>
            <a:pPr marL="363538" lvl="1" indent="-363538" algn="just">
              <a:lnSpc>
                <a:spcPts val="2700"/>
              </a:lnSpc>
              <a:spcBef>
                <a:spcPts val="600"/>
              </a:spcBef>
              <a:spcAft>
                <a:spcPts val="0"/>
              </a:spcAft>
              <a:buFont typeface="Wingdings" pitchFamily="2" charset="2"/>
              <a:buAutoNum type="romanLcParenBoth"/>
              <a:defRPr/>
            </a:pPr>
            <a:r>
              <a:rPr lang="en-US" sz="1800" dirty="0"/>
              <a:t>credit and counterparty</a:t>
            </a:r>
          </a:p>
          <a:p>
            <a:pPr marL="363538" lvl="1" indent="-363538" algn="just">
              <a:lnSpc>
                <a:spcPts val="2700"/>
              </a:lnSpc>
              <a:spcBef>
                <a:spcPts val="600"/>
              </a:spcBef>
              <a:spcAft>
                <a:spcPts val="0"/>
              </a:spcAft>
              <a:buFont typeface="Wingdings" pitchFamily="2" charset="2"/>
              <a:buAutoNum type="romanLcParenBoth"/>
              <a:defRPr/>
            </a:pPr>
            <a:r>
              <a:rPr lang="en-US" sz="1800" dirty="0"/>
              <a:t>securitization</a:t>
            </a:r>
          </a:p>
          <a:p>
            <a:pPr marL="363538" lvl="1" indent="-363538" algn="just">
              <a:lnSpc>
                <a:spcPts val="2700"/>
              </a:lnSpc>
              <a:spcBef>
                <a:spcPts val="600"/>
              </a:spcBef>
              <a:spcAft>
                <a:spcPts val="0"/>
              </a:spcAft>
              <a:buFont typeface="Wingdings" pitchFamily="2" charset="2"/>
              <a:buAutoNum type="romanLcParenBoth"/>
              <a:defRPr/>
            </a:pPr>
            <a:r>
              <a:rPr lang="en-US" sz="1800" dirty="0"/>
              <a:t>market</a:t>
            </a:r>
          </a:p>
          <a:p>
            <a:pPr marL="363538" lvl="1" indent="-363538" algn="just">
              <a:lnSpc>
                <a:spcPts val="2700"/>
              </a:lnSpc>
              <a:spcBef>
                <a:spcPts val="600"/>
              </a:spcBef>
              <a:spcAft>
                <a:spcPts val="0"/>
              </a:spcAft>
              <a:buFont typeface="Wingdings" pitchFamily="2" charset="2"/>
              <a:buAutoNum type="romanLcParenBoth"/>
              <a:defRPr/>
            </a:pPr>
            <a:r>
              <a:rPr lang="en-US" sz="1800" dirty="0"/>
              <a:t>operational</a:t>
            </a:r>
          </a:p>
          <a:p>
            <a:pPr marL="363538" lvl="1" indent="-363538" algn="just">
              <a:lnSpc>
                <a:spcPts val="2700"/>
              </a:lnSpc>
              <a:spcBef>
                <a:spcPts val="600"/>
              </a:spcBef>
              <a:spcAft>
                <a:spcPts val="0"/>
              </a:spcAft>
              <a:buFont typeface="Wingdings" pitchFamily="2" charset="2"/>
              <a:buAutoNum type="romanLcParenBoth"/>
              <a:defRPr/>
            </a:pPr>
            <a:r>
              <a:rPr lang="en-US" sz="1800" dirty="0"/>
              <a:t>conduct-related</a:t>
            </a:r>
          </a:p>
          <a:p>
            <a:pPr marL="363538" lvl="1" indent="-363538" algn="just">
              <a:lnSpc>
                <a:spcPts val="2700"/>
              </a:lnSpc>
              <a:spcBef>
                <a:spcPts val="600"/>
              </a:spcBef>
              <a:spcAft>
                <a:spcPts val="0"/>
              </a:spcAft>
              <a:buFont typeface="Wingdings" pitchFamily="2" charset="2"/>
              <a:buAutoNum type="romanLcParenBoth"/>
              <a:defRPr/>
            </a:pPr>
            <a:r>
              <a:rPr lang="en-US" sz="1800" dirty="0"/>
              <a:t>liquidity</a:t>
            </a:r>
          </a:p>
          <a:p>
            <a:pPr marL="363538" lvl="1" indent="-363538">
              <a:lnSpc>
                <a:spcPts val="2700"/>
              </a:lnSpc>
              <a:spcBef>
                <a:spcPts val="600"/>
              </a:spcBef>
              <a:spcAft>
                <a:spcPts val="0"/>
              </a:spcAft>
              <a:buFont typeface="Wingdings" pitchFamily="2" charset="2"/>
              <a:buAutoNum type="romanLcParenBoth"/>
              <a:defRPr/>
            </a:pPr>
            <a:r>
              <a:rPr lang="en-US" sz="1800" dirty="0"/>
              <a:t>interest rate (non-trading activities)</a:t>
            </a:r>
          </a:p>
          <a:p>
            <a:pPr marL="363538" lvl="1" indent="-363538">
              <a:lnSpc>
                <a:spcPts val="2700"/>
              </a:lnSpc>
              <a:spcBef>
                <a:spcPts val="600"/>
              </a:spcBef>
              <a:spcAft>
                <a:spcPts val="0"/>
              </a:spcAft>
              <a:buFont typeface="Wingdings" pitchFamily="2" charset="2"/>
              <a:buAutoNum type="romanLcParenBoth"/>
              <a:defRPr/>
            </a:pPr>
            <a:r>
              <a:rPr lang="en-US" sz="1800" dirty="0"/>
              <a:t>concentration</a:t>
            </a:r>
          </a:p>
          <a:p>
            <a:pPr marL="363538" lvl="1" indent="-363538">
              <a:lnSpc>
                <a:spcPts val="2700"/>
              </a:lnSpc>
              <a:spcBef>
                <a:spcPts val="600"/>
              </a:spcBef>
              <a:spcAft>
                <a:spcPts val="0"/>
              </a:spcAft>
              <a:buFont typeface="Wingdings" pitchFamily="2" charset="2"/>
              <a:buAutoNum type="romanLcParenBoth"/>
              <a:defRPr/>
            </a:pPr>
            <a:r>
              <a:rPr lang="en-US" sz="1800" dirty="0"/>
              <a:t>foreign exchange lending</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935</a:t>
            </a:fld>
            <a:endParaRPr lang="en-US"/>
          </a:p>
        </p:txBody>
      </p:sp>
    </p:spTree>
  </p:cSld>
  <p:clrMapOvr>
    <a:masterClrMapping/>
  </p:clrMapOvr>
  <p:transition spd="slow">
    <p:pull dir="r"/>
  </p:transition>
</p:sld>
</file>

<file path=ppt/slides/slide9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t>Pillar II</a:t>
            </a:r>
          </a:p>
        </p:txBody>
      </p:sp>
      <p:pic>
        <p:nvPicPr>
          <p:cNvPr id="547842" name="Picture 2"/>
          <p:cNvPicPr>
            <a:picLocks noChangeAspect="1" noChangeArrowheads="1"/>
          </p:cNvPicPr>
          <p:nvPr/>
        </p:nvPicPr>
        <p:blipFill>
          <a:blip r:embed="rId2" cstate="print"/>
          <a:srcRect/>
          <a:stretch>
            <a:fillRect/>
          </a:stretch>
        </p:blipFill>
        <p:spPr bwMode="auto">
          <a:xfrm>
            <a:off x="821348" y="2996950"/>
            <a:ext cx="4199890" cy="2772055"/>
          </a:xfrm>
          <a:prstGeom prst="rect">
            <a:avLst/>
          </a:prstGeom>
          <a:noFill/>
          <a:ln w="9525">
            <a:noFill/>
            <a:miter lim="800000"/>
            <a:headEnd/>
            <a:tailEnd/>
          </a:ln>
        </p:spPr>
      </p:pic>
      <p:sp>
        <p:nvSpPr>
          <p:cNvPr id="6" name="Rectangle 5"/>
          <p:cNvSpPr txBox="1">
            <a:spLocks noChangeArrowheads="1"/>
          </p:cNvSpPr>
          <p:nvPr/>
        </p:nvSpPr>
        <p:spPr bwMode="auto">
          <a:xfrm>
            <a:off x="809625" y="1643063"/>
            <a:ext cx="8643938" cy="84983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marR="0" lvl="0" indent="-363538"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r>
              <a:rPr kumimoji="0" lang="en-US" sz="2000" b="0" i="0" u="none" strike="noStrike" kern="0" cap="none" spc="0" normalizeH="0" baseline="0" dirty="0">
                <a:ln>
                  <a:noFill/>
                </a:ln>
                <a:solidFill>
                  <a:srgbClr val="FF0000"/>
                </a:solidFill>
                <a:effectLst/>
                <a:uLnTx/>
                <a:uFillTx/>
                <a:latin typeface="+mn-lt"/>
              </a:rPr>
              <a:t>S</a:t>
            </a:r>
            <a:r>
              <a:rPr kumimoji="0" lang="en-US" sz="2000" b="0" i="0" u="none" strike="noStrike" kern="0" cap="none" spc="0" normalizeH="0" dirty="0">
                <a:ln>
                  <a:noFill/>
                </a:ln>
                <a:solidFill>
                  <a:srgbClr val="FF0000"/>
                </a:solidFill>
                <a:effectLst/>
                <a:uLnTx/>
                <a:uFillTx/>
                <a:latin typeface="+mn-lt"/>
              </a:rPr>
              <a:t>tress tests on credit risk are typically based on macroeconomic scenarios, impacting on impairments (via PDs) and NII (via interest rates).</a:t>
            </a:r>
            <a:endParaRPr kumimoji="0" lang="en-US" sz="2000" b="0" i="0" u="none" strike="noStrike" kern="0" cap="none" spc="0" normalizeH="0" baseline="0" dirty="0">
              <a:ln>
                <a:noFill/>
              </a:ln>
              <a:solidFill>
                <a:schemeClr val="tx1"/>
              </a:solidFill>
              <a:effectLst/>
              <a:uLnTx/>
              <a:uFillTx/>
              <a:latin typeface="+mn-lt"/>
            </a:endParaRPr>
          </a:p>
        </p:txBody>
      </p:sp>
      <p:sp>
        <p:nvSpPr>
          <p:cNvPr id="7" name="Rectangle 2"/>
          <p:cNvSpPr txBox="1">
            <a:spLocks noChangeArrowheads="1"/>
          </p:cNvSpPr>
          <p:nvPr/>
        </p:nvSpPr>
        <p:spPr bwMode="auto">
          <a:xfrm>
            <a:off x="738188" y="5805264"/>
            <a:ext cx="4283050" cy="454347"/>
          </a:xfrm>
          <a:prstGeom prst="rect">
            <a:avLst/>
          </a:prstGeom>
          <a:noFill/>
          <a:ln w="9525">
            <a:noFill/>
            <a:miter lim="800000"/>
            <a:headEnd/>
            <a:tailEnd/>
          </a:ln>
        </p:spPr>
        <p:txBody>
          <a:bodyPr lIns="0" tIns="46038" rIns="0" bIns="46038" anchor="ctr"/>
          <a:lstStyle/>
          <a:p>
            <a:pPr marL="95250" lvl="1" indent="-9525" algn="just">
              <a:lnSpc>
                <a:spcPts val="1700"/>
              </a:lnSpc>
              <a:buClr>
                <a:srgbClr val="3366CC"/>
              </a:buClr>
              <a:buNone/>
              <a:defRPr/>
            </a:pPr>
            <a:r>
              <a:rPr lang="en-US" sz="1200" b="0" u="none" kern="0" dirty="0">
                <a:solidFill>
                  <a:schemeClr val="tx1"/>
                </a:solidFill>
                <a:latin typeface="+mn-lt"/>
                <a:cs typeface="Arial" charset="0"/>
              </a:rPr>
              <a:t>Source: Moody’s (2011), “</a:t>
            </a:r>
            <a:r>
              <a:rPr lang="en-US" sz="1200" b="0" u="none" dirty="0">
                <a:solidFill>
                  <a:schemeClr val="tx1"/>
                </a:solidFill>
                <a:latin typeface="+mn-lt"/>
              </a:rPr>
              <a:t>Moody’s Analytics 2011 Banking Industry Survey on Stress Testing”.</a:t>
            </a:r>
            <a:endParaRPr lang="en-US" sz="1200" b="0" u="none" kern="0" dirty="0">
              <a:solidFill>
                <a:schemeClr val="tx1"/>
              </a:solidFill>
              <a:latin typeface="+mn-lt"/>
              <a:cs typeface="Arial" charset="0"/>
            </a:endParaRPr>
          </a:p>
        </p:txBody>
      </p:sp>
      <p:pic>
        <p:nvPicPr>
          <p:cNvPr id="8" name="Picture 2"/>
          <p:cNvPicPr>
            <a:picLocks noChangeAspect="1" noChangeArrowheads="1"/>
          </p:cNvPicPr>
          <p:nvPr/>
        </p:nvPicPr>
        <p:blipFill>
          <a:blip r:embed="rId3" cstate="print"/>
          <a:srcRect/>
          <a:stretch>
            <a:fillRect/>
          </a:stretch>
        </p:blipFill>
        <p:spPr bwMode="auto">
          <a:xfrm>
            <a:off x="5153193" y="2996950"/>
            <a:ext cx="4300370" cy="2520281"/>
          </a:xfrm>
          <a:prstGeom prst="rect">
            <a:avLst/>
          </a:prstGeom>
          <a:noFill/>
          <a:ln w="9525">
            <a:noFill/>
            <a:miter lim="800000"/>
            <a:headEnd type="none" w="sm" len="sm"/>
            <a:tailEnd type="none" w="sm" len="sm"/>
          </a:ln>
        </p:spPr>
      </p:pic>
      <p:sp>
        <p:nvSpPr>
          <p:cNvPr id="9" name="Rectangle 2"/>
          <p:cNvSpPr txBox="1">
            <a:spLocks noChangeArrowheads="1"/>
          </p:cNvSpPr>
          <p:nvPr/>
        </p:nvSpPr>
        <p:spPr bwMode="auto">
          <a:xfrm>
            <a:off x="5313040" y="5769005"/>
            <a:ext cx="4099326" cy="490606"/>
          </a:xfrm>
          <a:prstGeom prst="rect">
            <a:avLst/>
          </a:prstGeom>
          <a:noFill/>
          <a:ln w="9525">
            <a:noFill/>
            <a:miter lim="800000"/>
            <a:headEnd/>
            <a:tailEnd/>
          </a:ln>
        </p:spPr>
        <p:txBody>
          <a:bodyPr lIns="0" tIns="46038" rIns="0" bIns="46038" anchor="ctr"/>
          <a:lstStyle/>
          <a:p>
            <a:pPr marL="95250" lvl="1" indent="-9525" algn="just">
              <a:lnSpc>
                <a:spcPts val="1900"/>
              </a:lnSpc>
              <a:buClr>
                <a:srgbClr val="3366CC"/>
              </a:buClr>
              <a:buFont typeface="Webdings" pitchFamily="18" charset="2"/>
              <a:buNone/>
              <a:defRPr/>
            </a:pPr>
            <a:r>
              <a:rPr lang="en-US" sz="1200" b="0" u="none" kern="0" dirty="0">
                <a:solidFill>
                  <a:srgbClr val="000000"/>
                </a:solidFill>
                <a:latin typeface="+mn-lt"/>
                <a:cs typeface="Arial" charset="0"/>
              </a:rPr>
              <a:t>Source: </a:t>
            </a:r>
            <a:r>
              <a:rPr lang="en-US" sz="1200" b="0" u="none" kern="0" dirty="0" err="1">
                <a:solidFill>
                  <a:srgbClr val="000000"/>
                </a:solidFill>
                <a:latin typeface="+mn-lt"/>
                <a:cs typeface="Arial" charset="0"/>
              </a:rPr>
              <a:t>Foglia</a:t>
            </a:r>
            <a:r>
              <a:rPr lang="en-US" sz="1200" b="0" u="none" kern="0" dirty="0">
                <a:solidFill>
                  <a:srgbClr val="000000"/>
                </a:solidFill>
                <a:latin typeface="+mn-lt"/>
                <a:cs typeface="Arial" charset="0"/>
              </a:rPr>
              <a:t>, A</a:t>
            </a:r>
            <a:r>
              <a:rPr lang="en-US" sz="1200" b="0" u="none" kern="0" dirty="0">
                <a:solidFill>
                  <a:srgbClr val="000000"/>
                </a:solidFill>
                <a:latin typeface="+mn-lt"/>
                <a:cs typeface="Arial" charset="0"/>
                <a:sym typeface="Wingdings" pitchFamily="2" charset="2"/>
              </a:rPr>
              <a:t> (2008), “</a:t>
            </a:r>
            <a:r>
              <a:rPr lang="en-US" sz="1200" b="0" u="none" dirty="0">
                <a:solidFill>
                  <a:srgbClr val="000000"/>
                </a:solidFill>
                <a:latin typeface="+mn-lt"/>
              </a:rPr>
              <a:t>Stress testing credit risk: a survey of authorities' approaches</a:t>
            </a:r>
            <a:r>
              <a:rPr lang="en-US" sz="1200" b="0" u="none" kern="0" dirty="0">
                <a:solidFill>
                  <a:srgbClr val="000000"/>
                </a:solidFill>
                <a:latin typeface="+mn-lt"/>
                <a:cs typeface="Arial" charset="0"/>
              </a:rPr>
              <a:t>:”,</a:t>
            </a:r>
            <a:r>
              <a:rPr lang="en-US" sz="1200" b="0" u="none" kern="0" dirty="0" err="1">
                <a:solidFill>
                  <a:srgbClr val="000000"/>
                </a:solidFill>
                <a:latin typeface="+mn-lt"/>
                <a:cs typeface="Arial" charset="0"/>
              </a:rPr>
              <a:t>Banca</a:t>
            </a:r>
            <a:r>
              <a:rPr lang="en-US" sz="1200" b="0" u="none" kern="0" dirty="0">
                <a:solidFill>
                  <a:srgbClr val="000000"/>
                </a:solidFill>
                <a:latin typeface="+mn-lt"/>
                <a:cs typeface="Arial" charset="0"/>
              </a:rPr>
              <a:t> </a:t>
            </a:r>
            <a:r>
              <a:rPr lang="en-US" sz="1200" b="0" u="none" kern="0" dirty="0" err="1">
                <a:solidFill>
                  <a:srgbClr val="000000"/>
                </a:solidFill>
                <a:latin typeface="+mn-lt"/>
                <a:cs typeface="Arial" charset="0"/>
              </a:rPr>
              <a:t>d’Italia</a:t>
            </a:r>
            <a:r>
              <a:rPr lang="en-US" sz="1200" b="0" u="none" kern="0" dirty="0">
                <a:solidFill>
                  <a:srgbClr val="000000"/>
                </a:solidFill>
                <a:latin typeface="+mn-lt"/>
                <a:cs typeface="Arial" charset="0"/>
              </a:rPr>
              <a:t> Occasional Paper.</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936</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t>Pillar III</a:t>
            </a:r>
          </a:p>
        </p:txBody>
      </p:sp>
      <p:sp>
        <p:nvSpPr>
          <p:cNvPr id="6" name="Rectangle 5"/>
          <p:cNvSpPr txBox="1">
            <a:spLocks noChangeArrowheads="1"/>
          </p:cNvSpPr>
          <p:nvPr/>
        </p:nvSpPr>
        <p:spPr bwMode="auto">
          <a:xfrm>
            <a:off x="776536" y="1643063"/>
            <a:ext cx="8643938" cy="46799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marR="0" lvl="0" indent="-363538"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r>
              <a:rPr kumimoji="0" lang="en-US" sz="2000" b="0" i="0" u="none" strike="noStrike" kern="0" cap="none" spc="0" normalizeH="0" baseline="0" dirty="0">
                <a:ln>
                  <a:noFill/>
                </a:ln>
                <a:solidFill>
                  <a:srgbClr val="FF0000"/>
                </a:solidFill>
                <a:effectLst/>
                <a:uLnTx/>
                <a:uFillTx/>
                <a:latin typeface="+mn-lt"/>
              </a:rPr>
              <a:t>Banks must release public information</a:t>
            </a:r>
            <a:r>
              <a:rPr kumimoji="0" lang="en-US" sz="2000" b="0" i="0" u="none" strike="noStrike" kern="0" cap="none" spc="0" normalizeH="0" dirty="0">
                <a:ln>
                  <a:noFill/>
                </a:ln>
                <a:solidFill>
                  <a:srgbClr val="FF0000"/>
                </a:solidFill>
                <a:effectLst/>
                <a:uLnTx/>
                <a:uFillTx/>
                <a:latin typeface="+mn-lt"/>
              </a:rPr>
              <a:t> about:</a:t>
            </a:r>
          </a:p>
          <a:p>
            <a:pPr marL="363538" marR="0" lvl="0" indent="-363538"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endParaRPr kumimoji="0" lang="en-US" sz="2000" b="0" i="0" u="none" strike="noStrike" kern="0" cap="none" spc="0" normalizeH="0" dirty="0">
              <a:ln>
                <a:noFill/>
              </a:ln>
              <a:solidFill>
                <a:srgbClr val="FF0000"/>
              </a:solidFill>
              <a:effectLst/>
              <a:uLnTx/>
              <a:uFillTx/>
              <a:latin typeface="+mn-lt"/>
            </a:endParaRPr>
          </a:p>
          <a:p>
            <a:pPr marL="357188" marR="0" lvl="0" indent="-357188" algn="just" defTabSz="914400" rtl="0" eaLnBrk="0" fontAlgn="base" latinLnBrk="0" hangingPunct="0">
              <a:lnSpc>
                <a:spcPts val="2700"/>
              </a:lnSpc>
              <a:spcBef>
                <a:spcPts val="600"/>
              </a:spcBef>
              <a:spcAft>
                <a:spcPts val="600"/>
              </a:spcAft>
              <a:buClr>
                <a:schemeClr val="bg2"/>
              </a:buClr>
              <a:buSzPct val="75000"/>
              <a:buAutoNum type="romanLcParenBoth"/>
              <a:tabLst/>
              <a:defRPr/>
            </a:pPr>
            <a:r>
              <a:rPr kumimoji="0" lang="en-US" sz="2000" b="0" u="none" kern="0" baseline="0" dirty="0">
                <a:solidFill>
                  <a:schemeClr val="tx1"/>
                </a:solidFill>
                <a:latin typeface="+mn-lt"/>
              </a:rPr>
              <a:t>Capital</a:t>
            </a:r>
            <a:r>
              <a:rPr kumimoji="0" lang="en-US" sz="2000" b="0" u="none" kern="0" dirty="0">
                <a:solidFill>
                  <a:schemeClr val="tx1"/>
                </a:solidFill>
                <a:latin typeface="+mn-lt"/>
              </a:rPr>
              <a:t> Structure and Adequacy;</a:t>
            </a:r>
          </a:p>
          <a:p>
            <a:pPr marL="357188" marR="0" lvl="0" indent="-357188" algn="just" defTabSz="914400" rtl="0" eaLnBrk="0" fontAlgn="base" latinLnBrk="0" hangingPunct="0">
              <a:lnSpc>
                <a:spcPts val="2700"/>
              </a:lnSpc>
              <a:spcBef>
                <a:spcPts val="600"/>
              </a:spcBef>
              <a:spcAft>
                <a:spcPts val="600"/>
              </a:spcAft>
              <a:buClr>
                <a:schemeClr val="bg2"/>
              </a:buClr>
              <a:buSzPct val="75000"/>
              <a:buAutoNum type="romanLcParenBoth"/>
              <a:tabLst/>
              <a:defRPr/>
            </a:pPr>
            <a:endParaRPr kumimoji="0" lang="en-US" sz="2000" b="0" u="none" kern="0" dirty="0">
              <a:solidFill>
                <a:schemeClr val="tx1"/>
              </a:solidFill>
              <a:latin typeface="+mn-lt"/>
            </a:endParaRPr>
          </a:p>
          <a:p>
            <a:pPr marL="357188" lvl="0" indent="-357188" algn="just">
              <a:lnSpc>
                <a:spcPts val="2700"/>
              </a:lnSpc>
              <a:spcBef>
                <a:spcPts val="600"/>
              </a:spcBef>
              <a:spcAft>
                <a:spcPts val="600"/>
              </a:spcAft>
              <a:buClr>
                <a:schemeClr val="bg2"/>
              </a:buClr>
              <a:buSzPct val="75000"/>
              <a:buAutoNum type="romanLcParenBoth"/>
              <a:defRPr/>
            </a:pPr>
            <a:r>
              <a:rPr lang="en-US" sz="2000" b="0" u="none" dirty="0">
                <a:solidFill>
                  <a:schemeClr val="tx1"/>
                </a:solidFill>
              </a:rPr>
              <a:t>Risk Exposures and Assessment</a:t>
            </a:r>
            <a:r>
              <a:rPr lang="pt-PT" sz="2000" b="0" u="none" dirty="0">
                <a:solidFill>
                  <a:schemeClr val="tx1"/>
                </a:solidFill>
              </a:rPr>
              <a:t>:</a:t>
            </a:r>
          </a:p>
          <a:p>
            <a:pPr marL="357188" lvl="0" indent="-357188" algn="just">
              <a:lnSpc>
                <a:spcPts val="2700"/>
              </a:lnSpc>
              <a:spcBef>
                <a:spcPts val="600"/>
              </a:spcBef>
              <a:spcAft>
                <a:spcPts val="600"/>
              </a:spcAft>
              <a:buClr>
                <a:schemeClr val="bg2"/>
              </a:buClr>
              <a:buSzPct val="75000"/>
              <a:buFontTx/>
              <a:buChar char="-"/>
              <a:defRPr/>
            </a:pPr>
            <a:r>
              <a:rPr lang="en-US" sz="2000" b="0" u="none" dirty="0">
                <a:solidFill>
                  <a:schemeClr val="tx1"/>
                </a:solidFill>
              </a:rPr>
              <a:t>risks to which banks are exposed and the techniques that banks use to identify, measure, monitor and control those risks;</a:t>
            </a:r>
          </a:p>
          <a:p>
            <a:pPr marL="357188" lvl="0" indent="-357188" algn="just">
              <a:lnSpc>
                <a:spcPts val="2700"/>
              </a:lnSpc>
              <a:spcBef>
                <a:spcPts val="600"/>
              </a:spcBef>
              <a:spcAft>
                <a:spcPts val="600"/>
              </a:spcAft>
              <a:buClr>
                <a:schemeClr val="bg2"/>
              </a:buClr>
              <a:buSzPct val="75000"/>
              <a:buFontTx/>
              <a:buChar char="-"/>
              <a:defRPr/>
            </a:pPr>
            <a:r>
              <a:rPr lang="en-US" sz="2000" b="0" u="none" dirty="0">
                <a:solidFill>
                  <a:schemeClr val="tx1"/>
                </a:solidFill>
              </a:rPr>
              <a:t>credit risk mitigation, hedging and asset securitization techniques used.</a:t>
            </a:r>
            <a:endParaRPr kumimoji="0" lang="en-US" sz="1600" b="0" i="0" u="none" strike="noStrike" kern="0" cap="none" spc="0" normalizeH="0" baseline="0" dirty="0">
              <a:ln>
                <a:noFill/>
              </a:ln>
              <a:solidFill>
                <a:schemeClr val="tx1"/>
              </a:solidFill>
              <a:effectLst/>
              <a:uLnTx/>
              <a:uFillTx/>
              <a:latin typeface="+mn-lt"/>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937</a:t>
            </a:fld>
            <a:endParaRPr lang="en-US"/>
          </a:p>
        </p:txBody>
      </p:sp>
    </p:spTree>
    <p:extLst>
      <p:ext uri="{BB962C8B-B14F-4D97-AF65-F5344CB8AC3E}">
        <p14:creationId xmlns:p14="http://schemas.microsoft.com/office/powerpoint/2010/main" val="1275973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809625" y="2133600"/>
            <a:ext cx="8643938"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kumimoji="0" lang="pt-PT" sz="4000" b="0" u="none" kern="0" dirty="0">
                <a:solidFill>
                  <a:schemeClr val="tx2"/>
                </a:solidFill>
                <a:latin typeface="+mj-lt"/>
                <a:ea typeface="+mj-ea"/>
                <a:cs typeface="+mj-cs"/>
              </a:rPr>
              <a:t>5.2. </a:t>
            </a:r>
            <a:r>
              <a:rPr lang="en-US" sz="4000" b="0" u="none" dirty="0">
                <a:solidFill>
                  <a:schemeClr val="tx1"/>
                </a:solidFill>
              </a:rPr>
              <a:t>Regulation in the post-subprime</a:t>
            </a:r>
            <a:endParaRPr kumimoji="0" lang="en-US" sz="4000" b="0" u="none" kern="0" dirty="0">
              <a:solidFill>
                <a:schemeClr val="tx1"/>
              </a:solidFill>
              <a:latin typeface="+mj-lt"/>
              <a:ea typeface="+mj-ea"/>
              <a:cs typeface="+mj-cs"/>
            </a:endParaRP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938</a:t>
            </a:fld>
            <a:endParaRPr lang="en-US"/>
          </a:p>
        </p:txBody>
      </p:sp>
    </p:spTree>
  </p:cSld>
  <p:clrMapOvr>
    <a:masterClrMapping/>
  </p:clrMapOvr>
  <p:transition spd="slow">
    <p:pull dir="r"/>
  </p:transition>
</p:sld>
</file>

<file path=ppt/slides/slide9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0"/>
            <a:ext cx="8715375" cy="4657720"/>
          </a:xfrm>
          <a:noFill/>
        </p:spPr>
        <p:txBody>
          <a:bodyPr anchor="ctr"/>
          <a:lstStyle/>
          <a:p>
            <a:pPr algn="just">
              <a:lnSpc>
                <a:spcPts val="2700"/>
              </a:lnSpc>
              <a:spcBef>
                <a:spcPts val="600"/>
              </a:spcBef>
              <a:spcAft>
                <a:spcPts val="600"/>
              </a:spcAft>
              <a:buFontTx/>
              <a:buChar char="-"/>
            </a:pPr>
            <a:r>
              <a:rPr lang="en-US" sz="2000" dirty="0">
                <a:cs typeface="Arial" charset="0"/>
              </a:rPr>
              <a:t>Main Goals</a:t>
            </a:r>
          </a:p>
          <a:p>
            <a:pPr algn="just">
              <a:lnSpc>
                <a:spcPts val="2700"/>
              </a:lnSpc>
              <a:spcBef>
                <a:spcPts val="600"/>
              </a:spcBef>
              <a:spcAft>
                <a:spcPts val="600"/>
              </a:spcAft>
              <a:buFontTx/>
              <a:buChar char="-"/>
            </a:pPr>
            <a:r>
              <a:rPr lang="en-US" sz="2000" dirty="0">
                <a:cs typeface="Arial" charset="0"/>
              </a:rPr>
              <a:t>Basel III</a:t>
            </a:r>
          </a:p>
          <a:p>
            <a:pPr lvl="1" algn="just">
              <a:lnSpc>
                <a:spcPts val="2600"/>
              </a:lnSpc>
              <a:spcBef>
                <a:spcPts val="600"/>
              </a:spcBef>
              <a:spcAft>
                <a:spcPts val="0"/>
              </a:spcAft>
              <a:buFontTx/>
              <a:buChar char="-"/>
            </a:pPr>
            <a:r>
              <a:rPr lang="en-GB" sz="1800" dirty="0"/>
              <a:t>Leverage ratio (LR)</a:t>
            </a:r>
          </a:p>
          <a:p>
            <a:pPr lvl="1" algn="just">
              <a:lnSpc>
                <a:spcPts val="2600"/>
              </a:lnSpc>
              <a:spcBef>
                <a:spcPts val="600"/>
              </a:spcBef>
              <a:spcAft>
                <a:spcPts val="0"/>
              </a:spcAft>
              <a:buFontTx/>
              <a:buChar char="-"/>
            </a:pPr>
            <a:r>
              <a:rPr lang="en-US" sz="1800" dirty="0">
                <a:cs typeface="Arial" pitchFamily="34" charset="0"/>
              </a:rPr>
              <a:t>Countercyclical Capital Buffers</a:t>
            </a:r>
          </a:p>
          <a:p>
            <a:pPr lvl="1" algn="just">
              <a:lnSpc>
                <a:spcPts val="2600"/>
              </a:lnSpc>
              <a:spcBef>
                <a:spcPts val="600"/>
              </a:spcBef>
              <a:spcAft>
                <a:spcPts val="0"/>
              </a:spcAft>
              <a:buFontTx/>
              <a:buChar char="-"/>
            </a:pPr>
            <a:r>
              <a:rPr lang="en-US" sz="1800" dirty="0">
                <a:cs typeface="Arial" pitchFamily="34" charset="0"/>
              </a:rPr>
              <a:t>SIFIs</a:t>
            </a:r>
          </a:p>
          <a:p>
            <a:pPr lvl="1" algn="just">
              <a:lnSpc>
                <a:spcPts val="2600"/>
              </a:lnSpc>
              <a:spcBef>
                <a:spcPts val="600"/>
              </a:spcBef>
              <a:spcAft>
                <a:spcPts val="0"/>
              </a:spcAft>
              <a:buFontTx/>
              <a:buChar char="-"/>
            </a:pPr>
            <a:r>
              <a:rPr lang="en-US" sz="1800" dirty="0">
                <a:cs typeface="Arial" pitchFamily="34" charset="0"/>
              </a:rPr>
              <a:t>Liquidity</a:t>
            </a:r>
          </a:p>
          <a:p>
            <a:pPr lvl="1" algn="just">
              <a:lnSpc>
                <a:spcPts val="2600"/>
              </a:lnSpc>
              <a:spcBef>
                <a:spcPts val="600"/>
              </a:spcBef>
              <a:spcAft>
                <a:spcPts val="0"/>
              </a:spcAft>
              <a:buFontTx/>
              <a:buChar char="-"/>
            </a:pPr>
            <a:r>
              <a:rPr lang="en-US" sz="1800" dirty="0">
                <a:cs typeface="Arial" pitchFamily="34" charset="0"/>
              </a:rPr>
              <a:t>Market Risk</a:t>
            </a:r>
          </a:p>
          <a:p>
            <a:pPr algn="just">
              <a:lnSpc>
                <a:spcPts val="2700"/>
              </a:lnSpc>
              <a:spcBef>
                <a:spcPts val="600"/>
              </a:spcBef>
              <a:spcAft>
                <a:spcPts val="600"/>
              </a:spcAft>
              <a:buFontTx/>
              <a:buChar char="-"/>
            </a:pPr>
            <a:r>
              <a:rPr lang="en-GB" sz="2000" dirty="0"/>
              <a:t>European Regulatory Initiatives</a:t>
            </a:r>
          </a:p>
          <a:p>
            <a:pPr algn="just">
              <a:lnSpc>
                <a:spcPts val="2700"/>
              </a:lnSpc>
              <a:spcBef>
                <a:spcPts val="600"/>
              </a:spcBef>
              <a:spcAft>
                <a:spcPts val="600"/>
              </a:spcAft>
              <a:buFontTx/>
              <a:buChar char="-"/>
            </a:pPr>
            <a:r>
              <a:rPr lang="en-GB" sz="2000" dirty="0"/>
              <a:t>European Supervision Model</a:t>
            </a:r>
          </a:p>
          <a:p>
            <a:pPr algn="just">
              <a:lnSpc>
                <a:spcPts val="2700"/>
              </a:lnSpc>
              <a:spcBef>
                <a:spcPts val="600"/>
              </a:spcBef>
              <a:spcAft>
                <a:spcPts val="600"/>
              </a:spcAft>
              <a:buFontTx/>
              <a:buChar char="-"/>
            </a:pPr>
            <a:r>
              <a:rPr lang="en-GB" sz="2000" dirty="0"/>
              <a:t>European Banking Union</a:t>
            </a:r>
          </a:p>
          <a:p>
            <a:pPr algn="just">
              <a:lnSpc>
                <a:spcPts val="2700"/>
              </a:lnSpc>
              <a:spcBef>
                <a:spcPts val="600"/>
              </a:spcBef>
              <a:spcAft>
                <a:spcPts val="600"/>
              </a:spcAft>
              <a:buFontTx/>
              <a:buChar char="-"/>
            </a:pPr>
            <a:r>
              <a:rPr lang="en-GB" sz="2000" dirty="0"/>
              <a:t>EU Basel III Package</a:t>
            </a:r>
            <a:endParaRPr lang="en-US" sz="2000" dirty="0">
              <a:cs typeface="Arial" charset="0"/>
            </a:endParaRPr>
          </a:p>
        </p:txBody>
      </p:sp>
      <p:sp>
        <p:nvSpPr>
          <p:cNvPr id="5" name="Rectangle 2"/>
          <p:cNvSpPr txBox="1">
            <a:spLocks noChangeArrowheads="1"/>
          </p:cNvSpPr>
          <p:nvPr/>
        </p:nvSpPr>
        <p:spPr bwMode="auto">
          <a:xfrm>
            <a:off x="738188" y="263446"/>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Summary</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939</a:t>
            </a:fld>
            <a:endParaRPr lang="en-US"/>
          </a:p>
        </p:txBody>
      </p:sp>
    </p:spTree>
    <p:extLst>
      <p:ext uri="{BB962C8B-B14F-4D97-AF65-F5344CB8AC3E}">
        <p14:creationId xmlns:p14="http://schemas.microsoft.com/office/powerpoint/2010/main" val="1039288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Bank-based vs </a:t>
            </a:r>
            <a:br>
              <a:rPr lang="en-US" dirty="0"/>
            </a:br>
            <a:r>
              <a:rPr lang="en-US" dirty="0"/>
              <a:t>Market based Financing</a:t>
            </a:r>
          </a:p>
        </p:txBody>
      </p:sp>
      <p:sp>
        <p:nvSpPr>
          <p:cNvPr id="1619971" name="Rectangle 3"/>
          <p:cNvSpPr>
            <a:spLocks noGrp="1" noChangeArrowheads="1"/>
          </p:cNvSpPr>
          <p:nvPr>
            <p:ph type="body" idx="1"/>
          </p:nvPr>
        </p:nvSpPr>
        <p:spPr>
          <a:xfrm>
            <a:off x="776536" y="1628799"/>
            <a:ext cx="8712968" cy="4694213"/>
          </a:xfrm>
        </p:spPr>
        <p:txBody>
          <a:bodyPr/>
          <a:lstStyle/>
          <a:p>
            <a:pPr marL="263525" indent="-263525" algn="just">
              <a:lnSpc>
                <a:spcPts val="2700"/>
              </a:lnSpc>
              <a:spcBef>
                <a:spcPts val="600"/>
              </a:spcBef>
              <a:spcAft>
                <a:spcPts val="600"/>
              </a:spcAft>
            </a:pPr>
            <a:r>
              <a:rPr lang="en-GB" sz="2000" dirty="0"/>
              <a:t>Finance literature has long debated the merits of </a:t>
            </a:r>
            <a:r>
              <a:rPr lang="en-GB" sz="2000" dirty="0">
                <a:solidFill>
                  <a:srgbClr val="FF0000"/>
                </a:solidFill>
              </a:rPr>
              <a:t>bank-based vs market-based financing, </a:t>
            </a:r>
            <a:r>
              <a:rPr lang="en-GB" sz="2000" dirty="0"/>
              <a:t>regarding its effects on economic growth and allocation of risk (Allen and Gale, 2000).</a:t>
            </a:r>
          </a:p>
          <a:p>
            <a:pPr marL="263525" indent="-263525" algn="just">
              <a:lnSpc>
                <a:spcPts val="2700"/>
              </a:lnSpc>
              <a:spcBef>
                <a:spcPts val="600"/>
              </a:spcBef>
              <a:spcAft>
                <a:spcPts val="600"/>
              </a:spcAft>
            </a:pPr>
            <a:endParaRPr lang="en-GB" sz="2000" dirty="0"/>
          </a:p>
          <a:p>
            <a:pPr marL="263525" indent="-263525" algn="just">
              <a:lnSpc>
                <a:spcPts val="2700"/>
              </a:lnSpc>
              <a:spcBef>
                <a:spcPts val="600"/>
              </a:spcBef>
              <a:spcAft>
                <a:spcPts val="600"/>
              </a:spcAft>
            </a:pPr>
            <a:r>
              <a:rPr lang="en-US" sz="2000" dirty="0">
                <a:solidFill>
                  <a:srgbClr val="FF0000"/>
                </a:solidFill>
              </a:rPr>
              <a:t>The main financial systems exhibit different characteristics regarding the relative weight of the banking systems vis-à-vis capital markets.</a:t>
            </a:r>
          </a:p>
          <a:p>
            <a:pPr marL="263525" indent="-263525" algn="just">
              <a:lnSpc>
                <a:spcPts val="2700"/>
              </a:lnSpc>
              <a:spcBef>
                <a:spcPts val="600"/>
              </a:spcBef>
              <a:spcAft>
                <a:spcPts val="600"/>
              </a:spcAft>
            </a:pPr>
            <a:endParaRPr lang="en-US" sz="2000" dirty="0">
              <a:solidFill>
                <a:srgbClr val="FF0000"/>
              </a:solidFill>
            </a:endParaRPr>
          </a:p>
          <a:p>
            <a:pPr marL="263525" indent="-263525" algn="just">
              <a:lnSpc>
                <a:spcPts val="2700"/>
              </a:lnSpc>
              <a:spcBef>
                <a:spcPts val="600"/>
              </a:spcBef>
              <a:spcAft>
                <a:spcPts val="600"/>
              </a:spcAft>
            </a:pPr>
            <a:r>
              <a:rPr lang="en-GB" sz="2000" dirty="0"/>
              <a:t>According to Allen and Gale (2001), </a:t>
            </a:r>
            <a:r>
              <a:rPr lang="en-GB" sz="2000" dirty="0">
                <a:solidFill>
                  <a:srgbClr val="FF0000"/>
                </a:solidFill>
              </a:rPr>
              <a:t>the US ratio of equity market capitalization to GDP was 3 times the German ratio.</a:t>
            </a:r>
            <a:endParaRPr lang="en-GB"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94</a:t>
            </a:fld>
            <a:endParaRPr lang="en-US"/>
          </a:p>
        </p:txBody>
      </p:sp>
      <p:sp>
        <p:nvSpPr>
          <p:cNvPr id="5" name="Down Arrow 4"/>
          <p:cNvSpPr/>
          <p:nvPr/>
        </p:nvSpPr>
        <p:spPr bwMode="auto">
          <a:xfrm>
            <a:off x="5241032" y="4149080"/>
            <a:ext cx="28803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264604740"/>
      </p:ext>
    </p:extLst>
  </p:cSld>
  <p:clrMapOvr>
    <a:masterClrMapping/>
  </p:clrMapOvr>
  <p:transition spd="slow">
    <p:pull dir="r"/>
  </p:transition>
</p:sld>
</file>

<file path=ppt/slides/slide9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809625" y="1628800"/>
            <a:ext cx="8643938" cy="4657720"/>
          </a:xfrm>
          <a:noFill/>
        </p:spPr>
        <p:txBody>
          <a:bodyPr anchor="ctr"/>
          <a:lstStyle/>
          <a:p>
            <a:pPr marL="360363" indent="-360363" algn="just">
              <a:lnSpc>
                <a:spcPts val="2700"/>
              </a:lnSpc>
              <a:spcBef>
                <a:spcPts val="400"/>
              </a:spcBef>
              <a:spcAft>
                <a:spcPts val="600"/>
              </a:spcAft>
            </a:pPr>
            <a:r>
              <a:rPr lang="en-US" sz="2000" dirty="0">
                <a:solidFill>
                  <a:srgbClr val="FF0000"/>
                </a:solidFill>
              </a:rPr>
              <a:t>Increase the resilience of financial institutions</a:t>
            </a:r>
            <a:r>
              <a:rPr lang="en-US" sz="2000" dirty="0"/>
              <a:t>, taking into account systemic risk (</a:t>
            </a:r>
            <a:r>
              <a:rPr lang="en-US" sz="2000" dirty="0" err="1"/>
              <a:t>macroprudential</a:t>
            </a:r>
            <a:r>
              <a:rPr lang="en-US" sz="2000" dirty="0"/>
              <a:t> regulation), by:</a:t>
            </a:r>
          </a:p>
          <a:p>
            <a:pPr marL="360363" indent="-360363" algn="just">
              <a:lnSpc>
                <a:spcPts val="2700"/>
              </a:lnSpc>
              <a:spcBef>
                <a:spcPts val="400"/>
              </a:spcBef>
              <a:spcAft>
                <a:spcPts val="600"/>
              </a:spcAft>
              <a:buAutoNum type="romanLcParenBoth"/>
            </a:pPr>
            <a:r>
              <a:rPr lang="en-US" sz="2000" dirty="0"/>
              <a:t>increasing capital and liquidity requirements;</a:t>
            </a:r>
          </a:p>
          <a:p>
            <a:pPr marL="360363" indent="-360363" algn="just">
              <a:lnSpc>
                <a:spcPts val="2700"/>
              </a:lnSpc>
              <a:spcBef>
                <a:spcPts val="400"/>
              </a:spcBef>
              <a:spcAft>
                <a:spcPts val="600"/>
              </a:spcAft>
              <a:buAutoNum type="romanLcParenBoth"/>
            </a:pPr>
            <a:r>
              <a:rPr lang="en-US" sz="2000" dirty="0"/>
              <a:t>improving supervision and stress testing;</a:t>
            </a:r>
          </a:p>
          <a:p>
            <a:pPr marL="360363" indent="-360363" algn="just">
              <a:lnSpc>
                <a:spcPts val="2700"/>
              </a:lnSpc>
              <a:spcBef>
                <a:spcPts val="400"/>
              </a:spcBef>
              <a:spcAft>
                <a:spcPts val="600"/>
              </a:spcAft>
              <a:buAutoNum type="romanLcParenBoth"/>
            </a:pPr>
            <a:r>
              <a:rPr lang="en-US" sz="2000" dirty="0"/>
              <a:t>introducing structural reforms (trying to insulate banks from capital market activities); and </a:t>
            </a:r>
          </a:p>
          <a:p>
            <a:pPr marL="360363" indent="-360363" algn="just">
              <a:lnSpc>
                <a:spcPts val="2700"/>
              </a:lnSpc>
              <a:spcBef>
                <a:spcPts val="400"/>
              </a:spcBef>
              <a:spcAft>
                <a:spcPts val="600"/>
              </a:spcAft>
              <a:buAutoNum type="romanLcParenBoth"/>
            </a:pPr>
            <a:r>
              <a:rPr lang="en-US" sz="2000" dirty="0"/>
              <a:t>making shadow banking and derivatives markets safer. </a:t>
            </a:r>
          </a:p>
          <a:p>
            <a:pPr marL="360363" indent="-360363">
              <a:lnSpc>
                <a:spcPts val="2700"/>
              </a:lnSpc>
              <a:spcBef>
                <a:spcPts val="400"/>
              </a:spcBef>
              <a:spcAft>
                <a:spcPts val="600"/>
              </a:spcAft>
            </a:pPr>
            <a:r>
              <a:rPr lang="en-US" sz="2000" dirty="0">
                <a:solidFill>
                  <a:srgbClr val="FF0000"/>
                </a:solidFill>
              </a:rPr>
              <a:t>Implement appropriate resolution procedures for banks </a:t>
            </a:r>
            <a:r>
              <a:rPr lang="en-US" sz="2000" dirty="0"/>
              <a:t>(“no more bailouts”).</a:t>
            </a:r>
          </a:p>
          <a:p>
            <a:pPr marL="360363" indent="-360363">
              <a:lnSpc>
                <a:spcPts val="2700"/>
              </a:lnSpc>
              <a:spcBef>
                <a:spcPts val="400"/>
              </a:spcBef>
              <a:spcAft>
                <a:spcPts val="600"/>
              </a:spcAft>
            </a:pPr>
            <a:r>
              <a:rPr lang="en-US" sz="2000" dirty="0">
                <a:solidFill>
                  <a:srgbClr val="FF0000"/>
                </a:solidFill>
              </a:rPr>
              <a:t>Strengthen the corporate governance </a:t>
            </a:r>
            <a:r>
              <a:rPr lang="en-US" sz="2000" dirty="0"/>
              <a:t>of financial firms and the regulation of banks’ executive compensation. </a:t>
            </a:r>
          </a:p>
          <a:p>
            <a:pPr marL="360363" indent="-360363">
              <a:lnSpc>
                <a:spcPts val="2700"/>
              </a:lnSpc>
              <a:spcBef>
                <a:spcPts val="400"/>
              </a:spcBef>
              <a:spcAft>
                <a:spcPts val="600"/>
              </a:spcAft>
            </a:pPr>
            <a:r>
              <a:rPr lang="en-US" sz="2000" dirty="0">
                <a:solidFill>
                  <a:srgbClr val="FF0000"/>
                </a:solidFill>
              </a:rPr>
              <a:t>Reinforce consumer and investor protection</a:t>
            </a:r>
            <a:r>
              <a:rPr lang="en-US" sz="2000" dirty="0"/>
              <a:t>.</a:t>
            </a:r>
            <a:endParaRPr lang="en-US" sz="2000" dirty="0">
              <a:cs typeface="Arial" charset="0"/>
            </a:endParaRPr>
          </a:p>
        </p:txBody>
      </p:sp>
      <p:sp>
        <p:nvSpPr>
          <p:cNvPr id="5" name="Rectangle 2"/>
          <p:cNvSpPr txBox="1">
            <a:spLocks noChangeArrowheads="1"/>
          </p:cNvSpPr>
          <p:nvPr/>
        </p:nvSpPr>
        <p:spPr bwMode="auto">
          <a:xfrm>
            <a:off x="738188" y="274598"/>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Main Goals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940</a:t>
            </a:fld>
            <a:endParaRPr lang="en-US"/>
          </a:p>
        </p:txBody>
      </p:sp>
    </p:spTree>
    <p:extLst>
      <p:ext uri="{BB962C8B-B14F-4D97-AF65-F5344CB8AC3E}">
        <p14:creationId xmlns:p14="http://schemas.microsoft.com/office/powerpoint/2010/main" val="1645855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0"/>
            <a:ext cx="8715375" cy="4657720"/>
          </a:xfrm>
          <a:noFill/>
        </p:spPr>
        <p:txBody>
          <a:bodyPr anchor="ctr"/>
          <a:lstStyle/>
          <a:p>
            <a:pPr marL="265113" indent="-265113" algn="just">
              <a:lnSpc>
                <a:spcPts val="2700"/>
              </a:lnSpc>
              <a:spcBef>
                <a:spcPts val="400"/>
              </a:spcBef>
              <a:spcAft>
                <a:spcPts val="600"/>
              </a:spcAft>
            </a:pPr>
            <a:r>
              <a:rPr lang="en-US" sz="2000" dirty="0">
                <a:cs typeface="Arial" charset="0"/>
              </a:rPr>
              <a:t>Once again, regulation exhibited </a:t>
            </a:r>
            <a:r>
              <a:rPr lang="en-US" sz="2000" dirty="0" err="1">
                <a:solidFill>
                  <a:srgbClr val="FF0000"/>
                </a:solidFill>
                <a:cs typeface="Arial" charset="0"/>
              </a:rPr>
              <a:t>prociclicality</a:t>
            </a:r>
            <a:r>
              <a:rPr lang="en-US" sz="2000" dirty="0">
                <a:cs typeface="Arial" charset="0"/>
              </a:rPr>
              <a:t>, as after a severe crisis, it turned much more conservative, after an upswing period, when it became very permissive and generated perverse incentives.</a:t>
            </a:r>
          </a:p>
          <a:p>
            <a:pPr marL="265113" indent="-265113" algn="just">
              <a:lnSpc>
                <a:spcPts val="2700"/>
              </a:lnSpc>
              <a:spcBef>
                <a:spcPts val="400"/>
              </a:spcBef>
              <a:spcAft>
                <a:spcPts val="600"/>
              </a:spcAft>
            </a:pPr>
            <a:endParaRPr lang="en-US" sz="2000" dirty="0">
              <a:cs typeface="Arial" charset="0"/>
            </a:endParaRPr>
          </a:p>
          <a:p>
            <a:pPr marL="265113" indent="-265113" algn="just">
              <a:lnSpc>
                <a:spcPts val="2700"/>
              </a:lnSpc>
              <a:spcBef>
                <a:spcPts val="400"/>
              </a:spcBef>
              <a:spcAft>
                <a:spcPts val="600"/>
              </a:spcAft>
            </a:pPr>
            <a:r>
              <a:rPr lang="en-US" sz="2000" dirty="0">
                <a:cs typeface="Arial" charset="0"/>
              </a:rPr>
              <a:t>BIS and European authorities adopted a very comprehensive and strict set of rules to overcome the pitfalls evidenced by the subprime crisis.</a:t>
            </a:r>
          </a:p>
          <a:p>
            <a:pPr marL="174625" indent="-174625" algn="just">
              <a:lnSpc>
                <a:spcPts val="2700"/>
              </a:lnSpc>
              <a:spcBef>
                <a:spcPts val="400"/>
              </a:spcBef>
              <a:spcAft>
                <a:spcPts val="600"/>
              </a:spcAft>
            </a:pPr>
            <a:endParaRPr lang="en-US" sz="2000" dirty="0">
              <a:cs typeface="Arial" charset="0"/>
            </a:endParaRPr>
          </a:p>
          <a:p>
            <a:pPr marL="265113" indent="-265113" algn="just">
              <a:lnSpc>
                <a:spcPts val="2700"/>
              </a:lnSpc>
              <a:spcBef>
                <a:spcPts val="400"/>
              </a:spcBef>
              <a:spcAft>
                <a:spcPts val="600"/>
              </a:spcAft>
            </a:pPr>
            <a:r>
              <a:rPr lang="en-US" sz="2000" b="1" dirty="0">
                <a:solidFill>
                  <a:srgbClr val="FF0000"/>
                </a:solidFill>
                <a:cs typeface="Arial" charset="0"/>
              </a:rPr>
              <a:t>Main impositions from the new regulation:</a:t>
            </a:r>
          </a:p>
          <a:p>
            <a:pPr marL="400050" indent="-400050" algn="just">
              <a:lnSpc>
                <a:spcPts val="2700"/>
              </a:lnSpc>
              <a:spcBef>
                <a:spcPts val="400"/>
              </a:spcBef>
              <a:spcAft>
                <a:spcPts val="600"/>
              </a:spcAft>
              <a:buAutoNum type="romanLcParenBoth"/>
            </a:pPr>
            <a:r>
              <a:rPr lang="en-US" sz="2000" dirty="0">
                <a:cs typeface="Arial" charset="0"/>
              </a:rPr>
              <a:t>higher capital requirements</a:t>
            </a:r>
          </a:p>
          <a:p>
            <a:pPr marL="400050" indent="-400050" algn="just">
              <a:lnSpc>
                <a:spcPts val="2700"/>
              </a:lnSpc>
              <a:spcBef>
                <a:spcPts val="400"/>
              </a:spcBef>
              <a:spcAft>
                <a:spcPts val="600"/>
              </a:spcAft>
              <a:buAutoNum type="romanLcParenBoth"/>
            </a:pPr>
            <a:r>
              <a:rPr lang="en-US" sz="2000" dirty="0">
                <a:cs typeface="Arial" charset="0"/>
              </a:rPr>
              <a:t>liquidity requirements</a:t>
            </a:r>
          </a:p>
          <a:p>
            <a:pPr marL="400050" indent="-400050" algn="just">
              <a:lnSpc>
                <a:spcPts val="2700"/>
              </a:lnSpc>
              <a:spcBef>
                <a:spcPts val="400"/>
              </a:spcBef>
              <a:spcAft>
                <a:spcPts val="600"/>
              </a:spcAft>
              <a:buAutoNum type="romanLcParenBoth"/>
            </a:pPr>
            <a:r>
              <a:rPr lang="en-US" sz="2000" dirty="0">
                <a:cs typeface="Arial" charset="0"/>
              </a:rPr>
              <a:t>strengthening of </a:t>
            </a:r>
            <a:r>
              <a:rPr lang="en-US" sz="2000" dirty="0" err="1">
                <a:cs typeface="Arial" charset="0"/>
              </a:rPr>
              <a:t>macroprudential</a:t>
            </a:r>
            <a:r>
              <a:rPr lang="en-US" sz="2000" dirty="0">
                <a:cs typeface="Arial" charset="0"/>
              </a:rPr>
              <a:t> role</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a:solidFill>
                  <a:schemeClr val="tx1"/>
                </a:solidFill>
              </a:rPr>
              <a:t>Basel III</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941</a:t>
            </a:fld>
            <a:endParaRPr lang="en-US"/>
          </a:p>
        </p:txBody>
      </p:sp>
      <p:sp>
        <p:nvSpPr>
          <p:cNvPr id="3" name="Down Arrow 2"/>
          <p:cNvSpPr/>
          <p:nvPr/>
        </p:nvSpPr>
        <p:spPr bwMode="auto">
          <a:xfrm>
            <a:off x="5095875" y="2636912"/>
            <a:ext cx="289173"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dirty="0">
              <a:ln>
                <a:noFill/>
              </a:ln>
              <a:solidFill>
                <a:srgbClr val="000099"/>
              </a:solidFill>
              <a:effectLst/>
              <a:latin typeface="Times New Roman" pitchFamily="18" charset="0"/>
            </a:endParaRPr>
          </a:p>
        </p:txBody>
      </p:sp>
      <p:sp>
        <p:nvSpPr>
          <p:cNvPr id="6" name="Down Arrow 5"/>
          <p:cNvSpPr/>
          <p:nvPr/>
        </p:nvSpPr>
        <p:spPr bwMode="auto">
          <a:xfrm>
            <a:off x="5095875" y="3933056"/>
            <a:ext cx="289173" cy="43204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dirty="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902710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6" y="1643050"/>
            <a:ext cx="8679706" cy="4643470"/>
          </a:xfrm>
          <a:noFill/>
        </p:spPr>
        <p:txBody>
          <a:bodyPr anchor="ctr"/>
          <a:lstStyle/>
          <a:p>
            <a:pPr marL="268288" indent="-268288" algn="just">
              <a:lnSpc>
                <a:spcPts val="2700"/>
              </a:lnSpc>
              <a:spcBef>
                <a:spcPts val="600"/>
              </a:spcBef>
              <a:spcAft>
                <a:spcPts val="600"/>
              </a:spcAft>
            </a:pPr>
            <a:r>
              <a:rPr lang="en-US" sz="2000" dirty="0">
                <a:solidFill>
                  <a:srgbClr val="FF0000"/>
                </a:solidFill>
                <a:cs typeface="Arial" charset="0"/>
              </a:rPr>
              <a:t>Main Goals:</a:t>
            </a:r>
          </a:p>
          <a:p>
            <a:pPr marL="268288" indent="-268288" algn="just">
              <a:lnSpc>
                <a:spcPts val="2700"/>
              </a:lnSpc>
              <a:spcBef>
                <a:spcPts val="600"/>
              </a:spcBef>
              <a:spcAft>
                <a:spcPts val="600"/>
              </a:spcAft>
              <a:buAutoNum type="romanLcParenBoth"/>
            </a:pPr>
            <a:r>
              <a:rPr lang="en-US" sz="2000" dirty="0">
                <a:solidFill>
                  <a:srgbClr val="FF0000"/>
                </a:solidFill>
                <a:cs typeface="Arial" charset="0"/>
              </a:rPr>
              <a:t>reduce the probability of bank failures</a:t>
            </a:r>
          </a:p>
          <a:p>
            <a:pPr marL="268288" indent="-268288" algn="just">
              <a:lnSpc>
                <a:spcPts val="2700"/>
              </a:lnSpc>
              <a:spcBef>
                <a:spcPts val="600"/>
              </a:spcBef>
              <a:spcAft>
                <a:spcPts val="600"/>
              </a:spcAft>
              <a:buAutoNum type="romanLcParenBoth" startAt="2"/>
            </a:pPr>
            <a:r>
              <a:rPr lang="en-US" sz="2000" dirty="0">
                <a:solidFill>
                  <a:srgbClr val="FF0000"/>
                </a:solidFill>
                <a:cs typeface="Arial" charset="0"/>
              </a:rPr>
              <a:t>ensure that no bank is TBTF</a:t>
            </a:r>
          </a:p>
          <a:p>
            <a:pPr marL="268288" indent="-268288" algn="just">
              <a:lnSpc>
                <a:spcPts val="2700"/>
              </a:lnSpc>
              <a:spcBef>
                <a:spcPts val="1200"/>
              </a:spcBef>
              <a:spcAft>
                <a:spcPts val="600"/>
              </a:spcAft>
            </a:pPr>
            <a:endParaRPr lang="en-US" sz="2000" dirty="0">
              <a:solidFill>
                <a:srgbClr val="FF0000"/>
              </a:solidFill>
              <a:cs typeface="Arial" charset="0"/>
            </a:endParaRPr>
          </a:p>
          <a:p>
            <a:pPr marL="268288" indent="-268288" algn="just">
              <a:lnSpc>
                <a:spcPts val="2700"/>
              </a:lnSpc>
              <a:spcBef>
                <a:spcPts val="1200"/>
              </a:spcBef>
              <a:spcAft>
                <a:spcPts val="600"/>
              </a:spcAft>
            </a:pPr>
            <a:r>
              <a:rPr lang="en-US" sz="2000" dirty="0">
                <a:solidFill>
                  <a:srgbClr val="FF0000"/>
                </a:solidFill>
                <a:cs typeface="Arial" charset="0"/>
              </a:rPr>
              <a:t>Improve micro-prudential framework + create a </a:t>
            </a:r>
            <a:r>
              <a:rPr lang="en-US" sz="2000" dirty="0" err="1">
                <a:solidFill>
                  <a:srgbClr val="FF0000"/>
                </a:solidFill>
                <a:cs typeface="Arial" charset="0"/>
              </a:rPr>
              <a:t>macroprudential</a:t>
            </a:r>
            <a:r>
              <a:rPr lang="en-US" sz="2000" dirty="0">
                <a:cs typeface="Arial" charset="0"/>
              </a:rPr>
              <a:t>, by:</a:t>
            </a:r>
          </a:p>
          <a:p>
            <a:pPr marL="263525" lvl="1" indent="-263525" algn="just">
              <a:lnSpc>
                <a:spcPts val="2700"/>
              </a:lnSpc>
              <a:spcBef>
                <a:spcPts val="600"/>
              </a:spcBef>
              <a:spcAft>
                <a:spcPts val="0"/>
              </a:spcAft>
            </a:pPr>
            <a:r>
              <a:rPr lang="en-US" sz="2000" dirty="0">
                <a:cs typeface="Arial" charset="0"/>
              </a:rPr>
              <a:t>Increasing quality and quantity of banks’ capital</a:t>
            </a:r>
          </a:p>
          <a:p>
            <a:pPr marL="263525" lvl="1" indent="-263525" algn="just">
              <a:lnSpc>
                <a:spcPts val="2700"/>
              </a:lnSpc>
              <a:spcBef>
                <a:spcPts val="600"/>
              </a:spcBef>
              <a:spcAft>
                <a:spcPts val="0"/>
              </a:spcAft>
            </a:pPr>
            <a:r>
              <a:rPr lang="en-US" sz="2000" dirty="0">
                <a:cs typeface="Arial" charset="0"/>
              </a:rPr>
              <a:t>Improving risk measurement and management</a:t>
            </a:r>
          </a:p>
          <a:p>
            <a:pPr marL="263525" lvl="1" indent="-263525" algn="just">
              <a:lnSpc>
                <a:spcPts val="2700"/>
              </a:lnSpc>
              <a:spcBef>
                <a:spcPts val="600"/>
              </a:spcBef>
              <a:spcAft>
                <a:spcPts val="0"/>
              </a:spcAft>
            </a:pPr>
            <a:r>
              <a:rPr lang="en-US" sz="2000" dirty="0">
                <a:cs typeface="Arial" charset="0"/>
              </a:rPr>
              <a:t>Increasing discretion of supervisors to set individual capital requirements</a:t>
            </a:r>
          </a:p>
          <a:p>
            <a:pPr marL="263525" lvl="1" indent="-263525" algn="just">
              <a:lnSpc>
                <a:spcPts val="2700"/>
              </a:lnSpc>
              <a:spcBef>
                <a:spcPts val="600"/>
              </a:spcBef>
              <a:spcAft>
                <a:spcPts val="0"/>
              </a:spcAft>
            </a:pPr>
            <a:r>
              <a:rPr lang="en-US" sz="2000" dirty="0">
                <a:cs typeface="Arial" charset="0"/>
              </a:rPr>
              <a:t>Decreasing </a:t>
            </a:r>
            <a:r>
              <a:rPr lang="en-US" sz="2000" dirty="0" err="1">
                <a:cs typeface="Arial" charset="0"/>
              </a:rPr>
              <a:t>procyclicality</a:t>
            </a:r>
            <a:r>
              <a:rPr lang="en-US" sz="2000" dirty="0">
                <a:cs typeface="Arial" charset="0"/>
              </a:rPr>
              <a:t> of capital requirements</a:t>
            </a:r>
          </a:p>
          <a:p>
            <a:pPr marL="263525" lvl="1" indent="-263525" algn="just">
              <a:lnSpc>
                <a:spcPts val="2700"/>
              </a:lnSpc>
              <a:spcBef>
                <a:spcPts val="600"/>
              </a:spcBef>
              <a:spcAft>
                <a:spcPts val="0"/>
              </a:spcAft>
            </a:pPr>
            <a:r>
              <a:rPr lang="en-US" sz="2000" dirty="0">
                <a:cs typeface="Arial" charset="0"/>
              </a:rPr>
              <a:t>Increasing transparency</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Basel III</a:t>
            </a:r>
            <a:endParaRPr kumimoji="0" lang="en-GB" sz="4400" b="0" u="none" kern="0" dirty="0">
              <a:solidFill>
                <a:schemeClr val="tx1"/>
              </a:solidFill>
            </a:endParaRPr>
          </a:p>
        </p:txBody>
      </p:sp>
      <p:pic>
        <p:nvPicPr>
          <p:cNvPr id="6" name="Picture 5"/>
          <p:cNvPicPr>
            <a:picLocks noChangeAspect="1" noChangeArrowheads="1"/>
          </p:cNvPicPr>
          <p:nvPr/>
        </p:nvPicPr>
        <p:blipFill>
          <a:blip r:embed="rId3" cstate="print"/>
          <a:srcRect/>
          <a:stretch>
            <a:fillRect/>
          </a:stretch>
        </p:blipFill>
        <p:spPr bwMode="auto">
          <a:xfrm>
            <a:off x="5126417" y="1628800"/>
            <a:ext cx="4140523" cy="1842065"/>
          </a:xfrm>
          <a:prstGeom prst="rect">
            <a:avLst/>
          </a:prstGeom>
          <a:noFill/>
          <a:ln w="12700" cap="sq">
            <a:noFill/>
            <a:miter lim="800000"/>
            <a:headEnd/>
            <a:tailEnd/>
          </a:ln>
        </p:spPr>
      </p:pic>
      <p:sp>
        <p:nvSpPr>
          <p:cNvPr id="7" name="Text Box 6"/>
          <p:cNvSpPr txBox="1">
            <a:spLocks noChangeArrowheads="1"/>
          </p:cNvSpPr>
          <p:nvPr/>
        </p:nvSpPr>
        <p:spPr bwMode="auto">
          <a:xfrm>
            <a:off x="5105726" y="3532415"/>
            <a:ext cx="4392315"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pt-PT" sz="1200" b="0" u="none" dirty="0" err="1">
                <a:solidFill>
                  <a:schemeClr val="tx1"/>
                </a:solidFill>
              </a:rPr>
              <a:t>Source</a:t>
            </a:r>
            <a:r>
              <a:rPr lang="pt-PT" sz="1200" b="0" u="none" dirty="0">
                <a:solidFill>
                  <a:schemeClr val="tx1"/>
                </a:solidFill>
              </a:rPr>
              <a:t>: GARP (2010), “Basel III - </a:t>
            </a:r>
            <a:r>
              <a:rPr lang="pt-PT" sz="1200" b="0" u="none" dirty="0" err="1">
                <a:solidFill>
                  <a:schemeClr val="tx1"/>
                </a:solidFill>
              </a:rPr>
              <a:t>Remaining</a:t>
            </a:r>
            <a:r>
              <a:rPr lang="pt-PT" sz="1200" b="0" u="none" dirty="0">
                <a:solidFill>
                  <a:schemeClr val="tx1"/>
                </a:solidFill>
              </a:rPr>
              <a:t> Mandates”, </a:t>
            </a:r>
            <a:r>
              <a:rPr lang="pt-PT" sz="1200" b="0" u="none" dirty="0" err="1">
                <a:solidFill>
                  <a:schemeClr val="tx1"/>
                </a:solidFill>
              </a:rPr>
              <a:t>Webcast</a:t>
            </a:r>
            <a:r>
              <a:rPr lang="pt-PT" sz="1200" b="0" u="none" dirty="0">
                <a:solidFill>
                  <a:schemeClr val="tx1"/>
                </a:solidFill>
              </a:rPr>
              <a:t>.</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942</a:t>
            </a:fld>
            <a:endParaRPr lang="en-US"/>
          </a:p>
        </p:txBody>
      </p:sp>
      <p:sp>
        <p:nvSpPr>
          <p:cNvPr id="3" name="Down Arrow 2"/>
          <p:cNvSpPr/>
          <p:nvPr/>
        </p:nvSpPr>
        <p:spPr bwMode="auto">
          <a:xfrm>
            <a:off x="4160912" y="3068960"/>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834043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4"/>
            <a:ext cx="8715375" cy="4679950"/>
          </a:xfrm>
          <a:noFill/>
        </p:spPr>
        <p:txBody>
          <a:bodyPr anchor="ctr"/>
          <a:lstStyle/>
          <a:p>
            <a:pPr marL="261938" indent="-261938" algn="just">
              <a:lnSpc>
                <a:spcPts val="2700"/>
              </a:lnSpc>
              <a:spcBef>
                <a:spcPts val="600"/>
              </a:spcBef>
              <a:spcAft>
                <a:spcPts val="600"/>
              </a:spcAft>
            </a:pPr>
            <a:r>
              <a:rPr lang="en-US" sz="2000" b="1" dirty="0">
                <a:solidFill>
                  <a:srgbClr val="FF0000"/>
                </a:solidFill>
                <a:cs typeface="Arial" charset="0"/>
              </a:rPr>
              <a:t>BIS action points:</a:t>
            </a:r>
          </a:p>
          <a:p>
            <a:pPr marL="0" indent="0" algn="just">
              <a:lnSpc>
                <a:spcPts val="2700"/>
              </a:lnSpc>
              <a:spcBef>
                <a:spcPts val="600"/>
              </a:spcBef>
              <a:spcAft>
                <a:spcPts val="600"/>
              </a:spcAft>
              <a:buNone/>
            </a:pPr>
            <a:r>
              <a:rPr lang="en-US" sz="2000" dirty="0">
                <a:solidFill>
                  <a:srgbClr val="FF0000"/>
                </a:solidFill>
                <a:cs typeface="Arial" charset="0"/>
              </a:rPr>
              <a:t>(1) Banks – taxation of the systemic risk pollution:</a:t>
            </a:r>
          </a:p>
          <a:p>
            <a:pPr marL="266700" lvl="1" indent="-266700" algn="just">
              <a:lnSpc>
                <a:spcPts val="2700"/>
              </a:lnSpc>
              <a:spcBef>
                <a:spcPts val="0"/>
              </a:spcBef>
              <a:spcAft>
                <a:spcPts val="600"/>
              </a:spcAft>
            </a:pPr>
            <a:r>
              <a:rPr lang="en-US" sz="1800" dirty="0">
                <a:solidFill>
                  <a:srgbClr val="FF0000"/>
                </a:solidFill>
                <a:cs typeface="Arial" charset="0"/>
              </a:rPr>
              <a:t>Capital - </a:t>
            </a:r>
            <a:r>
              <a:rPr lang="en-US" sz="1800" dirty="0">
                <a:cs typeface="Arial" charset="0"/>
              </a:rPr>
              <a:t>Improve capital adequacy rules, e.g. by establishing a maximum leverage ratio, reducing the cyclicality of capital requirements and reducing incentives for TBTF banks.</a:t>
            </a:r>
          </a:p>
          <a:p>
            <a:pPr marL="266700" lvl="1" indent="-266700" algn="just">
              <a:lnSpc>
                <a:spcPts val="2500"/>
              </a:lnSpc>
              <a:spcBef>
                <a:spcPts val="0"/>
              </a:spcBef>
              <a:spcAft>
                <a:spcPts val="600"/>
              </a:spcAft>
            </a:pPr>
            <a:r>
              <a:rPr lang="en-US" sz="1800" dirty="0">
                <a:solidFill>
                  <a:srgbClr val="FF0000"/>
                </a:solidFill>
                <a:cs typeface="Arial" charset="0"/>
              </a:rPr>
              <a:t>Liquidity – </a:t>
            </a:r>
            <a:r>
              <a:rPr lang="en-US" sz="1800" dirty="0">
                <a:cs typeface="Arial" charset="0"/>
              </a:rPr>
              <a:t>set international rules on liquidity risk and stress testing</a:t>
            </a:r>
          </a:p>
          <a:p>
            <a:pPr marL="266700" lvl="1" indent="-266700" algn="just">
              <a:lnSpc>
                <a:spcPts val="2500"/>
              </a:lnSpc>
              <a:spcBef>
                <a:spcPts val="0"/>
              </a:spcBef>
              <a:spcAft>
                <a:spcPts val="600"/>
              </a:spcAft>
            </a:pPr>
            <a:r>
              <a:rPr lang="en-US" sz="1800" dirty="0">
                <a:solidFill>
                  <a:srgbClr val="FF0000"/>
                </a:solidFill>
                <a:cs typeface="Arial" charset="0"/>
              </a:rPr>
              <a:t>Governance</a:t>
            </a:r>
            <a:r>
              <a:rPr lang="en-US" sz="1800" dirty="0">
                <a:cs typeface="Arial" charset="0"/>
              </a:rPr>
              <a:t>:</a:t>
            </a:r>
          </a:p>
          <a:p>
            <a:pPr marL="666750" lvl="2" indent="-266700" algn="just">
              <a:lnSpc>
                <a:spcPts val="2500"/>
              </a:lnSpc>
              <a:spcBef>
                <a:spcPts val="0"/>
              </a:spcBef>
              <a:spcAft>
                <a:spcPts val="600"/>
              </a:spcAft>
            </a:pPr>
            <a:r>
              <a:rPr lang="en-US" sz="1800" dirty="0">
                <a:cs typeface="Arial" charset="0"/>
              </a:rPr>
              <a:t>Implement governance principles of Basel Committee</a:t>
            </a:r>
          </a:p>
          <a:p>
            <a:pPr marL="666750" lvl="2" indent="-266700" algn="just">
              <a:lnSpc>
                <a:spcPts val="2500"/>
              </a:lnSpc>
              <a:spcBef>
                <a:spcPts val="0"/>
              </a:spcBef>
              <a:spcAft>
                <a:spcPts val="600"/>
              </a:spcAft>
            </a:pPr>
            <a:r>
              <a:rPr lang="en-US" sz="1800" dirty="0">
                <a:cs typeface="Arial" charset="0"/>
              </a:rPr>
              <a:t>Implement rules on business models and remuneration</a:t>
            </a:r>
          </a:p>
          <a:p>
            <a:pPr marL="666750" lvl="2" indent="-266700" algn="just">
              <a:lnSpc>
                <a:spcPts val="2500"/>
              </a:lnSpc>
              <a:spcBef>
                <a:spcPts val="0"/>
              </a:spcBef>
              <a:spcAft>
                <a:spcPts val="600"/>
              </a:spcAft>
            </a:pPr>
            <a:r>
              <a:rPr lang="en-US" sz="1800" dirty="0">
                <a:cs typeface="Arial" charset="0"/>
              </a:rPr>
              <a:t>Increase banks’ disclosure level (e.g. SIVs and ABS)</a:t>
            </a:r>
          </a:p>
          <a:p>
            <a:pPr marL="0" lvl="1" indent="0" algn="just">
              <a:lnSpc>
                <a:spcPts val="2700"/>
              </a:lnSpc>
              <a:spcBef>
                <a:spcPts val="600"/>
              </a:spcBef>
              <a:spcAft>
                <a:spcPts val="600"/>
              </a:spcAft>
              <a:buNone/>
            </a:pPr>
            <a:r>
              <a:rPr lang="en-US" sz="2000" dirty="0">
                <a:solidFill>
                  <a:srgbClr val="FF0000"/>
                </a:solidFill>
                <a:cs typeface="Arial" charset="0"/>
              </a:rPr>
              <a:t>(2) Supervisors - Change supervision model </a:t>
            </a:r>
          </a:p>
          <a:p>
            <a:pPr marL="0" lvl="1" indent="0" algn="just">
              <a:lnSpc>
                <a:spcPts val="2700"/>
              </a:lnSpc>
              <a:spcBef>
                <a:spcPts val="600"/>
              </a:spcBef>
              <a:spcAft>
                <a:spcPts val="600"/>
              </a:spcAft>
              <a:buNone/>
            </a:pPr>
            <a:r>
              <a:rPr lang="en-US" sz="2000" dirty="0">
                <a:solidFill>
                  <a:srgbClr val="FF0000"/>
                </a:solidFill>
                <a:cs typeface="Arial" charset="0"/>
              </a:rPr>
              <a:t>(3) Rating agencies - Regulate rating agencies’ activity</a:t>
            </a:r>
            <a:endParaRPr lang="en-US" sz="1800" dirty="0">
              <a:solidFill>
                <a:srgbClr val="FF0000"/>
              </a:solidFill>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Basel III</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943</a:t>
            </a:fld>
            <a:endParaRPr lang="en-US"/>
          </a:p>
        </p:txBody>
      </p:sp>
    </p:spTree>
    <p:extLst>
      <p:ext uri="{BB962C8B-B14F-4D97-AF65-F5344CB8AC3E}">
        <p14:creationId xmlns:p14="http://schemas.microsoft.com/office/powerpoint/2010/main" val="1251094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Basel III</a:t>
            </a:r>
            <a:endParaRPr kumimoji="0" lang="en-GB" sz="4400" b="0" u="none" kern="0" dirty="0">
              <a:solidFill>
                <a:schemeClr val="tx1"/>
              </a:solidFill>
            </a:endParaRPr>
          </a:p>
        </p:txBody>
      </p:sp>
      <p:pic>
        <p:nvPicPr>
          <p:cNvPr id="4" name="Picture 10"/>
          <p:cNvPicPr>
            <a:picLocks noChangeAspect="1" noChangeArrowheads="1"/>
          </p:cNvPicPr>
          <p:nvPr/>
        </p:nvPicPr>
        <p:blipFill>
          <a:blip r:embed="rId3" cstate="print"/>
          <a:srcRect/>
          <a:stretch>
            <a:fillRect/>
          </a:stretch>
        </p:blipFill>
        <p:spPr bwMode="auto">
          <a:xfrm>
            <a:off x="761132" y="3131724"/>
            <a:ext cx="5199980" cy="3119987"/>
          </a:xfrm>
          <a:prstGeom prst="rect">
            <a:avLst/>
          </a:prstGeom>
          <a:noFill/>
          <a:ln w="9525">
            <a:noFill/>
            <a:miter lim="800000"/>
            <a:headEnd/>
            <a:tailEnd/>
          </a:ln>
        </p:spPr>
      </p:pic>
      <p:sp>
        <p:nvSpPr>
          <p:cNvPr id="6" name="TextBox 5"/>
          <p:cNvSpPr txBox="1"/>
          <p:nvPr/>
        </p:nvSpPr>
        <p:spPr>
          <a:xfrm>
            <a:off x="6033120" y="5715484"/>
            <a:ext cx="3492450" cy="553998"/>
          </a:xfrm>
          <a:prstGeom prst="rect">
            <a:avLst/>
          </a:prstGeom>
          <a:noFill/>
        </p:spPr>
        <p:txBody>
          <a:bodyPr wrap="square">
            <a:spAutoFit/>
          </a:bodyPr>
          <a:lstStyle/>
          <a:p>
            <a:pPr algn="just">
              <a:buFont typeface="Webdings" pitchFamily="18" charset="2"/>
              <a:buNone/>
              <a:defRPr/>
            </a:pPr>
            <a:r>
              <a:rPr lang="en-US" sz="1000" b="0" u="none" dirty="0">
                <a:solidFill>
                  <a:schemeClr val="tx2">
                    <a:lumMod val="75000"/>
                  </a:schemeClr>
                </a:solidFill>
                <a:latin typeface="+mn-lt"/>
              </a:rPr>
              <a:t>Source: BIS (2010), “Press Release - Group of Governors and Heads of Supervision announces higher global minimum capital standards”, 12 Sep.</a:t>
            </a:r>
          </a:p>
        </p:txBody>
      </p:sp>
      <p:sp>
        <p:nvSpPr>
          <p:cNvPr id="7" name="Rectangle 2"/>
          <p:cNvSpPr>
            <a:spLocks noGrp="1" noChangeArrowheads="1"/>
          </p:cNvSpPr>
          <p:nvPr>
            <p:ph type="body" sz="half" idx="1"/>
          </p:nvPr>
        </p:nvSpPr>
        <p:spPr>
          <a:xfrm>
            <a:off x="761132" y="1643063"/>
            <a:ext cx="8692430" cy="1425897"/>
          </a:xfrm>
        </p:spPr>
        <p:txBody>
          <a:bodyPr anchor="ctr"/>
          <a:lstStyle/>
          <a:p>
            <a:pPr marL="261938" indent="-261938" algn="just">
              <a:lnSpc>
                <a:spcPts val="2700"/>
              </a:lnSpc>
              <a:spcBef>
                <a:spcPts val="600"/>
              </a:spcBef>
              <a:spcAft>
                <a:spcPts val="600"/>
              </a:spcAft>
              <a:defRPr/>
            </a:pPr>
            <a:r>
              <a:rPr lang="en-US" sz="2000" dirty="0">
                <a:solidFill>
                  <a:schemeClr val="tx2">
                    <a:lumMod val="75000"/>
                  </a:schemeClr>
                </a:solidFill>
              </a:rPr>
              <a:t>After the G20 meeting in Nov.10, several additional changes were decided, e.g. more flexible capital definition and liquidity requirements, as well as larger transition periods, leading to “</a:t>
            </a:r>
            <a:r>
              <a:rPr lang="en-GB" sz="2000" dirty="0">
                <a:solidFill>
                  <a:srgbClr val="FF0000"/>
                </a:solidFill>
              </a:rPr>
              <a:t>Basel III: A global regulatory framework for more resilient banks and banking systems”, Dec.2010 </a:t>
            </a:r>
            <a:r>
              <a:rPr lang="en-GB" sz="2000" dirty="0"/>
              <a:t>(rev Jun11).</a:t>
            </a:r>
            <a:endParaRPr lang="en-US" sz="2000" dirty="0">
              <a:solidFill>
                <a:schemeClr val="tx2">
                  <a:lumMod val="75000"/>
                </a:schemeClr>
              </a:solidFill>
              <a:cs typeface="Arial" pitchFamily="34"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944</a:t>
            </a:fld>
            <a:endParaRPr lang="en-US"/>
          </a:p>
        </p:txBody>
      </p:sp>
    </p:spTree>
    <p:extLst>
      <p:ext uri="{BB962C8B-B14F-4D97-AF65-F5344CB8AC3E}">
        <p14:creationId xmlns:p14="http://schemas.microsoft.com/office/powerpoint/2010/main" val="1085900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Basel III</a:t>
            </a:r>
            <a:endParaRPr kumimoji="0" lang="en-GB" sz="4400" b="0" u="none" kern="0" dirty="0">
              <a:solidFill>
                <a:schemeClr val="tx1"/>
              </a:solidFill>
            </a:endParaRPr>
          </a:p>
        </p:txBody>
      </p:sp>
      <p:pic>
        <p:nvPicPr>
          <p:cNvPr id="261124" name="Picture 3"/>
          <p:cNvPicPr>
            <a:picLocks noChangeAspect="1" noChangeArrowheads="1"/>
          </p:cNvPicPr>
          <p:nvPr/>
        </p:nvPicPr>
        <p:blipFill>
          <a:blip r:embed="rId3" cstate="print"/>
          <a:srcRect/>
          <a:stretch>
            <a:fillRect/>
          </a:stretch>
        </p:blipFill>
        <p:spPr bwMode="auto">
          <a:xfrm>
            <a:off x="809625" y="2256061"/>
            <a:ext cx="5143500" cy="3405187"/>
          </a:xfrm>
          <a:prstGeom prst="rect">
            <a:avLst/>
          </a:prstGeom>
          <a:noFill/>
          <a:ln w="9525">
            <a:noFill/>
            <a:miter lim="800000"/>
            <a:headEnd/>
            <a:tailEnd/>
          </a:ln>
        </p:spPr>
      </p:pic>
      <p:pic>
        <p:nvPicPr>
          <p:cNvPr id="261125" name="Picture 4"/>
          <p:cNvPicPr>
            <a:picLocks noChangeAspect="1" noChangeArrowheads="1"/>
          </p:cNvPicPr>
          <p:nvPr/>
        </p:nvPicPr>
        <p:blipFill>
          <a:blip r:embed="rId4" cstate="print"/>
          <a:srcRect/>
          <a:stretch>
            <a:fillRect/>
          </a:stretch>
        </p:blipFill>
        <p:spPr bwMode="auto">
          <a:xfrm>
            <a:off x="6151179" y="2256061"/>
            <a:ext cx="3078480" cy="3516309"/>
          </a:xfrm>
          <a:prstGeom prst="rect">
            <a:avLst/>
          </a:prstGeom>
          <a:noFill/>
          <a:ln w="9525">
            <a:noFill/>
            <a:miter lim="800000"/>
            <a:headEnd/>
            <a:tailEnd/>
          </a:ln>
        </p:spPr>
      </p:pic>
      <p:sp>
        <p:nvSpPr>
          <p:cNvPr id="10" name="TextBox 9"/>
          <p:cNvSpPr txBox="1"/>
          <p:nvPr/>
        </p:nvSpPr>
        <p:spPr>
          <a:xfrm>
            <a:off x="738188" y="5703341"/>
            <a:ext cx="4857750" cy="461963"/>
          </a:xfrm>
          <a:prstGeom prst="rect">
            <a:avLst/>
          </a:prstGeom>
          <a:noFill/>
        </p:spPr>
        <p:txBody>
          <a:bodyPr>
            <a:spAutoFit/>
          </a:bodyPr>
          <a:lstStyle/>
          <a:p>
            <a:pPr algn="just">
              <a:buFont typeface="Webdings" pitchFamily="18" charset="2"/>
              <a:buNone/>
              <a:defRPr/>
            </a:pPr>
            <a:r>
              <a:rPr lang="en-US" sz="1200" b="0" u="none">
                <a:solidFill>
                  <a:schemeClr val="tx2">
                    <a:lumMod val="75000"/>
                  </a:schemeClr>
                </a:solidFill>
                <a:latin typeface="+mn-lt"/>
              </a:rPr>
              <a:t>Source: BIS (2010), “Press Release - Group of Governors and Heads of Supervision announces higher global minimum capital standards”, 12 Sep.</a:t>
            </a:r>
          </a:p>
        </p:txBody>
      </p:sp>
      <p:sp>
        <p:nvSpPr>
          <p:cNvPr id="11" name="TextBox 10"/>
          <p:cNvSpPr txBox="1"/>
          <p:nvPr/>
        </p:nvSpPr>
        <p:spPr>
          <a:xfrm>
            <a:off x="5881688" y="5753100"/>
            <a:ext cx="3714750" cy="461963"/>
          </a:xfrm>
          <a:prstGeom prst="rect">
            <a:avLst/>
          </a:prstGeom>
          <a:noFill/>
        </p:spPr>
        <p:txBody>
          <a:bodyPr>
            <a:spAutoFit/>
          </a:bodyPr>
          <a:lstStyle/>
          <a:p>
            <a:pPr algn="just">
              <a:buFont typeface="Webdings" pitchFamily="18" charset="2"/>
              <a:buNone/>
              <a:defRPr/>
            </a:pPr>
            <a:r>
              <a:rPr lang="en-US" sz="1200" b="0" u="none" dirty="0">
                <a:solidFill>
                  <a:schemeClr val="tx2">
                    <a:lumMod val="75000"/>
                  </a:schemeClr>
                </a:solidFill>
                <a:latin typeface="+mn-lt"/>
              </a:rPr>
              <a:t>Source: Deutsche Bank (2010), “Basel Agreement on Capital Requirements”.</a:t>
            </a:r>
          </a:p>
        </p:txBody>
      </p:sp>
      <p:sp>
        <p:nvSpPr>
          <p:cNvPr id="8" name="Rectangle 2"/>
          <p:cNvSpPr>
            <a:spLocks noGrp="1" noChangeArrowheads="1"/>
          </p:cNvSpPr>
          <p:nvPr>
            <p:ph type="body" sz="half" idx="1"/>
          </p:nvPr>
        </p:nvSpPr>
        <p:spPr>
          <a:xfrm>
            <a:off x="809625" y="1649611"/>
            <a:ext cx="8643938" cy="627261"/>
          </a:xfrm>
        </p:spPr>
        <p:txBody>
          <a:bodyPr anchor="ctr"/>
          <a:lstStyle/>
          <a:p>
            <a:pPr>
              <a:lnSpc>
                <a:spcPts val="2800"/>
              </a:lnSpc>
              <a:spcBef>
                <a:spcPts val="600"/>
              </a:spcBef>
              <a:spcAft>
                <a:spcPts val="600"/>
              </a:spcAft>
            </a:pPr>
            <a:r>
              <a:rPr lang="en-US" sz="2000" dirty="0">
                <a:solidFill>
                  <a:srgbClr val="FF0000"/>
                </a:solidFill>
              </a:rPr>
              <a:t>Minimum CT1 ratio was increased to a level between 7% and 9.5% (10.5% to 13% for total pillar I capital).</a:t>
            </a:r>
            <a:endParaRPr lang="pt-PT" sz="2000" dirty="0">
              <a:cs typeface="Arial"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945</a:t>
            </a:fld>
            <a:endParaRPr lang="en-US"/>
          </a:p>
        </p:txBody>
      </p:sp>
    </p:spTree>
    <p:extLst>
      <p:ext uri="{BB962C8B-B14F-4D97-AF65-F5344CB8AC3E}">
        <p14:creationId xmlns:p14="http://schemas.microsoft.com/office/powerpoint/2010/main" val="716529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Basel III</a:t>
            </a:r>
            <a:endParaRPr kumimoji="0" lang="en-GB" sz="4400" b="0" u="none" kern="0" dirty="0">
              <a:solidFill>
                <a:schemeClr val="tx1"/>
              </a:solidFill>
            </a:endParaRPr>
          </a:p>
        </p:txBody>
      </p:sp>
      <p:sp>
        <p:nvSpPr>
          <p:cNvPr id="8" name="Rectangle 2"/>
          <p:cNvSpPr>
            <a:spLocks noGrp="1" noChangeArrowheads="1"/>
          </p:cNvSpPr>
          <p:nvPr>
            <p:ph type="body" sz="half" idx="1"/>
          </p:nvPr>
        </p:nvSpPr>
        <p:spPr>
          <a:xfrm>
            <a:off x="738188" y="1628799"/>
            <a:ext cx="8715375" cy="1008113"/>
          </a:xfrm>
        </p:spPr>
        <p:txBody>
          <a:bodyPr anchor="ctr"/>
          <a:lstStyle/>
          <a:p>
            <a:pPr marL="174625" indent="-174625" algn="just">
              <a:lnSpc>
                <a:spcPts val="2700"/>
              </a:lnSpc>
              <a:spcBef>
                <a:spcPts val="600"/>
              </a:spcBef>
              <a:spcAft>
                <a:spcPts val="600"/>
              </a:spcAft>
            </a:pPr>
            <a:r>
              <a:rPr lang="en-US" sz="2000" dirty="0"/>
              <a:t>According to these Basel III rules, </a:t>
            </a:r>
            <a:r>
              <a:rPr lang="en-US" sz="2000" b="1" dirty="0">
                <a:solidFill>
                  <a:srgbClr val="FF0000"/>
                </a:solidFill>
              </a:rPr>
              <a:t>banks exhibit total capital ratios around 18%, </a:t>
            </a:r>
            <a:r>
              <a:rPr lang="en-US" sz="2000" dirty="0"/>
              <a:t>decreasing to around 15% after the phasing-in of Basel III rules that are expected to be fully implemented in 2027.</a:t>
            </a:r>
          </a:p>
        </p:txBody>
      </p:sp>
      <p:sp>
        <p:nvSpPr>
          <p:cNvPr id="6" name="TextBox 5"/>
          <p:cNvSpPr txBox="1"/>
          <p:nvPr/>
        </p:nvSpPr>
        <p:spPr>
          <a:xfrm>
            <a:off x="927586" y="5024209"/>
            <a:ext cx="6501914" cy="276999"/>
          </a:xfrm>
          <a:prstGeom prst="rect">
            <a:avLst/>
          </a:prstGeom>
          <a:noFill/>
        </p:spPr>
        <p:txBody>
          <a:bodyPr wrap="square">
            <a:spAutoFit/>
          </a:bodyPr>
          <a:lstStyle/>
          <a:p>
            <a:pPr algn="just">
              <a:buNone/>
            </a:pPr>
            <a:r>
              <a:rPr lang="en-US" sz="1200" b="0" u="none" dirty="0">
                <a:solidFill>
                  <a:schemeClr val="tx1"/>
                </a:solidFill>
                <a:latin typeface="+mn-lt"/>
              </a:rPr>
              <a:t>Source: EBA (2020), “</a:t>
            </a:r>
            <a:r>
              <a:rPr lang="en-GB" sz="1200" b="0" u="none" dirty="0">
                <a:solidFill>
                  <a:schemeClr val="tx1"/>
                </a:solidFill>
              </a:rPr>
              <a:t>Basel III Monitoring Exercise”,  Apr.</a:t>
            </a:r>
            <a:endParaRPr lang="en-US" sz="1200" b="0" u="none" dirty="0">
              <a:solidFill>
                <a:schemeClr val="tx1"/>
              </a:solidFill>
              <a:latin typeface="+mn-lt"/>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946</a:t>
            </a:fld>
            <a:endParaRPr lang="en-US"/>
          </a:p>
        </p:txBody>
      </p:sp>
      <p:sp>
        <p:nvSpPr>
          <p:cNvPr id="9" name="TextBox 8"/>
          <p:cNvSpPr txBox="1"/>
          <p:nvPr/>
        </p:nvSpPr>
        <p:spPr>
          <a:xfrm>
            <a:off x="927586" y="5312241"/>
            <a:ext cx="5823754" cy="276999"/>
          </a:xfrm>
          <a:prstGeom prst="rect">
            <a:avLst/>
          </a:prstGeom>
          <a:noFill/>
        </p:spPr>
        <p:txBody>
          <a:bodyPr wrap="square">
            <a:spAutoFit/>
          </a:bodyPr>
          <a:lstStyle/>
          <a:p>
            <a:pPr algn="just">
              <a:buNone/>
            </a:pPr>
            <a:r>
              <a:rPr lang="en-US" sz="1200" b="0" u="none" dirty="0">
                <a:solidFill>
                  <a:schemeClr val="tx1"/>
                </a:solidFill>
                <a:latin typeface="+mn-lt"/>
              </a:rPr>
              <a:t>Note: Group 1 comprise banks with capital above 3B€ and internationally active</a:t>
            </a:r>
          </a:p>
        </p:txBody>
      </p:sp>
      <p:pic>
        <p:nvPicPr>
          <p:cNvPr id="4" name="Picture 3"/>
          <p:cNvPicPr>
            <a:picLocks noChangeAspect="1"/>
          </p:cNvPicPr>
          <p:nvPr/>
        </p:nvPicPr>
        <p:blipFill>
          <a:blip r:embed="rId3"/>
          <a:stretch>
            <a:fillRect/>
          </a:stretch>
        </p:blipFill>
        <p:spPr>
          <a:xfrm>
            <a:off x="1098630" y="3215400"/>
            <a:ext cx="8094826" cy="1509744"/>
          </a:xfrm>
          <a:prstGeom prst="rect">
            <a:avLst/>
          </a:prstGeom>
        </p:spPr>
      </p:pic>
    </p:spTree>
    <p:extLst>
      <p:ext uri="{BB962C8B-B14F-4D97-AF65-F5344CB8AC3E}">
        <p14:creationId xmlns:p14="http://schemas.microsoft.com/office/powerpoint/2010/main" val="2963686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Basel III</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947</a:t>
            </a:fld>
            <a:endParaRPr lang="en-US"/>
          </a:p>
        </p:txBody>
      </p:sp>
      <p:sp>
        <p:nvSpPr>
          <p:cNvPr id="7" name="Rectangle 2"/>
          <p:cNvSpPr>
            <a:spLocks noGrp="1" noChangeArrowheads="1"/>
          </p:cNvSpPr>
          <p:nvPr>
            <p:ph type="body" sz="half" idx="1"/>
          </p:nvPr>
        </p:nvSpPr>
        <p:spPr>
          <a:xfrm>
            <a:off x="738188" y="1628799"/>
            <a:ext cx="8715375" cy="775454"/>
          </a:xfrm>
        </p:spPr>
        <p:txBody>
          <a:bodyPr anchor="ctr"/>
          <a:lstStyle/>
          <a:p>
            <a:pPr marL="263525" indent="-263525" algn="just">
              <a:lnSpc>
                <a:spcPts val="2700"/>
              </a:lnSpc>
              <a:spcBef>
                <a:spcPts val="600"/>
              </a:spcBef>
              <a:spcAft>
                <a:spcPts val="600"/>
              </a:spcAft>
            </a:pPr>
            <a:r>
              <a:rPr lang="en-US" sz="2000" dirty="0"/>
              <a:t>Capital ratios increased by more than 50% since 2011 in EU, as well as in other economies:</a:t>
            </a:r>
          </a:p>
        </p:txBody>
      </p:sp>
      <p:pic>
        <p:nvPicPr>
          <p:cNvPr id="6" name="Picture 5"/>
          <p:cNvPicPr>
            <a:picLocks noChangeAspect="1"/>
          </p:cNvPicPr>
          <p:nvPr/>
        </p:nvPicPr>
        <p:blipFill>
          <a:blip r:embed="rId3"/>
          <a:stretch>
            <a:fillRect/>
          </a:stretch>
        </p:blipFill>
        <p:spPr>
          <a:xfrm>
            <a:off x="1064568" y="2550102"/>
            <a:ext cx="3613266" cy="3687210"/>
          </a:xfrm>
          <a:prstGeom prst="rect">
            <a:avLst/>
          </a:prstGeom>
        </p:spPr>
      </p:pic>
      <p:sp>
        <p:nvSpPr>
          <p:cNvPr id="10" name="TextBox 9"/>
          <p:cNvSpPr txBox="1"/>
          <p:nvPr/>
        </p:nvSpPr>
        <p:spPr>
          <a:xfrm>
            <a:off x="4677834" y="5775647"/>
            <a:ext cx="4775729" cy="461665"/>
          </a:xfrm>
          <a:prstGeom prst="rect">
            <a:avLst/>
          </a:prstGeom>
          <a:noFill/>
        </p:spPr>
        <p:txBody>
          <a:bodyPr wrap="square">
            <a:spAutoFit/>
          </a:bodyPr>
          <a:lstStyle/>
          <a:p>
            <a:pPr algn="just" fontAlgn="auto" hangingPunct="1">
              <a:buNone/>
            </a:pPr>
            <a:r>
              <a:rPr lang="en-US" sz="1200" b="0" u="none" dirty="0">
                <a:solidFill>
                  <a:schemeClr val="tx1"/>
                </a:solidFill>
                <a:latin typeface="+mn-lt"/>
              </a:rPr>
              <a:t>Source: </a:t>
            </a:r>
            <a:r>
              <a:rPr lang="en-US" sz="1200" b="0" u="none" dirty="0" err="1">
                <a:solidFill>
                  <a:schemeClr val="tx1"/>
                </a:solidFill>
                <a:latin typeface="+mn-lt"/>
              </a:rPr>
              <a:t>Carletti</a:t>
            </a:r>
            <a:r>
              <a:rPr lang="en-US" sz="1200" b="0" u="none" dirty="0">
                <a:solidFill>
                  <a:schemeClr val="tx1"/>
                </a:solidFill>
                <a:latin typeface="+mn-lt"/>
              </a:rPr>
              <a:t>, E. </a:t>
            </a:r>
            <a:r>
              <a:rPr lang="en-US" sz="1200" b="0" i="1" u="none" dirty="0">
                <a:solidFill>
                  <a:schemeClr val="tx1"/>
                </a:solidFill>
                <a:latin typeface="+mn-lt"/>
              </a:rPr>
              <a:t>et</a:t>
            </a:r>
            <a:r>
              <a:rPr lang="en-US" sz="1200" b="0" u="none" dirty="0">
                <a:solidFill>
                  <a:schemeClr val="tx1"/>
                </a:solidFill>
                <a:latin typeface="+mn-lt"/>
              </a:rPr>
              <a:t> </a:t>
            </a:r>
            <a:r>
              <a:rPr lang="en-US" sz="1200" b="0" i="1" u="none" dirty="0">
                <a:solidFill>
                  <a:schemeClr val="tx1"/>
                </a:solidFill>
                <a:latin typeface="+mn-lt"/>
              </a:rPr>
              <a:t>al</a:t>
            </a:r>
            <a:r>
              <a:rPr lang="en-US" sz="1200" b="0" u="none" dirty="0">
                <a:solidFill>
                  <a:schemeClr val="tx1"/>
                </a:solidFill>
                <a:latin typeface="+mn-lt"/>
              </a:rPr>
              <a:t>. (2020), “The Bank Business Model in the Post‑Covid-19 World”, The Future of Banking 2, CEPR.</a:t>
            </a:r>
            <a:endParaRPr lang="pt-PT" sz="1200" b="0" u="none" dirty="0">
              <a:solidFill>
                <a:schemeClr val="tx1"/>
              </a:solidFill>
              <a:latin typeface="+mn-lt"/>
            </a:endParaRPr>
          </a:p>
        </p:txBody>
      </p:sp>
      <p:pic>
        <p:nvPicPr>
          <p:cNvPr id="3" name="Picture 2"/>
          <p:cNvPicPr>
            <a:picLocks noChangeAspect="1"/>
          </p:cNvPicPr>
          <p:nvPr/>
        </p:nvPicPr>
        <p:blipFill>
          <a:blip r:embed="rId4"/>
          <a:stretch>
            <a:fillRect/>
          </a:stretch>
        </p:blipFill>
        <p:spPr>
          <a:xfrm>
            <a:off x="4808984" y="4800145"/>
            <a:ext cx="2285003" cy="829654"/>
          </a:xfrm>
          <a:prstGeom prst="rect">
            <a:avLst/>
          </a:prstGeom>
        </p:spPr>
      </p:pic>
    </p:spTree>
    <p:extLst>
      <p:ext uri="{BB962C8B-B14F-4D97-AF65-F5344CB8AC3E}">
        <p14:creationId xmlns:p14="http://schemas.microsoft.com/office/powerpoint/2010/main" val="131695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Basel III</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948</a:t>
            </a:fld>
            <a:endParaRPr lang="en-US"/>
          </a:p>
        </p:txBody>
      </p:sp>
      <p:sp>
        <p:nvSpPr>
          <p:cNvPr id="7" name="Rectangle 2"/>
          <p:cNvSpPr>
            <a:spLocks noGrp="1" noChangeArrowheads="1"/>
          </p:cNvSpPr>
          <p:nvPr>
            <p:ph type="body" sz="half" idx="1"/>
          </p:nvPr>
        </p:nvSpPr>
        <p:spPr>
          <a:xfrm>
            <a:off x="777875" y="1700808"/>
            <a:ext cx="8715375" cy="4464496"/>
          </a:xfrm>
        </p:spPr>
        <p:txBody>
          <a:bodyPr anchor="ctr"/>
          <a:lstStyle/>
          <a:p>
            <a:pPr marL="358775" indent="-358775" algn="just">
              <a:lnSpc>
                <a:spcPts val="2700"/>
              </a:lnSpc>
              <a:spcBef>
                <a:spcPts val="600"/>
              </a:spcBef>
              <a:spcAft>
                <a:spcPts val="600"/>
              </a:spcAft>
            </a:pPr>
            <a:r>
              <a:rPr lang="en-US" sz="2000" dirty="0"/>
              <a:t>However, the increase in capital ratios was also achieved by the reduction of the RWAs, involving reduction in loans to some groups of customers, namely SMEs, reducing investment and employment.</a:t>
            </a:r>
          </a:p>
          <a:p>
            <a:pPr marL="358775" indent="-358775" algn="just">
              <a:lnSpc>
                <a:spcPts val="2700"/>
              </a:lnSpc>
              <a:spcBef>
                <a:spcPts val="600"/>
              </a:spcBef>
              <a:spcAft>
                <a:spcPts val="600"/>
              </a:spcAft>
            </a:pPr>
            <a:endParaRPr lang="en-US" sz="2000" dirty="0"/>
          </a:p>
          <a:p>
            <a:pPr marL="358775" indent="-358775" algn="just">
              <a:lnSpc>
                <a:spcPts val="2700"/>
              </a:lnSpc>
              <a:spcBef>
                <a:spcPts val="600"/>
              </a:spcBef>
              <a:spcAft>
                <a:spcPts val="600"/>
              </a:spcAft>
            </a:pPr>
            <a:r>
              <a:rPr lang="en-US" sz="2000" dirty="0"/>
              <a:t>Covid-19 may reverse the trend of stricter requirements on banks, as firms are in need of massive liquidity support.</a:t>
            </a:r>
          </a:p>
          <a:p>
            <a:pPr marL="358775" indent="-358775" algn="just">
              <a:lnSpc>
                <a:spcPts val="2700"/>
              </a:lnSpc>
              <a:spcBef>
                <a:spcPts val="600"/>
              </a:spcBef>
              <a:spcAft>
                <a:spcPts val="600"/>
              </a:spcAft>
            </a:pPr>
            <a:endParaRPr lang="en-US" sz="2000" dirty="0"/>
          </a:p>
          <a:p>
            <a:pPr marL="358775" indent="-358775" algn="just">
              <a:lnSpc>
                <a:spcPts val="2700"/>
              </a:lnSpc>
              <a:spcBef>
                <a:spcPts val="600"/>
              </a:spcBef>
              <a:spcAft>
                <a:spcPts val="600"/>
              </a:spcAft>
            </a:pPr>
            <a:r>
              <a:rPr lang="en-US" sz="2000" dirty="0"/>
              <a:t>Actually, the ECB already decided to suspend pillar 2 guidance capital buffers.</a:t>
            </a:r>
          </a:p>
        </p:txBody>
      </p:sp>
    </p:spTree>
    <p:extLst>
      <p:ext uri="{BB962C8B-B14F-4D97-AF65-F5344CB8AC3E}">
        <p14:creationId xmlns:p14="http://schemas.microsoft.com/office/powerpoint/2010/main" val="2299151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809626" y="1643063"/>
            <a:ext cx="8643938" cy="3514129"/>
          </a:xfrm>
        </p:spPr>
        <p:txBody>
          <a:bodyPr anchor="ctr"/>
          <a:lstStyle/>
          <a:p>
            <a:pPr marL="0" indent="0" algn="just" fontAlgn="auto">
              <a:lnSpc>
                <a:spcPts val="2700"/>
              </a:lnSpc>
              <a:spcBef>
                <a:spcPts val="600"/>
              </a:spcBef>
              <a:spcAft>
                <a:spcPts val="600"/>
              </a:spcAft>
              <a:buNone/>
              <a:defRPr/>
            </a:pPr>
            <a:r>
              <a:rPr lang="en-US" sz="2000" b="1" u="sng" dirty="0">
                <a:solidFill>
                  <a:srgbClr val="FF0000"/>
                </a:solidFill>
              </a:rPr>
              <a:t>New Basel III requirements:</a:t>
            </a:r>
          </a:p>
          <a:p>
            <a:pPr marL="0" indent="0" algn="just" fontAlgn="auto">
              <a:lnSpc>
                <a:spcPts val="2700"/>
              </a:lnSpc>
              <a:spcBef>
                <a:spcPts val="600"/>
              </a:spcBef>
              <a:spcAft>
                <a:spcPts val="600"/>
              </a:spcAft>
              <a:buNone/>
              <a:defRPr/>
            </a:pPr>
            <a:endParaRPr lang="en-US" sz="2000" b="1" u="sng" dirty="0">
              <a:solidFill>
                <a:srgbClr val="FF0000"/>
              </a:solidFill>
            </a:endParaRPr>
          </a:p>
          <a:p>
            <a:pPr algn="just" fontAlgn="auto">
              <a:lnSpc>
                <a:spcPts val="2700"/>
              </a:lnSpc>
              <a:spcBef>
                <a:spcPts val="600"/>
              </a:spcBef>
              <a:spcAft>
                <a:spcPts val="600"/>
              </a:spcAft>
              <a:buAutoNum type="arabicParenBoth"/>
              <a:defRPr/>
            </a:pPr>
            <a:r>
              <a:rPr lang="en-US" sz="2000" u="sng" dirty="0">
                <a:solidFill>
                  <a:srgbClr val="FF0000"/>
                </a:solidFill>
                <a:cs typeface="Arial" pitchFamily="34" charset="0"/>
              </a:rPr>
              <a:t>Leverage Ratio (LR)</a:t>
            </a:r>
          </a:p>
          <a:p>
            <a:pPr algn="just" fontAlgn="auto">
              <a:lnSpc>
                <a:spcPts val="2700"/>
              </a:lnSpc>
              <a:spcBef>
                <a:spcPts val="600"/>
              </a:spcBef>
              <a:spcAft>
                <a:spcPts val="600"/>
              </a:spcAft>
              <a:buFont typeface="Monotype Sorts" pitchFamily="2" charset="2"/>
              <a:buAutoNum type="arabicParenBoth"/>
              <a:defRPr/>
            </a:pPr>
            <a:r>
              <a:rPr lang="en-US" sz="2000" u="sng" dirty="0">
                <a:solidFill>
                  <a:srgbClr val="FF0000"/>
                </a:solidFill>
                <a:cs typeface="Arial" pitchFamily="34" charset="0"/>
              </a:rPr>
              <a:t>Countercyclical Capital Buffer </a:t>
            </a:r>
            <a:r>
              <a:rPr lang="en-US" sz="2000" dirty="0">
                <a:solidFill>
                  <a:srgbClr val="FF0000"/>
                </a:solidFill>
              </a:rPr>
              <a:t>(</a:t>
            </a:r>
            <a:r>
              <a:rPr lang="en-US" sz="2000" dirty="0" err="1">
                <a:solidFill>
                  <a:srgbClr val="FF0000"/>
                </a:solidFill>
              </a:rPr>
              <a:t>CCyB</a:t>
            </a:r>
            <a:r>
              <a:rPr lang="en-US" sz="2000" dirty="0">
                <a:solidFill>
                  <a:srgbClr val="FF0000"/>
                </a:solidFill>
              </a:rPr>
              <a:t>) </a:t>
            </a:r>
            <a:endParaRPr lang="en-US" sz="2000" u="sng" dirty="0">
              <a:solidFill>
                <a:srgbClr val="FF0000"/>
              </a:solidFill>
              <a:cs typeface="Arial" pitchFamily="34" charset="0"/>
            </a:endParaRPr>
          </a:p>
          <a:p>
            <a:pPr algn="just" fontAlgn="auto">
              <a:lnSpc>
                <a:spcPts val="2700"/>
              </a:lnSpc>
              <a:spcBef>
                <a:spcPts val="600"/>
              </a:spcBef>
              <a:spcAft>
                <a:spcPts val="600"/>
              </a:spcAft>
              <a:buFont typeface="Monotype Sorts" pitchFamily="2" charset="2"/>
              <a:buAutoNum type="arabicParenBoth"/>
              <a:defRPr/>
            </a:pPr>
            <a:r>
              <a:rPr lang="en-US" sz="2000" u="sng" dirty="0">
                <a:solidFill>
                  <a:srgbClr val="FF0000"/>
                </a:solidFill>
                <a:cs typeface="Arial" pitchFamily="34" charset="0"/>
              </a:rPr>
              <a:t>Systemically Important Financial Institutions (SIFIs)</a:t>
            </a:r>
          </a:p>
          <a:p>
            <a:pPr algn="just" fontAlgn="auto">
              <a:lnSpc>
                <a:spcPts val="2700"/>
              </a:lnSpc>
              <a:spcBef>
                <a:spcPts val="600"/>
              </a:spcBef>
              <a:spcAft>
                <a:spcPts val="600"/>
              </a:spcAft>
              <a:buFont typeface="Monotype Sorts" pitchFamily="2" charset="2"/>
              <a:buAutoNum type="arabicParenBoth"/>
              <a:defRPr/>
            </a:pPr>
            <a:r>
              <a:rPr lang="en-US" sz="2000" u="sng" dirty="0">
                <a:solidFill>
                  <a:srgbClr val="FF0000"/>
                </a:solidFill>
                <a:cs typeface="Arial" pitchFamily="34" charset="0"/>
              </a:rPr>
              <a:t>Liquidity</a:t>
            </a:r>
            <a:endParaRPr lang="en-US" sz="2000" dirty="0">
              <a:solidFill>
                <a:srgbClr val="FF0000"/>
              </a:solidFill>
              <a:cs typeface="Arial" pitchFamily="34" charset="0"/>
            </a:endParaRPr>
          </a:p>
          <a:p>
            <a:pPr algn="just" fontAlgn="auto">
              <a:lnSpc>
                <a:spcPts val="2700"/>
              </a:lnSpc>
              <a:spcBef>
                <a:spcPts val="600"/>
              </a:spcBef>
              <a:spcAft>
                <a:spcPts val="600"/>
              </a:spcAft>
              <a:buAutoNum type="arabicParenBoth"/>
              <a:defRPr/>
            </a:pPr>
            <a:endParaRPr lang="en-US" sz="2000" u="sng" dirty="0">
              <a:solidFill>
                <a:srgbClr val="FF0000"/>
              </a:solidFill>
              <a:cs typeface="Arial" pitchFamily="34"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Basel III</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949</a:t>
            </a:fld>
            <a:endParaRPr lang="en-US"/>
          </a:p>
        </p:txBody>
      </p:sp>
    </p:spTree>
    <p:extLst>
      <p:ext uri="{BB962C8B-B14F-4D97-AF65-F5344CB8AC3E}">
        <p14:creationId xmlns:p14="http://schemas.microsoft.com/office/powerpoint/2010/main" val="1933569896"/>
      </p:ext>
    </p:extLst>
  </p:cSld>
  <p:clrMapOvr>
    <a:masterClrMapping/>
  </p:clrMapOvr>
  <p:transition spd="slow">
    <p:pull dir="r"/>
  </p:transition>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ctr"/>
            <a:r>
              <a:rPr lang="en-US" dirty="0"/>
              <a:t>Bank-based vs </a:t>
            </a:r>
            <a:br>
              <a:rPr lang="en-US" dirty="0"/>
            </a:br>
            <a:r>
              <a:rPr lang="en-US" dirty="0"/>
              <a:t>Market based Financing</a:t>
            </a:r>
          </a:p>
        </p:txBody>
      </p:sp>
      <p:sp>
        <p:nvSpPr>
          <p:cNvPr id="1622019" name="Rectangle 3"/>
          <p:cNvSpPr>
            <a:spLocks noGrp="1" noChangeArrowheads="1"/>
          </p:cNvSpPr>
          <p:nvPr>
            <p:ph type="body" idx="1"/>
          </p:nvPr>
        </p:nvSpPr>
        <p:spPr>
          <a:xfrm>
            <a:off x="776536" y="1643050"/>
            <a:ext cx="8716714" cy="4679963"/>
          </a:xfrm>
        </p:spPr>
        <p:txBody>
          <a:bodyPr/>
          <a:lstStyle/>
          <a:p>
            <a:pPr marL="265113" indent="-265113" algn="just">
              <a:lnSpc>
                <a:spcPts val="2700"/>
              </a:lnSpc>
              <a:spcBef>
                <a:spcPts val="600"/>
              </a:spcBef>
              <a:spcAft>
                <a:spcPts val="600"/>
              </a:spcAft>
            </a:pPr>
            <a:r>
              <a:rPr lang="en-US" sz="2000" dirty="0"/>
              <a:t>In a “perfect” economy, </a:t>
            </a:r>
            <a:r>
              <a:rPr lang="en-US" sz="2000" b="1" dirty="0"/>
              <a:t>economic agents should be indifferent in the choice between capital and debt </a:t>
            </a:r>
            <a:r>
              <a:rPr lang="en-US" sz="2000" dirty="0"/>
              <a:t>(</a:t>
            </a:r>
            <a:r>
              <a:rPr lang="en-US" sz="2000" dirty="0">
                <a:solidFill>
                  <a:srgbClr val="FF0000"/>
                </a:solidFill>
              </a:rPr>
              <a:t>Modigliani and Miller theorem </a:t>
            </a:r>
            <a:r>
              <a:rPr lang="en-US" sz="2000" dirty="0"/>
              <a:t>(1958)).</a:t>
            </a:r>
          </a:p>
          <a:p>
            <a:pPr marL="265113" indent="-265113" algn="just">
              <a:lnSpc>
                <a:spcPts val="2700"/>
              </a:lnSpc>
              <a:spcBef>
                <a:spcPts val="600"/>
              </a:spcBef>
              <a:spcAft>
                <a:spcPts val="600"/>
              </a:spcAft>
            </a:pPr>
            <a:r>
              <a:rPr lang="en-US" sz="2000" dirty="0">
                <a:solidFill>
                  <a:srgbClr val="FF0000"/>
                </a:solidFill>
              </a:rPr>
              <a:t>Debt stems from markets’ and contracts’ imperfections, as well as from taxation</a:t>
            </a:r>
            <a:r>
              <a:rPr lang="en-US" sz="2000" dirty="0"/>
              <a:t>.</a:t>
            </a:r>
          </a:p>
          <a:p>
            <a:pPr marL="0" indent="0" algn="just">
              <a:lnSpc>
                <a:spcPts val="2700"/>
              </a:lnSpc>
              <a:spcBef>
                <a:spcPts val="600"/>
              </a:spcBef>
              <a:spcAft>
                <a:spcPts val="600"/>
              </a:spcAft>
              <a:buNone/>
            </a:pPr>
            <a:endParaRPr lang="en-US" sz="2000" dirty="0"/>
          </a:p>
          <a:p>
            <a:pPr marL="265113" indent="-265113" algn="just">
              <a:lnSpc>
                <a:spcPts val="2700"/>
              </a:lnSpc>
              <a:spcBef>
                <a:spcPts val="600"/>
              </a:spcBef>
              <a:spcAft>
                <a:spcPts val="600"/>
              </a:spcAft>
            </a:pPr>
            <a:r>
              <a:rPr lang="en-US" sz="2000" dirty="0"/>
              <a:t>There are incentives to issue debt instead of raising capital.</a:t>
            </a:r>
          </a:p>
          <a:p>
            <a:pPr marL="265113" indent="-265113" algn="just">
              <a:lnSpc>
                <a:spcPts val="2700"/>
              </a:lnSpc>
              <a:spcBef>
                <a:spcPts val="600"/>
              </a:spcBef>
              <a:spcAft>
                <a:spcPts val="600"/>
              </a:spcAft>
            </a:pPr>
            <a:r>
              <a:rPr lang="en-US" sz="2000" dirty="0">
                <a:solidFill>
                  <a:srgbClr val="FF0000"/>
                </a:solidFill>
              </a:rPr>
              <a:t>Debt issuance can be considered as transferring the company’s control from the shareholders to the debtholders</a:t>
            </a:r>
            <a:r>
              <a:rPr lang="en-US" sz="2000" dirty="0"/>
              <a:t>, with the former keeping a call-option on the market value of the company’s assets, being the nominal value of the debt the strike price (</a:t>
            </a:r>
            <a:r>
              <a:rPr lang="en-US" sz="2000" dirty="0">
                <a:solidFill>
                  <a:srgbClr val="FF0000"/>
                </a:solidFill>
              </a:rPr>
              <a:t>Merton(1974)</a:t>
            </a:r>
            <a:r>
              <a:rPr lang="en-US" sz="2000" dirty="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95</a:t>
            </a:fld>
            <a:endParaRPr lang="en-US"/>
          </a:p>
        </p:txBody>
      </p:sp>
      <p:sp>
        <p:nvSpPr>
          <p:cNvPr id="3" name="Down Arrow 2"/>
          <p:cNvSpPr/>
          <p:nvPr/>
        </p:nvSpPr>
        <p:spPr bwMode="auto">
          <a:xfrm>
            <a:off x="5134893" y="2924944"/>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098238825"/>
      </p:ext>
    </p:extLst>
  </p:cSld>
  <p:clrMapOvr>
    <a:masterClrMapping/>
  </p:clrMapOvr>
  <p:transition spd="slow">
    <p:pull dir="r"/>
  </p:transition>
</p:sld>
</file>

<file path=ppt/slides/slide9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9" y="1628799"/>
            <a:ext cx="8715374" cy="4694213"/>
          </a:xfrm>
        </p:spPr>
        <p:txBody>
          <a:bodyPr anchor="ctr"/>
          <a:lstStyle/>
          <a:p>
            <a:pPr algn="just">
              <a:lnSpc>
                <a:spcPts val="2700"/>
              </a:lnSpc>
              <a:spcBef>
                <a:spcPts val="600"/>
              </a:spcBef>
              <a:spcAft>
                <a:spcPts val="600"/>
              </a:spcAft>
            </a:pPr>
            <a:r>
              <a:rPr lang="en-US" sz="2000" dirty="0">
                <a:cs typeface="Arial" pitchFamily="34" charset="0"/>
              </a:rPr>
              <a:t>LR is a </a:t>
            </a:r>
            <a:r>
              <a:rPr lang="en-US" sz="2000" dirty="0">
                <a:solidFill>
                  <a:srgbClr val="FF0000"/>
                </a:solidFill>
                <a:cs typeface="Arial" pitchFamily="34" charset="0"/>
              </a:rPr>
              <a:t>non-risk based measure</a:t>
            </a:r>
            <a:r>
              <a:rPr lang="en-US" sz="2000" dirty="0">
                <a:cs typeface="Arial" pitchFamily="34" charset="0"/>
              </a:rPr>
              <a:t> to supplement the already existing risk-based capital ratios: LR = Tier 1 Capital/Assets &gt; 3%</a:t>
            </a:r>
          </a:p>
          <a:p>
            <a:pPr algn="just">
              <a:lnSpc>
                <a:spcPts val="2700"/>
              </a:lnSpc>
              <a:spcBef>
                <a:spcPts val="600"/>
              </a:spcBef>
              <a:spcAft>
                <a:spcPts val="600"/>
              </a:spcAft>
            </a:pPr>
            <a:r>
              <a:rPr lang="en-US" sz="2000" dirty="0">
                <a:solidFill>
                  <a:srgbClr val="FF0000"/>
                </a:solidFill>
                <a:cs typeface="Arial" pitchFamily="34" charset="0"/>
              </a:rPr>
              <a:t>It’s like a risk-weighted capital ratio, with all weights = 1.</a:t>
            </a:r>
          </a:p>
          <a:p>
            <a:pPr algn="just">
              <a:lnSpc>
                <a:spcPts val="2700"/>
              </a:lnSpc>
              <a:spcBef>
                <a:spcPts val="600"/>
              </a:spcBef>
              <a:spcAft>
                <a:spcPts val="600"/>
              </a:spcAft>
            </a:pPr>
            <a:r>
              <a:rPr lang="en-US" sz="2000" dirty="0"/>
              <a:t>Public disclosure started in 1 January 2015.</a:t>
            </a:r>
          </a:p>
          <a:p>
            <a:pPr algn="just">
              <a:lnSpc>
                <a:spcPts val="2700"/>
              </a:lnSpc>
              <a:spcBef>
                <a:spcPts val="600"/>
              </a:spcBef>
              <a:spcAft>
                <a:spcPts val="600"/>
              </a:spcAft>
            </a:pPr>
            <a:r>
              <a:rPr lang="en-US" sz="2000" dirty="0">
                <a:solidFill>
                  <a:schemeClr val="tx2">
                    <a:lumMod val="75000"/>
                  </a:schemeClr>
                </a:solidFill>
                <a:cs typeface="Arial" pitchFamily="34" charset="0"/>
              </a:rPr>
              <a:t>Parallel run in 2013-2016</a:t>
            </a:r>
            <a:r>
              <a:rPr lang="en-US" sz="2000" dirty="0">
                <a:cs typeface="Arial" charset="0"/>
              </a:rPr>
              <a:t>, final </a:t>
            </a:r>
            <a:r>
              <a:rPr lang="en-US" sz="2000" dirty="0"/>
              <a:t>adjustments to the definition and calibration of the leverage ratio in 2017, having migrated to a Pillar 1 treatment on 1 Jan.18.</a:t>
            </a:r>
          </a:p>
          <a:p>
            <a:pPr algn="just">
              <a:lnSpc>
                <a:spcPts val="2700"/>
              </a:lnSpc>
              <a:spcBef>
                <a:spcPts val="600"/>
              </a:spcBef>
              <a:spcAft>
                <a:spcPts val="600"/>
              </a:spcAft>
            </a:pPr>
            <a:r>
              <a:rPr lang="en-GB" sz="2000" dirty="0"/>
              <a:t>The Group of Governors and Heads of Supervision (GHOS) – the BCBS oversight body - agreed on 10 Jan.2016 that additional requirements for G-SIBs should  be discussed.</a:t>
            </a:r>
          </a:p>
          <a:p>
            <a:pPr algn="just">
              <a:lnSpc>
                <a:spcPts val="2700"/>
              </a:lnSpc>
              <a:spcBef>
                <a:spcPts val="600"/>
              </a:spcBef>
              <a:spcAft>
                <a:spcPts val="600"/>
              </a:spcAft>
            </a:pPr>
            <a:endParaRPr lang="en-GB" sz="2000" dirty="0"/>
          </a:p>
          <a:p>
            <a:pPr algn="just">
              <a:lnSpc>
                <a:spcPts val="2700"/>
              </a:lnSpc>
              <a:spcBef>
                <a:spcPts val="600"/>
              </a:spcBef>
              <a:spcAft>
                <a:spcPts val="600"/>
              </a:spcAft>
            </a:pPr>
            <a:r>
              <a:rPr lang="en-US" sz="2000" dirty="0"/>
              <a:t>In Dec.2017, the BCBS introduced a leverage ratio buffer requirement for G-SIBs = 50% of the risk-weighted capital buffer, to come into effect in 2023.</a:t>
            </a:r>
            <a:endParaRPr lang="en-GB" sz="2000"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Leverage ratio</a:t>
            </a:r>
            <a:endParaRPr kumimoji="0" lang="en-GB" sz="4400" b="0" u="none" kern="0"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950</a:t>
            </a:fld>
            <a:endParaRPr lang="en-US"/>
          </a:p>
        </p:txBody>
      </p:sp>
      <p:sp>
        <p:nvSpPr>
          <p:cNvPr id="2" name="Down Arrow 1"/>
          <p:cNvSpPr/>
          <p:nvPr/>
        </p:nvSpPr>
        <p:spPr bwMode="auto">
          <a:xfrm>
            <a:off x="5025008" y="5013176"/>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304745006"/>
      </p:ext>
    </p:extLst>
  </p:cSld>
  <p:clrMapOvr>
    <a:masterClrMapping/>
  </p:clrMapOvr>
  <p:transition spd="slow">
    <p:pull dir="r"/>
  </p:transition>
</p:sld>
</file>

<file path=ppt/slides/slide9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7" y="1628799"/>
            <a:ext cx="8677026" cy="4694213"/>
          </a:xfrm>
        </p:spPr>
        <p:txBody>
          <a:bodyPr anchor="ctr"/>
          <a:lstStyle/>
          <a:p>
            <a:pPr marL="266700" indent="-266700" algn="just">
              <a:lnSpc>
                <a:spcPts val="2700"/>
              </a:lnSpc>
              <a:spcBef>
                <a:spcPts val="600"/>
              </a:spcBef>
              <a:spcAft>
                <a:spcPts val="600"/>
              </a:spcAft>
            </a:pPr>
            <a:r>
              <a:rPr lang="en-US" sz="2000" dirty="0">
                <a:solidFill>
                  <a:srgbClr val="FF0000"/>
                </a:solidFill>
                <a:cs typeface="Arial" pitchFamily="34" charset="0"/>
              </a:rPr>
              <a:t>Purpose: to reduce regulatory arbitrage opportunities through RWA optimization</a:t>
            </a:r>
            <a:r>
              <a:rPr lang="en-US" sz="2000" dirty="0">
                <a:cs typeface="Arial" pitchFamily="34" charset="0"/>
              </a:rPr>
              <a:t>.</a:t>
            </a:r>
          </a:p>
          <a:p>
            <a:pPr marL="266700" indent="-266700" algn="just">
              <a:lnSpc>
                <a:spcPts val="2700"/>
              </a:lnSpc>
              <a:spcBef>
                <a:spcPts val="600"/>
              </a:spcBef>
              <a:spcAft>
                <a:spcPts val="600"/>
              </a:spcAft>
            </a:pPr>
            <a:r>
              <a:rPr lang="en-GB" sz="2000" dirty="0">
                <a:cs typeface="Arial" pitchFamily="34" charset="0"/>
              </a:rPr>
              <a:t>As the risk in the balance sheet is difficult to measure, authorities decided to impose a minimum on a non-risk-weighted capital ratio (otherwise, only a capital ratio would exist).</a:t>
            </a:r>
          </a:p>
          <a:p>
            <a:pPr marL="266700" indent="-266700" algn="just">
              <a:lnSpc>
                <a:spcPts val="2700"/>
              </a:lnSpc>
              <a:spcBef>
                <a:spcPts val="600"/>
              </a:spcBef>
              <a:spcAft>
                <a:spcPts val="600"/>
              </a:spcAft>
            </a:pPr>
            <a:r>
              <a:rPr lang="en-GB" sz="2000" dirty="0">
                <a:cs typeface="Arial" pitchFamily="34" charset="0"/>
              </a:rPr>
              <a:t>Leverage Ratio tends to become a binding constraint when banks have low risk weights.</a:t>
            </a:r>
          </a:p>
          <a:p>
            <a:pPr marL="266700" indent="-266700" algn="just">
              <a:lnSpc>
                <a:spcPts val="2700"/>
              </a:lnSpc>
              <a:spcBef>
                <a:spcPts val="600"/>
              </a:spcBef>
              <a:spcAft>
                <a:spcPts val="600"/>
              </a:spcAft>
            </a:pPr>
            <a:r>
              <a:rPr lang="en-GB" sz="2000" dirty="0">
                <a:solidFill>
                  <a:srgbClr val="FF0000"/>
                </a:solidFill>
                <a:cs typeface="Arial" pitchFamily="34" charset="0"/>
              </a:rPr>
              <a:t>There is ample evidence in the literature that a non-risk-based Leverage Ratio helps to reduce the financial fragility of individual FIs and the financial system as well:</a:t>
            </a:r>
          </a:p>
          <a:p>
            <a:pPr marL="266700" indent="-266700" algn="just">
              <a:lnSpc>
                <a:spcPts val="2700"/>
              </a:lnSpc>
              <a:spcBef>
                <a:spcPts val="600"/>
              </a:spcBef>
              <a:spcAft>
                <a:spcPts val="600"/>
              </a:spcAft>
              <a:buFontTx/>
              <a:buChar char="-"/>
            </a:pPr>
            <a:r>
              <a:rPr lang="en-GB" sz="2000" dirty="0">
                <a:cs typeface="Arial" pitchFamily="34" charset="0"/>
              </a:rPr>
              <a:t>Jarrow (2013) - </a:t>
            </a:r>
            <a:r>
              <a:rPr lang="en-GB" sz="2000" dirty="0" err="1">
                <a:cs typeface="Arial" pitchFamily="34" charset="0"/>
              </a:rPr>
              <a:t>VaR</a:t>
            </a:r>
            <a:r>
              <a:rPr lang="en-GB" sz="2000" dirty="0">
                <a:cs typeface="Arial" pitchFamily="34" charset="0"/>
              </a:rPr>
              <a:t>-based methods and the LR basically control for the same risks, with the LR being preferential due to simplicity.</a:t>
            </a:r>
            <a:endParaRPr lang="en-US" sz="2000" b="1"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Leverage ratio</a:t>
            </a:r>
            <a:endParaRPr kumimoji="0" lang="en-GB" sz="4400" b="0" u="none" kern="0"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951</a:t>
            </a:fld>
            <a:endParaRPr lang="en-US"/>
          </a:p>
        </p:txBody>
      </p:sp>
    </p:spTree>
    <p:extLst>
      <p:ext uri="{BB962C8B-B14F-4D97-AF65-F5344CB8AC3E}">
        <p14:creationId xmlns:p14="http://schemas.microsoft.com/office/powerpoint/2010/main" val="1255691765"/>
      </p:ext>
    </p:extLst>
  </p:cSld>
  <p:clrMapOvr>
    <a:masterClrMapping/>
  </p:clrMapOvr>
  <p:transition spd="slow">
    <p:pull dir="r"/>
  </p:transition>
</p:sld>
</file>

<file path=ppt/slides/slide9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7" y="1628799"/>
            <a:ext cx="8677026" cy="4694213"/>
          </a:xfrm>
        </p:spPr>
        <p:txBody>
          <a:bodyPr anchor="ctr"/>
          <a:lstStyle/>
          <a:p>
            <a:pPr marL="266700" indent="-266700" algn="just">
              <a:lnSpc>
                <a:spcPts val="2700"/>
              </a:lnSpc>
              <a:spcBef>
                <a:spcPts val="600"/>
              </a:spcBef>
              <a:spcAft>
                <a:spcPts val="600"/>
              </a:spcAft>
              <a:buFontTx/>
              <a:buChar char="-"/>
            </a:pPr>
            <a:r>
              <a:rPr lang="en-GB" sz="2000" dirty="0">
                <a:cs typeface="Arial" pitchFamily="34" charset="0"/>
              </a:rPr>
              <a:t>Mayes and </a:t>
            </a:r>
            <a:r>
              <a:rPr lang="en-GB" sz="2000" dirty="0" err="1">
                <a:cs typeface="Arial" pitchFamily="34" charset="0"/>
              </a:rPr>
              <a:t>Stremmel</a:t>
            </a:r>
            <a:r>
              <a:rPr lang="en-GB" sz="2000" dirty="0">
                <a:cs typeface="Arial" pitchFamily="34" charset="0"/>
              </a:rPr>
              <a:t> (2014) - the LR performs better in predicting the distress of FIs, in particular when such distress is very complex or opaque;</a:t>
            </a:r>
          </a:p>
          <a:p>
            <a:pPr marL="266700" indent="-266700" algn="just">
              <a:lnSpc>
                <a:spcPts val="2700"/>
              </a:lnSpc>
              <a:spcBef>
                <a:spcPts val="600"/>
              </a:spcBef>
              <a:spcAft>
                <a:spcPts val="600"/>
              </a:spcAft>
              <a:buFontTx/>
              <a:buChar char="-"/>
            </a:pPr>
            <a:r>
              <a:rPr lang="en-GB" sz="2000" dirty="0" err="1"/>
              <a:t>Mariathasan</a:t>
            </a:r>
            <a:r>
              <a:rPr lang="en-GB" sz="2000" dirty="0"/>
              <a:t> and </a:t>
            </a:r>
            <a:r>
              <a:rPr lang="en-GB" sz="2000" dirty="0" err="1"/>
              <a:t>Merrouche</a:t>
            </a:r>
            <a:r>
              <a:rPr lang="en-GB" sz="2000" dirty="0"/>
              <a:t> (2012) - risk weights are informative about bank stability but may also be subject to arbitrage, namely without carefully supervision =&gt; LR may be better at predicting financial stability in times of financial stress. </a:t>
            </a:r>
          </a:p>
          <a:p>
            <a:pPr marL="266700" indent="-266700" algn="just">
              <a:lnSpc>
                <a:spcPts val="2700"/>
              </a:lnSpc>
              <a:spcBef>
                <a:spcPts val="600"/>
              </a:spcBef>
              <a:spcAft>
                <a:spcPts val="600"/>
              </a:spcAft>
              <a:buFontTx/>
              <a:buChar char="-"/>
            </a:pPr>
            <a:r>
              <a:rPr lang="en-GB" sz="2000" dirty="0" err="1"/>
              <a:t>Dermine</a:t>
            </a:r>
            <a:r>
              <a:rPr lang="en-GB" sz="2000" dirty="0"/>
              <a:t> (2015) - depositors, when faced with imperfect information about the value of financial institutions’ assets, may start a bank run =&gt; being simple and transparent, a regulatory LR requirement may create a floor on the equity-to-assets ratio and limit the risk of those bank runs.</a:t>
            </a:r>
            <a:endParaRPr lang="en-US" sz="2000" b="1"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Leverage ratio</a:t>
            </a:r>
            <a:endParaRPr kumimoji="0" lang="en-GB" sz="4400" b="0" u="none" kern="0"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952</a:t>
            </a:fld>
            <a:endParaRPr lang="en-US"/>
          </a:p>
        </p:txBody>
      </p:sp>
    </p:spTree>
    <p:extLst>
      <p:ext uri="{BB962C8B-B14F-4D97-AF65-F5344CB8AC3E}">
        <p14:creationId xmlns:p14="http://schemas.microsoft.com/office/powerpoint/2010/main" val="4114886104"/>
      </p:ext>
    </p:extLst>
  </p:cSld>
  <p:clrMapOvr>
    <a:masterClrMapping/>
  </p:clrMapOvr>
  <p:transition spd="slow">
    <p:pull dir="r"/>
  </p:transition>
</p:sld>
</file>

<file path=ppt/slides/slide9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9" y="1628800"/>
            <a:ext cx="8715374" cy="4694213"/>
          </a:xfrm>
        </p:spPr>
        <p:txBody>
          <a:bodyPr anchor="ctr"/>
          <a:lstStyle/>
          <a:p>
            <a:pPr algn="just">
              <a:lnSpc>
                <a:spcPts val="2700"/>
              </a:lnSpc>
              <a:spcBef>
                <a:spcPts val="600"/>
              </a:spcBef>
              <a:spcAft>
                <a:spcPts val="600"/>
              </a:spcAft>
            </a:pPr>
            <a:r>
              <a:rPr lang="en-GB" sz="2000" dirty="0"/>
              <a:t>In 2016, EBA released a report on the impact of the implementation of the LR in EU: EBA (2016), ”EBA Report on the Leverage Ratio Requirements Under Article 511 of the CRR”, EBA-Op-2016-13, 03 August, with the following m</a:t>
            </a:r>
            <a:r>
              <a:rPr lang="en-GB" sz="2000" dirty="0">
                <a:cs typeface="Arial" pitchFamily="34" charset="0"/>
              </a:rPr>
              <a:t>ain conclusions:</a:t>
            </a:r>
          </a:p>
          <a:p>
            <a:pPr marL="400050" indent="-400050" algn="just">
              <a:lnSpc>
                <a:spcPts val="2500"/>
              </a:lnSpc>
              <a:spcBef>
                <a:spcPts val="0"/>
              </a:spcBef>
              <a:spcAft>
                <a:spcPts val="0"/>
              </a:spcAft>
              <a:buAutoNum type="romanLcParenBoth"/>
            </a:pPr>
            <a:r>
              <a:rPr lang="en-GB" sz="1800" dirty="0">
                <a:cs typeface="Arial" pitchFamily="34" charset="0"/>
              </a:rPr>
              <a:t>The minimum LR of 3% is “generally consistent with the objective of a backstop measure which supplements risk-based capital requirements”.</a:t>
            </a:r>
          </a:p>
          <a:p>
            <a:pPr marL="400050" indent="-400050" algn="just">
              <a:lnSpc>
                <a:spcPts val="2500"/>
              </a:lnSpc>
              <a:spcBef>
                <a:spcPts val="600"/>
              </a:spcBef>
              <a:spcAft>
                <a:spcPts val="0"/>
              </a:spcAft>
              <a:buAutoNum type="romanLcParenBoth"/>
            </a:pPr>
            <a:r>
              <a:rPr lang="en-GB" sz="1800" dirty="0">
                <a:cs typeface="Arial" pitchFamily="34" charset="0"/>
              </a:rPr>
              <a:t>That 3% minimum LR is a higher capital requirement than a risk-based Tier 1 capital requirement of 8.5% for around 33% of the analysed credit institutions.</a:t>
            </a:r>
          </a:p>
          <a:p>
            <a:pPr marL="400050" indent="-400050" algn="just">
              <a:lnSpc>
                <a:spcPts val="2500"/>
              </a:lnSpc>
              <a:spcBef>
                <a:spcPts val="600"/>
              </a:spcBef>
              <a:spcAft>
                <a:spcPts val="0"/>
              </a:spcAft>
              <a:buAutoNum type="romanLcParenBoth"/>
            </a:pPr>
            <a:r>
              <a:rPr lang="en-US" sz="1800" dirty="0">
                <a:cs typeface="Arial" pitchFamily="34" charset="0"/>
              </a:rPr>
              <a:t>Conversely, a minimum </a:t>
            </a:r>
            <a:r>
              <a:rPr lang="en-GB" sz="1800" dirty="0">
                <a:cs typeface="Arial" pitchFamily="34" charset="0"/>
              </a:rPr>
              <a:t>level of 2% or 2.5% would be insufficient, as it would be a higher capital requirement than a risk-based Tier 1 capital requirement of 8.5% only for around 15% to 25% of the analysed banks, respectively.</a:t>
            </a:r>
          </a:p>
          <a:p>
            <a:pPr marL="400050" indent="-400050" algn="just">
              <a:lnSpc>
                <a:spcPts val="2500"/>
              </a:lnSpc>
              <a:spcBef>
                <a:spcPts val="600"/>
              </a:spcBef>
              <a:spcAft>
                <a:spcPts val="0"/>
              </a:spcAft>
              <a:buFont typeface="Monotype Sorts" pitchFamily="2" charset="2"/>
              <a:buAutoNum type="romanLcParenBoth"/>
            </a:pPr>
            <a:r>
              <a:rPr lang="en-GB" sz="1800" dirty="0"/>
              <a:t>LR is somewhat more sensitive to the economic cycle than risk-based capital requirements =&gt; the LR would be a relatively tighter constraint in booms and a relatively looser constraint in recessions.</a:t>
            </a:r>
            <a:endParaRPr lang="en-US" sz="1800"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Leverage ratio</a:t>
            </a:r>
            <a:endParaRPr kumimoji="0" lang="en-GB" sz="4400" b="0" u="none" kern="0"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953</a:t>
            </a:fld>
            <a:endParaRPr lang="en-US"/>
          </a:p>
        </p:txBody>
      </p:sp>
    </p:spTree>
    <p:extLst>
      <p:ext uri="{BB962C8B-B14F-4D97-AF65-F5344CB8AC3E}">
        <p14:creationId xmlns:p14="http://schemas.microsoft.com/office/powerpoint/2010/main" val="2417910761"/>
      </p:ext>
    </p:extLst>
  </p:cSld>
  <p:clrMapOvr>
    <a:masterClrMapping/>
  </p:clrMapOvr>
  <p:transition spd="slow">
    <p:pull dir="r"/>
  </p:transition>
</p:sld>
</file>

<file path=ppt/slides/slide9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809625" y="1628800"/>
            <a:ext cx="8643937" cy="367712"/>
          </a:xfrm>
        </p:spPr>
        <p:txBody>
          <a:bodyPr anchor="ctr"/>
          <a:lstStyle/>
          <a:p>
            <a:pPr algn="just">
              <a:lnSpc>
                <a:spcPts val="2500"/>
              </a:lnSpc>
              <a:spcBef>
                <a:spcPts val="0"/>
              </a:spcBef>
              <a:spcAft>
                <a:spcPts val="600"/>
              </a:spcAft>
            </a:pPr>
            <a:r>
              <a:rPr lang="en-GB" sz="1800" dirty="0">
                <a:cs typeface="Arial" pitchFamily="34" charset="0"/>
              </a:rPr>
              <a:t>LR has been increasing in Portugal and was already above the EU average in 2015: </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Leverage ratio</a:t>
            </a:r>
            <a:endParaRPr kumimoji="0" lang="en-GB" sz="4400" b="0" u="none" kern="0"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954</a:t>
            </a:fld>
            <a:endParaRPr lang="en-US"/>
          </a:p>
        </p:txBody>
      </p:sp>
      <p:sp>
        <p:nvSpPr>
          <p:cNvPr id="9" name="Text Box 4"/>
          <p:cNvSpPr txBox="1">
            <a:spLocks noChangeArrowheads="1"/>
          </p:cNvSpPr>
          <p:nvPr/>
        </p:nvSpPr>
        <p:spPr bwMode="auto">
          <a:xfrm>
            <a:off x="5364071" y="5884537"/>
            <a:ext cx="4089491" cy="400110"/>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Banco de Portugal (2020), “Portuguese Banking System: Recent Developments - 2Q20”.</a:t>
            </a:r>
          </a:p>
        </p:txBody>
      </p:sp>
      <p:pic>
        <p:nvPicPr>
          <p:cNvPr id="8" name="Picture 7"/>
          <p:cNvPicPr>
            <a:picLocks noChangeAspect="1"/>
          </p:cNvPicPr>
          <p:nvPr/>
        </p:nvPicPr>
        <p:blipFill>
          <a:blip r:embed="rId3"/>
          <a:stretch>
            <a:fillRect/>
          </a:stretch>
        </p:blipFill>
        <p:spPr>
          <a:xfrm>
            <a:off x="833786" y="2610434"/>
            <a:ext cx="4353255" cy="2944656"/>
          </a:xfrm>
          <a:prstGeom prst="rect">
            <a:avLst/>
          </a:prstGeom>
        </p:spPr>
      </p:pic>
      <p:pic>
        <p:nvPicPr>
          <p:cNvPr id="2" name="Picture 1"/>
          <p:cNvPicPr>
            <a:picLocks noChangeAspect="1"/>
          </p:cNvPicPr>
          <p:nvPr/>
        </p:nvPicPr>
        <p:blipFill>
          <a:blip r:embed="rId4"/>
          <a:stretch>
            <a:fillRect/>
          </a:stretch>
        </p:blipFill>
        <p:spPr>
          <a:xfrm>
            <a:off x="5457056" y="2614357"/>
            <a:ext cx="3907715" cy="3262915"/>
          </a:xfrm>
          <a:prstGeom prst="rect">
            <a:avLst/>
          </a:prstGeom>
        </p:spPr>
      </p:pic>
    </p:spTree>
    <p:extLst>
      <p:ext uri="{BB962C8B-B14F-4D97-AF65-F5344CB8AC3E}">
        <p14:creationId xmlns:p14="http://schemas.microsoft.com/office/powerpoint/2010/main" val="3978424287"/>
      </p:ext>
    </p:extLst>
  </p:cSld>
  <p:clrMapOvr>
    <a:masterClrMapping/>
  </p:clrMapOvr>
  <p:transition spd="slow">
    <p:pull dir="r"/>
  </p:transition>
</p:sld>
</file>

<file path=ppt/slides/slide9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1"/>
            <a:ext cx="8738245" cy="4680519"/>
          </a:xfrm>
        </p:spPr>
        <p:txBody>
          <a:bodyPr anchor="ctr"/>
          <a:lstStyle/>
          <a:p>
            <a:pPr marL="269875" indent="-269875" algn="just">
              <a:lnSpc>
                <a:spcPts val="2700"/>
              </a:lnSpc>
              <a:spcBef>
                <a:spcPts val="600"/>
              </a:spcBef>
              <a:spcAft>
                <a:spcPts val="600"/>
              </a:spcAft>
            </a:pPr>
            <a:r>
              <a:rPr lang="en-GB" sz="1800" dirty="0">
                <a:solidFill>
                  <a:srgbClr val="FF0000"/>
                </a:solidFill>
              </a:rPr>
              <a:t>BCBS promoted </a:t>
            </a:r>
            <a:r>
              <a:rPr lang="en-US" sz="1800" dirty="0">
                <a:solidFill>
                  <a:srgbClr val="FF0000"/>
                </a:solidFill>
                <a:cs typeface="Arial" pitchFamily="34" charset="0"/>
              </a:rPr>
              <a:t>countercyclical provisions </a:t>
            </a:r>
            <a:r>
              <a:rPr lang="en-GB" sz="1800" dirty="0"/>
              <a:t>- </a:t>
            </a:r>
            <a:r>
              <a:rPr lang="en-US" sz="1800" dirty="0">
                <a:cs typeface="Arial" pitchFamily="34" charset="0"/>
              </a:rPr>
              <a:t>“</a:t>
            </a:r>
            <a:r>
              <a:rPr lang="en-GB" sz="1800" dirty="0"/>
              <a:t>Guidance for national authorities operating the countercyclical capital buffer”, Dec.2010</a:t>
            </a:r>
            <a:r>
              <a:rPr lang="en-US" sz="1800" dirty="0">
                <a:cs typeface="Arial" pitchFamily="34" charset="0"/>
              </a:rPr>
              <a:t>:</a:t>
            </a:r>
            <a:endParaRPr lang="en-GB" sz="1800" dirty="0"/>
          </a:p>
          <a:p>
            <a:pPr marL="446088" lvl="1" indent="-176213" algn="just">
              <a:lnSpc>
                <a:spcPts val="2700"/>
              </a:lnSpc>
              <a:spcBef>
                <a:spcPts val="600"/>
              </a:spcBef>
              <a:spcAft>
                <a:spcPts val="600"/>
              </a:spcAft>
            </a:pPr>
            <a:r>
              <a:rPr lang="en-US" sz="1600" dirty="0">
                <a:solidFill>
                  <a:srgbClr val="FF0000"/>
                </a:solidFill>
                <a:cs typeface="Arial" charset="0"/>
              </a:rPr>
              <a:t>A capital buffer between 0% and 2,5% of RWA to be </a:t>
            </a:r>
            <a:r>
              <a:rPr lang="en-US" sz="1600" dirty="0">
                <a:solidFill>
                  <a:srgbClr val="FF0000"/>
                </a:solidFill>
              </a:rPr>
              <a:t>built up when credit growth is judged to be associated with a build-up of systemic risk, and drawn down during stressed periods;</a:t>
            </a:r>
          </a:p>
          <a:p>
            <a:pPr marL="446088" lvl="1" indent="-176213" algn="just">
              <a:lnSpc>
                <a:spcPts val="2700"/>
              </a:lnSpc>
              <a:spcBef>
                <a:spcPts val="600"/>
              </a:spcBef>
              <a:spcAft>
                <a:spcPts val="600"/>
              </a:spcAft>
            </a:pPr>
            <a:r>
              <a:rPr lang="en-US" sz="1600" dirty="0"/>
              <a:t>every Member State designated an authority to settle quarterly this buffer since 2016, considering the credit growth and changes to the ratio of credit/GDP and </a:t>
            </a:r>
            <a:r>
              <a:rPr lang="en-GB" sz="1600" dirty="0"/>
              <a:t>other variables and qualitative information that</a:t>
            </a:r>
            <a:r>
              <a:rPr lang="en-GB" sz="1600" dirty="0">
                <a:solidFill>
                  <a:srgbClr val="FF0000"/>
                </a:solidFill>
              </a:rPr>
              <a:t> </a:t>
            </a:r>
            <a:r>
              <a:rPr lang="en-GB" sz="1600" dirty="0"/>
              <a:t>make sense for purposes of assessing the sustainability of credit growth and the level of system-wide risk, e.g.</a:t>
            </a:r>
            <a:r>
              <a:rPr lang="en-US" sz="1600" dirty="0"/>
              <a:t>;</a:t>
            </a:r>
          </a:p>
          <a:p>
            <a:pPr marL="620713" lvl="2" indent="-174625" algn="just">
              <a:lnSpc>
                <a:spcPts val="2700"/>
              </a:lnSpc>
              <a:spcBef>
                <a:spcPts val="0"/>
              </a:spcBef>
              <a:spcAft>
                <a:spcPts val="0"/>
              </a:spcAft>
            </a:pPr>
            <a:r>
              <a:rPr lang="en-GB" sz="1400" dirty="0"/>
              <a:t>various asset prices;</a:t>
            </a:r>
          </a:p>
          <a:p>
            <a:pPr marL="620713" lvl="2" indent="-174625" algn="just">
              <a:lnSpc>
                <a:spcPts val="2700"/>
              </a:lnSpc>
              <a:spcBef>
                <a:spcPts val="0"/>
              </a:spcBef>
              <a:spcAft>
                <a:spcPts val="0"/>
              </a:spcAft>
            </a:pPr>
            <a:r>
              <a:rPr lang="en-GB" sz="1400" dirty="0"/>
              <a:t>funding spreads and CDS spreads;</a:t>
            </a:r>
          </a:p>
          <a:p>
            <a:pPr marL="620713" lvl="2" indent="-174625" algn="just">
              <a:lnSpc>
                <a:spcPts val="2700"/>
              </a:lnSpc>
              <a:spcBef>
                <a:spcPts val="0"/>
              </a:spcBef>
              <a:spcAft>
                <a:spcPts val="0"/>
              </a:spcAft>
            </a:pPr>
            <a:r>
              <a:rPr lang="en-GB" sz="1400" dirty="0"/>
              <a:t>credit condition surveys;</a:t>
            </a:r>
          </a:p>
          <a:p>
            <a:pPr marL="620713" lvl="2" indent="-174625" algn="just">
              <a:lnSpc>
                <a:spcPts val="2700"/>
              </a:lnSpc>
              <a:spcBef>
                <a:spcPts val="0"/>
              </a:spcBef>
              <a:spcAft>
                <a:spcPts val="0"/>
              </a:spcAft>
            </a:pPr>
            <a:r>
              <a:rPr lang="en-GB" sz="1400" dirty="0"/>
              <a:t>real GDP growth;</a:t>
            </a:r>
            <a:endParaRPr lang="en-GB" sz="1200"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marL="0" indent="0" algn="l">
              <a:lnSpc>
                <a:spcPts val="2700"/>
              </a:lnSpc>
              <a:spcBef>
                <a:spcPts val="0"/>
              </a:spcBef>
              <a:spcAft>
                <a:spcPts val="600"/>
              </a:spcAft>
              <a:buNone/>
            </a:pPr>
            <a:r>
              <a:rPr lang="en-US" sz="4400" b="0" u="none" dirty="0">
                <a:solidFill>
                  <a:schemeClr val="tx1"/>
                </a:solidFill>
                <a:cs typeface="Arial" pitchFamily="34" charset="0"/>
              </a:rPr>
              <a:t>Countercyclical Capital Buffer</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955</a:t>
            </a:fld>
            <a:endParaRPr lang="en-US"/>
          </a:p>
        </p:txBody>
      </p:sp>
    </p:spTree>
    <p:extLst>
      <p:ext uri="{BB962C8B-B14F-4D97-AF65-F5344CB8AC3E}">
        <p14:creationId xmlns:p14="http://schemas.microsoft.com/office/powerpoint/2010/main" val="2306176114"/>
      </p:ext>
    </p:extLst>
  </p:cSld>
  <p:clrMapOvr>
    <a:masterClrMapping/>
  </p:clrMapOvr>
  <p:transition spd="slow">
    <p:pull dir="r"/>
  </p:transition>
</p:sld>
</file>

<file path=ppt/slides/slide9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0"/>
            <a:ext cx="8738245" cy="4608511"/>
          </a:xfrm>
        </p:spPr>
        <p:txBody>
          <a:bodyPr anchor="ctr"/>
          <a:lstStyle/>
          <a:p>
            <a:pPr marL="446088" lvl="2" indent="-268288" algn="just">
              <a:lnSpc>
                <a:spcPts val="2600"/>
              </a:lnSpc>
              <a:spcBef>
                <a:spcPts val="0"/>
              </a:spcBef>
              <a:spcAft>
                <a:spcPts val="600"/>
              </a:spcAft>
              <a:buNone/>
            </a:pPr>
            <a:r>
              <a:rPr lang="en-US" sz="1600" dirty="0"/>
              <a:t>-	according to BIS preparatory works,* </a:t>
            </a:r>
            <a:r>
              <a:rPr lang="en-GB" sz="1600" dirty="0">
                <a:solidFill>
                  <a:srgbClr val="FF0000"/>
                </a:solidFill>
              </a:rPr>
              <a:t>credit related variables perform very well, e.g. credit-to-GDP ratio, that tends to rise smoothly above trend before the most serious episodes</a:t>
            </a:r>
            <a:r>
              <a:rPr lang="en-GB" sz="1600" dirty="0"/>
              <a:t>, with several advantages over credit growth or other variables:</a:t>
            </a:r>
          </a:p>
          <a:p>
            <a:pPr marL="446088" lvl="2" indent="-268288" algn="just">
              <a:lnSpc>
                <a:spcPts val="2600"/>
              </a:lnSpc>
              <a:spcBef>
                <a:spcPts val="0"/>
              </a:spcBef>
              <a:spcAft>
                <a:spcPts val="600"/>
              </a:spcAft>
              <a:buAutoNum type="romanLcParenBoth"/>
            </a:pPr>
            <a:r>
              <a:rPr lang="en-GB" sz="1400" dirty="0"/>
              <a:t>as a ratio to GDP, the indicator is normalised by the size of the economy;</a:t>
            </a:r>
          </a:p>
          <a:p>
            <a:pPr marL="446088" lvl="2" indent="-268288" algn="just">
              <a:lnSpc>
                <a:spcPts val="2600"/>
              </a:lnSpc>
              <a:spcBef>
                <a:spcPts val="0"/>
              </a:spcBef>
              <a:spcAft>
                <a:spcPts val="600"/>
              </a:spcAft>
              <a:buAutoNum type="romanLcParenBoth"/>
            </a:pPr>
            <a:r>
              <a:rPr lang="en-GB" sz="1400" dirty="0"/>
              <a:t>being a ratio of levels, it is smoother than a variable calculated as differences in levels (e.g. as credit growth);</a:t>
            </a:r>
          </a:p>
          <a:p>
            <a:pPr marL="446088" lvl="2" indent="-268288" algn="just">
              <a:lnSpc>
                <a:spcPts val="2600"/>
              </a:lnSpc>
              <a:spcBef>
                <a:spcPts val="0"/>
              </a:spcBef>
              <a:spcAft>
                <a:spcPts val="600"/>
              </a:spcAft>
              <a:buAutoNum type="romanLcParenBoth"/>
            </a:pPr>
            <a:r>
              <a:rPr lang="en-GB" sz="1400" dirty="0"/>
              <a:t>deviations of property and equity prices from trend can help to identify the build-up phase, but tend to decrease much before way ahead of the emergence of financial strains, suggesting that authorities should start releasing the buffer too early.</a:t>
            </a:r>
          </a:p>
          <a:p>
            <a:pPr marL="446088" lvl="2" indent="-268288" algn="just">
              <a:lnSpc>
                <a:spcPts val="2600"/>
              </a:lnSpc>
              <a:spcBef>
                <a:spcPts val="0"/>
              </a:spcBef>
              <a:spcAft>
                <a:spcPts val="600"/>
              </a:spcAft>
              <a:buAutoNum type="romanLcParenBoth"/>
            </a:pPr>
            <a:r>
              <a:rPr lang="en-GB" sz="1400" dirty="0"/>
              <a:t>the performance of bank profits as a signal for the build-up in good times appears to be uneven, as it works very well for US and UK in the subprime crisis and for Spain in the early 1990s, performing poorly otherwise</a:t>
            </a:r>
            <a:r>
              <a:rPr lang="en-GB" sz="1050" dirty="0"/>
              <a:t>.</a:t>
            </a:r>
          </a:p>
          <a:p>
            <a:pPr marL="446088" lvl="2" indent="-268288" algn="just">
              <a:lnSpc>
                <a:spcPts val="2600"/>
              </a:lnSpc>
              <a:spcBef>
                <a:spcPts val="0"/>
              </a:spcBef>
              <a:spcAft>
                <a:spcPts val="600"/>
              </a:spcAft>
              <a:buAutoNum type="romanLcParenBoth"/>
            </a:pPr>
            <a:r>
              <a:rPr lang="en-GB" sz="1400" dirty="0"/>
              <a:t>credit spreads performed well in the subprime crisis, as they fell below their long-term average ahead of it and rose very quickly when strains emerged. However, their performance over multiple cycles is less satisfactory, as indicated by data for the US.</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marL="0" indent="0" algn="l">
              <a:lnSpc>
                <a:spcPts val="2700"/>
              </a:lnSpc>
              <a:spcBef>
                <a:spcPts val="0"/>
              </a:spcBef>
              <a:spcAft>
                <a:spcPts val="600"/>
              </a:spcAft>
              <a:buNone/>
            </a:pPr>
            <a:r>
              <a:rPr lang="en-US" sz="4400" b="0" u="none" dirty="0">
                <a:solidFill>
                  <a:schemeClr val="tx1"/>
                </a:solidFill>
                <a:cs typeface="Arial" pitchFamily="34" charset="0"/>
              </a:rPr>
              <a:t>Countercyclical Capital Buffer</a:t>
            </a:r>
          </a:p>
        </p:txBody>
      </p:sp>
      <p:sp>
        <p:nvSpPr>
          <p:cNvPr id="2" name="Rectangle 1"/>
          <p:cNvSpPr/>
          <p:nvPr/>
        </p:nvSpPr>
        <p:spPr>
          <a:xfrm>
            <a:off x="1043236" y="6381328"/>
            <a:ext cx="8388995" cy="246221"/>
          </a:xfrm>
          <a:prstGeom prst="rect">
            <a:avLst/>
          </a:prstGeom>
        </p:spPr>
        <p:txBody>
          <a:bodyPr wrap="square">
            <a:spAutoFit/>
          </a:bodyPr>
          <a:lstStyle/>
          <a:p>
            <a:pPr algn="just">
              <a:buNone/>
            </a:pPr>
            <a:r>
              <a:rPr lang="en-US" sz="1000" b="0" u="none" dirty="0">
                <a:solidFill>
                  <a:schemeClr val="tx1"/>
                </a:solidFill>
              </a:rPr>
              <a:t>* </a:t>
            </a:r>
            <a:r>
              <a:rPr lang="en-GB" sz="1000" b="0" u="none" dirty="0" err="1">
                <a:solidFill>
                  <a:schemeClr val="tx1"/>
                </a:solidFill>
              </a:rPr>
              <a:t>Drehmann</a:t>
            </a:r>
            <a:r>
              <a:rPr lang="en-GB" sz="1000" b="0" u="none" dirty="0">
                <a:solidFill>
                  <a:schemeClr val="tx1"/>
                </a:solidFill>
              </a:rPr>
              <a:t>, </a:t>
            </a:r>
            <a:r>
              <a:rPr lang="en-GB" sz="1000" b="0" u="none" dirty="0" err="1">
                <a:solidFill>
                  <a:schemeClr val="tx1"/>
                </a:solidFill>
              </a:rPr>
              <a:t>Borio</a:t>
            </a:r>
            <a:r>
              <a:rPr lang="en-GB" sz="1000" b="0" u="none" dirty="0">
                <a:solidFill>
                  <a:schemeClr val="tx1"/>
                </a:solidFill>
              </a:rPr>
              <a:t>, </a:t>
            </a:r>
            <a:r>
              <a:rPr lang="en-GB" sz="1000" b="0" u="none" dirty="0" err="1">
                <a:solidFill>
                  <a:schemeClr val="tx1"/>
                </a:solidFill>
              </a:rPr>
              <a:t>Gambacorta</a:t>
            </a:r>
            <a:r>
              <a:rPr lang="en-GB" sz="1000" b="0" u="none" dirty="0">
                <a:solidFill>
                  <a:schemeClr val="tx1"/>
                </a:solidFill>
              </a:rPr>
              <a:t>, Jimenez and </a:t>
            </a:r>
            <a:r>
              <a:rPr lang="en-GB" sz="1000" b="0" u="none" dirty="0" err="1">
                <a:solidFill>
                  <a:schemeClr val="tx1"/>
                </a:solidFill>
              </a:rPr>
              <a:t>Trucharte</a:t>
            </a:r>
            <a:r>
              <a:rPr lang="en-GB" sz="1000" b="0" u="none" dirty="0">
                <a:solidFill>
                  <a:schemeClr val="tx1"/>
                </a:solidFill>
              </a:rPr>
              <a:t> (2010) "Countercyclical capital buffers: Exploring options", BIS Working Paper 317.</a:t>
            </a: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956</a:t>
            </a:fld>
            <a:endParaRPr lang="en-US"/>
          </a:p>
        </p:txBody>
      </p:sp>
    </p:spTree>
    <p:extLst>
      <p:ext uri="{BB962C8B-B14F-4D97-AF65-F5344CB8AC3E}">
        <p14:creationId xmlns:p14="http://schemas.microsoft.com/office/powerpoint/2010/main" val="2414996689"/>
      </p:ext>
    </p:extLst>
  </p:cSld>
  <p:clrMapOvr>
    <a:masterClrMapping/>
  </p:clrMapOvr>
  <p:transition spd="slow">
    <p:pull dir="r"/>
  </p:transition>
</p:sld>
</file>

<file path=ppt/slides/slide9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809625" y="1628801"/>
            <a:ext cx="8643938" cy="4680519"/>
          </a:xfrm>
        </p:spPr>
        <p:txBody>
          <a:bodyPr anchor="ctr"/>
          <a:lstStyle/>
          <a:p>
            <a:pPr marL="266700" lvl="1" indent="-177800" algn="just">
              <a:lnSpc>
                <a:spcPts val="2600"/>
              </a:lnSpc>
              <a:spcBef>
                <a:spcPts val="600"/>
              </a:spcBef>
              <a:spcAft>
                <a:spcPts val="600"/>
              </a:spcAft>
            </a:pPr>
            <a:r>
              <a:rPr lang="en-US" sz="1600" b="1" dirty="0">
                <a:solidFill>
                  <a:srgbClr val="FF0000"/>
                </a:solidFill>
              </a:rPr>
              <a:t>the gap between the credit/GDP ratio (Basel gap) and its trend was taken as the key indicator</a:t>
            </a:r>
            <a:r>
              <a:rPr lang="en-US" sz="1600" b="1" dirty="0"/>
              <a:t>.</a:t>
            </a:r>
          </a:p>
          <a:p>
            <a:pPr marL="266700" lvl="1" indent="-177800" algn="just">
              <a:lnSpc>
                <a:spcPts val="2600"/>
              </a:lnSpc>
              <a:spcBef>
                <a:spcPts val="600"/>
              </a:spcBef>
              <a:spcAft>
                <a:spcPts val="600"/>
              </a:spcAft>
            </a:pPr>
            <a:r>
              <a:rPr lang="en-US" sz="1600" dirty="0"/>
              <a:t>a</a:t>
            </a:r>
            <a:r>
              <a:rPr lang="en-GB" sz="1600" dirty="0"/>
              <a:t>s the long-term trend of the credit/GDP ratio is a purely statistical measure that does not capture turning points well, </a:t>
            </a:r>
            <a:r>
              <a:rPr lang="en-GB" sz="1600" dirty="0">
                <a:solidFill>
                  <a:srgbClr val="FF0000"/>
                </a:solidFill>
              </a:rPr>
              <a:t>authorities should form their own judgments about the sustainable level of credit in the economy and use this trend simply as a starting point in their analysis</a:t>
            </a:r>
            <a:r>
              <a:rPr lang="en-GB" sz="1600" dirty="0"/>
              <a:t>, to determine whether a countercyclical buffer requirement should be imposed and should increase or decrease over time (between 0% and 2.5% of risk weighted assets).</a:t>
            </a:r>
          </a:p>
          <a:p>
            <a:pPr marL="266700" lvl="1" indent="-177800" algn="just">
              <a:lnSpc>
                <a:spcPts val="2600"/>
              </a:lnSpc>
              <a:spcBef>
                <a:spcPts val="600"/>
              </a:spcBef>
              <a:spcAft>
                <a:spcPts val="600"/>
              </a:spcAft>
            </a:pPr>
            <a:r>
              <a:rPr lang="en-GB" sz="1600" dirty="0">
                <a:solidFill>
                  <a:srgbClr val="FF0000"/>
                </a:solidFill>
              </a:rPr>
              <a:t>alternative tools </a:t>
            </a:r>
            <a:r>
              <a:rPr lang="en-GB" sz="1600" dirty="0"/>
              <a:t>– such as loan-to-value limits, income gearing limits or sectoral capital buffers – may be deployed in situations where excess credit growth is concentrated in specific sectors but aggregate credit growth is judged not to be excessive. </a:t>
            </a:r>
          </a:p>
          <a:p>
            <a:pPr marL="266700" lvl="1" indent="-177800" algn="just">
              <a:lnSpc>
                <a:spcPts val="2600"/>
              </a:lnSpc>
              <a:spcBef>
                <a:spcPts val="600"/>
              </a:spcBef>
              <a:spcAft>
                <a:spcPts val="600"/>
              </a:spcAft>
            </a:pPr>
            <a:r>
              <a:rPr lang="en-GB" sz="1600" dirty="0"/>
              <a:t>any increases in the countercyclical buffer must be preannounced by up to 12 months to give banks time to meet additional capital requirements, while reductions would take effect immediately to help to reduce the risk of the supply of credit being constrained by regulatory capital requirements.</a:t>
            </a:r>
          </a:p>
        </p:txBody>
      </p:sp>
      <p:sp>
        <p:nvSpPr>
          <p:cNvPr id="5" name="Rectangle 2"/>
          <p:cNvSpPr txBox="1">
            <a:spLocks noChangeArrowheads="1"/>
          </p:cNvSpPr>
          <p:nvPr/>
        </p:nvSpPr>
        <p:spPr bwMode="auto">
          <a:xfrm>
            <a:off x="809626" y="260648"/>
            <a:ext cx="8643938" cy="1143000"/>
          </a:xfrm>
          <a:prstGeom prst="rect">
            <a:avLst/>
          </a:prstGeom>
          <a:noFill/>
          <a:ln w="9525">
            <a:noFill/>
            <a:miter lim="800000"/>
            <a:headEnd/>
            <a:tailEnd/>
          </a:ln>
        </p:spPr>
        <p:txBody>
          <a:bodyPr lIns="92075" tIns="46038" rIns="92075" bIns="46038" anchor="ctr"/>
          <a:lstStyle/>
          <a:p>
            <a:pPr marL="0" indent="0" algn="l">
              <a:lnSpc>
                <a:spcPts val="2700"/>
              </a:lnSpc>
              <a:spcBef>
                <a:spcPts val="0"/>
              </a:spcBef>
              <a:spcAft>
                <a:spcPts val="600"/>
              </a:spcAft>
              <a:buNone/>
            </a:pPr>
            <a:r>
              <a:rPr lang="en-US" sz="4400" b="0" u="none" dirty="0">
                <a:solidFill>
                  <a:schemeClr val="tx1"/>
                </a:solidFill>
                <a:cs typeface="Arial" pitchFamily="34" charset="0"/>
              </a:rPr>
              <a:t>Countercyclical Capital Buffer</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957</a:t>
            </a:fld>
            <a:endParaRPr lang="en-US"/>
          </a:p>
        </p:txBody>
      </p:sp>
    </p:spTree>
    <p:extLst>
      <p:ext uri="{BB962C8B-B14F-4D97-AF65-F5344CB8AC3E}">
        <p14:creationId xmlns:p14="http://schemas.microsoft.com/office/powerpoint/2010/main" val="243992936"/>
      </p:ext>
    </p:extLst>
  </p:cSld>
  <p:clrMapOvr>
    <a:masterClrMapping/>
  </p:clrMapOvr>
  <p:transition spd="slow">
    <p:pull dir="r"/>
  </p:transition>
</p:sld>
</file>

<file path=ppt/slides/slide9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9" y="1628801"/>
            <a:ext cx="4428582" cy="2448271"/>
          </a:xfrm>
        </p:spPr>
        <p:txBody>
          <a:bodyPr anchor="ctr"/>
          <a:lstStyle/>
          <a:p>
            <a:pPr marL="269875" indent="-269875" algn="just">
              <a:lnSpc>
                <a:spcPts val="2700"/>
              </a:lnSpc>
              <a:spcBef>
                <a:spcPts val="600"/>
              </a:spcBef>
              <a:spcAft>
                <a:spcPts val="600"/>
              </a:spcAft>
            </a:pPr>
            <a:r>
              <a:rPr lang="en-US" sz="2000" dirty="0">
                <a:solidFill>
                  <a:srgbClr val="FF0000"/>
                </a:solidFill>
              </a:rPr>
              <a:t>In EU, the buffers are set quarterly at a national level, being reported to the ESRB.</a:t>
            </a:r>
          </a:p>
          <a:p>
            <a:pPr marL="269875" indent="-269875" algn="just">
              <a:lnSpc>
                <a:spcPts val="2700"/>
              </a:lnSpc>
              <a:spcBef>
                <a:spcPts val="600"/>
              </a:spcBef>
              <a:spcAft>
                <a:spcPts val="600"/>
              </a:spcAft>
            </a:pPr>
            <a:r>
              <a:rPr lang="en-US" sz="2000" dirty="0">
                <a:solidFill>
                  <a:srgbClr val="FF0000"/>
                </a:solidFill>
              </a:rPr>
              <a:t>Most European Countries (including Portugal) set their Countercyclical Capital Buffer at 0%.</a:t>
            </a:r>
            <a:endParaRPr lang="en-US" sz="2000" dirty="0"/>
          </a:p>
        </p:txBody>
      </p:sp>
      <p:sp>
        <p:nvSpPr>
          <p:cNvPr id="5" name="Rectangle 2"/>
          <p:cNvSpPr txBox="1">
            <a:spLocks noChangeArrowheads="1"/>
          </p:cNvSpPr>
          <p:nvPr/>
        </p:nvSpPr>
        <p:spPr bwMode="auto">
          <a:xfrm>
            <a:off x="738188" y="274599"/>
            <a:ext cx="8715375" cy="1143000"/>
          </a:xfrm>
          <a:prstGeom prst="rect">
            <a:avLst/>
          </a:prstGeom>
          <a:noFill/>
          <a:ln w="9525">
            <a:noFill/>
            <a:miter lim="800000"/>
            <a:headEnd/>
            <a:tailEnd/>
          </a:ln>
        </p:spPr>
        <p:txBody>
          <a:bodyPr lIns="92075" tIns="46038" rIns="92075" bIns="46038" anchor="ctr"/>
          <a:lstStyle/>
          <a:p>
            <a:pPr marL="0" indent="0" algn="l">
              <a:lnSpc>
                <a:spcPts val="2700"/>
              </a:lnSpc>
              <a:spcBef>
                <a:spcPts val="0"/>
              </a:spcBef>
              <a:spcAft>
                <a:spcPts val="600"/>
              </a:spcAft>
              <a:buNone/>
            </a:pPr>
            <a:r>
              <a:rPr lang="en-US" sz="4400" b="0" u="none" dirty="0">
                <a:solidFill>
                  <a:schemeClr val="tx1"/>
                </a:solidFill>
                <a:cs typeface="Arial" pitchFamily="34" charset="0"/>
              </a:rPr>
              <a:t>Countercyclical Capital Buffer</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958</a:t>
            </a:fld>
            <a:endParaRPr lang="en-US"/>
          </a:p>
        </p:txBody>
      </p:sp>
      <p:pic>
        <p:nvPicPr>
          <p:cNvPr id="3" name="Picture 2"/>
          <p:cNvPicPr>
            <a:picLocks noChangeAspect="1"/>
          </p:cNvPicPr>
          <p:nvPr/>
        </p:nvPicPr>
        <p:blipFill>
          <a:blip r:embed="rId3"/>
          <a:stretch>
            <a:fillRect/>
          </a:stretch>
        </p:blipFill>
        <p:spPr>
          <a:xfrm>
            <a:off x="5166770" y="1628800"/>
            <a:ext cx="4250726" cy="2664296"/>
          </a:xfrm>
          <a:prstGeom prst="rect">
            <a:avLst/>
          </a:prstGeom>
        </p:spPr>
      </p:pic>
      <p:pic>
        <p:nvPicPr>
          <p:cNvPr id="4" name="Picture 3"/>
          <p:cNvPicPr>
            <a:picLocks noChangeAspect="1"/>
          </p:cNvPicPr>
          <p:nvPr/>
        </p:nvPicPr>
        <p:blipFill>
          <a:blip r:embed="rId4"/>
          <a:stretch>
            <a:fillRect/>
          </a:stretch>
        </p:blipFill>
        <p:spPr>
          <a:xfrm>
            <a:off x="5237088" y="4221088"/>
            <a:ext cx="4180408" cy="2016224"/>
          </a:xfrm>
          <a:prstGeom prst="rect">
            <a:avLst/>
          </a:prstGeom>
        </p:spPr>
      </p:pic>
      <p:sp>
        <p:nvSpPr>
          <p:cNvPr id="6" name="Rectangle 5"/>
          <p:cNvSpPr/>
          <p:nvPr/>
        </p:nvSpPr>
        <p:spPr>
          <a:xfrm>
            <a:off x="738747" y="5848379"/>
            <a:ext cx="4498900" cy="307777"/>
          </a:xfrm>
          <a:prstGeom prst="rect">
            <a:avLst/>
          </a:prstGeom>
        </p:spPr>
        <p:txBody>
          <a:bodyPr wrap="square">
            <a:spAutoFit/>
          </a:bodyPr>
          <a:lstStyle/>
          <a:p>
            <a:pPr algn="r">
              <a:buNone/>
            </a:pPr>
            <a:r>
              <a:rPr lang="pt-PT" sz="1400" b="0" u="none" dirty="0" err="1">
                <a:solidFill>
                  <a:schemeClr val="tx1"/>
                </a:solidFill>
                <a:latin typeface="+mn-lt"/>
              </a:rPr>
              <a:t>Source</a:t>
            </a:r>
            <a:r>
              <a:rPr lang="pt-PT" sz="1400" b="0" u="none" dirty="0">
                <a:solidFill>
                  <a:schemeClr val="tx1"/>
                </a:solidFill>
                <a:latin typeface="+mn-lt"/>
              </a:rPr>
              <a:t>: ECB (2020), ecb.europa.eu</a:t>
            </a:r>
            <a:endParaRPr lang="pt-PT" sz="1400" b="0" dirty="0">
              <a:solidFill>
                <a:schemeClr val="tx1"/>
              </a:solidFill>
              <a:latin typeface="+mn-lt"/>
            </a:endParaRPr>
          </a:p>
        </p:txBody>
      </p:sp>
    </p:spTree>
    <p:extLst>
      <p:ext uri="{BB962C8B-B14F-4D97-AF65-F5344CB8AC3E}">
        <p14:creationId xmlns:p14="http://schemas.microsoft.com/office/powerpoint/2010/main" val="3481309462"/>
      </p:ext>
    </p:extLst>
  </p:cSld>
  <p:clrMapOvr>
    <a:masterClrMapping/>
  </p:clrMapOvr>
  <p:transition spd="slow">
    <p:pull dir="r"/>
  </p:transition>
</p:sld>
</file>

<file path=ppt/slides/slide9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1"/>
            <a:ext cx="8715375" cy="4660487"/>
          </a:xfrm>
        </p:spPr>
        <p:txBody>
          <a:bodyPr anchor="ctr"/>
          <a:lstStyle/>
          <a:p>
            <a:pPr algn="just">
              <a:lnSpc>
                <a:spcPts val="2700"/>
              </a:lnSpc>
              <a:spcBef>
                <a:spcPts val="600"/>
              </a:spcBef>
              <a:spcAft>
                <a:spcPts val="600"/>
              </a:spcAft>
            </a:pPr>
            <a:r>
              <a:rPr lang="en-US" sz="2000" dirty="0">
                <a:solidFill>
                  <a:srgbClr val="FF0000"/>
                </a:solidFill>
                <a:cs typeface="Arial" charset="0"/>
              </a:rPr>
              <a:t>Until the subprime crisis, SIFIs were not seen as a problem and were even considered as safer than smaller banks, </a:t>
            </a:r>
            <a:r>
              <a:rPr lang="en-US" sz="2000" dirty="0">
                <a:cs typeface="Arial" charset="0"/>
              </a:rPr>
              <a:t>given that SIFIs are typically very diversified institutions and losses in one area of their activities were expected to be offset by profits in other areas.</a:t>
            </a:r>
          </a:p>
          <a:p>
            <a:pPr algn="just">
              <a:lnSpc>
                <a:spcPts val="2700"/>
              </a:lnSpc>
              <a:spcBef>
                <a:spcPts val="600"/>
              </a:spcBef>
              <a:spcAft>
                <a:spcPts val="600"/>
              </a:spcAft>
            </a:pPr>
            <a:endParaRPr lang="en-US" sz="2000" dirty="0">
              <a:solidFill>
                <a:srgbClr val="FF0000"/>
              </a:solidFill>
              <a:cs typeface="Arial" charset="0"/>
            </a:endParaRPr>
          </a:p>
          <a:p>
            <a:pPr algn="just">
              <a:lnSpc>
                <a:spcPts val="2700"/>
              </a:lnSpc>
              <a:spcBef>
                <a:spcPts val="600"/>
              </a:spcBef>
              <a:spcAft>
                <a:spcPts val="600"/>
              </a:spcAft>
            </a:pPr>
            <a:r>
              <a:rPr lang="en-US" sz="2000" dirty="0">
                <a:solidFill>
                  <a:srgbClr val="FF0000"/>
                </a:solidFill>
                <a:cs typeface="Arial" charset="0"/>
              </a:rPr>
              <a:t>Since then, SIFIs are perceived to increase:</a:t>
            </a:r>
          </a:p>
          <a:p>
            <a:pPr marL="400050" indent="-400050" algn="just">
              <a:lnSpc>
                <a:spcPts val="2700"/>
              </a:lnSpc>
              <a:spcBef>
                <a:spcPts val="600"/>
              </a:spcBef>
              <a:spcAft>
                <a:spcPts val="600"/>
              </a:spcAft>
              <a:buAutoNum type="romanLcParenBoth"/>
            </a:pPr>
            <a:r>
              <a:rPr lang="en-US" sz="2000" dirty="0">
                <a:cs typeface="Arial" charset="0"/>
              </a:rPr>
              <a:t>Systemic risk;</a:t>
            </a:r>
          </a:p>
          <a:p>
            <a:pPr marL="400050" indent="-400050" algn="just">
              <a:lnSpc>
                <a:spcPts val="2700"/>
              </a:lnSpc>
              <a:spcBef>
                <a:spcPts val="600"/>
              </a:spcBef>
              <a:spcAft>
                <a:spcPts val="600"/>
              </a:spcAft>
              <a:buAutoNum type="romanLcParenBoth"/>
            </a:pPr>
            <a:r>
              <a:rPr lang="en-US" sz="2000" dirty="0">
                <a:cs typeface="Arial" charset="0"/>
              </a:rPr>
              <a:t>Incentives for Government bail-outs, as they are TBTF.</a:t>
            </a:r>
          </a:p>
          <a:p>
            <a:pPr marL="400050" indent="-400050" algn="just">
              <a:lnSpc>
                <a:spcPts val="2700"/>
              </a:lnSpc>
              <a:spcBef>
                <a:spcPts val="600"/>
              </a:spcBef>
              <a:spcAft>
                <a:spcPts val="600"/>
              </a:spcAft>
              <a:buAutoNum type="romanLcParenBoth"/>
            </a:pPr>
            <a:endParaRPr lang="en-US" sz="2000" dirty="0">
              <a:solidFill>
                <a:schemeClr val="tx2">
                  <a:lumMod val="75000"/>
                </a:schemeClr>
              </a:solidFill>
              <a:cs typeface="Arial" charset="0"/>
            </a:endParaRPr>
          </a:p>
          <a:p>
            <a:pPr marL="400050" indent="-400050" algn="just">
              <a:lnSpc>
                <a:spcPts val="2700"/>
              </a:lnSpc>
              <a:spcBef>
                <a:spcPts val="600"/>
              </a:spcBef>
              <a:spcAft>
                <a:spcPts val="600"/>
              </a:spcAft>
              <a:buAutoNum type="romanLcParenBoth"/>
            </a:pPr>
            <a:endParaRPr lang="en-US" sz="2000" dirty="0">
              <a:solidFill>
                <a:schemeClr val="tx2">
                  <a:lumMod val="75000"/>
                </a:schemeClr>
              </a:solidFill>
              <a:cs typeface="Arial" pitchFamily="34"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SIFIs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959</a:t>
            </a:fld>
            <a:endParaRPr lang="en-US"/>
          </a:p>
        </p:txBody>
      </p:sp>
    </p:spTree>
    <p:extLst>
      <p:ext uri="{BB962C8B-B14F-4D97-AF65-F5344CB8AC3E}">
        <p14:creationId xmlns:p14="http://schemas.microsoft.com/office/powerpoint/2010/main" val="4098957673"/>
      </p:ext>
    </p:extLst>
  </p:cSld>
  <p:clrMapOvr>
    <a:masterClrMapping/>
  </p:clrMapOvr>
  <p:transition spd="slow">
    <p:pull dir="r"/>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Bank-based vs </a:t>
            </a:r>
            <a:br>
              <a:rPr lang="en-US" dirty="0"/>
            </a:br>
            <a:r>
              <a:rPr lang="en-US" dirty="0"/>
              <a:t>Market based Financing</a:t>
            </a:r>
          </a:p>
        </p:txBody>
      </p:sp>
      <p:sp>
        <p:nvSpPr>
          <p:cNvPr id="1619971" name="Rectangle 3"/>
          <p:cNvSpPr>
            <a:spLocks noGrp="1" noChangeArrowheads="1"/>
          </p:cNvSpPr>
          <p:nvPr>
            <p:ph type="body" idx="1"/>
          </p:nvPr>
        </p:nvSpPr>
        <p:spPr>
          <a:xfrm>
            <a:off x="776535" y="1628799"/>
            <a:ext cx="8716715" cy="792089"/>
          </a:xfrm>
        </p:spPr>
        <p:txBody>
          <a:bodyPr/>
          <a:lstStyle/>
          <a:p>
            <a:pPr marL="263525" indent="-263525" algn="just">
              <a:lnSpc>
                <a:spcPts val="2700"/>
              </a:lnSpc>
              <a:spcBef>
                <a:spcPts val="600"/>
              </a:spcBef>
              <a:spcAft>
                <a:spcPts val="600"/>
              </a:spcAft>
            </a:pPr>
            <a:r>
              <a:rPr lang="en-GB" sz="2000" dirty="0">
                <a:solidFill>
                  <a:srgbClr val="FF0000"/>
                </a:solidFill>
              </a:rPr>
              <a:t>In US and UK, markets are quite relevant, while in Europe banks are more important and markets less so</a:t>
            </a:r>
            <a:r>
              <a:rPr lang="en-GB" sz="2000" dirty="0"/>
              <a:t>, namely since the beginning of the current century.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96</a:t>
            </a:fld>
            <a:endParaRPr lang="en-US"/>
          </a:p>
        </p:txBody>
      </p:sp>
      <p:sp>
        <p:nvSpPr>
          <p:cNvPr id="6" name="Rectangle 3"/>
          <p:cNvSpPr txBox="1">
            <a:spLocks noChangeArrowheads="1"/>
          </p:cNvSpPr>
          <p:nvPr/>
        </p:nvSpPr>
        <p:spPr bwMode="auto">
          <a:xfrm>
            <a:off x="3674202" y="4941168"/>
            <a:ext cx="3134041" cy="130798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400"/>
              </a:lnSpc>
              <a:spcBef>
                <a:spcPts val="0"/>
              </a:spcBef>
              <a:spcAft>
                <a:spcPts val="0"/>
              </a:spcAft>
              <a:buFont typeface="Monotype Sorts" pitchFamily="2" charset="2"/>
              <a:buNone/>
            </a:pPr>
            <a:r>
              <a:rPr kumimoji="0" lang="en-GB" sz="1400" b="0" u="none" kern="0" dirty="0"/>
              <a:t>Source: </a:t>
            </a:r>
            <a:r>
              <a:rPr kumimoji="0" lang="en-GB" sz="1400" b="0" u="none" kern="0" dirty="0" err="1"/>
              <a:t>Langfield</a:t>
            </a:r>
            <a:r>
              <a:rPr kumimoji="0" lang="en-GB" sz="1400" b="0" u="none" kern="0" dirty="0"/>
              <a:t>, S. and M. Pagano (2016), ‘Bank bias in Europe: effects on systemic risk and growth’, </a:t>
            </a:r>
            <a:r>
              <a:rPr kumimoji="0" lang="en-GB" sz="1400" b="0" i="1" u="none" kern="0" dirty="0"/>
              <a:t>Economic Policy</a:t>
            </a:r>
            <a:r>
              <a:rPr kumimoji="0" lang="en-GB" sz="1400" b="0" u="none" kern="0" dirty="0"/>
              <a:t>.</a:t>
            </a:r>
          </a:p>
        </p:txBody>
      </p:sp>
      <p:pic>
        <p:nvPicPr>
          <p:cNvPr id="4" name="Picture 3"/>
          <p:cNvPicPr>
            <a:picLocks noChangeAspect="1"/>
          </p:cNvPicPr>
          <p:nvPr/>
        </p:nvPicPr>
        <p:blipFill>
          <a:blip r:embed="rId2"/>
          <a:stretch>
            <a:fillRect/>
          </a:stretch>
        </p:blipFill>
        <p:spPr>
          <a:xfrm>
            <a:off x="848544" y="2789787"/>
            <a:ext cx="2819815" cy="3380351"/>
          </a:xfrm>
          <a:prstGeom prst="rect">
            <a:avLst/>
          </a:prstGeom>
        </p:spPr>
      </p:pic>
      <p:pic>
        <p:nvPicPr>
          <p:cNvPr id="5" name="Picture 4"/>
          <p:cNvPicPr>
            <a:picLocks noChangeAspect="1"/>
          </p:cNvPicPr>
          <p:nvPr/>
        </p:nvPicPr>
        <p:blipFill>
          <a:blip r:embed="rId3"/>
          <a:stretch>
            <a:fillRect/>
          </a:stretch>
        </p:blipFill>
        <p:spPr>
          <a:xfrm>
            <a:off x="6808243" y="2689901"/>
            <a:ext cx="2609253" cy="3619419"/>
          </a:xfrm>
          <a:prstGeom prst="rect">
            <a:avLst/>
          </a:prstGeom>
        </p:spPr>
      </p:pic>
    </p:spTree>
    <p:extLst>
      <p:ext uri="{BB962C8B-B14F-4D97-AF65-F5344CB8AC3E}">
        <p14:creationId xmlns:p14="http://schemas.microsoft.com/office/powerpoint/2010/main" val="709169327"/>
      </p:ext>
    </p:extLst>
  </p:cSld>
  <p:clrMapOvr>
    <a:masterClrMapping/>
  </p:clrMapOvr>
  <p:transition spd="slow">
    <p:pull dir="r"/>
  </p:transition>
</p:sld>
</file>

<file path=ppt/slides/slide9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62000" y="342900"/>
            <a:ext cx="8566150" cy="1104900"/>
          </a:xfrm>
        </p:spPr>
        <p:txBody>
          <a:bodyPr/>
          <a:lstStyle/>
          <a:p>
            <a:r>
              <a:rPr lang="en-US" dirty="0"/>
              <a:t>SIFIs</a:t>
            </a:r>
          </a:p>
        </p:txBody>
      </p:sp>
      <p:sp>
        <p:nvSpPr>
          <p:cNvPr id="1624067" name="Rectangle 3"/>
          <p:cNvSpPr>
            <a:spLocks noGrp="1" noChangeArrowheads="1"/>
          </p:cNvSpPr>
          <p:nvPr>
            <p:ph type="body" idx="1"/>
          </p:nvPr>
        </p:nvSpPr>
        <p:spPr>
          <a:xfrm>
            <a:off x="762000" y="1628799"/>
            <a:ext cx="8731250" cy="4694213"/>
          </a:xfrm>
        </p:spPr>
        <p:txBody>
          <a:bodyPr/>
          <a:lstStyle/>
          <a:p>
            <a:pPr marL="265113" indent="-265113" algn="just">
              <a:lnSpc>
                <a:spcPts val="2500"/>
              </a:lnSpc>
              <a:spcBef>
                <a:spcPts val="600"/>
              </a:spcBef>
              <a:spcAft>
                <a:spcPts val="600"/>
              </a:spcAft>
            </a:pPr>
            <a:r>
              <a:rPr lang="en-US" sz="1800" b="1" dirty="0">
                <a:solidFill>
                  <a:srgbClr val="FF0000"/>
                </a:solidFill>
              </a:rPr>
              <a:t>TBTF </a:t>
            </a:r>
            <a:r>
              <a:rPr lang="en-US" sz="1800" dirty="0"/>
              <a:t>- visible in the differences between standalone and support ratings (ratings considering the implicit Government support), which are higher for larger banks (Haldane (2010)).</a:t>
            </a:r>
          </a:p>
          <a:p>
            <a:pPr marL="265113" indent="-265113" algn="just">
              <a:lnSpc>
                <a:spcPts val="2500"/>
              </a:lnSpc>
              <a:spcBef>
                <a:spcPts val="600"/>
              </a:spcBef>
              <a:spcAft>
                <a:spcPts val="600"/>
              </a:spcAft>
            </a:pPr>
            <a:r>
              <a:rPr lang="en-US" sz="1800" dirty="0"/>
              <a:t>ESRB Recommendation 2013/1 - reducing moral hazard is an intermediate objective of </a:t>
            </a:r>
            <a:r>
              <a:rPr lang="en-US" sz="1800" dirty="0" err="1"/>
              <a:t>macroprudential</a:t>
            </a:r>
            <a:r>
              <a:rPr lang="en-US" sz="1800" dirty="0"/>
              <a:t> policies in EU.</a:t>
            </a:r>
          </a:p>
          <a:p>
            <a:pPr marL="265113" indent="-265113" algn="just">
              <a:lnSpc>
                <a:spcPts val="2500"/>
              </a:lnSpc>
              <a:spcBef>
                <a:spcPts val="600"/>
              </a:spcBef>
              <a:spcAft>
                <a:spcPts val="600"/>
              </a:spcAft>
            </a:pPr>
            <a:r>
              <a:rPr lang="en-GB" sz="1800" b="1" dirty="0">
                <a:solidFill>
                  <a:srgbClr val="FF0000"/>
                </a:solidFill>
              </a:rPr>
              <a:t>Consequences of TBTF policies </a:t>
            </a:r>
            <a:r>
              <a:rPr lang="en-GB" sz="1800" dirty="0"/>
              <a:t>(</a:t>
            </a:r>
            <a:r>
              <a:rPr lang="en-GB" sz="1800" dirty="0" err="1"/>
              <a:t>Squam</a:t>
            </a:r>
            <a:r>
              <a:rPr lang="en-GB" sz="1800" dirty="0"/>
              <a:t> Lake Report (2010)):</a:t>
            </a:r>
          </a:p>
          <a:p>
            <a:pPr marL="265113" indent="-265113" algn="just">
              <a:lnSpc>
                <a:spcPts val="2500"/>
              </a:lnSpc>
              <a:spcBef>
                <a:spcPts val="0"/>
              </a:spcBef>
              <a:spcAft>
                <a:spcPts val="600"/>
              </a:spcAft>
              <a:buAutoNum type="romanLcParenBoth"/>
            </a:pPr>
            <a:r>
              <a:rPr lang="en-GB" sz="1600" dirty="0">
                <a:solidFill>
                  <a:srgbClr val="FF0000"/>
                </a:solidFill>
              </a:rPr>
              <a:t>stakeholders claim all the profits but only bear some of the losses</a:t>
            </a:r>
            <a:r>
              <a:rPr lang="en-GB" sz="1600" dirty="0"/>
              <a:t> =&gt; TBTF FI have an incentive to take extra risk, shared by shareholders, creditors, employees and management =&gt; increasing risks to society as a whole.</a:t>
            </a:r>
          </a:p>
          <a:p>
            <a:pPr marL="265113" indent="-265113" algn="just">
              <a:lnSpc>
                <a:spcPts val="2500"/>
              </a:lnSpc>
              <a:spcBef>
                <a:spcPts val="0"/>
              </a:spcBef>
              <a:spcAft>
                <a:spcPts val="600"/>
              </a:spcAft>
              <a:buAutoNum type="romanLcParenBoth"/>
            </a:pPr>
            <a:r>
              <a:rPr lang="en-GB" sz="1600" dirty="0">
                <a:solidFill>
                  <a:srgbClr val="FF0000"/>
                </a:solidFill>
              </a:rPr>
              <a:t>encourage smaller FI to expand or to become more closely interconnected with other firms, to become under the TBTF umbrella =&gt; FI have an incentive to do whatever it takes to make policymakers fear their failure </a:t>
            </a:r>
            <a:r>
              <a:rPr lang="en-GB" sz="1600" dirty="0"/>
              <a:t>=&gt; TBTF FI also benefit from lower cost of funding, allowing it to offer better prices to their customers. </a:t>
            </a:r>
            <a:endParaRPr lang="en-US" sz="1600" dirty="0"/>
          </a:p>
          <a:p>
            <a:pPr indent="-358775" algn="just">
              <a:lnSpc>
                <a:spcPts val="2500"/>
              </a:lnSpc>
              <a:spcBef>
                <a:spcPts val="600"/>
              </a:spcBef>
              <a:spcAft>
                <a:spcPts val="600"/>
              </a:spcAft>
            </a:pPr>
            <a:endParaRPr lang="en-US"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960</a:t>
            </a:fld>
            <a:endParaRPr lang="en-US"/>
          </a:p>
        </p:txBody>
      </p:sp>
    </p:spTree>
    <p:extLst>
      <p:ext uri="{BB962C8B-B14F-4D97-AF65-F5344CB8AC3E}">
        <p14:creationId xmlns:p14="http://schemas.microsoft.com/office/powerpoint/2010/main" val="4004930145"/>
      </p:ext>
    </p:extLst>
  </p:cSld>
  <p:clrMapOvr>
    <a:masterClrMapping/>
  </p:clrMapOvr>
  <p:transition spd="slow">
    <p:pull dir="r"/>
  </p:transition>
</p:sld>
</file>

<file path=ppt/slides/slide9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0"/>
            <a:ext cx="8715375" cy="4694212"/>
          </a:xfrm>
        </p:spPr>
        <p:txBody>
          <a:bodyPr anchor="ctr"/>
          <a:lstStyle/>
          <a:p>
            <a:pPr algn="just">
              <a:lnSpc>
                <a:spcPts val="2700"/>
              </a:lnSpc>
              <a:spcBef>
                <a:spcPts val="600"/>
              </a:spcBef>
              <a:spcAft>
                <a:spcPts val="600"/>
              </a:spcAft>
            </a:pPr>
            <a:r>
              <a:rPr lang="en-US" sz="1800" dirty="0">
                <a:solidFill>
                  <a:srgbClr val="FF0000"/>
                </a:solidFill>
                <a:cs typeface="Arial" charset="0"/>
              </a:rPr>
              <a:t>In Apr.09, a new set of rules and supervision procedures for G-SIBs was agreed in the G20 =&gt; </a:t>
            </a:r>
            <a:r>
              <a:rPr lang="en-US" sz="1800" dirty="0">
                <a:cs typeface="Arial" charset="0"/>
              </a:rPr>
              <a:t>“</a:t>
            </a:r>
            <a:r>
              <a:rPr lang="en-GB" sz="1800" dirty="0"/>
              <a:t>Global systemically important banks: assessment methodology and the additional loss absorbency requirement - Rules text”, BCBS No.207, Nov.11 (later updated by “Global systemically important banks: updated assessment methodology and the higher loss absorbency requirement”, BCBS No.25, Jul.13)</a:t>
            </a:r>
            <a:r>
              <a:rPr lang="en-US" sz="1800" dirty="0">
                <a:cs typeface="Arial" charset="0"/>
              </a:rPr>
              <a:t>:</a:t>
            </a:r>
          </a:p>
          <a:p>
            <a:pPr marL="628650" lvl="3" indent="-266700" algn="just">
              <a:lnSpc>
                <a:spcPts val="2700"/>
              </a:lnSpc>
              <a:spcBef>
                <a:spcPts val="600"/>
              </a:spcBef>
              <a:spcAft>
                <a:spcPts val="600"/>
              </a:spcAft>
              <a:buFontTx/>
              <a:buAutoNum type="romanLcParenBoth"/>
            </a:pPr>
            <a:r>
              <a:rPr lang="en-US" sz="1600" dirty="0">
                <a:solidFill>
                  <a:srgbClr val="FF0000"/>
                </a:solidFill>
                <a:cs typeface="Arial" charset="0"/>
              </a:rPr>
              <a:t>Ex-ante measures </a:t>
            </a:r>
            <a:r>
              <a:rPr lang="en-US" sz="1600" dirty="0">
                <a:cs typeface="Arial" charset="0"/>
              </a:rPr>
              <a:t>– </a:t>
            </a:r>
            <a:r>
              <a:rPr lang="en-US" sz="1600" dirty="0">
                <a:solidFill>
                  <a:srgbClr val="FF0000"/>
                </a:solidFill>
                <a:cs typeface="Arial" charset="0"/>
              </a:rPr>
              <a:t>strengthening G-SIBs’ capital</a:t>
            </a:r>
            <a:r>
              <a:rPr lang="en-US" sz="1600" dirty="0">
                <a:cs typeface="Arial" charset="0"/>
              </a:rPr>
              <a:t>, in order to reduce the probability and impact of a G-SIB’s default</a:t>
            </a:r>
            <a:r>
              <a:rPr lang="en-US" sz="1600" dirty="0">
                <a:cs typeface="Arial" pitchFamily="34" charset="0"/>
              </a:rPr>
              <a:t>, as well as the systemic relevance of the institutions</a:t>
            </a:r>
            <a:r>
              <a:rPr lang="en-US" sz="1600" dirty="0">
                <a:cs typeface="Arial" charset="0"/>
              </a:rPr>
              <a:t>;</a:t>
            </a:r>
          </a:p>
          <a:p>
            <a:pPr marL="628650" lvl="3" indent="-266700" algn="just">
              <a:lnSpc>
                <a:spcPts val="2700"/>
              </a:lnSpc>
              <a:spcBef>
                <a:spcPts val="600"/>
              </a:spcBef>
              <a:spcAft>
                <a:spcPts val="600"/>
              </a:spcAft>
              <a:buFontTx/>
              <a:buAutoNum type="romanLcParenBoth"/>
            </a:pPr>
            <a:r>
              <a:rPr lang="en-US" sz="1600" dirty="0">
                <a:solidFill>
                  <a:srgbClr val="FF0000"/>
                </a:solidFill>
                <a:cs typeface="Arial" charset="0"/>
              </a:rPr>
              <a:t>Ex-post measures - ensuring that a G-SIB’s default can be resolved adequately</a:t>
            </a:r>
            <a:r>
              <a:rPr lang="en-US" sz="1600" dirty="0">
                <a:cs typeface="Arial" charset="0"/>
              </a:rPr>
              <a:t>, restricting the impact on the financial system.</a:t>
            </a:r>
          </a:p>
          <a:p>
            <a:pPr algn="just">
              <a:lnSpc>
                <a:spcPts val="2700"/>
              </a:lnSpc>
              <a:spcBef>
                <a:spcPts val="600"/>
              </a:spcBef>
              <a:spcAft>
                <a:spcPts val="600"/>
              </a:spcAft>
            </a:pPr>
            <a:r>
              <a:rPr lang="en-US" sz="1800" dirty="0">
                <a:cs typeface="Arial" pitchFamily="34" charset="0"/>
              </a:rPr>
              <a:t>Additional capital requirements </a:t>
            </a:r>
            <a:r>
              <a:rPr lang="en-US" sz="1800" dirty="0">
                <a:solidFill>
                  <a:schemeClr val="tx2">
                    <a:lumMod val="75000"/>
                  </a:schemeClr>
                </a:solidFill>
                <a:cs typeface="Arial" pitchFamily="34" charset="0"/>
              </a:rPr>
              <a:t>to be met with tier I and II (excluding </a:t>
            </a:r>
            <a:r>
              <a:rPr lang="en-US" sz="1800" i="1" dirty="0">
                <a:solidFill>
                  <a:schemeClr val="tx2">
                    <a:lumMod val="75000"/>
                  </a:schemeClr>
                </a:solidFill>
                <a:cs typeface="Arial" pitchFamily="34" charset="0"/>
              </a:rPr>
              <a:t>common equity</a:t>
            </a:r>
            <a:r>
              <a:rPr lang="en-US" sz="1800" dirty="0">
                <a:solidFill>
                  <a:schemeClr val="tx2">
                    <a:lumMod val="75000"/>
                  </a:schemeClr>
                </a:solidFill>
                <a:cs typeface="Arial" pitchFamily="34" charset="0"/>
              </a:rPr>
              <a:t>).</a:t>
            </a:r>
          </a:p>
          <a:p>
            <a:pPr algn="just">
              <a:lnSpc>
                <a:spcPts val="2700"/>
              </a:lnSpc>
              <a:spcBef>
                <a:spcPts val="600"/>
              </a:spcBef>
              <a:spcAft>
                <a:spcPts val="600"/>
              </a:spcAft>
            </a:pPr>
            <a:r>
              <a:rPr lang="en-GB" sz="1800" dirty="0"/>
              <a:t>Resolution plans requirements by end-2012.</a:t>
            </a:r>
            <a:endParaRPr lang="en-US" sz="1800" dirty="0">
              <a:cs typeface="Arial" pitchFamily="34"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SIFIs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961</a:t>
            </a:fld>
            <a:endParaRPr lang="en-US"/>
          </a:p>
        </p:txBody>
      </p:sp>
    </p:spTree>
    <p:extLst>
      <p:ext uri="{BB962C8B-B14F-4D97-AF65-F5344CB8AC3E}">
        <p14:creationId xmlns:p14="http://schemas.microsoft.com/office/powerpoint/2010/main" val="3653574972"/>
      </p:ext>
    </p:extLst>
  </p:cSld>
  <p:clrMapOvr>
    <a:masterClrMapping/>
  </p:clrMapOvr>
  <p:transition spd="slow">
    <p:pull dir="r"/>
  </p:transition>
</p:sld>
</file>

<file path=ppt/slides/slide9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a:solidFill>
                  <a:schemeClr val="tx1"/>
                </a:solidFill>
              </a:rPr>
              <a:t>SIFIs</a:t>
            </a:r>
          </a:p>
        </p:txBody>
      </p:sp>
      <p:sp>
        <p:nvSpPr>
          <p:cNvPr id="5" name="Text Box 6"/>
          <p:cNvSpPr txBox="1">
            <a:spLocks noChangeArrowheads="1"/>
          </p:cNvSpPr>
          <p:nvPr/>
        </p:nvSpPr>
        <p:spPr bwMode="auto">
          <a:xfrm>
            <a:off x="4363062" y="5014680"/>
            <a:ext cx="5126442" cy="523220"/>
          </a:xfrm>
          <a:prstGeom prst="rect">
            <a:avLst/>
          </a:prstGeom>
          <a:noFill/>
          <a:ln w="12700" cap="sq">
            <a:noFill/>
            <a:miter lim="800000"/>
            <a:headEnd/>
            <a:tailEnd/>
          </a:ln>
        </p:spPr>
        <p:txBody>
          <a:bodyPr wrap="square">
            <a:spAutoFit/>
          </a:bodyPr>
          <a:lstStyle/>
          <a:p>
            <a:pPr algn="just">
              <a:buFont typeface="Webdings" pitchFamily="18" charset="2"/>
              <a:buNone/>
            </a:pPr>
            <a:r>
              <a:rPr lang="en-US" sz="1400" b="0" u="none" dirty="0">
                <a:solidFill>
                  <a:schemeClr val="tx1"/>
                </a:solidFill>
              </a:rPr>
              <a:t>Source: </a:t>
            </a:r>
            <a:r>
              <a:rPr lang="en-US" sz="1400" b="0" u="none" dirty="0" err="1">
                <a:solidFill>
                  <a:schemeClr val="tx1"/>
                </a:solidFill>
              </a:rPr>
              <a:t>Ötker</a:t>
            </a:r>
            <a:r>
              <a:rPr lang="en-US" sz="1400" b="0" u="none" dirty="0">
                <a:solidFill>
                  <a:schemeClr val="tx1"/>
                </a:solidFill>
              </a:rPr>
              <a:t>-Robe </a:t>
            </a:r>
            <a:r>
              <a:rPr lang="en-US" sz="1400" b="0" i="1" u="none" dirty="0">
                <a:solidFill>
                  <a:schemeClr val="tx1"/>
                </a:solidFill>
              </a:rPr>
              <a:t>et al </a:t>
            </a:r>
            <a:r>
              <a:rPr lang="en-US" sz="1400" b="0" u="none" dirty="0">
                <a:solidFill>
                  <a:schemeClr val="tx1"/>
                </a:solidFill>
              </a:rPr>
              <a:t>(2010), “Impact of Regulatory Reforms on Large and Complex Financial Institutions”, IMF, SPN/10/16.</a:t>
            </a:r>
          </a:p>
        </p:txBody>
      </p:sp>
      <p:pic>
        <p:nvPicPr>
          <p:cNvPr id="6" name="Picture 7"/>
          <p:cNvPicPr>
            <a:picLocks noChangeAspect="1" noChangeArrowheads="1"/>
          </p:cNvPicPr>
          <p:nvPr/>
        </p:nvPicPr>
        <p:blipFill>
          <a:blip r:embed="rId3" cstate="print"/>
          <a:srcRect/>
          <a:stretch>
            <a:fillRect/>
          </a:stretch>
        </p:blipFill>
        <p:spPr bwMode="auto">
          <a:xfrm>
            <a:off x="4376936" y="1638300"/>
            <a:ext cx="5161433" cy="3376380"/>
          </a:xfrm>
          <a:prstGeom prst="rect">
            <a:avLst/>
          </a:prstGeom>
          <a:noFill/>
          <a:ln w="12700" cap="sq">
            <a:noFill/>
            <a:miter lim="800000"/>
            <a:headEnd/>
            <a:tailEnd/>
          </a:ln>
        </p:spPr>
      </p:pic>
      <p:sp>
        <p:nvSpPr>
          <p:cNvPr id="2" name="Text Placeholder 1"/>
          <p:cNvSpPr>
            <a:spLocks noGrp="1"/>
          </p:cNvSpPr>
          <p:nvPr>
            <p:ph type="body" sz="half" idx="1"/>
          </p:nvPr>
        </p:nvSpPr>
        <p:spPr>
          <a:xfrm>
            <a:off x="738188" y="1638299"/>
            <a:ext cx="3638748" cy="4684713"/>
          </a:xfrm>
        </p:spPr>
        <p:txBody>
          <a:bodyPr/>
          <a:lstStyle/>
          <a:p>
            <a:pPr marL="266700" indent="-266700" algn="just">
              <a:lnSpc>
                <a:spcPts val="2600"/>
              </a:lnSpc>
              <a:spcBef>
                <a:spcPts val="0"/>
              </a:spcBef>
              <a:spcAft>
                <a:spcPts val="600"/>
              </a:spcAft>
            </a:pPr>
            <a:r>
              <a:rPr lang="en-GB" sz="1800" dirty="0">
                <a:solidFill>
                  <a:srgbClr val="FF0000"/>
                </a:solidFill>
              </a:rPr>
              <a:t>Goal:</a:t>
            </a:r>
          </a:p>
          <a:p>
            <a:pPr marL="0" indent="0" algn="just">
              <a:lnSpc>
                <a:spcPts val="2600"/>
              </a:lnSpc>
              <a:spcBef>
                <a:spcPts val="0"/>
              </a:spcBef>
              <a:spcAft>
                <a:spcPts val="600"/>
              </a:spcAft>
              <a:buNone/>
            </a:pPr>
            <a:r>
              <a:rPr lang="en-GB" sz="1800" dirty="0">
                <a:solidFill>
                  <a:srgbClr val="FF0000"/>
                </a:solidFill>
              </a:rPr>
              <a:t>“Turn large banks into public utilities by forcing them to hold so much capital they virtually can’t fail, with regulation akin to that of a nuclear power plant”, </a:t>
            </a:r>
            <a:r>
              <a:rPr lang="en-GB" sz="1000" dirty="0"/>
              <a:t>Neel </a:t>
            </a:r>
            <a:r>
              <a:rPr lang="en-GB" sz="1000" dirty="0" err="1"/>
              <a:t>Kashkari</a:t>
            </a:r>
            <a:r>
              <a:rPr lang="en-GB" sz="1000" dirty="0"/>
              <a:t>, President of the Minneapolis Federal Reserve (in Patrick Jenkins (2016), “Banks: Too dull to fail?”, Financial Times, Sept. 6)</a:t>
            </a:r>
          </a:p>
          <a:p>
            <a:pPr marL="266700" indent="-266700" algn="just">
              <a:lnSpc>
                <a:spcPts val="2600"/>
              </a:lnSpc>
              <a:spcBef>
                <a:spcPts val="0"/>
              </a:spcBef>
              <a:spcAft>
                <a:spcPts val="600"/>
              </a:spcAft>
            </a:pPr>
            <a:endParaRPr lang="en-GB" sz="1800" dirty="0"/>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962</a:t>
            </a:fld>
            <a:endParaRPr lang="en-US"/>
          </a:p>
        </p:txBody>
      </p:sp>
    </p:spTree>
    <p:extLst>
      <p:ext uri="{BB962C8B-B14F-4D97-AF65-F5344CB8AC3E}">
        <p14:creationId xmlns:p14="http://schemas.microsoft.com/office/powerpoint/2010/main" val="1761256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body" sz="half" idx="1"/>
          </p:nvPr>
        </p:nvSpPr>
        <p:spPr>
          <a:xfrm>
            <a:off x="776536" y="1628799"/>
            <a:ext cx="8677027" cy="4112830"/>
          </a:xfrm>
        </p:spPr>
        <p:txBody>
          <a:bodyPr anchor="ctr"/>
          <a:lstStyle/>
          <a:p>
            <a:pPr marL="268288" indent="-268288" algn="just">
              <a:lnSpc>
                <a:spcPts val="2700"/>
              </a:lnSpc>
              <a:spcBef>
                <a:spcPts val="600"/>
              </a:spcBef>
              <a:spcAft>
                <a:spcPts val="0"/>
              </a:spcAft>
            </a:pPr>
            <a:r>
              <a:rPr lang="en-US" sz="1800" dirty="0">
                <a:solidFill>
                  <a:srgbClr val="FF0000"/>
                </a:solidFill>
              </a:rPr>
              <a:t>Financial Stability Board (</a:t>
            </a:r>
            <a:r>
              <a:rPr lang="en-US" sz="1800" dirty="0">
                <a:solidFill>
                  <a:srgbClr val="FF0000"/>
                </a:solidFill>
                <a:cs typeface="Arial" charset="0"/>
              </a:rPr>
              <a:t>FSB)* </a:t>
            </a:r>
            <a:r>
              <a:rPr lang="en-GB" sz="1800" dirty="0">
                <a:solidFill>
                  <a:srgbClr val="FF0000"/>
                </a:solidFill>
              </a:rPr>
              <a:t>plays a key role </a:t>
            </a:r>
            <a:r>
              <a:rPr lang="en-GB" sz="1800" dirty="0"/>
              <a:t>(in consultation with the BCBS):</a:t>
            </a:r>
          </a:p>
          <a:p>
            <a:pPr marL="0" indent="0" algn="just">
              <a:lnSpc>
                <a:spcPts val="2700"/>
              </a:lnSpc>
              <a:spcBef>
                <a:spcPts val="600"/>
              </a:spcBef>
              <a:spcAft>
                <a:spcPts val="0"/>
              </a:spcAft>
              <a:buNone/>
            </a:pPr>
            <a:r>
              <a:rPr lang="en-US" sz="1800" dirty="0">
                <a:solidFill>
                  <a:srgbClr val="FF0000"/>
                </a:solidFill>
                <a:cs typeface="Arial" charset="0"/>
              </a:rPr>
              <a:t>2011</a:t>
            </a:r>
            <a:r>
              <a:rPr lang="en-US" sz="1800" dirty="0">
                <a:cs typeface="Arial" charset="0"/>
              </a:rPr>
              <a:t> - </a:t>
            </a:r>
            <a:r>
              <a:rPr lang="en-GB" sz="1800" dirty="0"/>
              <a:t>an initial group of G-SIBs and </a:t>
            </a:r>
            <a:r>
              <a:rPr lang="en-US" sz="1800" dirty="0"/>
              <a:t>additional capital requirements were announced (“Policy Measures to Address Systemically Important Financial Institutions”, 4 Nov.):</a:t>
            </a:r>
          </a:p>
          <a:p>
            <a:pPr marL="268288" indent="-268288" algn="just">
              <a:lnSpc>
                <a:spcPts val="2500"/>
              </a:lnSpc>
              <a:spcBef>
                <a:spcPts val="600"/>
              </a:spcBef>
              <a:spcAft>
                <a:spcPts val="0"/>
              </a:spcAft>
              <a:buAutoNum type="romanLcParenBoth"/>
            </a:pPr>
            <a:r>
              <a:rPr lang="en-GB" sz="1600" dirty="0"/>
              <a:t>Additional capital requirements (over Basel III) for G-SIFIs - 1%-2.5% of RWA, with an empty bucket of 3.5%, to discourage further </a:t>
            </a:r>
            <a:r>
              <a:rPr lang="en-GB" sz="1600" dirty="0" err="1"/>
              <a:t>systemicness</a:t>
            </a:r>
            <a:r>
              <a:rPr lang="en-GB" sz="1600" dirty="0"/>
              <a:t> to be met with common equity;</a:t>
            </a:r>
          </a:p>
          <a:p>
            <a:pPr marL="268288" indent="-268288" algn="just">
              <a:lnSpc>
                <a:spcPts val="2500"/>
              </a:lnSpc>
              <a:spcBef>
                <a:spcPts val="600"/>
              </a:spcBef>
              <a:spcAft>
                <a:spcPts val="0"/>
              </a:spcAft>
              <a:buAutoNum type="romanLcParenBoth"/>
            </a:pPr>
            <a:r>
              <a:rPr lang="en-GB" sz="1600" dirty="0"/>
              <a:t>More intensive and effective supervision of all G-SIFIs, including stronger supervisory mandates, resources and powers, and higher supervisory expectations for internal control functions, data aggregation capabilities and risk governance;</a:t>
            </a:r>
          </a:p>
          <a:p>
            <a:pPr marL="268288" indent="-268288" algn="just">
              <a:lnSpc>
                <a:spcPts val="2500"/>
              </a:lnSpc>
              <a:spcBef>
                <a:spcPts val="600"/>
              </a:spcBef>
              <a:spcAft>
                <a:spcPts val="0"/>
              </a:spcAft>
              <a:buAutoNum type="romanLcParenBoth"/>
            </a:pPr>
            <a:r>
              <a:rPr lang="en-GB" sz="1600" dirty="0">
                <a:cs typeface="Arial" charset="0"/>
              </a:rPr>
              <a:t>Mandatory recovery and resolution plans, subject to review by a high-level FSB Resolvability Assessment Program;</a:t>
            </a:r>
          </a:p>
          <a:p>
            <a:pPr marL="268288" indent="-268288" algn="just">
              <a:lnSpc>
                <a:spcPts val="2500"/>
              </a:lnSpc>
              <a:spcBef>
                <a:spcPts val="600"/>
              </a:spcBef>
              <a:spcAft>
                <a:spcPts val="0"/>
              </a:spcAft>
              <a:buAutoNum type="romanLcParenBoth"/>
            </a:pPr>
            <a:r>
              <a:rPr lang="en-GB" sz="1600" dirty="0">
                <a:cs typeface="Arial" charset="0"/>
              </a:rPr>
              <a:t>List of G-SIBs to be updated every November.</a:t>
            </a:r>
            <a:endParaRPr lang="en-GB" sz="2000" dirty="0">
              <a:cs typeface="Arial" charset="0"/>
            </a:endParaRPr>
          </a:p>
        </p:txBody>
      </p:sp>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a:solidFill>
                  <a:schemeClr val="tx1"/>
                </a:solidFill>
              </a:rPr>
              <a:t>SIFIs</a:t>
            </a:r>
          </a:p>
        </p:txBody>
      </p:sp>
      <p:sp>
        <p:nvSpPr>
          <p:cNvPr id="2" name="Rectangle 1"/>
          <p:cNvSpPr/>
          <p:nvPr/>
        </p:nvSpPr>
        <p:spPr>
          <a:xfrm>
            <a:off x="776536" y="5755322"/>
            <a:ext cx="8677027" cy="553998"/>
          </a:xfrm>
          <a:prstGeom prst="rect">
            <a:avLst/>
          </a:prstGeom>
        </p:spPr>
        <p:txBody>
          <a:bodyPr wrap="square">
            <a:spAutoFit/>
          </a:bodyPr>
          <a:lstStyle/>
          <a:p>
            <a:pPr algn="just">
              <a:buNone/>
            </a:pPr>
            <a:r>
              <a:rPr lang="en-GB" sz="1000" b="0" u="none" dirty="0">
                <a:solidFill>
                  <a:schemeClr val="tx1"/>
                </a:solidFill>
              </a:rPr>
              <a:t>* The FSB was established in Apr.2009 as the successor to the Financial Stability Forum (FSF), at the Pittsburgh Summit of G20, to assume a key role in promoting the reform of international financial regulation. The FSF was founded in 1999 by the G7 Finance Ministers and Central Bank Governors, for enhancing cooperation among the various national and international supervisory bodies and international financial institutions so as to promote stability in the international financial system. </a:t>
            </a:r>
            <a:endParaRPr lang="en-GB" sz="1000" b="0" u="none" dirty="0">
              <a:solidFill>
                <a:schemeClr val="tx1"/>
              </a:solidFill>
              <a:cs typeface="Arial" charset="0"/>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963</a:t>
            </a:fld>
            <a:endParaRPr lang="en-US"/>
          </a:p>
        </p:txBody>
      </p:sp>
    </p:spTree>
    <p:extLst>
      <p:ext uri="{BB962C8B-B14F-4D97-AF65-F5344CB8AC3E}">
        <p14:creationId xmlns:p14="http://schemas.microsoft.com/office/powerpoint/2010/main" val="4040005223"/>
      </p:ext>
    </p:extLst>
  </p:cSld>
  <p:clrMapOvr>
    <a:masterClrMapping/>
  </p:clrMapOvr>
  <p:transition spd="slow">
    <p:pull dir="r"/>
  </p:transition>
</p:sld>
</file>

<file path=ppt/slides/slide9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body" sz="half" idx="1"/>
          </p:nvPr>
        </p:nvSpPr>
        <p:spPr>
          <a:xfrm>
            <a:off x="776536" y="1628799"/>
            <a:ext cx="8677027" cy="4694214"/>
          </a:xfrm>
        </p:spPr>
        <p:txBody>
          <a:bodyPr anchor="ctr"/>
          <a:lstStyle/>
          <a:p>
            <a:pPr marL="0" indent="0" algn="just">
              <a:lnSpc>
                <a:spcPts val="2700"/>
              </a:lnSpc>
              <a:spcBef>
                <a:spcPts val="600"/>
              </a:spcBef>
              <a:spcAft>
                <a:spcPts val="600"/>
              </a:spcAft>
              <a:buNone/>
            </a:pPr>
            <a:r>
              <a:rPr lang="en-GB" sz="1800" dirty="0">
                <a:solidFill>
                  <a:srgbClr val="FF0000"/>
                </a:solidFill>
                <a:cs typeface="Arial" charset="0"/>
              </a:rPr>
              <a:t>2012</a:t>
            </a:r>
            <a:r>
              <a:rPr lang="en-GB" sz="1800" dirty="0">
                <a:cs typeface="Arial" charset="0"/>
              </a:rPr>
              <a:t> - </a:t>
            </a:r>
            <a:r>
              <a:rPr lang="en-US" sz="1800" dirty="0"/>
              <a:t>G-SIBs started to be allocated to buckets corresponding to higher capital buffers. </a:t>
            </a:r>
            <a:r>
              <a:rPr lang="en-GB" sz="1800" dirty="0">
                <a:solidFill>
                  <a:srgbClr val="FF0000"/>
                </a:solidFill>
              </a:rPr>
              <a:t>2013</a:t>
            </a:r>
            <a:r>
              <a:rPr lang="en-GB" sz="1800" dirty="0"/>
              <a:t> - report on </a:t>
            </a:r>
            <a:r>
              <a:rPr lang="en-GB" sz="1800" i="1" dirty="0"/>
              <a:t>Progress and Next Steps Towards Ending “Too-Big-To-Fail”, </a:t>
            </a:r>
            <a:r>
              <a:rPr lang="en-GB" sz="1800" dirty="0"/>
              <a:t>September) =&gt; there must be sufficient loss-absorbing and recapitalisation capacity available to implement an orderly resolution that minimises impacts on financial stability, ensures the continuity of critical functions, and avoids exposing public funds to loss.</a:t>
            </a:r>
          </a:p>
          <a:p>
            <a:pPr marL="0" indent="0" algn="just">
              <a:lnSpc>
                <a:spcPts val="2700"/>
              </a:lnSpc>
              <a:spcBef>
                <a:spcPts val="600"/>
              </a:spcBef>
              <a:spcAft>
                <a:spcPts val="600"/>
              </a:spcAft>
              <a:buNone/>
            </a:pPr>
            <a:r>
              <a:rPr lang="en-GB" sz="1800" dirty="0">
                <a:solidFill>
                  <a:srgbClr val="FF0000"/>
                </a:solidFill>
              </a:rPr>
              <a:t>2015</a:t>
            </a:r>
            <a:r>
              <a:rPr lang="en-GB" sz="1800" dirty="0"/>
              <a:t> - term sheet implementing these principles as an internationally agreed standard on the adequacy of total loss absorbing capacity (TLAC) for G-SIBs – “</a:t>
            </a:r>
            <a:r>
              <a:rPr lang="en-US" sz="1800" dirty="0"/>
              <a:t>Total Loss-Absorbing Capacity (TLAC) Principles and Term Sheet</a:t>
            </a:r>
            <a:r>
              <a:rPr lang="en-GB" sz="1800" dirty="0"/>
              <a:t>”, 9 Nov.:</a:t>
            </a:r>
            <a:endParaRPr lang="en-GB" sz="1600" dirty="0"/>
          </a:p>
          <a:p>
            <a:pPr marL="446088" lvl="1" indent="-177800" algn="just">
              <a:lnSpc>
                <a:spcPts val="2700"/>
              </a:lnSpc>
              <a:spcBef>
                <a:spcPts val="600"/>
              </a:spcBef>
              <a:spcAft>
                <a:spcPts val="0"/>
              </a:spcAft>
            </a:pPr>
            <a:r>
              <a:rPr lang="en-GB" sz="1600" dirty="0"/>
              <a:t>Authorities should determine a firm-specific TLAC for each G-SIB ;</a:t>
            </a:r>
          </a:p>
          <a:p>
            <a:pPr marL="446088" lvl="1" indent="-177800" algn="just">
              <a:lnSpc>
                <a:spcPts val="2700"/>
              </a:lnSpc>
              <a:spcBef>
                <a:spcPts val="600"/>
              </a:spcBef>
              <a:spcAft>
                <a:spcPts val="0"/>
              </a:spcAft>
            </a:pPr>
            <a:r>
              <a:rPr lang="en-US" sz="1600" u="sng" dirty="0">
                <a:cs typeface="Arial" charset="0"/>
              </a:rPr>
              <a:t>Minimum </a:t>
            </a:r>
            <a:r>
              <a:rPr lang="en-US" sz="1600" u="sng" dirty="0"/>
              <a:t>TLAC of 16% of RWA, since 1 Jan.19 and 18% from 1 Jan.22, for G-SIBs annually identified by the FSB</a:t>
            </a:r>
            <a:r>
              <a:rPr lang="en-US" sz="1600" dirty="0"/>
              <a:t>, with phasing-in since </a:t>
            </a:r>
            <a:r>
              <a:rPr lang="en-US" sz="1600" dirty="0">
                <a:cs typeface="Arial" charset="0"/>
              </a:rPr>
              <a:t>Jan.16 (t</a:t>
            </a:r>
            <a:r>
              <a:rPr lang="en-GB" sz="1600" dirty="0"/>
              <a:t>his requirement does not include any Basel III buffers, which must be met in addition to the TLAC).</a:t>
            </a:r>
          </a:p>
        </p:txBody>
      </p:sp>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a:solidFill>
                  <a:schemeClr val="tx1"/>
                </a:solidFill>
              </a:rPr>
              <a:t>SIFIs</a:t>
            </a: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964</a:t>
            </a:fld>
            <a:endParaRPr lang="en-US"/>
          </a:p>
        </p:txBody>
      </p:sp>
    </p:spTree>
    <p:extLst>
      <p:ext uri="{BB962C8B-B14F-4D97-AF65-F5344CB8AC3E}">
        <p14:creationId xmlns:p14="http://schemas.microsoft.com/office/powerpoint/2010/main" val="704494908"/>
      </p:ext>
    </p:extLst>
  </p:cSld>
  <p:clrMapOvr>
    <a:masterClrMapping/>
  </p:clrMapOvr>
  <p:transition spd="slow">
    <p:pull dir="r"/>
  </p:transition>
</p:sld>
</file>

<file path=ppt/slides/slide9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body" sz="half" idx="1"/>
          </p:nvPr>
        </p:nvSpPr>
        <p:spPr>
          <a:xfrm>
            <a:off x="765386" y="1628801"/>
            <a:ext cx="3960439" cy="4694212"/>
          </a:xfrm>
        </p:spPr>
        <p:txBody>
          <a:bodyPr anchor="ctr"/>
          <a:lstStyle/>
          <a:p>
            <a:pPr marL="261938" indent="-261938" algn="just">
              <a:lnSpc>
                <a:spcPts val="2600"/>
              </a:lnSpc>
              <a:spcBef>
                <a:spcPts val="600"/>
              </a:spcBef>
              <a:spcAft>
                <a:spcPts val="0"/>
              </a:spcAft>
            </a:pPr>
            <a:r>
              <a:rPr lang="en-GB" sz="1800" dirty="0">
                <a:solidFill>
                  <a:srgbClr val="FF0000"/>
                </a:solidFill>
                <a:cs typeface="Arial" charset="0"/>
              </a:rPr>
              <a:t>The additional capital requirements were initially applied to the banks identified in Nov. 14 as G-SIBs, </a:t>
            </a:r>
            <a:r>
              <a:rPr lang="en-GB" sz="1800" dirty="0">
                <a:cs typeface="Arial" charset="0"/>
              </a:rPr>
              <a:t>phased in starting in Jan.16 with full implementation by Jan.19.</a:t>
            </a:r>
          </a:p>
          <a:p>
            <a:pPr marL="261938" indent="-261938" algn="just">
              <a:lnSpc>
                <a:spcPts val="2600"/>
              </a:lnSpc>
              <a:spcBef>
                <a:spcPts val="600"/>
              </a:spcBef>
              <a:spcAft>
                <a:spcPts val="0"/>
              </a:spcAft>
            </a:pPr>
            <a:r>
              <a:rPr lang="en-US" sz="1800" dirty="0"/>
              <a:t>In 2012, BCBS extended the G-SIBs principles to D-SIBs, after releasing “</a:t>
            </a:r>
            <a:r>
              <a:rPr lang="en-GB" sz="1800" dirty="0"/>
              <a:t>A framework for dealing with domestic systemically important banks”, </a:t>
            </a:r>
            <a:r>
              <a:rPr lang="en-US" sz="1800" dirty="0"/>
              <a:t>Oct., </a:t>
            </a:r>
            <a:r>
              <a:rPr lang="en-GB" sz="1800" dirty="0"/>
              <a:t>stating that n</a:t>
            </a:r>
            <a:r>
              <a:rPr lang="en-GB" sz="1800" dirty="0">
                <a:cs typeface="Arial" charset="0"/>
              </a:rPr>
              <a:t>ational authorities should begin to apply requirements to D-SIBs in line with the phase-in arrangements for the G-SIB framework.</a:t>
            </a:r>
            <a:endParaRPr lang="en-GB" sz="1800" dirty="0">
              <a:solidFill>
                <a:srgbClr val="FF0000"/>
              </a:solidFill>
              <a:cs typeface="Arial" charset="0"/>
            </a:endParaRPr>
          </a:p>
        </p:txBody>
      </p:sp>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a:solidFill>
                  <a:schemeClr val="tx1"/>
                </a:solidFill>
              </a:rPr>
              <a:t>SIFIs</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6976" y="1772816"/>
            <a:ext cx="4680520" cy="296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1"/>
          <p:cNvSpPr txBox="1">
            <a:spLocks/>
          </p:cNvSpPr>
          <p:nvPr/>
        </p:nvSpPr>
        <p:spPr bwMode="auto">
          <a:xfrm>
            <a:off x="4736976" y="4797152"/>
            <a:ext cx="4680520" cy="5040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Font typeface="Monotype Sorts" pitchFamily="2" charset="2"/>
              <a:buNone/>
            </a:pPr>
            <a:r>
              <a:rPr lang="en-US" sz="1000" b="0" u="none" dirty="0"/>
              <a:t>Source: BCBS (2013), “Global systemically important banks: updated assessment methodology and the higher loss absorbency requirement”, Jul.</a:t>
            </a:r>
            <a:endParaRPr lang="en-GB" sz="1000" b="0" u="none"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965</a:t>
            </a:fld>
            <a:endParaRPr lang="en-US"/>
          </a:p>
        </p:txBody>
      </p:sp>
    </p:spTree>
    <p:extLst>
      <p:ext uri="{BB962C8B-B14F-4D97-AF65-F5344CB8AC3E}">
        <p14:creationId xmlns:p14="http://schemas.microsoft.com/office/powerpoint/2010/main" val="3588395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a:solidFill>
                  <a:schemeClr val="tx1"/>
                </a:solidFill>
              </a:rPr>
              <a:t>SIFIs</a:t>
            </a:r>
          </a:p>
        </p:txBody>
      </p:sp>
      <p:sp>
        <p:nvSpPr>
          <p:cNvPr id="2" name="Text Placeholder 1"/>
          <p:cNvSpPr>
            <a:spLocks noGrp="1"/>
          </p:cNvSpPr>
          <p:nvPr>
            <p:ph type="body" sz="half" idx="1"/>
          </p:nvPr>
        </p:nvSpPr>
        <p:spPr>
          <a:xfrm>
            <a:off x="6413809" y="5373216"/>
            <a:ext cx="3003687" cy="875501"/>
          </a:xfrm>
        </p:spPr>
        <p:txBody>
          <a:bodyPr/>
          <a:lstStyle/>
          <a:p>
            <a:pPr marL="0" indent="0" algn="just">
              <a:buNone/>
            </a:pPr>
            <a:r>
              <a:rPr lang="en-US" sz="1200" dirty="0"/>
              <a:t>BCBS (2013), “Global systemically important banks: updated assessment methodology and the higher loss absorbency requirement”, Jul.</a:t>
            </a:r>
            <a:endParaRPr lang="en-GB" sz="1200"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576" y="3041381"/>
            <a:ext cx="5313300" cy="320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966</a:t>
            </a:fld>
            <a:endParaRPr lang="en-US"/>
          </a:p>
        </p:txBody>
      </p:sp>
      <p:sp>
        <p:nvSpPr>
          <p:cNvPr id="8" name="Rectangle 2"/>
          <p:cNvSpPr txBox="1">
            <a:spLocks noChangeArrowheads="1"/>
          </p:cNvSpPr>
          <p:nvPr/>
        </p:nvSpPr>
        <p:spPr bwMode="auto">
          <a:xfrm>
            <a:off x="793303" y="1617195"/>
            <a:ext cx="8660260" cy="1235741"/>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r>
              <a:rPr kumimoji="0" lang="en-GB" sz="2000" b="0" u="none" kern="0" dirty="0">
                <a:solidFill>
                  <a:srgbClr val="FF0000"/>
                </a:solidFill>
                <a:cs typeface="Arial" charset="0"/>
              </a:rPr>
              <a:t>BCBS methodology - provides a score for each entity, based on indicators reflecting banks’ international activity, size, interconnectedness, substitutability, and complexity, </a:t>
            </a:r>
            <a:r>
              <a:rPr kumimoji="0" lang="en-GB" sz="2000" b="0" u="none" kern="0" dirty="0">
                <a:cs typeface="Arial" charset="0"/>
              </a:rPr>
              <a:t>with a equal weight of 20% to each:</a:t>
            </a:r>
            <a:endParaRPr kumimoji="0" lang="en-US" sz="2000" b="0" u="none" kern="0" dirty="0">
              <a:cs typeface="Arial" charset="0"/>
            </a:endParaRPr>
          </a:p>
        </p:txBody>
      </p:sp>
    </p:spTree>
    <p:extLst>
      <p:ext uri="{BB962C8B-B14F-4D97-AF65-F5344CB8AC3E}">
        <p14:creationId xmlns:p14="http://schemas.microsoft.com/office/powerpoint/2010/main" val="2192210601"/>
      </p:ext>
    </p:extLst>
  </p:cSld>
  <p:clrMapOvr>
    <a:masterClrMapping/>
  </p:clrMapOvr>
  <p:transition spd="slow">
    <p:pull dir="r"/>
  </p:transition>
</p:sld>
</file>

<file path=ppt/slides/slide9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a:solidFill>
                  <a:schemeClr val="tx1"/>
                </a:solidFill>
              </a:rPr>
              <a:t>SIFIs</a:t>
            </a:r>
          </a:p>
        </p:txBody>
      </p:sp>
      <p:sp>
        <p:nvSpPr>
          <p:cNvPr id="2" name="Text Placeholder 1"/>
          <p:cNvSpPr>
            <a:spLocks noGrp="1"/>
          </p:cNvSpPr>
          <p:nvPr>
            <p:ph type="body" sz="half" idx="1"/>
          </p:nvPr>
        </p:nvSpPr>
        <p:spPr>
          <a:xfrm>
            <a:off x="776536" y="5877272"/>
            <a:ext cx="4942549" cy="504056"/>
          </a:xfrm>
        </p:spPr>
        <p:txBody>
          <a:bodyPr/>
          <a:lstStyle/>
          <a:p>
            <a:pPr marL="0" indent="0" algn="just">
              <a:buNone/>
            </a:pPr>
            <a:r>
              <a:rPr lang="en-US" sz="1200" dirty="0"/>
              <a:t>BCBS (2013), “Global systemically important banks: updated assessment methodology and the higher loss absorbency requirement”, Jul.</a:t>
            </a:r>
            <a:endParaRPr lang="en-GB" sz="1200" dirty="0"/>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521" y="1617195"/>
            <a:ext cx="3648976" cy="467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967</a:t>
            </a:fld>
            <a:endParaRPr lang="en-US"/>
          </a:p>
        </p:txBody>
      </p:sp>
      <p:sp>
        <p:nvSpPr>
          <p:cNvPr id="8" name="Rectangle 2"/>
          <p:cNvSpPr txBox="1">
            <a:spLocks noChangeArrowheads="1"/>
          </p:cNvSpPr>
          <p:nvPr/>
        </p:nvSpPr>
        <p:spPr bwMode="auto">
          <a:xfrm>
            <a:off x="793303" y="1617195"/>
            <a:ext cx="4925782" cy="1091725"/>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r>
              <a:rPr kumimoji="0" lang="en-GB" sz="2000" b="0" u="none" kern="0" dirty="0">
                <a:solidFill>
                  <a:srgbClr val="FF0000"/>
                </a:solidFill>
                <a:cs typeface="Arial" charset="0"/>
              </a:rPr>
              <a:t>Banks are placed in 5 different buckets, </a:t>
            </a:r>
            <a:r>
              <a:rPr kumimoji="0" lang="en-GB" sz="2000" b="0" u="none" kern="0" dirty="0">
                <a:cs typeface="Arial" charset="0"/>
              </a:rPr>
              <a:t>with additional loss absorbing requirements between 1% and 3,5%.</a:t>
            </a:r>
            <a:endParaRPr kumimoji="0" lang="en-US" sz="2000" b="0" u="none" kern="0" dirty="0">
              <a:cs typeface="Arial" charset="0"/>
            </a:endParaRPr>
          </a:p>
        </p:txBody>
      </p:sp>
    </p:spTree>
    <p:extLst>
      <p:ext uri="{BB962C8B-B14F-4D97-AF65-F5344CB8AC3E}">
        <p14:creationId xmlns:p14="http://schemas.microsoft.com/office/powerpoint/2010/main" val="1740295851"/>
      </p:ext>
    </p:extLst>
  </p:cSld>
  <p:clrMapOvr>
    <a:masterClrMapping/>
  </p:clrMapOvr>
  <p:transition spd="slow">
    <p:pull dir="r"/>
  </p:transition>
</p:sld>
</file>

<file path=ppt/slides/slide9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body" sz="half" idx="1"/>
          </p:nvPr>
        </p:nvSpPr>
        <p:spPr>
          <a:xfrm>
            <a:off x="793303" y="1664803"/>
            <a:ext cx="4991456" cy="4140461"/>
          </a:xfrm>
        </p:spPr>
        <p:txBody>
          <a:bodyPr anchor="ctr"/>
          <a:lstStyle/>
          <a:p>
            <a:pPr marL="268288" indent="-268288" algn="just">
              <a:lnSpc>
                <a:spcPts val="2700"/>
              </a:lnSpc>
              <a:spcBef>
                <a:spcPts val="600"/>
              </a:spcBef>
              <a:spcAft>
                <a:spcPts val="600"/>
              </a:spcAft>
            </a:pPr>
            <a:r>
              <a:rPr lang="en-GB" sz="2000" dirty="0">
                <a:solidFill>
                  <a:srgbClr val="FF0000"/>
                </a:solidFill>
              </a:rPr>
              <a:t>The group of G-SIBs is updated annually and published by the FSB each November, to be implemented 14 months after, at the beginning of the following year.</a:t>
            </a:r>
          </a:p>
          <a:p>
            <a:pPr marL="268288" indent="-268288" algn="just">
              <a:lnSpc>
                <a:spcPts val="2700"/>
              </a:lnSpc>
              <a:spcBef>
                <a:spcPts val="600"/>
              </a:spcBef>
              <a:spcAft>
                <a:spcPts val="600"/>
              </a:spcAft>
            </a:pPr>
            <a:r>
              <a:rPr lang="en-GB" sz="2000" dirty="0">
                <a:cs typeface="Arial" charset="0"/>
              </a:rPr>
              <a:t>FIs no longer designated as a G-SIFI will continue to be subject to the requirement for recovery and resolution plans if the bank is considered by national authorities to be a SIB or critical in the event of failure.</a:t>
            </a:r>
          </a:p>
          <a:p>
            <a:pPr marL="268288" indent="-268288" algn="just">
              <a:lnSpc>
                <a:spcPts val="2700"/>
              </a:lnSpc>
              <a:spcBef>
                <a:spcPts val="600"/>
              </a:spcBef>
              <a:spcAft>
                <a:spcPts val="600"/>
              </a:spcAft>
            </a:pPr>
            <a:r>
              <a:rPr lang="en-GB" sz="2000" dirty="0">
                <a:cs typeface="Arial" charset="0"/>
              </a:rPr>
              <a:t>BCBS methodology was transposed to </a:t>
            </a:r>
            <a:r>
              <a:rPr lang="en-GB" sz="2000" dirty="0"/>
              <a:t>CRD IV, article 131.</a:t>
            </a:r>
          </a:p>
        </p:txBody>
      </p:sp>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a:solidFill>
                  <a:srgbClr val="FFFF00"/>
                </a:solidFill>
              </a:rPr>
              <a:t>SIFIs</a:t>
            </a: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968</a:t>
            </a:fld>
            <a:endParaRPr lang="en-US" dirty="0"/>
          </a:p>
        </p:txBody>
      </p:sp>
      <p:sp>
        <p:nvSpPr>
          <p:cNvPr id="8" name="TextBox 7"/>
          <p:cNvSpPr txBox="1"/>
          <p:nvPr/>
        </p:nvSpPr>
        <p:spPr>
          <a:xfrm>
            <a:off x="2144688" y="5906158"/>
            <a:ext cx="3509881" cy="400110"/>
          </a:xfrm>
          <a:prstGeom prst="rect">
            <a:avLst/>
          </a:prstGeom>
          <a:noFill/>
        </p:spPr>
        <p:txBody>
          <a:bodyPr wrap="square">
            <a:spAutoFit/>
          </a:bodyPr>
          <a:lstStyle/>
          <a:p>
            <a:pPr algn="just">
              <a:buNone/>
              <a:defRPr/>
            </a:pPr>
            <a:r>
              <a:rPr lang="en-US" sz="1000" b="0" u="none" dirty="0">
                <a:solidFill>
                  <a:schemeClr val="tx2">
                    <a:lumMod val="75000"/>
                  </a:schemeClr>
                </a:solidFill>
                <a:latin typeface="+mn-lt"/>
              </a:rPr>
              <a:t>Source: FSB (2021), “2021 list of global systemically important banks (G-SIBs)”, 23 Nov.</a:t>
            </a:r>
          </a:p>
        </p:txBody>
      </p:sp>
      <p:pic>
        <p:nvPicPr>
          <p:cNvPr id="2" name="Picture 1"/>
          <p:cNvPicPr>
            <a:picLocks noChangeAspect="1"/>
          </p:cNvPicPr>
          <p:nvPr/>
        </p:nvPicPr>
        <p:blipFill>
          <a:blip r:embed="rId3"/>
          <a:stretch>
            <a:fillRect/>
          </a:stretch>
        </p:blipFill>
        <p:spPr>
          <a:xfrm>
            <a:off x="5860660" y="1628800"/>
            <a:ext cx="3556836" cy="4694213"/>
          </a:xfrm>
          <a:prstGeom prst="rect">
            <a:avLst/>
          </a:prstGeom>
        </p:spPr>
      </p:pic>
    </p:spTree>
    <p:extLst>
      <p:ext uri="{BB962C8B-B14F-4D97-AF65-F5344CB8AC3E}">
        <p14:creationId xmlns:p14="http://schemas.microsoft.com/office/powerpoint/2010/main" val="222099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body" sz="half" idx="1"/>
          </p:nvPr>
        </p:nvSpPr>
        <p:spPr>
          <a:xfrm>
            <a:off x="776536" y="1628799"/>
            <a:ext cx="8677027" cy="1167835"/>
          </a:xfrm>
        </p:spPr>
        <p:txBody>
          <a:bodyPr anchor="ctr"/>
          <a:lstStyle/>
          <a:p>
            <a:pPr marL="268288" indent="-268288" algn="just">
              <a:lnSpc>
                <a:spcPts val="2700"/>
              </a:lnSpc>
              <a:spcBef>
                <a:spcPts val="600"/>
              </a:spcBef>
              <a:spcAft>
                <a:spcPts val="600"/>
              </a:spcAft>
            </a:pPr>
            <a:r>
              <a:rPr lang="en-US" sz="1800" b="1" dirty="0"/>
              <a:t>G-SIBs have made important progress in building up their TLAC resources, </a:t>
            </a:r>
            <a:r>
              <a:rPr lang="en-US" sz="1800" dirty="0"/>
              <a:t>with all G-SIBs showing at the end of 2018 ratios TLAC ratios above the 2019 transitional minimum and 21 above the 2022 full-implementation minimum:</a:t>
            </a:r>
          </a:p>
        </p:txBody>
      </p:sp>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a:solidFill>
                  <a:schemeClr val="tx1"/>
                </a:solidFill>
              </a:rPr>
              <a:t>SIFIs</a:t>
            </a: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969</a:t>
            </a:fld>
            <a:endParaRPr lang="en-US"/>
          </a:p>
        </p:txBody>
      </p:sp>
      <p:sp>
        <p:nvSpPr>
          <p:cNvPr id="6" name="TextBox 5"/>
          <p:cNvSpPr txBox="1"/>
          <p:nvPr/>
        </p:nvSpPr>
        <p:spPr>
          <a:xfrm>
            <a:off x="4953000" y="5877271"/>
            <a:ext cx="4424467" cy="400110"/>
          </a:xfrm>
          <a:prstGeom prst="rect">
            <a:avLst/>
          </a:prstGeom>
          <a:noFill/>
        </p:spPr>
        <p:txBody>
          <a:bodyPr wrap="square">
            <a:spAutoFit/>
          </a:bodyPr>
          <a:lstStyle/>
          <a:p>
            <a:pPr algn="just">
              <a:buNone/>
            </a:pPr>
            <a:r>
              <a:rPr lang="en-US" sz="1000" b="0" u="none" dirty="0">
                <a:solidFill>
                  <a:schemeClr val="tx1"/>
                </a:solidFill>
                <a:latin typeface="+mn-lt"/>
              </a:rPr>
              <a:t>Source: FSB (2020), “Evaluation of the effects of too-big-to-fail reforms”, Consultation Report</a:t>
            </a:r>
            <a:r>
              <a:rPr lang="pt-PT" sz="1000" b="0" u="none" dirty="0">
                <a:solidFill>
                  <a:schemeClr val="tx1"/>
                </a:solidFill>
                <a:latin typeface="+mn-lt"/>
              </a:rPr>
              <a:t>, </a:t>
            </a:r>
            <a:r>
              <a:rPr lang="en-US" sz="1000" b="0" u="none" dirty="0">
                <a:solidFill>
                  <a:schemeClr val="tx1"/>
                </a:solidFill>
                <a:latin typeface="+mn-lt"/>
              </a:rPr>
              <a:t>”, 28 Jun.</a:t>
            </a:r>
          </a:p>
        </p:txBody>
      </p:sp>
      <p:pic>
        <p:nvPicPr>
          <p:cNvPr id="7" name="Picture 6"/>
          <p:cNvPicPr>
            <a:picLocks noChangeAspect="1"/>
          </p:cNvPicPr>
          <p:nvPr/>
        </p:nvPicPr>
        <p:blipFill>
          <a:blip r:embed="rId3"/>
          <a:stretch>
            <a:fillRect/>
          </a:stretch>
        </p:blipFill>
        <p:spPr>
          <a:xfrm>
            <a:off x="1155285" y="2852936"/>
            <a:ext cx="3797715" cy="3368143"/>
          </a:xfrm>
          <a:prstGeom prst="rect">
            <a:avLst/>
          </a:prstGeom>
        </p:spPr>
      </p:pic>
    </p:spTree>
    <p:extLst>
      <p:ext uri="{BB962C8B-B14F-4D97-AF65-F5344CB8AC3E}">
        <p14:creationId xmlns:p14="http://schemas.microsoft.com/office/powerpoint/2010/main" val="2459714910"/>
      </p:ext>
    </p:extLst>
  </p:cSld>
  <p:clrMapOvr>
    <a:masterClrMapping/>
  </p:clrMapOvr>
  <p:transition spd="slow">
    <p:pull dir="r"/>
  </p:transition>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Bank-based vs </a:t>
            </a:r>
            <a:br>
              <a:rPr lang="en-US" dirty="0"/>
            </a:br>
            <a:r>
              <a:rPr lang="en-US" dirty="0"/>
              <a:t>Market based Financing</a:t>
            </a:r>
          </a:p>
        </p:txBody>
      </p:sp>
      <p:sp>
        <p:nvSpPr>
          <p:cNvPr id="1619971" name="Rectangle 3"/>
          <p:cNvSpPr>
            <a:spLocks noGrp="1" noChangeArrowheads="1"/>
          </p:cNvSpPr>
          <p:nvPr>
            <p:ph type="body" idx="1"/>
          </p:nvPr>
        </p:nvSpPr>
        <p:spPr>
          <a:xfrm>
            <a:off x="776535" y="1628800"/>
            <a:ext cx="8640961" cy="1429013"/>
          </a:xfrm>
        </p:spPr>
        <p:txBody>
          <a:bodyPr/>
          <a:lstStyle/>
          <a:p>
            <a:pPr marL="263525" indent="-263525" algn="just">
              <a:lnSpc>
                <a:spcPts val="2700"/>
              </a:lnSpc>
              <a:spcBef>
                <a:spcPts val="600"/>
              </a:spcBef>
              <a:spcAft>
                <a:spcPts val="600"/>
              </a:spcAft>
            </a:pPr>
            <a:r>
              <a:rPr lang="en-GB" sz="2000" dirty="0"/>
              <a:t>Actually, </a:t>
            </a:r>
            <a:r>
              <a:rPr lang="en-GB" sz="2000" dirty="0">
                <a:solidFill>
                  <a:srgbClr val="FF0000"/>
                </a:solidFill>
              </a:rPr>
              <a:t>even though all countries became more market-based through the 1990s, and subsequently more bank-based over the 2000s, </a:t>
            </a:r>
            <a:r>
              <a:rPr lang="en-GB" sz="2000" b="1" dirty="0">
                <a:solidFill>
                  <a:srgbClr val="FF0000"/>
                </a:solidFill>
              </a:rPr>
              <a:t>the shift to banks was stronger in Europe over the 2000s </a:t>
            </a:r>
            <a:r>
              <a:rPr lang="en-GB" sz="2000" dirty="0"/>
              <a:t>=&gt; the difference in financial structure between EU and US is now much more pronounced.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97</a:t>
            </a:fld>
            <a:endParaRPr lang="en-US"/>
          </a:p>
        </p:txBody>
      </p:sp>
      <p:pic>
        <p:nvPicPr>
          <p:cNvPr id="3" name="Picture 2"/>
          <p:cNvPicPr>
            <a:picLocks noChangeAspect="1"/>
          </p:cNvPicPr>
          <p:nvPr/>
        </p:nvPicPr>
        <p:blipFill>
          <a:blip r:embed="rId2"/>
          <a:stretch>
            <a:fillRect/>
          </a:stretch>
        </p:blipFill>
        <p:spPr>
          <a:xfrm>
            <a:off x="2989518" y="3170900"/>
            <a:ext cx="6478707" cy="3084200"/>
          </a:xfrm>
          <a:prstGeom prst="rect">
            <a:avLst/>
          </a:prstGeom>
        </p:spPr>
      </p:pic>
      <p:sp>
        <p:nvSpPr>
          <p:cNvPr id="9" name="Rectangle 3"/>
          <p:cNvSpPr txBox="1">
            <a:spLocks noChangeArrowheads="1"/>
          </p:cNvSpPr>
          <p:nvPr/>
        </p:nvSpPr>
        <p:spPr bwMode="auto">
          <a:xfrm>
            <a:off x="750603" y="4797152"/>
            <a:ext cx="2238915" cy="151216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000"/>
              </a:lnSpc>
              <a:spcBef>
                <a:spcPts val="0"/>
              </a:spcBef>
              <a:spcAft>
                <a:spcPts val="0"/>
              </a:spcAft>
              <a:buFont typeface="Monotype Sorts" pitchFamily="2" charset="2"/>
              <a:buNone/>
            </a:pPr>
            <a:r>
              <a:rPr kumimoji="0" lang="en-GB" sz="1400" b="0" u="none" kern="0" dirty="0"/>
              <a:t>European Systemic Risk Board (2014), “Is Europe overbanked?”, Reports of the Advisory Scientific Committee, No 4, June 2014</a:t>
            </a:r>
          </a:p>
        </p:txBody>
      </p:sp>
    </p:spTree>
    <p:extLst>
      <p:ext uri="{BB962C8B-B14F-4D97-AF65-F5344CB8AC3E}">
        <p14:creationId xmlns:p14="http://schemas.microsoft.com/office/powerpoint/2010/main" val="3395347761"/>
      </p:ext>
    </p:extLst>
  </p:cSld>
  <p:clrMapOvr>
    <a:masterClrMapping/>
  </p:clrMapOvr>
  <p:transition spd="slow">
    <p:pull dir="r"/>
  </p:transition>
</p:sld>
</file>

<file path=ppt/slides/slide9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body" sz="half" idx="1"/>
          </p:nvPr>
        </p:nvSpPr>
        <p:spPr>
          <a:xfrm>
            <a:off x="776536" y="1628799"/>
            <a:ext cx="8677027" cy="504057"/>
          </a:xfrm>
        </p:spPr>
        <p:txBody>
          <a:bodyPr anchor="ctr"/>
          <a:lstStyle/>
          <a:p>
            <a:pPr algn="just">
              <a:lnSpc>
                <a:spcPts val="2700"/>
              </a:lnSpc>
              <a:spcBef>
                <a:spcPts val="600"/>
              </a:spcBef>
              <a:spcAft>
                <a:spcPts val="600"/>
              </a:spcAft>
            </a:pPr>
            <a:r>
              <a:rPr lang="en-US" sz="2000" dirty="0">
                <a:solidFill>
                  <a:srgbClr val="FF0000"/>
                </a:solidFill>
              </a:rPr>
              <a:t>The capital and liquidity ratios of G-SIBs have improved worldwide:</a:t>
            </a:r>
          </a:p>
        </p:txBody>
      </p:sp>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a:solidFill>
                  <a:schemeClr val="tx1"/>
                </a:solidFill>
              </a:rPr>
              <a:t>SIFIs</a:t>
            </a: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970</a:t>
            </a:fld>
            <a:endParaRPr lang="en-US"/>
          </a:p>
        </p:txBody>
      </p:sp>
      <p:sp>
        <p:nvSpPr>
          <p:cNvPr id="6" name="TextBox 5"/>
          <p:cNvSpPr txBox="1"/>
          <p:nvPr/>
        </p:nvSpPr>
        <p:spPr>
          <a:xfrm>
            <a:off x="5241032" y="5837202"/>
            <a:ext cx="4136435" cy="400110"/>
          </a:xfrm>
          <a:prstGeom prst="rect">
            <a:avLst/>
          </a:prstGeom>
          <a:noFill/>
        </p:spPr>
        <p:txBody>
          <a:bodyPr wrap="square">
            <a:spAutoFit/>
          </a:bodyPr>
          <a:lstStyle/>
          <a:p>
            <a:pPr algn="just">
              <a:buNone/>
            </a:pPr>
            <a:r>
              <a:rPr lang="en-US" sz="1000" b="0" u="none" dirty="0">
                <a:solidFill>
                  <a:schemeClr val="tx1"/>
                </a:solidFill>
                <a:latin typeface="+mn-lt"/>
              </a:rPr>
              <a:t>Source: FSB (2020), “Evaluation of the effects of too-big-to-fail reforms”, Consultation Report</a:t>
            </a:r>
            <a:r>
              <a:rPr lang="pt-PT" sz="1000" b="0" u="none" dirty="0">
                <a:solidFill>
                  <a:schemeClr val="tx1"/>
                </a:solidFill>
                <a:latin typeface="+mn-lt"/>
              </a:rPr>
              <a:t>, </a:t>
            </a:r>
            <a:r>
              <a:rPr lang="en-US" sz="1000" b="0" u="none" dirty="0">
                <a:solidFill>
                  <a:schemeClr val="tx1"/>
                </a:solidFill>
                <a:latin typeface="+mn-lt"/>
              </a:rPr>
              <a:t>”, 28 Jun.</a:t>
            </a:r>
          </a:p>
        </p:txBody>
      </p:sp>
      <p:pic>
        <p:nvPicPr>
          <p:cNvPr id="4" name="Picture 3"/>
          <p:cNvPicPr>
            <a:picLocks noChangeAspect="1"/>
          </p:cNvPicPr>
          <p:nvPr/>
        </p:nvPicPr>
        <p:blipFill>
          <a:blip r:embed="rId3"/>
          <a:stretch>
            <a:fillRect/>
          </a:stretch>
        </p:blipFill>
        <p:spPr>
          <a:xfrm>
            <a:off x="920553" y="2276872"/>
            <a:ext cx="4255700" cy="1949275"/>
          </a:xfrm>
          <a:prstGeom prst="rect">
            <a:avLst/>
          </a:prstGeom>
        </p:spPr>
      </p:pic>
      <p:pic>
        <p:nvPicPr>
          <p:cNvPr id="5" name="Picture 4"/>
          <p:cNvPicPr>
            <a:picLocks noChangeAspect="1"/>
          </p:cNvPicPr>
          <p:nvPr/>
        </p:nvPicPr>
        <p:blipFill>
          <a:blip r:embed="rId4"/>
          <a:stretch>
            <a:fillRect/>
          </a:stretch>
        </p:blipFill>
        <p:spPr>
          <a:xfrm>
            <a:off x="920553" y="4293096"/>
            <a:ext cx="4244656" cy="1944216"/>
          </a:xfrm>
          <a:prstGeom prst="rect">
            <a:avLst/>
          </a:prstGeom>
        </p:spPr>
      </p:pic>
      <p:pic>
        <p:nvPicPr>
          <p:cNvPr id="8" name="Picture 7"/>
          <p:cNvPicPr>
            <a:picLocks noChangeAspect="1"/>
          </p:cNvPicPr>
          <p:nvPr/>
        </p:nvPicPr>
        <p:blipFill>
          <a:blip r:embed="rId5"/>
          <a:stretch>
            <a:fillRect/>
          </a:stretch>
        </p:blipFill>
        <p:spPr>
          <a:xfrm>
            <a:off x="5115049" y="2276872"/>
            <a:ext cx="4258639" cy="1944216"/>
          </a:xfrm>
          <a:prstGeom prst="rect">
            <a:avLst/>
          </a:prstGeom>
        </p:spPr>
      </p:pic>
    </p:spTree>
    <p:extLst>
      <p:ext uri="{BB962C8B-B14F-4D97-AF65-F5344CB8AC3E}">
        <p14:creationId xmlns:p14="http://schemas.microsoft.com/office/powerpoint/2010/main" val="3734129495"/>
      </p:ext>
    </p:extLst>
  </p:cSld>
  <p:clrMapOvr>
    <a:masterClrMapping/>
  </p:clrMapOvr>
  <p:transition spd="slow">
    <p:pull dir="r"/>
  </p:transition>
</p:sld>
</file>

<file path=ppt/slides/slide9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body" sz="half" idx="1"/>
          </p:nvPr>
        </p:nvSpPr>
        <p:spPr>
          <a:xfrm>
            <a:off x="793302" y="1628801"/>
            <a:ext cx="8699947" cy="679196"/>
          </a:xfrm>
        </p:spPr>
        <p:txBody>
          <a:bodyPr anchor="ctr"/>
          <a:lstStyle/>
          <a:p>
            <a:pPr marL="180975" indent="-180975" algn="just">
              <a:lnSpc>
                <a:spcPts val="2700"/>
              </a:lnSpc>
              <a:spcBef>
                <a:spcPts val="600"/>
              </a:spcBef>
              <a:spcAft>
                <a:spcPts val="600"/>
              </a:spcAft>
            </a:pPr>
            <a:r>
              <a:rPr lang="en-GB" sz="1800" dirty="0">
                <a:solidFill>
                  <a:srgbClr val="FF0000"/>
                </a:solidFill>
              </a:rPr>
              <a:t>The number of G-SIBs has been roughly stable, while D-SIBs have increased markedly, with most G-SIBs from the US, followed by China and France</a:t>
            </a:r>
            <a:endParaRPr lang="en-US" sz="1800" dirty="0">
              <a:cs typeface="Arial" charset="0"/>
            </a:endParaRPr>
          </a:p>
        </p:txBody>
      </p:sp>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a:solidFill>
                  <a:schemeClr val="tx1"/>
                </a:solidFill>
              </a:rPr>
              <a:t>SIFIs</a:t>
            </a: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971</a:t>
            </a:fld>
            <a:endParaRPr lang="en-US" dirty="0"/>
          </a:p>
        </p:txBody>
      </p:sp>
      <p:sp>
        <p:nvSpPr>
          <p:cNvPr id="8" name="TextBox 7"/>
          <p:cNvSpPr txBox="1"/>
          <p:nvPr/>
        </p:nvSpPr>
        <p:spPr>
          <a:xfrm>
            <a:off x="5313040" y="5910494"/>
            <a:ext cx="3988668" cy="400110"/>
          </a:xfrm>
          <a:prstGeom prst="rect">
            <a:avLst/>
          </a:prstGeom>
          <a:noFill/>
        </p:spPr>
        <p:txBody>
          <a:bodyPr wrap="square">
            <a:spAutoFit/>
          </a:bodyPr>
          <a:lstStyle/>
          <a:p>
            <a:pPr algn="just">
              <a:buNone/>
            </a:pPr>
            <a:r>
              <a:rPr lang="en-US" sz="1000" b="0" u="none" dirty="0">
                <a:solidFill>
                  <a:schemeClr val="tx1"/>
                </a:solidFill>
                <a:latin typeface="+mn-lt"/>
              </a:rPr>
              <a:t>Source: FSB (2020), “Evaluation of the effects of too-big-to-fail reforms”, Consultation Report</a:t>
            </a:r>
            <a:r>
              <a:rPr lang="pt-PT" sz="1000" b="0" u="none" dirty="0">
                <a:solidFill>
                  <a:schemeClr val="tx1"/>
                </a:solidFill>
                <a:latin typeface="+mn-lt"/>
              </a:rPr>
              <a:t>, </a:t>
            </a:r>
            <a:r>
              <a:rPr lang="en-US" sz="1000" b="0" u="none" dirty="0">
                <a:solidFill>
                  <a:schemeClr val="tx1"/>
                </a:solidFill>
                <a:latin typeface="+mn-lt"/>
              </a:rPr>
              <a:t>”, 28 Jun.</a:t>
            </a:r>
          </a:p>
        </p:txBody>
      </p:sp>
      <p:pic>
        <p:nvPicPr>
          <p:cNvPr id="2" name="Picture 1"/>
          <p:cNvPicPr>
            <a:picLocks noChangeAspect="1"/>
          </p:cNvPicPr>
          <p:nvPr/>
        </p:nvPicPr>
        <p:blipFill>
          <a:blip r:embed="rId3"/>
          <a:stretch>
            <a:fillRect/>
          </a:stretch>
        </p:blipFill>
        <p:spPr>
          <a:xfrm>
            <a:off x="744633" y="2314443"/>
            <a:ext cx="4389383" cy="1906644"/>
          </a:xfrm>
          <a:prstGeom prst="rect">
            <a:avLst/>
          </a:prstGeom>
        </p:spPr>
      </p:pic>
      <p:pic>
        <p:nvPicPr>
          <p:cNvPr id="6" name="Picture 5"/>
          <p:cNvPicPr>
            <a:picLocks noChangeAspect="1"/>
          </p:cNvPicPr>
          <p:nvPr/>
        </p:nvPicPr>
        <p:blipFill>
          <a:blip r:embed="rId4"/>
          <a:stretch>
            <a:fillRect/>
          </a:stretch>
        </p:blipFill>
        <p:spPr>
          <a:xfrm>
            <a:off x="738188" y="4304028"/>
            <a:ext cx="4442293" cy="1861276"/>
          </a:xfrm>
          <a:prstGeom prst="rect">
            <a:avLst/>
          </a:prstGeom>
        </p:spPr>
      </p:pic>
    </p:spTree>
    <p:extLst>
      <p:ext uri="{BB962C8B-B14F-4D97-AF65-F5344CB8AC3E}">
        <p14:creationId xmlns:p14="http://schemas.microsoft.com/office/powerpoint/2010/main" val="2331400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body" sz="half" idx="1"/>
          </p:nvPr>
        </p:nvSpPr>
        <p:spPr>
          <a:xfrm>
            <a:off x="738188" y="1628800"/>
            <a:ext cx="8715375" cy="4643438"/>
          </a:xfrm>
        </p:spPr>
        <p:txBody>
          <a:bodyPr anchor="ctr"/>
          <a:lstStyle/>
          <a:p>
            <a:pPr marL="538163" lvl="2" indent="-366713" algn="just">
              <a:lnSpc>
                <a:spcPts val="2700"/>
              </a:lnSpc>
              <a:spcBef>
                <a:spcPts val="600"/>
              </a:spcBef>
              <a:spcAft>
                <a:spcPts val="600"/>
              </a:spcAft>
            </a:pPr>
            <a:r>
              <a:rPr lang="en-GB" sz="2000" dirty="0"/>
              <a:t>BCBS (2013), “Basel III: The Liquidity Coverage Ratio and liquidity risk monitoring tools”, W.P. 238, January):</a:t>
            </a:r>
          </a:p>
          <a:p>
            <a:pPr marL="538163" lvl="2" indent="-366713" algn="just">
              <a:lnSpc>
                <a:spcPts val="2700"/>
              </a:lnSpc>
              <a:spcBef>
                <a:spcPts val="600"/>
              </a:spcBef>
              <a:spcAft>
                <a:spcPts val="600"/>
              </a:spcAft>
              <a:buFontTx/>
              <a:buChar char="-"/>
            </a:pPr>
            <a:r>
              <a:rPr lang="en-US" sz="2000" dirty="0">
                <a:cs typeface="Arial" charset="0"/>
              </a:rPr>
              <a:t>Increases relevance of liquidity management, including contingency plans;</a:t>
            </a:r>
          </a:p>
          <a:p>
            <a:pPr marL="538163" lvl="2" indent="-366713" algn="just">
              <a:lnSpc>
                <a:spcPts val="2700"/>
              </a:lnSpc>
              <a:spcBef>
                <a:spcPts val="600"/>
              </a:spcBef>
              <a:spcAft>
                <a:spcPts val="600"/>
              </a:spcAft>
              <a:buFontTx/>
              <a:buChar char="-"/>
            </a:pPr>
            <a:r>
              <a:rPr lang="en-US" sz="2000" dirty="0">
                <a:cs typeface="Arial" charset="0"/>
              </a:rPr>
              <a:t>Include liquidity costs in pricing and decision processes</a:t>
            </a:r>
          </a:p>
          <a:p>
            <a:pPr marL="538163" lvl="2" indent="-366713" algn="just">
              <a:lnSpc>
                <a:spcPts val="2700"/>
              </a:lnSpc>
              <a:spcBef>
                <a:spcPts val="600"/>
              </a:spcBef>
              <a:spcAft>
                <a:spcPts val="600"/>
              </a:spcAft>
            </a:pPr>
            <a:r>
              <a:rPr lang="en-US" sz="2000" dirty="0"/>
              <a:t>Purpose</a:t>
            </a:r>
            <a:r>
              <a:rPr lang="pt-PT" sz="2000" dirty="0"/>
              <a:t>: </a:t>
            </a:r>
            <a:r>
              <a:rPr lang="en-US" sz="2000" dirty="0"/>
              <a:t>to ensure that banks can meet their obligations without relying on fire sales of their illiquid assets or on borrowing from the central bank, that must be the lender of </a:t>
            </a:r>
            <a:r>
              <a:rPr lang="en-US" sz="2000" i="1" dirty="0"/>
              <a:t>last </a:t>
            </a:r>
            <a:r>
              <a:rPr lang="en-US" sz="2000" dirty="0"/>
              <a:t>resort, not the lender of </a:t>
            </a:r>
            <a:r>
              <a:rPr lang="en-US" sz="2000" i="1" dirty="0"/>
              <a:t>first </a:t>
            </a:r>
            <a:r>
              <a:rPr lang="en-US" sz="2000" dirty="0"/>
              <a:t>resort.</a:t>
            </a:r>
            <a:endParaRPr lang="en-US" sz="2000" dirty="0">
              <a:cs typeface="Arial" charset="0"/>
            </a:endParaRPr>
          </a:p>
        </p:txBody>
      </p:sp>
      <p:sp>
        <p:nvSpPr>
          <p:cNvPr id="267268"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972</a:t>
            </a:fld>
            <a:endParaRPr lang="en-US"/>
          </a:p>
        </p:txBody>
      </p:sp>
    </p:spTree>
    <p:extLst>
      <p:ext uri="{BB962C8B-B14F-4D97-AF65-F5344CB8AC3E}">
        <p14:creationId xmlns:p14="http://schemas.microsoft.com/office/powerpoint/2010/main" val="123810548"/>
      </p:ext>
    </p:extLst>
  </p:cSld>
  <p:clrMapOvr>
    <a:masterClrMapping/>
  </p:clrMapOvr>
  <p:transition spd="slow">
    <p:pull dir="r"/>
  </p:transition>
</p:sld>
</file>

<file path=ppt/slides/slide9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a:t>
            </a:r>
          </a:p>
        </p:txBody>
      </p:sp>
      <p:sp>
        <p:nvSpPr>
          <p:cNvPr id="7" name="Rectangle 2"/>
          <p:cNvSpPr txBox="1">
            <a:spLocks noChangeArrowheads="1"/>
          </p:cNvSpPr>
          <p:nvPr/>
        </p:nvSpPr>
        <p:spPr bwMode="auto">
          <a:xfrm>
            <a:off x="776536" y="1628800"/>
            <a:ext cx="8716714" cy="2902994"/>
          </a:xfrm>
          <a:prstGeom prst="rect">
            <a:avLst/>
          </a:prstGeom>
          <a:noFill/>
          <a:ln w="9525">
            <a:noFill/>
            <a:miter lim="800000"/>
            <a:headEnd/>
            <a:tailEnd/>
          </a:ln>
        </p:spPr>
        <p:txBody>
          <a:bodyPr lIns="92075" tIns="46038" rIns="92075" bIns="46038" anchor="ctr"/>
          <a:lstStyle/>
          <a:p>
            <a:pPr marL="261938" lvl="3" indent="-261938" algn="just">
              <a:lnSpc>
                <a:spcPts val="2700"/>
              </a:lnSpc>
              <a:spcBef>
                <a:spcPts val="0"/>
              </a:spcBef>
              <a:spcAft>
                <a:spcPts val="600"/>
              </a:spcAft>
              <a:buClr>
                <a:schemeClr val="bg2"/>
              </a:buClr>
              <a:buSzPct val="75000"/>
              <a:buFont typeface="Monotype Sorts" pitchFamily="2" charset="2"/>
              <a:buChar char="n"/>
            </a:pPr>
            <a:r>
              <a:rPr lang="en-US" sz="1800" u="none" dirty="0">
                <a:solidFill>
                  <a:srgbClr val="FF0000"/>
                </a:solidFill>
                <a:cs typeface="Arial" charset="0"/>
              </a:rPr>
              <a:t>LCR </a:t>
            </a:r>
            <a:r>
              <a:rPr lang="en-US" sz="1800" b="0" u="none" dirty="0">
                <a:solidFill>
                  <a:schemeClr val="tx1"/>
                </a:solidFill>
                <a:cs typeface="Arial" charset="0"/>
              </a:rPr>
              <a:t>- shortfall of 225B€ of liquid assets identified  in Sep13 (in </a:t>
            </a:r>
            <a:r>
              <a:rPr lang="en-US" sz="1800" b="0" u="none" dirty="0">
                <a:solidFill>
                  <a:schemeClr val="tx1"/>
                </a:solidFill>
              </a:rPr>
              <a:t>the Basel III monitoring exercise published by EBA on the 26</a:t>
            </a:r>
            <a:r>
              <a:rPr lang="en-US" sz="1800" b="0" u="none" baseline="30000" dirty="0">
                <a:solidFill>
                  <a:schemeClr val="tx1"/>
                </a:solidFill>
              </a:rPr>
              <a:t>th</a:t>
            </a:r>
            <a:r>
              <a:rPr lang="en-US" sz="1800" b="0" u="none" dirty="0">
                <a:solidFill>
                  <a:schemeClr val="tx1"/>
                </a:solidFill>
              </a:rPr>
              <a:t> Sep.2013), decreased to 27 B€ in Sep16 to no shortfall since Jun20.</a:t>
            </a:r>
          </a:p>
          <a:p>
            <a:pPr marL="261938" lvl="3" indent="-261938" algn="just">
              <a:lnSpc>
                <a:spcPts val="2700"/>
              </a:lnSpc>
              <a:spcBef>
                <a:spcPts val="0"/>
              </a:spcBef>
              <a:spcAft>
                <a:spcPts val="600"/>
              </a:spcAft>
              <a:buClr>
                <a:schemeClr val="bg2"/>
              </a:buClr>
              <a:buSzPct val="75000"/>
              <a:buFont typeface="Monotype Sorts" pitchFamily="2" charset="2"/>
              <a:buChar char="n"/>
            </a:pPr>
            <a:r>
              <a:rPr lang="en-US" sz="1800" b="0" u="none" dirty="0">
                <a:solidFill>
                  <a:schemeClr val="tx1"/>
                </a:solidFill>
              </a:rPr>
              <a:t>The number of banks with an LCR &lt;100% declined from 7 to 3 (between 2013 and 2016) and to 0 in Jun2020. </a:t>
            </a:r>
          </a:p>
          <a:p>
            <a:pPr marL="261938" lvl="3" indent="-261938" algn="just">
              <a:lnSpc>
                <a:spcPts val="2700"/>
              </a:lnSpc>
              <a:spcBef>
                <a:spcPts val="0"/>
              </a:spcBef>
              <a:spcAft>
                <a:spcPts val="600"/>
              </a:spcAft>
              <a:buClr>
                <a:schemeClr val="bg2"/>
              </a:buClr>
              <a:buSzPct val="75000"/>
              <a:buFont typeface="Monotype Sorts" pitchFamily="2" charset="2"/>
              <a:buChar char="n"/>
            </a:pPr>
            <a:r>
              <a:rPr lang="en-US" sz="1800" b="0" u="none" dirty="0">
                <a:solidFill>
                  <a:schemeClr val="tx1"/>
                </a:solidFill>
              </a:rPr>
              <a:t>The weighted average LCR for a sample of 134 banks monitored by EBA was around 150% in Dec19, having increased to 176% in Jun21.</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973</a:t>
            </a:fld>
            <a:endParaRPr lang="en-US"/>
          </a:p>
        </p:txBody>
      </p:sp>
      <p:sp>
        <p:nvSpPr>
          <p:cNvPr id="8" name="Text Box 6"/>
          <p:cNvSpPr txBox="1">
            <a:spLocks noChangeArrowheads="1"/>
          </p:cNvSpPr>
          <p:nvPr/>
        </p:nvSpPr>
        <p:spPr bwMode="auto">
          <a:xfrm>
            <a:off x="6105129" y="5645332"/>
            <a:ext cx="3348434" cy="646331"/>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EBA (2021), “</a:t>
            </a:r>
            <a:r>
              <a:rPr lang="en-GB" sz="1200" b="0" u="none" dirty="0">
                <a:solidFill>
                  <a:schemeClr val="tx1"/>
                </a:solidFill>
              </a:rPr>
              <a:t>Report on Liquidity Measures under </a:t>
            </a:r>
            <a:r>
              <a:rPr lang="en-US" sz="1200" b="0" u="none" dirty="0">
                <a:solidFill>
                  <a:schemeClr val="tx1"/>
                </a:solidFill>
              </a:rPr>
              <a:t>Article 509(1) of </a:t>
            </a:r>
            <a:r>
              <a:rPr lang="en-GB" sz="1200" b="0" u="none" dirty="0">
                <a:solidFill>
                  <a:schemeClr val="tx1"/>
                </a:solidFill>
              </a:rPr>
              <a:t>t</a:t>
            </a:r>
            <a:r>
              <a:rPr lang="en-US" sz="1200" b="0" u="none" dirty="0">
                <a:solidFill>
                  <a:schemeClr val="tx1"/>
                </a:solidFill>
              </a:rPr>
              <a:t>he CRR</a:t>
            </a:r>
            <a:r>
              <a:rPr lang="en-GB" sz="1200" b="0" u="none" dirty="0">
                <a:solidFill>
                  <a:schemeClr val="tx1"/>
                </a:solidFill>
              </a:rPr>
              <a:t>”, EBA/Rep/2021/39, 17 Dec.</a:t>
            </a:r>
            <a:endParaRPr lang="pt-PT" sz="1200" b="0" u="none" dirty="0">
              <a:solidFill>
                <a:schemeClr val="tx1"/>
              </a:solidFill>
            </a:endParaRPr>
          </a:p>
        </p:txBody>
      </p:sp>
      <p:pic>
        <p:nvPicPr>
          <p:cNvPr id="4" name="Picture 3"/>
          <p:cNvPicPr>
            <a:picLocks noChangeAspect="1"/>
          </p:cNvPicPr>
          <p:nvPr/>
        </p:nvPicPr>
        <p:blipFill>
          <a:blip r:embed="rId3"/>
          <a:stretch>
            <a:fillRect/>
          </a:stretch>
        </p:blipFill>
        <p:spPr>
          <a:xfrm>
            <a:off x="1064568" y="4531794"/>
            <a:ext cx="4680520" cy="1759869"/>
          </a:xfrm>
          <a:prstGeom prst="rect">
            <a:avLst/>
          </a:prstGeom>
        </p:spPr>
      </p:pic>
      <p:sp>
        <p:nvSpPr>
          <p:cNvPr id="9" name="Down Arrow 8"/>
          <p:cNvSpPr/>
          <p:nvPr/>
        </p:nvSpPr>
        <p:spPr bwMode="auto">
          <a:xfrm>
            <a:off x="5095875" y="2492896"/>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594160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a:t>
            </a:r>
          </a:p>
        </p:txBody>
      </p:sp>
      <p:sp>
        <p:nvSpPr>
          <p:cNvPr id="7" name="Rectangle 2"/>
          <p:cNvSpPr txBox="1">
            <a:spLocks noChangeArrowheads="1"/>
          </p:cNvSpPr>
          <p:nvPr/>
        </p:nvSpPr>
        <p:spPr bwMode="auto">
          <a:xfrm>
            <a:off x="738189" y="1643063"/>
            <a:ext cx="8618629" cy="728044"/>
          </a:xfrm>
          <a:prstGeom prst="rect">
            <a:avLst/>
          </a:prstGeom>
          <a:noFill/>
          <a:ln w="9525">
            <a:noFill/>
            <a:miter lim="800000"/>
            <a:headEnd/>
            <a:tailEnd/>
          </a:ln>
        </p:spPr>
        <p:txBody>
          <a:bodyPr lIns="92075" tIns="46038" rIns="92075" bIns="46038" anchor="ctr"/>
          <a:lstStyle/>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1900" b="0" u="none" dirty="0">
                <a:solidFill>
                  <a:srgbClr val="FF0000"/>
                </a:solidFill>
                <a:cs typeface="Arial" charset="0"/>
              </a:rPr>
              <a:t>NSFR - higher initial shortfall in Europe and investment banking, decreasing afterwards, with smaller banks (group 2) exhibiting higher levels..</a:t>
            </a:r>
            <a:endParaRPr lang="en-US" sz="1900" b="0" u="none" dirty="0">
              <a:solidFill>
                <a:schemeClr val="tx1"/>
              </a:solidFill>
              <a:cs typeface="Arial" charset="0"/>
            </a:endParaRPr>
          </a:p>
        </p:txBody>
      </p:sp>
      <p:pic>
        <p:nvPicPr>
          <p:cNvPr id="272389" name="Picture 5"/>
          <p:cNvPicPr>
            <a:picLocks noChangeAspect="1" noChangeArrowheads="1"/>
          </p:cNvPicPr>
          <p:nvPr/>
        </p:nvPicPr>
        <p:blipFill>
          <a:blip r:embed="rId3" cstate="print"/>
          <a:srcRect/>
          <a:stretch>
            <a:fillRect/>
          </a:stretch>
        </p:blipFill>
        <p:spPr bwMode="auto">
          <a:xfrm>
            <a:off x="776536" y="2371107"/>
            <a:ext cx="4500745" cy="3061055"/>
          </a:xfrm>
          <a:prstGeom prst="rect">
            <a:avLst/>
          </a:prstGeom>
          <a:noFill/>
          <a:ln w="12700" cap="sq">
            <a:noFill/>
            <a:miter lim="800000"/>
            <a:headEnd/>
            <a:tailEnd/>
          </a:ln>
        </p:spPr>
      </p:pic>
      <p:sp>
        <p:nvSpPr>
          <p:cNvPr id="272390" name="Text Box 6"/>
          <p:cNvSpPr txBox="1">
            <a:spLocks noChangeArrowheads="1"/>
          </p:cNvSpPr>
          <p:nvPr/>
        </p:nvSpPr>
        <p:spPr bwMode="auto">
          <a:xfrm>
            <a:off x="738188" y="5589240"/>
            <a:ext cx="4539093" cy="461665"/>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a:solidFill>
                  <a:schemeClr val="tx1"/>
                </a:solidFill>
              </a:rPr>
              <a:t>Source: </a:t>
            </a:r>
            <a:r>
              <a:rPr lang="en-US" sz="1200" b="0" u="none" dirty="0" err="1">
                <a:solidFill>
                  <a:schemeClr val="tx1"/>
                </a:solidFill>
              </a:rPr>
              <a:t>Ötker</a:t>
            </a:r>
            <a:r>
              <a:rPr lang="en-US" sz="1200" b="0" u="none" dirty="0">
                <a:solidFill>
                  <a:schemeClr val="tx1"/>
                </a:solidFill>
              </a:rPr>
              <a:t>-Robe </a:t>
            </a:r>
            <a:r>
              <a:rPr lang="en-US" sz="1200" b="0" i="1" u="none" dirty="0">
                <a:solidFill>
                  <a:schemeClr val="tx1"/>
                </a:solidFill>
              </a:rPr>
              <a:t>et al </a:t>
            </a:r>
            <a:r>
              <a:rPr lang="en-US" sz="1200" b="0" u="none" dirty="0">
                <a:solidFill>
                  <a:schemeClr val="tx1"/>
                </a:solidFill>
              </a:rPr>
              <a:t>(2010), “Impact of Regulatory Reforms on Large and Complex Financial Institutions”, IMF, SPN/10/16.</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974</a:t>
            </a:fld>
            <a:endParaRPr lang="en-US"/>
          </a:p>
        </p:txBody>
      </p:sp>
      <p:pic>
        <p:nvPicPr>
          <p:cNvPr id="8" name="Picture 7"/>
          <p:cNvPicPr>
            <a:picLocks noChangeAspect="1"/>
          </p:cNvPicPr>
          <p:nvPr/>
        </p:nvPicPr>
        <p:blipFill>
          <a:blip r:embed="rId4"/>
          <a:stretch>
            <a:fillRect/>
          </a:stretch>
        </p:blipFill>
        <p:spPr>
          <a:xfrm>
            <a:off x="5313040" y="2375537"/>
            <a:ext cx="4146483" cy="3056625"/>
          </a:xfrm>
          <a:prstGeom prst="rect">
            <a:avLst/>
          </a:prstGeom>
        </p:spPr>
      </p:pic>
      <p:sp>
        <p:nvSpPr>
          <p:cNvPr id="9" name="TextBox 8"/>
          <p:cNvSpPr txBox="1"/>
          <p:nvPr/>
        </p:nvSpPr>
        <p:spPr>
          <a:xfrm>
            <a:off x="5275692" y="5589240"/>
            <a:ext cx="4177871" cy="461665"/>
          </a:xfrm>
          <a:prstGeom prst="rect">
            <a:avLst/>
          </a:prstGeom>
          <a:noFill/>
        </p:spPr>
        <p:txBody>
          <a:bodyPr wrap="square">
            <a:spAutoFit/>
          </a:bodyPr>
          <a:lstStyle/>
          <a:p>
            <a:pPr algn="just">
              <a:buNone/>
            </a:pPr>
            <a:r>
              <a:rPr lang="en-US" sz="1200" b="0" u="none" dirty="0">
                <a:solidFill>
                  <a:schemeClr val="tx1"/>
                </a:solidFill>
                <a:latin typeface="+mn-lt"/>
              </a:rPr>
              <a:t>Source: EBA (2016), “</a:t>
            </a:r>
            <a:r>
              <a:rPr lang="it-IT" sz="1200" b="0" u="none" dirty="0">
                <a:solidFill>
                  <a:schemeClr val="tx1"/>
                </a:solidFill>
              </a:rPr>
              <a:t>CRD IV – CRR/Basel III Monitoring Exercise», </a:t>
            </a:r>
            <a:r>
              <a:rPr lang="en-GB" sz="1200" b="0" u="none" dirty="0">
                <a:solidFill>
                  <a:schemeClr val="tx1"/>
                </a:solidFill>
              </a:rPr>
              <a:t>Results Based On Data As Of 30 June 2015, 2 Mar;</a:t>
            </a:r>
            <a:endParaRPr lang="en-US" sz="1200" b="0" u="none" dirty="0">
              <a:solidFill>
                <a:schemeClr val="tx1"/>
              </a:solidFill>
              <a:latin typeface="+mn-lt"/>
            </a:endParaRPr>
          </a:p>
        </p:txBody>
      </p:sp>
    </p:spTree>
    <p:extLst>
      <p:ext uri="{BB962C8B-B14F-4D97-AF65-F5344CB8AC3E}">
        <p14:creationId xmlns:p14="http://schemas.microsoft.com/office/powerpoint/2010/main" val="147661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a:t>
            </a:r>
          </a:p>
        </p:txBody>
      </p:sp>
      <p:sp>
        <p:nvSpPr>
          <p:cNvPr id="10" name="Rectangle 2"/>
          <p:cNvSpPr txBox="1">
            <a:spLocks noChangeArrowheads="1"/>
          </p:cNvSpPr>
          <p:nvPr/>
        </p:nvSpPr>
        <p:spPr bwMode="auto">
          <a:xfrm>
            <a:off x="746293" y="1647095"/>
            <a:ext cx="8715374" cy="701785"/>
          </a:xfrm>
          <a:prstGeom prst="rect">
            <a:avLst/>
          </a:prstGeom>
          <a:noFill/>
          <a:ln w="9525">
            <a:noFill/>
            <a:miter lim="800000"/>
            <a:headEnd/>
            <a:tailEnd/>
          </a:ln>
        </p:spPr>
        <p:txBody>
          <a:bodyPr lIns="92075" tIns="46038" rIns="92075" bIns="46038" anchor="ctr"/>
          <a:lstStyle/>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1900" b="0" u="none" dirty="0">
                <a:solidFill>
                  <a:schemeClr val="tx1"/>
                </a:solidFill>
                <a:cs typeface="Arial" charset="0"/>
              </a:rPr>
              <a:t>In </a:t>
            </a:r>
            <a:r>
              <a:rPr lang="pt-PT" sz="1900" b="0" u="none" dirty="0">
                <a:solidFill>
                  <a:schemeClr val="tx1"/>
                </a:solidFill>
                <a:cs typeface="Arial" charset="0"/>
              </a:rPr>
              <a:t>Jun19</a:t>
            </a:r>
            <a:r>
              <a:rPr lang="en-GB" sz="1900" b="0" u="none" dirty="0">
                <a:solidFill>
                  <a:schemeClr val="tx1"/>
                </a:solidFill>
                <a:cs typeface="Arial" charset="0"/>
              </a:rPr>
              <a:t>, </a:t>
            </a:r>
            <a:r>
              <a:rPr lang="en-GB" sz="1900" b="0" u="none" dirty="0">
                <a:solidFill>
                  <a:srgbClr val="FF0000"/>
                </a:solidFill>
                <a:cs typeface="Arial" charset="0"/>
              </a:rPr>
              <a:t>EU banks required additional stable funding of 33.7 B€ to fulfil the minimum NSFR of 100%.</a:t>
            </a:r>
            <a:endParaRPr lang="en-US" sz="1900" b="0" u="none" dirty="0">
              <a:solidFill>
                <a:srgbClr val="FF0000"/>
              </a:solidFill>
              <a:cs typeface="Arial" charset="0"/>
            </a:endParaRPr>
          </a:p>
        </p:txBody>
      </p:sp>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975</a:t>
            </a:fld>
            <a:endParaRPr lang="en-US"/>
          </a:p>
        </p:txBody>
      </p:sp>
      <p:sp>
        <p:nvSpPr>
          <p:cNvPr id="6" name="Rectangle 5"/>
          <p:cNvSpPr/>
          <p:nvPr/>
        </p:nvSpPr>
        <p:spPr>
          <a:xfrm>
            <a:off x="913028" y="5474911"/>
            <a:ext cx="4953000" cy="307777"/>
          </a:xfrm>
          <a:prstGeom prst="rect">
            <a:avLst/>
          </a:prstGeom>
        </p:spPr>
        <p:txBody>
          <a:bodyPr>
            <a:spAutoFit/>
          </a:bodyPr>
          <a:lstStyle/>
          <a:p>
            <a:pPr algn="l">
              <a:buNone/>
            </a:pPr>
            <a:r>
              <a:rPr lang="en-GB" sz="1400" b="0" u="none" dirty="0">
                <a:solidFill>
                  <a:schemeClr val="tx1"/>
                </a:solidFill>
              </a:rPr>
              <a:t>Source: EBA (2020), “Basel III Monitoring Exercise”, Apr.</a:t>
            </a:r>
          </a:p>
        </p:txBody>
      </p:sp>
      <p:pic>
        <p:nvPicPr>
          <p:cNvPr id="3" name="Picture 2"/>
          <p:cNvPicPr>
            <a:picLocks noChangeAspect="1"/>
          </p:cNvPicPr>
          <p:nvPr/>
        </p:nvPicPr>
        <p:blipFill>
          <a:blip r:embed="rId3"/>
          <a:stretch>
            <a:fillRect/>
          </a:stretch>
        </p:blipFill>
        <p:spPr>
          <a:xfrm>
            <a:off x="913028" y="2564904"/>
            <a:ext cx="8424936" cy="2053880"/>
          </a:xfrm>
          <a:prstGeom prst="rect">
            <a:avLst/>
          </a:prstGeom>
        </p:spPr>
      </p:pic>
    </p:spTree>
    <p:extLst>
      <p:ext uri="{BB962C8B-B14F-4D97-AF65-F5344CB8AC3E}">
        <p14:creationId xmlns:p14="http://schemas.microsoft.com/office/powerpoint/2010/main" val="1656924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Market Risk</a:t>
            </a:r>
          </a:p>
        </p:txBody>
      </p:sp>
      <p:sp>
        <p:nvSpPr>
          <p:cNvPr id="10" name="Rectangle 2"/>
          <p:cNvSpPr txBox="1">
            <a:spLocks noChangeArrowheads="1"/>
          </p:cNvSpPr>
          <p:nvPr/>
        </p:nvSpPr>
        <p:spPr bwMode="auto">
          <a:xfrm>
            <a:off x="746293" y="1590261"/>
            <a:ext cx="8715374" cy="4732752"/>
          </a:xfrm>
          <a:prstGeom prst="rect">
            <a:avLst/>
          </a:prstGeom>
          <a:noFill/>
          <a:ln w="9525">
            <a:noFill/>
            <a:miter lim="800000"/>
            <a:headEnd/>
            <a:tailEnd/>
          </a:ln>
        </p:spPr>
        <p:txBody>
          <a:bodyPr lIns="92075" tIns="46038" rIns="92075" bIns="46038" anchor="ctr"/>
          <a:lstStyle/>
          <a:p>
            <a:pPr marL="261938" lvl="3" indent="-261938" algn="just">
              <a:lnSpc>
                <a:spcPts val="2700"/>
              </a:lnSpc>
              <a:spcBef>
                <a:spcPts val="300"/>
              </a:spcBef>
              <a:spcAft>
                <a:spcPts val="600"/>
              </a:spcAft>
              <a:buClr>
                <a:schemeClr val="bg2"/>
              </a:buClr>
              <a:buSzPct val="75000"/>
              <a:buFont typeface="Monotype Sorts" pitchFamily="2" charset="2"/>
              <a:buChar char="n"/>
            </a:pPr>
            <a:r>
              <a:rPr lang="en-US" sz="1800" b="0" u="none" dirty="0">
                <a:solidFill>
                  <a:schemeClr val="tx1"/>
                </a:solidFill>
              </a:rPr>
              <a:t>Jul09 - BCBS introduced Basel 2.5: increase risk coverage and capital requirements, focusing on trading instruments exposed to credit risk (including securitizations).</a:t>
            </a:r>
            <a:endParaRPr lang="en-US" sz="1800" b="0" u="none" dirty="0">
              <a:solidFill>
                <a:schemeClr val="tx1"/>
              </a:solidFill>
              <a:cs typeface="Arial" charset="0"/>
            </a:endParaRPr>
          </a:p>
          <a:p>
            <a:pPr marL="261938" lvl="3" indent="-261938" algn="just">
              <a:lnSpc>
                <a:spcPts val="2700"/>
              </a:lnSpc>
              <a:spcBef>
                <a:spcPts val="300"/>
              </a:spcBef>
              <a:spcAft>
                <a:spcPts val="600"/>
              </a:spcAft>
              <a:buClr>
                <a:schemeClr val="bg2"/>
              </a:buClr>
              <a:buSzPct val="75000"/>
              <a:buFont typeface="Monotype Sorts" pitchFamily="2" charset="2"/>
              <a:buChar char="n"/>
            </a:pPr>
            <a:r>
              <a:rPr lang="en-US" sz="1800" b="0" u="none" dirty="0">
                <a:solidFill>
                  <a:schemeClr val="tx1"/>
                </a:solidFill>
              </a:rPr>
              <a:t>2012 - BCBS initiated Fundamental Review of the Trading Book: address inadequacies in design and calibration of internal models and standardized approaches.</a:t>
            </a:r>
          </a:p>
          <a:p>
            <a:pPr marL="261938" lvl="3" indent="-261938" algn="just">
              <a:lnSpc>
                <a:spcPts val="2500"/>
              </a:lnSpc>
              <a:spcBef>
                <a:spcPts val="600"/>
              </a:spcBef>
              <a:spcAft>
                <a:spcPts val="300"/>
              </a:spcAft>
              <a:buClr>
                <a:schemeClr val="bg2"/>
              </a:buClr>
              <a:buSzPct val="75000"/>
              <a:buFont typeface="Monotype Sorts" pitchFamily="2" charset="2"/>
              <a:buChar char="n"/>
            </a:pPr>
            <a:r>
              <a:rPr lang="en-US" sz="1800" b="0" u="none" dirty="0">
                <a:solidFill>
                  <a:srgbClr val="FF0000"/>
                </a:solidFill>
              </a:rPr>
              <a:t>2016 - revised framework:</a:t>
            </a:r>
          </a:p>
          <a:p>
            <a:pPr marL="536575" lvl="4" indent="-268288" algn="just">
              <a:lnSpc>
                <a:spcPts val="2400"/>
              </a:lnSpc>
              <a:spcBef>
                <a:spcPts val="300"/>
              </a:spcBef>
              <a:spcAft>
                <a:spcPts val="0"/>
              </a:spcAft>
              <a:buClr>
                <a:schemeClr val="bg2"/>
              </a:buClr>
              <a:buSzPct val="75000"/>
              <a:buFont typeface="Monotype Sorts" pitchFamily="2" charset="2"/>
              <a:buChar char="n"/>
            </a:pPr>
            <a:r>
              <a:rPr lang="en-US" sz="1600" b="0" u="none" dirty="0">
                <a:solidFill>
                  <a:schemeClr val="tx1"/>
                </a:solidFill>
              </a:rPr>
              <a:t>set out stricter criteria for assigning instruments to the trading book;</a:t>
            </a:r>
          </a:p>
          <a:p>
            <a:pPr marL="536575" lvl="4" indent="-268288" algn="just">
              <a:lnSpc>
                <a:spcPts val="2400"/>
              </a:lnSpc>
              <a:spcBef>
                <a:spcPts val="300"/>
              </a:spcBef>
              <a:spcAft>
                <a:spcPts val="0"/>
              </a:spcAft>
              <a:buClr>
                <a:schemeClr val="bg2"/>
              </a:buClr>
              <a:buSzPct val="75000"/>
              <a:buFont typeface="Monotype Sorts" pitchFamily="2" charset="2"/>
              <a:buChar char="n"/>
            </a:pPr>
            <a:r>
              <a:rPr lang="en-US" sz="1600" b="0" u="none" dirty="0">
                <a:solidFill>
                  <a:schemeClr val="tx1"/>
                </a:solidFill>
              </a:rPr>
              <a:t>overhauled the internal models methodology to better address risks observed during the crisis;</a:t>
            </a:r>
          </a:p>
          <a:p>
            <a:pPr marL="536575" lvl="4" indent="-268288" algn="just">
              <a:lnSpc>
                <a:spcPts val="2400"/>
              </a:lnSpc>
              <a:spcBef>
                <a:spcPts val="300"/>
              </a:spcBef>
              <a:spcAft>
                <a:spcPts val="0"/>
              </a:spcAft>
              <a:buClr>
                <a:schemeClr val="bg2"/>
              </a:buClr>
              <a:buSzPct val="75000"/>
              <a:buFont typeface="Monotype Sorts" pitchFamily="2" charset="2"/>
              <a:buChar char="n"/>
            </a:pPr>
            <a:r>
              <a:rPr lang="en-US" sz="1600" b="0" u="none" dirty="0">
                <a:solidFill>
                  <a:schemeClr val="tx1"/>
                </a:solidFill>
              </a:rPr>
              <a:t>reinforced the process for supervisors to approve the use of internal models;</a:t>
            </a:r>
          </a:p>
          <a:p>
            <a:pPr marL="536575" lvl="4" indent="-268288" algn="just">
              <a:lnSpc>
                <a:spcPts val="2400"/>
              </a:lnSpc>
              <a:spcBef>
                <a:spcPts val="300"/>
              </a:spcBef>
              <a:spcAft>
                <a:spcPts val="0"/>
              </a:spcAft>
              <a:buClr>
                <a:schemeClr val="bg2"/>
              </a:buClr>
              <a:buSzPct val="75000"/>
              <a:buFont typeface="Monotype Sorts" pitchFamily="2" charset="2"/>
              <a:buChar char="n"/>
            </a:pPr>
            <a:r>
              <a:rPr lang="en-US" sz="1600" b="0" u="none" dirty="0">
                <a:solidFill>
                  <a:schemeClr val="tx1"/>
                </a:solidFill>
              </a:rPr>
              <a:t>introduced a new, more risk-sensitive standardized methodology. </a:t>
            </a:r>
          </a:p>
          <a:p>
            <a:pPr marL="261938" lvl="3" indent="-261938" algn="just">
              <a:lnSpc>
                <a:spcPts val="2700"/>
              </a:lnSpc>
              <a:spcBef>
                <a:spcPts val="600"/>
              </a:spcBef>
              <a:spcAft>
                <a:spcPts val="300"/>
              </a:spcAft>
              <a:buClr>
                <a:schemeClr val="bg2"/>
              </a:buClr>
              <a:buSzPct val="75000"/>
              <a:buFont typeface="Monotype Sorts" pitchFamily="2" charset="2"/>
              <a:buChar char="n"/>
            </a:pPr>
            <a:r>
              <a:rPr lang="en-US" sz="1800" b="0" u="none" dirty="0">
                <a:solidFill>
                  <a:schemeClr val="tx1"/>
                </a:solidFill>
              </a:rPr>
              <a:t>Originally scheduled for implementation in 2019, BCBS acknowledged ongoing implementation challenges and issues in design and calibration, while monitoring the implementation and impact of the new framework.</a:t>
            </a:r>
          </a:p>
          <a:p>
            <a:pPr marL="261938" lvl="3" indent="-261938" algn="just">
              <a:lnSpc>
                <a:spcPts val="2700"/>
              </a:lnSpc>
              <a:spcBef>
                <a:spcPts val="600"/>
              </a:spcBef>
              <a:spcAft>
                <a:spcPts val="300"/>
              </a:spcAft>
              <a:buClr>
                <a:schemeClr val="bg2"/>
              </a:buClr>
              <a:buSzPct val="75000"/>
              <a:buFont typeface="Monotype Sorts" pitchFamily="2" charset="2"/>
              <a:buChar char="n"/>
            </a:pPr>
            <a:r>
              <a:rPr lang="en-US" sz="1800" b="0" u="none" dirty="0">
                <a:solidFill>
                  <a:schemeClr val="tx1"/>
                </a:solidFill>
              </a:rPr>
              <a:t>2017 - GHOS extended the implementation date to 2022.</a:t>
            </a:r>
            <a:endParaRPr lang="en-US" sz="1800" b="0" u="none" dirty="0">
              <a:solidFill>
                <a:schemeClr val="tx1"/>
              </a:solidFill>
              <a:cs typeface="Arial" charset="0"/>
            </a:endParaRPr>
          </a:p>
        </p:txBody>
      </p:sp>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976</a:t>
            </a:fld>
            <a:endParaRPr lang="en-US"/>
          </a:p>
        </p:txBody>
      </p:sp>
      <p:sp>
        <p:nvSpPr>
          <p:cNvPr id="2" name="Down Arrow 1"/>
          <p:cNvSpPr/>
          <p:nvPr/>
        </p:nvSpPr>
        <p:spPr bwMode="auto">
          <a:xfrm>
            <a:off x="5709084" y="2924944"/>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
        <p:nvSpPr>
          <p:cNvPr id="8" name="Down Arrow 7"/>
          <p:cNvSpPr/>
          <p:nvPr/>
        </p:nvSpPr>
        <p:spPr bwMode="auto">
          <a:xfrm>
            <a:off x="5745088" y="5661248"/>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85602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Market Risk</a:t>
            </a:r>
          </a:p>
        </p:txBody>
      </p:sp>
      <p:sp>
        <p:nvSpPr>
          <p:cNvPr id="10" name="Rectangle 2"/>
          <p:cNvSpPr txBox="1">
            <a:spLocks noChangeArrowheads="1"/>
          </p:cNvSpPr>
          <p:nvPr/>
        </p:nvSpPr>
        <p:spPr bwMode="auto">
          <a:xfrm>
            <a:off x="746293" y="1590261"/>
            <a:ext cx="8715374" cy="4732752"/>
          </a:xfrm>
          <a:prstGeom prst="rect">
            <a:avLst/>
          </a:prstGeom>
          <a:noFill/>
          <a:ln w="9525">
            <a:noFill/>
            <a:miter lim="800000"/>
            <a:headEnd/>
            <a:tailEnd/>
          </a:ln>
        </p:spPr>
        <p:txBody>
          <a:bodyPr lIns="92075" tIns="46038" rIns="92075" bIns="46038" anchor="ctr"/>
          <a:lstStyle/>
          <a:p>
            <a:pPr marL="261938" lvl="3" indent="-261938" algn="just">
              <a:lnSpc>
                <a:spcPts val="2700"/>
              </a:lnSpc>
              <a:spcBef>
                <a:spcPts val="600"/>
              </a:spcBef>
              <a:spcAft>
                <a:spcPts val="0"/>
              </a:spcAft>
              <a:buClr>
                <a:schemeClr val="bg2"/>
              </a:buClr>
              <a:buSzPct val="75000"/>
              <a:buFont typeface="Monotype Sorts" pitchFamily="2" charset="2"/>
              <a:buChar char="n"/>
            </a:pPr>
            <a:r>
              <a:rPr lang="en-US" sz="1800" b="0" u="none" dirty="0">
                <a:solidFill>
                  <a:srgbClr val="FF0000"/>
                </a:solidFill>
              </a:rPr>
              <a:t>2018 - BCBS proposed additional improvements:</a:t>
            </a:r>
          </a:p>
          <a:p>
            <a:pPr marL="536575" lvl="4" indent="-268288" algn="just">
              <a:lnSpc>
                <a:spcPts val="2500"/>
              </a:lnSpc>
              <a:spcBef>
                <a:spcPts val="0"/>
              </a:spcBef>
              <a:spcAft>
                <a:spcPts val="0"/>
              </a:spcAft>
              <a:buClr>
                <a:schemeClr val="bg2"/>
              </a:buClr>
              <a:buSzPct val="75000"/>
              <a:buFont typeface="Monotype Sorts" pitchFamily="2" charset="2"/>
              <a:buChar char="n"/>
            </a:pPr>
            <a:r>
              <a:rPr lang="en-US" sz="1600" b="0" u="none" dirty="0">
                <a:solidFill>
                  <a:schemeClr val="tx1"/>
                </a:solidFill>
              </a:rPr>
              <a:t>revisions to the assessment framework about the adequacy of banks’ internal models;</a:t>
            </a:r>
          </a:p>
          <a:p>
            <a:pPr marL="536575" lvl="4" indent="-268288" algn="just">
              <a:lnSpc>
                <a:spcPts val="2500"/>
              </a:lnSpc>
              <a:spcBef>
                <a:spcPts val="0"/>
              </a:spcBef>
              <a:spcAft>
                <a:spcPts val="0"/>
              </a:spcAft>
              <a:buClr>
                <a:schemeClr val="bg2"/>
              </a:buClr>
              <a:buSzPct val="75000"/>
              <a:buFont typeface="Monotype Sorts" pitchFamily="2" charset="2"/>
              <a:buChar char="n"/>
            </a:pPr>
            <a:r>
              <a:rPr lang="en-US" sz="1600" b="0" u="none" dirty="0">
                <a:solidFill>
                  <a:schemeClr val="tx1"/>
                </a:solidFill>
              </a:rPr>
              <a:t>refinements and recalibrations of the standardized approach. </a:t>
            </a:r>
          </a:p>
          <a:p>
            <a:pPr marL="261938" lvl="3" indent="-261938" algn="just">
              <a:lnSpc>
                <a:spcPts val="2700"/>
              </a:lnSpc>
              <a:spcBef>
                <a:spcPts val="0"/>
              </a:spcBef>
              <a:spcAft>
                <a:spcPts val="0"/>
              </a:spcAft>
              <a:buClr>
                <a:schemeClr val="bg2"/>
              </a:buClr>
              <a:buSzPct val="75000"/>
              <a:buFont typeface="Monotype Sorts" pitchFamily="2" charset="2"/>
              <a:buChar char="n"/>
            </a:pPr>
            <a:r>
              <a:rPr lang="en-US" sz="1800" b="0" u="none" dirty="0">
                <a:solidFill>
                  <a:srgbClr val="FF0000"/>
                </a:solidFill>
              </a:rPr>
              <a:t>2019 - new framework approved, involving the following key improvement:</a:t>
            </a:r>
          </a:p>
          <a:p>
            <a:pPr marL="536575" lvl="4" indent="-268288" algn="just">
              <a:lnSpc>
                <a:spcPts val="2500"/>
              </a:lnSpc>
              <a:spcBef>
                <a:spcPts val="0"/>
              </a:spcBef>
              <a:spcAft>
                <a:spcPts val="0"/>
              </a:spcAft>
              <a:buClr>
                <a:schemeClr val="bg2"/>
              </a:buClr>
              <a:buSzPct val="75000"/>
              <a:buFont typeface="Monotype Sorts" pitchFamily="2" charset="2"/>
              <a:buChar char="n"/>
            </a:pPr>
            <a:r>
              <a:rPr lang="en-US" sz="1600" b="0" u="none" dirty="0">
                <a:solidFill>
                  <a:srgbClr val="FF0000"/>
                </a:solidFill>
              </a:rPr>
              <a:t>boundary between the banking and the trading books: </a:t>
            </a:r>
            <a:r>
              <a:rPr lang="en-US" sz="1600" b="0" u="none" dirty="0">
                <a:solidFill>
                  <a:schemeClr val="tx1"/>
                </a:solidFill>
              </a:rPr>
              <a:t>clarify the scope of positions subject to the market risk framework, including the treatment of equity investments in funds and foreign currency positions.</a:t>
            </a:r>
          </a:p>
          <a:p>
            <a:pPr marL="536575" lvl="4" indent="-268288" algn="just">
              <a:lnSpc>
                <a:spcPts val="2500"/>
              </a:lnSpc>
              <a:spcBef>
                <a:spcPts val="0"/>
              </a:spcBef>
              <a:spcAft>
                <a:spcPts val="0"/>
              </a:spcAft>
              <a:buClr>
                <a:schemeClr val="bg2"/>
              </a:buClr>
              <a:buSzPct val="75000"/>
              <a:buFont typeface="Monotype Sorts" pitchFamily="2" charset="2"/>
              <a:buChar char="n"/>
            </a:pPr>
            <a:r>
              <a:rPr lang="en-US" sz="1600" b="0" u="none" dirty="0">
                <a:solidFill>
                  <a:schemeClr val="tx1"/>
                </a:solidFill>
              </a:rPr>
              <a:t>internal models approach: improve differentiation between good/bad models and replacement of 10d, 99% </a:t>
            </a:r>
            <a:r>
              <a:rPr lang="en-US" sz="1600" b="0" u="none" dirty="0" err="1">
                <a:solidFill>
                  <a:schemeClr val="tx1"/>
                </a:solidFill>
              </a:rPr>
              <a:t>VaR</a:t>
            </a:r>
            <a:r>
              <a:rPr lang="en-US" sz="1600" b="0" u="none" dirty="0">
                <a:solidFill>
                  <a:schemeClr val="tx1"/>
                </a:solidFill>
              </a:rPr>
              <a:t> by 10d, 97,5% ES (computed on a daily basis for each trading desk), calibrated to a period of stress. </a:t>
            </a:r>
          </a:p>
          <a:p>
            <a:pPr marL="536575" lvl="4" indent="-268288" algn="just">
              <a:lnSpc>
                <a:spcPts val="2500"/>
              </a:lnSpc>
              <a:spcBef>
                <a:spcPts val="0"/>
              </a:spcBef>
              <a:spcAft>
                <a:spcPts val="0"/>
              </a:spcAft>
              <a:buClr>
                <a:schemeClr val="bg2"/>
              </a:buClr>
              <a:buSzPct val="75000"/>
              <a:buFont typeface="Monotype Sorts" pitchFamily="2" charset="2"/>
              <a:buChar char="n"/>
            </a:pPr>
            <a:r>
              <a:rPr lang="en-US" sz="1600" b="0" u="none" dirty="0">
                <a:solidFill>
                  <a:schemeClr val="tx1"/>
                </a:solidFill>
              </a:rPr>
              <a:t>standardized approach: improve alignment of the treatment of foreign currency positions, options and index instruments with the associated risks. </a:t>
            </a:r>
          </a:p>
          <a:p>
            <a:pPr marL="993775" lvl="5" indent="-268288" algn="just">
              <a:lnSpc>
                <a:spcPts val="2500"/>
              </a:lnSpc>
              <a:buClr>
                <a:schemeClr val="bg2"/>
              </a:buClr>
              <a:buSzPct val="75000"/>
              <a:buFont typeface="Monotype Sorts" pitchFamily="2" charset="2"/>
              <a:buChar char="n"/>
            </a:pPr>
            <a:r>
              <a:rPr lang="en-US" sz="1600" b="0" u="none" dirty="0">
                <a:solidFill>
                  <a:schemeClr val="tx1"/>
                </a:solidFill>
              </a:rPr>
              <a:t>Risk weights are lowered by 30% for general interest rate risk and by 50% for FX risk. </a:t>
            </a:r>
          </a:p>
          <a:p>
            <a:pPr marL="993775" lvl="5" indent="-268288" algn="just">
              <a:lnSpc>
                <a:spcPts val="2500"/>
              </a:lnSpc>
              <a:buClr>
                <a:schemeClr val="bg2"/>
              </a:buClr>
              <a:buSzPct val="75000"/>
              <a:buFont typeface="Monotype Sorts" pitchFamily="2" charset="2"/>
              <a:buChar char="n"/>
            </a:pPr>
            <a:r>
              <a:rPr lang="en-US" sz="1600" b="0" u="none" dirty="0">
                <a:solidFill>
                  <a:schemeClr val="tx1"/>
                </a:solidFill>
              </a:rPr>
              <a:t>Banks with relatively small or simple trading portfolios may continue to use a recalibrated Basel 2.5 standardized approach, subject to supervisory approval.</a:t>
            </a:r>
            <a:endParaRPr lang="en-US" sz="1600" b="0" u="none" dirty="0">
              <a:solidFill>
                <a:schemeClr val="tx1"/>
              </a:solidFill>
              <a:cs typeface="Arial" charset="0"/>
            </a:endParaRPr>
          </a:p>
        </p:txBody>
      </p:sp>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977</a:t>
            </a:fld>
            <a:endParaRPr lang="en-US"/>
          </a:p>
        </p:txBody>
      </p:sp>
    </p:spTree>
    <p:extLst>
      <p:ext uri="{BB962C8B-B14F-4D97-AF65-F5344CB8AC3E}">
        <p14:creationId xmlns:p14="http://schemas.microsoft.com/office/powerpoint/2010/main" val="2426070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Market Risk</a:t>
            </a:r>
          </a:p>
        </p:txBody>
      </p:sp>
      <p:sp>
        <p:nvSpPr>
          <p:cNvPr id="10" name="Rectangle 2"/>
          <p:cNvSpPr txBox="1">
            <a:spLocks noChangeArrowheads="1"/>
          </p:cNvSpPr>
          <p:nvPr/>
        </p:nvSpPr>
        <p:spPr bwMode="auto">
          <a:xfrm>
            <a:off x="746293" y="1590261"/>
            <a:ext cx="3545690" cy="4732752"/>
          </a:xfrm>
          <a:prstGeom prst="rect">
            <a:avLst/>
          </a:prstGeom>
          <a:noFill/>
          <a:ln w="9525">
            <a:noFill/>
            <a:miter lim="800000"/>
            <a:headEnd/>
            <a:tailEnd/>
          </a:ln>
        </p:spPr>
        <p:txBody>
          <a:bodyPr lIns="92075" tIns="46038" rIns="92075" bIns="46038" anchor="ctr"/>
          <a:lstStyle/>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2000" b="0" u="none" dirty="0">
                <a:solidFill>
                  <a:schemeClr val="tx1"/>
                </a:solidFill>
              </a:rPr>
              <a:t>Compared with Basel 2.5, the amended framework was estimated to increase average market risk capital requirements by 22%.</a:t>
            </a:r>
          </a:p>
          <a:p>
            <a:pPr marL="261938" lvl="3" indent="-261938" algn="just">
              <a:lnSpc>
                <a:spcPts val="2700"/>
              </a:lnSpc>
              <a:spcBef>
                <a:spcPts val="600"/>
              </a:spcBef>
              <a:spcAft>
                <a:spcPts val="600"/>
              </a:spcAft>
              <a:buClr>
                <a:schemeClr val="bg2"/>
              </a:buClr>
              <a:buSzPct val="75000"/>
              <a:buFont typeface="Monotype Sorts" pitchFamily="2" charset="2"/>
              <a:buChar char="n"/>
            </a:pPr>
            <a:endParaRPr lang="en-US" sz="2000" b="0" u="none" dirty="0">
              <a:solidFill>
                <a:schemeClr val="tx1"/>
              </a:solidFill>
            </a:endParaRPr>
          </a:p>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2000" b="0" u="none" dirty="0">
                <a:solidFill>
                  <a:schemeClr val="tx1"/>
                </a:solidFill>
              </a:rPr>
              <a:t>Market risk-weighted assets (RWAs) would account for 5% of total RWAs on average, compared with 4% under Basel 2.5.</a:t>
            </a:r>
          </a:p>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2000" b="0" u="none" dirty="0">
                <a:solidFill>
                  <a:schemeClr val="tx1"/>
                </a:solidFill>
              </a:rPr>
              <a:t> </a:t>
            </a:r>
            <a:endParaRPr lang="en-US" sz="1200" b="0" u="none" dirty="0">
              <a:solidFill>
                <a:schemeClr val="tx1"/>
              </a:solidFill>
              <a:cs typeface="Arial" charset="0"/>
            </a:endParaRPr>
          </a:p>
        </p:txBody>
      </p:sp>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978</a:t>
            </a:fld>
            <a:endParaRPr lang="en-US"/>
          </a:p>
        </p:txBody>
      </p:sp>
      <p:sp>
        <p:nvSpPr>
          <p:cNvPr id="5" name="Down Arrow 4"/>
          <p:cNvSpPr/>
          <p:nvPr/>
        </p:nvSpPr>
        <p:spPr bwMode="auto">
          <a:xfrm>
            <a:off x="2216696" y="3501008"/>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a:ln>
                <a:noFill/>
              </a:ln>
              <a:solidFill>
                <a:srgbClr val="000099"/>
              </a:solidFill>
              <a:effectLst/>
              <a:latin typeface="Times New Roman" pitchFamily="18" charset="0"/>
            </a:endParaRPr>
          </a:p>
        </p:txBody>
      </p:sp>
      <p:pic>
        <p:nvPicPr>
          <p:cNvPr id="3" name="Picture 2"/>
          <p:cNvPicPr>
            <a:picLocks noChangeAspect="1"/>
          </p:cNvPicPr>
          <p:nvPr/>
        </p:nvPicPr>
        <p:blipFill>
          <a:blip r:embed="rId3"/>
          <a:stretch>
            <a:fillRect/>
          </a:stretch>
        </p:blipFill>
        <p:spPr>
          <a:xfrm>
            <a:off x="8630980" y="2420888"/>
            <a:ext cx="786516" cy="1656184"/>
          </a:xfrm>
          <a:prstGeom prst="rect">
            <a:avLst/>
          </a:prstGeom>
        </p:spPr>
      </p:pic>
      <p:pic>
        <p:nvPicPr>
          <p:cNvPr id="6" name="Picture 5"/>
          <p:cNvPicPr>
            <a:picLocks noChangeAspect="1"/>
          </p:cNvPicPr>
          <p:nvPr/>
        </p:nvPicPr>
        <p:blipFill>
          <a:blip r:embed="rId4"/>
          <a:stretch>
            <a:fillRect/>
          </a:stretch>
        </p:blipFill>
        <p:spPr>
          <a:xfrm>
            <a:off x="4369564" y="2152203"/>
            <a:ext cx="4183835" cy="3440709"/>
          </a:xfrm>
          <a:prstGeom prst="rect">
            <a:avLst/>
          </a:prstGeom>
        </p:spPr>
      </p:pic>
      <p:pic>
        <p:nvPicPr>
          <p:cNvPr id="7" name="Picture 6"/>
          <p:cNvPicPr>
            <a:picLocks noChangeAspect="1"/>
          </p:cNvPicPr>
          <p:nvPr/>
        </p:nvPicPr>
        <p:blipFill>
          <a:blip r:embed="rId5"/>
          <a:stretch>
            <a:fillRect/>
          </a:stretch>
        </p:blipFill>
        <p:spPr>
          <a:xfrm>
            <a:off x="4369565" y="1759226"/>
            <a:ext cx="5030568" cy="255047"/>
          </a:xfrm>
          <a:prstGeom prst="rect">
            <a:avLst/>
          </a:prstGeom>
        </p:spPr>
      </p:pic>
      <p:sp>
        <p:nvSpPr>
          <p:cNvPr id="11" name="Text Box 5"/>
          <p:cNvSpPr txBox="1">
            <a:spLocks noChangeArrowheads="1"/>
          </p:cNvSpPr>
          <p:nvPr/>
        </p:nvSpPr>
        <p:spPr bwMode="auto">
          <a:xfrm>
            <a:off x="4319231" y="5711741"/>
            <a:ext cx="3638204" cy="246221"/>
          </a:xfrm>
          <a:prstGeom prst="rect">
            <a:avLst/>
          </a:prstGeom>
          <a:noFill/>
          <a:ln w="12700" cap="sq">
            <a:noFill/>
            <a:miter lim="800000"/>
            <a:headEnd/>
            <a:tailEnd/>
          </a:ln>
        </p:spPr>
        <p:txBody>
          <a:bodyPr wrap="square">
            <a:spAutoFit/>
          </a:bodyPr>
          <a:lstStyle/>
          <a:p>
            <a:pPr algn="just">
              <a:spcBef>
                <a:spcPct val="50000"/>
              </a:spcBef>
              <a:buNone/>
            </a:pPr>
            <a:r>
              <a:rPr lang="pt-PT" sz="1000" b="0" u="none" dirty="0" err="1">
                <a:solidFill>
                  <a:schemeClr val="tx1"/>
                </a:solidFill>
              </a:rPr>
              <a:t>Source</a:t>
            </a:r>
            <a:r>
              <a:rPr lang="pt-PT" sz="1000" b="0" u="none" dirty="0">
                <a:solidFill>
                  <a:schemeClr val="tx1"/>
                </a:solidFill>
              </a:rPr>
              <a:t>: </a:t>
            </a:r>
            <a:r>
              <a:rPr lang="en-US" sz="1000" b="0" u="none" dirty="0">
                <a:solidFill>
                  <a:schemeClr val="tx1"/>
                </a:solidFill>
              </a:rPr>
              <a:t>BIS (2019), “The Market Risk Framework – in brief”.</a:t>
            </a:r>
          </a:p>
        </p:txBody>
      </p:sp>
    </p:spTree>
    <p:extLst>
      <p:ext uri="{BB962C8B-B14F-4D97-AF65-F5344CB8AC3E}">
        <p14:creationId xmlns:p14="http://schemas.microsoft.com/office/powerpoint/2010/main" val="3540504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Market Risk</a:t>
            </a:r>
          </a:p>
        </p:txBody>
      </p:sp>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979</a:t>
            </a:fld>
            <a:endParaRPr lang="en-US"/>
          </a:p>
        </p:txBody>
      </p:sp>
      <p:pic>
        <p:nvPicPr>
          <p:cNvPr id="2" name="Picture 1"/>
          <p:cNvPicPr>
            <a:picLocks noChangeAspect="1"/>
          </p:cNvPicPr>
          <p:nvPr/>
        </p:nvPicPr>
        <p:blipFill>
          <a:blip r:embed="rId3"/>
          <a:stretch>
            <a:fillRect/>
          </a:stretch>
        </p:blipFill>
        <p:spPr>
          <a:xfrm>
            <a:off x="848544" y="1683883"/>
            <a:ext cx="5365491" cy="4265397"/>
          </a:xfrm>
          <a:prstGeom prst="rect">
            <a:avLst/>
          </a:prstGeom>
        </p:spPr>
      </p:pic>
      <p:sp>
        <p:nvSpPr>
          <p:cNvPr id="12" name="Text Box 5"/>
          <p:cNvSpPr txBox="1">
            <a:spLocks noChangeArrowheads="1"/>
          </p:cNvSpPr>
          <p:nvPr/>
        </p:nvSpPr>
        <p:spPr bwMode="auto">
          <a:xfrm>
            <a:off x="848544" y="5949280"/>
            <a:ext cx="3638204" cy="246221"/>
          </a:xfrm>
          <a:prstGeom prst="rect">
            <a:avLst/>
          </a:prstGeom>
          <a:noFill/>
          <a:ln w="12700" cap="sq">
            <a:noFill/>
            <a:miter lim="800000"/>
            <a:headEnd/>
            <a:tailEnd/>
          </a:ln>
        </p:spPr>
        <p:txBody>
          <a:bodyPr wrap="square">
            <a:spAutoFit/>
          </a:bodyPr>
          <a:lstStyle/>
          <a:p>
            <a:pPr algn="just">
              <a:spcBef>
                <a:spcPct val="50000"/>
              </a:spcBef>
              <a:buNone/>
            </a:pPr>
            <a:r>
              <a:rPr lang="pt-PT" sz="1000" b="0" u="none" dirty="0" err="1">
                <a:solidFill>
                  <a:schemeClr val="tx1"/>
                </a:solidFill>
              </a:rPr>
              <a:t>Source</a:t>
            </a:r>
            <a:r>
              <a:rPr lang="pt-PT" sz="1000" b="0" u="none" dirty="0">
                <a:solidFill>
                  <a:schemeClr val="tx1"/>
                </a:solidFill>
              </a:rPr>
              <a:t>: </a:t>
            </a:r>
            <a:r>
              <a:rPr lang="en-US" sz="1000" b="0" u="none" dirty="0">
                <a:solidFill>
                  <a:schemeClr val="tx1"/>
                </a:solidFill>
              </a:rPr>
              <a:t>BIS (2019), “The Market Risk Framework – in brief”.</a:t>
            </a:r>
          </a:p>
        </p:txBody>
      </p:sp>
    </p:spTree>
    <p:extLst>
      <p:ext uri="{BB962C8B-B14F-4D97-AF65-F5344CB8AC3E}">
        <p14:creationId xmlns:p14="http://schemas.microsoft.com/office/powerpoint/2010/main" val="1426809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Bank-based vs </a:t>
            </a:r>
            <a:br>
              <a:rPr lang="en-US" dirty="0"/>
            </a:br>
            <a:r>
              <a:rPr lang="en-US" dirty="0"/>
              <a:t>Market based Financing</a:t>
            </a:r>
          </a:p>
        </p:txBody>
      </p:sp>
      <p:sp>
        <p:nvSpPr>
          <p:cNvPr id="1619971" name="Rectangle 3"/>
          <p:cNvSpPr>
            <a:spLocks noGrp="1" noChangeArrowheads="1"/>
          </p:cNvSpPr>
          <p:nvPr>
            <p:ph type="body" idx="1"/>
          </p:nvPr>
        </p:nvSpPr>
        <p:spPr>
          <a:xfrm>
            <a:off x="776535" y="1628799"/>
            <a:ext cx="8716715" cy="864097"/>
          </a:xfrm>
        </p:spPr>
        <p:txBody>
          <a:bodyPr/>
          <a:lstStyle/>
          <a:p>
            <a:pPr marL="263525" indent="-263525" algn="just">
              <a:lnSpc>
                <a:spcPts val="2700"/>
              </a:lnSpc>
              <a:spcBef>
                <a:spcPts val="600"/>
              </a:spcBef>
              <a:spcAft>
                <a:spcPts val="600"/>
              </a:spcAft>
            </a:pPr>
            <a:r>
              <a:rPr lang="en-GB" sz="2000" dirty="0"/>
              <a:t>Therefore, </a:t>
            </a:r>
            <a:r>
              <a:rPr lang="en-GB" sz="2000" b="1" dirty="0">
                <a:solidFill>
                  <a:srgbClr val="FF0000"/>
                </a:solidFill>
              </a:rPr>
              <a:t>the weight of bank credit on private sector funding is also much higher in EU</a:t>
            </a:r>
            <a:r>
              <a:rPr lang="en-GB" sz="2000" dirty="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98</a:t>
            </a:fld>
            <a:endParaRPr lang="en-US"/>
          </a:p>
        </p:txBody>
      </p:sp>
      <p:sp>
        <p:nvSpPr>
          <p:cNvPr id="6" name="Rectangle 3"/>
          <p:cNvSpPr txBox="1">
            <a:spLocks noChangeArrowheads="1"/>
          </p:cNvSpPr>
          <p:nvPr/>
        </p:nvSpPr>
        <p:spPr bwMode="auto">
          <a:xfrm>
            <a:off x="5634674" y="5229200"/>
            <a:ext cx="3858576" cy="10938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200"/>
              </a:lnSpc>
              <a:spcBef>
                <a:spcPts val="0"/>
              </a:spcBef>
              <a:spcAft>
                <a:spcPts val="0"/>
              </a:spcAft>
              <a:buNone/>
            </a:pPr>
            <a:r>
              <a:rPr kumimoji="0" lang="en-GB" sz="1200" b="0" u="none" kern="0" dirty="0"/>
              <a:t>Source: </a:t>
            </a:r>
            <a:r>
              <a:rPr lang="en-GB" sz="1200" b="0" u="none" dirty="0" err="1"/>
              <a:t>Gambacorta</a:t>
            </a:r>
            <a:r>
              <a:rPr lang="en-GB" sz="1200" b="0" u="none" dirty="0"/>
              <a:t>, L., Yang, J. and </a:t>
            </a:r>
            <a:r>
              <a:rPr lang="en-GB" sz="1200" b="0" u="none" dirty="0" err="1"/>
              <a:t>Tsatsaronis</a:t>
            </a:r>
            <a:r>
              <a:rPr lang="en-GB" sz="1200" b="0" u="none" dirty="0"/>
              <a:t>, K. (2014), “Financial structure and growth”, BIS Quarterly Review, March 2014.</a:t>
            </a:r>
          </a:p>
          <a:p>
            <a:pPr marL="0" indent="0" algn="just">
              <a:lnSpc>
                <a:spcPts val="2200"/>
              </a:lnSpc>
              <a:spcBef>
                <a:spcPts val="0"/>
              </a:spcBef>
              <a:spcAft>
                <a:spcPts val="0"/>
              </a:spcAft>
              <a:buFont typeface="Monotype Sorts" pitchFamily="2" charset="2"/>
              <a:buNone/>
            </a:pPr>
            <a:endParaRPr kumimoji="0" lang="en-GB" sz="1200" b="0" u="none" kern="0" dirty="0"/>
          </a:p>
        </p:txBody>
      </p:sp>
      <p:pic>
        <p:nvPicPr>
          <p:cNvPr id="3" name="Picture 2"/>
          <p:cNvPicPr>
            <a:picLocks noChangeAspect="1"/>
          </p:cNvPicPr>
          <p:nvPr/>
        </p:nvPicPr>
        <p:blipFill>
          <a:blip r:embed="rId2"/>
          <a:stretch>
            <a:fillRect/>
          </a:stretch>
        </p:blipFill>
        <p:spPr>
          <a:xfrm>
            <a:off x="908050" y="2511385"/>
            <a:ext cx="4726624" cy="3658716"/>
          </a:xfrm>
          <a:prstGeom prst="rect">
            <a:avLst/>
          </a:prstGeom>
        </p:spPr>
      </p:pic>
    </p:spTree>
    <p:extLst>
      <p:ext uri="{BB962C8B-B14F-4D97-AF65-F5344CB8AC3E}">
        <p14:creationId xmlns:p14="http://schemas.microsoft.com/office/powerpoint/2010/main" val="1759370136"/>
      </p:ext>
    </p:extLst>
  </p:cSld>
  <p:clrMapOvr>
    <a:masterClrMapping/>
  </p:clrMapOvr>
  <p:transition spd="slow">
    <p:pull dir="r"/>
  </p:transition>
</p:sld>
</file>

<file path=ppt/slides/slide9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2"/>
            <a:ext cx="8715375" cy="4738265"/>
          </a:xfrm>
        </p:spPr>
        <p:txBody>
          <a:bodyPr anchor="ctr"/>
          <a:lstStyle/>
          <a:p>
            <a:pPr marL="261938" indent="-261938" algn="just">
              <a:lnSpc>
                <a:spcPts val="2700"/>
              </a:lnSpc>
              <a:spcBef>
                <a:spcPts val="600"/>
              </a:spcBef>
              <a:spcAft>
                <a:spcPts val="600"/>
              </a:spcAft>
              <a:defRPr/>
            </a:pPr>
            <a:r>
              <a:rPr lang="en-GB" sz="2000" dirty="0">
                <a:cs typeface="Arial" charset="0"/>
              </a:rPr>
              <a:t>According to </a:t>
            </a:r>
            <a:r>
              <a:rPr lang="en-GB" sz="2000" dirty="0" err="1">
                <a:cs typeface="Arial" charset="0"/>
              </a:rPr>
              <a:t>Veron</a:t>
            </a:r>
            <a:r>
              <a:rPr lang="en-GB" sz="2000" dirty="0">
                <a:cs typeface="Arial" charset="0"/>
              </a:rPr>
              <a:t> (2018), </a:t>
            </a:r>
            <a:r>
              <a:rPr lang="en-GB" sz="2000" dirty="0">
                <a:solidFill>
                  <a:srgbClr val="FF0000"/>
                </a:solidFill>
                <a:cs typeface="Arial" charset="0"/>
              </a:rPr>
              <a:t>the events of the last 12 years in the EU banking system show primarily a home-grown European crisis, following years of dysfunctional financial supervision during the previous ‘Great Moderation’, rather than a consequence of US financial disorder.</a:t>
            </a:r>
          </a:p>
          <a:p>
            <a:pPr marL="261938" indent="-261938" algn="just">
              <a:lnSpc>
                <a:spcPts val="2700"/>
              </a:lnSpc>
              <a:spcBef>
                <a:spcPts val="600"/>
              </a:spcBef>
              <a:spcAft>
                <a:spcPts val="600"/>
              </a:spcAft>
              <a:defRPr/>
            </a:pPr>
            <a:r>
              <a:rPr lang="en-GB" sz="2000" dirty="0">
                <a:solidFill>
                  <a:srgbClr val="FF0000"/>
                </a:solidFill>
                <a:cs typeface="Arial" charset="0"/>
              </a:rPr>
              <a:t>The US subprime crisis was not the main cause of subsequent turmoil in the European financial system, but only a trigger that revealed the extent of accumulated vulnerabilities. </a:t>
            </a:r>
          </a:p>
          <a:p>
            <a:pPr marL="261938" indent="-261938" algn="just">
              <a:lnSpc>
                <a:spcPts val="2700"/>
              </a:lnSpc>
              <a:spcBef>
                <a:spcPts val="600"/>
              </a:spcBef>
              <a:spcAft>
                <a:spcPts val="600"/>
              </a:spcAft>
              <a:defRPr/>
            </a:pPr>
            <a:r>
              <a:rPr lang="en-GB" sz="2000" dirty="0">
                <a:cs typeface="Arial" charset="0"/>
              </a:rPr>
              <a:t>According to the same perspective, the crisis in EU was the consequence of the mismatch between nation-based banking systems on the one hand, and strong Europe-wide integration policies on the other hand, including the internal market, competition policy, and the euro itself.</a:t>
            </a:r>
          </a:p>
          <a:p>
            <a:pPr marL="261938" indent="-261938" algn="just">
              <a:lnSpc>
                <a:spcPts val="2700"/>
              </a:lnSpc>
              <a:spcBef>
                <a:spcPts val="600"/>
              </a:spcBef>
              <a:spcAft>
                <a:spcPts val="600"/>
              </a:spcAft>
              <a:defRPr/>
            </a:pPr>
            <a:endParaRPr lang="en-US" sz="2000" dirty="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European Regulatory Initiatives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980</a:t>
            </a:fld>
            <a:endParaRPr lang="en-US"/>
          </a:p>
        </p:txBody>
      </p:sp>
    </p:spTree>
    <p:extLst>
      <p:ext uri="{BB962C8B-B14F-4D97-AF65-F5344CB8AC3E}">
        <p14:creationId xmlns:p14="http://schemas.microsoft.com/office/powerpoint/2010/main" val="3396721968"/>
      </p:ext>
    </p:extLst>
  </p:cSld>
  <p:clrMapOvr>
    <a:masterClrMapping/>
  </p:clrMapOvr>
  <p:transition spd="slow">
    <p:pull dir="r"/>
  </p:transition>
</p:sld>
</file>

<file path=ppt/slides/slide9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2"/>
            <a:ext cx="8715375" cy="4738265"/>
          </a:xfrm>
        </p:spPr>
        <p:txBody>
          <a:bodyPr anchor="ctr"/>
          <a:lstStyle/>
          <a:p>
            <a:pPr marL="261938" indent="-261938" algn="just">
              <a:lnSpc>
                <a:spcPts val="2600"/>
              </a:lnSpc>
              <a:spcBef>
                <a:spcPts val="0"/>
              </a:spcBef>
              <a:spcAft>
                <a:spcPts val="600"/>
              </a:spcAft>
              <a:defRPr/>
            </a:pPr>
            <a:r>
              <a:rPr lang="en-GB" sz="1800" dirty="0">
                <a:cs typeface="Arial" charset="0"/>
              </a:rPr>
              <a:t>This </a:t>
            </a:r>
            <a:r>
              <a:rPr lang="en-GB" sz="1800" dirty="0">
                <a:solidFill>
                  <a:srgbClr val="FF0000"/>
                </a:solidFill>
                <a:cs typeface="Arial" charset="0"/>
              </a:rPr>
              <a:t>vicious circle between banks and sovereigns was the key driver of financial deterioration and fragmentation in the euro area</a:t>
            </a:r>
            <a:r>
              <a:rPr lang="en-GB" sz="1800" dirty="0">
                <a:cs typeface="Arial" charset="0"/>
              </a:rPr>
              <a:t>.</a:t>
            </a:r>
          </a:p>
          <a:p>
            <a:pPr marL="261938" indent="-261938" algn="just">
              <a:lnSpc>
                <a:spcPts val="2600"/>
              </a:lnSpc>
              <a:spcBef>
                <a:spcPts val="0"/>
              </a:spcBef>
              <a:spcAft>
                <a:spcPts val="600"/>
              </a:spcAft>
              <a:defRPr/>
            </a:pPr>
            <a:r>
              <a:rPr lang="en-GB" sz="1800" u="sng" dirty="0" err="1">
                <a:cs typeface="Arial" charset="0"/>
              </a:rPr>
              <a:t>Calomiris</a:t>
            </a:r>
            <a:r>
              <a:rPr lang="en-GB" sz="1800" u="sng" dirty="0">
                <a:cs typeface="Arial" charset="0"/>
              </a:rPr>
              <a:t> and Haber (2014):</a:t>
            </a:r>
            <a:r>
              <a:rPr lang="en-GB" sz="1800" dirty="0">
                <a:cs typeface="Arial" charset="0"/>
              </a:rPr>
              <a:t> there are “</a:t>
            </a:r>
            <a:r>
              <a:rPr lang="en-GB" sz="1800" dirty="0">
                <a:solidFill>
                  <a:srgbClr val="FF0000"/>
                </a:solidFill>
                <a:cs typeface="Arial" charset="0"/>
              </a:rPr>
              <a:t>No Banks without States, and No States without Banks</a:t>
            </a:r>
            <a:r>
              <a:rPr lang="en-GB" sz="1800" dirty="0">
                <a:cs typeface="Arial" charset="0"/>
              </a:rPr>
              <a:t>”.</a:t>
            </a:r>
          </a:p>
          <a:p>
            <a:pPr marL="261938" indent="-261938" algn="just">
              <a:lnSpc>
                <a:spcPts val="2600"/>
              </a:lnSpc>
              <a:spcBef>
                <a:spcPts val="0"/>
              </a:spcBef>
              <a:spcAft>
                <a:spcPts val="600"/>
              </a:spcAft>
              <a:defRPr/>
            </a:pPr>
            <a:r>
              <a:rPr lang="en-US" sz="1800" dirty="0">
                <a:cs typeface="Arial" charset="0"/>
              </a:rPr>
              <a:t>However, “</a:t>
            </a:r>
            <a:r>
              <a:rPr lang="en-US" sz="1800" dirty="0">
                <a:solidFill>
                  <a:srgbClr val="FF0000"/>
                </a:solidFill>
                <a:cs typeface="Arial" charset="0"/>
              </a:rPr>
              <a:t>the conflicts of interest inherent </a:t>
            </a:r>
            <a:r>
              <a:rPr lang="pt-PT" sz="1800" dirty="0">
                <a:solidFill>
                  <a:srgbClr val="FF0000"/>
                </a:solidFill>
                <a:cs typeface="Arial" charset="0"/>
              </a:rPr>
              <a:t>in </a:t>
            </a:r>
            <a:r>
              <a:rPr lang="en-GB" sz="1800" dirty="0">
                <a:solidFill>
                  <a:srgbClr val="FF0000"/>
                </a:solidFill>
                <a:cs typeface="Arial" charset="0"/>
              </a:rPr>
              <a:t>government-banker partnerships make the banking systems of most countries fragile by design</a:t>
            </a:r>
            <a:r>
              <a:rPr lang="en-GB" sz="1800" dirty="0">
                <a:cs typeface="Arial" charset="0"/>
              </a:rPr>
              <a:t>”.</a:t>
            </a:r>
          </a:p>
          <a:p>
            <a:pPr marL="261938" indent="-261938" algn="just">
              <a:lnSpc>
                <a:spcPts val="2600"/>
              </a:lnSpc>
              <a:spcBef>
                <a:spcPts val="0"/>
              </a:spcBef>
              <a:spcAft>
                <a:spcPts val="600"/>
              </a:spcAft>
              <a:defRPr/>
            </a:pPr>
            <a:r>
              <a:rPr lang="en-GB" sz="1800" dirty="0">
                <a:cs typeface="Arial" charset="0"/>
              </a:rPr>
              <a:t>The structural nature of the crisis in EU explains the slow pace of its resolution, in contrast to the US, other EU jurisdictions such as the UK and most Central European countries and Iceland.</a:t>
            </a:r>
          </a:p>
          <a:p>
            <a:pPr marL="261938" indent="-261938" algn="just">
              <a:lnSpc>
                <a:spcPts val="2600"/>
              </a:lnSpc>
              <a:spcBef>
                <a:spcPts val="0"/>
              </a:spcBef>
              <a:spcAft>
                <a:spcPts val="600"/>
              </a:spcAft>
              <a:defRPr/>
            </a:pPr>
            <a:r>
              <a:rPr lang="en-GB" sz="1800" dirty="0">
                <a:cs typeface="Arial" charset="0"/>
              </a:rPr>
              <a:t>Actually, </a:t>
            </a:r>
            <a:r>
              <a:rPr lang="en-GB" sz="1800" dirty="0">
                <a:solidFill>
                  <a:srgbClr val="FF0000"/>
                </a:solidFill>
                <a:cs typeface="Arial" charset="0"/>
              </a:rPr>
              <a:t>the bank-sovereign vicious circle had been neglected in pre-crisis critiques </a:t>
            </a:r>
            <a:r>
              <a:rPr lang="en-GB" sz="1800" dirty="0">
                <a:cs typeface="Arial" charset="0"/>
              </a:rPr>
              <a:t>of the euro area policy framework. </a:t>
            </a:r>
          </a:p>
          <a:p>
            <a:pPr marL="261938" indent="-261938" algn="just">
              <a:lnSpc>
                <a:spcPts val="2600"/>
              </a:lnSpc>
              <a:spcBef>
                <a:spcPts val="0"/>
              </a:spcBef>
              <a:spcAft>
                <a:spcPts val="600"/>
              </a:spcAft>
              <a:defRPr/>
            </a:pPr>
            <a:r>
              <a:rPr lang="en-GB" sz="1800" dirty="0">
                <a:cs typeface="Arial" charset="0"/>
              </a:rPr>
              <a:t>It was initially identified by IMF staff (</a:t>
            </a:r>
            <a:r>
              <a:rPr lang="en-GB" sz="1800" dirty="0" err="1">
                <a:cs typeface="Arial" charset="0"/>
              </a:rPr>
              <a:t>Mody</a:t>
            </a:r>
            <a:r>
              <a:rPr lang="en-GB" sz="1800" dirty="0">
                <a:cs typeface="Arial" charset="0"/>
              </a:rPr>
              <a:t>, 2009; </a:t>
            </a:r>
            <a:r>
              <a:rPr lang="en-GB" sz="1800" dirty="0" err="1">
                <a:cs typeface="Arial" charset="0"/>
              </a:rPr>
              <a:t>Sgherri</a:t>
            </a:r>
            <a:r>
              <a:rPr lang="en-GB" sz="1800" dirty="0">
                <a:cs typeface="Arial" charset="0"/>
              </a:rPr>
              <a:t> and </a:t>
            </a:r>
            <a:r>
              <a:rPr lang="en-GB" sz="1800" dirty="0" err="1">
                <a:cs typeface="Arial" charset="0"/>
              </a:rPr>
              <a:t>Zoli</a:t>
            </a:r>
            <a:r>
              <a:rPr lang="en-GB" sz="1800" dirty="0">
                <a:cs typeface="Arial" charset="0"/>
              </a:rPr>
              <a:t>, 2010) and gradually became mainstream in EU as the crisis escalated (</a:t>
            </a:r>
            <a:r>
              <a:rPr lang="en-GB" sz="1800" dirty="0" err="1">
                <a:cs typeface="Arial" charset="0"/>
              </a:rPr>
              <a:t>eg</a:t>
            </a:r>
            <a:r>
              <a:rPr lang="en-GB" sz="1800" dirty="0">
                <a:cs typeface="Arial" charset="0"/>
              </a:rPr>
              <a:t> </a:t>
            </a:r>
            <a:r>
              <a:rPr lang="en-GB" sz="1800" dirty="0" err="1">
                <a:cs typeface="Arial" charset="0"/>
              </a:rPr>
              <a:t>Darvas</a:t>
            </a:r>
            <a:r>
              <a:rPr lang="en-GB" sz="1800" dirty="0">
                <a:cs typeface="Arial" charset="0"/>
              </a:rPr>
              <a:t> et al, 2011). </a:t>
            </a:r>
            <a:endParaRPr lang="en-US" sz="1800" dirty="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European Regulatory Initiatives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981</a:t>
            </a:fld>
            <a:endParaRPr lang="en-US"/>
          </a:p>
        </p:txBody>
      </p:sp>
    </p:spTree>
    <p:extLst>
      <p:ext uri="{BB962C8B-B14F-4D97-AF65-F5344CB8AC3E}">
        <p14:creationId xmlns:p14="http://schemas.microsoft.com/office/powerpoint/2010/main" val="1508742279"/>
      </p:ext>
    </p:extLst>
  </p:cSld>
  <p:clrMapOvr>
    <a:masterClrMapping/>
  </p:clrMapOvr>
  <p:transition spd="slow">
    <p:pull dir="r"/>
  </p:transition>
</p:sld>
</file>

<file path=ppt/slides/slide9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3"/>
            <a:ext cx="8715375" cy="4522242"/>
          </a:xfrm>
        </p:spPr>
        <p:txBody>
          <a:bodyPr anchor="ctr"/>
          <a:lstStyle/>
          <a:p>
            <a:pPr marL="261938" indent="-261938" algn="just">
              <a:lnSpc>
                <a:spcPts val="2700"/>
              </a:lnSpc>
              <a:spcBef>
                <a:spcPts val="600"/>
              </a:spcBef>
              <a:spcAft>
                <a:spcPts val="600"/>
              </a:spcAft>
              <a:defRPr/>
            </a:pPr>
            <a:r>
              <a:rPr lang="en-GB" sz="1800" dirty="0">
                <a:cs typeface="Arial" charset="0"/>
              </a:rPr>
              <a:t>Following </a:t>
            </a:r>
            <a:r>
              <a:rPr lang="en-GB" sz="1800" dirty="0" err="1">
                <a:cs typeface="Arial" charset="0"/>
              </a:rPr>
              <a:t>Veron</a:t>
            </a:r>
            <a:r>
              <a:rPr lang="en-GB" sz="1800" dirty="0">
                <a:cs typeface="Arial" charset="0"/>
              </a:rPr>
              <a:t> (2018), “</a:t>
            </a:r>
            <a:r>
              <a:rPr lang="en-GB" sz="1800" dirty="0">
                <a:solidFill>
                  <a:srgbClr val="FF0000"/>
                </a:solidFill>
                <a:cs typeface="Arial" charset="0"/>
              </a:rPr>
              <a:t>the understanding of the crisis as home-grown and driven by the bank-sovereign vicious circle has increasingly been adopted by scholars</a:t>
            </a:r>
            <a:r>
              <a:rPr lang="en-GB" sz="1800" dirty="0">
                <a:cs typeface="Arial" charset="0"/>
              </a:rPr>
              <a:t>”</a:t>
            </a:r>
            <a:r>
              <a:rPr lang="en-GB" sz="1800" dirty="0">
                <a:solidFill>
                  <a:srgbClr val="FF0000"/>
                </a:solidFill>
                <a:cs typeface="Arial" charset="0"/>
              </a:rPr>
              <a:t> </a:t>
            </a:r>
            <a:r>
              <a:rPr lang="en-GB" sz="1800" dirty="0">
                <a:cs typeface="Arial" charset="0"/>
              </a:rPr>
              <a:t>(</a:t>
            </a:r>
            <a:r>
              <a:rPr lang="en-GB" sz="1800" dirty="0" err="1">
                <a:cs typeface="Arial" charset="0"/>
              </a:rPr>
              <a:t>eg</a:t>
            </a:r>
            <a:r>
              <a:rPr lang="en-GB" sz="1800" dirty="0">
                <a:cs typeface="Arial" charset="0"/>
              </a:rPr>
              <a:t> Smart, 2017; </a:t>
            </a:r>
            <a:r>
              <a:rPr lang="en-GB" sz="1800" dirty="0" err="1">
                <a:cs typeface="Arial" charset="0"/>
              </a:rPr>
              <a:t>Raviv</a:t>
            </a:r>
            <a:r>
              <a:rPr lang="en-GB" sz="1800" dirty="0">
                <a:cs typeface="Arial" charset="0"/>
              </a:rPr>
              <a:t>, 2017; </a:t>
            </a:r>
            <a:r>
              <a:rPr lang="en-GB" sz="1800" dirty="0" err="1">
                <a:cs typeface="Arial" charset="0"/>
              </a:rPr>
              <a:t>Bayoumi</a:t>
            </a:r>
            <a:r>
              <a:rPr lang="en-GB" sz="1800" dirty="0">
                <a:cs typeface="Arial" charset="0"/>
              </a:rPr>
              <a:t>, 2017)”.</a:t>
            </a:r>
          </a:p>
          <a:p>
            <a:pPr marL="261938" indent="-261938" algn="just">
              <a:lnSpc>
                <a:spcPts val="2700"/>
              </a:lnSpc>
              <a:spcBef>
                <a:spcPts val="600"/>
              </a:spcBef>
              <a:spcAft>
                <a:spcPts val="600"/>
              </a:spcAft>
              <a:defRPr/>
            </a:pPr>
            <a:r>
              <a:rPr lang="en-GB" sz="1800" dirty="0">
                <a:cs typeface="Arial" charset="0"/>
              </a:rPr>
              <a:t>It is at odds with another narrative, which has tended to dominate the media and political discourse during most of the period covered. </a:t>
            </a:r>
          </a:p>
          <a:p>
            <a:pPr marL="261938" indent="-261938" algn="just">
              <a:lnSpc>
                <a:spcPts val="2700"/>
              </a:lnSpc>
              <a:spcBef>
                <a:spcPts val="600"/>
              </a:spcBef>
              <a:spcAft>
                <a:spcPts val="600"/>
              </a:spcAft>
              <a:defRPr/>
            </a:pPr>
            <a:r>
              <a:rPr lang="en-GB" sz="1800" dirty="0">
                <a:solidFill>
                  <a:srgbClr val="FF0000"/>
                </a:solidFill>
                <a:cs typeface="Arial" charset="0"/>
              </a:rPr>
              <a:t>According to this more conventional narrative, a US-originated financial-sector tidal wave hit Europe as an external shock in 2007-09, was on its way to resolution by mid-2009, but was followed by a largely unrelated sequence of sovereign-debt crisis in the euro area starting with Greece in late 2009/early 2010 </a:t>
            </a:r>
            <a:r>
              <a:rPr lang="en-GB" sz="1800" dirty="0">
                <a:cs typeface="Arial" charset="0"/>
              </a:rPr>
              <a:t>(</a:t>
            </a:r>
            <a:r>
              <a:rPr lang="en-GB" sz="1800" dirty="0" err="1">
                <a:cs typeface="Arial" charset="0"/>
              </a:rPr>
              <a:t>eg</a:t>
            </a:r>
            <a:r>
              <a:rPr lang="en-GB" sz="1800" dirty="0">
                <a:cs typeface="Arial" charset="0"/>
              </a:rPr>
              <a:t> Spiegel, 2014; </a:t>
            </a:r>
            <a:r>
              <a:rPr lang="en-GB" sz="1800" dirty="0" err="1">
                <a:cs typeface="Arial" charset="0"/>
              </a:rPr>
              <a:t>Peet</a:t>
            </a:r>
            <a:r>
              <a:rPr lang="en-GB" sz="1800" dirty="0">
                <a:cs typeface="Arial" charset="0"/>
              </a:rPr>
              <a:t> and La Guardia, 2014).</a:t>
            </a:r>
          </a:p>
          <a:p>
            <a:pPr marL="261938" indent="-261938" algn="just">
              <a:lnSpc>
                <a:spcPts val="2700"/>
              </a:lnSpc>
              <a:spcBef>
                <a:spcPts val="600"/>
              </a:spcBef>
              <a:spcAft>
                <a:spcPts val="600"/>
              </a:spcAft>
              <a:defRPr/>
            </a:pPr>
            <a:r>
              <a:rPr lang="en-GB" sz="1800" dirty="0">
                <a:cs typeface="Arial" charset="0"/>
              </a:rPr>
              <a:t>“But the conventional narrative of subprime crisis followed by Greek tragedy obscures the significance of euro-area banking sector fragility throughout the sequence”.</a:t>
            </a:r>
            <a:endParaRPr lang="en-US" sz="1800" dirty="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European Regulatory Initiatives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982</a:t>
            </a:fld>
            <a:endParaRPr lang="en-US"/>
          </a:p>
        </p:txBody>
      </p:sp>
    </p:spTree>
    <p:extLst>
      <p:ext uri="{BB962C8B-B14F-4D97-AF65-F5344CB8AC3E}">
        <p14:creationId xmlns:p14="http://schemas.microsoft.com/office/powerpoint/2010/main" val="870100286"/>
      </p:ext>
    </p:extLst>
  </p:cSld>
  <p:clrMapOvr>
    <a:masterClrMapping/>
  </p:clrMapOvr>
  <p:transition spd="slow">
    <p:pull dir="r"/>
  </p:transition>
</p:sld>
</file>

<file path=ppt/slides/slide9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3"/>
            <a:ext cx="8715375" cy="4522242"/>
          </a:xfrm>
        </p:spPr>
        <p:txBody>
          <a:bodyPr anchor="ctr"/>
          <a:lstStyle/>
          <a:p>
            <a:pPr marL="261938" indent="-261938" algn="just">
              <a:lnSpc>
                <a:spcPts val="2700"/>
              </a:lnSpc>
              <a:spcBef>
                <a:spcPts val="600"/>
              </a:spcBef>
              <a:spcAft>
                <a:spcPts val="600"/>
              </a:spcAft>
              <a:defRPr/>
            </a:pPr>
            <a:r>
              <a:rPr lang="en-GB" sz="2000" dirty="0">
                <a:cs typeface="Arial" charset="0"/>
              </a:rPr>
              <a:t>The nation-based banking system was illustrated by the fact that </a:t>
            </a:r>
            <a:r>
              <a:rPr lang="en-GB" sz="2000" dirty="0">
                <a:solidFill>
                  <a:srgbClr val="FF0000"/>
                </a:solidFill>
                <a:cs typeface="Arial" charset="0"/>
              </a:rPr>
              <a:t>most previous EU regulatory initiatives were in the form of Directives, which required national transposition</a:t>
            </a:r>
            <a:r>
              <a:rPr lang="en-GB" sz="2000" dirty="0">
                <a:cs typeface="Arial" charset="0"/>
              </a:rPr>
              <a:t>.</a:t>
            </a:r>
          </a:p>
          <a:p>
            <a:pPr marL="261938" indent="-261938" algn="just">
              <a:lnSpc>
                <a:spcPts val="2700"/>
              </a:lnSpc>
              <a:spcBef>
                <a:spcPts val="600"/>
              </a:spcBef>
              <a:spcAft>
                <a:spcPts val="600"/>
              </a:spcAft>
              <a:defRPr/>
            </a:pPr>
            <a:r>
              <a:rPr lang="en-GB" sz="2000" dirty="0">
                <a:cs typeface="Arial" charset="0"/>
              </a:rPr>
              <a:t>Conversely, EU regulations, which apply directly without a need for national transposition, were the exception prior to 2007.</a:t>
            </a:r>
          </a:p>
          <a:p>
            <a:pPr marL="261938" indent="-261938" algn="just">
              <a:lnSpc>
                <a:spcPts val="2700"/>
              </a:lnSpc>
              <a:spcBef>
                <a:spcPts val="600"/>
              </a:spcBef>
              <a:spcAft>
                <a:spcPts val="600"/>
              </a:spcAft>
              <a:defRPr/>
            </a:pPr>
            <a:r>
              <a:rPr lang="en-GB" sz="2000" dirty="0">
                <a:cs typeface="Arial" charset="0"/>
              </a:rPr>
              <a:t>For instance, regarding the IAS Regulation of 2002, which mandated the use of IFRS since 2006, member states retained considerable autonomy in setting financial regulatory policies.</a:t>
            </a:r>
          </a:p>
          <a:p>
            <a:pPr marL="261938" indent="-261938" algn="just">
              <a:lnSpc>
                <a:spcPts val="2700"/>
              </a:lnSpc>
              <a:spcBef>
                <a:spcPts val="600"/>
              </a:spcBef>
              <a:spcAft>
                <a:spcPts val="600"/>
              </a:spcAft>
              <a:defRPr/>
            </a:pPr>
            <a:r>
              <a:rPr lang="en-GB" sz="2000" dirty="0">
                <a:cs typeface="Arial" charset="0"/>
              </a:rPr>
              <a:t>Supervisory philosophies and practices could thus differ considerably among member states, leading to multiple opportunities for regulatory arbitrage within the EU.</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European Regulatory Initiatives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983</a:t>
            </a:fld>
            <a:endParaRPr lang="en-US"/>
          </a:p>
        </p:txBody>
      </p:sp>
    </p:spTree>
    <p:extLst>
      <p:ext uri="{BB962C8B-B14F-4D97-AF65-F5344CB8AC3E}">
        <p14:creationId xmlns:p14="http://schemas.microsoft.com/office/powerpoint/2010/main" val="497321870"/>
      </p:ext>
    </p:extLst>
  </p:cSld>
  <p:clrMapOvr>
    <a:masterClrMapping/>
  </p:clrMapOvr>
  <p:transition spd="slow">
    <p:pull dir="r"/>
  </p:transition>
</p:sld>
</file>

<file path=ppt/slides/slide9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2"/>
            <a:ext cx="8715375" cy="4738265"/>
          </a:xfrm>
        </p:spPr>
        <p:txBody>
          <a:bodyPr anchor="ctr"/>
          <a:lstStyle/>
          <a:p>
            <a:pPr marL="261938" indent="-261938" algn="just">
              <a:lnSpc>
                <a:spcPts val="2700"/>
              </a:lnSpc>
              <a:spcBef>
                <a:spcPts val="600"/>
              </a:spcBef>
              <a:spcAft>
                <a:spcPts val="600"/>
              </a:spcAft>
              <a:defRPr/>
            </a:pPr>
            <a:r>
              <a:rPr lang="en-GB" sz="2000" dirty="0">
                <a:cs typeface="Arial" charset="0"/>
              </a:rPr>
              <a:t>For instance, </a:t>
            </a:r>
            <a:r>
              <a:rPr lang="en-GB" sz="2000" dirty="0">
                <a:solidFill>
                  <a:srgbClr val="FF0000"/>
                </a:solidFill>
                <a:cs typeface="Arial" charset="0"/>
              </a:rPr>
              <a:t>several German banks developed major exposures to the US property markets through legal entities in Ireland</a:t>
            </a:r>
            <a:r>
              <a:rPr lang="en-GB" sz="2000" dirty="0">
                <a:cs typeface="Arial" charset="0"/>
              </a:rPr>
              <a:t>, which were technically supervised by the Irish authorities, but did not contribute to systemic risk in Ireland as long as the German banks guaranteed them.</a:t>
            </a:r>
          </a:p>
          <a:p>
            <a:pPr marL="261938" indent="-261938" algn="just">
              <a:lnSpc>
                <a:spcPts val="2700"/>
              </a:lnSpc>
              <a:spcBef>
                <a:spcPts val="600"/>
              </a:spcBef>
              <a:spcAft>
                <a:spcPts val="600"/>
              </a:spcAft>
              <a:defRPr/>
            </a:pPr>
            <a:r>
              <a:rPr lang="en-GB" sz="2000" dirty="0">
                <a:cs typeface="Arial" charset="0"/>
              </a:rPr>
              <a:t>Conversely, they contributed to systemic risk in Germany but were not supervised from there.</a:t>
            </a:r>
          </a:p>
          <a:p>
            <a:pPr marL="261938" indent="-261938" algn="just">
              <a:lnSpc>
                <a:spcPts val="2700"/>
              </a:lnSpc>
              <a:spcBef>
                <a:spcPts val="600"/>
              </a:spcBef>
              <a:spcAft>
                <a:spcPts val="600"/>
              </a:spcAft>
              <a:defRPr/>
            </a:pPr>
            <a:r>
              <a:rPr lang="en-GB" sz="2000" dirty="0">
                <a:solidFill>
                  <a:srgbClr val="FF0000"/>
                </a:solidFill>
                <a:cs typeface="Arial" charset="0"/>
              </a:rPr>
              <a:t>The EU single market led most member states to give priority to the protection and/or promotion of their national banking ‘champions</a:t>
            </a:r>
            <a:r>
              <a:rPr lang="en-GB" sz="2000" dirty="0">
                <a:cs typeface="Arial" charset="0"/>
              </a:rPr>
              <a:t>’ (“banking nationalism”), which expanded aggressively during the early 2000s, both in the EU and abroad, including by building up significant exposures in the United States and Asia.</a:t>
            </a:r>
          </a:p>
          <a:p>
            <a:pPr marL="261938" indent="-261938" algn="just">
              <a:lnSpc>
                <a:spcPts val="2700"/>
              </a:lnSpc>
              <a:spcBef>
                <a:spcPts val="600"/>
              </a:spcBef>
              <a:spcAft>
                <a:spcPts val="600"/>
              </a:spcAft>
              <a:defRPr/>
            </a:pPr>
            <a:r>
              <a:rPr lang="en-GB" sz="2000" dirty="0">
                <a:cs typeface="Arial" charset="0"/>
              </a:rPr>
              <a:t>The initial EU legislative response to the crisis was largely focused on issues which seem currently as peripheral.</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European Regulatory Initiatives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984</a:t>
            </a:fld>
            <a:endParaRPr lang="en-US"/>
          </a:p>
        </p:txBody>
      </p:sp>
    </p:spTree>
    <p:extLst>
      <p:ext uri="{BB962C8B-B14F-4D97-AF65-F5344CB8AC3E}">
        <p14:creationId xmlns:p14="http://schemas.microsoft.com/office/powerpoint/2010/main" val="94530751"/>
      </p:ext>
    </p:extLst>
  </p:cSld>
  <p:clrMapOvr>
    <a:masterClrMapping/>
  </p:clrMapOvr>
  <p:transition spd="slow">
    <p:pull dir="r"/>
  </p:transition>
</p:sld>
</file>

<file path=ppt/slides/slide9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2"/>
            <a:ext cx="8715375" cy="4738265"/>
          </a:xfrm>
        </p:spPr>
        <p:txBody>
          <a:bodyPr anchor="ctr"/>
          <a:lstStyle/>
          <a:p>
            <a:pPr marL="261938" indent="-261938" algn="just">
              <a:lnSpc>
                <a:spcPts val="2700"/>
              </a:lnSpc>
              <a:spcBef>
                <a:spcPts val="600"/>
              </a:spcBef>
              <a:spcAft>
                <a:spcPts val="600"/>
              </a:spcAft>
              <a:defRPr/>
            </a:pPr>
            <a:r>
              <a:rPr lang="en-GB" sz="2000" dirty="0">
                <a:cs typeface="Arial" charset="0"/>
              </a:rPr>
              <a:t>In October 2008, the European Commission introduced proposals for </a:t>
            </a:r>
            <a:r>
              <a:rPr lang="en-GB" sz="2000" dirty="0">
                <a:solidFill>
                  <a:srgbClr val="FF0000"/>
                </a:solidFill>
                <a:cs typeface="Arial" charset="0"/>
              </a:rPr>
              <a:t>amendments to the CRD of 2006 (CRD II</a:t>
            </a:r>
            <a:r>
              <a:rPr lang="en-GB" sz="2000" dirty="0">
                <a:cs typeface="Arial" charset="0"/>
              </a:rPr>
              <a:t>), applying higher capital requirements to asset securitisations.</a:t>
            </a:r>
          </a:p>
          <a:p>
            <a:pPr marL="261938" indent="-261938" algn="just">
              <a:lnSpc>
                <a:spcPts val="2700"/>
              </a:lnSpc>
              <a:spcBef>
                <a:spcPts val="600"/>
              </a:spcBef>
              <a:spcAft>
                <a:spcPts val="600"/>
              </a:spcAft>
              <a:defRPr/>
            </a:pPr>
            <a:endParaRPr lang="en-GB" sz="2000" dirty="0">
              <a:cs typeface="Arial" charset="0"/>
            </a:endParaRPr>
          </a:p>
          <a:p>
            <a:pPr marL="261938" indent="-261938" algn="just">
              <a:lnSpc>
                <a:spcPts val="2700"/>
              </a:lnSpc>
              <a:spcBef>
                <a:spcPts val="600"/>
              </a:spcBef>
              <a:spcAft>
                <a:spcPts val="600"/>
              </a:spcAft>
              <a:defRPr/>
            </a:pPr>
            <a:r>
              <a:rPr lang="en-GB" sz="2000" dirty="0">
                <a:cs typeface="Arial" charset="0"/>
              </a:rPr>
              <a:t>In the following few months, the Commission targeted credit rating agencies, through 3 successive proposals, respectively in Nov2008, Jun10, and Nov11 (respectively enacted in Nov09, May11 and Jun13). </a:t>
            </a:r>
          </a:p>
          <a:p>
            <a:pPr marL="261938" indent="-261938" algn="just">
              <a:lnSpc>
                <a:spcPts val="2700"/>
              </a:lnSpc>
              <a:spcBef>
                <a:spcPts val="600"/>
              </a:spcBef>
              <a:spcAft>
                <a:spcPts val="600"/>
              </a:spcAft>
              <a:defRPr/>
            </a:pPr>
            <a:endParaRPr lang="en-GB" sz="2000" dirty="0">
              <a:cs typeface="Arial" charset="0"/>
            </a:endParaRPr>
          </a:p>
          <a:p>
            <a:pPr marL="261938" indent="-261938" algn="just">
              <a:lnSpc>
                <a:spcPts val="2700"/>
              </a:lnSpc>
              <a:spcBef>
                <a:spcPts val="600"/>
              </a:spcBef>
              <a:spcAft>
                <a:spcPts val="600"/>
              </a:spcAft>
              <a:defRPr/>
            </a:pPr>
            <a:r>
              <a:rPr lang="en-GB" sz="2000" dirty="0">
                <a:cs typeface="Arial" charset="0"/>
              </a:rPr>
              <a:t>Afterwards, EU issued regulations on securitisation products and financial executives’ remuneration (</a:t>
            </a:r>
            <a:r>
              <a:rPr lang="en-GB" sz="2000" dirty="0">
                <a:solidFill>
                  <a:srgbClr val="FF0000"/>
                </a:solidFill>
                <a:cs typeface="Arial" charset="0"/>
              </a:rPr>
              <a:t>CRD III</a:t>
            </a:r>
            <a:r>
              <a:rPr lang="en-GB" sz="2000" dirty="0">
                <a:cs typeface="Arial" charset="0"/>
              </a:rPr>
              <a:t>).</a:t>
            </a:r>
          </a:p>
          <a:p>
            <a:pPr marL="261938" indent="-261938" algn="just">
              <a:lnSpc>
                <a:spcPts val="2700"/>
              </a:lnSpc>
              <a:spcBef>
                <a:spcPts val="600"/>
              </a:spcBef>
              <a:spcAft>
                <a:spcPts val="600"/>
              </a:spcAft>
              <a:defRPr/>
            </a:pPr>
            <a:endParaRPr lang="en-GB" sz="2000" dirty="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European Regulatory Initiatives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985</a:t>
            </a:fld>
            <a:endParaRPr lang="en-US"/>
          </a:p>
        </p:txBody>
      </p:sp>
    </p:spTree>
    <p:extLst>
      <p:ext uri="{BB962C8B-B14F-4D97-AF65-F5344CB8AC3E}">
        <p14:creationId xmlns:p14="http://schemas.microsoft.com/office/powerpoint/2010/main" val="1242694993"/>
      </p:ext>
    </p:extLst>
  </p:cSld>
  <p:clrMapOvr>
    <a:masterClrMapping/>
  </p:clrMapOvr>
  <p:transition spd="slow">
    <p:pull dir="r"/>
  </p:transition>
</p:sld>
</file>

<file path=ppt/slides/slide9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7" name="Rectangle 2"/>
          <p:cNvSpPr>
            <a:spLocks noGrp="1" noChangeArrowheads="1"/>
          </p:cNvSpPr>
          <p:nvPr>
            <p:ph type="body" sz="half" idx="1"/>
          </p:nvPr>
        </p:nvSpPr>
        <p:spPr>
          <a:xfrm>
            <a:off x="809624" y="1628799"/>
            <a:ext cx="8679879" cy="4694213"/>
          </a:xfrm>
        </p:spPr>
        <p:txBody>
          <a:bodyPr anchor="ctr"/>
          <a:lstStyle/>
          <a:p>
            <a:pPr marL="261938" indent="-261938" algn="just">
              <a:lnSpc>
                <a:spcPts val="2700"/>
              </a:lnSpc>
              <a:spcBef>
                <a:spcPts val="600"/>
              </a:spcBef>
              <a:spcAft>
                <a:spcPts val="600"/>
              </a:spcAft>
              <a:defRPr/>
            </a:pPr>
            <a:r>
              <a:rPr lang="en-GB" sz="2000" dirty="0">
                <a:cs typeface="Arial" charset="0"/>
              </a:rPr>
              <a:t>Following the successful execution of the </a:t>
            </a:r>
            <a:r>
              <a:rPr lang="en-GB" sz="2000" dirty="0">
                <a:solidFill>
                  <a:srgbClr val="FF0000"/>
                </a:solidFill>
                <a:cs typeface="Arial" charset="0"/>
              </a:rPr>
              <a:t>‘stress tests’ of the 19 largest US banks (Supervisory Capital Assessment Program) in the spring of 2009</a:t>
            </a:r>
            <a:r>
              <a:rPr lang="en-GB" sz="2000" dirty="0">
                <a:cs typeface="Arial" charset="0"/>
              </a:rPr>
              <a:t>, member states asked CEBS in May09 to coordinate a multinational exercise of stress-testing covering “22 major European cross-border institutions representing 60% of the total assets of the EU banking sector on a consolidated basis” (aggregate findings published in early Oct09).</a:t>
            </a:r>
          </a:p>
          <a:p>
            <a:pPr marL="261938" indent="-261938" algn="just">
              <a:lnSpc>
                <a:spcPts val="2700"/>
              </a:lnSpc>
              <a:spcBef>
                <a:spcPts val="600"/>
              </a:spcBef>
              <a:spcAft>
                <a:spcPts val="600"/>
              </a:spcAft>
              <a:defRPr/>
            </a:pPr>
            <a:r>
              <a:rPr lang="en-GB" sz="2000" dirty="0">
                <a:cs typeface="Arial" charset="0"/>
              </a:rPr>
              <a:t>But in contrast to the US, there was no identification of the individual banks that were stress-tested.</a:t>
            </a:r>
          </a:p>
          <a:p>
            <a:pPr marL="261938" indent="-261938" algn="just">
              <a:lnSpc>
                <a:spcPts val="2700"/>
              </a:lnSpc>
              <a:spcBef>
                <a:spcPts val="600"/>
              </a:spcBef>
              <a:spcAft>
                <a:spcPts val="600"/>
              </a:spcAft>
              <a:defRPr/>
            </a:pPr>
            <a:r>
              <a:rPr lang="en-GB" sz="2000" dirty="0">
                <a:cs typeface="Arial" charset="0"/>
              </a:rPr>
              <a:t>As this initiative failed to restore confidence, new waves of EU-wide stress tests were launched with results published in July 2010 and again in July 2011, this time with identification of individual banks and increasingly detailed disclosures of findings.</a:t>
            </a:r>
            <a:endParaRPr lang="en-US" sz="2000" dirty="0">
              <a:cs typeface="Arial" charset="0"/>
            </a:endParaRPr>
          </a:p>
        </p:txBody>
      </p:sp>
      <p:sp>
        <p:nvSpPr>
          <p:cNvPr id="278534"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Regulatory Initiatives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986</a:t>
            </a:fld>
            <a:endParaRPr lang="en-US"/>
          </a:p>
        </p:txBody>
      </p:sp>
    </p:spTree>
    <p:extLst>
      <p:ext uri="{BB962C8B-B14F-4D97-AF65-F5344CB8AC3E}">
        <p14:creationId xmlns:p14="http://schemas.microsoft.com/office/powerpoint/2010/main" val="3871671781"/>
      </p:ext>
    </p:extLst>
  </p:cSld>
  <p:clrMapOvr>
    <a:masterClrMapping/>
  </p:clrMapOvr>
  <p:transition spd="slow">
    <p:pull dir="r"/>
  </p:transition>
</p:sld>
</file>

<file path=ppt/slides/slide9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7" name="Rectangle 2"/>
          <p:cNvSpPr>
            <a:spLocks noGrp="1" noChangeArrowheads="1"/>
          </p:cNvSpPr>
          <p:nvPr>
            <p:ph type="body" sz="half" idx="1"/>
          </p:nvPr>
        </p:nvSpPr>
        <p:spPr>
          <a:xfrm>
            <a:off x="809624" y="1628799"/>
            <a:ext cx="8679879" cy="4694213"/>
          </a:xfrm>
        </p:spPr>
        <p:txBody>
          <a:bodyPr anchor="ctr"/>
          <a:lstStyle/>
          <a:p>
            <a:pPr marL="261938" indent="-261938" algn="just">
              <a:lnSpc>
                <a:spcPts val="2700"/>
              </a:lnSpc>
              <a:spcBef>
                <a:spcPts val="600"/>
              </a:spcBef>
              <a:spcAft>
                <a:spcPts val="600"/>
              </a:spcAft>
              <a:defRPr/>
            </a:pPr>
            <a:r>
              <a:rPr lang="en-GB" sz="2000" dirty="0">
                <a:cs typeface="Arial" charset="0"/>
              </a:rPr>
              <a:t>The 2010 exercise was again coordinated by CEBS, and the one in 2011 already by its successor, the EBA, though the underlying balance sheet assessments still remained fully under national authorities, with the EU level having neither the means nor a mandate to double-check their findings.</a:t>
            </a:r>
          </a:p>
          <a:p>
            <a:pPr marL="261938" indent="-261938" algn="just">
              <a:lnSpc>
                <a:spcPts val="2700"/>
              </a:lnSpc>
              <a:spcBef>
                <a:spcPts val="600"/>
              </a:spcBef>
              <a:spcAft>
                <a:spcPts val="600"/>
              </a:spcAft>
              <a:defRPr/>
            </a:pPr>
            <a:r>
              <a:rPr lang="en-GB" sz="2000" dirty="0">
                <a:solidFill>
                  <a:srgbClr val="FF0000"/>
                </a:solidFill>
                <a:cs typeface="Arial" charset="0"/>
              </a:rPr>
              <a:t>Any credibility gained through additional transparency was ruined by subsequent developments, as banks that had been given as resilient collapsed shortly afterwards, </a:t>
            </a:r>
            <a:r>
              <a:rPr lang="en-GB" sz="2000" dirty="0" err="1">
                <a:solidFill>
                  <a:srgbClr val="FF0000"/>
                </a:solidFill>
                <a:cs typeface="Arial" charset="0"/>
              </a:rPr>
              <a:t>eg</a:t>
            </a:r>
            <a:r>
              <a:rPr lang="en-GB" sz="2000" dirty="0">
                <a:solidFill>
                  <a:srgbClr val="FF0000"/>
                </a:solidFill>
                <a:cs typeface="Arial" charset="0"/>
              </a:rPr>
              <a:t> Allied Irish Banks in Nov10 or Spain’s </a:t>
            </a:r>
            <a:r>
              <a:rPr lang="en-GB" sz="2000" dirty="0" err="1">
                <a:solidFill>
                  <a:srgbClr val="FF0000"/>
                </a:solidFill>
                <a:cs typeface="Arial" charset="0"/>
              </a:rPr>
              <a:t>Bankia</a:t>
            </a:r>
            <a:r>
              <a:rPr lang="en-GB" sz="2000" dirty="0">
                <a:solidFill>
                  <a:srgbClr val="FF0000"/>
                </a:solidFill>
                <a:cs typeface="Arial" charset="0"/>
              </a:rPr>
              <a:t> in Apr12</a:t>
            </a:r>
            <a:r>
              <a:rPr lang="en-GB" sz="2000" dirty="0">
                <a:cs typeface="Arial" charset="0"/>
              </a:rPr>
              <a:t>.</a:t>
            </a:r>
          </a:p>
          <a:p>
            <a:pPr marL="261938" indent="-261938" algn="just">
              <a:lnSpc>
                <a:spcPts val="2700"/>
              </a:lnSpc>
              <a:spcBef>
                <a:spcPts val="600"/>
              </a:spcBef>
              <a:spcAft>
                <a:spcPts val="600"/>
              </a:spcAft>
              <a:defRPr/>
            </a:pPr>
            <a:r>
              <a:rPr lang="en-GB" sz="2000" dirty="0">
                <a:cs typeface="Arial" charset="0"/>
              </a:rPr>
              <a:t>Eventually, </a:t>
            </a:r>
            <a:r>
              <a:rPr lang="en-GB" sz="2000" dirty="0">
                <a:solidFill>
                  <a:srgbClr val="FF0000"/>
                </a:solidFill>
                <a:cs typeface="Arial" charset="0"/>
              </a:rPr>
              <a:t>these stress tests only contributed to underline the inefficiency of EU and euro-area supervisory framework, and “the incentives for national banking supervisors to hide and deny problems in banks under their purview</a:t>
            </a:r>
            <a:r>
              <a:rPr lang="en-GB" sz="2000" dirty="0">
                <a:cs typeface="Arial" charset="0"/>
              </a:rPr>
              <a:t>” (</a:t>
            </a:r>
            <a:r>
              <a:rPr lang="en-GB" sz="2000" dirty="0" err="1">
                <a:cs typeface="Arial" charset="0"/>
              </a:rPr>
              <a:t>Veron</a:t>
            </a:r>
            <a:r>
              <a:rPr lang="en-GB" sz="2000" dirty="0">
                <a:cs typeface="Arial" charset="0"/>
              </a:rPr>
              <a:t> (2018)).</a:t>
            </a:r>
          </a:p>
          <a:p>
            <a:pPr marL="261938" indent="-261938" algn="just">
              <a:lnSpc>
                <a:spcPts val="2700"/>
              </a:lnSpc>
              <a:spcBef>
                <a:spcPts val="600"/>
              </a:spcBef>
              <a:spcAft>
                <a:spcPts val="600"/>
              </a:spcAft>
              <a:defRPr/>
            </a:pPr>
            <a:endParaRPr lang="en-US" sz="2000" dirty="0">
              <a:cs typeface="Arial" charset="0"/>
            </a:endParaRPr>
          </a:p>
        </p:txBody>
      </p:sp>
      <p:sp>
        <p:nvSpPr>
          <p:cNvPr id="278534"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Regulatory Initiatives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987</a:t>
            </a:fld>
            <a:endParaRPr lang="en-US"/>
          </a:p>
        </p:txBody>
      </p:sp>
    </p:spTree>
    <p:extLst>
      <p:ext uri="{BB962C8B-B14F-4D97-AF65-F5344CB8AC3E}">
        <p14:creationId xmlns:p14="http://schemas.microsoft.com/office/powerpoint/2010/main" val="1970105576"/>
      </p:ext>
    </p:extLst>
  </p:cSld>
  <p:clrMapOvr>
    <a:masterClrMapping/>
  </p:clrMapOvr>
  <p:transition spd="slow">
    <p:pull dir="r"/>
  </p:transition>
</p:sld>
</file>

<file path=ppt/slides/slide9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7" name="Rectangle 2"/>
          <p:cNvSpPr>
            <a:spLocks noGrp="1" noChangeArrowheads="1"/>
          </p:cNvSpPr>
          <p:nvPr>
            <p:ph type="body" sz="half" idx="1"/>
          </p:nvPr>
        </p:nvSpPr>
        <p:spPr>
          <a:xfrm>
            <a:off x="809624" y="1628800"/>
            <a:ext cx="8679879" cy="4660488"/>
          </a:xfrm>
        </p:spPr>
        <p:txBody>
          <a:bodyPr anchor="ctr"/>
          <a:lstStyle/>
          <a:p>
            <a:pPr marL="261938" indent="-261938" algn="just">
              <a:lnSpc>
                <a:spcPts val="2600"/>
              </a:lnSpc>
              <a:spcBef>
                <a:spcPts val="0"/>
              </a:spcBef>
              <a:spcAft>
                <a:spcPts val="600"/>
              </a:spcAft>
              <a:defRPr/>
            </a:pPr>
            <a:r>
              <a:rPr lang="en-GB" sz="2000" b="1" dirty="0" err="1">
                <a:solidFill>
                  <a:srgbClr val="FF0000"/>
                </a:solidFill>
                <a:cs typeface="Arial" charset="0"/>
              </a:rPr>
              <a:t>Larosière</a:t>
            </a:r>
            <a:r>
              <a:rPr lang="en-GB" sz="2000" b="1" dirty="0">
                <a:solidFill>
                  <a:srgbClr val="FF0000"/>
                </a:solidFill>
                <a:cs typeface="Arial" charset="0"/>
              </a:rPr>
              <a:t> Report</a:t>
            </a:r>
          </a:p>
          <a:p>
            <a:pPr marL="261938" indent="-261938" algn="just">
              <a:lnSpc>
                <a:spcPts val="2600"/>
              </a:lnSpc>
              <a:spcBef>
                <a:spcPts val="0"/>
              </a:spcBef>
              <a:spcAft>
                <a:spcPts val="600"/>
              </a:spcAft>
              <a:defRPr/>
            </a:pPr>
            <a:endParaRPr lang="en-GB" sz="2000" b="1" dirty="0">
              <a:solidFill>
                <a:srgbClr val="FF0000"/>
              </a:solidFill>
              <a:cs typeface="Arial" charset="0"/>
            </a:endParaRPr>
          </a:p>
          <a:p>
            <a:pPr marL="266700" indent="-266700" algn="just">
              <a:lnSpc>
                <a:spcPts val="2600"/>
              </a:lnSpc>
              <a:spcBef>
                <a:spcPts val="0"/>
              </a:spcBef>
              <a:spcAft>
                <a:spcPts val="600"/>
              </a:spcAft>
              <a:buFontTx/>
              <a:buChar char="-"/>
              <a:defRPr/>
            </a:pPr>
            <a:r>
              <a:rPr lang="en-GB" sz="1800" dirty="0">
                <a:cs typeface="Arial" charset="0"/>
              </a:rPr>
              <a:t>commissioned in late 2008 by the EC on EU financial regulation, </a:t>
            </a:r>
            <a:r>
              <a:rPr lang="en-US" sz="1800" dirty="0">
                <a:cs typeface="Arial" charset="0"/>
              </a:rPr>
              <a:t>to advise on the </a:t>
            </a:r>
            <a:r>
              <a:rPr lang="en-US" sz="1800" dirty="0">
                <a:solidFill>
                  <a:srgbClr val="FF0000"/>
                </a:solidFill>
                <a:cs typeface="Arial" charset="0"/>
              </a:rPr>
              <a:t>future of financial regulation and supervision</a:t>
            </a:r>
            <a:r>
              <a:rPr lang="en-US" sz="1800" dirty="0">
                <a:cs typeface="Arial" charset="0"/>
              </a:rPr>
              <a:t>,</a:t>
            </a:r>
            <a:r>
              <a:rPr lang="en-GB" sz="1800" dirty="0">
                <a:cs typeface="Arial" charset="0"/>
              </a:rPr>
              <a:t> delivered by an expert group chaired by former French central banker and IMF Managing Director Jacques de </a:t>
            </a:r>
            <a:r>
              <a:rPr lang="en-GB" sz="1800" dirty="0" err="1">
                <a:cs typeface="Arial" charset="0"/>
              </a:rPr>
              <a:t>Larosière</a:t>
            </a:r>
            <a:r>
              <a:rPr lang="en-GB" sz="1800" dirty="0">
                <a:cs typeface="Arial" charset="0"/>
              </a:rPr>
              <a:t> in Feb09.</a:t>
            </a:r>
          </a:p>
          <a:p>
            <a:pPr marL="266700" indent="-266700" algn="just">
              <a:lnSpc>
                <a:spcPts val="2600"/>
              </a:lnSpc>
              <a:spcBef>
                <a:spcPts val="0"/>
              </a:spcBef>
              <a:spcAft>
                <a:spcPts val="600"/>
              </a:spcAft>
              <a:buFontTx/>
              <a:buChar char="-"/>
              <a:defRPr/>
            </a:pPr>
            <a:r>
              <a:rPr lang="en-GB" sz="1800" dirty="0">
                <a:cs typeface="Arial" charset="0"/>
              </a:rPr>
              <a:t>presented the view of an EU financial ‘single rulebook’, implying fuller harmonisation of applicable rules and </a:t>
            </a:r>
            <a:r>
              <a:rPr lang="en-GB" sz="1800" dirty="0">
                <a:solidFill>
                  <a:srgbClr val="FF0000"/>
                </a:solidFill>
                <a:cs typeface="Arial" charset="0"/>
              </a:rPr>
              <a:t>a shift from directives to regulations</a:t>
            </a:r>
            <a:r>
              <a:rPr lang="en-GB" sz="1800" dirty="0">
                <a:cs typeface="Arial" charset="0"/>
              </a:rPr>
              <a:t>.</a:t>
            </a:r>
          </a:p>
          <a:p>
            <a:pPr marL="266700" indent="-266700" algn="just">
              <a:lnSpc>
                <a:spcPts val="2600"/>
              </a:lnSpc>
              <a:spcBef>
                <a:spcPts val="0"/>
              </a:spcBef>
              <a:spcAft>
                <a:spcPts val="600"/>
              </a:spcAft>
              <a:buFontTx/>
              <a:buChar char="-"/>
              <a:defRPr/>
            </a:pPr>
            <a:r>
              <a:rPr lang="en-GB" sz="1800" dirty="0">
                <a:solidFill>
                  <a:srgbClr val="FF0000"/>
                </a:solidFill>
                <a:cs typeface="Arial" charset="0"/>
              </a:rPr>
              <a:t>advocated the transformation of the 3 </a:t>
            </a:r>
            <a:r>
              <a:rPr lang="en-GB" sz="1800" dirty="0" err="1">
                <a:solidFill>
                  <a:srgbClr val="FF0000"/>
                </a:solidFill>
                <a:cs typeface="Arial" charset="0"/>
              </a:rPr>
              <a:t>Lamfalussy</a:t>
            </a:r>
            <a:r>
              <a:rPr lang="en-GB" sz="1800" dirty="0">
                <a:solidFill>
                  <a:srgbClr val="FF0000"/>
                </a:solidFill>
                <a:cs typeface="Arial" charset="0"/>
              </a:rPr>
              <a:t> Committees (CESR, CEBS and CEIOPS) into more authoritative ‘European Supervisory Authorities’, namely the EBA, the ESMA, and the EIOPA</a:t>
            </a:r>
            <a:r>
              <a:rPr lang="en-GB" sz="1800" dirty="0">
                <a:cs typeface="Arial" charset="0"/>
              </a:rPr>
              <a:t>, respectively located in London, Paris and Frankfurt like their predecessor Committees.</a:t>
            </a:r>
          </a:p>
          <a:p>
            <a:pPr marL="266700" indent="-266700" algn="just">
              <a:lnSpc>
                <a:spcPts val="2600"/>
              </a:lnSpc>
              <a:spcBef>
                <a:spcPts val="0"/>
              </a:spcBef>
              <a:spcAft>
                <a:spcPts val="600"/>
              </a:spcAft>
              <a:buFontTx/>
              <a:buChar char="-"/>
              <a:defRPr/>
            </a:pPr>
            <a:r>
              <a:rPr lang="en-GB" sz="1800" dirty="0">
                <a:cs typeface="Arial" charset="0"/>
              </a:rPr>
              <a:t>A </a:t>
            </a:r>
            <a:r>
              <a:rPr lang="en-GB" sz="1800" dirty="0">
                <a:solidFill>
                  <a:srgbClr val="FF0000"/>
                </a:solidFill>
                <a:cs typeface="Arial" charset="0"/>
              </a:rPr>
              <a:t>European Systemic Risk Board (ESRB) </a:t>
            </a:r>
            <a:r>
              <a:rPr lang="en-GB" sz="1800" dirty="0">
                <a:cs typeface="Arial" charset="0"/>
              </a:rPr>
              <a:t>was also recommended to monitor ‘macro-prudential’ issues and make recommendations, to be hosted by the ECB in Frankfurt.</a:t>
            </a:r>
            <a:endParaRPr lang="en-US" sz="1800" dirty="0">
              <a:cs typeface="Arial" charset="0"/>
            </a:endParaRPr>
          </a:p>
        </p:txBody>
      </p:sp>
      <p:sp>
        <p:nvSpPr>
          <p:cNvPr id="278534"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Regulatory Initiatives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988</a:t>
            </a:fld>
            <a:endParaRPr lang="en-US"/>
          </a:p>
        </p:txBody>
      </p:sp>
    </p:spTree>
    <p:extLst>
      <p:ext uri="{BB962C8B-B14F-4D97-AF65-F5344CB8AC3E}">
        <p14:creationId xmlns:p14="http://schemas.microsoft.com/office/powerpoint/2010/main" val="3550166664"/>
      </p:ext>
    </p:extLst>
  </p:cSld>
  <p:clrMapOvr>
    <a:masterClrMapping/>
  </p:clrMapOvr>
  <p:transition spd="slow">
    <p:pull dir="r"/>
  </p:transition>
</p:sld>
</file>

<file path=ppt/slides/slide9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809625" y="1643063"/>
            <a:ext cx="8572500" cy="4572000"/>
          </a:xfrm>
        </p:spPr>
        <p:txBody>
          <a:bodyPr anchor="ctr"/>
          <a:lstStyle/>
          <a:p>
            <a:pPr marL="174625" indent="-174625" algn="just">
              <a:lnSpc>
                <a:spcPts val="2700"/>
              </a:lnSpc>
              <a:spcBef>
                <a:spcPts val="600"/>
              </a:spcBef>
              <a:spcAft>
                <a:spcPts val="600"/>
              </a:spcAft>
              <a:defRPr/>
            </a:pPr>
            <a:r>
              <a:rPr lang="en-GB" sz="1800" dirty="0">
                <a:cs typeface="Arial" charset="0"/>
              </a:rPr>
              <a:t>After EU approved these proposals in May09 and the corresponding legislation was implemented in Nov10, the 3 ESAs were officially established on 1Jan11.</a:t>
            </a:r>
          </a:p>
          <a:p>
            <a:pPr marL="174625" indent="-174625" algn="just">
              <a:lnSpc>
                <a:spcPts val="2700"/>
              </a:lnSpc>
              <a:spcBef>
                <a:spcPts val="600"/>
              </a:spcBef>
              <a:spcAft>
                <a:spcPts val="600"/>
              </a:spcAft>
              <a:defRPr/>
            </a:pPr>
            <a:endParaRPr lang="en-US" sz="1800" u="sng" dirty="0">
              <a:solidFill>
                <a:srgbClr val="FF0000"/>
              </a:solidFill>
              <a:cs typeface="Arial" charset="0"/>
            </a:endParaRPr>
          </a:p>
          <a:p>
            <a:pPr marL="174625" indent="-174625" algn="just">
              <a:lnSpc>
                <a:spcPts val="2700"/>
              </a:lnSpc>
              <a:spcBef>
                <a:spcPts val="600"/>
              </a:spcBef>
              <a:spcAft>
                <a:spcPts val="600"/>
              </a:spcAft>
              <a:defRPr/>
            </a:pPr>
            <a:r>
              <a:rPr lang="en-US" sz="1800" u="sng" dirty="0" err="1">
                <a:solidFill>
                  <a:srgbClr val="FF0000"/>
                </a:solidFill>
                <a:cs typeface="Arial" charset="0"/>
              </a:rPr>
              <a:t>Liikanen</a:t>
            </a:r>
            <a:r>
              <a:rPr lang="en-US" sz="1800" u="sng" dirty="0">
                <a:solidFill>
                  <a:srgbClr val="FF0000"/>
                </a:solidFill>
                <a:cs typeface="Arial" charset="0"/>
              </a:rPr>
              <a:t> Report (Oct.2012)</a:t>
            </a:r>
            <a:r>
              <a:rPr lang="en-US" sz="1800" dirty="0">
                <a:solidFill>
                  <a:srgbClr val="FF0000"/>
                </a:solidFill>
                <a:cs typeface="Arial" charset="0"/>
              </a:rPr>
              <a:t>:</a:t>
            </a:r>
            <a:r>
              <a:rPr lang="en-US" sz="1800" dirty="0">
                <a:cs typeface="Arial" charset="0"/>
              </a:rPr>
              <a:t> </a:t>
            </a:r>
          </a:p>
          <a:p>
            <a:pPr algn="just">
              <a:lnSpc>
                <a:spcPts val="2700"/>
              </a:lnSpc>
              <a:spcBef>
                <a:spcPts val="600"/>
              </a:spcBef>
              <a:spcAft>
                <a:spcPts val="600"/>
              </a:spcAft>
              <a:buFontTx/>
              <a:buChar char="-"/>
              <a:defRPr/>
            </a:pPr>
            <a:r>
              <a:rPr lang="en-GB" sz="1800" dirty="0">
                <a:cs typeface="Arial" charset="0"/>
              </a:rPr>
              <a:t>High-level Expert Group on reforming the structure of the EU banking sector, established by Commissioner M. </a:t>
            </a:r>
            <a:r>
              <a:rPr lang="en-GB" sz="1800" dirty="0" err="1">
                <a:cs typeface="Arial" charset="0"/>
              </a:rPr>
              <a:t>Barnier</a:t>
            </a:r>
            <a:r>
              <a:rPr lang="en-GB" sz="1800" dirty="0">
                <a:cs typeface="Arial" charset="0"/>
              </a:rPr>
              <a:t> in Feb.12 to assess additional reforms.</a:t>
            </a:r>
          </a:p>
          <a:p>
            <a:pPr algn="just">
              <a:lnSpc>
                <a:spcPts val="2700"/>
              </a:lnSpc>
              <a:spcBef>
                <a:spcPts val="600"/>
              </a:spcBef>
              <a:spcAft>
                <a:spcPts val="600"/>
              </a:spcAft>
              <a:buFontTx/>
              <a:buChar char="-"/>
              <a:defRPr/>
            </a:pPr>
            <a:r>
              <a:rPr lang="en-US" sz="1800" u="sng" dirty="0">
                <a:solidFill>
                  <a:srgbClr val="FF0000"/>
                </a:solidFill>
                <a:cs typeface="Arial" charset="0"/>
              </a:rPr>
              <a:t>Main proposal</a:t>
            </a:r>
            <a:r>
              <a:rPr lang="en-US" sz="1800" dirty="0">
                <a:solidFill>
                  <a:srgbClr val="FF0000"/>
                </a:solidFill>
                <a:cs typeface="Arial" charset="0"/>
              </a:rPr>
              <a:t>: </a:t>
            </a:r>
            <a:r>
              <a:rPr lang="en-GB" sz="1800" dirty="0">
                <a:cs typeface="Arial" charset="0"/>
              </a:rPr>
              <a:t>legal separation of particularly risky financial activities from deposit-taking banks within a banking group =&gt; </a:t>
            </a:r>
            <a:r>
              <a:rPr lang="en-GB" sz="1800" u="sng" dirty="0">
                <a:solidFill>
                  <a:srgbClr val="FF0000"/>
                </a:solidFill>
                <a:cs typeface="Arial" charset="0"/>
              </a:rPr>
              <a:t>Proprietary trading and other significant trading activities should be assigned to a separate legal entity</a:t>
            </a:r>
            <a:r>
              <a:rPr lang="en-GB" sz="1800" dirty="0">
                <a:cs typeface="Arial" charset="0"/>
              </a:rPr>
              <a:t> if the activities to be separated amount to a significant share of a bank's business, but keeping </a:t>
            </a:r>
            <a:r>
              <a:rPr lang="en-GB" sz="1800" u="sng" dirty="0">
                <a:solidFill>
                  <a:srgbClr val="FF0000"/>
                </a:solidFill>
                <a:cs typeface="Arial" charset="0"/>
              </a:rPr>
              <a:t>universal banking model</a:t>
            </a:r>
            <a:r>
              <a:rPr lang="en-GB" sz="1800" dirty="0">
                <a:cs typeface="Arial" charset="0"/>
              </a:rPr>
              <a:t>, as the separated activities would be carried out in the same group.</a:t>
            </a:r>
            <a:endParaRPr lang="en-US" sz="1800" dirty="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European Regulatory Initiatives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989</a:t>
            </a:fld>
            <a:endParaRPr lang="en-US"/>
          </a:p>
        </p:txBody>
      </p:sp>
    </p:spTree>
    <p:extLst>
      <p:ext uri="{BB962C8B-B14F-4D97-AF65-F5344CB8AC3E}">
        <p14:creationId xmlns:p14="http://schemas.microsoft.com/office/powerpoint/2010/main" val="1553682682"/>
      </p:ext>
    </p:extLst>
  </p:cSld>
  <p:clrMapOvr>
    <a:masterClrMapping/>
  </p:clrMapOvr>
  <p:transition spd="slow">
    <p:pull dir="r"/>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76536" y="342900"/>
            <a:ext cx="8716714" cy="1104900"/>
          </a:xfrm>
        </p:spPr>
        <p:txBody>
          <a:bodyPr/>
          <a:lstStyle/>
          <a:p>
            <a:pPr algn="ctr"/>
            <a:r>
              <a:rPr lang="en-US" sz="4000" dirty="0"/>
              <a:t>Increasing weight and concentration of the Financial Sector</a:t>
            </a:r>
          </a:p>
        </p:txBody>
      </p:sp>
      <p:sp>
        <p:nvSpPr>
          <p:cNvPr id="1619971" name="Rectangle 3"/>
          <p:cNvSpPr>
            <a:spLocks noGrp="1" noChangeArrowheads="1"/>
          </p:cNvSpPr>
          <p:nvPr>
            <p:ph type="body" idx="1"/>
          </p:nvPr>
        </p:nvSpPr>
        <p:spPr>
          <a:xfrm>
            <a:off x="809596" y="1628799"/>
            <a:ext cx="8643998" cy="4694213"/>
          </a:xfrm>
        </p:spPr>
        <p:txBody>
          <a:bodyPr/>
          <a:lstStyle/>
          <a:p>
            <a:pPr marL="263525" indent="-263525" algn="just">
              <a:lnSpc>
                <a:spcPts val="2600"/>
              </a:lnSpc>
              <a:spcBef>
                <a:spcPts val="600"/>
              </a:spcBef>
              <a:spcAft>
                <a:spcPts val="600"/>
              </a:spcAft>
            </a:pPr>
            <a:r>
              <a:rPr lang="en-US" sz="2000" b="1" dirty="0">
                <a:solidFill>
                  <a:srgbClr val="FF3300"/>
                </a:solidFill>
              </a:rPr>
              <a:t>Topics:</a:t>
            </a:r>
          </a:p>
          <a:p>
            <a:pPr marL="263525" indent="-263525" algn="just">
              <a:lnSpc>
                <a:spcPts val="2600"/>
              </a:lnSpc>
              <a:spcBef>
                <a:spcPts val="600"/>
              </a:spcBef>
              <a:spcAft>
                <a:spcPts val="600"/>
              </a:spcAft>
            </a:pPr>
            <a:endParaRPr lang="en-US" sz="2000" b="1" dirty="0">
              <a:solidFill>
                <a:srgbClr val="FF3300"/>
              </a:solidFill>
            </a:endParaRPr>
          </a:p>
          <a:p>
            <a:pPr marL="514350" indent="-514350" algn="just">
              <a:lnSpc>
                <a:spcPts val="2600"/>
              </a:lnSpc>
              <a:spcBef>
                <a:spcPts val="600"/>
              </a:spcBef>
              <a:spcAft>
                <a:spcPts val="600"/>
              </a:spcAft>
              <a:buAutoNum type="romanLcParenBoth"/>
            </a:pPr>
            <a:r>
              <a:rPr lang="en-US" sz="2000" dirty="0"/>
              <a:t>Weight on GDP</a:t>
            </a:r>
          </a:p>
          <a:p>
            <a:pPr marL="514350" indent="-514350" algn="just">
              <a:lnSpc>
                <a:spcPts val="2600"/>
              </a:lnSpc>
              <a:spcBef>
                <a:spcPts val="600"/>
              </a:spcBef>
              <a:spcAft>
                <a:spcPts val="600"/>
              </a:spcAft>
              <a:buAutoNum type="romanLcParenBoth"/>
            </a:pPr>
            <a:r>
              <a:rPr lang="en-US" sz="2000" dirty="0"/>
              <a:t>Weight on Profits</a:t>
            </a:r>
          </a:p>
          <a:p>
            <a:pPr marL="514350" indent="-514350" algn="just">
              <a:lnSpc>
                <a:spcPts val="2600"/>
              </a:lnSpc>
              <a:spcBef>
                <a:spcPts val="600"/>
              </a:spcBef>
              <a:spcAft>
                <a:spcPts val="600"/>
              </a:spcAft>
              <a:buFont typeface="Monotype Sorts" pitchFamily="2" charset="2"/>
              <a:buAutoNum type="romanLcParenBoth"/>
            </a:pPr>
            <a:r>
              <a:rPr lang="en-US" sz="2000" dirty="0"/>
              <a:t>Riskier Strategies</a:t>
            </a:r>
          </a:p>
          <a:p>
            <a:pPr marL="514350" indent="-514350" algn="just">
              <a:lnSpc>
                <a:spcPts val="2600"/>
              </a:lnSpc>
              <a:spcBef>
                <a:spcPts val="600"/>
              </a:spcBef>
              <a:spcAft>
                <a:spcPts val="600"/>
              </a:spcAft>
              <a:buAutoNum type="romanLcParenBoth"/>
            </a:pPr>
            <a:r>
              <a:rPr lang="en-US" sz="2000" dirty="0"/>
              <a:t>Irrelevance for Central Banks</a:t>
            </a:r>
          </a:p>
          <a:p>
            <a:pPr marL="514350" indent="-514350" algn="just">
              <a:lnSpc>
                <a:spcPts val="2600"/>
              </a:lnSpc>
              <a:spcBef>
                <a:spcPts val="600"/>
              </a:spcBef>
              <a:spcAft>
                <a:spcPts val="600"/>
              </a:spcAft>
              <a:buAutoNum type="romanLcParenBoth"/>
            </a:pPr>
            <a:r>
              <a:rPr lang="en-US" sz="2000" dirty="0"/>
              <a:t>Concentration</a:t>
            </a:r>
          </a:p>
          <a:p>
            <a:pPr marL="514350" indent="-514350" algn="just">
              <a:lnSpc>
                <a:spcPts val="2600"/>
              </a:lnSpc>
              <a:spcBef>
                <a:spcPts val="600"/>
              </a:spcBef>
              <a:spcAft>
                <a:spcPts val="600"/>
              </a:spcAft>
              <a:buAutoNum type="romanLcParenBoth"/>
            </a:pPr>
            <a:endParaRPr lang="en-US" sz="2000" dirty="0"/>
          </a:p>
          <a:p>
            <a:pPr marL="514350" indent="-514350" algn="just">
              <a:lnSpc>
                <a:spcPts val="2600"/>
              </a:lnSpc>
              <a:spcBef>
                <a:spcPts val="600"/>
              </a:spcBef>
              <a:spcAft>
                <a:spcPts val="600"/>
              </a:spcAft>
              <a:buAutoNum type="romanLcParenBoth"/>
            </a:pPr>
            <a:endParaRPr lang="en-US" sz="20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99</a:t>
            </a:fld>
            <a:endParaRPr lang="en-US"/>
          </a:p>
        </p:txBody>
      </p:sp>
    </p:spTree>
    <p:extLst>
      <p:ext uri="{BB962C8B-B14F-4D97-AF65-F5344CB8AC3E}">
        <p14:creationId xmlns:p14="http://schemas.microsoft.com/office/powerpoint/2010/main" val="1546773251"/>
      </p:ext>
    </p:extLst>
  </p:cSld>
  <p:clrMapOvr>
    <a:masterClrMapping/>
  </p:clrMapOvr>
  <p:transition spd="slow">
    <p:pull dir="r"/>
  </p:transition>
</p:sld>
</file>

<file path=ppt/slides/slide9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809625" y="1643063"/>
            <a:ext cx="8572500" cy="4572000"/>
          </a:xfrm>
        </p:spPr>
        <p:txBody>
          <a:bodyPr anchor="ctr"/>
          <a:lstStyle/>
          <a:p>
            <a:pPr marL="358775" indent="-358775" algn="just">
              <a:lnSpc>
                <a:spcPts val="2600"/>
              </a:lnSpc>
              <a:spcBef>
                <a:spcPts val="0"/>
              </a:spcBef>
              <a:spcAft>
                <a:spcPts val="600"/>
              </a:spcAft>
              <a:defRPr/>
            </a:pPr>
            <a:r>
              <a:rPr lang="en-US" sz="2000" u="sng" dirty="0">
                <a:solidFill>
                  <a:srgbClr val="FF0000"/>
                </a:solidFill>
                <a:cs typeface="Arial" charset="0"/>
              </a:rPr>
              <a:t>Other proposals</a:t>
            </a:r>
            <a:r>
              <a:rPr lang="en-US" sz="2000" dirty="0">
                <a:cs typeface="Arial" charset="0"/>
              </a:rPr>
              <a:t>:</a:t>
            </a:r>
          </a:p>
          <a:p>
            <a:pPr algn="just">
              <a:lnSpc>
                <a:spcPts val="2600"/>
              </a:lnSpc>
              <a:spcBef>
                <a:spcPts val="0"/>
              </a:spcBef>
              <a:spcAft>
                <a:spcPts val="600"/>
              </a:spcAft>
              <a:buFontTx/>
              <a:buChar char="-"/>
              <a:defRPr/>
            </a:pPr>
            <a:r>
              <a:rPr lang="en-GB" sz="2000" dirty="0">
                <a:solidFill>
                  <a:srgbClr val="FF0000"/>
                </a:solidFill>
                <a:cs typeface="Arial" charset="0"/>
              </a:rPr>
              <a:t>more robust risk weights </a:t>
            </a:r>
            <a:r>
              <a:rPr lang="en-GB" sz="2000" dirty="0">
                <a:cs typeface="Arial" charset="0"/>
              </a:rPr>
              <a:t>in the determination of minimum capital standards and more consistent treatment of risk in internal models, namely on the trading book and real estate lending;</a:t>
            </a:r>
          </a:p>
          <a:p>
            <a:pPr algn="just">
              <a:lnSpc>
                <a:spcPts val="2600"/>
              </a:lnSpc>
              <a:spcBef>
                <a:spcPts val="0"/>
              </a:spcBef>
              <a:spcAft>
                <a:spcPts val="600"/>
              </a:spcAft>
              <a:buFontTx/>
              <a:buChar char="-"/>
              <a:defRPr/>
            </a:pPr>
            <a:r>
              <a:rPr lang="en-GB" sz="2000" dirty="0">
                <a:cs typeface="Arial" charset="0"/>
              </a:rPr>
              <a:t>include maximum loan-to-value (and/or loan-to-income) ratios in micro- and macro-prudential supervision’s instruments;</a:t>
            </a:r>
          </a:p>
          <a:p>
            <a:pPr algn="just">
              <a:lnSpc>
                <a:spcPts val="2600"/>
              </a:lnSpc>
              <a:spcBef>
                <a:spcPts val="0"/>
              </a:spcBef>
              <a:spcAft>
                <a:spcPts val="600"/>
              </a:spcAft>
              <a:buFontTx/>
              <a:buChar char="-"/>
              <a:defRPr/>
            </a:pPr>
            <a:r>
              <a:rPr lang="en-GB" sz="2000" dirty="0">
                <a:cs typeface="Arial" charset="0"/>
              </a:rPr>
              <a:t>extend existing corporate governance reforms by specific measures to:</a:t>
            </a:r>
          </a:p>
          <a:p>
            <a:pPr marL="457200" indent="-457200" algn="just">
              <a:lnSpc>
                <a:spcPts val="2600"/>
              </a:lnSpc>
              <a:spcBef>
                <a:spcPts val="0"/>
              </a:spcBef>
              <a:spcAft>
                <a:spcPts val="600"/>
              </a:spcAft>
              <a:buAutoNum type="arabicParenBoth"/>
              <a:defRPr/>
            </a:pPr>
            <a:r>
              <a:rPr lang="en-GB" sz="1600" dirty="0">
                <a:cs typeface="Arial" charset="0"/>
              </a:rPr>
              <a:t>strengthen boards and management;</a:t>
            </a:r>
          </a:p>
          <a:p>
            <a:pPr marL="457200" indent="-457200" algn="just">
              <a:lnSpc>
                <a:spcPts val="2600"/>
              </a:lnSpc>
              <a:spcBef>
                <a:spcPts val="0"/>
              </a:spcBef>
              <a:spcAft>
                <a:spcPts val="600"/>
              </a:spcAft>
              <a:buAutoNum type="arabicParenBoth"/>
              <a:defRPr/>
            </a:pPr>
            <a:r>
              <a:rPr lang="en-GB" sz="1600" dirty="0">
                <a:cs typeface="Arial" charset="0"/>
              </a:rPr>
              <a:t>promote the risk management function;</a:t>
            </a:r>
          </a:p>
          <a:p>
            <a:pPr marL="457200" indent="-457200" algn="just">
              <a:lnSpc>
                <a:spcPts val="2600"/>
              </a:lnSpc>
              <a:spcBef>
                <a:spcPts val="0"/>
              </a:spcBef>
              <a:spcAft>
                <a:spcPts val="600"/>
              </a:spcAft>
              <a:buAutoNum type="arabicParenBoth"/>
              <a:defRPr/>
            </a:pPr>
            <a:r>
              <a:rPr lang="en-GB" sz="1600" dirty="0">
                <a:cs typeface="Arial" charset="0"/>
              </a:rPr>
              <a:t>rein in compensation for bank management and staff;</a:t>
            </a:r>
          </a:p>
          <a:p>
            <a:pPr marL="457200" indent="-457200" algn="just">
              <a:lnSpc>
                <a:spcPts val="2600"/>
              </a:lnSpc>
              <a:spcBef>
                <a:spcPts val="0"/>
              </a:spcBef>
              <a:spcAft>
                <a:spcPts val="600"/>
              </a:spcAft>
              <a:buAutoNum type="arabicParenBoth"/>
              <a:defRPr/>
            </a:pPr>
            <a:r>
              <a:rPr lang="en-GB" sz="1600" dirty="0">
                <a:cs typeface="Arial" charset="0"/>
              </a:rPr>
              <a:t>improve risk disclosure</a:t>
            </a:r>
          </a:p>
          <a:p>
            <a:pPr marL="457200" indent="-457200" algn="just">
              <a:lnSpc>
                <a:spcPts val="2600"/>
              </a:lnSpc>
              <a:spcBef>
                <a:spcPts val="0"/>
              </a:spcBef>
              <a:spcAft>
                <a:spcPts val="600"/>
              </a:spcAft>
              <a:buAutoNum type="arabicParenBoth"/>
              <a:defRPr/>
            </a:pPr>
            <a:r>
              <a:rPr lang="en-GB" sz="1600" dirty="0">
                <a:cs typeface="Arial" charset="0"/>
              </a:rPr>
              <a:t>strengthen sanctioning powers.</a:t>
            </a:r>
            <a:endParaRPr lang="en-US" sz="1600" dirty="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European Regulatory Initiatives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990</a:t>
            </a:fld>
            <a:endParaRPr lang="en-US"/>
          </a:p>
        </p:txBody>
      </p:sp>
    </p:spTree>
    <p:extLst>
      <p:ext uri="{BB962C8B-B14F-4D97-AF65-F5344CB8AC3E}">
        <p14:creationId xmlns:p14="http://schemas.microsoft.com/office/powerpoint/2010/main" val="1147908956"/>
      </p:ext>
    </p:extLst>
  </p:cSld>
  <p:clrMapOvr>
    <a:masterClrMapping/>
  </p:clrMapOvr>
  <p:transition spd="slow">
    <p:pull dir="r"/>
  </p:transition>
</p:sld>
</file>

<file path=ppt/slides/slide9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a:solidFill>
                  <a:schemeClr val="tx1"/>
                </a:solidFill>
              </a:rPr>
              <a:t>European Supervision Model</a:t>
            </a:r>
          </a:p>
        </p:txBody>
      </p:sp>
      <p:sp>
        <p:nvSpPr>
          <p:cNvPr id="290820" name="Rectangle 2"/>
          <p:cNvSpPr txBox="1">
            <a:spLocks noChangeArrowheads="1"/>
          </p:cNvSpPr>
          <p:nvPr/>
        </p:nvSpPr>
        <p:spPr bwMode="auto">
          <a:xfrm>
            <a:off x="738188" y="1628800"/>
            <a:ext cx="4574852" cy="4724015"/>
          </a:xfrm>
          <a:prstGeom prst="rect">
            <a:avLst/>
          </a:prstGeom>
          <a:noFill/>
          <a:ln w="9525">
            <a:noFill/>
            <a:miter lim="800000"/>
            <a:headEnd/>
            <a:tailEnd/>
          </a:ln>
        </p:spPr>
        <p:txBody>
          <a:bodyPr lIns="92075" tIns="46038" rIns="92075" bIns="46038" anchor="ctr"/>
          <a:lstStyle/>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US" sz="2000" u="none" dirty="0">
                <a:solidFill>
                  <a:srgbClr val="FF0000"/>
                </a:solidFill>
              </a:rPr>
              <a:t>European system of financial regulation and supervision:</a:t>
            </a:r>
          </a:p>
          <a:p>
            <a:pPr marL="514350" lvl="2" indent="-514350" algn="just">
              <a:lnSpc>
                <a:spcPts val="2700"/>
              </a:lnSpc>
              <a:spcBef>
                <a:spcPts val="600"/>
              </a:spcBef>
              <a:spcAft>
                <a:spcPts val="600"/>
              </a:spcAft>
              <a:buClr>
                <a:schemeClr val="bg2"/>
              </a:buClr>
              <a:buSzPct val="75000"/>
              <a:buAutoNum type="romanLcParenBoth"/>
              <a:defRPr/>
            </a:pPr>
            <a:r>
              <a:rPr lang="en-US" sz="2000" b="0" u="none" dirty="0">
                <a:solidFill>
                  <a:srgbClr val="FF0000"/>
                </a:solidFill>
              </a:rPr>
              <a:t>3 </a:t>
            </a:r>
            <a:r>
              <a:rPr lang="en-US" sz="2000" b="0" u="none" dirty="0" err="1">
                <a:solidFill>
                  <a:srgbClr val="FF0000"/>
                </a:solidFill>
              </a:rPr>
              <a:t>microprudential</a:t>
            </a:r>
            <a:r>
              <a:rPr lang="en-US" sz="2000" b="0" u="none" dirty="0">
                <a:solidFill>
                  <a:srgbClr val="FF0000"/>
                </a:solidFill>
              </a:rPr>
              <a:t>  European Supervisory Authorities (ESAs) - </a:t>
            </a:r>
            <a:r>
              <a:rPr lang="en-US" sz="2000" b="0" u="none" dirty="0">
                <a:solidFill>
                  <a:schemeClr val="tx1"/>
                </a:solidFill>
              </a:rPr>
              <a:t>focused on the banking and insurance sectors, as well as on the capital markets, </a:t>
            </a:r>
            <a:r>
              <a:rPr lang="en-US" sz="2000" b="0" u="none" dirty="0">
                <a:solidFill>
                  <a:schemeClr val="tx2">
                    <a:lumMod val="75000"/>
                  </a:schemeClr>
                </a:solidFill>
              </a:rPr>
              <a:t>coordinating the action of national authorities and imposing common rules, strengthening the role previously given to the European Committees.</a:t>
            </a:r>
          </a:p>
          <a:p>
            <a:pPr marL="514350" lvl="2" indent="-514350" algn="just">
              <a:lnSpc>
                <a:spcPts val="2700"/>
              </a:lnSpc>
              <a:spcBef>
                <a:spcPts val="600"/>
              </a:spcBef>
              <a:spcAft>
                <a:spcPts val="600"/>
              </a:spcAft>
              <a:buClr>
                <a:schemeClr val="bg2"/>
              </a:buClr>
              <a:buSzPct val="75000"/>
              <a:buAutoNum type="romanLcParenBoth"/>
              <a:defRPr/>
            </a:pPr>
            <a:r>
              <a:rPr lang="en-US" sz="2000" b="0" u="none" dirty="0">
                <a:solidFill>
                  <a:srgbClr val="FF0000"/>
                </a:solidFill>
              </a:rPr>
              <a:t>1 </a:t>
            </a:r>
            <a:r>
              <a:rPr lang="en-US" sz="2000" b="0" u="none" dirty="0" err="1">
                <a:solidFill>
                  <a:srgbClr val="FF0000"/>
                </a:solidFill>
              </a:rPr>
              <a:t>macroprudential</a:t>
            </a:r>
            <a:r>
              <a:rPr lang="en-US" sz="2000" b="0" u="none" dirty="0">
                <a:solidFill>
                  <a:srgbClr val="FF0000"/>
                </a:solidFill>
              </a:rPr>
              <a:t> authority – ESRB</a:t>
            </a:r>
          </a:p>
        </p:txBody>
      </p:sp>
      <p:sp>
        <p:nvSpPr>
          <p:cNvPr id="9" name="Text Box 6"/>
          <p:cNvSpPr txBox="1">
            <a:spLocks noChangeArrowheads="1"/>
          </p:cNvSpPr>
          <p:nvPr/>
        </p:nvSpPr>
        <p:spPr bwMode="auto">
          <a:xfrm>
            <a:off x="5457058" y="5286375"/>
            <a:ext cx="3996506" cy="523220"/>
          </a:xfrm>
          <a:prstGeom prst="rect">
            <a:avLst/>
          </a:prstGeom>
          <a:noFill/>
          <a:ln w="12700" cap="sq">
            <a:noFill/>
            <a:miter lim="800000"/>
            <a:headEnd/>
            <a:tailEnd/>
          </a:ln>
        </p:spPr>
        <p:txBody>
          <a:bodyPr wrap="square">
            <a:spAutoFit/>
          </a:bodyPr>
          <a:lstStyle/>
          <a:p>
            <a:pPr algn="just">
              <a:buFont typeface="Webdings" pitchFamily="18" charset="2"/>
              <a:buNone/>
            </a:pPr>
            <a:r>
              <a:rPr lang="pt-PT" sz="1400" b="0" u="none" dirty="0" err="1">
                <a:solidFill>
                  <a:schemeClr val="tx1"/>
                </a:solidFill>
              </a:rPr>
              <a:t>Source</a:t>
            </a:r>
            <a:r>
              <a:rPr lang="pt-PT" sz="1400" b="0" u="none" dirty="0">
                <a:solidFill>
                  <a:schemeClr val="tx1"/>
                </a:solidFill>
              </a:rPr>
              <a:t>: Banco de Portugal (2010), ”</a:t>
            </a:r>
            <a:r>
              <a:rPr lang="en-US" sz="1400" b="0" u="none" dirty="0">
                <a:solidFill>
                  <a:schemeClr val="tx1"/>
                </a:solidFill>
              </a:rPr>
              <a:t>Financial Stability Report</a:t>
            </a:r>
            <a:r>
              <a:rPr lang="pt-PT" sz="1400" b="0" u="none" dirty="0">
                <a:solidFill>
                  <a:schemeClr val="tx1"/>
                </a:solidFill>
              </a:rPr>
              <a:t>”, </a:t>
            </a:r>
            <a:r>
              <a:rPr lang="pt-PT" sz="1400" b="0" u="none" dirty="0" err="1">
                <a:solidFill>
                  <a:schemeClr val="tx1"/>
                </a:solidFill>
              </a:rPr>
              <a:t>May</a:t>
            </a:r>
            <a:r>
              <a:rPr lang="pt-PT" sz="1400" b="0" u="none" dirty="0">
                <a:solidFill>
                  <a:schemeClr val="tx1"/>
                </a:solidFill>
              </a:rPr>
              <a:t>.</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057" y="1657313"/>
            <a:ext cx="3996508" cy="3495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991</a:t>
            </a:fld>
            <a:endParaRPr lang="en-US"/>
          </a:p>
        </p:txBody>
      </p:sp>
      <p:sp>
        <p:nvSpPr>
          <p:cNvPr id="6" name="AutoShape 4" descr="https://www.bankingsupervision.europa.eu/about/esfs/shared/img/macro.png"/>
          <p:cNvSpPr>
            <a:spLocks noChangeAspect="1" noChangeArrowheads="1"/>
          </p:cNvSpPr>
          <p:nvPr/>
        </p:nvSpPr>
        <p:spPr bwMode="auto">
          <a:xfrm>
            <a:off x="635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508597825"/>
      </p:ext>
    </p:extLst>
  </p:cSld>
  <p:clrMapOvr>
    <a:masterClrMapping/>
  </p:clrMapOvr>
  <p:transition spd="slow">
    <p:pull dir="r"/>
  </p:transition>
</p:sld>
</file>

<file path=ppt/slides/slide9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a:solidFill>
                  <a:schemeClr val="tx1"/>
                </a:solidFill>
              </a:rPr>
              <a:t>European Supervision Model</a:t>
            </a:r>
          </a:p>
        </p:txBody>
      </p:sp>
      <p:sp>
        <p:nvSpPr>
          <p:cNvPr id="290820" name="Rectangle 2"/>
          <p:cNvSpPr txBox="1">
            <a:spLocks noChangeArrowheads="1"/>
          </p:cNvSpPr>
          <p:nvPr/>
        </p:nvSpPr>
        <p:spPr bwMode="auto">
          <a:xfrm>
            <a:off x="738188" y="1657313"/>
            <a:ext cx="8755062" cy="4580000"/>
          </a:xfrm>
          <a:prstGeom prst="rect">
            <a:avLst/>
          </a:prstGeom>
          <a:noFill/>
          <a:ln w="9525">
            <a:noFill/>
            <a:miter lim="800000"/>
            <a:headEnd/>
            <a:tailEnd/>
          </a:ln>
        </p:spPr>
        <p:txBody>
          <a:bodyPr lIns="92075" tIns="46038" rIns="92075" bIns="46038" anchor="ctr"/>
          <a:lstStyle/>
          <a:p>
            <a:pPr marL="360363" lvl="2" indent="-360363" algn="just">
              <a:lnSpc>
                <a:spcPts val="2700"/>
              </a:lnSpc>
              <a:spcBef>
                <a:spcPts val="600"/>
              </a:spcBef>
              <a:spcAft>
                <a:spcPts val="600"/>
              </a:spcAft>
              <a:buClr>
                <a:schemeClr val="bg2"/>
              </a:buClr>
              <a:buSzPct val="75000"/>
              <a:buFont typeface="Monotype Sorts" pitchFamily="2" charset="2"/>
              <a:buChar char="n"/>
              <a:defRPr/>
            </a:pPr>
            <a:r>
              <a:rPr lang="en-GB" sz="2000" b="0" u="none" dirty="0">
                <a:solidFill>
                  <a:srgbClr val="FF0000"/>
                </a:solidFill>
              </a:rPr>
              <a:t>Main tasks of the ESRB </a:t>
            </a:r>
            <a:r>
              <a:rPr lang="en-GB" sz="2000" b="0" u="none" dirty="0">
                <a:solidFill>
                  <a:schemeClr val="tx1"/>
                </a:solidFill>
              </a:rPr>
              <a:t>:</a:t>
            </a:r>
          </a:p>
          <a:p>
            <a:pPr marL="400050" lvl="2" indent="-400050" algn="just">
              <a:lnSpc>
                <a:spcPts val="2700"/>
              </a:lnSpc>
              <a:spcBef>
                <a:spcPts val="600"/>
              </a:spcBef>
              <a:spcAft>
                <a:spcPts val="600"/>
              </a:spcAft>
              <a:buClr>
                <a:schemeClr val="bg2"/>
              </a:buClr>
              <a:buSzPct val="75000"/>
              <a:buAutoNum type="romanLcParenBoth"/>
              <a:defRPr/>
            </a:pPr>
            <a:r>
              <a:rPr lang="en-GB" sz="1800" b="0" u="none" dirty="0">
                <a:solidFill>
                  <a:schemeClr val="tx1"/>
                </a:solidFill>
              </a:rPr>
              <a:t>collecting and analysing relevant information to identify systemic risks</a:t>
            </a:r>
          </a:p>
          <a:p>
            <a:pPr marL="400050" lvl="2" indent="-400050" algn="just">
              <a:lnSpc>
                <a:spcPts val="2700"/>
              </a:lnSpc>
              <a:spcBef>
                <a:spcPts val="600"/>
              </a:spcBef>
              <a:spcAft>
                <a:spcPts val="600"/>
              </a:spcAft>
              <a:buClr>
                <a:schemeClr val="bg2"/>
              </a:buClr>
              <a:buSzPct val="75000"/>
              <a:buAutoNum type="romanLcParenBoth"/>
              <a:defRPr/>
            </a:pPr>
            <a:r>
              <a:rPr lang="en-GB" sz="1800" b="0" u="none" dirty="0">
                <a:solidFill>
                  <a:schemeClr val="tx1"/>
                </a:solidFill>
              </a:rPr>
              <a:t>issuing warnings where systemic risks are deemed to be significant</a:t>
            </a:r>
          </a:p>
          <a:p>
            <a:pPr marL="400050" lvl="2" indent="-400050" algn="just">
              <a:lnSpc>
                <a:spcPts val="2700"/>
              </a:lnSpc>
              <a:spcBef>
                <a:spcPts val="600"/>
              </a:spcBef>
              <a:spcAft>
                <a:spcPts val="600"/>
              </a:spcAft>
              <a:buClr>
                <a:schemeClr val="bg2"/>
              </a:buClr>
              <a:buSzPct val="75000"/>
              <a:buAutoNum type="romanLcParenBoth"/>
              <a:defRPr/>
            </a:pPr>
            <a:r>
              <a:rPr lang="en-GB" sz="1800" b="0" u="none" dirty="0">
                <a:solidFill>
                  <a:schemeClr val="tx1"/>
                </a:solidFill>
              </a:rPr>
              <a:t>issuing recommendations for action in response to the risks identified</a:t>
            </a:r>
          </a:p>
          <a:p>
            <a:pPr marL="400050" lvl="2" indent="-400050" algn="just">
              <a:lnSpc>
                <a:spcPts val="2700"/>
              </a:lnSpc>
              <a:spcBef>
                <a:spcPts val="600"/>
              </a:spcBef>
              <a:spcAft>
                <a:spcPts val="600"/>
              </a:spcAft>
              <a:buClr>
                <a:schemeClr val="bg2"/>
              </a:buClr>
              <a:buSzPct val="75000"/>
              <a:buAutoNum type="romanLcParenBoth"/>
              <a:defRPr/>
            </a:pPr>
            <a:r>
              <a:rPr lang="en-GB" sz="1800" b="0" u="none" dirty="0">
                <a:solidFill>
                  <a:schemeClr val="tx1"/>
                </a:solidFill>
              </a:rPr>
              <a:t>monitoring the follow-up of warnings and recommendations</a:t>
            </a:r>
          </a:p>
          <a:p>
            <a:pPr marL="400050" lvl="2" indent="-400050" algn="just">
              <a:lnSpc>
                <a:spcPts val="2700"/>
              </a:lnSpc>
              <a:spcBef>
                <a:spcPts val="600"/>
              </a:spcBef>
              <a:spcAft>
                <a:spcPts val="600"/>
              </a:spcAft>
              <a:buClr>
                <a:schemeClr val="bg2"/>
              </a:buClr>
              <a:buSzPct val="75000"/>
              <a:buAutoNum type="romanLcParenBoth"/>
              <a:defRPr/>
            </a:pPr>
            <a:r>
              <a:rPr lang="en-GB" sz="1800" b="0" u="none" dirty="0">
                <a:solidFill>
                  <a:schemeClr val="tx1"/>
                </a:solidFill>
              </a:rPr>
              <a:t>cooperating and coordinating with ESAs and international fora</a:t>
            </a:r>
          </a:p>
          <a:p>
            <a:pPr marL="360363" lvl="2" indent="-360363" algn="just">
              <a:lnSpc>
                <a:spcPts val="2700"/>
              </a:lnSpc>
              <a:spcBef>
                <a:spcPts val="600"/>
              </a:spcBef>
              <a:spcAft>
                <a:spcPts val="600"/>
              </a:spcAft>
              <a:buClr>
                <a:schemeClr val="bg2"/>
              </a:buClr>
              <a:buSzPct val="75000"/>
              <a:buFont typeface="Monotype Sorts" pitchFamily="2" charset="2"/>
              <a:buChar char="n"/>
              <a:defRPr/>
            </a:pPr>
            <a:r>
              <a:rPr lang="en-GB" sz="2000" b="0" u="none" dirty="0">
                <a:solidFill>
                  <a:srgbClr val="FF0000"/>
                </a:solidFill>
              </a:rPr>
              <a:t>Composition of the ESRB :</a:t>
            </a:r>
          </a:p>
          <a:p>
            <a:pPr marL="400050" lvl="2" indent="-400050" algn="just">
              <a:lnSpc>
                <a:spcPts val="2700"/>
              </a:lnSpc>
              <a:spcBef>
                <a:spcPts val="600"/>
              </a:spcBef>
              <a:spcAft>
                <a:spcPts val="600"/>
              </a:spcAft>
              <a:buClr>
                <a:schemeClr val="bg2"/>
              </a:buClr>
              <a:buSzPct val="75000"/>
              <a:buAutoNum type="romanLcParenBoth"/>
              <a:defRPr/>
            </a:pPr>
            <a:r>
              <a:rPr lang="en-GB" sz="1800" b="0" u="none" dirty="0">
                <a:solidFill>
                  <a:schemeClr val="tx1"/>
                </a:solidFill>
              </a:rPr>
              <a:t>the President of the ECB is also the Chair of the ESRB.</a:t>
            </a:r>
          </a:p>
          <a:p>
            <a:pPr marL="400050" lvl="2" indent="-400050" algn="just">
              <a:lnSpc>
                <a:spcPts val="2700"/>
              </a:lnSpc>
              <a:spcBef>
                <a:spcPts val="600"/>
              </a:spcBef>
              <a:spcAft>
                <a:spcPts val="600"/>
              </a:spcAft>
              <a:buClr>
                <a:schemeClr val="bg2"/>
              </a:buClr>
              <a:buSzPct val="75000"/>
              <a:buAutoNum type="romanLcParenBoth"/>
              <a:defRPr/>
            </a:pPr>
            <a:r>
              <a:rPr lang="en-GB" sz="1800" b="0" u="none" dirty="0">
                <a:solidFill>
                  <a:schemeClr val="tx1"/>
                </a:solidFill>
              </a:rPr>
              <a:t>the ESRB brings together representatives of the national central banks of EU countries and the Chairs of the 3 ESAs.</a:t>
            </a:r>
            <a:endParaRPr lang="en-US" sz="18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992</a:t>
            </a:fld>
            <a:endParaRPr lang="en-US"/>
          </a:p>
        </p:txBody>
      </p:sp>
      <p:sp>
        <p:nvSpPr>
          <p:cNvPr id="6" name="AutoShape 4" descr="https://www.bankingsupervision.europa.eu/about/esfs/shared/img/macro.png"/>
          <p:cNvSpPr>
            <a:spLocks noChangeAspect="1" noChangeArrowheads="1"/>
          </p:cNvSpPr>
          <p:nvPr/>
        </p:nvSpPr>
        <p:spPr bwMode="auto">
          <a:xfrm>
            <a:off x="635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140436675"/>
      </p:ext>
    </p:extLst>
  </p:cSld>
  <p:clrMapOvr>
    <a:masterClrMapping/>
  </p:clrMapOvr>
  <p:transition spd="slow">
    <p:pull dir="r"/>
  </p:transition>
</p:sld>
</file>

<file path=ppt/slides/slide9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a:solidFill>
                  <a:schemeClr val="tx1"/>
                </a:solidFill>
              </a:rPr>
              <a:t>European Banking Union</a:t>
            </a:r>
          </a:p>
        </p:txBody>
      </p:sp>
      <p:sp>
        <p:nvSpPr>
          <p:cNvPr id="290820" name="Rectangle 2"/>
          <p:cNvSpPr txBox="1">
            <a:spLocks noChangeArrowheads="1"/>
          </p:cNvSpPr>
          <p:nvPr/>
        </p:nvSpPr>
        <p:spPr bwMode="auto">
          <a:xfrm>
            <a:off x="738188" y="1657312"/>
            <a:ext cx="8679308" cy="4579999"/>
          </a:xfrm>
          <a:prstGeom prst="rect">
            <a:avLst/>
          </a:prstGeom>
          <a:noFill/>
          <a:ln w="9525">
            <a:noFill/>
            <a:miter lim="800000"/>
            <a:headEnd/>
            <a:tailEnd/>
          </a:ln>
        </p:spPr>
        <p:txBody>
          <a:bodyPr lIns="92075" tIns="46038" rIns="92075" bIns="46038" anchor="ctr"/>
          <a:lstStyle/>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rgbClr val="FF0000"/>
                </a:solidFill>
              </a:rPr>
              <a:t>Only after </a:t>
            </a:r>
            <a:r>
              <a:rPr lang="en-GB" sz="2000" b="0" u="none" dirty="0">
                <a:solidFill>
                  <a:srgbClr val="FF0000"/>
                </a:solidFill>
              </a:rPr>
              <a:t>the severe financial contagion of 2011 and early 2012 the political leaders understood the necessity of banking union.</a:t>
            </a:r>
          </a:p>
          <a:p>
            <a:pPr marL="268288" lvl="2" indent="-268288" algn="just">
              <a:lnSpc>
                <a:spcPts val="2700"/>
              </a:lnSpc>
              <a:spcBef>
                <a:spcPts val="600"/>
              </a:spcBef>
              <a:spcAft>
                <a:spcPts val="600"/>
              </a:spcAft>
              <a:buClr>
                <a:schemeClr val="bg2"/>
              </a:buClr>
              <a:buSzPct val="75000"/>
              <a:buFont typeface="Monotype Sorts" pitchFamily="2" charset="2"/>
              <a:buChar char="n"/>
              <a:defRPr/>
            </a:pPr>
            <a:endParaRPr lang="en-GB" sz="2000" b="0" u="none" dirty="0">
              <a:solidFill>
                <a:srgbClr val="FF0000"/>
              </a:solidFill>
            </a:endParaRPr>
          </a:p>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GB" sz="2000" b="0" u="none" dirty="0">
                <a:solidFill>
                  <a:srgbClr val="FF0000"/>
                </a:solidFill>
              </a:rPr>
              <a:t>This decision to create the </a:t>
            </a:r>
            <a:r>
              <a:rPr lang="en-US" sz="2000" b="0" u="none" dirty="0">
                <a:solidFill>
                  <a:srgbClr val="FF0000"/>
                </a:solidFill>
              </a:rPr>
              <a:t>Banking Union for the Euro Area </a:t>
            </a:r>
            <a:r>
              <a:rPr lang="en-GB" sz="2000" b="0" u="none" dirty="0">
                <a:solidFill>
                  <a:srgbClr val="FF0000"/>
                </a:solidFill>
              </a:rPr>
              <a:t>was taken in the summit of 28-29 Jun12</a:t>
            </a:r>
            <a:r>
              <a:rPr lang="en-US" sz="2000" b="0" u="none" dirty="0">
                <a:solidFill>
                  <a:srgbClr val="FF0000"/>
                </a:solidFill>
              </a:rPr>
              <a:t>, based on </a:t>
            </a:r>
            <a:r>
              <a:rPr lang="pt-PT" sz="2000" u="none" dirty="0">
                <a:solidFill>
                  <a:srgbClr val="FF0000"/>
                </a:solidFill>
              </a:rPr>
              <a:t>3 </a:t>
            </a:r>
            <a:r>
              <a:rPr lang="en-US" sz="2000" u="none" dirty="0">
                <a:solidFill>
                  <a:srgbClr val="FF0000"/>
                </a:solidFill>
              </a:rPr>
              <a:t>pillars</a:t>
            </a:r>
            <a:r>
              <a:rPr lang="pt-PT" sz="2000" b="0" u="none" dirty="0">
                <a:solidFill>
                  <a:srgbClr val="FF0000"/>
                </a:solidFill>
              </a:rPr>
              <a:t>:</a:t>
            </a:r>
          </a:p>
          <a:p>
            <a:pPr marL="268288" lvl="2" indent="-268288" algn="just">
              <a:lnSpc>
                <a:spcPts val="2700"/>
              </a:lnSpc>
              <a:spcBef>
                <a:spcPts val="600"/>
              </a:spcBef>
              <a:spcAft>
                <a:spcPts val="600"/>
              </a:spcAft>
              <a:buClr>
                <a:schemeClr val="bg2"/>
              </a:buClr>
              <a:buSzPct val="75000"/>
              <a:buFont typeface="Monotype Sorts" pitchFamily="2" charset="2"/>
              <a:buChar char="n"/>
              <a:defRPr/>
            </a:pPr>
            <a:endParaRPr lang="pt-PT" sz="2000" b="0" u="none" dirty="0">
              <a:solidFill>
                <a:srgbClr val="FF0000"/>
              </a:solidFill>
            </a:endParaRPr>
          </a:p>
          <a:p>
            <a:pPr marL="457200" lvl="2" indent="-457200" algn="just">
              <a:lnSpc>
                <a:spcPts val="2700"/>
              </a:lnSpc>
              <a:spcBef>
                <a:spcPts val="600"/>
              </a:spcBef>
              <a:spcAft>
                <a:spcPts val="600"/>
              </a:spcAft>
              <a:buClr>
                <a:schemeClr val="bg2"/>
              </a:buClr>
              <a:buSzPct val="75000"/>
              <a:buAutoNum type="arabicParenBoth"/>
              <a:defRPr/>
            </a:pPr>
            <a:r>
              <a:rPr lang="pt-PT" sz="2000" u="none" dirty="0">
                <a:solidFill>
                  <a:schemeClr val="tx2">
                    <a:lumMod val="75000"/>
                  </a:schemeClr>
                </a:solidFill>
              </a:rPr>
              <a:t>SSM – Single </a:t>
            </a:r>
            <a:r>
              <a:rPr lang="en-US" sz="2000" u="none" dirty="0">
                <a:solidFill>
                  <a:schemeClr val="tx2">
                    <a:lumMod val="75000"/>
                  </a:schemeClr>
                </a:solidFill>
              </a:rPr>
              <a:t>Supervisory </a:t>
            </a:r>
            <a:r>
              <a:rPr lang="en-US" sz="2000" u="none" dirty="0">
                <a:solidFill>
                  <a:schemeClr val="tx1"/>
                </a:solidFill>
              </a:rPr>
              <a:t>Mechanism</a:t>
            </a:r>
            <a:endParaRPr lang="pt-PT" sz="2000" b="0" u="none" dirty="0">
              <a:solidFill>
                <a:schemeClr val="tx1"/>
              </a:solidFill>
            </a:endParaRPr>
          </a:p>
          <a:p>
            <a:pPr marL="457200" lvl="2" indent="-457200" algn="just">
              <a:lnSpc>
                <a:spcPts val="2700"/>
              </a:lnSpc>
              <a:spcBef>
                <a:spcPts val="600"/>
              </a:spcBef>
              <a:spcAft>
                <a:spcPts val="600"/>
              </a:spcAft>
              <a:buClr>
                <a:schemeClr val="bg2"/>
              </a:buClr>
              <a:buSzPct val="75000"/>
              <a:buFont typeface="Webdings" pitchFamily="18" charset="2"/>
              <a:buAutoNum type="arabicParenBoth"/>
              <a:defRPr/>
            </a:pPr>
            <a:r>
              <a:rPr lang="pt-PT" sz="2000" u="none" dirty="0">
                <a:solidFill>
                  <a:schemeClr val="tx1"/>
                </a:solidFill>
              </a:rPr>
              <a:t>SRM - </a:t>
            </a:r>
            <a:r>
              <a:rPr lang="en-US" sz="2000" u="none" dirty="0">
                <a:solidFill>
                  <a:schemeClr val="tx1"/>
                </a:solidFill>
              </a:rPr>
              <a:t>Single Resolution Mechanism</a:t>
            </a:r>
          </a:p>
          <a:p>
            <a:pPr marL="457200" lvl="2" indent="-457200" algn="just">
              <a:lnSpc>
                <a:spcPts val="2700"/>
              </a:lnSpc>
              <a:spcBef>
                <a:spcPts val="600"/>
              </a:spcBef>
              <a:spcAft>
                <a:spcPts val="600"/>
              </a:spcAft>
              <a:buClr>
                <a:schemeClr val="bg2"/>
              </a:buClr>
              <a:buSzPct val="75000"/>
              <a:buFont typeface="Webdings" pitchFamily="18" charset="2"/>
              <a:buAutoNum type="arabicParenBoth"/>
              <a:defRPr/>
            </a:pPr>
            <a:r>
              <a:rPr lang="en-US" sz="2000" u="none" dirty="0">
                <a:solidFill>
                  <a:schemeClr val="tx1"/>
                </a:solidFill>
              </a:rPr>
              <a:t>EDIS - </a:t>
            </a:r>
            <a:r>
              <a:rPr lang="en-GB" sz="2000" u="none" dirty="0">
                <a:solidFill>
                  <a:schemeClr val="tx1"/>
                </a:solidFill>
              </a:rPr>
              <a:t>European Deposit Insurance Scheme</a:t>
            </a:r>
            <a:endParaRPr lang="en-US"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993</a:t>
            </a:fld>
            <a:endParaRPr lang="en-US"/>
          </a:p>
        </p:txBody>
      </p:sp>
    </p:spTree>
    <p:extLst>
      <p:ext uri="{BB962C8B-B14F-4D97-AF65-F5344CB8AC3E}">
        <p14:creationId xmlns:p14="http://schemas.microsoft.com/office/powerpoint/2010/main" val="3290147574"/>
      </p:ext>
    </p:extLst>
  </p:cSld>
  <p:clrMapOvr>
    <a:masterClrMapping/>
  </p:clrMapOvr>
  <p:transition spd="slow">
    <p:pull dir="r"/>
  </p:transition>
</p:sld>
</file>

<file path=ppt/slides/slide9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Banking Union</a:t>
            </a:r>
          </a:p>
        </p:txBody>
      </p:sp>
      <p:sp>
        <p:nvSpPr>
          <p:cNvPr id="290820" name="Rectangle 2"/>
          <p:cNvSpPr txBox="1">
            <a:spLocks noChangeArrowheads="1"/>
          </p:cNvSpPr>
          <p:nvPr/>
        </p:nvSpPr>
        <p:spPr bwMode="auto">
          <a:xfrm>
            <a:off x="738188" y="1657312"/>
            <a:ext cx="8679308" cy="4579999"/>
          </a:xfrm>
          <a:prstGeom prst="rect">
            <a:avLst/>
          </a:prstGeom>
          <a:noFill/>
          <a:ln w="9525">
            <a:noFill/>
            <a:miter lim="800000"/>
            <a:headEnd/>
            <a:tailEnd/>
          </a:ln>
        </p:spPr>
        <p:txBody>
          <a:bodyPr lIns="92075" tIns="46038" rIns="92075" bIns="46038" anchor="ctr"/>
          <a:lstStyle/>
          <a:p>
            <a:pPr marL="0" lvl="2" algn="just">
              <a:lnSpc>
                <a:spcPts val="2700"/>
              </a:lnSpc>
              <a:spcBef>
                <a:spcPts val="600"/>
              </a:spcBef>
              <a:spcAft>
                <a:spcPts val="600"/>
              </a:spcAft>
              <a:buClr>
                <a:schemeClr val="bg2"/>
              </a:buClr>
              <a:buSzPct val="75000"/>
              <a:buNone/>
              <a:defRPr/>
            </a:pPr>
            <a:r>
              <a:rPr lang="pt-PT" sz="2000" u="none" dirty="0">
                <a:solidFill>
                  <a:srgbClr val="FF0000"/>
                </a:solidFill>
              </a:rPr>
              <a:t>(1) SSM</a:t>
            </a:r>
          </a:p>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pt-PT" sz="2000" b="0" u="none" dirty="0">
                <a:solidFill>
                  <a:schemeClr val="tx2">
                    <a:lumMod val="75000"/>
                  </a:schemeClr>
                </a:solidFill>
              </a:rPr>
              <a:t>SSM </a:t>
            </a:r>
            <a:r>
              <a:rPr lang="pt-PT" sz="2000" b="0" u="none" dirty="0" err="1">
                <a:solidFill>
                  <a:schemeClr val="tx2">
                    <a:lumMod val="75000"/>
                  </a:schemeClr>
                </a:solidFill>
              </a:rPr>
              <a:t>was</a:t>
            </a:r>
            <a:r>
              <a:rPr lang="pt-PT" sz="2000" b="0" u="none" dirty="0">
                <a:solidFill>
                  <a:schemeClr val="tx2">
                    <a:lumMod val="75000"/>
                  </a:schemeClr>
                </a:solidFill>
              </a:rPr>
              <a:t> </a:t>
            </a:r>
            <a:r>
              <a:rPr lang="en-US" sz="2000" b="0" u="none" dirty="0">
                <a:solidFill>
                  <a:schemeClr val="tx1"/>
                </a:solidFill>
              </a:rPr>
              <a:t>decided </a:t>
            </a:r>
            <a:r>
              <a:rPr lang="pt-PT" sz="2000" b="0" u="none" dirty="0">
                <a:solidFill>
                  <a:schemeClr val="tx1"/>
                </a:solidFill>
              </a:rPr>
              <a:t>i</a:t>
            </a:r>
            <a:r>
              <a:rPr lang="en-US" sz="2000" b="0" u="none" dirty="0">
                <a:solidFill>
                  <a:schemeClr val="tx1"/>
                </a:solidFill>
              </a:rPr>
              <a:t>n Sep.12 and regulated by </a:t>
            </a:r>
            <a:r>
              <a:rPr lang="en-US" sz="2000" b="0" u="none" dirty="0">
                <a:solidFill>
                  <a:schemeClr val="tx2">
                    <a:lumMod val="75000"/>
                  </a:schemeClr>
                </a:solidFill>
              </a:rPr>
              <a:t>Reg. 1024/2013, 15.Oct, </a:t>
            </a:r>
            <a:r>
              <a:rPr lang="en-US" sz="2000" b="0" u="none" dirty="0">
                <a:solidFill>
                  <a:schemeClr val="tx1"/>
                </a:solidFill>
              </a:rPr>
              <a:t>being the ECB the European supervisor for the Euro Area since 4</a:t>
            </a:r>
            <a:r>
              <a:rPr lang="en-US" sz="2000" b="0" u="none" baseline="30000" dirty="0">
                <a:solidFill>
                  <a:schemeClr val="tx1"/>
                </a:solidFill>
              </a:rPr>
              <a:t>.</a:t>
            </a:r>
            <a:r>
              <a:rPr lang="en-US" sz="2000" b="0" u="none" dirty="0">
                <a:solidFill>
                  <a:schemeClr val="tx1"/>
                </a:solidFill>
              </a:rPr>
              <a:t>Nov.14.</a:t>
            </a:r>
          </a:p>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chemeClr val="tx2">
                    <a:lumMod val="75000"/>
                  </a:schemeClr>
                </a:solidFill>
              </a:rPr>
              <a:t>SSM goals:</a:t>
            </a:r>
          </a:p>
          <a:p>
            <a:pPr marL="363538" lvl="2" indent="-363538" algn="just">
              <a:lnSpc>
                <a:spcPts val="2700"/>
              </a:lnSpc>
              <a:spcBef>
                <a:spcPts val="600"/>
              </a:spcBef>
              <a:spcAft>
                <a:spcPts val="600"/>
              </a:spcAft>
              <a:buClr>
                <a:schemeClr val="bg2"/>
              </a:buClr>
              <a:buSzPct val="75000"/>
              <a:buAutoNum type="romanLcParenBoth"/>
              <a:defRPr/>
            </a:pPr>
            <a:r>
              <a:rPr lang="en-US" sz="2000" b="0" u="none" dirty="0">
                <a:solidFill>
                  <a:schemeClr val="tx2">
                    <a:lumMod val="75000"/>
                  </a:schemeClr>
                </a:solidFill>
              </a:rPr>
              <a:t>Separation between ECB’s monetary policy and supervision roles;</a:t>
            </a:r>
          </a:p>
          <a:p>
            <a:pPr marL="363538" lvl="2" indent="-363538" algn="just">
              <a:lnSpc>
                <a:spcPts val="2700"/>
              </a:lnSpc>
              <a:spcBef>
                <a:spcPts val="600"/>
              </a:spcBef>
              <a:spcAft>
                <a:spcPts val="600"/>
              </a:spcAft>
              <a:buClr>
                <a:schemeClr val="bg2"/>
              </a:buClr>
              <a:buSzPct val="75000"/>
              <a:buAutoNum type="romanLcParenBoth"/>
              <a:defRPr/>
            </a:pPr>
            <a:r>
              <a:rPr lang="en-US" sz="2000" b="0" u="none" dirty="0">
                <a:solidFill>
                  <a:schemeClr val="tx2">
                    <a:lumMod val="75000"/>
                  </a:schemeClr>
                </a:solidFill>
              </a:rPr>
              <a:t>Ensure equal representativeness of member countries in the supervision mechanism (being in or out of the Euro Area);</a:t>
            </a:r>
          </a:p>
          <a:p>
            <a:pPr marL="363538" lvl="2" indent="-363538" algn="just">
              <a:lnSpc>
                <a:spcPts val="2700"/>
              </a:lnSpc>
              <a:spcBef>
                <a:spcPts val="600"/>
              </a:spcBef>
              <a:spcAft>
                <a:spcPts val="600"/>
              </a:spcAft>
              <a:buClr>
                <a:schemeClr val="bg2"/>
              </a:buClr>
              <a:buSzPct val="75000"/>
              <a:buAutoNum type="romanLcParenBoth"/>
              <a:defRPr/>
            </a:pPr>
            <a:r>
              <a:rPr lang="en-US" sz="2000" b="0" u="none" dirty="0">
                <a:solidFill>
                  <a:schemeClr val="tx2">
                    <a:lumMod val="75000"/>
                  </a:schemeClr>
                </a:solidFill>
              </a:rPr>
              <a:t>Integrated decision making process, delegating supervision tasks to national authorities (defined in Reg. 468/2014, 16 Apr.);</a:t>
            </a:r>
          </a:p>
          <a:p>
            <a:pPr marL="363538" lvl="2" indent="-363538" algn="just">
              <a:lnSpc>
                <a:spcPts val="2700"/>
              </a:lnSpc>
              <a:spcBef>
                <a:spcPts val="600"/>
              </a:spcBef>
              <a:spcAft>
                <a:spcPts val="600"/>
              </a:spcAft>
              <a:buClr>
                <a:schemeClr val="bg2"/>
              </a:buClr>
              <a:buSzPct val="75000"/>
              <a:buAutoNum type="romanLcParenBoth"/>
              <a:defRPr/>
            </a:pPr>
            <a:r>
              <a:rPr lang="en-US" sz="2000" b="0" u="none" dirty="0">
                <a:solidFill>
                  <a:schemeClr val="tx2">
                    <a:lumMod val="75000"/>
                  </a:schemeClr>
                </a:solidFill>
              </a:rPr>
              <a:t>Adoption of a common set of prudential rules.</a:t>
            </a:r>
            <a:endParaRPr lang="en-US"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994</a:t>
            </a:fld>
            <a:endParaRPr lang="en-US"/>
          </a:p>
        </p:txBody>
      </p:sp>
    </p:spTree>
    <p:extLst>
      <p:ext uri="{BB962C8B-B14F-4D97-AF65-F5344CB8AC3E}">
        <p14:creationId xmlns:p14="http://schemas.microsoft.com/office/powerpoint/2010/main" val="2394287531"/>
      </p:ext>
    </p:extLst>
  </p:cSld>
  <p:clrMapOvr>
    <a:masterClrMapping/>
  </p:clrMapOvr>
  <p:transition spd="slow">
    <p:pull dir="r"/>
  </p:transition>
</p:sld>
</file>

<file path=ppt/slides/slide9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Banking Union</a:t>
            </a:r>
          </a:p>
        </p:txBody>
      </p:sp>
      <p:sp>
        <p:nvSpPr>
          <p:cNvPr id="290820" name="Rectangle 2"/>
          <p:cNvSpPr txBox="1">
            <a:spLocks noChangeArrowheads="1"/>
          </p:cNvSpPr>
          <p:nvPr/>
        </p:nvSpPr>
        <p:spPr bwMode="auto">
          <a:xfrm>
            <a:off x="738188" y="1657312"/>
            <a:ext cx="8751316" cy="4580000"/>
          </a:xfrm>
          <a:prstGeom prst="rect">
            <a:avLst/>
          </a:prstGeom>
          <a:noFill/>
          <a:ln w="9525">
            <a:noFill/>
            <a:miter lim="800000"/>
            <a:headEnd/>
            <a:tailEnd/>
          </a:ln>
        </p:spPr>
        <p:txBody>
          <a:bodyPr lIns="92075" tIns="46038" rIns="92075" bIns="46038" anchor="ctr"/>
          <a:lstStyle/>
          <a:p>
            <a:pPr marL="268288" lvl="2" indent="-268288" algn="just">
              <a:lnSpc>
                <a:spcPts val="2500"/>
              </a:lnSpc>
              <a:spcBef>
                <a:spcPts val="0"/>
              </a:spcBef>
              <a:spcAft>
                <a:spcPts val="600"/>
              </a:spcAft>
              <a:buClr>
                <a:schemeClr val="bg2"/>
              </a:buClr>
              <a:buSzPct val="75000"/>
              <a:buFont typeface="Monotype Sorts" pitchFamily="2" charset="2"/>
              <a:buChar char="n"/>
              <a:defRPr/>
            </a:pPr>
            <a:r>
              <a:rPr lang="en-US" sz="2200" b="0" u="none" dirty="0">
                <a:solidFill>
                  <a:srgbClr val="FF0000"/>
                </a:solidFill>
              </a:rPr>
              <a:t>ECB tasks:</a:t>
            </a:r>
          </a:p>
          <a:p>
            <a:pPr marL="268288" lvl="2" indent="-268288" algn="just">
              <a:lnSpc>
                <a:spcPts val="2500"/>
              </a:lnSpc>
              <a:spcBef>
                <a:spcPts val="0"/>
              </a:spcBef>
              <a:spcAft>
                <a:spcPts val="600"/>
              </a:spcAft>
              <a:buClr>
                <a:schemeClr val="bg2"/>
              </a:buClr>
              <a:buSzPct val="75000"/>
              <a:buFontTx/>
              <a:buChar char="-"/>
              <a:defRPr/>
            </a:pPr>
            <a:r>
              <a:rPr lang="en-US" sz="2000" b="0" u="none" dirty="0">
                <a:solidFill>
                  <a:schemeClr val="tx1"/>
                </a:solidFill>
              </a:rPr>
              <a:t>authorize CIs and withdraw existing authorizations</a:t>
            </a:r>
          </a:p>
          <a:p>
            <a:pPr marL="268288" lvl="2" indent="-268288" algn="just">
              <a:lnSpc>
                <a:spcPts val="2500"/>
              </a:lnSpc>
              <a:spcBef>
                <a:spcPts val="0"/>
              </a:spcBef>
              <a:spcAft>
                <a:spcPts val="600"/>
              </a:spcAft>
              <a:buClr>
                <a:schemeClr val="bg2"/>
              </a:buClr>
              <a:buSzPct val="75000"/>
              <a:buFontTx/>
              <a:buChar char="-"/>
              <a:defRPr/>
            </a:pPr>
            <a:r>
              <a:rPr lang="en-US" sz="2000" b="0" u="none" dirty="0">
                <a:solidFill>
                  <a:schemeClr val="tx1"/>
                </a:solidFill>
              </a:rPr>
              <a:t>assess qualified participations</a:t>
            </a:r>
          </a:p>
          <a:p>
            <a:pPr marL="268288" lvl="2" indent="-268288" algn="just">
              <a:lnSpc>
                <a:spcPts val="2500"/>
              </a:lnSpc>
              <a:spcBef>
                <a:spcPts val="0"/>
              </a:spcBef>
              <a:spcAft>
                <a:spcPts val="600"/>
              </a:spcAft>
              <a:buClr>
                <a:schemeClr val="bg2"/>
              </a:buClr>
              <a:buSzPct val="75000"/>
              <a:buFontTx/>
              <a:buChar char="-"/>
              <a:defRPr/>
            </a:pPr>
            <a:r>
              <a:rPr lang="en-US" sz="2000" b="0" u="none" dirty="0">
                <a:solidFill>
                  <a:schemeClr val="tx1"/>
                </a:solidFill>
              </a:rPr>
              <a:t>ensure compliance with prudential rules in EU</a:t>
            </a:r>
          </a:p>
          <a:p>
            <a:pPr marL="268288" lvl="2" indent="-268288" algn="just">
              <a:lnSpc>
                <a:spcPts val="2500"/>
              </a:lnSpc>
              <a:spcBef>
                <a:spcPts val="0"/>
              </a:spcBef>
              <a:spcAft>
                <a:spcPts val="600"/>
              </a:spcAft>
              <a:buClr>
                <a:schemeClr val="bg2"/>
              </a:buClr>
              <a:buSzPct val="75000"/>
              <a:buFontTx/>
              <a:buChar char="-"/>
              <a:defRPr/>
            </a:pPr>
            <a:r>
              <a:rPr lang="en-US" sz="2000" b="0" u="none" dirty="0">
                <a:solidFill>
                  <a:schemeClr val="tx1"/>
                </a:solidFill>
              </a:rPr>
              <a:t>assess adequacy of procedures, strategies and CI’s own funds and perform stress tests</a:t>
            </a:r>
          </a:p>
          <a:p>
            <a:pPr marL="268288" lvl="2" indent="-268288" algn="just">
              <a:lnSpc>
                <a:spcPts val="2500"/>
              </a:lnSpc>
              <a:spcBef>
                <a:spcPts val="0"/>
              </a:spcBef>
              <a:spcAft>
                <a:spcPts val="600"/>
              </a:spcAft>
              <a:buClr>
                <a:schemeClr val="bg2"/>
              </a:buClr>
              <a:buSzPct val="75000"/>
              <a:buFontTx/>
              <a:buChar char="-"/>
              <a:defRPr/>
            </a:pPr>
            <a:r>
              <a:rPr lang="en-US" sz="2000" b="0" u="none" dirty="0">
                <a:solidFill>
                  <a:schemeClr val="tx1"/>
                </a:solidFill>
              </a:rPr>
              <a:t>impose additional specific capital requirements</a:t>
            </a:r>
          </a:p>
          <a:p>
            <a:pPr marL="268288" lvl="2" indent="-268288" algn="just">
              <a:lnSpc>
                <a:spcPts val="2500"/>
              </a:lnSpc>
              <a:spcBef>
                <a:spcPts val="0"/>
              </a:spcBef>
              <a:spcAft>
                <a:spcPts val="600"/>
              </a:spcAft>
              <a:buClr>
                <a:schemeClr val="bg2"/>
              </a:buClr>
              <a:buSzPct val="75000"/>
              <a:buFontTx/>
              <a:buChar char="-"/>
              <a:defRPr/>
            </a:pPr>
            <a:r>
              <a:rPr lang="en-US" sz="2000" b="0" u="none" dirty="0">
                <a:solidFill>
                  <a:schemeClr val="tx1"/>
                </a:solidFill>
              </a:rPr>
              <a:t>carry out supervisory tasks within recovery plans and early intervention measures in situations of non-compliance of prudential requirements (or risks of)</a:t>
            </a:r>
          </a:p>
          <a:p>
            <a:pPr marL="268288" lvl="2" indent="-268288" algn="just">
              <a:lnSpc>
                <a:spcPts val="2500"/>
              </a:lnSpc>
              <a:spcBef>
                <a:spcPts val="0"/>
              </a:spcBef>
              <a:spcAft>
                <a:spcPts val="600"/>
              </a:spcAft>
              <a:buClr>
                <a:schemeClr val="bg2"/>
              </a:buClr>
              <a:buSzPct val="75000"/>
              <a:buFontTx/>
              <a:buChar char="-"/>
              <a:defRPr/>
            </a:pPr>
            <a:r>
              <a:rPr lang="en-US" sz="2000" u="none" dirty="0">
                <a:solidFill>
                  <a:schemeClr val="tx1"/>
                </a:solidFill>
              </a:rPr>
              <a:t>direct supervision of the significant banks </a:t>
            </a:r>
            <a:r>
              <a:rPr lang="en-US" sz="2000" b="0" u="none" dirty="0">
                <a:solidFill>
                  <a:schemeClr val="tx1"/>
                </a:solidFill>
              </a:rPr>
              <a:t>(currently 117 banking groups, i.e. around 85% of </a:t>
            </a:r>
            <a:r>
              <a:rPr lang="en-US" sz="2000" b="0" u="none" dirty="0" err="1">
                <a:solidFill>
                  <a:schemeClr val="tx1"/>
                </a:solidFill>
              </a:rPr>
              <a:t>eurozone</a:t>
            </a:r>
            <a:r>
              <a:rPr lang="en-US" sz="2000" b="0" u="none" dirty="0">
                <a:solidFill>
                  <a:schemeClr val="tx1"/>
                </a:solidFill>
              </a:rPr>
              <a:t> banks’ assets)</a:t>
            </a:r>
          </a:p>
          <a:p>
            <a:pPr marL="268288" lvl="2" indent="-268288" algn="just">
              <a:lnSpc>
                <a:spcPts val="2500"/>
              </a:lnSpc>
              <a:spcBef>
                <a:spcPts val="0"/>
              </a:spcBef>
              <a:spcAft>
                <a:spcPts val="600"/>
              </a:spcAft>
              <a:buClr>
                <a:schemeClr val="bg2"/>
              </a:buClr>
              <a:buSzPct val="75000"/>
              <a:buFontTx/>
              <a:buChar char="-"/>
              <a:defRPr/>
            </a:pPr>
            <a:r>
              <a:rPr lang="en-US" sz="2000" b="0" u="none" dirty="0">
                <a:solidFill>
                  <a:schemeClr val="tx1"/>
                </a:solidFill>
              </a:rPr>
              <a:t>indirect supervision of the remaining banks.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995</a:t>
            </a:fld>
            <a:endParaRPr lang="en-US" dirty="0"/>
          </a:p>
        </p:txBody>
      </p:sp>
    </p:spTree>
    <p:extLst>
      <p:ext uri="{BB962C8B-B14F-4D97-AF65-F5344CB8AC3E}">
        <p14:creationId xmlns:p14="http://schemas.microsoft.com/office/powerpoint/2010/main" val="209795089"/>
      </p:ext>
    </p:extLst>
  </p:cSld>
  <p:clrMapOvr>
    <a:masterClrMapping/>
  </p:clrMapOvr>
  <p:transition spd="slow">
    <p:pull dir="r"/>
  </p:transition>
</p:sld>
</file>

<file path=ppt/slides/slide9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Banking Union</a:t>
            </a:r>
          </a:p>
        </p:txBody>
      </p:sp>
      <p:sp>
        <p:nvSpPr>
          <p:cNvPr id="290820" name="Rectangle 2"/>
          <p:cNvSpPr txBox="1">
            <a:spLocks noChangeArrowheads="1"/>
          </p:cNvSpPr>
          <p:nvPr/>
        </p:nvSpPr>
        <p:spPr bwMode="auto">
          <a:xfrm>
            <a:off x="738188" y="1657312"/>
            <a:ext cx="8751316" cy="451636"/>
          </a:xfrm>
          <a:prstGeom prst="rect">
            <a:avLst/>
          </a:prstGeom>
          <a:noFill/>
          <a:ln w="9525">
            <a:noFill/>
            <a:miter lim="800000"/>
            <a:headEnd/>
            <a:tailEnd/>
          </a:ln>
        </p:spPr>
        <p:txBody>
          <a:bodyPr lIns="92075" tIns="46038" rIns="92075" bIns="46038" anchor="ctr"/>
          <a:lstStyle/>
          <a:p>
            <a:pPr marL="268288" lvl="2" indent="-268288" algn="just">
              <a:lnSpc>
                <a:spcPts val="2500"/>
              </a:lnSpc>
              <a:spcBef>
                <a:spcPts val="0"/>
              </a:spcBef>
              <a:spcAft>
                <a:spcPts val="600"/>
              </a:spcAft>
              <a:buClr>
                <a:schemeClr val="bg2"/>
              </a:buClr>
              <a:buSzPct val="75000"/>
              <a:buFont typeface="Monotype Sorts" pitchFamily="2" charset="2"/>
              <a:buChar char="n"/>
              <a:defRPr/>
            </a:pPr>
            <a:r>
              <a:rPr lang="en-US" sz="2200" b="0" u="none" dirty="0">
                <a:solidFill>
                  <a:srgbClr val="FF0000"/>
                </a:solidFill>
              </a:rPr>
              <a:t>Significance criteria:</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996</a:t>
            </a:fld>
            <a:endParaRPr lang="en-US" dirty="0"/>
          </a:p>
        </p:txBody>
      </p:sp>
      <p:graphicFrame>
        <p:nvGraphicFramePr>
          <p:cNvPr id="3" name="Table 2"/>
          <p:cNvGraphicFramePr>
            <a:graphicFrameLocks noGrp="1"/>
          </p:cNvGraphicFramePr>
          <p:nvPr/>
        </p:nvGraphicFramePr>
        <p:xfrm>
          <a:off x="920552" y="2083874"/>
          <a:ext cx="8496944" cy="3696739"/>
        </p:xfrm>
        <a:graphic>
          <a:graphicData uri="http://schemas.openxmlformats.org/drawingml/2006/table">
            <a:tbl>
              <a:tblPr/>
              <a:tblGrid>
                <a:gridCol w="4248472">
                  <a:extLst>
                    <a:ext uri="{9D8B030D-6E8A-4147-A177-3AD203B41FA5}">
                      <a16:colId xmlns:a16="http://schemas.microsoft.com/office/drawing/2014/main" val="20000"/>
                    </a:ext>
                  </a:extLst>
                </a:gridCol>
                <a:gridCol w="4248472">
                  <a:extLst>
                    <a:ext uri="{9D8B030D-6E8A-4147-A177-3AD203B41FA5}">
                      <a16:colId xmlns:a16="http://schemas.microsoft.com/office/drawing/2014/main" val="20001"/>
                    </a:ext>
                  </a:extLst>
                </a:gridCol>
              </a:tblGrid>
              <a:tr h="295246">
                <a:tc gridSpan="2">
                  <a:txBody>
                    <a:bodyPr/>
                    <a:lstStyle/>
                    <a:p>
                      <a:endParaRPr lang="en-GB" sz="1600" dirty="0"/>
                    </a:p>
                  </a:txBody>
                  <a:tcPr marL="80682" marR="80682" marT="40341" marB="40341" anchor="ctr">
                    <a:lnL>
                      <a:noFill/>
                    </a:lnL>
                    <a:lnR>
                      <a:noFill/>
                    </a:lnR>
                    <a:lnT>
                      <a:noFill/>
                    </a:lnT>
                    <a:lnB>
                      <a:noFill/>
                    </a:lnB>
                  </a:tcPr>
                </a:tc>
                <a:tc hMerge="1">
                  <a:txBody>
                    <a:bodyPr/>
                    <a:lstStyle/>
                    <a:p>
                      <a:endParaRPr lang="en-GB"/>
                    </a:p>
                  </a:txBody>
                  <a:tcPr/>
                </a:tc>
                <a:extLst>
                  <a:ext uri="{0D108BD9-81ED-4DB2-BD59-A6C34878D82A}">
                    <a16:rowId xmlns:a16="http://schemas.microsoft.com/office/drawing/2014/main" val="10000"/>
                  </a:ext>
                </a:extLst>
              </a:tr>
              <a:tr h="440519">
                <a:tc>
                  <a:txBody>
                    <a:bodyPr/>
                    <a:lstStyle/>
                    <a:p>
                      <a:r>
                        <a:rPr lang="en-GB" sz="1600" dirty="0"/>
                        <a:t>Size</a:t>
                      </a:r>
                    </a:p>
                  </a:txBody>
                  <a:tcPr marL="80682" marR="80682" marT="40341" marB="40341" anchor="ctr">
                    <a:lnL>
                      <a:noFill/>
                    </a:lnL>
                    <a:lnR>
                      <a:noFill/>
                    </a:lnR>
                    <a:lnT>
                      <a:noFill/>
                    </a:lnT>
                    <a:lnB>
                      <a:noFill/>
                    </a:lnB>
                  </a:tcPr>
                </a:tc>
                <a:tc>
                  <a:txBody>
                    <a:bodyPr/>
                    <a:lstStyle/>
                    <a:p>
                      <a:r>
                        <a:rPr lang="en-GB" sz="1600" dirty="0"/>
                        <a:t>the total value of its assets &gt; €30 billion</a:t>
                      </a:r>
                    </a:p>
                  </a:txBody>
                  <a:tcPr marL="80682" marR="80682" marT="40341" marB="40341" anchor="ctr">
                    <a:lnL>
                      <a:noFill/>
                    </a:lnL>
                    <a:lnR>
                      <a:noFill/>
                    </a:lnR>
                    <a:lnT>
                      <a:noFill/>
                    </a:lnT>
                    <a:lnB>
                      <a:noFill/>
                    </a:lnB>
                  </a:tcPr>
                </a:tc>
                <a:extLst>
                  <a:ext uri="{0D108BD9-81ED-4DB2-BD59-A6C34878D82A}">
                    <a16:rowId xmlns:a16="http://schemas.microsoft.com/office/drawing/2014/main" val="10001"/>
                  </a:ext>
                </a:extLst>
              </a:tr>
              <a:tr h="517089">
                <a:tc>
                  <a:txBody>
                    <a:bodyPr/>
                    <a:lstStyle/>
                    <a:p>
                      <a:r>
                        <a:rPr lang="en-GB" sz="1600"/>
                        <a:t>Economic importance</a:t>
                      </a:r>
                    </a:p>
                  </a:txBody>
                  <a:tcPr marL="80682" marR="80682" marT="40341" marB="40341" anchor="ctr">
                    <a:lnL>
                      <a:noFill/>
                    </a:lnL>
                    <a:lnR>
                      <a:noFill/>
                    </a:lnR>
                    <a:lnT>
                      <a:noFill/>
                    </a:lnT>
                    <a:lnB>
                      <a:noFill/>
                    </a:lnB>
                  </a:tcPr>
                </a:tc>
                <a:tc>
                  <a:txBody>
                    <a:bodyPr/>
                    <a:lstStyle/>
                    <a:p>
                      <a:r>
                        <a:rPr lang="en-GB" sz="1600" dirty="0"/>
                        <a:t>for the specific country or the EU economy as a whole</a:t>
                      </a:r>
                    </a:p>
                  </a:txBody>
                  <a:tcPr marL="80682" marR="80682" marT="40341" marB="40341" anchor="ctr">
                    <a:lnL>
                      <a:noFill/>
                    </a:lnL>
                    <a:lnR>
                      <a:noFill/>
                    </a:lnR>
                    <a:lnT>
                      <a:noFill/>
                    </a:lnT>
                    <a:lnB>
                      <a:noFill/>
                    </a:lnB>
                  </a:tcPr>
                </a:tc>
                <a:extLst>
                  <a:ext uri="{0D108BD9-81ED-4DB2-BD59-A6C34878D82A}">
                    <a16:rowId xmlns:a16="http://schemas.microsoft.com/office/drawing/2014/main" val="10002"/>
                  </a:ext>
                </a:extLst>
              </a:tr>
              <a:tr h="1007497">
                <a:tc>
                  <a:txBody>
                    <a:bodyPr/>
                    <a:lstStyle/>
                    <a:p>
                      <a:r>
                        <a:rPr lang="en-GB" sz="1600"/>
                        <a:t>Cross-border activities</a:t>
                      </a:r>
                    </a:p>
                  </a:txBody>
                  <a:tcPr marL="80682" marR="80682" marT="40341" marB="40341" anchor="ctr">
                    <a:lnL>
                      <a:noFill/>
                    </a:lnL>
                    <a:lnR>
                      <a:noFill/>
                    </a:lnR>
                    <a:lnT>
                      <a:noFill/>
                    </a:lnT>
                    <a:lnB>
                      <a:noFill/>
                    </a:lnB>
                  </a:tcPr>
                </a:tc>
                <a:tc>
                  <a:txBody>
                    <a:bodyPr/>
                    <a:lstStyle/>
                    <a:p>
                      <a:r>
                        <a:rPr lang="en-GB" sz="1600" dirty="0"/>
                        <a:t>the total value of its assets &gt; €5 billion and the ratio of its cross-border assets/liabilities in more than one other participating Member State to its total assets/liabilities is &gt; 20%</a:t>
                      </a:r>
                    </a:p>
                  </a:txBody>
                  <a:tcPr marL="80682" marR="80682" marT="40341" marB="40341" anchor="ctr">
                    <a:lnL>
                      <a:noFill/>
                    </a:lnL>
                    <a:lnR>
                      <a:noFill/>
                    </a:lnR>
                    <a:lnT>
                      <a:noFill/>
                    </a:lnT>
                    <a:lnB>
                      <a:noFill/>
                    </a:lnB>
                  </a:tcPr>
                </a:tc>
                <a:extLst>
                  <a:ext uri="{0D108BD9-81ED-4DB2-BD59-A6C34878D82A}">
                    <a16:rowId xmlns:a16="http://schemas.microsoft.com/office/drawing/2014/main" val="10003"/>
                  </a:ext>
                </a:extLst>
              </a:tr>
              <a:tr h="738932">
                <a:tc>
                  <a:txBody>
                    <a:bodyPr/>
                    <a:lstStyle/>
                    <a:p>
                      <a:r>
                        <a:rPr lang="en-GB" sz="1600"/>
                        <a:t>Direct public financial assistance</a:t>
                      </a:r>
                    </a:p>
                  </a:txBody>
                  <a:tcPr marL="80682" marR="80682" marT="40341" marB="40341" anchor="ctr">
                    <a:lnL>
                      <a:noFill/>
                    </a:lnL>
                    <a:lnR>
                      <a:noFill/>
                    </a:lnR>
                    <a:lnT>
                      <a:noFill/>
                    </a:lnT>
                    <a:lnB>
                      <a:noFill/>
                    </a:lnB>
                  </a:tcPr>
                </a:tc>
                <a:tc>
                  <a:txBody>
                    <a:bodyPr/>
                    <a:lstStyle/>
                    <a:p>
                      <a:r>
                        <a:rPr lang="en-GB" sz="1600" dirty="0"/>
                        <a:t>it has requested or received funding from the ESM or the European Financial Stability Facility</a:t>
                      </a:r>
                    </a:p>
                  </a:txBody>
                  <a:tcPr marL="80682" marR="80682" marT="40341" marB="40341" anchor="ctr">
                    <a:lnL>
                      <a:noFill/>
                    </a:lnL>
                    <a:lnR>
                      <a:noFill/>
                    </a:lnR>
                    <a:lnT>
                      <a:noFill/>
                    </a:lnT>
                    <a:lnB>
                      <a:noFill/>
                    </a:lnB>
                  </a:tcPr>
                </a:tc>
                <a:extLst>
                  <a:ext uri="{0D108BD9-81ED-4DB2-BD59-A6C34878D82A}">
                    <a16:rowId xmlns:a16="http://schemas.microsoft.com/office/drawing/2014/main" val="10004"/>
                  </a:ext>
                </a:extLst>
              </a:tr>
              <a:tr h="517089">
                <a:tc gridSpan="2">
                  <a:txBody>
                    <a:bodyPr/>
                    <a:lstStyle/>
                    <a:p>
                      <a:r>
                        <a:rPr lang="en-GB" sz="1600" dirty="0"/>
                        <a:t>A supervised bank can also be considered significant if it is one of the three most significant banks established in a particular country.</a:t>
                      </a:r>
                    </a:p>
                  </a:txBody>
                  <a:tcPr marL="80682" marR="80682" marT="40341" marB="40341" anchor="ctr">
                    <a:lnL>
                      <a:noFill/>
                    </a:lnL>
                    <a:lnR>
                      <a:noFill/>
                    </a:lnR>
                    <a:lnT>
                      <a:noFill/>
                    </a:lnT>
                    <a:lnB>
                      <a:noFill/>
                    </a:lnB>
                  </a:tcPr>
                </a:tc>
                <a:tc hMerge="1">
                  <a:txBody>
                    <a:bodyPr/>
                    <a:lstStyle/>
                    <a:p>
                      <a:endParaRPr lang="en-GB"/>
                    </a:p>
                  </a:txBody>
                  <a:tcPr/>
                </a:tc>
                <a:extLst>
                  <a:ext uri="{0D108BD9-81ED-4DB2-BD59-A6C34878D82A}">
                    <a16:rowId xmlns:a16="http://schemas.microsoft.com/office/drawing/2014/main" val="10005"/>
                  </a:ext>
                </a:extLst>
              </a:tr>
            </a:tbl>
          </a:graphicData>
        </a:graphic>
      </p:graphicFrame>
      <p:sp>
        <p:nvSpPr>
          <p:cNvPr id="6" name="Text Box 6"/>
          <p:cNvSpPr txBox="1">
            <a:spLocks noChangeArrowheads="1"/>
          </p:cNvSpPr>
          <p:nvPr/>
        </p:nvSpPr>
        <p:spPr bwMode="auto">
          <a:xfrm>
            <a:off x="865088" y="5992726"/>
            <a:ext cx="8607871" cy="307777"/>
          </a:xfrm>
          <a:prstGeom prst="rect">
            <a:avLst/>
          </a:prstGeom>
          <a:noFill/>
          <a:ln w="12700" cap="sq">
            <a:noFill/>
            <a:miter lim="800000"/>
            <a:headEnd/>
            <a:tailEnd/>
          </a:ln>
        </p:spPr>
        <p:txBody>
          <a:bodyPr wrap="square">
            <a:spAutoFit/>
          </a:bodyPr>
          <a:lstStyle/>
          <a:p>
            <a:pPr algn="just">
              <a:buFont typeface="Webdings" pitchFamily="18" charset="2"/>
              <a:buNone/>
            </a:pPr>
            <a:r>
              <a:rPr lang="pt-PT" sz="1400" b="0" u="none" dirty="0" err="1">
                <a:solidFill>
                  <a:schemeClr val="tx1"/>
                </a:solidFill>
              </a:rPr>
              <a:t>Source</a:t>
            </a:r>
            <a:r>
              <a:rPr lang="pt-PT" sz="1400" b="0" u="none" dirty="0">
                <a:solidFill>
                  <a:schemeClr val="tx1"/>
                </a:solidFill>
              </a:rPr>
              <a:t>: ECB website.</a:t>
            </a:r>
          </a:p>
        </p:txBody>
      </p:sp>
    </p:spTree>
    <p:extLst>
      <p:ext uri="{BB962C8B-B14F-4D97-AF65-F5344CB8AC3E}">
        <p14:creationId xmlns:p14="http://schemas.microsoft.com/office/powerpoint/2010/main" val="1420637689"/>
      </p:ext>
    </p:extLst>
  </p:cSld>
  <p:clrMapOvr>
    <a:masterClrMapping/>
  </p:clrMapOvr>
  <p:transition spd="slow">
    <p:pull dir="r"/>
  </p:transition>
</p:sld>
</file>

<file path=ppt/slides/slide9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Banking Union</a:t>
            </a:r>
          </a:p>
        </p:txBody>
      </p:sp>
      <p:sp>
        <p:nvSpPr>
          <p:cNvPr id="290820" name="Rectangle 2"/>
          <p:cNvSpPr txBox="1">
            <a:spLocks noChangeArrowheads="1"/>
          </p:cNvSpPr>
          <p:nvPr/>
        </p:nvSpPr>
        <p:spPr bwMode="auto">
          <a:xfrm>
            <a:off x="738188" y="1628799"/>
            <a:ext cx="8751316" cy="4694213"/>
          </a:xfrm>
          <a:prstGeom prst="rect">
            <a:avLst/>
          </a:prstGeom>
          <a:noFill/>
          <a:ln w="9525">
            <a:noFill/>
            <a:miter lim="800000"/>
            <a:headEnd/>
            <a:tailEnd/>
          </a:ln>
        </p:spPr>
        <p:txBody>
          <a:bodyPr lIns="92075" tIns="46038" rIns="92075" bIns="46038" anchor="ctr"/>
          <a:lstStyle/>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GB" sz="2000" b="0" u="none" dirty="0">
                <a:solidFill>
                  <a:schemeClr val="tx1"/>
                </a:solidFill>
              </a:rPr>
              <a:t>The ECB also set a list of priority less significant institutions (LSI), taking into account the risk situation and potential impact on the domestic financial system.</a:t>
            </a:r>
          </a:p>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GB" sz="2000" b="0" u="none" dirty="0">
                <a:solidFill>
                  <a:srgbClr val="FF0000"/>
                </a:solidFill>
              </a:rPr>
              <a:t>Reasons for a LSI to be deemed “high priority”:</a:t>
            </a:r>
          </a:p>
          <a:p>
            <a:pPr marL="400050" lvl="2" indent="-400050" algn="just">
              <a:lnSpc>
                <a:spcPts val="2500"/>
              </a:lnSpc>
              <a:spcBef>
                <a:spcPts val="0"/>
              </a:spcBef>
              <a:spcAft>
                <a:spcPts val="600"/>
              </a:spcAft>
              <a:buClr>
                <a:schemeClr val="bg2"/>
              </a:buClr>
              <a:buSzPct val="75000"/>
              <a:buAutoNum type="romanLcParenBoth"/>
              <a:defRPr/>
            </a:pPr>
            <a:r>
              <a:rPr lang="en-GB" sz="1800" b="0" u="none" dirty="0">
                <a:solidFill>
                  <a:schemeClr val="tx1"/>
                </a:solidFill>
              </a:rPr>
              <a:t>being close to be classified as significant institutions due to their size;</a:t>
            </a:r>
          </a:p>
          <a:p>
            <a:pPr marL="400050" lvl="2" indent="-400050" algn="just">
              <a:lnSpc>
                <a:spcPts val="2500"/>
              </a:lnSpc>
              <a:spcBef>
                <a:spcPts val="0"/>
              </a:spcBef>
              <a:spcAft>
                <a:spcPts val="600"/>
              </a:spcAft>
              <a:buClr>
                <a:schemeClr val="bg2"/>
              </a:buClr>
              <a:buSzPct val="75000"/>
              <a:buAutoNum type="romanLcParenBoth"/>
              <a:defRPr/>
            </a:pPr>
            <a:r>
              <a:rPr lang="en-GB" sz="1800" b="0" u="none" dirty="0">
                <a:solidFill>
                  <a:schemeClr val="tx1"/>
                </a:solidFill>
              </a:rPr>
              <a:t>a minimum of three high-priority LSIs per country applies;</a:t>
            </a:r>
          </a:p>
          <a:p>
            <a:pPr marL="400050" lvl="2" indent="-400050" algn="just">
              <a:lnSpc>
                <a:spcPts val="2500"/>
              </a:lnSpc>
              <a:spcBef>
                <a:spcPts val="0"/>
              </a:spcBef>
              <a:spcAft>
                <a:spcPts val="600"/>
              </a:spcAft>
              <a:buClr>
                <a:schemeClr val="bg2"/>
              </a:buClr>
              <a:buSzPct val="75000"/>
              <a:buAutoNum type="romanLcParenBoth"/>
              <a:defRPr/>
            </a:pPr>
            <a:r>
              <a:rPr lang="en-GB" sz="1800" b="0" u="none" dirty="0">
                <a:solidFill>
                  <a:schemeClr val="tx1"/>
                </a:solidFill>
              </a:rPr>
              <a:t>riskiness and impact on the national economy, depending on a risk assessment by the national authority, taking into account several elements of the institution, e.g.:</a:t>
            </a:r>
          </a:p>
          <a:p>
            <a:pPr marL="800100" lvl="3" indent="-342900" algn="just">
              <a:lnSpc>
                <a:spcPts val="2500"/>
              </a:lnSpc>
              <a:spcBef>
                <a:spcPts val="0"/>
              </a:spcBef>
              <a:spcAft>
                <a:spcPts val="600"/>
              </a:spcAft>
              <a:buClr>
                <a:schemeClr val="bg2"/>
              </a:buClr>
              <a:buSzPct val="75000"/>
              <a:buAutoNum type="alphaLcParenBoth"/>
              <a:defRPr/>
            </a:pPr>
            <a:r>
              <a:rPr lang="en-GB" sz="1800" b="0" u="none" dirty="0">
                <a:solidFill>
                  <a:schemeClr val="tx1"/>
                </a:solidFill>
              </a:rPr>
              <a:t>business model</a:t>
            </a:r>
          </a:p>
          <a:p>
            <a:pPr marL="800100" lvl="3" indent="-342900" algn="just">
              <a:lnSpc>
                <a:spcPts val="2500"/>
              </a:lnSpc>
              <a:spcBef>
                <a:spcPts val="0"/>
              </a:spcBef>
              <a:spcAft>
                <a:spcPts val="600"/>
              </a:spcAft>
              <a:buClr>
                <a:schemeClr val="bg2"/>
              </a:buClr>
              <a:buSzPct val="75000"/>
              <a:buAutoNum type="alphaLcParenBoth"/>
              <a:defRPr/>
            </a:pPr>
            <a:r>
              <a:rPr lang="en-GB" sz="1800" b="0" u="none" dirty="0">
                <a:solidFill>
                  <a:schemeClr val="tx1"/>
                </a:solidFill>
              </a:rPr>
              <a:t>internal governance and risk management</a:t>
            </a:r>
          </a:p>
          <a:p>
            <a:pPr marL="800100" lvl="3" indent="-342900" algn="just">
              <a:lnSpc>
                <a:spcPts val="2500"/>
              </a:lnSpc>
              <a:spcBef>
                <a:spcPts val="0"/>
              </a:spcBef>
              <a:spcAft>
                <a:spcPts val="600"/>
              </a:spcAft>
              <a:buClr>
                <a:schemeClr val="bg2"/>
              </a:buClr>
              <a:buSzPct val="75000"/>
              <a:buAutoNum type="alphaLcParenBoth"/>
              <a:defRPr/>
            </a:pPr>
            <a:r>
              <a:rPr lang="en-GB" sz="1800" b="0" u="none" dirty="0">
                <a:solidFill>
                  <a:schemeClr val="tx1"/>
                </a:solidFill>
              </a:rPr>
              <a:t>risks to capital</a:t>
            </a:r>
          </a:p>
          <a:p>
            <a:pPr marL="800100" lvl="3" indent="-342900" algn="just">
              <a:lnSpc>
                <a:spcPts val="2500"/>
              </a:lnSpc>
              <a:spcBef>
                <a:spcPts val="0"/>
              </a:spcBef>
              <a:spcAft>
                <a:spcPts val="600"/>
              </a:spcAft>
              <a:buClr>
                <a:schemeClr val="bg2"/>
              </a:buClr>
              <a:buSzPct val="75000"/>
              <a:buAutoNum type="alphaLcParenBoth"/>
              <a:defRPr/>
            </a:pPr>
            <a:r>
              <a:rPr lang="en-GB" sz="1800" b="0" u="none" dirty="0">
                <a:solidFill>
                  <a:schemeClr val="tx1"/>
                </a:solidFill>
              </a:rPr>
              <a:t>risks to liquidity and funding.</a:t>
            </a:r>
            <a:endParaRPr lang="en-US" sz="18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997</a:t>
            </a:fld>
            <a:endParaRPr lang="en-US"/>
          </a:p>
        </p:txBody>
      </p:sp>
    </p:spTree>
    <p:extLst>
      <p:ext uri="{BB962C8B-B14F-4D97-AF65-F5344CB8AC3E}">
        <p14:creationId xmlns:p14="http://schemas.microsoft.com/office/powerpoint/2010/main" val="3262234951"/>
      </p:ext>
    </p:extLst>
  </p:cSld>
  <p:clrMapOvr>
    <a:masterClrMapping/>
  </p:clrMapOvr>
  <p:transition spd="slow">
    <p:pull dir="r"/>
  </p:transition>
</p:sld>
</file>

<file path=ppt/slides/slide9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Banking Union</a:t>
            </a: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996" y="1603339"/>
            <a:ext cx="4711516" cy="4273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4664968" y="5973307"/>
            <a:ext cx="4896544"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a:solidFill>
                  <a:schemeClr val="tx1"/>
                </a:solidFill>
              </a:rPr>
              <a:t>Source: Fitch (2013), “Impact of European Banking Union on Banks”, Sept.</a:t>
            </a:r>
          </a:p>
        </p:txBody>
      </p:sp>
      <p:sp>
        <p:nvSpPr>
          <p:cNvPr id="6" name="Rectangle 2"/>
          <p:cNvSpPr txBox="1">
            <a:spLocks noChangeArrowheads="1"/>
          </p:cNvSpPr>
          <p:nvPr/>
        </p:nvSpPr>
        <p:spPr bwMode="auto">
          <a:xfrm>
            <a:off x="738188" y="1657312"/>
            <a:ext cx="4111808" cy="4592994"/>
          </a:xfrm>
          <a:prstGeom prst="rect">
            <a:avLst/>
          </a:prstGeom>
          <a:noFill/>
          <a:ln w="9525">
            <a:noFill/>
            <a:miter lim="800000"/>
            <a:headEnd/>
            <a:tailEnd/>
          </a:ln>
        </p:spPr>
        <p:txBody>
          <a:bodyPr lIns="92075" tIns="46038" rIns="92075" bIns="46038" anchor="ctr"/>
          <a:lstStyle/>
          <a:p>
            <a:pPr marL="174625" lvl="2" indent="-174625" algn="just">
              <a:lnSpc>
                <a:spcPts val="2500"/>
              </a:lnSpc>
              <a:spcBef>
                <a:spcPts val="600"/>
              </a:spcBef>
              <a:spcAft>
                <a:spcPts val="0"/>
              </a:spcAft>
              <a:buClr>
                <a:schemeClr val="bg2"/>
              </a:buClr>
              <a:buSzPct val="75000"/>
              <a:buFont typeface="Monotype Sorts" pitchFamily="2" charset="2"/>
              <a:buChar char="n"/>
              <a:defRPr/>
            </a:pPr>
            <a:r>
              <a:rPr lang="en-US" sz="1600" b="0" u="none" dirty="0">
                <a:solidFill>
                  <a:srgbClr val="FF0000"/>
                </a:solidFill>
              </a:rPr>
              <a:t>In order to achieve a SSM, the ECB performed in the 1Q14 an asset quality review (AQR) and balance sheet assessment of the 130 participating banks, aiming at minimizing legacy problems (announced on 23</a:t>
            </a:r>
            <a:r>
              <a:rPr lang="en-US" sz="1600" b="0" u="none" baseline="30000" dirty="0">
                <a:solidFill>
                  <a:srgbClr val="FF0000"/>
                </a:solidFill>
              </a:rPr>
              <a:t>rd</a:t>
            </a:r>
            <a:r>
              <a:rPr lang="en-US" sz="1600" b="0" u="none" dirty="0">
                <a:solidFill>
                  <a:srgbClr val="FF0000"/>
                </a:solidFill>
              </a:rPr>
              <a:t> Oct.2013).</a:t>
            </a:r>
          </a:p>
          <a:p>
            <a:pPr marL="174625" lvl="2" indent="-174625" algn="just">
              <a:lnSpc>
                <a:spcPts val="2500"/>
              </a:lnSpc>
              <a:spcBef>
                <a:spcPts val="600"/>
              </a:spcBef>
              <a:spcAft>
                <a:spcPts val="0"/>
              </a:spcAft>
              <a:buClr>
                <a:schemeClr val="bg2"/>
              </a:buClr>
              <a:buSzPct val="75000"/>
              <a:buFont typeface="Monotype Sorts" pitchFamily="2" charset="2"/>
              <a:buChar char="n"/>
              <a:defRPr/>
            </a:pPr>
            <a:r>
              <a:rPr lang="en-US" sz="1600" b="0" u="none" dirty="0">
                <a:solidFill>
                  <a:schemeClr val="tx1"/>
                </a:solidFill>
              </a:rPr>
              <a:t>The examined banks accounted for assets of €22 T (82% of total banking assets in the euro area).</a:t>
            </a:r>
          </a:p>
          <a:p>
            <a:pPr marL="174625" lvl="2" indent="-174625" algn="just">
              <a:lnSpc>
                <a:spcPts val="2500"/>
              </a:lnSpc>
              <a:spcBef>
                <a:spcPts val="600"/>
              </a:spcBef>
              <a:spcAft>
                <a:spcPts val="0"/>
              </a:spcAft>
              <a:buClr>
                <a:schemeClr val="bg2"/>
              </a:buClr>
              <a:buSzPct val="75000"/>
              <a:buFont typeface="Monotype Sorts" pitchFamily="2" charset="2"/>
              <a:buChar char="n"/>
              <a:defRPr/>
            </a:pPr>
            <a:r>
              <a:rPr lang="en-US" sz="1600" b="0" u="none" dirty="0">
                <a:solidFill>
                  <a:schemeClr val="tx1"/>
                </a:solidFill>
              </a:rPr>
              <a:t>This exercise started in Nov.13, added by stress tests, with 3 main goals: transparency (quality of information), repair (corrective actions, 6-9 months provided) and confidence building (sound fundamentals).</a:t>
            </a:r>
            <a:endParaRPr lang="en-US" sz="16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998</a:t>
            </a:fld>
            <a:endParaRPr lang="en-US"/>
          </a:p>
        </p:txBody>
      </p:sp>
      <p:cxnSp>
        <p:nvCxnSpPr>
          <p:cNvPr id="4" name="Elbow Connector 3"/>
          <p:cNvCxnSpPr/>
          <p:nvPr/>
        </p:nvCxnSpPr>
        <p:spPr bwMode="auto">
          <a:xfrm>
            <a:off x="4160912" y="3212976"/>
            <a:ext cx="689084" cy="144016"/>
          </a:xfrm>
          <a:prstGeom prst="bentConnector3">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492540315"/>
      </p:ext>
    </p:extLst>
  </p:cSld>
  <p:clrMapOvr>
    <a:masterClrMapping/>
  </p:clrMapOvr>
  <p:transition spd="slow">
    <p:pull dir="r"/>
  </p:transition>
</p:sld>
</file>

<file path=ppt/slides/slide9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Banking Union</a:t>
            </a:r>
          </a:p>
        </p:txBody>
      </p:sp>
      <p:sp>
        <p:nvSpPr>
          <p:cNvPr id="6" name="Rectangle 2"/>
          <p:cNvSpPr txBox="1">
            <a:spLocks noChangeArrowheads="1"/>
          </p:cNvSpPr>
          <p:nvPr/>
        </p:nvSpPr>
        <p:spPr bwMode="auto">
          <a:xfrm>
            <a:off x="738188" y="1657311"/>
            <a:ext cx="8715375" cy="4665701"/>
          </a:xfrm>
          <a:prstGeom prst="rect">
            <a:avLst/>
          </a:prstGeom>
          <a:noFill/>
          <a:ln w="9525">
            <a:noFill/>
            <a:miter lim="800000"/>
            <a:headEnd/>
            <a:tailEnd/>
          </a:ln>
        </p:spPr>
        <p:txBody>
          <a:bodyPr lIns="92075" tIns="46038" rIns="92075" bIns="46038" anchor="ctr"/>
          <a:lstStyle/>
          <a:p>
            <a:pPr marL="261938" lvl="2" indent="-26193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chemeClr val="tx1"/>
                </a:solidFill>
              </a:rPr>
              <a:t>The stress test was performed by the participating banks, the ECB and NCAs in cooperation with the EBA, that also designed the stress test methodology, while the adverse scenario was developed by the ESRB in cooperation with the NCAs, the EBA and the ECB. </a:t>
            </a:r>
          </a:p>
          <a:p>
            <a:pPr marL="261938" lvl="2" indent="-26193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rgbClr val="FF0000"/>
                </a:solidFill>
              </a:rPr>
              <a:t>Banks were required to maintain a minimum CET1 ratio of 8% under the baseline scenario (as for the AQR) and a minimum CET1 ratio of 5.5% under the adverse scenario, </a:t>
            </a:r>
            <a:r>
              <a:rPr lang="en-US" sz="2000" b="0" u="none" dirty="0">
                <a:solidFill>
                  <a:schemeClr val="tx1"/>
                </a:solidFill>
              </a:rPr>
              <a:t>with the following results (announced on the 26.10.2014):</a:t>
            </a:r>
          </a:p>
          <a:p>
            <a:pPr marL="285750" lvl="2" indent="-285750" algn="just">
              <a:lnSpc>
                <a:spcPts val="2500"/>
              </a:lnSpc>
              <a:spcBef>
                <a:spcPts val="600"/>
              </a:spcBef>
              <a:spcAft>
                <a:spcPts val="0"/>
              </a:spcAft>
              <a:buClr>
                <a:schemeClr val="bg2"/>
              </a:buClr>
              <a:buSzPct val="75000"/>
              <a:buFontTx/>
              <a:buChar char="-"/>
              <a:defRPr/>
            </a:pPr>
            <a:r>
              <a:rPr lang="en-US" sz="1600" b="0" u="none" dirty="0">
                <a:solidFill>
                  <a:srgbClr val="FF3300"/>
                </a:solidFill>
              </a:rPr>
              <a:t>Capital shortfall of €25B detected at 25 participant banks</a:t>
            </a:r>
          </a:p>
          <a:p>
            <a:pPr marL="285750" lvl="2" indent="-285750" algn="just">
              <a:lnSpc>
                <a:spcPts val="2500"/>
              </a:lnSpc>
              <a:spcBef>
                <a:spcPts val="600"/>
              </a:spcBef>
              <a:spcAft>
                <a:spcPts val="0"/>
              </a:spcAft>
              <a:buClr>
                <a:schemeClr val="bg2"/>
              </a:buClr>
              <a:buSzPct val="75000"/>
              <a:buFontTx/>
              <a:buChar char="-"/>
              <a:defRPr/>
            </a:pPr>
            <a:r>
              <a:rPr lang="en-US" sz="1600" b="0" u="none" dirty="0">
                <a:solidFill>
                  <a:schemeClr val="tx1"/>
                </a:solidFill>
              </a:rPr>
              <a:t>Banks’ asset values needed to be adjusted by €48B, €37B of which did not generate capital shortfall</a:t>
            </a:r>
          </a:p>
          <a:p>
            <a:pPr marL="285750" lvl="2" indent="-285750" algn="just">
              <a:lnSpc>
                <a:spcPts val="2500"/>
              </a:lnSpc>
              <a:spcBef>
                <a:spcPts val="600"/>
              </a:spcBef>
              <a:spcAft>
                <a:spcPts val="0"/>
              </a:spcAft>
              <a:buClr>
                <a:schemeClr val="bg2"/>
              </a:buClr>
              <a:buSzPct val="75000"/>
              <a:buFontTx/>
              <a:buChar char="-"/>
              <a:defRPr/>
            </a:pPr>
            <a:r>
              <a:rPr lang="en-US" sz="1600" b="0" u="none" dirty="0">
                <a:solidFill>
                  <a:schemeClr val="tx1"/>
                </a:solidFill>
              </a:rPr>
              <a:t>Additional €136B found in non-performing exposures (to a total of €879B)</a:t>
            </a:r>
          </a:p>
          <a:p>
            <a:pPr marL="285750" lvl="2" indent="-285750" algn="just">
              <a:lnSpc>
                <a:spcPts val="2500"/>
              </a:lnSpc>
              <a:spcBef>
                <a:spcPts val="600"/>
              </a:spcBef>
              <a:spcAft>
                <a:spcPts val="0"/>
              </a:spcAft>
              <a:buClr>
                <a:schemeClr val="bg2"/>
              </a:buClr>
              <a:buSzPct val="75000"/>
              <a:buFontTx/>
              <a:buChar char="-"/>
              <a:defRPr/>
            </a:pPr>
            <a:r>
              <a:rPr lang="en-US" sz="1600" b="0" u="none" dirty="0">
                <a:solidFill>
                  <a:schemeClr val="tx1"/>
                </a:solidFill>
              </a:rPr>
              <a:t>Adverse stress scenario would deplete banks’ capital by €263B, reducing median CET1 ratio by 4 percentage points from 12.4% to 8.3%.</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999</a:t>
            </a:fld>
            <a:endParaRPr lang="en-US"/>
          </a:p>
        </p:txBody>
      </p:sp>
    </p:spTree>
    <p:extLst>
      <p:ext uri="{BB962C8B-B14F-4D97-AF65-F5344CB8AC3E}">
        <p14:creationId xmlns:p14="http://schemas.microsoft.com/office/powerpoint/2010/main" val="3912946217"/>
      </p:ext>
    </p:extLst>
  </p:cSld>
  <p:clrMapOvr>
    <a:masterClrMapping/>
  </p:clrMapOvr>
  <p:transition spd="slow">
    <p:pull dir="r"/>
  </p:transition>
</p:sld>
</file>

<file path=ppt/theme/theme1.xml><?xml version="1.0" encoding="utf-8"?>
<a:theme xmlns:a="http://schemas.openxmlformats.org/drawingml/2006/main" name="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defRPr kumimoji="1" lang="en-US" sz="2800" b="1" i="0" u="sng" strike="noStrike" cap="none" normalizeH="0" baseline="0" smtClean="0">
            <a:ln>
              <a:noFill/>
            </a:ln>
            <a:solidFill>
              <a:srgbClr val="000099"/>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defRPr kumimoji="1" lang="en-US" sz="2800" b="1" i="0" u="sng" strike="noStrike" cap="none" normalizeH="0" baseline="0" smtClean="0">
            <a:ln>
              <a:noFill/>
            </a:ln>
            <a:solidFill>
              <a:srgbClr val="000099"/>
            </a:solidFill>
            <a:effectLst/>
            <a:latin typeface="Times New Roman" pitchFamily="18"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D:\Program Files\Microsoft Office\Templates\Presentation Designs\Professional.pot</Template>
  <TotalTime>623941</TotalTime>
  <Words>88993</Words>
  <Application>Microsoft Office PowerPoint</Application>
  <PresentationFormat>A4 Paper (210x297 mm)</PresentationFormat>
  <Paragraphs>9110</Paragraphs>
  <Slides>1087</Slides>
  <Notes>254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1087</vt:i4>
      </vt:variant>
    </vt:vector>
  </HeadingPairs>
  <TitlesOfParts>
    <vt:vector size="1099" baseType="lpstr">
      <vt:lpstr>Arial</vt:lpstr>
      <vt:lpstr>Book Antiqua</vt:lpstr>
      <vt:lpstr>Calibri</vt:lpstr>
      <vt:lpstr>Cambria Math</vt:lpstr>
      <vt:lpstr>Monotype Sorts</vt:lpstr>
      <vt:lpstr>Symbol</vt:lpstr>
      <vt:lpstr>Times New Roman</vt:lpstr>
      <vt:lpstr>TradeGothic</vt:lpstr>
      <vt:lpstr>Webdings</vt:lpstr>
      <vt:lpstr>Wingdings</vt:lpstr>
      <vt:lpstr>Professional</vt:lpstr>
      <vt:lpstr>Equation</vt:lpstr>
      <vt:lpstr>Banking and Insurance</vt:lpstr>
      <vt:lpstr>1. Financial Sector Framework</vt:lpstr>
      <vt:lpstr>1.1. Financial Intermediation</vt:lpstr>
      <vt:lpstr>1.1.1. Players</vt:lpstr>
      <vt:lpstr>Main Players</vt:lpstr>
      <vt:lpstr>Early banks</vt:lpstr>
      <vt:lpstr>Early banks</vt:lpstr>
      <vt:lpstr>Early banks</vt:lpstr>
      <vt:lpstr>Fractional vs Reserve Banks</vt:lpstr>
      <vt:lpstr>Fractional vs Reserve Banks</vt:lpstr>
      <vt:lpstr>Restrictions in US</vt:lpstr>
      <vt:lpstr>Restrictions in US</vt:lpstr>
      <vt:lpstr>Restrictions in US</vt:lpstr>
      <vt:lpstr>Restrictions in US</vt:lpstr>
      <vt:lpstr>Restrictions in US</vt:lpstr>
      <vt:lpstr>Restrictions in US</vt:lpstr>
      <vt:lpstr>Restrictions in US</vt:lpstr>
      <vt:lpstr>Business Models</vt:lpstr>
      <vt:lpstr>Non-regulated players</vt:lpstr>
      <vt:lpstr>Non-regulated players</vt:lpstr>
      <vt:lpstr>Non-regulated players</vt:lpstr>
      <vt:lpstr>Non-regulated players</vt:lpstr>
      <vt:lpstr>Non-regulated players</vt:lpstr>
      <vt:lpstr>Non-regulated players</vt:lpstr>
      <vt:lpstr>Non-regulated players</vt:lpstr>
      <vt:lpstr>Non-regulated players</vt:lpstr>
      <vt:lpstr>Non-regulated players</vt:lpstr>
      <vt:lpstr>Non-regulated players</vt:lpstr>
      <vt:lpstr>Non-regulated players</vt:lpstr>
      <vt:lpstr>Non-regulated players</vt:lpstr>
      <vt:lpstr>Non-regulated players</vt:lpstr>
      <vt:lpstr>Public Entities</vt:lpstr>
      <vt:lpstr>Regulation</vt:lpstr>
      <vt:lpstr>Regulation</vt:lpstr>
      <vt:lpstr>1.1.2. Financial Intermediation Purposes</vt:lpstr>
      <vt:lpstr>Reasons for Intermediation</vt:lpstr>
      <vt:lpstr>Reasons for Intermediation</vt:lpstr>
      <vt:lpstr>Reasons for Intermediation</vt:lpstr>
      <vt:lpstr>Reasons for Intermediation</vt:lpstr>
      <vt:lpstr>Financial Roles</vt:lpstr>
      <vt:lpstr>Liquidity Intermediation</vt:lpstr>
      <vt:lpstr>Liquidity Intermediation</vt:lpstr>
      <vt:lpstr>Liquidity Intermediation</vt:lpstr>
      <vt:lpstr>Liquidity Intermediation</vt:lpstr>
      <vt:lpstr>Liquidity Intermediation</vt:lpstr>
      <vt:lpstr>Risk Intermediation</vt:lpstr>
      <vt:lpstr>Information Intermediation</vt:lpstr>
      <vt:lpstr>Information Intermediation</vt:lpstr>
      <vt:lpstr>Information Intermediation</vt:lpstr>
      <vt:lpstr>Information Intermediation</vt:lpstr>
      <vt:lpstr>Information Intermediation</vt:lpstr>
      <vt:lpstr>Information Intermediation</vt:lpstr>
      <vt:lpstr>Information Intermediation</vt:lpstr>
      <vt:lpstr>Information Intermediation</vt:lpstr>
      <vt:lpstr>Information Intermediation</vt:lpstr>
      <vt:lpstr>Information Intermediation</vt:lpstr>
      <vt:lpstr>Information Intermediation</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Intergenerational Wealth Transfer</vt:lpstr>
      <vt:lpstr>Payment System</vt:lpstr>
      <vt:lpstr>1.1.3. Relevance of the Financial Sector</vt:lpstr>
      <vt:lpstr>Relevance of the Financial Sector</vt:lpstr>
      <vt:lpstr>Relevance of Finance for  Economic Growth</vt:lpstr>
      <vt:lpstr>Relevance of Finance for  Economic Growth</vt:lpstr>
      <vt:lpstr>Relevance of Finance for  Economic Growth</vt:lpstr>
      <vt:lpstr>Relevance of Finance for  Economic Growth</vt:lpstr>
      <vt:lpstr>Relevance of Finance for  Economic Growth</vt:lpstr>
      <vt:lpstr>Relevance of Finance for  Economic Growth</vt:lpstr>
      <vt:lpstr>Relevance of Finance for  Economic Growth</vt:lpstr>
      <vt:lpstr>Relevance of Finance for  Economic Growth</vt:lpstr>
      <vt:lpstr>Relevance of Finance for  Economic Growth</vt:lpstr>
      <vt:lpstr>Relevance of Finance for  Economic Growth</vt:lpstr>
      <vt:lpstr>Relevance of Finance for  Economic Growth</vt:lpstr>
      <vt:lpstr>Bank-based vs  Market based Financing</vt:lpstr>
      <vt:lpstr>Bank-based vs  Market based Financing</vt:lpstr>
      <vt:lpstr>Bank-based vs  Market based Financing</vt:lpstr>
      <vt:lpstr>Bank-based vs  Market based Financing</vt:lpstr>
      <vt:lpstr>Bank-based vs  Market based Financing</vt:lpstr>
      <vt:lpstr>Increasing weight and concentration of the Financial Sector</vt:lpstr>
      <vt:lpstr>Weight on GDP</vt:lpstr>
      <vt:lpstr>Weight on GDP</vt:lpstr>
      <vt:lpstr>Weight on Profits</vt:lpstr>
      <vt:lpstr>Weight on Profits</vt:lpstr>
      <vt:lpstr>Riskier Strategies</vt:lpstr>
      <vt:lpstr>Riskier Strategies</vt:lpstr>
      <vt:lpstr>Riskier Strategies</vt:lpstr>
      <vt:lpstr>Riskier Strategies</vt:lpstr>
      <vt:lpstr>Riskier Strategies</vt:lpstr>
      <vt:lpstr>Riskier Strategies</vt:lpstr>
      <vt:lpstr>Riskier Strategies</vt:lpstr>
      <vt:lpstr>Riskier Strategies</vt:lpstr>
      <vt:lpstr>Riskier Strategies</vt:lpstr>
      <vt:lpstr>Riskier Strategies</vt:lpstr>
      <vt:lpstr>Riskier Strategies</vt:lpstr>
      <vt:lpstr>Riskier Strategies</vt:lpstr>
      <vt:lpstr>Riskier Strategies</vt:lpstr>
      <vt:lpstr>Riskier Strategies</vt:lpstr>
      <vt:lpstr>Irrelevance for Central Banks</vt:lpstr>
      <vt:lpstr>Irrelevance for Central Banks</vt:lpstr>
      <vt:lpstr>Irrelevance for Central Banks</vt:lpstr>
      <vt:lpstr>Concentration</vt:lpstr>
      <vt:lpstr>Concentration</vt:lpstr>
      <vt:lpstr>Concentration</vt:lpstr>
      <vt:lpstr>1.2. Systemic Risk</vt:lpstr>
      <vt:lpstr>Excessive Debt</vt:lpstr>
      <vt:lpstr>Excessive Debt</vt:lpstr>
      <vt:lpstr>Excessive Debt</vt:lpstr>
      <vt:lpstr>Systemic Risk</vt:lpstr>
      <vt:lpstr>Systemic Risk</vt:lpstr>
      <vt:lpstr>Systemic Risk</vt:lpstr>
      <vt:lpstr>Systemic Risk</vt:lpstr>
      <vt:lpstr>Systemic Risk</vt:lpstr>
      <vt:lpstr>Systemic Risk</vt:lpstr>
      <vt:lpstr>Systemic Risk</vt:lpstr>
      <vt:lpstr>Building a less credit-intensive economy</vt:lpstr>
      <vt:lpstr>Building a less credit-intensive economy</vt:lpstr>
      <vt:lpstr>Building a less credit-intensive economy</vt:lpstr>
      <vt:lpstr>Building a less credit-intensive economy</vt:lpstr>
      <vt:lpstr>Building a less credit-intensive economy</vt:lpstr>
      <vt:lpstr>Building a less credit-intensive economy</vt:lpstr>
      <vt:lpstr>Excessive debt as pollution</vt:lpstr>
      <vt:lpstr>Excessive debt as pollution</vt:lpstr>
      <vt:lpstr>Excessive debt as pollution</vt:lpstr>
      <vt:lpstr>Excessive debt as pollution</vt:lpstr>
      <vt:lpstr>Excessive debt as pollution</vt:lpstr>
      <vt:lpstr>Excessive debt as pollution</vt:lpstr>
      <vt:lpstr>Excessive debt as pollution</vt:lpstr>
      <vt:lpstr>Excessive debt as pollution</vt:lpstr>
      <vt:lpstr>Excessive debt as pollution</vt:lpstr>
      <vt:lpstr>Excessive debt as pollution</vt:lpstr>
      <vt:lpstr>Excessive debt as pollution</vt:lpstr>
      <vt:lpstr>Excessive debt as pollution</vt:lpstr>
      <vt:lpstr>Excessive debt as pollution</vt:lpstr>
      <vt:lpstr>Excessive debt as pollution</vt:lpstr>
      <vt:lpstr>Excessive debt as pollution</vt:lpstr>
      <vt:lpstr>Higher Capital Requirements</vt:lpstr>
      <vt:lpstr>Higher Capital Requirements</vt:lpstr>
      <vt:lpstr>Higher Capital Requirements</vt:lpstr>
      <vt:lpstr>Higher Capital Requirements</vt:lpstr>
      <vt:lpstr>Higher Capital Requirements</vt:lpstr>
      <vt:lpstr>Costs of Controls</vt:lpstr>
      <vt:lpstr>Economies of Scale</vt:lpstr>
      <vt:lpstr>Economies of Scope</vt:lpstr>
      <vt:lpstr>1.3. Supervision</vt:lpstr>
      <vt:lpstr>Regulation</vt:lpstr>
      <vt:lpstr>Safety and Soundness Regulation</vt:lpstr>
      <vt:lpstr>Prudential Regulation</vt:lpstr>
      <vt:lpstr>Prudential Regulation</vt:lpstr>
      <vt:lpstr>Prudential Regulation</vt:lpstr>
      <vt:lpstr>Prudential Regulation</vt:lpstr>
      <vt:lpstr>Prudential Regulation</vt:lpstr>
      <vt:lpstr>Prudential Regulation</vt:lpstr>
      <vt:lpstr>Prudential Regulation</vt:lpstr>
      <vt:lpstr>Regulation vs Growth</vt:lpstr>
      <vt:lpstr>Competition</vt:lpstr>
      <vt:lpstr>Supervision in the EU</vt:lpstr>
      <vt:lpstr>Supervision in the EU</vt:lpstr>
      <vt:lpstr>Supervision in Portugal</vt:lpstr>
      <vt:lpstr>Regulatory Authorities in EU</vt:lpstr>
      <vt:lpstr>1.4. Financial Sector Structure, Indicators and Rules </vt:lpstr>
      <vt:lpstr>Types of FI</vt:lpstr>
      <vt:lpstr>Credit Institutions</vt:lpstr>
      <vt:lpstr>Investment Companies</vt:lpstr>
      <vt:lpstr>Banking System’s Balance Sheet</vt:lpstr>
      <vt:lpstr>Banking System’s Income Statement</vt:lpstr>
      <vt:lpstr>Impairments</vt:lpstr>
      <vt:lpstr>Impairments</vt:lpstr>
      <vt:lpstr>Impairments</vt:lpstr>
      <vt:lpstr>Impairments</vt:lpstr>
      <vt:lpstr>Impairments</vt:lpstr>
      <vt:lpstr>Impairments</vt:lpstr>
      <vt:lpstr>Impairments</vt:lpstr>
      <vt:lpstr>Key Indicators</vt:lpstr>
      <vt:lpstr>Key Indicators</vt:lpstr>
      <vt:lpstr>Key Indicators</vt:lpstr>
      <vt:lpstr>Key Indicators</vt:lpstr>
      <vt:lpstr>Key Indicators</vt:lpstr>
      <vt:lpstr>Key Indicators</vt:lpstr>
      <vt:lpstr>Key Indicators</vt:lpstr>
      <vt:lpstr>Key Indicators</vt:lpstr>
      <vt:lpstr>Key Indicators</vt:lpstr>
      <vt:lpstr>Key Indicators</vt:lpstr>
      <vt:lpstr>Key Indicators</vt:lpstr>
      <vt:lpstr>Key Indicators</vt:lpstr>
      <vt:lpstr>Key Indicators</vt:lpstr>
      <vt:lpstr>Key Indicators</vt:lpstr>
      <vt:lpstr>Key Indicators</vt:lpstr>
      <vt:lpstr>Key Indicators</vt:lpstr>
      <vt:lpstr>Key Indicators</vt:lpstr>
      <vt:lpstr>Key Indicators</vt:lpstr>
      <vt:lpstr>Main Prudential Restrictions</vt:lpstr>
      <vt:lpstr>Main Prudential Restrictions</vt:lpstr>
      <vt:lpstr>Main Prudential Restrictions</vt:lpstr>
      <vt:lpstr>Main Prudential Restrictions</vt:lpstr>
      <vt:lpstr>Main Prudential Restrictions</vt:lpstr>
      <vt:lpstr>Main Prudential Restrictions</vt:lpstr>
      <vt:lpstr>Rules on Appraisals of Real Estate Properties</vt:lpstr>
      <vt:lpstr>Rules on Appraisals of Real Estate Properties</vt:lpstr>
      <vt:lpstr>Rules on Appraisals of Real Estate Properties</vt:lpstr>
      <vt:lpstr>Rules on Appraisals of Real Estate Properties</vt:lpstr>
      <vt:lpstr>2. Risk Management in Banking </vt:lpstr>
      <vt:lpstr>Risk management</vt:lpstr>
      <vt:lpstr>Risk Management Framework</vt:lpstr>
      <vt:lpstr>Risk Management Framework</vt:lpstr>
      <vt:lpstr>Risk Management Framework</vt:lpstr>
      <vt:lpstr>2.1. Credit Risk</vt:lpstr>
      <vt:lpstr>2.1.1. Credit Risk in Banking Management</vt:lpstr>
      <vt:lpstr>Decision Process</vt:lpstr>
      <vt:lpstr>Financial Capacity</vt:lpstr>
      <vt:lpstr>Decision Filters</vt:lpstr>
      <vt:lpstr>Minimum spread adequacy</vt:lpstr>
      <vt:lpstr>2.1.2. External Ratings</vt:lpstr>
      <vt:lpstr>Key Features</vt:lpstr>
      <vt:lpstr>Key Features</vt:lpstr>
      <vt:lpstr>Key Features</vt:lpstr>
      <vt:lpstr>Key Features</vt:lpstr>
      <vt:lpstr>Key Features</vt:lpstr>
      <vt:lpstr>Classifications</vt:lpstr>
      <vt:lpstr>Classifications</vt:lpstr>
      <vt:lpstr>Classifications</vt:lpstr>
      <vt:lpstr>Classifications</vt:lpstr>
      <vt:lpstr>Classifications</vt:lpstr>
      <vt:lpstr>Classifications</vt:lpstr>
      <vt:lpstr>Classifications</vt:lpstr>
      <vt:lpstr>Transition Matrices</vt:lpstr>
      <vt:lpstr>Transition Matrices</vt:lpstr>
      <vt:lpstr>Default Frequencies</vt:lpstr>
      <vt:lpstr>Default Frequencies</vt:lpstr>
      <vt:lpstr>Default Frequencies</vt:lpstr>
      <vt:lpstr>Default Frequencies</vt:lpstr>
      <vt:lpstr>Default Frequencies</vt:lpstr>
      <vt:lpstr>2.1.3. Internal Credit Risk Models</vt:lpstr>
      <vt:lpstr>2.1.3.1. Internal Models in Banking    Management</vt:lpstr>
      <vt:lpstr>Best Practices</vt:lpstr>
      <vt:lpstr>Best Practices</vt:lpstr>
      <vt:lpstr>Governance</vt:lpstr>
      <vt:lpstr>Governance</vt:lpstr>
      <vt:lpstr>Governance</vt:lpstr>
      <vt:lpstr>Governance</vt:lpstr>
      <vt:lpstr>Governance</vt:lpstr>
      <vt:lpstr>Governance</vt:lpstr>
      <vt:lpstr>2.1.3.2. Corporates</vt:lpstr>
      <vt:lpstr>Types of models</vt:lpstr>
      <vt:lpstr>Credit Scoring</vt:lpstr>
      <vt:lpstr>Credit Scoring</vt:lpstr>
      <vt:lpstr>Altman Z-score (1968)</vt:lpstr>
      <vt:lpstr>Altman Z-score (1983)</vt:lpstr>
      <vt:lpstr>Altman Z-score (1993)</vt:lpstr>
      <vt:lpstr>PDs from Z-Score</vt:lpstr>
      <vt:lpstr>Logit Models</vt:lpstr>
      <vt:lpstr>Logit Models</vt:lpstr>
      <vt:lpstr>Logit Models</vt:lpstr>
      <vt:lpstr>RiskCalc</vt:lpstr>
      <vt:lpstr>RiskCalc</vt:lpstr>
      <vt:lpstr>RiskCalc</vt:lpstr>
      <vt:lpstr>RiskCalc</vt:lpstr>
      <vt:lpstr>RiskCalc</vt:lpstr>
      <vt:lpstr>RiskCalc</vt:lpstr>
      <vt:lpstr>RiskCalc</vt:lpstr>
      <vt:lpstr>RiskCalc</vt:lpstr>
      <vt:lpstr>RiskCalc</vt:lpstr>
      <vt:lpstr>RiskCalc</vt:lpstr>
      <vt:lpstr>RiskCalc</vt:lpstr>
      <vt:lpstr>RiskCalc</vt:lpstr>
      <vt:lpstr>RiskCalc</vt:lpstr>
      <vt:lpstr>RiskCalc</vt:lpstr>
      <vt:lpstr>RiskCalc</vt:lpstr>
      <vt:lpstr>RiskCalc</vt:lpstr>
      <vt:lpstr>RiskCalc</vt:lpstr>
      <vt:lpstr>RiskCalc</vt:lpstr>
      <vt:lpstr>Structural Models</vt:lpstr>
      <vt:lpstr>Structural Models</vt:lpstr>
      <vt:lpstr>Merton Model</vt:lpstr>
      <vt:lpstr>Merton Model</vt:lpstr>
      <vt:lpstr>Merton Model</vt:lpstr>
      <vt:lpstr>Merton Model</vt:lpstr>
      <vt:lpstr>Merton Model</vt:lpstr>
      <vt:lpstr>Merton Model</vt:lpstr>
      <vt:lpstr>Merton Model</vt:lpstr>
      <vt:lpstr>Merton Model</vt:lpstr>
      <vt:lpstr>KMV Model</vt:lpstr>
      <vt:lpstr>KMV Model</vt:lpstr>
      <vt:lpstr>KMV Model</vt:lpstr>
      <vt:lpstr>KMV Model</vt:lpstr>
      <vt:lpstr>Fitch EIR</vt:lpstr>
      <vt:lpstr>Fitch EIR</vt:lpstr>
      <vt:lpstr>Fitch EIR</vt:lpstr>
      <vt:lpstr>Bondscore</vt:lpstr>
      <vt:lpstr>Reduced-form Models</vt:lpstr>
      <vt:lpstr>Reduced-form Models</vt:lpstr>
      <vt:lpstr>Reduced-form Models</vt:lpstr>
      <vt:lpstr>Reduced-form Models</vt:lpstr>
      <vt:lpstr>2.1.3.3. Small Businesses and Individuals</vt:lpstr>
      <vt:lpstr>Small Business</vt:lpstr>
      <vt:lpstr>Individuals</vt:lpstr>
      <vt:lpstr>Individuals</vt:lpstr>
      <vt:lpstr>Individuals</vt:lpstr>
      <vt:lpstr>Individuals</vt:lpstr>
      <vt:lpstr>Maturity adjustments</vt:lpstr>
      <vt:lpstr>2.1.4. Severity of Loss</vt:lpstr>
      <vt:lpstr>Loss determinants</vt:lpstr>
      <vt:lpstr>Estimation Methods</vt:lpstr>
      <vt:lpstr>Statistics</vt:lpstr>
      <vt:lpstr>Seniority</vt:lpstr>
      <vt:lpstr>Region</vt:lpstr>
      <vt:lpstr>Business Cycle</vt:lpstr>
      <vt:lpstr>Business Cycle</vt:lpstr>
      <vt:lpstr>PD</vt:lpstr>
      <vt:lpstr>Economic Sectors</vt:lpstr>
      <vt:lpstr>PD</vt:lpstr>
      <vt:lpstr>Listed bonds</vt:lpstr>
      <vt:lpstr>2.1.5. Model Validation</vt:lpstr>
      <vt:lpstr>Validation Principles in Basel II</vt:lpstr>
      <vt:lpstr>Assessment Methodologies</vt:lpstr>
      <vt:lpstr>Error Types</vt:lpstr>
      <vt:lpstr>Error Types</vt:lpstr>
      <vt:lpstr>Contingency Tables</vt:lpstr>
      <vt:lpstr>Kolmogorov-Smirnov</vt:lpstr>
      <vt:lpstr>Additional indicators</vt:lpstr>
      <vt:lpstr>ROC Curve</vt:lpstr>
      <vt:lpstr>CAP Curve</vt:lpstr>
      <vt:lpstr>Accuracy Ratios</vt:lpstr>
      <vt:lpstr>Hosmer-Lemeshow Test</vt:lpstr>
      <vt:lpstr>Transition Matrices</vt:lpstr>
      <vt:lpstr>LGD Validation</vt:lpstr>
      <vt:lpstr>2.2. Interest Rate Risk</vt:lpstr>
      <vt:lpstr>Interest Rate Risk</vt:lpstr>
      <vt:lpstr>Interest Rate or Repricing Gaps</vt:lpstr>
      <vt:lpstr>Interest Rate Risk in the Balance Sheet</vt:lpstr>
      <vt:lpstr>Interest Rate Risk in the Balance Sheet</vt:lpstr>
      <vt:lpstr>Interest Rate Risk in the Balance Sheet</vt:lpstr>
      <vt:lpstr>Interest Rate Risk in the Balance Sheet</vt:lpstr>
      <vt:lpstr>Interest Rate Risk in the Balance Sheet</vt:lpstr>
      <vt:lpstr>Interest Rate Risk in the Balance Sheet</vt:lpstr>
      <vt:lpstr>Interest Rate Risk in the Balance Sheet</vt:lpstr>
      <vt:lpstr>Interest Rate Risk in the Balance Sheet</vt:lpstr>
      <vt:lpstr>Interest Rate Risk in the Balance Sheet</vt:lpstr>
      <vt:lpstr>2.3. Market Risk</vt:lpstr>
      <vt:lpstr>Market Risk</vt:lpstr>
      <vt:lpstr>VaR</vt:lpstr>
      <vt:lpstr>VaR</vt:lpstr>
      <vt:lpstr>VaR</vt:lpstr>
      <vt:lpstr>VaR</vt:lpstr>
      <vt:lpstr>VaR</vt:lpstr>
      <vt:lpstr>VaR</vt:lpstr>
      <vt:lpstr>VaR</vt:lpstr>
      <vt:lpstr>Black Swans</vt:lpstr>
      <vt:lpstr>Black Swans</vt:lpstr>
      <vt:lpstr>Black Swans</vt:lpstr>
      <vt:lpstr>ES</vt:lpstr>
      <vt:lpstr>ES</vt:lpstr>
      <vt:lpstr>VaR methods </vt:lpstr>
      <vt:lpstr>VaR methods </vt:lpstr>
      <vt:lpstr>VaR methods</vt:lpstr>
      <vt:lpstr>VaR methods</vt:lpstr>
      <vt:lpstr>PowerPoint Presentation</vt:lpstr>
      <vt:lpstr>PowerPoint Presentation</vt:lpstr>
      <vt:lpstr>VaR methods</vt:lpstr>
      <vt:lpstr>VaR methods</vt:lpstr>
      <vt:lpstr>Volatilities and Correlations</vt:lpstr>
      <vt:lpstr>Stressed VaR and Backtests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 – Diagonal model</vt:lpstr>
      <vt:lpstr>VaR – Diagonal model</vt:lpstr>
      <vt:lpstr>VaR – Diagonal model</vt:lpstr>
      <vt:lpstr>PowerPoint Presentation</vt:lpstr>
      <vt:lpstr>PowerPoint Presentation</vt:lpstr>
      <vt:lpstr>PowerPoint Presentation</vt:lpstr>
      <vt:lpstr>PowerPoint Presentation</vt:lpstr>
      <vt:lpstr>VaR – Factor model</vt:lpstr>
      <vt:lpstr>PowerPoint Presentation</vt:lpstr>
      <vt:lpstr>PowerPoint Presentation</vt:lpstr>
      <vt:lpstr>VaR – Full model</vt:lpstr>
      <vt:lpstr>PowerPoint Presentation</vt:lpstr>
      <vt:lpstr>VaR for Stocks - Conclusions</vt:lpstr>
      <vt:lpstr>PowerPoint Presentation</vt:lpstr>
      <vt:lpstr>PowerPoint Presentation</vt:lpstr>
      <vt:lpstr>PowerPoint Presentation</vt:lpstr>
      <vt:lpstr>PowerPoint Presentation</vt:lpstr>
      <vt:lpstr>PowerPoint Presentation</vt:lpstr>
      <vt:lpstr>PowerPoint Presentation</vt:lpstr>
      <vt:lpstr>Mapping</vt:lpstr>
      <vt:lpstr>PowerPoint Presentation</vt:lpstr>
      <vt:lpstr>PowerPoint Presentation</vt:lpstr>
      <vt:lpstr>PowerPoint Presentation</vt:lpstr>
      <vt:lpstr>ZC returns</vt:lpstr>
      <vt:lpstr>Single coupon-paying bond example</vt:lpstr>
      <vt:lpstr>PowerPoint Presentation</vt:lpstr>
      <vt:lpstr>PowerPoint Presentation</vt:lpstr>
      <vt:lpstr>PowerPoint Presentation</vt:lpstr>
      <vt:lpstr>PowerPoint Presentation</vt:lpstr>
      <vt:lpstr>PowerPoint Presentation</vt:lpstr>
      <vt:lpstr>Portfolio of Bonds– Cash-flow mapping</vt:lpstr>
      <vt:lpstr>PowerPoint Presentation</vt:lpstr>
      <vt:lpstr>PowerPoint Presentation</vt:lpstr>
      <vt:lpstr>Portfolio of Bonds– Duration mapping</vt:lpstr>
      <vt:lpstr>Portfolio of Bonds: Duration mapping general approach</vt:lpstr>
      <vt:lpstr>PowerPoint Presentation</vt:lpstr>
      <vt:lpstr>Conclusions</vt:lpstr>
      <vt:lpstr>Bucketing</vt:lpstr>
      <vt:lpstr>PowerPoint Presentation</vt:lpstr>
      <vt:lpstr>PowerPoint Presentation</vt:lpstr>
      <vt:lpstr>PowerPoint Presentation</vt:lpstr>
      <vt:lpstr>PowerPoint Presentation</vt:lpstr>
      <vt:lpstr>PowerPoint Presentation</vt:lpstr>
      <vt:lpstr>PowerPoint Presentation</vt:lpstr>
      <vt:lpstr>Duration Bucketing</vt:lpstr>
      <vt:lpstr>PowerPoint Presentation</vt:lpstr>
      <vt:lpstr>PowerPoint Presentation</vt:lpstr>
      <vt:lpstr>PowerPoint Presentation</vt:lpstr>
      <vt:lpstr>PowerPoint Presentation</vt:lpstr>
      <vt:lpstr>PowerPoint Presentation</vt:lpstr>
      <vt:lpstr>PowerPoint Presentation</vt:lpstr>
      <vt:lpstr>FRN</vt:lpstr>
      <vt:lpstr>PowerPoint Presentation</vt:lpstr>
      <vt:lpstr>PowerPoint Presentation</vt:lpstr>
      <vt:lpstr>PowerPoint Presentation</vt:lpstr>
      <vt:lpstr>PowerPoint Presentation</vt:lpstr>
      <vt:lpstr>2.4. Liquidity Risk</vt:lpstr>
      <vt:lpstr>Main concepts</vt:lpstr>
      <vt:lpstr>Sources of Liquidity Risk</vt:lpstr>
      <vt:lpstr>Sources of Liquidity Risk</vt:lpstr>
      <vt:lpstr>Main Metrics</vt:lpstr>
      <vt:lpstr>Liquidity Gaps</vt:lpstr>
      <vt:lpstr>Liquidity Gaps</vt:lpstr>
      <vt:lpstr>Liquidity Gaps</vt:lpstr>
      <vt:lpstr>Regulatory Liquidity Ratios</vt:lpstr>
      <vt:lpstr>Regulatory Liquidity Ratios</vt:lpstr>
      <vt:lpstr>LCR</vt:lpstr>
      <vt:lpstr>LCR</vt:lpstr>
      <vt:lpstr>LCR</vt:lpstr>
      <vt:lpstr>LCR</vt:lpstr>
      <vt:lpstr>LCR</vt:lpstr>
      <vt:lpstr>LCR</vt:lpstr>
      <vt:lpstr>LCR</vt:lpstr>
      <vt:lpstr>LCR</vt:lpstr>
      <vt:lpstr>LCR</vt:lpstr>
      <vt:lpstr>LCR</vt:lpstr>
      <vt:lpstr>LCR</vt:lpstr>
      <vt:lpstr>LCR</vt:lpstr>
      <vt:lpstr>LCR</vt:lpstr>
      <vt:lpstr>2.5. Operational Risk</vt:lpstr>
      <vt:lpstr>Operational Risk</vt:lpstr>
      <vt:lpstr>Operational Risk</vt:lpstr>
      <vt:lpstr>Operational Risk</vt:lpstr>
      <vt:lpstr>Operational Risk</vt:lpstr>
      <vt:lpstr>Operational Risk</vt:lpstr>
      <vt:lpstr>Legal Risk</vt:lpstr>
      <vt:lpstr>Legal Risk</vt:lpstr>
      <vt:lpstr>Legal Risk</vt:lpstr>
      <vt:lpstr>Legal Risk</vt:lpstr>
      <vt:lpstr>3. Financial Crises</vt:lpstr>
      <vt:lpstr>3.1. Characterization</vt:lpstr>
      <vt:lpstr>Summary</vt:lpstr>
      <vt:lpstr>Financial Crises</vt:lpstr>
      <vt:lpstr>Banking Crises</vt:lpstr>
      <vt:lpstr>Banking Crises</vt:lpstr>
      <vt:lpstr>Banking Crises</vt:lpstr>
      <vt:lpstr>Banking Crises</vt:lpstr>
      <vt:lpstr>Banking Crises</vt:lpstr>
      <vt:lpstr>Banking Crises</vt:lpstr>
      <vt:lpstr>Banking Crises</vt:lpstr>
      <vt:lpstr>Banking Crises</vt:lpstr>
      <vt:lpstr>Banking Crises</vt:lpstr>
      <vt:lpstr>Banking Crises</vt:lpstr>
      <vt:lpstr>Banking Crises</vt:lpstr>
      <vt:lpstr>Banking Crises</vt:lpstr>
      <vt:lpstr>Banking Crises</vt:lpstr>
      <vt:lpstr>Banking Crises</vt:lpstr>
      <vt:lpstr>Banking Crises</vt:lpstr>
      <vt:lpstr>Twin Crises</vt:lpstr>
      <vt:lpstr>Twin Crises</vt:lpstr>
      <vt:lpstr>Twin Crises</vt:lpstr>
      <vt:lpstr>Twin Crises</vt:lpstr>
      <vt:lpstr>Twin Crises</vt:lpstr>
      <vt:lpstr>Macro impacts</vt:lpstr>
      <vt:lpstr>Macro impacts</vt:lpstr>
      <vt:lpstr>Macro impacts</vt:lpstr>
      <vt:lpstr>Macro impacts</vt:lpstr>
      <vt:lpstr>Macro impacts</vt:lpstr>
      <vt:lpstr>Macro impacts</vt:lpstr>
      <vt:lpstr>Macro impacts</vt:lpstr>
      <vt:lpstr>Macro impacts</vt:lpstr>
      <vt:lpstr>Macro impacts</vt:lpstr>
      <vt:lpstr>Markets</vt:lpstr>
      <vt:lpstr>Markets</vt:lpstr>
      <vt:lpstr>Markets</vt:lpstr>
      <vt:lpstr>Markets</vt:lpstr>
      <vt:lpstr>Markets</vt:lpstr>
      <vt:lpstr>Markets</vt:lpstr>
      <vt:lpstr>3.2. Subprime Crisis</vt:lpstr>
      <vt:lpstr>3.2.1. Main Features</vt:lpstr>
      <vt:lpstr>Summary</vt:lpstr>
      <vt:lpstr>Global impact</vt:lpstr>
      <vt:lpstr>Previous Crises</vt:lpstr>
      <vt:lpstr>The Great Moderation</vt:lpstr>
      <vt:lpstr>Stages</vt:lpstr>
      <vt:lpstr>Stages</vt:lpstr>
      <vt:lpstr>Anatomy of the crisis</vt:lpstr>
      <vt:lpstr>Anatomy of the crisis</vt:lpstr>
      <vt:lpstr>Macroeconomic Problems</vt:lpstr>
      <vt:lpstr>Macroeconomic Problems</vt:lpstr>
      <vt:lpstr>Macroeconomic Problems</vt:lpstr>
      <vt:lpstr>Macroeconomic Problems</vt:lpstr>
      <vt:lpstr>Financial System Structural Problems</vt:lpstr>
      <vt:lpstr>Financial System Structural Problems</vt:lpstr>
      <vt:lpstr>Financial System Structural Problems</vt:lpstr>
      <vt:lpstr>Financial System Structural Problems</vt:lpstr>
      <vt:lpstr>Financial System Structural Problems</vt:lpstr>
      <vt:lpstr>Financial System Structural Problems</vt:lpstr>
      <vt:lpstr>Financial System Structural Problems</vt:lpstr>
      <vt:lpstr>Financial System Structural Problems</vt:lpstr>
      <vt:lpstr>Financial System Structural Problems</vt:lpstr>
      <vt:lpstr>Financial System Structural Problems</vt:lpstr>
      <vt:lpstr>Financial System Structural Problems</vt:lpstr>
      <vt:lpstr>Central Banking and Supervision Problems</vt:lpstr>
      <vt:lpstr>Central Banking and Supervision Problems</vt:lpstr>
      <vt:lpstr>Central Banking and Supervision Problems</vt:lpstr>
      <vt:lpstr>Risk Management Problems</vt:lpstr>
      <vt:lpstr>Risk Management Problems</vt:lpstr>
      <vt:lpstr>Real Estate Market</vt:lpstr>
      <vt:lpstr>Real Estate Market</vt:lpstr>
      <vt:lpstr>Real Estate Market</vt:lpstr>
      <vt:lpstr>Real Estate Market</vt:lpstr>
      <vt:lpstr>Real Estate Market</vt:lpstr>
      <vt:lpstr>Contagion</vt:lpstr>
      <vt:lpstr>Contagion</vt:lpstr>
      <vt:lpstr>Contagion</vt:lpstr>
      <vt:lpstr>Contagion</vt:lpstr>
      <vt:lpstr>Contagion</vt:lpstr>
      <vt:lpstr>Contagion</vt:lpstr>
      <vt:lpstr>Contagion</vt:lpstr>
      <vt:lpstr>Contagion</vt:lpstr>
      <vt:lpstr>Contagion</vt:lpstr>
      <vt:lpstr>Contagion</vt:lpstr>
      <vt:lpstr>Contagion</vt:lpstr>
      <vt:lpstr>3.2.2. Policy Reactions</vt:lpstr>
      <vt:lpstr>Summary</vt:lpstr>
      <vt:lpstr>Liquidity</vt:lpstr>
      <vt:lpstr>Liquidity</vt:lpstr>
      <vt:lpstr>Capital</vt:lpstr>
      <vt:lpstr>Macroeconomic policies</vt:lpstr>
      <vt:lpstr>Public intervention measures</vt:lpstr>
      <vt:lpstr>Public intervention measures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Monetary policy</vt:lpstr>
      <vt:lpstr>3.2.3. Aftermath</vt:lpstr>
      <vt:lpstr>Summary</vt:lpstr>
      <vt:lpstr>Normalization</vt:lpstr>
      <vt:lpstr>Normalization</vt:lpstr>
      <vt:lpstr>Normalization</vt:lpstr>
      <vt:lpstr>Normalization</vt:lpstr>
      <vt:lpstr>Sovereign debt crisis</vt:lpstr>
      <vt:lpstr>Sovereign debt crisis</vt:lpstr>
      <vt:lpstr>Sovereign debt crisis</vt:lpstr>
      <vt:lpstr>Costs</vt:lpstr>
      <vt:lpstr>Costs</vt:lpstr>
      <vt:lpstr>Regulation</vt:lpstr>
      <vt:lpstr>Fragilities</vt:lpstr>
      <vt:lpstr>Fragilities</vt:lpstr>
      <vt:lpstr>Fragilities</vt:lpstr>
      <vt:lpstr>Fragilities</vt:lpstr>
      <vt:lpstr>4. The Banking Activity in Portugal in the context of EU</vt:lpstr>
      <vt:lpstr>4.1. The Economic and Financial Adjustment Program in the Banking Sector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4.2. Main Risks</vt:lpstr>
      <vt:lpstr>Risk management</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vt:lpstr>
      <vt:lpstr>Liquidity</vt:lpstr>
      <vt:lpstr>Liquidity</vt:lpstr>
      <vt:lpstr>Liquidity Risk</vt:lpstr>
      <vt:lpstr>Liquidity</vt:lpstr>
      <vt:lpstr>Liquidity Risk</vt:lpstr>
      <vt:lpstr>Liquidity Risk</vt:lpstr>
      <vt:lpstr>Liquidity Risk</vt:lpstr>
      <vt:lpstr>Liquidity Risk</vt:lpstr>
      <vt:lpstr>Liquidity Risk</vt:lpstr>
      <vt:lpstr>Liquidity Risk</vt:lpstr>
      <vt:lpstr>Liquidity Risk</vt:lpstr>
      <vt:lpstr>Liquidity Risk</vt:lpstr>
      <vt:lpstr>Liquidity Risk</vt:lpstr>
      <vt:lpstr>Interest Rate Risk</vt:lpstr>
      <vt:lpstr>Interest Rate Risk</vt:lpstr>
      <vt:lpstr>Interest Rate Risk</vt:lpstr>
      <vt:lpstr>Interest Rate Risk</vt:lpstr>
      <vt:lpstr>Interest Rate Risk</vt:lpstr>
      <vt:lpstr>Interest Rate Risk</vt:lpstr>
      <vt:lpstr>Interest Rate Risk</vt:lpstr>
      <vt:lpstr>Market Risk</vt:lpstr>
      <vt:lpstr>VaR</vt:lpstr>
      <vt:lpstr>VaR</vt:lpstr>
      <vt:lpstr>VaR</vt:lpstr>
      <vt:lpstr>VaR</vt:lpstr>
      <vt:lpstr>VaR</vt:lpstr>
      <vt:lpstr>VaR</vt:lpstr>
      <vt:lpstr>Black Swans</vt:lpstr>
      <vt:lpstr>Black Swans</vt:lpstr>
      <vt:lpstr>Black Swans</vt:lpstr>
      <vt:lpstr>ES</vt:lpstr>
      <vt:lpstr>ES</vt:lpstr>
      <vt:lpstr>VaR methods </vt:lpstr>
      <vt:lpstr>VaR methods </vt:lpstr>
      <vt:lpstr>VaR methods</vt:lpstr>
      <vt:lpstr>VaR methods</vt:lpstr>
      <vt:lpstr>PowerPoint Presentation</vt:lpstr>
      <vt:lpstr>PowerPoint Presentation</vt:lpstr>
      <vt:lpstr>VaR methods</vt:lpstr>
      <vt:lpstr>VaR methods</vt:lpstr>
      <vt:lpstr>Volatilities and Correlations</vt:lpstr>
      <vt:lpstr>Stressed VaR and Backtests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 – Diagonal model</vt:lpstr>
      <vt:lpstr>VaR – Diagonal model</vt:lpstr>
      <vt:lpstr>VaR – Diagonal model</vt:lpstr>
      <vt:lpstr>PowerPoint Presentation</vt:lpstr>
      <vt:lpstr>PowerPoint Presentation</vt:lpstr>
      <vt:lpstr>PowerPoint Presentation</vt:lpstr>
      <vt:lpstr>PowerPoint Presentation</vt:lpstr>
      <vt:lpstr>VaR – Factor model</vt:lpstr>
      <vt:lpstr>PowerPoint Presentation</vt:lpstr>
      <vt:lpstr>PowerPoint Presentation</vt:lpstr>
      <vt:lpstr>VaR – Full model</vt:lpstr>
      <vt:lpstr>PowerPoint Presentation</vt:lpstr>
      <vt:lpstr>VaR for Stocks - Conclusions</vt:lpstr>
      <vt:lpstr>PowerPoint Presentation</vt:lpstr>
      <vt:lpstr>PowerPoint Presentation</vt:lpstr>
      <vt:lpstr>PowerPoint Presentation</vt:lpstr>
      <vt:lpstr>PowerPoint Presentation</vt:lpstr>
      <vt:lpstr>PowerPoint Presentation</vt:lpstr>
      <vt:lpstr>PowerPoint Presentation</vt:lpstr>
      <vt:lpstr>Mapping</vt:lpstr>
      <vt:lpstr>PowerPoint Presentation</vt:lpstr>
      <vt:lpstr>PowerPoint Presentation</vt:lpstr>
      <vt:lpstr>PowerPoint Presentation</vt:lpstr>
      <vt:lpstr>ZC returns</vt:lpstr>
      <vt:lpstr>Single coupon-paying bond example</vt:lpstr>
      <vt:lpstr>PowerPoint Presentation</vt:lpstr>
      <vt:lpstr>PowerPoint Presentation</vt:lpstr>
      <vt:lpstr>PowerPoint Presentation</vt:lpstr>
      <vt:lpstr>PowerPoint Presentation</vt:lpstr>
      <vt:lpstr>PowerPoint Presentation</vt:lpstr>
      <vt:lpstr>Portfolio of Bonds– Cash-flow mapping</vt:lpstr>
      <vt:lpstr>PowerPoint Presentation</vt:lpstr>
      <vt:lpstr>PowerPoint Presentation</vt:lpstr>
      <vt:lpstr>Portfolio of Bonds– Duration mapping</vt:lpstr>
      <vt:lpstr>Portfolio of Bonds: Duration mapping general approach</vt:lpstr>
      <vt:lpstr>PowerPoint Presentation</vt:lpstr>
      <vt:lpstr>Conclusions</vt:lpstr>
      <vt:lpstr>Bucketing</vt:lpstr>
      <vt:lpstr>PowerPoint Presentation</vt:lpstr>
      <vt:lpstr>PowerPoint Presentation</vt:lpstr>
      <vt:lpstr>PowerPoint Presentation</vt:lpstr>
      <vt:lpstr>PowerPoint Presentation</vt:lpstr>
      <vt:lpstr>PowerPoint Presentation</vt:lpstr>
      <vt:lpstr>PowerPoint Presentation</vt:lpstr>
      <vt:lpstr>Duration Bucketing</vt:lpstr>
      <vt:lpstr>PowerPoint Presentation</vt:lpstr>
      <vt:lpstr>PowerPoint Presentation</vt:lpstr>
      <vt:lpstr>PowerPoint Presentation</vt:lpstr>
      <vt:lpstr>PowerPoint Presentation</vt:lpstr>
      <vt:lpstr>PowerPoint Presentation</vt:lpstr>
      <vt:lpstr>PowerPoint Presentation</vt:lpstr>
      <vt:lpstr>FRN</vt:lpstr>
      <vt:lpstr>PowerPoint Presentation</vt:lpstr>
      <vt:lpstr>PowerPoint Presentation</vt:lpstr>
      <vt:lpstr>PowerPoint Presentation</vt:lpstr>
      <vt:lpstr>PowerPoint Presentation</vt:lpstr>
      <vt:lpstr>Operational Risk</vt:lpstr>
      <vt:lpstr>Operational Risk</vt:lpstr>
      <vt:lpstr>Operational Risk</vt:lpstr>
      <vt:lpstr>Operational Risk</vt:lpstr>
      <vt:lpstr>Legal Risk</vt:lpstr>
      <vt:lpstr>Legal Risk</vt:lpstr>
      <vt:lpstr>Legal Risk</vt:lpstr>
      <vt:lpstr>Legal Risk</vt:lpstr>
      <vt:lpstr>4.3. The New Business Model</vt:lpstr>
      <vt:lpstr>New Business Model</vt:lpstr>
      <vt:lpstr>Deleveraging</vt:lpstr>
      <vt:lpstr>Deleveraging</vt:lpstr>
      <vt:lpstr>Deleveraging</vt:lpstr>
      <vt:lpstr>Deleveraging</vt:lpstr>
      <vt:lpstr>Deleveraging</vt:lpstr>
      <vt:lpstr>Deleveraging</vt:lpstr>
      <vt:lpstr>Deleveraging</vt:lpstr>
      <vt:lpstr>Deleveraging</vt:lpstr>
      <vt:lpstr>Deleveraging</vt:lpstr>
      <vt:lpstr>Higher Government Debt Exposure</vt:lpstr>
      <vt:lpstr>Higher Government Debt Exposure</vt:lpstr>
      <vt:lpstr>Higher Government Debt Exposure</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Solvency</vt:lpstr>
      <vt:lpstr>Solvency</vt:lpstr>
      <vt:lpstr>Solvency</vt:lpstr>
      <vt:lpstr>Solvency</vt:lpstr>
      <vt:lpstr>5. Main Trends in International Banking Regulation</vt:lpstr>
      <vt:lpstr>5.1. Basel II</vt:lpstr>
      <vt:lpstr>5.1.1. Main Features</vt:lpstr>
      <vt:lpstr>First steps</vt:lpstr>
      <vt:lpstr>Origins</vt:lpstr>
      <vt:lpstr>Goals</vt:lpstr>
      <vt:lpstr>Main changes</vt:lpstr>
      <vt:lpstr>Main changes</vt:lpstr>
      <vt:lpstr>3 Pillars</vt:lpstr>
      <vt:lpstr>3 Pillars</vt:lpstr>
      <vt:lpstr>5.1.2. Pillar I</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IRB Approach</vt:lpstr>
      <vt:lpstr>IRB Approach</vt:lpstr>
      <vt:lpstr>IRB Approach</vt:lpstr>
      <vt:lpstr>IRB Approach</vt:lpstr>
      <vt:lpstr>IRB Approach</vt:lpstr>
      <vt:lpstr>IRB Approach</vt:lpstr>
      <vt:lpstr>IRB Approach</vt:lpstr>
      <vt:lpstr>PDs</vt:lpstr>
      <vt:lpstr>PDs</vt:lpstr>
      <vt:lpstr>LGD</vt:lpstr>
      <vt:lpstr>Exposure classes for IRB</vt:lpstr>
      <vt:lpstr>Exposure classes for IRB</vt:lpstr>
      <vt:lpstr>Exposure classes for IRB</vt:lpstr>
      <vt:lpstr>Corporate</vt:lpstr>
      <vt:lpstr>Banks</vt:lpstr>
      <vt:lpstr>Residential Mortgages</vt:lpstr>
      <vt:lpstr>Retail Revolving</vt:lpstr>
      <vt:lpstr>Other Retail</vt:lpstr>
      <vt:lpstr>Risk Weight Floors</vt:lpstr>
      <vt:lpstr>Credit Risk Mitigation</vt:lpstr>
      <vt:lpstr>Credit Risk Mitigation</vt:lpstr>
      <vt:lpstr>Credit Risk Mitigation</vt:lpstr>
      <vt:lpstr>Credit Risk Mitigation</vt:lpstr>
      <vt:lpstr>Credit Risk Mitigation</vt:lpstr>
      <vt:lpstr>Credit Risk Mitigation</vt:lpstr>
      <vt:lpstr>Capital Requirements for Market Risk </vt:lpstr>
      <vt:lpstr>Capital Requirements for Market Risk </vt:lpstr>
      <vt:lpstr>Capital Requirements for Operational Risk </vt:lpstr>
      <vt:lpstr>Capital Requirements for Operational Risk </vt:lpstr>
      <vt:lpstr>Capital Requirements for Operational Risk </vt:lpstr>
      <vt:lpstr>Operational Risk</vt:lpstr>
      <vt:lpstr>5.1.3. Pillars  II and III</vt:lpstr>
      <vt:lpstr>Pillar II</vt:lpstr>
      <vt:lpstr>Pillar II</vt:lpstr>
      <vt:lpstr>Pillar II</vt:lpstr>
      <vt:lpstr>Pillar II</vt:lpstr>
      <vt:lpstr>Pillar II</vt:lpstr>
      <vt:lpstr>Pillar II</vt:lpstr>
      <vt:lpstr>Pillar 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SIFIs</vt:lpstr>
      <vt:lpstr>PowerPoint Presentation</vt:lpstr>
      <vt:lpstr>SIFIs</vt:lpstr>
      <vt:lpstr>SIFIs</vt:lpstr>
      <vt:lpstr>SIFIs</vt:lpstr>
      <vt:lpstr>SIFIs</vt:lpstr>
      <vt:lpstr>SIFIs</vt:lpstr>
      <vt:lpstr>SIFIs</vt:lpstr>
      <vt:lpstr>SIFIs</vt:lpstr>
      <vt:lpstr>SIFIs</vt:lpstr>
      <vt:lpstr>SIFIs</vt:lpstr>
      <vt:lpstr>SIFIs</vt:lpstr>
      <vt:lpstr>Liquidity</vt:lpstr>
      <vt:lpstr>Liquidity</vt:lpstr>
      <vt:lpstr>Liquidity</vt:lpstr>
      <vt:lpstr>Liquidity</vt:lpstr>
      <vt:lpstr>Market Risk</vt:lpstr>
      <vt:lpstr>Market Risk</vt:lpstr>
      <vt:lpstr>Market Risk</vt:lpstr>
      <vt:lpstr>Market Risk</vt:lpstr>
      <vt:lpstr>PowerPoint Presentation</vt:lpstr>
      <vt:lpstr>PowerPoint Presentation</vt:lpstr>
      <vt:lpstr>PowerPoint Presentation</vt:lpstr>
      <vt:lpstr>PowerPoint Presentation</vt:lpstr>
      <vt:lpstr>PowerPoint Presentation</vt:lpstr>
      <vt:lpstr>PowerPoint Presentation</vt:lpstr>
      <vt:lpstr>European Regulatory Initiatives</vt:lpstr>
      <vt:lpstr>European Regulatory Initiatives</vt:lpstr>
      <vt:lpstr>European Regulatory Initiatives</vt:lpstr>
      <vt:lpstr>PowerPoint Presentation</vt:lpstr>
      <vt:lpstr>PowerPoint Presentation</vt:lpstr>
      <vt:lpstr>European Supervision Model</vt:lpstr>
      <vt:lpstr>European Supervision Model</vt:lpstr>
      <vt:lpstr>European Banking Union</vt:lpstr>
      <vt:lpstr>European Banking Union</vt:lpstr>
      <vt:lpstr>European Banking Union</vt:lpstr>
      <vt:lpstr>European Banking Union</vt:lpstr>
      <vt:lpstr>European Banking Union</vt:lpstr>
      <vt:lpstr>European Banking Union</vt:lpstr>
      <vt:lpstr>European Banking Union</vt:lpstr>
      <vt:lpstr>European Banking Union</vt:lpstr>
      <vt:lpstr>European Banking Union</vt:lpstr>
      <vt:lpstr>European Banking Union</vt:lpstr>
      <vt:lpstr>European Banking Union</vt:lpstr>
      <vt:lpstr>European Banking Union</vt:lpstr>
      <vt:lpstr>European Banking Union</vt:lpstr>
      <vt:lpstr>European Banking Union</vt:lpstr>
      <vt:lpstr>European Banking Union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 Consequences</vt:lpstr>
      <vt:lpstr>EU Basel III package: Shortcomings</vt:lpstr>
      <vt:lpstr>EU Basel III package: Shortcomings</vt:lpstr>
      <vt:lpstr>PowerPoint Presentation</vt:lpstr>
      <vt:lpstr>Main Measures</vt:lpstr>
      <vt:lpstr>Main Measures</vt:lpstr>
      <vt:lpstr>Main Measures</vt:lpstr>
      <vt:lpstr>Main Measures</vt:lpstr>
      <vt:lpstr>Main Measures</vt:lpstr>
      <vt:lpstr>Banking and Insurance</vt:lpstr>
      <vt:lpstr>3.3. The New Business Model</vt:lpstr>
      <vt:lpstr>Key Additional Rules</vt:lpstr>
      <vt:lpstr>Credit Risk</vt:lpstr>
      <vt:lpstr>Credit Risk</vt:lpstr>
    </vt:vector>
  </TitlesOfParts>
  <Company>Banco Português de Investimento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Banking and Insurance</dc:title>
  <dc:creator>Jorge Barros Luís</dc:creator>
  <cp:lastModifiedBy>Jorge Barros Luís</cp:lastModifiedBy>
  <cp:revision>3448</cp:revision>
  <cp:lastPrinted>2022-11-09T23:54:03Z</cp:lastPrinted>
  <dcterms:created xsi:type="dcterms:W3CDTF">2002-05-22T14:14:10Z</dcterms:created>
  <dcterms:modified xsi:type="dcterms:W3CDTF">2022-12-02T11:51:09Z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127425e-59da-41ed-9745-ddd5173ab2f7_Enabled">
    <vt:lpwstr>true</vt:lpwstr>
  </property>
  <property fmtid="{D5CDD505-2E9C-101B-9397-08002B2CF9AE}" pid="3" name="MSIP_Label_f127425e-59da-41ed-9745-ddd5173ab2f7_SetDate">
    <vt:lpwstr>2022-03-22T22:41:54Z</vt:lpwstr>
  </property>
  <property fmtid="{D5CDD505-2E9C-101B-9397-08002B2CF9AE}" pid="4" name="MSIP_Label_f127425e-59da-41ed-9745-ddd5173ab2f7_Method">
    <vt:lpwstr>Standard</vt:lpwstr>
  </property>
  <property fmtid="{D5CDD505-2E9C-101B-9397-08002B2CF9AE}" pid="5" name="MSIP_Label_f127425e-59da-41ed-9745-ddd5173ab2f7_Name">
    <vt:lpwstr>f127425e-59da-41ed-9745-ddd5173ab2f7</vt:lpwstr>
  </property>
  <property fmtid="{D5CDD505-2E9C-101B-9397-08002B2CF9AE}" pid="6" name="MSIP_Label_f127425e-59da-41ed-9745-ddd5173ab2f7_SiteId">
    <vt:lpwstr>0f172980-1261-4323-ab7a-c89b472843d7</vt:lpwstr>
  </property>
  <property fmtid="{D5CDD505-2E9C-101B-9397-08002B2CF9AE}" pid="7" name="MSIP_Label_f127425e-59da-41ed-9745-ddd5173ab2f7_ActionId">
    <vt:lpwstr>471e6cf6-faa3-4ee7-aa78-94f730869294</vt:lpwstr>
  </property>
  <property fmtid="{D5CDD505-2E9C-101B-9397-08002B2CF9AE}" pid="8" name="MSIP_Label_f127425e-59da-41ed-9745-ddd5173ab2f7_ContentBits">
    <vt:lpwstr>0</vt:lpwstr>
  </property>
</Properties>
</file>