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0.wmf" ContentType="image/x-emf"/>
  <Override PartName="/ppt/media/image11.wmf" ContentType="image/x-emf"/>
  <Override PartName="/ppt/media/image12.wmf" ContentType="image/x-emf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handoutMasterIdLst>
    <p:handoutMasterId r:id="rId3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4DCF58-6F7C-70DB-9E9D-97FD869F4BB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/>
          <a:p>
            <a:pPr hangingPunct="0">
              <a:defRPr sz="1400"/>
            </a:pPr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441DC-4E54-0CDA-86B0-8CECEB264D9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/>
          <a:p>
            <a:pPr algn="r" hangingPunct="0">
              <a:defRPr sz="1400"/>
            </a:pPr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1087C-8DFF-E92F-B914-18E4B253873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/>
          <a:p>
            <a:pPr hangingPunct="0">
              <a:defRPr sz="1400"/>
            </a:pPr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FADBA-C7B0-B901-4745-C478F0A13CE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/>
          <a:p>
            <a:pPr algn="r" hangingPunct="0">
              <a:defRPr sz="1400"/>
            </a:pPr>
            <a:fld id="{D6685E29-60EE-4A7A-BEE2-87F0833DB8D0}" type="slidenum">
              <a:t>‹#›</a:t>
            </a:fld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3506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B8AA2071-925B-E45C-77E8-4268BA3626CD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547FF1E-8ED1-C859-45AA-D054295C651F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A63C6044-B7E1-175C-EC14-26C5ADAC371D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EA7D995-388B-D388-E42A-D1B72EDE8A6B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196DCB1B-B863-87C1-34B7-AAFAAF1DECFF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81FE8DFB-52C3-0D87-CC68-FBCDB75F9379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F5717E02-8597-5F14-4EF2-9AC4F28E87D6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062BBD87-27CD-BD3D-D23D-70E08D20089B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D79C5CE4-2820-96E2-EB3F-4963B0648BE8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36DEA95C-68F1-F362-6940-04F977B2A2BB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1EFC7D73-1E81-0FEC-5122-4942A313E17F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3F33670A-1B5E-A1C5-4C0C-B55601B25297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E3D8C6A7-F9B4-AAF2-873C-4EDDA6B6A2F8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E23C8824-9D3F-83CE-8023-81DF640D6436}"/>
              </a:ext>
            </a:extLst>
          </p:cNvPr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515BA8-9069-DC44-67DC-3F968056A6D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51279" cy="436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hangingPunct="0">
              <a:buNone/>
              <a:tabLst/>
              <a:defRPr lang="en-non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17" name="Slide Image Placeholder 16">
            <a:extLst>
              <a:ext uri="{FF2B5EF4-FFF2-40B4-BE49-F238E27FC236}">
                <a16:creationId xmlns:a16="http://schemas.microsoft.com/office/drawing/2014/main" id="{70B16352-8DBC-D85A-4D17-3C05FDD952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799"/>
            <a:ext cx="4551480" cy="34084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A0438F-0E47-DABE-5987-2B502C83691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65880" cy="4094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lvl="0"/>
            <a:endParaRPr lang="en-none"/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2AFF0071-46D6-D11D-5BA6-BB4B1AEA4779}"/>
              </a:ext>
            </a:extLst>
          </p:cNvPr>
          <p:cNvSpPr txBox="1"/>
          <p:nvPr/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F76D96-AE86-39D0-70AC-7E5FFB7874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200" b="0" i="0" u="none" strike="noStrike" kern="1200" spc="0" baseline="0">
                <a:solidFill>
                  <a:srgbClr val="000000"/>
                </a:solidFill>
                <a:latin typeface="Calibri" pitchFamily="34"/>
                <a:ea typeface="MS PGothic" pitchFamily="34"/>
                <a:cs typeface="Tahoma" pitchFamily="2"/>
              </a:defRPr>
            </a:lvl1pPr>
          </a:lstStyle>
          <a:p>
            <a:pPr lvl="0"/>
            <a:fld id="{7FCBC17D-82FA-4698-818E-3F50DED15D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5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en-none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89332584-EA37-99E7-27C3-BECC4211B6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2074F50C-090D-4F8E-A282-C3CC8A6AD089}" type="slidenum">
              <a:t>1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64C8A277-95F3-949D-EF1B-B50DBE7BBDA2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063E372-1B6A-421E-AD75-BC012AA7E7B4}" type="slidenum">
              <a:t>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0CA37D3-8686-70A8-F1C3-FF9511C630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815ADE-4BE1-9EA8-7485-8AEE8CCCF5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83A8C982-8F99-46FB-A6D3-6D8788175EB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79825D15-3892-4E98-B16C-DA6C9190C02C}" type="slidenum">
              <a:t>10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5DA63977-D793-EA8E-A3BE-E346A378FB14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DC24887-64A9-4F22-BEEF-AEFAACEF41DD}" type="slidenum">
              <a:t>10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12D2C4D-5BB5-8EAE-ED06-7C1D8363ED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440" y="685799"/>
            <a:ext cx="4556160" cy="34164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7B15B8-C2D1-D06E-5E59-424F8E55AD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3800" cy="41022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>
            <a:extLst>
              <a:ext uri="{FF2B5EF4-FFF2-40B4-BE49-F238E27FC236}">
                <a16:creationId xmlns:a16="http://schemas.microsoft.com/office/drawing/2014/main" id="{DEB6BAC4-4733-DA5F-C2D7-D7F128FE1A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9CA69952-5F97-4545-B5D3-C4043416A0C8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61DB44-5381-7CD3-9626-1E584FA4A4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6175" y="685800"/>
            <a:ext cx="4545013" cy="3408363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B4E7E-9CA5-B6AB-CD6A-1E370F42F0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B8948501-1A58-2CE2-CD24-1B1D815F2C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2E3BF067-F646-45A8-9321-B3CD55534A2C}" type="slidenum">
              <a:t>12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8EC35286-1E8A-954F-2442-E2CB46DB4DBD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05EF5F9-1D3C-422B-8E8B-0D34B09F84CD}" type="slidenum">
              <a:t>12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86C2820-0CA4-8252-B0F4-F1E81B30F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35080" y="685799"/>
            <a:ext cx="4565520" cy="342576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A105DBD-B57A-7ACB-8674-77A5DDF7C4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FIGURE 3.5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CONVERGENCE IN THE OECD, 1960–2008</a:t>
            </a: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Arial" pitchFamily="34"/>
              <a:ea typeface="MS PGothic" pitchFamily="34"/>
            </a:endParaRP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SOURCE: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Penn World Tables Mark 7.0 and Summers and Heston (1991)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D8A566AC-5559-91D8-8254-1659D19E69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8378F87-EA0C-4C92-8A57-F4D15107C002}" type="slidenum">
              <a:t>13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92617749-9022-7FEA-70AB-78689F7B3C0D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EC89084-7207-4562-AB06-A6DBBAEE59BC}" type="slidenum">
              <a:t>13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CD7F1EB-3C12-1603-85FE-2A2FAE2B36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35080" y="685799"/>
            <a:ext cx="4565520" cy="342576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069F8C9-5AF0-4F05-5A2E-9DA020D131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FIGURE 3.5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CONVERGENCE IN THE OECD, 1960–2008</a:t>
            </a: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Arial" pitchFamily="34"/>
              <a:ea typeface="MS PGothic" pitchFamily="34"/>
            </a:endParaRP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SOURCE: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Penn World Tables Mark 7.0 and Summers and Heston (1991)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8FC3DB0D-8006-D008-3FE7-8AF310303F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3CD15C89-9D14-4CEC-BA6E-B1FAF5FC8AC7}" type="slidenum">
              <a:t>14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34C88FF0-FD91-93F1-88EF-F863618A92DD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5140667-75E4-417C-B708-E714043BF37C}" type="slidenum">
              <a:t>14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C1A75AE-ADA5-228C-1C1C-182BE22F21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9B23FF-0875-9F71-E390-1F94D6A4B5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97884C6E-C310-4A07-64B5-3E3464EE4A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FB2704F2-72AB-4E70-B1B7-6F277F7500F5}" type="slidenum">
              <a:t>15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08E44D23-65F2-4A40-28F7-17E5152A0B95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3CD3C47-393B-4CAD-BE94-161921D90B84}" type="slidenum">
              <a:t>15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7F0B3D1-6D2F-1837-4385-3B41E6CCDF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F49198-5C6F-28F7-4A09-F3C625C2CE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2C45B4E6-1018-2F46-3723-752BC8E886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E069B38B-6525-400F-9764-00594DA5D590}" type="slidenum">
              <a:t>16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BEB70652-6CA4-8943-8086-AE50E85D87D3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B85FC83-4E01-45A4-9776-1E64913841CB}" type="slidenum">
              <a:t>16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6DA58B7-B6DA-C9EF-F23D-A71B6226B5D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876E828-E3E9-6138-E808-D9A3222B44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E549E592-5830-1E45-B68A-226C88F760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16044424-2E7F-4E64-A457-67D6975B08A4}" type="slidenum">
              <a:t>17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2F1DC47B-7160-FD03-24D6-3FA49C71B603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727628C-D048-41D7-A5DC-60FDA767FE37}" type="slidenum">
              <a:t>17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79297B4-7CAE-E21A-79E8-9C5BFB6A6A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35080" y="685799"/>
            <a:ext cx="4565520" cy="342576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B20BAA7-3242-BCF0-BD02-26156097E6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FIGURE 3.5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CONVERGENCE IN THE OECD, 1960–2008</a:t>
            </a: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Arial" pitchFamily="34"/>
              <a:ea typeface="MS PGothic" pitchFamily="34"/>
            </a:endParaRP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SOURCE: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Penn World Tables Mark 7.0 and Summers and Heston (1991)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60DB2B90-03E7-E395-F98D-ECEF66B7AA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DE493F23-B04B-4327-A381-38049E7F5E91}" type="slidenum">
              <a:t>18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77783D84-96FA-329F-08B6-A7A763750493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9FCA03D-DCAA-499A-8A4E-7881411B7334}" type="slidenum">
              <a:t>18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F29C996-468C-520B-D296-6787794E56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440" y="685799"/>
            <a:ext cx="4557600" cy="341784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EFBE4A-6977-ED4F-DB72-5BB97C2583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5240" cy="410364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74E93525-503A-5F70-1376-0E56C62DE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7722E54C-12DB-4734-AFF8-F94A26CACC02}" type="slidenum">
              <a:t>19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1254C141-6FA5-1171-222D-158A6EFD2840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BD08BB9-D914-40D3-962E-C9A92D332608}" type="slidenum">
              <a:t>19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D0B54A1-5A05-B5AD-813B-3CADCADAFD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440" y="685799"/>
            <a:ext cx="4557600" cy="341784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96621AE-2879-0F0C-35CC-FEC0D25A86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5240" cy="410364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E35564FA-E00E-9F63-DA82-567A9CF0EF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F5E66D8E-7DFF-4A23-9180-676A032BC154}" type="slidenum">
              <a:t>2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DC1F6EF5-78D0-916F-38BE-3445CBC45C15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C8B67A7-3A2D-4039-A2EF-6EACF2523819}" type="slidenum">
              <a:t>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2048382-7284-26F8-02CB-E592B33169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CCED85-45F2-DE05-E033-ABC9D871D3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581F09E2-56D0-D3C1-595E-1AFFC27FF7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E5929B88-E004-4FD1-939F-B9AA1D6EEF6D}" type="slidenum">
              <a:t>20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FE569F43-8426-2394-CB97-D9CC206D1D15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970631B-DB2C-479D-A80F-E3836751F474}" type="slidenum">
              <a:t>20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64D8AA6-F162-2655-48E6-E2E3874143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35080" y="685799"/>
            <a:ext cx="4565520" cy="342576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7272881-0F48-D36A-049C-2C1FE9B31C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FIGURE 3.5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CONVERGENCE IN THE OECD, 1960–2008</a:t>
            </a: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Arial" pitchFamily="34"/>
              <a:ea typeface="MS PGothic" pitchFamily="34"/>
            </a:endParaRP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SOURCE: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Penn World Tables Mark 7.0 and Summers and Heston (1991)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89ABCB52-7112-38E3-A9AB-56493BFB04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2D3CE31A-625F-4F9A-9F3B-A0268F97C19E}" type="slidenum">
              <a:t>21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FCED9F6F-BF08-0E64-5E14-B02045598F1D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7FC027F-4BCF-4F28-A97E-CA88C557F848}" type="slidenum">
              <a:t>21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163D468-3840-EFDA-205B-07B2EC7EBA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35080" y="685799"/>
            <a:ext cx="4565520" cy="342576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C4AD261-0069-1EBF-949F-BBD310178E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FIGURE 3.5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CONVERGENCE IN THE OECD, 1960–2008</a:t>
            </a: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Arial" pitchFamily="34"/>
              <a:ea typeface="MS PGothic" pitchFamily="34"/>
            </a:endParaRP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SOURCE: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Penn World Tables Mark 7.0 and Summers and Heston (1991)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26570255-9BF1-DFEB-40E1-3B52FFEC84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76C4D18A-D5A4-4F89-9DA3-7E79F7C9E4EC}" type="slidenum">
              <a:t>22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8FBBF563-AF39-90A8-ADC0-58EF4A277BA6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EE7EC05-5F78-4AE1-B36C-223F922D9F26}" type="slidenum">
              <a:t>22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AC33A33-8540-15F8-F4A5-1C0992ECA6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E33628-4DD8-CED1-CBA5-46C8E10244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16A2AB9E-16D3-F7DA-529D-E0EDC5E8D3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371E56F2-BA8E-4829-A0F7-F275EC2F413E}" type="slidenum">
              <a:t>23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8F3967A9-EFDC-E01C-5285-48EDA38D70CF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81626E5-E90F-4880-B971-3E731C4DEF66}" type="slidenum">
              <a:t>23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22FAA41-A325-579B-1F94-5D6C75E4E2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35080" y="685799"/>
            <a:ext cx="4565520" cy="342576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80A5B06-A62F-7A9A-02E1-B6507666B2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FIGURE 3.5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CONVERGENCE IN THE OECD, 1960–2008</a:t>
            </a: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Arial" pitchFamily="34"/>
              <a:ea typeface="MS PGothic" pitchFamily="34"/>
            </a:endParaRP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SOURCE: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Penn World Tables Mark 7.0 and Summers and Heston (1991)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331813FB-F1FC-19D0-8283-5BAC1FE3D7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395C69AA-10A7-4390-A71A-1B5492F5FD16}" type="slidenum">
              <a:t>24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D354BB5D-741D-3B66-DB35-1F417D593DC3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B63316-784A-4759-A5FA-012920438F8B}" type="slidenum">
              <a:t>24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A3D96A-54F5-311C-3912-9AB2A2BF47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35080" y="685799"/>
            <a:ext cx="4565520" cy="342576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5A7684-F265-8BE4-1B6E-D2AF5F9607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FIGURE 3.6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THE LACK OF CONVERGENCE FOR THE WORLD, 1960–2008</a:t>
            </a: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Arial" pitchFamily="34"/>
              <a:ea typeface="MS PGothic" pitchFamily="34"/>
            </a:endParaRP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SOURCE: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Penn World Tables Mark 7.0 and Summers and Heston (1991)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821C140D-314F-2C17-ACD6-A194009C52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49518505-5D09-4E37-AE72-44650877379B}" type="slidenum">
              <a:t>25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5174DBCA-C780-46A0-BA98-41D2561455F3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B429DDC-8CEC-4F42-8A9C-AC5C50C60B47}" type="slidenum">
              <a:t>25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09CF2EC-1D9B-8525-A53C-C2D492C890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F76B96-BF89-30D3-9F41-46BFA80E32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707FE6DB-CF9E-B2AB-CBEE-6EC893916D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0D0A57B5-62C1-4C94-8842-4AEBC8C01211}" type="slidenum">
              <a:t>26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1EF71D91-B03C-CABC-2A09-B135F44ACFA6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2B49A2E-0068-4EFB-9D78-6A844D365BE4}" type="slidenum">
              <a:t>26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6DAAF16-F417-CE40-90D0-D36C52117E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59AEF76-A47D-7483-D898-42AE3B7026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>
            <a:extLst>
              <a:ext uri="{FF2B5EF4-FFF2-40B4-BE49-F238E27FC236}">
                <a16:creationId xmlns:a16="http://schemas.microsoft.com/office/drawing/2014/main" id="{20A20F0D-3843-A243-0889-AB93DF18F9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59343A45-CA58-4CCA-B6C5-944476EA9709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F59930-CAB2-8A4E-EAA8-3DDFE22D09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93979-93AC-5DA1-C34E-2FFA90F296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vert="horz" lIns="0" tIns="0" rIns="0" bIns="0" anchor="ctr" compatLnSpc="1"/>
          <a:lstStyle/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none" sz="239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>
            <a:extLst>
              <a:ext uri="{FF2B5EF4-FFF2-40B4-BE49-F238E27FC236}">
                <a16:creationId xmlns:a16="http://schemas.microsoft.com/office/drawing/2014/main" id="{656DC1E1-7B7D-74F2-4E8E-644136BFF7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B7368E22-A745-4ADC-B238-330BBBFE6D23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E1A21-2843-0512-2865-66778F5D16F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702537-C1F4-8C6D-A72D-59D8FFEB38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vert="horz" lIns="0" tIns="0" rIns="0" bIns="0" anchor="ctr" compatLnSpc="1"/>
          <a:lstStyle/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none" sz="239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>
            <a:extLst>
              <a:ext uri="{FF2B5EF4-FFF2-40B4-BE49-F238E27FC236}">
                <a16:creationId xmlns:a16="http://schemas.microsoft.com/office/drawing/2014/main" id="{56A226D9-6A1E-E614-6AA9-FE79F680915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BA5B75B1-1308-4EA5-8AF7-9967E8820538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D63CAF-A3D4-9392-4E85-7548BB4AF8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FC0177-D0D8-C10F-7CDE-C115219EAE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vert="horz" lIns="0" tIns="0" rIns="0" bIns="0" anchor="ctr" compatLnSpc="1"/>
          <a:lstStyle/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none" sz="239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7154228B-8741-A4AA-A9DC-335FB52609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55CEBA45-2F4D-4DF7-8DD8-E63145CC3CFC}" type="slidenum">
              <a:t>3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D8D6E067-AD8C-5CCE-B6FA-A4C3E06A4834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2BF0A0E-BC0B-4536-94A0-52B561ED0FD6}" type="slidenum">
              <a:t>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53E3D2D-5D44-85A8-0E50-1534F490A3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1D225C-A374-B7AB-FE0C-2791434405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>
            <a:extLst>
              <a:ext uri="{FF2B5EF4-FFF2-40B4-BE49-F238E27FC236}">
                <a16:creationId xmlns:a16="http://schemas.microsoft.com/office/drawing/2014/main" id="{C39E23E7-B475-750E-C9FE-4448391DFC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EFEE1D5C-A93F-4E28-9069-DF1D7A7B059A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7AEF4-44DF-587F-1FCF-CC01FC2C9C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4B0334-F7F8-0455-29DA-A8A5436D3C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73800" cy="4102200"/>
          </a:xfrm>
        </p:spPr>
        <p:txBody>
          <a:bodyPr vert="horz" lIns="0" tIns="0" rIns="0" bIns="0" anchor="ctr" compatLnSpc="1"/>
          <a:lstStyle/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none" sz="239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BBB6B0FA-E984-90A0-5617-E66EAEC568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8EBD9A22-CD81-4D0C-BA44-4D5D9DB1946C}" type="slidenum">
              <a:t>4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FFA3AC74-A48F-F32C-1F24-1BC9F277336C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23545D0-A958-4699-8F62-2ACDDEC66F44}" type="slidenum">
              <a:t>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7A48A9-D98A-AEE6-995D-3C9B652AC9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9D724A-A77E-3FE2-78A9-356853D1BD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25CD953C-76C6-D4B3-C6A8-9DDE47A16BE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58FE7747-1A85-4FC7-A920-76EC96415BFE}" type="slidenum">
              <a:t>5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D85D8C30-8C85-7463-EA69-644CBF74CF99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79777A0-34D8-4522-A48D-A4B0ED7C021F}" type="slidenum">
              <a:t>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95284A7-9D17-F056-9409-59C7555B8E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6680A4-BAA5-DB7C-7303-AA69B58417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33C41222-47FA-81F3-163B-67D9935960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1615976C-32FF-4C3B-A016-EAF24C18451D}" type="slidenum">
              <a:t>6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F28AE180-CD31-ACD0-F44A-95F648554FD7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0B22901-06EB-49B2-B752-32D889665FCC}" type="slidenum">
              <a:t>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9AEF84-B40A-2624-5C6D-690EB9F082D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35080" y="685799"/>
            <a:ext cx="4565520" cy="342576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CD14A6E-BDE9-8A71-BB17-6D47E131DB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FIGURE 3.5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CONVERGENCE IN THE OECD, 1960–2008</a:t>
            </a: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Arial" pitchFamily="34"/>
              <a:ea typeface="MS PGothic" pitchFamily="34"/>
            </a:endParaRP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MS PGothic" pitchFamily="34"/>
              </a:rPr>
              <a:t>SOURCE: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MS PGothic" pitchFamily="34"/>
              </a:rPr>
              <a:t>Penn World Tables Mark 7.0 and Summers and Heston (1991)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8C29004B-8C3D-4C9A-0057-CA3750A156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348C8D73-875E-4E30-ADDF-D85DF56697FD}" type="slidenum">
              <a:t>7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92F3513D-D728-D8DA-6ACE-BAEDDE28C2FE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D96EF98-556D-425A-AC42-FDF0A9C576A0}" type="slidenum">
              <a:t>7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85204E1-7320-DD39-2282-629DC889A8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19CC983-FD95-14C3-05DD-A8AF4E14C0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2A141BC4-DAB5-22A2-1098-CF196B0CB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5E6D7BA8-0BB1-48D3-BA49-166656FC52D1}" type="slidenum">
              <a:t>8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8991434E-36FF-81DE-150B-C8CE8B578E1E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D80518-B45D-4D51-A3A0-B56C7B20BFFA}" type="slidenum">
              <a:t>8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0DE3B68-A188-7E9B-70DB-39722A963A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1446468-4C85-4C59-A8FC-190E525198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755189D9-6204-48EA-57D7-FA8DB6440A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7CAB7AF5-4ECE-4ED8-BACB-234E1888592C}" type="slidenum">
              <a:t>9</a:t>
            </a:fld>
            <a:endParaRPr 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993BFCC4-32B8-4310-BC5D-D2A6B86DB354}"/>
              </a:ext>
            </a:extLst>
          </p:cNvPr>
          <p:cNvSpPr txBox="1"/>
          <p:nvPr/>
        </p:nvSpPr>
        <p:spPr>
          <a:xfrm>
            <a:off x="3884759" y="8685360"/>
            <a:ext cx="2951279" cy="436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D1400C1-DCFC-4DCF-A1E1-17C7B58B3DA9}" type="slidenum">
              <a:t>9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277106B-4D19-226E-BF37-6BDAA77632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BDE7703-64A0-41BF-A9E6-7E0E20428B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E72D-0680-93CA-B397-8772891C2FA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20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005B8-88B0-BD36-2DC0-749D3101F3D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160"/>
            <a:ext cx="6858000" cy="1655640"/>
          </a:xfrm>
        </p:spPr>
        <p:txBody>
          <a:bodyPr anchorCtr="1"/>
          <a:lstStyle>
            <a:lvl1pPr marL="0" indent="0" algn="ctr">
              <a:defRPr lang="en-US"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F6543-52E8-5261-3042-2F12A634A3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6F2D5-9665-CCDE-029E-7DF530A933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759958-0651-42F3-B746-36CEC6A857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0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8D31-4438-5F9F-9588-F6AF1CF9F6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2BF75-2F6D-FAB7-E564-E6163EE527F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36B1-3A50-B2ED-5CC3-0D5D341A37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2ED74-9290-4AA5-81F4-E486DB2AE3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0C1F4-62C0-4DE3-B52A-C58EF25EE1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4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8B9A5-817F-84A8-AE74-CF5FF526143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15000" y="274680"/>
            <a:ext cx="2050919" cy="583092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0443C-E600-D6C7-527B-C057C2CDAC3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05519" cy="5830920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B7828-E705-87CA-265A-A52CBED7D0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46585-3F99-6959-E6C4-3AECEB2DBB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4C2863-F70A-4A0A-8A97-0D062A37AF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E942-927F-C970-8B12-1DE1AC96F5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20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E4063-ABDB-BBE2-2333-9974F3B8F6D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160"/>
            <a:ext cx="6858000" cy="1655640"/>
          </a:xfrm>
        </p:spPr>
        <p:txBody>
          <a:bodyPr anchorCtr="1"/>
          <a:lstStyle>
            <a:lvl1pPr marL="0" indent="0" algn="ctr">
              <a:defRPr lang="en-US"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14B6B-1360-E89C-6C3C-B0B96FE2BA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EFE29-499E-AF27-A8A2-C690769DBE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968703-1517-4A7F-AEA7-95CB6AB6E0A0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517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8F7F4-2BDD-4626-E5A8-5BFB97D8D7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2D0DF-F464-0B3C-7BBD-9774693AC7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04880"/>
            <a:ext cx="8226360" cy="4522680"/>
          </a:xfrm>
        </p:spPr>
        <p:txBody>
          <a:bodyPr lIns="0" tIns="28080" rIns="0" bIns="0" anchor="t" anchorCtr="0"/>
          <a:lstStyle>
            <a:lvl1pPr marL="343080" indent="-343080" algn="l">
              <a:spcAft>
                <a:spcPts val="1426"/>
              </a:spcAft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91885-06E6-3ABC-8A86-C27B3CF0D3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553E0-B530-B14D-7D91-41182A278A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9C634D-F63D-44E2-A367-C910BA239986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77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8D84-09BB-4E19-E5B2-FAD93EF9A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0" y="1709640"/>
            <a:ext cx="7886879" cy="2852640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CC3F0-4F1C-2010-6F99-5E304752B5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0" y="4589640"/>
            <a:ext cx="7886879" cy="1500119"/>
          </a:xfrm>
        </p:spPr>
        <p:txBody>
          <a:bodyPr/>
          <a:lstStyle>
            <a:lvl1pPr marL="0" indent="0">
              <a:defRPr lang="en-US"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4AE9-908B-F97A-C035-51A3C1950A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AB620-924C-E327-3CA5-1731FCE812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AF5281-AF82-4E46-B826-EEA55054DBC3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804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6F22-191B-4F4D-B50D-602F0ED4C2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20DF8-E2EC-B4EA-A97D-8C64944E89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04880"/>
            <a:ext cx="4037039" cy="4522680"/>
          </a:xfrm>
        </p:spPr>
        <p:txBody>
          <a:bodyPr lIns="0" tIns="28080" rIns="0" bIns="0" anchor="t" anchorCtr="0"/>
          <a:lstStyle>
            <a:lvl1pPr marL="343080" indent="-343080" algn="l">
              <a:spcAft>
                <a:spcPts val="1426"/>
              </a:spcAft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5F551-C8AD-F45D-BA9C-A0C43742EE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46520" y="1604880"/>
            <a:ext cx="4037039" cy="4522680"/>
          </a:xfrm>
        </p:spPr>
        <p:txBody>
          <a:bodyPr lIns="0" tIns="28080" rIns="0" bIns="0" anchor="t" anchorCtr="0"/>
          <a:lstStyle>
            <a:lvl1pPr marL="343080" indent="-343080" algn="l">
              <a:spcAft>
                <a:spcPts val="1426"/>
              </a:spcAft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4F6A7-4DB1-8F78-DAE8-CBD3FD147E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07374-A258-EC93-CA2B-5CF07E4EE5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F1320B-FA4E-4D27-899A-2CD56CB2A689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530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7B7B-B508-6E83-A86E-9C933BCDAC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365040"/>
            <a:ext cx="7886879" cy="132552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60423-19CA-1A6F-4780-5A5EAEBDDE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360" y="1681200"/>
            <a:ext cx="3868559" cy="824040"/>
          </a:xfrm>
        </p:spPr>
        <p:txBody>
          <a:bodyPr anchor="b"/>
          <a:lstStyle>
            <a:lvl1pPr marL="0" indent="0">
              <a:defRPr lang="en-US"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E34A8-1773-1B27-2258-363B621C6C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0360" y="2505240"/>
            <a:ext cx="3868559" cy="3684600"/>
          </a:xfrm>
        </p:spPr>
        <p:txBody>
          <a:bodyPr lIns="0" tIns="28080" rIns="0" bIns="0" anchor="t" anchorCtr="0"/>
          <a:lstStyle>
            <a:lvl1pPr marL="343080" indent="-343080" algn="l">
              <a:spcAft>
                <a:spcPts val="1426"/>
              </a:spcAft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61F5D-1D61-63B1-FE37-AA6F59E3C8A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240" y="1681200"/>
            <a:ext cx="3887640" cy="824040"/>
          </a:xfrm>
        </p:spPr>
        <p:txBody>
          <a:bodyPr anchor="b"/>
          <a:lstStyle>
            <a:lvl1pPr marL="0" indent="0">
              <a:defRPr lang="en-US"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B504C-EF3F-E491-F932-261168AFAB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9240" y="2505240"/>
            <a:ext cx="3887640" cy="3684600"/>
          </a:xfrm>
        </p:spPr>
        <p:txBody>
          <a:bodyPr lIns="0" tIns="28080" rIns="0" bIns="0" anchor="t" anchorCtr="0"/>
          <a:lstStyle>
            <a:lvl1pPr marL="343080" indent="-343080" algn="l">
              <a:spcAft>
                <a:spcPts val="1426"/>
              </a:spcAft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A3966-9788-A5D2-0946-7F74DC3DDE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AF64BA-0EDA-224F-7AD0-0BB2D38865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FE634-F81E-4EEB-A000-138F45852939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525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5DC1-67B3-8997-525B-2A8132A4FB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E7054-5931-8E43-A5F4-2E834DE79F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FF3BA-9382-E7EB-14F6-4EEFCD3FAB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FA6012-F77B-4530-900D-832A95E90405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8074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6FD87-A273-6FAB-4A19-B9B5015680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4289E-4358-4B9F-9F5F-2F26748A72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23487A-8D71-4823-95FD-5D0EA6A90017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670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4CA5-D3CA-09FF-7221-A195DFEADC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95220-9D7D-298F-2DF2-8E4903F6BB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lIns="0" tIns="28080" rIns="0" bIns="0" anchor="t" anchorCtr="0"/>
          <a:lstStyle>
            <a:lvl1pPr marL="343080" indent="-343080" algn="l">
              <a:spcAft>
                <a:spcPts val="1426"/>
              </a:spcAft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D2240-CB29-5CB6-DDFF-F3701F187BB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49D13-1F74-85B1-B21F-BF4BC6A6AA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313FA-D18C-4189-2BF6-A0E863CAFD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5F4802-11DE-41B0-97FA-CDD7DE340DB1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83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B039-8497-12CC-CBF5-B3DEA11858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E360A-80CE-BD88-89DE-885F0913CE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09080" cy="450540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90898-16F9-909F-5D40-3A4AB21505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026F1-0B31-B5A9-F681-1CA610CE16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B813BE-D0CF-43C6-B300-43D4B6ED39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8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5381-C6B7-2922-95A1-32DE4766AC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3762E-403A-44D1-123B-83140890C1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lIns="0" tIns="28080" rIns="0" bIns="0" anchor="t" anchorCtr="0"/>
          <a:lstStyle>
            <a:lvl1pPr>
              <a:defRPr lang="en-none"/>
            </a:lvl1pPr>
          </a:lstStyle>
          <a:p>
            <a:pPr lvl="0"/>
            <a:endParaRPr lang="en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E0B9E-4BD8-A251-E714-0A02BAEA88B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C352C-8AC9-F22B-1D8D-A474A6EE85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EF04F-52A1-7B87-085D-FDEF900AE9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49F8F4-F6D3-44D0-9F0D-C4883280BEA3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411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A67A-F61F-5D4F-AEEF-3528C9213E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F136D-DA50-3903-D34F-0778170B18F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F77AD-B4C1-C27F-DD1E-2A55A4FAE5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85362-1C69-2777-943B-D117D6DAE2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F879C7-FE93-44C4-9779-2150BE89C426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242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A2AC6-2C99-D3F0-1677-7D3BDC1B634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7960" y="274680"/>
            <a:ext cx="2055960" cy="58532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7A31D-F50F-7F92-39B2-59A3529362F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8120" cy="5853240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F970-19FC-5762-AA27-615973DBF9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E8B71-BE03-65C6-BA0E-EB962C0E2E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0EBDC7-4CA7-4CBC-BFD2-C6D47032C7EF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0880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5560-C7D3-3BD0-5226-853351467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1EFB4-B282-F8DE-C064-3CE0EF5DD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C9264-8EBC-E032-30C1-626DD0CA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D97FB-30F8-4203-53A6-2CD35B25F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B4CE1B0-AEED-46BC-A62E-7D5B68C7C727}" type="slidenum"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5F683-2601-64D7-F5CA-BF345F2667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20793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972B-EFE5-3950-A2C2-DEBF8283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D4AAF-F06E-ABA7-4A40-33FD339DF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73ABD-38B3-870A-8274-1247FF0E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F2CF3-15A8-AED2-4A28-88876B312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C94A311-5BFC-473E-9EB7-6567B0E2F125}" type="slidenum"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29277-6CAF-8A62-E251-6BEB2CFCA0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748482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3CBE-D953-1ED9-FEB8-BB574A44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A5E7-3BA7-B7A9-0E0E-4B47AEBD7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D1235-5DB8-2C56-CB86-2BE32ABE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6E0D2-02CD-26A8-E1CC-F5A55D3B94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A80C03A-4057-430D-837C-52C166DF5729}" type="slidenum"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ADA34-5E1E-EF0F-00DF-F9CA50D844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940664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F74A-47E9-8E9C-B1CF-100526F7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2442-7992-349E-B021-0B100FD41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E59C5-5741-25F1-BC99-A1F2A8A59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D9249-C1C2-5F49-DABA-CECE1692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587BB-0BBA-240E-F545-72EC0ABAA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8BFF83A-F3DD-44B0-BD72-F4FCEB078ACF}" type="slidenum"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46FBBC-7362-DF0A-BE1B-BC39CCDD12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4193500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291B-9131-4568-70AD-C4CD7792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3CBC8-2DCF-6CF7-7D94-F0FFCFDB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0CE8-13AF-5F7D-2EE7-FB7C62F7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95862-C64E-FB99-16A5-A27EDD83B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15454-91AC-1296-292D-6DE4249C7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F055C-2376-8D6B-8586-9F8808CB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20/01/19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FEB3AC-8F1D-F393-4661-934905499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61720DF-6885-4223-89CC-8E631C85A6BB}" type="slidenum"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5E3422-E05B-AB05-713C-93967DCDFF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830726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EA0E-2219-D381-D08A-DDACBE39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7F7CE-7776-ECC8-1566-3605E68C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20/01/19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651FB-E761-3F77-D593-FBBA964DF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EAB1819-A538-4C58-871E-20E6FC88E5BB}" type="slidenum"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D4CB0-52D9-192F-698B-B7B3E4726E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672413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A2BF2-CBE5-E605-C875-973D05DF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20/01/19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3476-C482-735C-F21C-A5EEECB0B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3A9203A-A216-4849-A8C7-753E64258AC4}" type="slidenum"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0A09F-BB9D-7ADF-BD9D-D6AE24A580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7391108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E18A-DA76-5DAB-9DFA-F151C27E3F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0" y="1709640"/>
            <a:ext cx="7886879" cy="2852640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16D22-91BE-258A-C0DE-3241C61E07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0" y="4589640"/>
            <a:ext cx="7886879" cy="1500119"/>
          </a:xfrm>
        </p:spPr>
        <p:txBody>
          <a:bodyPr/>
          <a:lstStyle>
            <a:lvl1pPr marL="0" indent="0">
              <a:defRPr lang="en-US"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305C8-62A1-AB59-2978-B2544098DE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73BE2-3566-87EA-206D-350916A935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B9120-F893-49DC-B4C4-6DF0D204EB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9366-8D2E-A28C-3076-1D6A0CD3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07CA-D272-90DA-5608-7ABC0D68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0CA3B-FB08-B145-E25F-C6FBE55EC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6350F-D4AD-2391-2F5C-EBFD9573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1BB47-527F-3F44-FF15-EFEE53303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08F82DE-F642-4B38-8EFF-74393BCF6C40}" type="slidenum"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7BBA7F-59D4-3534-E6DB-49713DE04E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018495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3289-759F-8AD9-692D-58136542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98A55-ECDB-3765-24A4-221723C07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7F114-CCF5-D809-7818-E61A0F818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3494F-851E-C0F4-151D-45B9E236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31E34-7935-7DE3-25D3-D056B9384A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527456F-F8E8-43E6-8ECE-E08ECD94A3A5}" type="slidenum"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DFF242-C963-68C6-9A9D-A881654DBD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677754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D3A8-322F-7DE5-9BCA-C3B52D33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471EF-DA35-802A-5FEB-AB3DE7D49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53D14-0383-EAEA-A480-F2C33E99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E49E8-7769-D585-6E64-FA00145D1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7B9AF7F-1785-4003-AB54-94CCF1F8D578}" type="slidenum"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FD955-BD57-30FD-047B-00B34DE48A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757496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50EC8-6B52-10B9-DB7F-4DBA6ED96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8288" y="274638"/>
            <a:ext cx="2052637" cy="5835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09880-418D-6C4C-6C29-99F181582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8688" cy="5835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FA7A-67B1-9B43-F54D-A5E2657C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0D53C-571E-5497-68A7-7871B263F6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5C12FFC-62F4-496F-BFD8-77D9468AF685}" type="slidenum"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DDB88-0171-47C3-642D-3080324D31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54592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E00D-9F18-A620-3DE0-7B3E27F1B3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106D9-EE8F-E99C-99BA-0B8DB42EBE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27320" cy="450540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848D1-CD90-C668-DF68-C70FC61ED0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37160" y="1600200"/>
            <a:ext cx="4029120" cy="450540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B59A1-7865-826F-80F6-0C75C85D70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574BB-62FD-17B3-B35D-F8F6A4EBD4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4A62E9-F953-43C1-B437-4034A06829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4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6AAD-6C20-A2CA-7D5E-5A98A5B8FE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365040"/>
            <a:ext cx="7886879" cy="132552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9CA53-C73F-4BEE-FAAE-312551C05C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360" y="1681200"/>
            <a:ext cx="3868559" cy="824040"/>
          </a:xfrm>
        </p:spPr>
        <p:txBody>
          <a:bodyPr anchor="b"/>
          <a:lstStyle>
            <a:lvl1pPr marL="0" indent="0">
              <a:defRPr lang="en-US"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190BD-AB88-0BB6-4991-A57A120E4A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0360" y="2505240"/>
            <a:ext cx="3868559" cy="368460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0E055-F46F-F742-001D-B01FEF71BE2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240" y="1681200"/>
            <a:ext cx="3887640" cy="824040"/>
          </a:xfrm>
        </p:spPr>
        <p:txBody>
          <a:bodyPr anchor="b"/>
          <a:lstStyle>
            <a:lvl1pPr marL="0" indent="0">
              <a:defRPr lang="en-US"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737B5-679D-F950-A709-29EBFA4B7C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9240" y="2505240"/>
            <a:ext cx="3887640" cy="368460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86279-57BF-27DC-67D7-99D591B895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3D0AED-1854-3DFA-5A17-A6D6AD945F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C528F1-7782-4400-8B2D-8F38FF8F4A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4003-B816-6619-595D-39D8476349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B9A60-EB9B-AE11-8F24-6B8A2A6587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BDAB8-1358-361E-287A-02D195DBCC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0D65DB-95A2-4241-8E05-3CDA2E55E7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00932-3642-4461-0349-D74DD7F154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7F574-239C-E5AA-39C5-5FBDDD9FF8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94D3A6-E8CE-4D4C-AF19-E7F756A592CE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F44E00-97FA-61BB-17D5-79A2337D0B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>
              <a:defRPr lang="en-none">
                <a:latin typeface="Arial" pitchFamily="18"/>
              </a:defRPr>
            </a:lvl1pPr>
          </a:lstStyle>
          <a:p>
            <a:endParaRPr lang="en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1A68E-2059-8554-9129-0373542957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1417"/>
              </a:spcAft>
              <a:defRPr lang="en-none">
                <a:latin typeface="Arial" pitchFamily="18"/>
              </a:defRPr>
            </a:lvl1pPr>
          </a:lstStyle>
          <a:p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6108412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8E26-DECF-8F9B-A1DA-0802600E6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AEE1-FDEE-A802-1E54-DC2FFE0A9D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A776A-FE95-C847-9325-193A8698BF9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A451E-031C-5498-4D2C-D5DB472EF0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8706D-D309-88E8-C9FF-601D0CC197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6C1EDA-E3ED-46B3-9DED-C0DE067C9C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9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AED6-4051-1BEF-7186-4465DDF787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A7BEA-7D1E-54C9-6A5C-BA5999CBBC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anchor="t" anchorCtr="0"/>
          <a:lstStyle>
            <a:lvl1pPr>
              <a:defRPr lang="en-none">
                <a:latin typeface="Arial" pitchFamily="18"/>
                <a:ea typeface="Arial Unicode MS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E9560-D7DE-99EC-6E56-4067E24EE8A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FB1BA-7128-8D18-3F86-A808453E36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E465A-BD66-B5BB-4F16-F0C04C6B9D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404002-22F7-41A1-BC6D-63BD9D6140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1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4B3C45-B867-550D-F118-0871CA44B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09080" cy="11224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1">
            <a:noAutofit/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12A89-EA38-DE9F-AC34-75930C96CA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09080" cy="45054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D1BAC-073A-9C65-0020-F75D7D66352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12840" cy="3445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 b="0" i="0" u="none" strike="noStrike" kern="1200" spc="0" baseline="0">
                <a:solidFill>
                  <a:srgbClr val="000000"/>
                </a:solidFill>
                <a:latin typeface="Calibri" pitchFamily="34"/>
                <a:ea typeface="MS PGothic" pitchFamily="34"/>
                <a:cs typeface="Tahoma" pitchFamily="2"/>
              </a:defRPr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002C8BB-9471-E6FC-8A8B-3CAF0192C653}"/>
              </a:ext>
            </a:extLst>
          </p:cNvPr>
          <p:cNvSpPr txBox="1"/>
          <p:nvPr/>
        </p:nvSpPr>
        <p:spPr>
          <a:xfrm>
            <a:off x="3124079" y="6356520"/>
            <a:ext cx="2895479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C5BBC-F545-E96E-40AC-16B9375456E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12840" cy="3445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spc="0" baseline="0">
                <a:solidFill>
                  <a:srgbClr val="000000"/>
                </a:solidFill>
                <a:latin typeface="Calibri" pitchFamily="34"/>
                <a:ea typeface="MS PGothic" pitchFamily="34"/>
                <a:cs typeface="Tahoma" pitchFamily="2"/>
              </a:defRPr>
            </a:lvl1pPr>
          </a:lstStyle>
          <a:p>
            <a:pPr lvl="0"/>
            <a:fld id="{282A25FC-2D87-48F4-92E7-87BD2E3FD9C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S PGothic" pitchFamily="2"/>
          <a:cs typeface="Arial Unicode MS" pitchFamily="2"/>
        </a:defRPr>
      </a:lvl1pPr>
    </p:titleStyle>
    <p:bodyStyle>
      <a:lvl1pPr marL="343080" marR="0" lvl="0" indent="-343080" algn="l" rtl="0" hangingPunct="0">
        <a:lnSpc>
          <a:spcPct val="100000"/>
        </a:lnSpc>
        <a:spcBef>
          <a:spcPts val="799"/>
        </a:spcBef>
        <a:spcAft>
          <a:spcPts val="0"/>
        </a:spcAft>
        <a:buNone/>
        <a:tabLst/>
        <a:defRPr lang="en-GB" sz="32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S PGothic" pitchFamily="2"/>
          <a:cs typeface="Arial Unicode MS" pitchFamily="2"/>
        </a:defRPr>
      </a:lvl1pPr>
      <a:lvl2pPr marL="743040" marR="0" lvl="1" indent="-285840" algn="l" rtl="0" hangingPunct="0">
        <a:lnSpc>
          <a:spcPct val="100000"/>
        </a:lnSpc>
        <a:spcBef>
          <a:spcPts val="700"/>
        </a:spcBef>
        <a:spcAft>
          <a:spcPts val="0"/>
        </a:spcAft>
        <a:buNone/>
        <a:tabLst/>
        <a:defRPr lang="en-GB" sz="2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S PGothic" pitchFamily="2"/>
          <a:cs typeface="Arial Unicode MS" pitchFamily="2"/>
        </a:defRPr>
      </a:lvl2pPr>
      <a:lvl3pPr marL="1143000" marR="0" lvl="2" indent="-228600" algn="l" rtl="0" hangingPunct="0">
        <a:lnSpc>
          <a:spcPct val="100000"/>
        </a:lnSpc>
        <a:spcBef>
          <a:spcPts val="601"/>
        </a:spcBef>
        <a:spcAft>
          <a:spcPts val="0"/>
        </a:spcAft>
        <a:buNone/>
        <a:tabLst/>
        <a:defRPr lang="en-GB" sz="2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S PGothic" pitchFamily="2"/>
          <a:cs typeface="Arial Unicode MS" pitchFamily="2"/>
        </a:defRPr>
      </a:lvl3pPr>
      <a:lvl4pPr marL="1600200" marR="0" lvl="3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S PGothic" pitchFamily="2"/>
          <a:cs typeface="Arial Unicode MS" pitchFamily="2"/>
        </a:defRPr>
      </a:lvl4pPr>
      <a:lvl5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S PGothic" pitchFamily="2"/>
          <a:cs typeface="Arial Unicode MS" pitchFamily="2"/>
        </a:defRPr>
      </a:lvl5pPr>
      <a:lvl6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S PGothic" pitchFamily="2"/>
          <a:cs typeface="Arial Unicode MS" pitchFamily="2"/>
        </a:defRPr>
      </a:lvl6pPr>
      <a:lvl7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S PGothic" pitchFamily="2"/>
          <a:cs typeface="Arial Unicode MS" pitchFamily="2"/>
        </a:defRPr>
      </a:lvl7pPr>
      <a:lvl8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S PGothic" pitchFamily="2"/>
          <a:cs typeface="Arial Unicode MS" pitchFamily="2"/>
        </a:defRPr>
      </a:lvl8pPr>
      <a:lvl9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S PGothic" pitchFamily="2"/>
          <a:cs typeface="Arial Unicode M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4C86F9-FAC1-7275-B6CA-027BA5E158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>
            <a:noAutofit/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3E4AD73-97B2-A7E1-96F9-C70EED5C317A}"/>
              </a:ext>
            </a:extLst>
          </p:cNvPr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685799" marR="0" lvl="0" indent="-684359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142999" algn="l"/>
                <a:tab pos="1600199" algn="l"/>
                <a:tab pos="2057398" algn="l"/>
                <a:tab pos="2514599" algn="l"/>
                <a:tab pos="2971799" algn="l"/>
                <a:tab pos="3428998" algn="l"/>
                <a:tab pos="3886199" algn="l"/>
                <a:tab pos="4343399" algn="l"/>
                <a:tab pos="4800599" algn="l"/>
                <a:tab pos="5257799" algn="l"/>
                <a:tab pos="5714999" algn="l"/>
                <a:tab pos="6172198" algn="l"/>
                <a:tab pos="6629399" algn="l"/>
                <a:tab pos="7086598" algn="l"/>
                <a:tab pos="7543799" algn="l"/>
                <a:tab pos="8000999" algn="l"/>
                <a:tab pos="8458199" algn="l"/>
                <a:tab pos="8915399" algn="l"/>
                <a:tab pos="9372599" algn="l"/>
                <a:tab pos="9829799" algn="l"/>
              </a:tabLst>
            </a:pPr>
            <a:r>
              <a:rPr lang="en-U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Click to edit Master text styles</a:t>
            </a:r>
            <a:br>
              <a:rPr lang="en-U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</a:b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Second level</a:t>
            </a:r>
            <a:b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</a:b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Third level</a:t>
            </a:r>
            <a:b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</a:b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Fourth level</a:t>
            </a:r>
            <a:b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</a:b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41534-8A77-34AC-C441-D1E6805C473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0480" cy="3617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59" algn="l"/>
                <a:tab pos="1447919" algn="l"/>
              </a:tabLst>
              <a:defRPr lang="pt-PT" sz="1200" b="0" i="0" u="none" strike="noStrike" kern="1200" spc="0" baseline="0"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defRPr>
            </a:lvl1pPr>
          </a:lstStyle>
          <a:p>
            <a:pPr lvl="0"/>
            <a:r>
              <a:rPr lang="pt-PT"/>
              <a:t>21-01-2020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7F2CC92-605B-70B9-9C71-54D6DF2A9A09}"/>
              </a:ext>
            </a:extLst>
          </p:cNvPr>
          <p:cNvSpPr txBox="1"/>
          <p:nvPr/>
        </p:nvSpPr>
        <p:spPr>
          <a:xfrm>
            <a:off x="3124079" y="6356520"/>
            <a:ext cx="2895479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34080-BB2D-AD63-5267-C468EC245BC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0480" cy="3617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59" algn="l"/>
                <a:tab pos="1447919" algn="l"/>
              </a:tabLst>
              <a:defRPr lang="pt-PT" sz="1200" b="0" i="0" u="none" strike="noStrike" kern="1200" spc="0" baseline="0"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defRPr>
            </a:lvl1pPr>
          </a:lstStyle>
          <a:p>
            <a:pPr lvl="0"/>
            <a:fld id="{F55A5F07-33F1-4EFE-8E60-3E7659DD6525}" type="slidenum">
              <a:t>‹#›</a:t>
            </a:fld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1D458-B0E3-EDE2-3F86-FDBD47B75F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6360" cy="4522680"/>
          </a:xfrm>
          <a:prstGeom prst="rect">
            <a:avLst/>
          </a:prstGeom>
          <a:noFill/>
          <a:ln>
            <a:noFill/>
          </a:ln>
        </p:spPr>
        <p:txBody>
          <a:bodyPr wrap="square" lIns="0" tIns="28080" rIns="0" bIns="0" anchor="t" anchorCtr="0">
            <a:noAutofit/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rtl="0" hangingPunct="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1pPr>
    </p:titleStyle>
    <p:bodyStyle>
      <a:lvl1pPr marL="343080" marR="0" lvl="0" indent="-343080" algn="l" rtl="0" hangingPunct="0">
        <a:lnSpc>
          <a:spcPct val="93000"/>
        </a:lnSpc>
        <a:spcBef>
          <a:spcPts val="0"/>
        </a:spcBef>
        <a:spcAft>
          <a:spcPts val="1426"/>
        </a:spcAft>
        <a:buNone/>
        <a:tabLst/>
        <a:defRPr lang="en-GB" sz="32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1pPr>
      <a:lvl2pPr marL="743040" marR="0" lvl="1" indent="-285840" algn="l" rtl="0" hangingPunct="0">
        <a:lnSpc>
          <a:spcPct val="93000"/>
        </a:lnSpc>
        <a:spcBef>
          <a:spcPts val="0"/>
        </a:spcBef>
        <a:spcAft>
          <a:spcPts val="1140"/>
        </a:spcAft>
        <a:buNone/>
        <a:tabLst/>
        <a:defRPr lang="en-GB" sz="28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2pPr>
      <a:lvl3pPr marL="1143000" marR="0" lvl="2" indent="-228600" algn="l" rtl="0" hangingPunct="0">
        <a:lnSpc>
          <a:spcPct val="93000"/>
        </a:lnSpc>
        <a:spcBef>
          <a:spcPts val="0"/>
        </a:spcBef>
        <a:spcAft>
          <a:spcPts val="850"/>
        </a:spcAft>
        <a:buNone/>
        <a:tabLst/>
        <a:defRPr lang="en-GB" sz="24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3pPr>
      <a:lvl4pPr marL="1600200" marR="0" lvl="3" indent="-228600" algn="l" rtl="0" hangingPunct="0">
        <a:lnSpc>
          <a:spcPct val="93000"/>
        </a:lnSpc>
        <a:spcBef>
          <a:spcPts val="0"/>
        </a:spcBef>
        <a:spcAft>
          <a:spcPts val="575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4pPr>
      <a:lvl5pPr marL="2057400" marR="0" lvl="4" indent="-228600" algn="l" rtl="0" hangingPunct="0">
        <a:lnSpc>
          <a:spcPct val="93000"/>
        </a:lnSpc>
        <a:spcBef>
          <a:spcPts val="0"/>
        </a:spcBef>
        <a:spcAft>
          <a:spcPts val="289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5pPr>
      <a:lvl6pPr marL="2057400" marR="0" lvl="4" indent="-228600" algn="l" rtl="0" hangingPunct="0">
        <a:lnSpc>
          <a:spcPct val="93000"/>
        </a:lnSpc>
        <a:spcBef>
          <a:spcPts val="0"/>
        </a:spcBef>
        <a:spcAft>
          <a:spcPts val="289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6pPr>
      <a:lvl7pPr marL="2057400" marR="0" lvl="4" indent="-228600" algn="l" rtl="0" hangingPunct="0">
        <a:lnSpc>
          <a:spcPct val="93000"/>
        </a:lnSpc>
        <a:spcBef>
          <a:spcPts val="0"/>
        </a:spcBef>
        <a:spcAft>
          <a:spcPts val="289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7pPr>
      <a:lvl8pPr marL="2057400" marR="0" lvl="4" indent="-228600" algn="l" rtl="0" hangingPunct="0">
        <a:lnSpc>
          <a:spcPct val="93000"/>
        </a:lnSpc>
        <a:spcBef>
          <a:spcPts val="0"/>
        </a:spcBef>
        <a:spcAft>
          <a:spcPts val="289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8pPr>
      <a:lvl9pPr marL="2057400" marR="0" lvl="4" indent="-228600" algn="l" rtl="0" hangingPunct="0">
        <a:lnSpc>
          <a:spcPct val="93000"/>
        </a:lnSpc>
        <a:spcBef>
          <a:spcPts val="0"/>
        </a:spcBef>
        <a:spcAft>
          <a:spcPts val="289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980F5-B904-2432-C7AA-5577B509CF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13760" cy="1127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en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2334C-D90C-F67D-7DF7-8F9464F117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3760" cy="45100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C769C-AE37-D5CF-C9B3-7277E4C6C60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17880" cy="34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 b="0" i="0" u="none" strike="noStrike" baseline="0">
                <a:solidFill>
                  <a:srgbClr val="000000"/>
                </a:solidFill>
                <a:latin typeface="Calibri" pitchFamily="18"/>
                <a:ea typeface="ＭＳ Ｐゴシック" pitchFamily="2"/>
                <a:cs typeface="ＭＳ Ｐゴシック" pitchFamily="2"/>
              </a:defRPr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56CF6A0-E17A-AC16-C98E-6EC103CDFF7E}"/>
              </a:ext>
            </a:extLst>
          </p:cNvPr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5A315-42EA-7A26-2E7C-0601A83D0A7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17880" cy="34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Calibri" pitchFamily="18"/>
                <a:ea typeface="ＭＳ Ｐゴシック" pitchFamily="2"/>
                <a:cs typeface="ＭＳ Ｐゴシック" pitchFamily="2"/>
              </a:defRPr>
            </a:lvl1pPr>
          </a:lstStyle>
          <a:p>
            <a:pPr lvl="0"/>
            <a:fld id="{66AE002D-50EF-421A-A1F1-568D75D48EC7}" type="slidenum"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A97559-D558-F9E4-6DEC-D30F69EF3D6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none" sz="1800" b="0" i="0" u="none" strike="noStrike" baseline="0">
                <a:solidFill>
                  <a:srgbClr val="000000"/>
                </a:solidFill>
                <a:latin typeface="Calibri" pitchFamily="18"/>
                <a:ea typeface="ＭＳ Ｐゴシック" pitchFamily="2"/>
                <a:cs typeface="ＭＳ Ｐゴシック" pitchFamily="2"/>
              </a:defRPr>
            </a:lvl1pPr>
          </a:lstStyle>
          <a:p>
            <a:pPr lvl="0"/>
            <a:endParaRPr lang="en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none" sz="4400" b="0" i="0" u="none" strike="noStrike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none" sz="3200" b="0" i="0" u="none" strike="noStrike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1DEBDFBA-DD7F-3E2C-CCA3-651336CF3790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A4D9B68-091B-4A68-8FA8-F07EBCE48EE7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rPr>
              <a:t>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7EBD50D-9DA9-1647-D0C7-F8769E610B7A}"/>
              </a:ext>
            </a:extLst>
          </p:cNvPr>
          <p:cNvSpPr txBox="1"/>
          <p:nvPr/>
        </p:nvSpPr>
        <p:spPr>
          <a:xfrm>
            <a:off x="311040" y="1359000"/>
            <a:ext cx="5049950" cy="516667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Macroeconomics II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Lecture 01 </a:t>
            </a:r>
            <a:r>
              <a:rPr lang="en-US" sz="3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(13 Feb 2022)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Introduction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Concepts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Growth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Convergence and divergence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66BD7-A9CB-4494-EBE1-37AB3965E7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9694B-AEDD-5D27-64AA-ABAA81FF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2880" y="1089000"/>
            <a:ext cx="8058240" cy="54943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F81E2C-E862-F29C-9B3D-CB483612A7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4245289C-FC58-ADCB-AE81-9559C65B024A}"/>
              </a:ext>
            </a:extLst>
          </p:cNvPr>
          <p:cNvSpPr txBox="1"/>
          <p:nvPr/>
        </p:nvSpPr>
        <p:spPr>
          <a:xfrm>
            <a:off x="4008600" y="457200"/>
            <a:ext cx="3946680" cy="4291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But growth is very unequal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79E5E-BA8B-9528-026C-D79770D54FA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828800"/>
            <a:ext cx="9143640" cy="4923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5C973A75-A221-FAD4-D68E-6DCFB331A5D3}"/>
              </a:ext>
            </a:extLst>
          </p:cNvPr>
          <p:cNvSpPr txBox="1"/>
          <p:nvPr/>
        </p:nvSpPr>
        <p:spPr>
          <a:xfrm>
            <a:off x="1371599" y="32004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World GDP (2017)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The darker, the larger the GDP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BC1B7B-A83A-D240-0403-76D092A043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200" y="3175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B23CF26D-9A6C-E396-4600-18B402F7DA55}"/>
              </a:ext>
            </a:extLst>
          </p:cNvPr>
          <p:cNvSpPr txBox="1"/>
          <p:nvPr/>
        </p:nvSpPr>
        <p:spPr>
          <a:xfrm>
            <a:off x="977759" y="1320840"/>
            <a:ext cx="6146640" cy="5367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y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is GDP  … which one?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GDP						-&gt;		economic size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GDP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per capita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			-&gt;		living standard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GDP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per worker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			-&gt;		labour productivity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GDP currrent prices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GDP constant prices using national currency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GDP constant prices using market exchange rates (dollars)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GDP constant prices using PPP exchange rates (dollars)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66327-60F4-8B02-EA10-57DBC37C22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4520" y="2325600"/>
            <a:ext cx="7975440" cy="44416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F7E8CD4-7E7B-D061-16C6-103E595A5C6C}"/>
              </a:ext>
            </a:extLst>
          </p:cNvPr>
          <p:cNvSpPr txBox="1"/>
          <p:nvPr/>
        </p:nvSpPr>
        <p:spPr>
          <a:xfrm>
            <a:off x="122400" y="1135080"/>
            <a:ext cx="3946680" cy="7642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look at the 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growth of USA GDP per capita </a:t>
            </a: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1870 – 2009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A8E3F-BCBA-FA05-890D-468B6F26F9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1883C7-F784-00BA-E1E8-57F9C187AB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32280" y="127080"/>
            <a:ext cx="4856040" cy="24336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BD3FCA7-8D9A-FB7D-FF86-E91D0E8CFD0F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2F00E0F-2B6F-474A-86FF-9B7FC63EDC31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rPr>
              <a:t>14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7CC77-29DD-4CCE-F315-DA4D6D3D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200" y="1247760"/>
            <a:ext cx="8477280" cy="561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C48FA2-2A1A-9588-211C-A9F916CBDB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5D2A062-CFF8-6D4D-D0EB-ECF623C5539E}"/>
              </a:ext>
            </a:extLst>
          </p:cNvPr>
          <p:cNvSpPr txBox="1"/>
          <p:nvPr/>
        </p:nvSpPr>
        <p:spPr>
          <a:xfrm>
            <a:off x="5994360" y="453959"/>
            <a:ext cx="2540160" cy="520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the trend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3BED4E5-4F37-05E0-D667-29A1342FB49F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3A6E4D4-A3C0-46D9-BAA0-62DCD58238D9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rPr>
              <a:t>15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5F90F-E72B-671F-4442-83ED794D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60" y="2859120"/>
            <a:ext cx="7856640" cy="12193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8DE65D-541C-AC79-CEA2-F3049E1F15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60" y="4102200"/>
            <a:ext cx="7075440" cy="8143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0623C4-FC25-81C2-33AF-A14DAC6CC2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0039" y="5300639"/>
            <a:ext cx="7864560" cy="11937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2CECD70-5FC4-CBEA-B75C-EBA6C8F0BE7C}"/>
              </a:ext>
            </a:extLst>
          </p:cNvPr>
          <p:cNvSpPr txBox="1"/>
          <p:nvPr/>
        </p:nvSpPr>
        <p:spPr>
          <a:xfrm>
            <a:off x="5197320" y="4976640"/>
            <a:ext cx="3811679" cy="7038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g is the </a:t>
            </a:r>
            <a:r>
              <a:rPr lang="en-US" sz="20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average growth rate of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the slope of ln </a:t>
            </a:r>
            <a:r>
              <a:rPr lang="en-US" sz="2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y(t)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D0C0F-8D0F-0C15-D865-53F3811E94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750DBF91-A27D-D926-5DD4-F9D8BC86AFA4}"/>
              </a:ext>
            </a:extLst>
          </p:cNvPr>
          <p:cNvSpPr txBox="1"/>
          <p:nvPr/>
        </p:nvSpPr>
        <p:spPr>
          <a:xfrm>
            <a:off x="723959" y="1428840"/>
            <a:ext cx="6902280" cy="3988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and what is means – a simple mathematical formulation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E19CD23-30F3-BCDA-4F29-512554395A61}"/>
              </a:ext>
            </a:extLst>
          </p:cNvPr>
          <p:cNvSpPr txBox="1"/>
          <p:nvPr/>
        </p:nvSpPr>
        <p:spPr>
          <a:xfrm>
            <a:off x="3639959" y="1951200"/>
            <a:ext cx="1130400" cy="5205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PGothic" pitchFamily="34"/>
                <a:cs typeface="Arial Unicode MS" pitchFamily="2"/>
              </a:rPr>
              <a:t>ln</a:t>
            </a:r>
            <a:r>
              <a:rPr lang="en-US" sz="2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PGothic" pitchFamily="34"/>
                <a:cs typeface="Arial Unicode MS" pitchFamily="2"/>
              </a:rPr>
              <a:t> y (t)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9C67B79-9FEE-3558-CBC1-4B92C40226C7}"/>
              </a:ext>
            </a:extLst>
          </p:cNvPr>
          <p:cNvSpPr txBox="1"/>
          <p:nvPr/>
        </p:nvSpPr>
        <p:spPr>
          <a:xfrm>
            <a:off x="5197320" y="3046320"/>
            <a:ext cx="3938759" cy="7038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the </a:t>
            </a:r>
            <a:r>
              <a:rPr lang="en-US" sz="20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slope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of ln </a:t>
            </a:r>
            <a:r>
              <a:rPr lang="en-US" sz="2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y(t)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is the </a:t>
            </a:r>
            <a:r>
              <a:rPr lang="en-US" sz="20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average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growth rate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of </a:t>
            </a:r>
            <a:r>
              <a:rPr lang="en-US" sz="2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y(t)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8D6CE49C-BBC1-377E-9173-25016B52FD23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41B01E-8681-4E13-B016-7E45D902A0DB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rPr>
              <a:t>16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8F3842D-5ACF-FE24-CE06-0380966E6132}"/>
              </a:ext>
            </a:extLst>
          </p:cNvPr>
          <p:cNvSpPr txBox="1"/>
          <p:nvPr/>
        </p:nvSpPr>
        <p:spPr>
          <a:xfrm>
            <a:off x="776159" y="3027240"/>
            <a:ext cx="7821720" cy="3152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GDP per capita in the </a:t>
            </a:r>
            <a:r>
              <a:rPr lang="en-US" sz="32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present</a:t>
            </a:r>
            <a:r>
              <a:rPr lang="en-U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(y</a:t>
            </a:r>
            <a:r>
              <a:rPr lang="en-US" sz="3200" b="0" i="0" u="none" strike="noStrike" kern="1200" spc="0" baseline="-25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t</a:t>
            </a:r>
            <a:r>
              <a:rPr lang="en-U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) depends on the GDP in the </a:t>
            </a:r>
            <a:r>
              <a:rPr lang="en-US" sz="32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past</a:t>
            </a:r>
            <a:r>
              <a:rPr lang="en-U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(y</a:t>
            </a:r>
            <a:r>
              <a:rPr lang="en-US" sz="3200" b="0" i="0" u="none" strike="noStrike" kern="1200" spc="0" baseline="-25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0</a:t>
            </a:r>
            <a:r>
              <a:rPr lang="en-U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) and the </a:t>
            </a:r>
            <a:r>
              <a:rPr lang="en-US" sz="32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growth rate </a:t>
            </a:r>
            <a:r>
              <a:rPr lang="en-U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of GDP per capita till the present (g)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this is the </a:t>
            </a:r>
            <a:r>
              <a:rPr lang="en-US" sz="3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theoretical formulation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61C93-4777-59E9-D57D-15C3A6042A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159" y="1514520"/>
            <a:ext cx="7378559" cy="9777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4A4ED-4B30-76D1-17C7-F83F12B1CE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A3810-D060-E0A4-DBF5-A921487F63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560" y="3024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9DF0A3AF-94F7-DC92-E28B-14D672E922A1}"/>
              </a:ext>
            </a:extLst>
          </p:cNvPr>
          <p:cNvSpPr txBox="1"/>
          <p:nvPr/>
        </p:nvSpPr>
        <p:spPr>
          <a:xfrm>
            <a:off x="507959" y="1359000"/>
            <a:ext cx="8075519" cy="8254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we should distinguish </a:t>
            </a: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long-term trend 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from short term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fluctuations 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around the trend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35036EA-DBB3-7C15-D490-B2133EBB9338}"/>
              </a:ext>
            </a:extLst>
          </p:cNvPr>
          <p:cNvSpPr txBox="1"/>
          <p:nvPr/>
        </p:nvSpPr>
        <p:spPr>
          <a:xfrm>
            <a:off x="584280" y="2400479"/>
            <a:ext cx="7721639" cy="36608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the procedures: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(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the relevance of looking at the data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1. look at the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growth of USA GDP per capita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1870 – 2009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2. find out the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trend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3. look at the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fluctuations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around the trend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4. make an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interpretation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of what you see (and ask what it means)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5. what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else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is relevant for observation?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F16AE0-A9CD-48D7-B048-BA402306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7720" y="1920960"/>
            <a:ext cx="7440480" cy="47671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865AF3-6845-037E-FD8C-9B8C00B538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B7AFD372-C8C8-E620-C010-77DD9C087493}"/>
              </a:ext>
            </a:extLst>
          </p:cNvPr>
          <p:cNvSpPr txBox="1"/>
          <p:nvPr/>
        </p:nvSpPr>
        <p:spPr>
          <a:xfrm>
            <a:off x="2651039" y="608040"/>
            <a:ext cx="5851440" cy="7642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Another look at inequality of growth: USA and China in the world trade (1970 – 2019)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7E9D01-6D3F-6A26-F467-F2BDE02A4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040" y="1096920"/>
            <a:ext cx="8237519" cy="55911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1269A3-791C-098D-8F2C-CA63B0FE4B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BBC04D49-2D14-78DC-DA51-77800E2334FD}"/>
              </a:ext>
            </a:extLst>
          </p:cNvPr>
          <p:cNvSpPr txBox="1"/>
          <p:nvPr/>
        </p:nvSpPr>
        <p:spPr>
          <a:xfrm>
            <a:off x="2560680" y="301680"/>
            <a:ext cx="6492960" cy="4291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Are USA and China converging or diverging?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1084B7-8955-E31B-EE2A-6AFE05E11DFA}"/>
              </a:ext>
            </a:extLst>
          </p:cNvPr>
          <p:cNvSpPr/>
          <p:nvPr/>
        </p:nvSpPr>
        <p:spPr>
          <a:xfrm>
            <a:off x="830159" y="2930399"/>
            <a:ext cx="7481879" cy="19227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PT" sz="20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Macroeconomics II</a:t>
            </a:r>
            <a:r>
              <a:rPr lang="pt-PT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is a course that aims to study </a:t>
            </a:r>
            <a:r>
              <a:rPr lang="pt-PT" sz="20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modern economic growth </a:t>
            </a:r>
            <a:r>
              <a:rPr lang="pt-PT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by providing the conceptual elements, as well as the main theories and basic analytical tools for the research on the factors of economic</a:t>
            </a:r>
            <a:r>
              <a:rPr lang="en-GB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growth, and to introduce students to discussion on choices for economic development.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55F0D68-2841-2162-0731-647C694ADDEC}"/>
              </a:ext>
            </a:extLst>
          </p:cNvPr>
          <p:cNvSpPr txBox="1"/>
          <p:nvPr/>
        </p:nvSpPr>
        <p:spPr>
          <a:xfrm>
            <a:off x="836640" y="1563839"/>
            <a:ext cx="1467000" cy="10699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Macro 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Objectives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69B882E-F40B-A0CB-C7EE-48A96C69F13A}"/>
              </a:ext>
            </a:extLst>
          </p:cNvPr>
          <p:cNvSpPr txBox="1"/>
          <p:nvPr/>
        </p:nvSpPr>
        <p:spPr>
          <a:xfrm>
            <a:off x="4786200" y="5038560"/>
            <a:ext cx="3510000" cy="11912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64960" algn="l"/>
                <a:tab pos="722160" algn="l"/>
                <a:tab pos="1179360" algn="l"/>
                <a:tab pos="1636559" algn="l"/>
                <a:tab pos="2093760" algn="l"/>
                <a:tab pos="2550960" algn="l"/>
                <a:tab pos="3008159" algn="l"/>
                <a:tab pos="3465360" algn="l"/>
                <a:tab pos="3922560" algn="l"/>
                <a:tab pos="4379760" algn="l"/>
                <a:tab pos="4836960" algn="l"/>
                <a:tab pos="5294160" algn="l"/>
                <a:tab pos="5751359" algn="l"/>
                <a:tab pos="6208560" algn="l"/>
                <a:tab pos="6665759" algn="l"/>
                <a:tab pos="7122960" algn="l"/>
                <a:tab pos="7580160" algn="l"/>
                <a:tab pos="8037360" algn="l"/>
                <a:tab pos="8494560" algn="l"/>
                <a:tab pos="8951760" algn="l"/>
                <a:tab pos="940896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Concepts</a:t>
            </a:r>
          </a:p>
          <a:p>
            <a: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64960" algn="l"/>
                <a:tab pos="722160" algn="l"/>
                <a:tab pos="1179360" algn="l"/>
                <a:tab pos="1636559" algn="l"/>
                <a:tab pos="2093760" algn="l"/>
                <a:tab pos="2550960" algn="l"/>
                <a:tab pos="3008159" algn="l"/>
                <a:tab pos="3465360" algn="l"/>
                <a:tab pos="3922560" algn="l"/>
                <a:tab pos="4379760" algn="l"/>
                <a:tab pos="4836960" algn="l"/>
                <a:tab pos="5294160" algn="l"/>
                <a:tab pos="5751359" algn="l"/>
                <a:tab pos="6208560" algn="l"/>
                <a:tab pos="6665759" algn="l"/>
                <a:tab pos="7122960" algn="l"/>
                <a:tab pos="7580160" algn="l"/>
                <a:tab pos="8037360" algn="l"/>
                <a:tab pos="8494560" algn="l"/>
                <a:tab pos="8951760" algn="l"/>
                <a:tab pos="940896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Theories / analytical tools</a:t>
            </a:r>
          </a:p>
          <a:p>
            <a: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64960" algn="l"/>
                <a:tab pos="722160" algn="l"/>
                <a:tab pos="1179360" algn="l"/>
                <a:tab pos="1636559" algn="l"/>
                <a:tab pos="2093760" algn="l"/>
                <a:tab pos="2550960" algn="l"/>
                <a:tab pos="3008159" algn="l"/>
                <a:tab pos="3465360" algn="l"/>
                <a:tab pos="3922560" algn="l"/>
                <a:tab pos="4379760" algn="l"/>
                <a:tab pos="4836960" algn="l"/>
                <a:tab pos="5294160" algn="l"/>
                <a:tab pos="5751359" algn="l"/>
                <a:tab pos="6208560" algn="l"/>
                <a:tab pos="6665759" algn="l"/>
                <a:tab pos="7122960" algn="l"/>
                <a:tab pos="7580160" algn="l"/>
                <a:tab pos="8037360" algn="l"/>
                <a:tab pos="8494560" algn="l"/>
                <a:tab pos="8951760" algn="l"/>
                <a:tab pos="940896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Reality</a:t>
            </a:r>
          </a:p>
          <a:p>
            <a: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64960" algn="l"/>
                <a:tab pos="722160" algn="l"/>
                <a:tab pos="1179360" algn="l"/>
                <a:tab pos="1636559" algn="l"/>
                <a:tab pos="2093760" algn="l"/>
                <a:tab pos="2550960" algn="l"/>
                <a:tab pos="3008159" algn="l"/>
                <a:tab pos="3465360" algn="l"/>
                <a:tab pos="3922560" algn="l"/>
                <a:tab pos="4379760" algn="l"/>
                <a:tab pos="4836960" algn="l"/>
                <a:tab pos="5294160" algn="l"/>
                <a:tab pos="5751359" algn="l"/>
                <a:tab pos="6208560" algn="l"/>
                <a:tab pos="6665759" algn="l"/>
                <a:tab pos="7122960" algn="l"/>
                <a:tab pos="7580160" algn="l"/>
                <a:tab pos="8037360" algn="l"/>
                <a:tab pos="8494560" algn="l"/>
                <a:tab pos="8951760" algn="l"/>
                <a:tab pos="940896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Strategies for development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A9DCD90-41C4-6ED9-D140-2862035837A1}"/>
              </a:ext>
            </a:extLst>
          </p:cNvPr>
          <p:cNvSpPr txBox="1"/>
          <p:nvPr/>
        </p:nvSpPr>
        <p:spPr>
          <a:xfrm>
            <a:off x="836640" y="5234040"/>
            <a:ext cx="3621240" cy="917640"/>
          </a:xfrm>
          <a:prstGeom prst="rect">
            <a:avLst/>
          </a:prstGeom>
          <a:gradFill>
            <a:gsLst>
              <a:gs pos="0">
                <a:srgbClr val="F5FFE6"/>
              </a:gs>
              <a:gs pos="100000">
                <a:srgbClr val="DAFDA7"/>
              </a:gs>
            </a:gsLst>
            <a:lin ang="5400000"/>
          </a:gradFill>
          <a:ln w="9360" cap="sq">
            <a:solidFill>
              <a:srgbClr val="98B954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Macroeconomics of Growth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BD2CD60-CDAB-7150-2A93-BD17C7A2E5F9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CCA7C7D-AB59-4E76-B9B5-9D6C02741772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rPr>
              <a:t>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FB015-B770-DDD7-98E0-75E64615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2294B3-8610-9C81-5AC1-67F681CFFD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200" y="3175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3052C19B-009B-87D2-865F-0324598968FE}"/>
              </a:ext>
            </a:extLst>
          </p:cNvPr>
          <p:cNvSpPr txBox="1"/>
          <p:nvPr/>
        </p:nvSpPr>
        <p:spPr>
          <a:xfrm>
            <a:off x="736559" y="1384200"/>
            <a:ext cx="2468519" cy="36827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PPP Exchange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5D178-C2A8-1CBB-B43D-2FA67185CC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9360" y="2136600"/>
            <a:ext cx="9064800" cy="3578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2508F0D-2752-C27E-1461-0FC3184531B7}"/>
              </a:ext>
            </a:extLst>
          </p:cNvPr>
          <p:cNvSpPr txBox="1"/>
          <p:nvPr/>
        </p:nvSpPr>
        <p:spPr>
          <a:xfrm>
            <a:off x="281160" y="5956199"/>
            <a:ext cx="8771040" cy="36827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exchange rates based on the prices of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a standardized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basket of goods and services.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A132D-59C0-56A9-9E54-0E4E7187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0687D45-69E6-2B36-DAAA-EAAF63FE52B2}"/>
              </a:ext>
            </a:extLst>
          </p:cNvPr>
          <p:cNvSpPr txBox="1"/>
          <p:nvPr/>
        </p:nvSpPr>
        <p:spPr>
          <a:xfrm>
            <a:off x="325440" y="914400"/>
            <a:ext cx="8361360" cy="5396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major questions for research in modern growth theory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why some countries grow </a:t>
            </a:r>
            <a:r>
              <a:rPr lang="en-US" sz="2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faster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than others? (</a:t>
            </a:r>
            <a:r>
              <a:rPr lang="en-US" sz="2800" b="0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level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are the various nations </a:t>
            </a:r>
            <a:r>
              <a:rPr lang="en-US" sz="2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converging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? (</a:t>
            </a:r>
            <a:r>
              <a:rPr lang="en-US" sz="2800" b="0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convergence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what are the prospects (the </a:t>
            </a:r>
            <a:r>
              <a:rPr lang="en-US" sz="2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future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) of economic growth? (</a:t>
            </a:r>
            <a:r>
              <a:rPr lang="en-US" sz="2800" b="0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factors of growth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What type of growth is sustainable?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1B3E4F05-EB4B-BDDB-A84D-8BEE7FD60BD7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F0DCE4-9237-4BBB-B727-2D4C01672157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rPr>
              <a:t>22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BBC1F-8C9E-173A-1B0A-889FA3C729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200" y="3175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BBA8D807-4CCC-D08A-1FFE-069E9C6CA96F}"/>
              </a:ext>
            </a:extLst>
          </p:cNvPr>
          <p:cNvSpPr txBox="1"/>
          <p:nvPr/>
        </p:nvSpPr>
        <p:spPr>
          <a:xfrm>
            <a:off x="3475080" y="220680"/>
            <a:ext cx="5211720" cy="7642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… and wide differences (too) in the growth rate of GDP </a:t>
            </a:r>
            <a:r>
              <a:rPr lang="en-US" sz="2200" b="1" i="1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per capita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8F34C-2493-A65D-79A2-14EC22EFC6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212840"/>
            <a:ext cx="6311880" cy="56451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B7290F34-0F47-0EB3-0650-3A7462B99027}"/>
              </a:ext>
            </a:extLst>
          </p:cNvPr>
          <p:cNvSpPr txBox="1"/>
          <p:nvPr/>
        </p:nvSpPr>
        <p:spPr>
          <a:xfrm>
            <a:off x="6311880" y="1903320"/>
            <a:ext cx="2654280" cy="15573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PGothic" pitchFamily="34"/>
                <a:cs typeface="Arial Unicode MS" pitchFamily="2"/>
              </a:rPr>
              <a:t>The Distribution of Growth Rates,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PGothic" pitchFamily="34"/>
                <a:cs typeface="Arial Unicode MS" pitchFamily="2"/>
              </a:rPr>
              <a:t>1975–2009, until the last recession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AD79A2-72C3-C943-09B6-3D81E33F0A9A}"/>
              </a:ext>
            </a:extLst>
          </p:cNvPr>
          <p:cNvSpPr/>
          <p:nvPr/>
        </p:nvSpPr>
        <p:spPr>
          <a:xfrm>
            <a:off x="6446879" y="4456080"/>
            <a:ext cx="2432880" cy="5201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MinionPro-It" pitchFamily="18"/>
                <a:ea typeface="MS PGothic" pitchFamily="34"/>
                <a:cs typeface="Arial Unicode MS" pitchFamily="2"/>
              </a:rPr>
              <a:t>Source: 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MinionPro-Regular" pitchFamily="18"/>
                <a:ea typeface="MS PGothic" pitchFamily="34"/>
                <a:cs typeface="Arial Unicode MS" pitchFamily="2"/>
              </a:rPr>
              <a:t>Heston, Summers, and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MinionPro-Regular" pitchFamily="18"/>
                <a:ea typeface="MS PGothic" pitchFamily="34"/>
                <a:cs typeface="Arial Unicode MS" pitchFamily="2"/>
              </a:rPr>
              <a:t>Aten (2011).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32807C-4B7F-2489-302E-6DABA901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200" y="914400"/>
            <a:ext cx="8934480" cy="5821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DB787E-6734-DF1C-C6F5-6A84D95E7F9E}"/>
              </a:ext>
            </a:extLst>
          </p:cNvPr>
          <p:cNvSpPr/>
          <p:nvPr/>
        </p:nvSpPr>
        <p:spPr>
          <a:xfrm>
            <a:off x="4343400" y="6219720"/>
            <a:ext cx="4599000" cy="6857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279360" tIns="46800" rIns="279360" bIns="27936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Introduction to Economic Growth, </a:t>
            </a:r>
            <a:r>
              <a:rPr lang="en-US" sz="1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3rd Edition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Copyright © 2013, W.W. Norton &amp;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94858-DB9A-6910-47DD-330F40D44B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7692908-EC9D-8D4A-B821-D2FB066A54AF}"/>
              </a:ext>
            </a:extLst>
          </p:cNvPr>
          <p:cNvSpPr/>
          <p:nvPr/>
        </p:nvSpPr>
        <p:spPr>
          <a:xfrm>
            <a:off x="3292559" y="3670200"/>
            <a:ext cx="558720" cy="4445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FFFF00">
              <a:alpha val="35000"/>
            </a:srgbClr>
          </a:solidFill>
          <a:ln w="9360" cap="sq">
            <a:solidFill>
              <a:srgbClr val="4A7EBB"/>
            </a:solidFill>
            <a:prstDash val="solid"/>
            <a:miter/>
          </a:ln>
          <a:effectLst>
            <a:outerShdw dist="23040" dir="5400000" algn="tl">
              <a:srgbClr val="80808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CAA670-10D0-1FD0-3F30-5A05BC7C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0960" y="1096920"/>
            <a:ext cx="8750160" cy="55119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AC0334-4CF3-53FD-DD0C-26478BB51DE5}"/>
              </a:ext>
            </a:extLst>
          </p:cNvPr>
          <p:cNvSpPr/>
          <p:nvPr/>
        </p:nvSpPr>
        <p:spPr>
          <a:xfrm>
            <a:off x="4343400" y="6219720"/>
            <a:ext cx="4599000" cy="6857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279360" tIns="46800" rIns="279360" bIns="27936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Introduction to Economic Growth, </a:t>
            </a:r>
            <a:r>
              <a:rPr lang="en-US" sz="1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3rd Edition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Copyright © 2013, W.W. Norton &amp;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DF470-56D3-50A9-CCAF-3B6CCFB5FA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0387413-8A4D-4023-1608-4E95A8978130}"/>
              </a:ext>
            </a:extLst>
          </p:cNvPr>
          <p:cNvSpPr/>
          <p:nvPr/>
        </p:nvSpPr>
        <p:spPr>
          <a:xfrm>
            <a:off x="3017880" y="3213000"/>
            <a:ext cx="558720" cy="4445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FFFF00">
              <a:alpha val="35000"/>
            </a:srgbClr>
          </a:solidFill>
          <a:ln w="9360" cap="sq">
            <a:solidFill>
              <a:srgbClr val="4A7EBB"/>
            </a:solidFill>
            <a:prstDash val="solid"/>
            <a:miter/>
          </a:ln>
          <a:effectLst>
            <a:outerShdw dist="23040" dir="5400000" algn="tl">
              <a:srgbClr val="80808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6490B-4B72-83FF-14E1-B99A4120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200" y="3175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437C65CF-1CED-1CAB-0AD2-6E48CC3E48BC}"/>
              </a:ext>
            </a:extLst>
          </p:cNvPr>
          <p:cNvSpPr txBox="1"/>
          <p:nvPr/>
        </p:nvSpPr>
        <p:spPr>
          <a:xfrm>
            <a:off x="2833560" y="728640"/>
            <a:ext cx="6127919" cy="8254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wide differences in the world on the level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of GDP </a:t>
            </a:r>
            <a:r>
              <a:rPr lang="en-US" sz="2400" b="1" i="1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per capita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17DE0-4DFA-C639-2CAF-FB97C10EF9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1920" y="1789200"/>
            <a:ext cx="8388360" cy="44658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0C8A79-2D36-9BB6-1C31-4826456CBE2C}"/>
              </a:ext>
            </a:extLst>
          </p:cNvPr>
          <p:cNvSpPr/>
          <p:nvPr/>
        </p:nvSpPr>
        <p:spPr>
          <a:xfrm>
            <a:off x="2421000" y="6372360"/>
            <a:ext cx="3341159" cy="3070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MinionPro-It" pitchFamily="18"/>
                <a:ea typeface="MS PGothic" pitchFamily="34"/>
                <a:cs typeface="Arial Unicode MS" pitchFamily="2"/>
              </a:rPr>
              <a:t>Source: 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MinionPro-Regular" pitchFamily="18"/>
                <a:ea typeface="MS PGothic" pitchFamily="34"/>
                <a:cs typeface="Arial Unicode MS" pitchFamily="2"/>
              </a:rPr>
              <a:t>Heston, Summers, and Aten (2011).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7CC4BF89-467E-4FE6-FAEB-F0CA9C1AA192}"/>
              </a:ext>
            </a:extLst>
          </p:cNvPr>
          <p:cNvSpPr txBox="1"/>
          <p:nvPr/>
        </p:nvSpPr>
        <p:spPr>
          <a:xfrm>
            <a:off x="3383280" y="-4572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0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World Inequality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CD7D1D-40B6-D62B-D0E7-7C8226848716}"/>
              </a:ext>
            </a:extLst>
          </p:cNvPr>
          <p:cNvSpPr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DB25E46-30E9-6B14-EE0C-76E9FE4925A5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D287E8F-BA83-4F24-B352-AB739ADFDB41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rPr>
              <a:t>26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C3156-5EBD-2924-BFB0-DBCB277495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920" y="2844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652FD361-FF4A-1DCA-1806-AD3675D67E9F}"/>
              </a:ext>
            </a:extLst>
          </p:cNvPr>
          <p:cNvSpPr txBox="1"/>
          <p:nvPr/>
        </p:nvSpPr>
        <p:spPr>
          <a:xfrm>
            <a:off x="117360" y="-3168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480909D-A281-C141-8033-3BD6140C43B1}"/>
              </a:ext>
            </a:extLst>
          </p:cNvPr>
          <p:cNvSpPr txBox="1"/>
          <p:nvPr/>
        </p:nvSpPr>
        <p:spPr>
          <a:xfrm>
            <a:off x="117360" y="1293840"/>
            <a:ext cx="8229600" cy="45259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3391A-A973-74C8-3F30-AF736F2795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360" y="1243080"/>
            <a:ext cx="8934480" cy="54309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41A50EC-9993-1F31-58DA-1DE0FD720571}"/>
              </a:ext>
            </a:extLst>
          </p:cNvPr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856CA094-D459-413B-AF90-EA8C0C682664}" type="slidenum">
              <a:rPr lang="en-US" sz="1200" b="0" i="0" u="none" strike="noStrike" kern="1200">
                <a:ln>
                  <a:noFill/>
                </a:ln>
                <a:solidFill>
                  <a:srgbClr val="898989"/>
                </a:solidFill>
                <a:latin typeface="Arial" pitchFamily="18"/>
                <a:ea typeface="Arial Unicode MS" pitchFamily="2"/>
                <a:cs typeface="Arial Unicode MS" pitchFamily="2"/>
              </a:rPr>
              <a:t>27</a:t>
            </a:fld>
            <a:endParaRPr lang="en-US" sz="1200" b="0" i="0" u="none" strike="noStrike" kern="1200">
              <a:ln>
                <a:noFill/>
              </a:ln>
              <a:solidFill>
                <a:srgbClr val="898989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64BE41-CEDC-7192-951B-80D95CA923B4}"/>
              </a:ext>
            </a:extLst>
          </p:cNvPr>
          <p:cNvSpPr/>
          <p:nvPr/>
        </p:nvSpPr>
        <p:spPr>
          <a:xfrm>
            <a:off x="254160" y="1098719"/>
            <a:ext cx="8648640" cy="557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2400" b="1" i="0" u="none" strike="noStrike" kern="12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Developmentalist theories of economic growth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2400" b="1" i="0" u="none" strike="noStrike" kern="12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(20</a:t>
            </a:r>
            <a:r>
              <a:rPr lang="en-GB" sz="2400" b="1" i="0" u="none" strike="noStrike" kern="1200" baseline="330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th</a:t>
            </a:r>
            <a:r>
              <a:rPr lang="en-GB" sz="2400" b="1" i="0" u="none" strike="noStrike" kern="12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 Century)</a:t>
            </a:r>
          </a:p>
          <a:p>
            <a:pPr marL="0" marR="0" lvl="0" indent="0" algn="ctr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GB" sz="20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after WW II (1940s, 1950s); in the context of economic reconstruction of Europe, Marshall Plan (economists participated as experts in the UN, WBank, etc);</a:t>
            </a:r>
          </a:p>
          <a:p>
            <a:pPr marL="0" marR="0" lvl="0" indent="0" algn="ctr" rtl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GB" sz="20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GB" sz="20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2000" b="1" i="0" u="sng" strike="noStrike" kern="1200">
                <a:ln>
                  <a:noFill/>
                </a:ln>
                <a:uFillTx/>
                <a:latin typeface="Arial" pitchFamily="18"/>
                <a:ea typeface="Arial Unicode MS" pitchFamily="2"/>
                <a:cs typeface="Arial Unicode MS" pitchFamily="2"/>
              </a:rPr>
              <a:t>major characteristics </a:t>
            </a:r>
            <a:r>
              <a:rPr lang="en-GB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of such “</a:t>
            </a:r>
            <a:r>
              <a:rPr lang="en-GB" sz="2000" b="0" i="1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school</a:t>
            </a:r>
            <a:r>
              <a:rPr lang="en-GB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”(?) of thought (</a:t>
            </a:r>
            <a:r>
              <a:rPr lang="en-GB" sz="2000" b="0" i="1" u="sng" strike="noStrike" kern="1200">
                <a:ln>
                  <a:noFill/>
                </a:ln>
                <a:uFillTx/>
                <a:latin typeface="Arial" pitchFamily="18"/>
                <a:ea typeface="Arial Unicode MS" pitchFamily="2"/>
                <a:cs typeface="Arial Unicode MS" pitchFamily="2"/>
              </a:rPr>
              <a:t>developmentalist theories</a:t>
            </a:r>
            <a:r>
              <a:rPr lang="en-GB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)</a:t>
            </a:r>
          </a:p>
          <a:p>
            <a:pPr marL="0" marR="0" lvl="0" indent="0" algn="ctr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GB" sz="20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2000" b="1" i="0" u="none" strike="noStrike" kern="12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Study less developed economies</a:t>
            </a:r>
          </a:p>
          <a:p>
            <a:pPr marL="0" marR="0" lvl="0" indent="0" algn="ctr" rtl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2000" b="1" i="0" u="sng" strike="noStrike" kern="120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industrialization</a:t>
            </a:r>
            <a:r>
              <a:rPr lang="en-GB" sz="2000" b="1" i="0" u="none" strike="noStrike" kern="12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 as the driving force of economic growth;</a:t>
            </a:r>
          </a:p>
          <a:p>
            <a:pPr marL="0" marR="0" lvl="0" indent="0" algn="ctr" rtl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2000" b="1" i="0" u="none" strike="noStrike" kern="12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influence of </a:t>
            </a:r>
            <a:r>
              <a:rPr lang="en-GB" sz="2000" b="1" i="0" u="sng" strike="noStrike" kern="120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Keynesian thought</a:t>
            </a:r>
            <a:r>
              <a:rPr lang="en-GB" sz="2000" b="1" i="0" u="none" strike="noStrike" kern="12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;</a:t>
            </a:r>
          </a:p>
          <a:p>
            <a:pPr marL="0" marR="0" lvl="0" indent="0" algn="ctr" rtl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2000" b="1" i="0" u="none" strike="noStrike" kern="12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advocate large-scale, short-term </a:t>
            </a:r>
            <a:r>
              <a:rPr lang="en-GB" sz="2000" b="1" i="0" u="sng" strike="noStrike" kern="1200">
                <a:ln>
                  <a:noFill/>
                </a:ln>
                <a:solidFill>
                  <a:srgbClr val="0070C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governmental intervention </a:t>
            </a:r>
            <a:r>
              <a:rPr lang="en-GB" sz="2000" b="1" i="0" u="none" strike="noStrike" kern="12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into the economy.</a:t>
            </a:r>
          </a:p>
          <a:p>
            <a:pPr marL="0" marR="0" lvl="0" indent="0" algn="ctr" rtl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2000" b="1" i="0" u="sng" strike="noStrike" kern="1200">
                <a:ln>
                  <a:noFill/>
                </a:ln>
                <a:uFillTx/>
                <a:latin typeface="Arial" pitchFamily="18"/>
                <a:ea typeface="Arial Unicode MS" pitchFamily="2"/>
                <a:cs typeface="Arial Unicode MS" pitchFamily="2"/>
              </a:rPr>
              <a:t>main authors</a:t>
            </a:r>
            <a:r>
              <a:rPr lang="en-GB" sz="20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: </a:t>
            </a:r>
            <a:r>
              <a:rPr lang="en-GB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Rosenstein-Rodan, Ragnar Nurske, Hirschman, Arthur Lewis, Walt Rostow, etc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0779F-E6F0-4244-CD8A-C6ACF93CF6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22A7893-ADB3-E45A-1411-9B4C0C5D0636}"/>
              </a:ext>
            </a:extLst>
          </p:cNvPr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1A1DC5A-0C1C-47D9-8461-ED60665D2F3E}" type="slidenum">
              <a:rPr lang="en-US" sz="1200" b="0" i="0" u="none" strike="noStrike" kern="1200">
                <a:ln>
                  <a:noFill/>
                </a:ln>
                <a:solidFill>
                  <a:srgbClr val="898989"/>
                </a:solidFill>
                <a:latin typeface="Arial" pitchFamily="18"/>
                <a:ea typeface="Arial Unicode MS" pitchFamily="2"/>
                <a:cs typeface="Arial Unicode MS" pitchFamily="2"/>
              </a:rPr>
              <a:t>28</a:t>
            </a:fld>
            <a:endParaRPr lang="en-US" sz="1200" b="0" i="0" u="none" strike="noStrike" kern="1200">
              <a:ln>
                <a:noFill/>
              </a:ln>
              <a:solidFill>
                <a:srgbClr val="898989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A8D0423-DE91-97C1-2759-43A9FB4E33D1}"/>
              </a:ext>
            </a:extLst>
          </p:cNvPr>
          <p:cNvSpPr/>
          <p:nvPr/>
        </p:nvSpPr>
        <p:spPr>
          <a:xfrm>
            <a:off x="3868559" y="2194560"/>
            <a:ext cx="4818240" cy="256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Calibri" pitchFamily="34"/>
              <a:ea typeface="Arial Unicode MS" pitchFamily="2"/>
              <a:cs typeface="Arial Unicode MS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Calibri" pitchFamily="34"/>
                <a:ea typeface="Arial Unicode MS" pitchFamily="2"/>
                <a:cs typeface="Arial Unicode MS" pitchFamily="2"/>
              </a:rPr>
              <a:t>participated as economist in the Economic Commission for Europe, in the implementation of the Marshall Plan.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latin typeface="Calibri" pitchFamily="34"/>
              <a:ea typeface="Arial Unicode MS" pitchFamily="2"/>
              <a:cs typeface="Arial Unicode MS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Calibri" pitchFamily="34"/>
                <a:ea typeface="Arial Unicode MS" pitchFamily="2"/>
                <a:cs typeface="Arial Unicode MS" pitchFamily="2"/>
              </a:rPr>
              <a:t>was professor at MIT (1951-1961)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74536-E019-400F-7EBF-75D9FABC21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520" y="205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5CA16AA-4C09-9F43-698C-107FA2169272}"/>
              </a:ext>
            </a:extLst>
          </p:cNvPr>
          <p:cNvSpPr/>
          <p:nvPr/>
        </p:nvSpPr>
        <p:spPr>
          <a:xfrm>
            <a:off x="2743199" y="365760"/>
            <a:ext cx="5080320" cy="1373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Old interpretations of growth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1" i="0" u="none" strike="noStrike" kern="1200">
              <a:ln>
                <a:noFill/>
              </a:ln>
              <a:solidFill>
                <a:srgbClr val="0070C0"/>
              </a:solidFill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>
                <a:ln>
                  <a:noFill/>
                </a:ln>
                <a:solidFill>
                  <a:srgbClr val="0070C0"/>
                </a:solidFill>
                <a:latin typeface="Arial" pitchFamily="18"/>
                <a:ea typeface="Arial Unicode MS" pitchFamily="2"/>
                <a:cs typeface="Arial Unicode MS" pitchFamily="2"/>
              </a:rPr>
              <a:t>Walt Rostow (1916-2003)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1E1D967-7A7D-F2E0-DD0C-54F0C89E8B2F}"/>
              </a:ext>
            </a:extLst>
          </p:cNvPr>
          <p:cNvSpPr/>
          <p:nvPr/>
        </p:nvSpPr>
        <p:spPr>
          <a:xfrm>
            <a:off x="507959" y="5303880"/>
            <a:ext cx="721368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He wrote “</a:t>
            </a:r>
            <a:r>
              <a:rPr lang="en-US" sz="2000" b="0" i="1" u="sng" strike="noStrike" kern="1200">
                <a:ln>
                  <a:noFill/>
                </a:ln>
                <a:uFillTx/>
                <a:latin typeface="Arial" pitchFamily="18"/>
                <a:ea typeface="Arial Unicode MS" pitchFamily="2"/>
                <a:cs typeface="Arial Unicode MS" pitchFamily="2"/>
              </a:rPr>
              <a:t>The Stages of Economic Growth</a:t>
            </a:r>
            <a:r>
              <a: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”, The Economic History Review (new series), vol 12, nº 1, 1959, pp. 1-16</a:t>
            </a: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946E5C-DE55-97DE-2263-073F6F58157F}"/>
              </a:ext>
            </a:extLst>
          </p:cNvPr>
          <p:cNvSpPr/>
          <p:nvPr/>
        </p:nvSpPr>
        <p:spPr>
          <a:xfrm>
            <a:off x="0" y="0"/>
            <a:ext cx="30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B83E1A-2AE5-D446-B88A-A20CDEB5709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9400" y="2098800"/>
            <a:ext cx="2675160" cy="28954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6D256A9-9228-D7A1-3E14-6977B336F893}"/>
              </a:ext>
            </a:extLst>
          </p:cNvPr>
          <p:cNvSpPr/>
          <p:nvPr/>
        </p:nvSpPr>
        <p:spPr>
          <a:xfrm>
            <a:off x="0" y="990719"/>
            <a:ext cx="9144000" cy="4876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8327371-5F40-CE62-9DFE-BDAC5A2D1726}"/>
              </a:ext>
            </a:extLst>
          </p:cNvPr>
          <p:cNvSpPr/>
          <p:nvPr/>
        </p:nvSpPr>
        <p:spPr>
          <a:xfrm>
            <a:off x="793800" y="317520"/>
            <a:ext cx="209556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4287E-D1AC-ECF1-F47A-FEEBFAF1FF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990719"/>
            <a:ext cx="9144000" cy="48765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791578-70C2-B124-BB98-A481A1664C1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763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B5C1E671-0AD8-1E4B-2951-BBA9008B94F6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6C2F6ED-907C-4F37-AB99-372A9B7E470A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rPr>
              <a:t>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28E5F-EA82-5C8E-E9A8-643565669700}"/>
              </a:ext>
            </a:extLst>
          </p:cNvPr>
          <p:cNvSpPr/>
          <p:nvPr/>
        </p:nvSpPr>
        <p:spPr>
          <a:xfrm>
            <a:off x="365040" y="901341"/>
            <a:ext cx="8755200" cy="57610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PT" sz="2000" b="1" i="0" u="sng" strike="noStrike" kern="1200" spc="0" baseline="0" dirty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Syllabus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Calibri" pitchFamily="34"/>
              </a:rPr>
              <a:t>Part I</a:t>
            </a: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– Economic growth: concepts and models</a:t>
            </a:r>
            <a:endParaRPr lang="en-GB" sz="1600" b="1" i="0" u="sng" strike="noStrike" kern="1200" spc="0" baseline="0" dirty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1. Introduction. Economic growth: data and facts. Computation of growth rates. Crises.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2 A map of theories of growth.  Smith, Marx and the classics.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3. Economic growth: stylised facts.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4. The cases of the US, South Korea and China.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5. The macroeconomic production function. Growth accounting.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6. The Harrod-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Domar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 model. Criticism by Solow.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7. The Solow model.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8. Endogenous growth models. The Romer approach.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Part II – </a:t>
            </a: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Limits to growth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9. Limits to growth and sustainability. </a:t>
            </a:r>
          </a:p>
          <a:p>
            <a:pPr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10. Climate change, its causes and </a:t>
            </a:r>
            <a:r>
              <a:rPr lang="en-GB" sz="1600" dirty="0"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i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mpacts.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11. 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Inequality, distribution and growth.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12. 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Welfare and social security.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13. Debt and financialization.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14. Innovation, crises and cycles.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Part III – </a:t>
            </a:r>
            <a:r>
              <a:rPr lang="en-GB" sz="1600" b="1" u="sng" dirty="0"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Development s</a:t>
            </a: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Calibri" pitchFamily="34"/>
              </a:rPr>
              <a:t>trategies</a:t>
            </a:r>
            <a:endParaRPr lang="en-GB" sz="16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15. Growth policies and growth regimes.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16. Industrialisation and economic growth.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17. Industrial policy and investment choices.</a:t>
            </a:r>
            <a:endParaRPr lang="en-GB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Calibri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Calibri" pitchFamily="34"/>
              </a:rPr>
              <a:t>18. 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Economic development in a global economy.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4A960-7300-AD4A-A90E-D83BCBF830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4210E1-4EE6-9459-B5CD-6BAB4E2851CC}"/>
              </a:ext>
            </a:extLst>
          </p:cNvPr>
          <p:cNvSpPr/>
          <p:nvPr/>
        </p:nvSpPr>
        <p:spPr>
          <a:xfrm>
            <a:off x="255600" y="771480"/>
            <a:ext cx="8333229" cy="4989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dirty="0">
                <a:latin typeface="Arial" pitchFamily="18"/>
              </a:rPr>
              <a:t>Recent questions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dirty="0">
                <a:latin typeface="Arial" pitchFamily="18"/>
              </a:rPr>
              <a:t>for economic </a:t>
            </a:r>
            <a:r>
              <a:rPr lang="en-US" sz="2400" b="1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development debates: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endParaRPr lang="en-US" sz="2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dirty="0">
                <a:solidFill>
                  <a:srgbClr val="0066CC"/>
                </a:solidFill>
                <a:latin typeface="Arial" pitchFamily="18"/>
              </a:rPr>
              <a:t>Inequality</a:t>
            </a:r>
            <a:r>
              <a:rPr lang="en-US" sz="24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: causes, tendencies (national and global), implications for growth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endParaRPr lang="en-US" sz="2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dirty="0">
                <a:ln>
                  <a:noFill/>
                </a:ln>
                <a:solidFill>
                  <a:srgbClr val="0066CC"/>
                </a:solidFill>
                <a:latin typeface="Arial" pitchFamily="18"/>
                <a:ea typeface="Arial Unicode MS" pitchFamily="2"/>
                <a:cs typeface="Arial Unicode MS" pitchFamily="2"/>
              </a:rPr>
              <a:t>Industrial policies and trade relations</a:t>
            </a:r>
            <a:r>
              <a:rPr lang="en-US" sz="24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: theoretical debates; the return of industrial policy; trade wars, protectionism, “reshoring”,…</a:t>
            </a: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endParaRPr lang="en-US" sz="2400" b="1" dirty="0">
              <a:solidFill>
                <a:srgbClr val="0066CC"/>
              </a:solidFill>
              <a:latin typeface="Arial" pitchFamily="18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dirty="0">
                <a:solidFill>
                  <a:srgbClr val="0066CC"/>
                </a:solidFill>
                <a:latin typeface="Arial" pitchFamily="18"/>
              </a:rPr>
              <a:t>Climate change and its implications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endParaRPr lang="en-US" sz="2400" b="1" dirty="0">
              <a:solidFill>
                <a:srgbClr val="0066CC"/>
              </a:solidFill>
              <a:latin typeface="Arial" pitchFamily="18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dirty="0" err="1">
                <a:solidFill>
                  <a:srgbClr val="0066CC"/>
                </a:solidFill>
                <a:latin typeface="Arial" pitchFamily="18"/>
              </a:rPr>
              <a:t>Financialisation</a:t>
            </a:r>
            <a:r>
              <a:rPr lang="en-US" sz="2400" b="1" dirty="0">
                <a:solidFill>
                  <a:srgbClr val="0066CC"/>
                </a:solidFill>
                <a:latin typeface="Arial" pitchFamily="18"/>
              </a:rPr>
              <a:t>, debt and crises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endParaRPr lang="en-US" sz="2400" b="1" dirty="0">
              <a:solidFill>
                <a:srgbClr val="0066CC"/>
              </a:solidFill>
              <a:latin typeface="Arial" pitchFamily="18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BEC71-5645-556B-6AA1-40EE9CED711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0" y="12600"/>
            <a:ext cx="1327320" cy="5796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DA08F879-F03F-BC13-65A8-77B155128A97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C311E16-2A41-4748-BAF2-6809AFA52D41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rPr>
              <a:t>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13FCB-DDE0-D280-3C30-65CCECBCA1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BB23E0AC-7498-6D09-FC65-EB129234A58D}"/>
              </a:ext>
            </a:extLst>
          </p:cNvPr>
          <p:cNvSpPr txBox="1"/>
          <p:nvPr/>
        </p:nvSpPr>
        <p:spPr>
          <a:xfrm>
            <a:off x="79200" y="1109520"/>
            <a:ext cx="9004320" cy="57016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A </a:t>
            </a:r>
            <a:r>
              <a:rPr lang="en-US" sz="2000" b="1" i="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successful student </a:t>
            </a:r>
            <a:r>
              <a:rPr lang="en-US" sz="20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of Macro 2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What is required (for a </a:t>
            </a:r>
            <a:r>
              <a:rPr lang="en-US" sz="1800" b="0" i="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continual assessment </a:t>
            </a:r>
            <a:r>
              <a:rPr lang="en-US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over the semester):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1.</a:t>
            </a:r>
            <a:r>
              <a:rPr lang="en-US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Attend all the </a:t>
            </a:r>
            <a:r>
              <a:rPr lang="en-US" sz="1800" b="0" i="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lectures</a:t>
            </a:r>
            <a:r>
              <a:rPr lang="en-US" dirty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;</a:t>
            </a:r>
            <a:r>
              <a:rPr lang="en-US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</a:t>
            </a: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2. </a:t>
            </a:r>
            <a:r>
              <a:rPr lang="en-US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A</a:t>
            </a:r>
            <a:r>
              <a:rPr lang="en-US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ttend all the </a:t>
            </a:r>
            <a:r>
              <a:rPr lang="en-US" sz="1800" b="0" i="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tutorials (practical classes)</a:t>
            </a:r>
            <a:r>
              <a:rPr lang="en-US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, do the exercises, read the required texts in advance and participate in the discussions</a:t>
            </a:r>
            <a:r>
              <a:rPr lang="en-US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(worth 15% of the grade)</a:t>
            </a:r>
            <a:endParaRPr lang="en-US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3</a:t>
            </a:r>
            <a:r>
              <a:rPr lang="en-US" sz="1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. </a:t>
            </a:r>
            <a:r>
              <a:rPr lang="en-US" u="sng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R</a:t>
            </a:r>
            <a:r>
              <a:rPr lang="en-US" sz="1800" b="0" i="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ead</a:t>
            </a:r>
            <a:r>
              <a:rPr lang="en-US" sz="1800" b="0" i="0" u="sng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the recommended readings</a:t>
            </a:r>
            <a:r>
              <a:rPr lang="en-US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(indicated in the slides for each class and made available in the Macro 2 Fenix page). The main </a:t>
            </a:r>
            <a:r>
              <a:rPr lang="en-US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reference books are:</a:t>
            </a:r>
          </a:p>
          <a:p>
            <a: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457201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</a:tabLst>
            </a:pPr>
            <a:r>
              <a:rPr lang="en-US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(in English) Jones, C. &amp; Vollrath, D. </a:t>
            </a:r>
            <a:r>
              <a:rPr lang="en-US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(2013), </a:t>
            </a:r>
            <a:r>
              <a:rPr lang="en-US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Introduction to Economic Growth</a:t>
            </a:r>
            <a:r>
              <a:rPr lang="en-US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. Norton. 3</a:t>
            </a:r>
            <a:r>
              <a:rPr lang="en-US" b="0" i="0" u="none" strike="noStrike" kern="1200" spc="0" baseline="300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rd</a:t>
            </a:r>
            <a:r>
              <a:rPr lang="en-US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edition. (ISEG library: </a:t>
            </a:r>
            <a:r>
              <a:rPr lang="en-US" b="1" i="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HD75.J65 201)</a:t>
            </a:r>
          </a:p>
          <a:p>
            <a: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457201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</a:tabLst>
            </a:pPr>
            <a:r>
              <a:rPr lang="en-US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(in Portuguese only) </a:t>
            </a:r>
            <a:r>
              <a:rPr lang="en-US" b="1" i="0" u="none" strike="noStrike" kern="1200" spc="0" baseline="0" dirty="0" err="1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Louçã</a:t>
            </a:r>
            <a:r>
              <a:rPr lang="en-US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, F. and </a:t>
            </a:r>
            <a:r>
              <a:rPr lang="en-US" b="1" i="0" u="none" strike="noStrike" kern="1200" spc="0" baseline="0" dirty="0" err="1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Mortágua</a:t>
            </a:r>
            <a:r>
              <a:rPr lang="en-US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, M. </a:t>
            </a:r>
            <a:r>
              <a:rPr lang="en-US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(2021), </a:t>
            </a:r>
            <a:r>
              <a:rPr lang="en-US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Manual de Economia Política</a:t>
            </a:r>
            <a:r>
              <a:rPr lang="en-US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. </a:t>
            </a:r>
            <a:r>
              <a:rPr lang="en-US" dirty="0">
                <a:solidFill>
                  <a:srgbClr val="000000"/>
                </a:solidFill>
                <a:latin typeface="Calibri" pitchFamily="34"/>
                <a:ea typeface="MS PGothic" pitchFamily="34"/>
              </a:rPr>
              <a:t>Bertrand</a:t>
            </a:r>
            <a:r>
              <a:rPr lang="en-US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.</a:t>
            </a:r>
            <a:endParaRPr lang="en-US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4</a:t>
            </a:r>
            <a:r>
              <a:rPr lang="en-US" sz="1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. </a:t>
            </a:r>
            <a:r>
              <a:rPr lang="en-US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T</a:t>
            </a:r>
            <a:r>
              <a:rPr lang="en-US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ake and submit the </a:t>
            </a:r>
            <a:r>
              <a:rPr lang="en-US" sz="1800" b="0" i="0" u="sng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mid-term test</a:t>
            </a:r>
            <a:r>
              <a:rPr lang="en-US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(on the week of 27 March) (worth 15% of the final grade)</a:t>
            </a:r>
            <a:endParaRPr lang="en-US" dirty="0"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algn="just">
              <a:spcAft>
                <a:spcPts val="120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5</a:t>
            </a:r>
            <a:r>
              <a:rPr lang="en-US" sz="1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.</a:t>
            </a:r>
            <a:r>
              <a:rPr lang="en-US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W</a:t>
            </a:r>
            <a:r>
              <a:rPr lang="en-US" sz="180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rite and submit an</a:t>
            </a:r>
            <a:r>
              <a:rPr lang="en-GB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</a:t>
            </a:r>
            <a:r>
              <a:rPr lang="en-GB" sz="1800" b="0" i="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essay</a:t>
            </a:r>
            <a:r>
              <a:rPr lang="en-GB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on a topic to be indicated </a:t>
            </a:r>
            <a:r>
              <a:rPr lang="en-US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(worth 20% of the final grade)</a:t>
            </a:r>
            <a:endParaRPr lang="en-GB" b="1" dirty="0"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6. </a:t>
            </a:r>
            <a:r>
              <a:rPr lang="en-GB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Take the </a:t>
            </a:r>
            <a:r>
              <a:rPr lang="en-GB" u="sng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final exam</a:t>
            </a:r>
            <a:r>
              <a:rPr lang="en-GB" dirty="0"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(worth 50% of the final grade)</a:t>
            </a:r>
            <a:endParaRPr lang="en-GB" sz="18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0" u="sng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Alternatively,</a:t>
            </a:r>
            <a:r>
              <a:rPr lang="en-GB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(or in case of failing in the </a:t>
            </a:r>
            <a:r>
              <a:rPr lang="en-GB" sz="18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Época</a:t>
            </a:r>
            <a:r>
              <a:rPr lang="en-GB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Normal), you have the </a:t>
            </a:r>
            <a:r>
              <a:rPr lang="en-GB" sz="1800" b="0" i="0" u="sng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Época</a:t>
            </a:r>
            <a:r>
              <a:rPr lang="en-GB" sz="1800" b="0" i="0" u="sng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de </a:t>
            </a:r>
            <a:r>
              <a:rPr lang="en-GB" sz="1800" b="0" i="0" u="sng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Recurso</a:t>
            </a:r>
            <a:r>
              <a:rPr lang="en-GB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A6EE8CEC-CA48-E545-CDCD-AC0539ADC5B0}"/>
              </a:ext>
            </a:extLst>
          </p:cNvPr>
          <p:cNvSpPr txBox="1"/>
          <p:nvPr/>
        </p:nvSpPr>
        <p:spPr>
          <a:xfrm>
            <a:off x="379440" y="1300319"/>
            <a:ext cx="8265959" cy="5121360"/>
          </a:xfrm>
          <a:prstGeom prst="rect">
            <a:avLst/>
          </a:prstGeom>
          <a:gradFill>
            <a:gsLst>
              <a:gs pos="0">
                <a:srgbClr val="F5FFE6"/>
              </a:gs>
              <a:gs pos="100000">
                <a:srgbClr val="DAFDA7"/>
              </a:gs>
            </a:gsLst>
            <a:lin ang="5400000"/>
          </a:gradFill>
          <a:ln w="9360" cap="sq">
            <a:solidFill>
              <a:srgbClr val="98B954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Lecture 01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Economic Growth: data and facts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what is economic growth?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PT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why is it important to study economic growth</a:t>
            </a: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?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which questions are relevant?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Reading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i="0" u="none" strike="noStrike" kern="1200" spc="0" baseline="0">
              <a:ln>
                <a:noFill/>
              </a:ln>
              <a:solidFill>
                <a:srgbClr val="0070C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Louçã e Mortágua (2021), Chapter 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i="0" u="none" strike="noStrike" kern="1200" spc="0" baseline="0">
              <a:ln>
                <a:noFill/>
              </a:ln>
              <a:solidFill>
                <a:srgbClr val="0070C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Jones &amp; Vallrath (2013), cap. 1, pp. 1 – 19 “</a:t>
            </a:r>
            <a:r>
              <a:rPr lang="en-US" sz="2000" b="1" i="1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Introduction: the facts of economic growth</a:t>
            </a: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”+ Appendix A - </a:t>
            </a:r>
            <a:r>
              <a:rPr lang="en-US" sz="2000" b="1" i="1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Mathematical Review</a:t>
            </a: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(pp. 261-274)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6127C46-3698-0BB1-DFA4-3690119A66EB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078811C-F730-419D-BAD2-B710C196FA38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rPr>
              <a:t>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94399-1450-432B-832A-83E082AC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05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F9650-6029-D115-1813-1B36C37E36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200" y="3175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ACCE885-9FDA-44AB-F3E0-3A730AAC27F7}"/>
              </a:ext>
            </a:extLst>
          </p:cNvPr>
          <p:cNvSpPr txBox="1"/>
          <p:nvPr/>
        </p:nvSpPr>
        <p:spPr>
          <a:xfrm>
            <a:off x="177840" y="1739880"/>
            <a:ext cx="9331200" cy="50022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what is economic growth?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change over time of the magnitude of an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economically relevant 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variable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relevance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: GDP, as a measure of the value of all of the goods and services produced in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a country in a year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indicator of differences in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economic status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among countries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indicator of the trend of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living standards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of population in a country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indicator of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abundance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and of the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productivity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of the production factors (differences among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countries and time trend for each country)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</a:t>
            </a:r>
          </a:p>
          <a:p>
            <a:pPr marL="1828800" marR="0" lvl="4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1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1999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199" algn="l"/>
                <a:tab pos="7772400" algn="l"/>
                <a:tab pos="8229599" algn="l"/>
                <a:tab pos="8686800" algn="l"/>
                <a:tab pos="9144000" algn="l"/>
              </a:tabLst>
            </a:pPr>
            <a:r>
              <a:rPr lang="en-US" sz="2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y (t)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1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what is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y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? it depends of the </a:t>
            </a:r>
            <a:r>
              <a:rPr lang="en-US" sz="1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focus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 of the analysis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C09ABD-C1C1-98C5-E66A-841203EE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200" y="1841399"/>
            <a:ext cx="8877240" cy="5219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1D3E8A-9A21-1EDD-3B99-478601F2F900}"/>
              </a:ext>
            </a:extLst>
          </p:cNvPr>
          <p:cNvSpPr/>
          <p:nvPr/>
        </p:nvSpPr>
        <p:spPr>
          <a:xfrm>
            <a:off x="3927600" y="2570040"/>
            <a:ext cx="5124600" cy="41562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4A7EBB"/>
            </a:solidFill>
            <a:prstDash val="solid"/>
            <a:miter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E4B34C-146C-7990-4855-61D24E08265A}"/>
              </a:ext>
            </a:extLst>
          </p:cNvPr>
          <p:cNvSpPr/>
          <p:nvPr/>
        </p:nvSpPr>
        <p:spPr>
          <a:xfrm>
            <a:off x="696960" y="1336680"/>
            <a:ext cx="8040600" cy="3988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PGothic" pitchFamily="34"/>
                <a:cs typeface="Arial Unicode MS" pitchFamily="2"/>
              </a:rPr>
              <a:t>Top Ten Countries in 2017 According to Two Different Measures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18C03-2557-32BF-ED50-E732D71D85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9200" y="3175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DB23527A-BFE6-FF23-6B6A-5877CD7986C1}"/>
              </a:ext>
            </a:extLst>
          </p:cNvPr>
          <p:cNvSpPr txBox="1"/>
          <p:nvPr/>
        </p:nvSpPr>
        <p:spPr>
          <a:xfrm>
            <a:off x="4019400" y="2849400"/>
            <a:ext cx="4809960" cy="3445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322200" marR="0" lvl="0" indent="-322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DbPeriod"/>
              <a:tabLst>
                <a:tab pos="415800" algn="l"/>
                <a:tab pos="873000" algn="l"/>
                <a:tab pos="1330199" algn="l"/>
                <a:tab pos="1787400" algn="l"/>
                <a:tab pos="2244600" algn="l"/>
                <a:tab pos="2701800" algn="l"/>
                <a:tab pos="3159000" algn="l"/>
                <a:tab pos="3616200" algn="l"/>
                <a:tab pos="4073400" algn="l"/>
                <a:tab pos="4530600" algn="l"/>
                <a:tab pos="4987800" algn="l"/>
                <a:tab pos="5444999" algn="l"/>
                <a:tab pos="5902200" algn="l"/>
                <a:tab pos="6359400" algn="l"/>
                <a:tab pos="6816600" algn="l"/>
                <a:tab pos="7273800" algn="l"/>
                <a:tab pos="7730999" algn="l"/>
                <a:tab pos="8188200" algn="l"/>
                <a:tab pos="8645400" algn="l"/>
                <a:tab pos="9102600" algn="l"/>
                <a:tab pos="9105840" algn="l"/>
                <a:tab pos="9563040" algn="l"/>
                <a:tab pos="10020240" algn="l"/>
                <a:tab pos="10477440" algn="l"/>
                <a:tab pos="10480680" algn="l"/>
                <a:tab pos="10483920" algn="l"/>
                <a:tab pos="10486800" algn="l"/>
                <a:tab pos="10490040" algn="l"/>
                <a:tab pos="10493280" algn="l"/>
                <a:tab pos="10496519" algn="l"/>
                <a:tab pos="10499760" algn="l"/>
                <a:tab pos="10503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China			1.409.517</a:t>
            </a:r>
          </a:p>
          <a:p>
            <a:pPr marL="322200" marR="0" lvl="0" indent="-322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DbPeriod"/>
              <a:tabLst>
                <a:tab pos="415800" algn="l"/>
                <a:tab pos="873000" algn="l"/>
                <a:tab pos="1330199" algn="l"/>
                <a:tab pos="1787400" algn="l"/>
                <a:tab pos="2244600" algn="l"/>
                <a:tab pos="2701800" algn="l"/>
                <a:tab pos="3159000" algn="l"/>
                <a:tab pos="3616200" algn="l"/>
                <a:tab pos="4073400" algn="l"/>
                <a:tab pos="4530600" algn="l"/>
                <a:tab pos="4987800" algn="l"/>
                <a:tab pos="5444999" algn="l"/>
                <a:tab pos="5902200" algn="l"/>
                <a:tab pos="6359400" algn="l"/>
                <a:tab pos="6816600" algn="l"/>
                <a:tab pos="7273800" algn="l"/>
                <a:tab pos="7730999" algn="l"/>
                <a:tab pos="8188200" algn="l"/>
                <a:tab pos="8645400" algn="l"/>
                <a:tab pos="9102600" algn="l"/>
                <a:tab pos="9105840" algn="l"/>
                <a:tab pos="9563040" algn="l"/>
                <a:tab pos="10020240" algn="l"/>
                <a:tab pos="10477440" algn="l"/>
                <a:tab pos="10480680" algn="l"/>
                <a:tab pos="10483920" algn="l"/>
                <a:tab pos="10486800" algn="l"/>
                <a:tab pos="10490040" algn="l"/>
                <a:tab pos="10493280" algn="l"/>
                <a:tab pos="10496519" algn="l"/>
                <a:tab pos="10499760" algn="l"/>
                <a:tab pos="10503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India			1.339.188</a:t>
            </a:r>
          </a:p>
          <a:p>
            <a:pPr marL="322200" marR="0" lvl="0" indent="-322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DbPeriod"/>
              <a:tabLst>
                <a:tab pos="415800" algn="l"/>
                <a:tab pos="873000" algn="l"/>
                <a:tab pos="1330199" algn="l"/>
                <a:tab pos="1787400" algn="l"/>
                <a:tab pos="2244600" algn="l"/>
                <a:tab pos="2701800" algn="l"/>
                <a:tab pos="3159000" algn="l"/>
                <a:tab pos="3616200" algn="l"/>
                <a:tab pos="4073400" algn="l"/>
                <a:tab pos="4530600" algn="l"/>
                <a:tab pos="4987800" algn="l"/>
                <a:tab pos="5444999" algn="l"/>
                <a:tab pos="5902200" algn="l"/>
                <a:tab pos="6359400" algn="l"/>
                <a:tab pos="6816600" algn="l"/>
                <a:tab pos="7273800" algn="l"/>
                <a:tab pos="7730999" algn="l"/>
                <a:tab pos="8188200" algn="l"/>
                <a:tab pos="8645400" algn="l"/>
                <a:tab pos="9102600" algn="l"/>
                <a:tab pos="9105840" algn="l"/>
                <a:tab pos="9563040" algn="l"/>
                <a:tab pos="10020240" algn="l"/>
                <a:tab pos="10477440" algn="l"/>
                <a:tab pos="10480680" algn="l"/>
                <a:tab pos="10483920" algn="l"/>
                <a:tab pos="10486800" algn="l"/>
                <a:tab pos="10490040" algn="l"/>
                <a:tab pos="10493280" algn="l"/>
                <a:tab pos="10496519" algn="l"/>
                <a:tab pos="10499760" algn="l"/>
                <a:tab pos="10503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USA				324.459</a:t>
            </a:r>
          </a:p>
          <a:p>
            <a:pPr marL="322200" marR="0" lvl="0" indent="-322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DbPeriod"/>
              <a:tabLst>
                <a:tab pos="415800" algn="l"/>
                <a:tab pos="873000" algn="l"/>
                <a:tab pos="1330199" algn="l"/>
                <a:tab pos="1787400" algn="l"/>
                <a:tab pos="2244600" algn="l"/>
                <a:tab pos="2701800" algn="l"/>
                <a:tab pos="3159000" algn="l"/>
                <a:tab pos="3616200" algn="l"/>
                <a:tab pos="4073400" algn="l"/>
                <a:tab pos="4530600" algn="l"/>
                <a:tab pos="4987800" algn="l"/>
                <a:tab pos="5444999" algn="l"/>
                <a:tab pos="5902200" algn="l"/>
                <a:tab pos="6359400" algn="l"/>
                <a:tab pos="6816600" algn="l"/>
                <a:tab pos="7273800" algn="l"/>
                <a:tab pos="7730999" algn="l"/>
                <a:tab pos="8188200" algn="l"/>
                <a:tab pos="8645400" algn="l"/>
                <a:tab pos="9102600" algn="l"/>
                <a:tab pos="9105840" algn="l"/>
                <a:tab pos="9563040" algn="l"/>
                <a:tab pos="10020240" algn="l"/>
                <a:tab pos="10477440" algn="l"/>
                <a:tab pos="10480680" algn="l"/>
                <a:tab pos="10483920" algn="l"/>
                <a:tab pos="10486800" algn="l"/>
                <a:tab pos="10490040" algn="l"/>
                <a:tab pos="10493280" algn="l"/>
                <a:tab pos="10496519" algn="l"/>
                <a:tab pos="10499760" algn="l"/>
                <a:tab pos="10503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Indonesia		263.991</a:t>
            </a:r>
          </a:p>
          <a:p>
            <a:pPr marL="322200" marR="0" lvl="0" indent="-322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DbPeriod"/>
              <a:tabLst>
                <a:tab pos="415800" algn="l"/>
                <a:tab pos="873000" algn="l"/>
                <a:tab pos="1330199" algn="l"/>
                <a:tab pos="1787400" algn="l"/>
                <a:tab pos="2244600" algn="l"/>
                <a:tab pos="2701800" algn="l"/>
                <a:tab pos="3159000" algn="l"/>
                <a:tab pos="3616200" algn="l"/>
                <a:tab pos="4073400" algn="l"/>
                <a:tab pos="4530600" algn="l"/>
                <a:tab pos="4987800" algn="l"/>
                <a:tab pos="5444999" algn="l"/>
                <a:tab pos="5902200" algn="l"/>
                <a:tab pos="6359400" algn="l"/>
                <a:tab pos="6816600" algn="l"/>
                <a:tab pos="7273800" algn="l"/>
                <a:tab pos="7730999" algn="l"/>
                <a:tab pos="8188200" algn="l"/>
                <a:tab pos="8645400" algn="l"/>
                <a:tab pos="9102600" algn="l"/>
                <a:tab pos="9105840" algn="l"/>
                <a:tab pos="9563040" algn="l"/>
                <a:tab pos="10020240" algn="l"/>
                <a:tab pos="10477440" algn="l"/>
                <a:tab pos="10480680" algn="l"/>
                <a:tab pos="10483920" algn="l"/>
                <a:tab pos="10486800" algn="l"/>
                <a:tab pos="10490040" algn="l"/>
                <a:tab pos="10493280" algn="l"/>
                <a:tab pos="10496519" algn="l"/>
                <a:tab pos="10499760" algn="l"/>
                <a:tab pos="10503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Brazil			209.288</a:t>
            </a:r>
          </a:p>
          <a:p>
            <a:pPr marL="322200" marR="0" lvl="0" indent="-322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DbPeriod"/>
              <a:tabLst>
                <a:tab pos="415800" algn="l"/>
                <a:tab pos="873000" algn="l"/>
                <a:tab pos="1330199" algn="l"/>
                <a:tab pos="1787400" algn="l"/>
                <a:tab pos="2244600" algn="l"/>
                <a:tab pos="2701800" algn="l"/>
                <a:tab pos="3159000" algn="l"/>
                <a:tab pos="3616200" algn="l"/>
                <a:tab pos="4073400" algn="l"/>
                <a:tab pos="4530600" algn="l"/>
                <a:tab pos="4987800" algn="l"/>
                <a:tab pos="5444999" algn="l"/>
                <a:tab pos="5902200" algn="l"/>
                <a:tab pos="6359400" algn="l"/>
                <a:tab pos="6816600" algn="l"/>
                <a:tab pos="7273800" algn="l"/>
                <a:tab pos="7730999" algn="l"/>
                <a:tab pos="8188200" algn="l"/>
                <a:tab pos="8645400" algn="l"/>
                <a:tab pos="9102600" algn="l"/>
                <a:tab pos="9105840" algn="l"/>
                <a:tab pos="9563040" algn="l"/>
                <a:tab pos="10020240" algn="l"/>
                <a:tab pos="10477440" algn="l"/>
                <a:tab pos="10480680" algn="l"/>
                <a:tab pos="10483920" algn="l"/>
                <a:tab pos="10486800" algn="l"/>
                <a:tab pos="10490040" algn="l"/>
                <a:tab pos="10493280" algn="l"/>
                <a:tab pos="10496519" algn="l"/>
                <a:tab pos="10499760" algn="l"/>
                <a:tab pos="10503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Pakistan			197.016</a:t>
            </a:r>
          </a:p>
          <a:p>
            <a:pPr marL="322200" marR="0" lvl="0" indent="-322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DbPeriod"/>
              <a:tabLst>
                <a:tab pos="415800" algn="l"/>
                <a:tab pos="873000" algn="l"/>
                <a:tab pos="1330199" algn="l"/>
                <a:tab pos="1787400" algn="l"/>
                <a:tab pos="2244600" algn="l"/>
                <a:tab pos="2701800" algn="l"/>
                <a:tab pos="3159000" algn="l"/>
                <a:tab pos="3616200" algn="l"/>
                <a:tab pos="4073400" algn="l"/>
                <a:tab pos="4530600" algn="l"/>
                <a:tab pos="4987800" algn="l"/>
                <a:tab pos="5444999" algn="l"/>
                <a:tab pos="5902200" algn="l"/>
                <a:tab pos="6359400" algn="l"/>
                <a:tab pos="6816600" algn="l"/>
                <a:tab pos="7273800" algn="l"/>
                <a:tab pos="7730999" algn="l"/>
                <a:tab pos="8188200" algn="l"/>
                <a:tab pos="8645400" algn="l"/>
                <a:tab pos="9102600" algn="l"/>
                <a:tab pos="9105840" algn="l"/>
                <a:tab pos="9563040" algn="l"/>
                <a:tab pos="10020240" algn="l"/>
                <a:tab pos="10477440" algn="l"/>
                <a:tab pos="10480680" algn="l"/>
                <a:tab pos="10483920" algn="l"/>
                <a:tab pos="10486800" algn="l"/>
                <a:tab pos="10490040" algn="l"/>
                <a:tab pos="10493280" algn="l"/>
                <a:tab pos="10496519" algn="l"/>
                <a:tab pos="10499760" algn="l"/>
                <a:tab pos="10503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Nigeria			190.886</a:t>
            </a:r>
          </a:p>
          <a:p>
            <a:pPr marL="322200" marR="0" lvl="0" indent="-322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DbPeriod"/>
              <a:tabLst>
                <a:tab pos="415800" algn="l"/>
                <a:tab pos="873000" algn="l"/>
                <a:tab pos="1330199" algn="l"/>
                <a:tab pos="1787400" algn="l"/>
                <a:tab pos="2244600" algn="l"/>
                <a:tab pos="2701800" algn="l"/>
                <a:tab pos="3159000" algn="l"/>
                <a:tab pos="3616200" algn="l"/>
                <a:tab pos="4073400" algn="l"/>
                <a:tab pos="4530600" algn="l"/>
                <a:tab pos="4987800" algn="l"/>
                <a:tab pos="5444999" algn="l"/>
                <a:tab pos="5902200" algn="l"/>
                <a:tab pos="6359400" algn="l"/>
                <a:tab pos="6816600" algn="l"/>
                <a:tab pos="7273800" algn="l"/>
                <a:tab pos="7730999" algn="l"/>
                <a:tab pos="8188200" algn="l"/>
                <a:tab pos="8645400" algn="l"/>
                <a:tab pos="9102600" algn="l"/>
                <a:tab pos="9105840" algn="l"/>
                <a:tab pos="9563040" algn="l"/>
                <a:tab pos="10020240" algn="l"/>
                <a:tab pos="10477440" algn="l"/>
                <a:tab pos="10480680" algn="l"/>
                <a:tab pos="10483920" algn="l"/>
                <a:tab pos="10486800" algn="l"/>
                <a:tab pos="10490040" algn="l"/>
                <a:tab pos="10493280" algn="l"/>
                <a:tab pos="10496519" algn="l"/>
                <a:tab pos="10499760" algn="l"/>
                <a:tab pos="10503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Bangladesh		164.670</a:t>
            </a:r>
          </a:p>
          <a:p>
            <a:pPr marL="322200" marR="0" lvl="0" indent="-322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DbPeriod"/>
              <a:tabLst>
                <a:tab pos="415800" algn="l"/>
                <a:tab pos="873000" algn="l"/>
                <a:tab pos="1330199" algn="l"/>
                <a:tab pos="1787400" algn="l"/>
                <a:tab pos="2244600" algn="l"/>
                <a:tab pos="2701800" algn="l"/>
                <a:tab pos="3159000" algn="l"/>
                <a:tab pos="3616200" algn="l"/>
                <a:tab pos="4073400" algn="l"/>
                <a:tab pos="4530600" algn="l"/>
                <a:tab pos="4987800" algn="l"/>
                <a:tab pos="5444999" algn="l"/>
                <a:tab pos="5902200" algn="l"/>
                <a:tab pos="6359400" algn="l"/>
                <a:tab pos="6816600" algn="l"/>
                <a:tab pos="7273800" algn="l"/>
                <a:tab pos="7730999" algn="l"/>
                <a:tab pos="8188200" algn="l"/>
                <a:tab pos="8645400" algn="l"/>
                <a:tab pos="9102600" algn="l"/>
                <a:tab pos="9105840" algn="l"/>
                <a:tab pos="9563040" algn="l"/>
                <a:tab pos="10020240" algn="l"/>
                <a:tab pos="10477440" algn="l"/>
                <a:tab pos="10480680" algn="l"/>
                <a:tab pos="10483920" algn="l"/>
                <a:tab pos="10486800" algn="l"/>
                <a:tab pos="10490040" algn="l"/>
                <a:tab pos="10493280" algn="l"/>
                <a:tab pos="10496519" algn="l"/>
                <a:tab pos="10499760" algn="l"/>
                <a:tab pos="10503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Russia			143.990</a:t>
            </a:r>
          </a:p>
          <a:p>
            <a:pPr marL="322200" marR="0" lvl="0" indent="-322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DbPeriod"/>
              <a:tabLst>
                <a:tab pos="415800" algn="l"/>
                <a:tab pos="873000" algn="l"/>
                <a:tab pos="1330199" algn="l"/>
                <a:tab pos="1787400" algn="l"/>
                <a:tab pos="2244600" algn="l"/>
                <a:tab pos="2701800" algn="l"/>
                <a:tab pos="3159000" algn="l"/>
                <a:tab pos="3616200" algn="l"/>
                <a:tab pos="4073400" algn="l"/>
                <a:tab pos="4530600" algn="l"/>
                <a:tab pos="4987800" algn="l"/>
                <a:tab pos="5444999" algn="l"/>
                <a:tab pos="5902200" algn="l"/>
                <a:tab pos="6359400" algn="l"/>
                <a:tab pos="6816600" algn="l"/>
                <a:tab pos="7273800" algn="l"/>
                <a:tab pos="7730999" algn="l"/>
                <a:tab pos="8188200" algn="l"/>
                <a:tab pos="8645400" algn="l"/>
                <a:tab pos="9102600" algn="l"/>
                <a:tab pos="9105840" algn="l"/>
                <a:tab pos="9563040" algn="l"/>
                <a:tab pos="10020240" algn="l"/>
                <a:tab pos="10477440" algn="l"/>
                <a:tab pos="10480680" algn="l"/>
                <a:tab pos="10483920" algn="l"/>
                <a:tab pos="10486800" algn="l"/>
                <a:tab pos="10490040" algn="l"/>
                <a:tab pos="10493280" algn="l"/>
                <a:tab pos="10496519" algn="l"/>
                <a:tab pos="10499760" algn="l"/>
                <a:tab pos="10503000" algn="l"/>
              </a:tabLst>
            </a:pPr>
            <a:r>
              <a:rPr lang="en-US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Mexico			129.163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S PGothic" pitchFamily="34"/>
                <a:cs typeface="Arial Unicode MS" pitchFamily="2"/>
              </a:rPr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10528-D50C-3A9D-FBF0-D134E5B51C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200" y="3175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C028282-89AD-54F9-2CE8-0A7C22A2A21E}"/>
              </a:ext>
            </a:extLst>
          </p:cNvPr>
          <p:cNvSpPr txBox="1"/>
          <p:nvPr/>
        </p:nvSpPr>
        <p:spPr>
          <a:xfrm>
            <a:off x="349200" y="1308240"/>
            <a:ext cx="8764560" cy="825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economic growth is a </a:t>
            </a: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long-term 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economic trend. A quite </a:t>
            </a: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MS PGothic" pitchFamily="34"/>
                <a:cs typeface="Arial Unicode MS" pitchFamily="2"/>
              </a:rPr>
              <a:t>recent divergence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 among regions?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5F5F0-C3C4-F082-E24C-53E8BD3400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440" y="2119320"/>
            <a:ext cx="8591400" cy="4459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C6C55-B6B2-9468-F8F7-EBACABC0C69A}"/>
              </a:ext>
            </a:extLst>
          </p:cNvPr>
          <p:cNvSpPr/>
          <p:nvPr/>
        </p:nvSpPr>
        <p:spPr>
          <a:xfrm>
            <a:off x="2933639" y="66600"/>
            <a:ext cx="6210360" cy="7038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Use the graph: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MS PGothic" pitchFamily="34"/>
                <a:cs typeface="Arial Unicode MS" pitchFamily="2"/>
              </a:rPr>
              <a:t>https://www.gapminder.org/tools/#_chart-type=linechart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074B1D93-960F-5E6B-9F70-68BDE6A86F32}"/>
              </a:ext>
            </a:extLst>
          </p:cNvPr>
          <p:cNvSpPr txBox="1"/>
          <p:nvPr/>
        </p:nvSpPr>
        <p:spPr>
          <a:xfrm>
            <a:off x="2651760" y="13716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MS PGothic" pitchFamily="34"/>
                <a:cs typeface="Arial Unicode MS" pitchFamily="2"/>
              </a:rPr>
              <a:t>World production (1700-2012)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43BA87-EFC6-02E0-FF69-6761F77B795F}"/>
              </a:ext>
            </a:extLst>
          </p:cNvPr>
          <p:cNvSpPr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698BCA4-EEF6-FD52-5318-156336C6BDA6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375C67A-DA47-48D9-ACAE-D148BA4D6AED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S PGothic" pitchFamily="34"/>
                <a:cs typeface="Arial Unicode MS" pitchFamily="2"/>
              </a:rPr>
              <a:t>9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MS PGothic" pitchFamily="34"/>
              <a:cs typeface="Arial Unicode MS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039BF-1D61-44D3-460B-1C31DACCD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39959"/>
            <a:ext cx="9144000" cy="61466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004827-8F51-1BD3-B386-41D8841B07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556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2T02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1695</Words>
  <Application>Microsoft Office PowerPoint</Application>
  <PresentationFormat>On-screen Show (4:3)</PresentationFormat>
  <Paragraphs>296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MinionPro-It</vt:lpstr>
      <vt:lpstr>MinionPro-Regular</vt:lpstr>
      <vt:lpstr>Times New Roman</vt:lpstr>
      <vt:lpstr>Office Theme</vt:lpstr>
      <vt:lpstr>Office Theme</vt:lpstr>
      <vt:lpstr>M2T02f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Iseg</dc:creator>
  <cp:lastModifiedBy>ALEXANDRE JOSE GERMANO DE ABREU</cp:lastModifiedBy>
  <cp:revision>564</cp:revision>
  <cp:lastPrinted>2022-02-02T13:43:29Z</cp:lastPrinted>
  <dcterms:created xsi:type="dcterms:W3CDTF">2014-01-04T18:03:51Z</dcterms:created>
  <dcterms:modified xsi:type="dcterms:W3CDTF">2023-02-12T18:46:10Z</dcterms:modified>
</cp:coreProperties>
</file>