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5"/>
  </p:notesMasterIdLst>
  <p:handoutMasterIdLst>
    <p:handoutMasterId r:id="rId26"/>
  </p:handoutMasterIdLst>
  <p:sldIdLst>
    <p:sldId id="298" r:id="rId4"/>
    <p:sldId id="317" r:id="rId5"/>
    <p:sldId id="283" r:id="rId6"/>
    <p:sldId id="299" r:id="rId7"/>
    <p:sldId id="296" r:id="rId8"/>
    <p:sldId id="297" r:id="rId9"/>
    <p:sldId id="302" r:id="rId10"/>
    <p:sldId id="303" r:id="rId11"/>
    <p:sldId id="304" r:id="rId12"/>
    <p:sldId id="285" r:id="rId13"/>
    <p:sldId id="305" r:id="rId14"/>
    <p:sldId id="306" r:id="rId15"/>
    <p:sldId id="307" r:id="rId16"/>
    <p:sldId id="308" r:id="rId17"/>
    <p:sldId id="292" r:id="rId18"/>
    <p:sldId id="311" r:id="rId19"/>
    <p:sldId id="312" r:id="rId20"/>
    <p:sldId id="315" r:id="rId21"/>
    <p:sldId id="316" r:id="rId22"/>
    <p:sldId id="310" r:id="rId23"/>
    <p:sldId id="318" r:id="rId24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574" autoAdjust="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9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F29FC9-62EE-41DA-8063-29EF3B77BD78}" type="datetime1">
              <a:rPr lang="pt-PT" smtClean="0"/>
              <a:t>14/10/2024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AB80A-A944-4517-A4D0-352EFDB07E5A}" type="datetime1">
              <a:rPr lang="pt-PT" smtClean="0"/>
              <a:pPr/>
              <a:t>14/10/2024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783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ctr" anchorCtr="0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 rtl="0"/>
            <a:r>
              <a:rPr lang="pt-PT" dirty="0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1" name="Marcador de Posição do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3" name="Marcador de Posição do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5" name="Marcador de Posição do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7" name="Marcador de Posição do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d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ção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Edite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a Comparação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2" name="Marcador de Posição da Comparação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Introduza a legenda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PT" dirty="0"/>
              <a:t>Obrigado</a:t>
            </a:r>
          </a:p>
        </p:txBody>
      </p:sp>
      <p:sp>
        <p:nvSpPr>
          <p:cNvPr id="9" name="Marcador de Posição do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Nome Completo</a:t>
            </a:r>
          </a:p>
        </p:txBody>
      </p:sp>
      <p:sp>
        <p:nvSpPr>
          <p:cNvPr id="10" name="Marcador de Posição do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Número de Telefone</a:t>
            </a:r>
          </a:p>
        </p:txBody>
      </p:sp>
      <p:sp>
        <p:nvSpPr>
          <p:cNvPr id="11" name="Marcador de Posição do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Identificador de Rede Social ou E-mail</a:t>
            </a:r>
          </a:p>
        </p:txBody>
      </p:sp>
      <p:sp>
        <p:nvSpPr>
          <p:cNvPr id="12" name="Marcador de Posição do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Caixa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PT" sz="2500" b="1" i="0" spc="-100">
                <a:solidFill>
                  <a:schemeClr val="accent1"/>
                </a:solidFill>
                <a:latin typeface="+mj-lt"/>
              </a:rPr>
              <a:t>TREY</a:t>
            </a:r>
            <a:r>
              <a:rPr lang="pt-PT" sz="1600" b="1" i="0" spc="-100">
                <a:solidFill>
                  <a:schemeClr val="accent1"/>
                </a:solidFill>
                <a:latin typeface="+mj-lt"/>
              </a:rPr>
              <a:t> </a:t>
            </a:r>
            <a:br>
              <a:rPr lang="pt-PT" sz="1600" b="1" i="0" spc="-100" baseline="0">
                <a:solidFill>
                  <a:schemeClr val="accent1"/>
                </a:solidFill>
                <a:latin typeface="+mj-lt"/>
              </a:rPr>
            </a:br>
            <a:r>
              <a:rPr lang="pt-PT" sz="1200" b="0" i="0" spc="1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ção da Imagem 11" descr="Mãos a juntarem-se num círcul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0813" y="2811053"/>
            <a:ext cx="9501187" cy="1261295"/>
          </a:xfrm>
        </p:spPr>
        <p:txBody>
          <a:bodyPr rtlCol="0"/>
          <a:lstStyle/>
          <a:p>
            <a:pPr algn="l"/>
            <a:r>
              <a:rPr lang="pt-PT" sz="6000" dirty="0">
                <a:latin typeface="+mn-lt"/>
              </a:rPr>
              <a:t>Exercício 2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0813" y="4061039"/>
            <a:ext cx="7089775" cy="797447"/>
          </a:xfrm>
        </p:spPr>
        <p:txBody>
          <a:bodyPr rtlCol="0"/>
          <a:lstStyle/>
          <a:p>
            <a:r>
              <a:rPr lang="pt-PT" sz="3300" b="1" dirty="0">
                <a:solidFill>
                  <a:srgbClr val="FF0000"/>
                </a:solidFill>
              </a:rPr>
              <a:t>Pilares da Gestão do Conhecimento</a:t>
            </a:r>
            <a:br>
              <a:rPr lang="pt-PT" sz="3600" dirty="0"/>
            </a:br>
            <a:endParaRPr lang="pt-PT" sz="3600" dirty="0"/>
          </a:p>
        </p:txBody>
      </p:sp>
      <p:pic>
        <p:nvPicPr>
          <p:cNvPr id="2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E9E856B9-C3F2-EA52-D758-1ECC80032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251" y="35335"/>
            <a:ext cx="2345634" cy="1017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6D7D4-066A-AF2B-4A30-8282FE8CA6DF}"/>
              </a:ext>
            </a:extLst>
          </p:cNvPr>
          <p:cNvSpPr txBox="1"/>
          <p:nvPr/>
        </p:nvSpPr>
        <p:spPr>
          <a:xfrm>
            <a:off x="10313491" y="6094689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Carla Curado</a:t>
            </a:r>
          </a:p>
          <a:p>
            <a:r>
              <a:rPr lang="pt-PT" b="1" dirty="0"/>
              <a:t>2024/2025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B2DB3-2D56-B229-8980-700D027E8955}"/>
              </a:ext>
            </a:extLst>
          </p:cNvPr>
          <p:cNvSpPr txBox="1"/>
          <p:nvPr/>
        </p:nvSpPr>
        <p:spPr>
          <a:xfrm>
            <a:off x="1094445" y="145211"/>
            <a:ext cx="7672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/>
              <a:t>Mestrado de Gestão de Recursos Humanos</a:t>
            </a:r>
          </a:p>
          <a:p>
            <a:pPr algn="ctr"/>
            <a:r>
              <a:rPr lang="pt-PT" sz="3200" b="1" dirty="0"/>
              <a:t>UC – Gestão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ção da Imagem 11" descr="sala de reuniões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/>
      </p:pic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1524" y="5210176"/>
            <a:ext cx="3800476" cy="715124"/>
          </a:xfrm>
        </p:spPr>
        <p:txBody>
          <a:bodyPr rtlCol="0"/>
          <a:lstStyle/>
          <a:p>
            <a:pPr algn="l" rtl="0"/>
            <a:r>
              <a:rPr lang="pt-PT" sz="4800" b="1" dirty="0"/>
              <a:t>PROCESSOS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10</a:t>
            </a:fld>
            <a:endParaRPr lang="pt-PT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err="1"/>
              <a:t>Large</a:t>
            </a:r>
            <a:r>
              <a:rPr lang="pt-PT"/>
              <a:t> </a:t>
            </a:r>
            <a:r>
              <a:rPr lang="pt-PT" err="1"/>
              <a:t>image</a:t>
            </a:r>
            <a:endParaRPr lang="pt-P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793485-D192-B7C0-C532-E43ED068485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099" y="56688"/>
            <a:ext cx="7864625" cy="1124345"/>
          </a:xfrm>
        </p:spPr>
        <p:txBody>
          <a:bodyPr rtlCol="0"/>
          <a:lstStyle/>
          <a:p>
            <a:pPr rtl="0"/>
            <a:r>
              <a:rPr lang="pt-PT" sz="4000" dirty="0"/>
              <a:t>Facilitadores da gestão do Conhecimento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03099" y="1161417"/>
            <a:ext cx="7864625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11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543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727" y="56688"/>
            <a:ext cx="6961997" cy="1124345"/>
          </a:xfrm>
        </p:spPr>
        <p:txBody>
          <a:bodyPr rtlCol="0"/>
          <a:lstStyle/>
          <a:p>
            <a:pPr rtl="0"/>
            <a:r>
              <a:rPr lang="pt-PT" sz="4000" dirty="0"/>
              <a:t>Barreiras à gestão do Conhecimento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05727" y="1161417"/>
            <a:ext cx="6961997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12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929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893" y="56688"/>
            <a:ext cx="6710831" cy="1124345"/>
          </a:xfrm>
        </p:spPr>
        <p:txBody>
          <a:bodyPr rtlCol="0"/>
          <a:lstStyle/>
          <a:p>
            <a:pPr rtl="0"/>
            <a:r>
              <a:rPr lang="pt-PT" sz="4000" dirty="0"/>
              <a:t>Quais os processos da organização para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56893" y="1161417"/>
            <a:ext cx="6710831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13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676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6688"/>
            <a:ext cx="5971724" cy="1124345"/>
          </a:xfrm>
        </p:spPr>
        <p:txBody>
          <a:bodyPr rtlCol="0"/>
          <a:lstStyle/>
          <a:p>
            <a:pPr rtl="0"/>
            <a:r>
              <a:rPr lang="pt-PT" sz="4000" dirty="0"/>
              <a:t>Como eu uso os processos para gerir 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6000" y="1161417"/>
            <a:ext cx="5971724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14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410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ção da Imagem 10" descr="Secretária com computador, telemóvel, livros, entre outros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85"/>
            <a:ext cx="12192000" cy="6371351"/>
          </a:xfrm>
        </p:spPr>
      </p:pic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15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650B6-6EC6-2109-2A27-45429C95EB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Marcador de Posição de Conteúdo 3">
            <a:extLst>
              <a:ext uri="{FF2B5EF4-FFF2-40B4-BE49-F238E27FC236}">
                <a16:creationId xmlns:a16="http://schemas.microsoft.com/office/drawing/2014/main" id="{251C0EC5-49FC-8EE7-C675-171EE446A6E6}"/>
              </a:ext>
            </a:extLst>
          </p:cNvPr>
          <p:cNvSpPr txBox="1">
            <a:spLocks/>
          </p:cNvSpPr>
          <p:nvPr/>
        </p:nvSpPr>
        <p:spPr>
          <a:xfrm>
            <a:off x="8077200" y="5210176"/>
            <a:ext cx="4114800" cy="715124"/>
          </a:xfrm>
          <a:prstGeom prst="rect">
            <a:avLst/>
          </a:prstGeom>
          <a:solidFill>
            <a:schemeClr val="tx1"/>
          </a:soli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4800" b="1" dirty="0">
                <a:solidFill>
                  <a:schemeClr val="bg1"/>
                </a:solidFill>
              </a:rPr>
              <a:t>TECNOLOGIAS</a:t>
            </a: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099" y="56688"/>
            <a:ext cx="7864625" cy="1124345"/>
          </a:xfrm>
        </p:spPr>
        <p:txBody>
          <a:bodyPr rtlCol="0"/>
          <a:lstStyle/>
          <a:p>
            <a:pPr rtl="0"/>
            <a:r>
              <a:rPr lang="pt-PT" sz="4000" dirty="0"/>
              <a:t>Facilitadores da gestão do Conhecimento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03099" y="1161417"/>
            <a:ext cx="7864625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16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1981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709" y="56688"/>
            <a:ext cx="7013015" cy="1124345"/>
          </a:xfrm>
        </p:spPr>
        <p:txBody>
          <a:bodyPr rtlCol="0"/>
          <a:lstStyle/>
          <a:p>
            <a:pPr rtl="0"/>
            <a:r>
              <a:rPr lang="pt-PT" sz="4000" dirty="0"/>
              <a:t>Barreiras à gestão do Conhecimento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054709" y="1161417"/>
            <a:ext cx="7013015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17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337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03" y="56688"/>
            <a:ext cx="6965921" cy="1124345"/>
          </a:xfrm>
        </p:spPr>
        <p:txBody>
          <a:bodyPr rtlCol="0"/>
          <a:lstStyle/>
          <a:p>
            <a:pPr rtl="0"/>
            <a:r>
              <a:rPr lang="pt-PT" sz="4000" dirty="0"/>
              <a:t>Quais as tecnologias da organização para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01803" y="1161417"/>
            <a:ext cx="6965921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18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6614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320" y="56688"/>
            <a:ext cx="7460404" cy="1124345"/>
          </a:xfrm>
        </p:spPr>
        <p:txBody>
          <a:bodyPr rtlCol="0"/>
          <a:lstStyle/>
          <a:p>
            <a:pPr rtl="0"/>
            <a:r>
              <a:rPr lang="pt-PT" sz="4000" dirty="0"/>
              <a:t>Como eu uso as tecnologias para fazer a gestão do 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07320" y="1161417"/>
            <a:ext cx="7460404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19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280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0901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PT" altLang="en-US" sz="1800" b="1" dirty="0" err="1"/>
              <a:t>Bougoulia</a:t>
            </a:r>
            <a:r>
              <a:rPr lang="pt-PT" altLang="en-US" sz="1800" b="1" dirty="0"/>
              <a:t> &amp; </a:t>
            </a:r>
            <a:r>
              <a:rPr lang="pt-PT" altLang="en-US" sz="1800" b="1" dirty="0" err="1"/>
              <a:t>Glykas</a:t>
            </a:r>
            <a:r>
              <a:rPr lang="pt-PT" altLang="en-US" sz="1800" b="1" dirty="0"/>
              <a:t> (2023); Curado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(2022); Thomas </a:t>
            </a:r>
            <a:r>
              <a:rPr lang="pt-PT" altLang="en-US" sz="1800" b="1" dirty="0" err="1"/>
              <a:t>et</a:t>
            </a:r>
            <a:r>
              <a:rPr lang="pt-PT" altLang="en-US" sz="1800" b="1" dirty="0"/>
              <a:t> al. (2023).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Leituras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2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8023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800" y="432000"/>
            <a:ext cx="7637006" cy="432000"/>
          </a:xfrm>
        </p:spPr>
        <p:txBody>
          <a:bodyPr rtlCol="0"/>
          <a:lstStyle/>
          <a:p>
            <a:pPr rtl="0"/>
            <a:r>
              <a:rPr lang="pt-PT" sz="4400" dirty="0">
                <a:latin typeface="+mn-lt"/>
              </a:rPr>
              <a:t>Conclusões – conhecimento </a:t>
            </a:r>
            <a:r>
              <a:rPr lang="pt-PT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tácito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20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 11" descr="Bloco de destaques à esquerda">
            <a:extLst>
              <a:ext uri="{FF2B5EF4-FFF2-40B4-BE49-F238E27FC236}">
                <a16:creationId xmlns:a16="http://schemas.microsoft.com/office/drawing/2014/main" id="{DAE7969F-1E1E-D97D-C2D5-03F640AAC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0690" y="2099666"/>
            <a:ext cx="236107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EB614AB3-534E-8EAC-ADE6-025203803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1899" y="2095096"/>
            <a:ext cx="2765950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0D02F-9C19-FE39-5946-2018C417D1C6}"/>
              </a:ext>
            </a:extLst>
          </p:cNvPr>
          <p:cNvSpPr txBox="1"/>
          <p:nvPr/>
        </p:nvSpPr>
        <p:spPr>
          <a:xfrm>
            <a:off x="428546" y="1397115"/>
            <a:ext cx="198417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Pessoas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E773F-03D7-CE49-C688-2FF4632D1F53}"/>
              </a:ext>
            </a:extLst>
          </p:cNvPr>
          <p:cNvSpPr txBox="1"/>
          <p:nvPr/>
        </p:nvSpPr>
        <p:spPr>
          <a:xfrm>
            <a:off x="4497435" y="1392539"/>
            <a:ext cx="23610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Processos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E214B-0B49-DE15-4B9E-9679796C1360}"/>
              </a:ext>
            </a:extLst>
          </p:cNvPr>
          <p:cNvSpPr txBox="1"/>
          <p:nvPr/>
        </p:nvSpPr>
        <p:spPr>
          <a:xfrm>
            <a:off x="8946476" y="1387963"/>
            <a:ext cx="276595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Tecnologias</a:t>
            </a:r>
          </a:p>
        </p:txBody>
      </p:sp>
    </p:spTree>
    <p:extLst>
      <p:ext uri="{BB962C8B-B14F-4D97-AF65-F5344CB8AC3E}">
        <p14:creationId xmlns:p14="http://schemas.microsoft.com/office/powerpoint/2010/main" val="2321611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597" y="432000"/>
            <a:ext cx="8280617" cy="432000"/>
          </a:xfrm>
        </p:spPr>
        <p:txBody>
          <a:bodyPr rtlCol="0"/>
          <a:lstStyle/>
          <a:p>
            <a:pPr rtl="0"/>
            <a:r>
              <a:rPr lang="pt-PT" sz="4400" dirty="0">
                <a:latin typeface="+mn-lt"/>
              </a:rPr>
              <a:t>Conclusões – conhecimento </a:t>
            </a:r>
            <a:r>
              <a:rPr lang="pt-PT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explícito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21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 11" descr="Bloco de destaques à esquerda">
            <a:extLst>
              <a:ext uri="{FF2B5EF4-FFF2-40B4-BE49-F238E27FC236}">
                <a16:creationId xmlns:a16="http://schemas.microsoft.com/office/drawing/2014/main" id="{DAE7969F-1E1E-D97D-C2D5-03F640AAC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0690" y="2099666"/>
            <a:ext cx="236107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4" name="Retângulo 11" descr="Bloco de destaques à esquerda">
            <a:extLst>
              <a:ext uri="{FF2B5EF4-FFF2-40B4-BE49-F238E27FC236}">
                <a16:creationId xmlns:a16="http://schemas.microsoft.com/office/drawing/2014/main" id="{EB614AB3-534E-8EAC-ADE6-025203803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1899" y="2095096"/>
            <a:ext cx="2765950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0D02F-9C19-FE39-5946-2018C417D1C6}"/>
              </a:ext>
            </a:extLst>
          </p:cNvPr>
          <p:cNvSpPr txBox="1"/>
          <p:nvPr/>
        </p:nvSpPr>
        <p:spPr>
          <a:xfrm>
            <a:off x="428546" y="1397115"/>
            <a:ext cx="198417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Pessoas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E773F-03D7-CE49-C688-2FF4632D1F53}"/>
              </a:ext>
            </a:extLst>
          </p:cNvPr>
          <p:cNvSpPr txBox="1"/>
          <p:nvPr/>
        </p:nvSpPr>
        <p:spPr>
          <a:xfrm>
            <a:off x="4497435" y="1392539"/>
            <a:ext cx="23610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Processos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E214B-0B49-DE15-4B9E-9679796C1360}"/>
              </a:ext>
            </a:extLst>
          </p:cNvPr>
          <p:cNvSpPr txBox="1"/>
          <p:nvPr/>
        </p:nvSpPr>
        <p:spPr>
          <a:xfrm>
            <a:off x="8946476" y="1387963"/>
            <a:ext cx="276595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Tecnologias</a:t>
            </a:r>
          </a:p>
        </p:txBody>
      </p:sp>
    </p:spTree>
    <p:extLst>
      <p:ext uri="{BB962C8B-B14F-4D97-AF65-F5344CB8AC3E}">
        <p14:creationId xmlns:p14="http://schemas.microsoft.com/office/powerpoint/2010/main" val="283887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46977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Organização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Indústria</a:t>
            </a:r>
            <a:r>
              <a:rPr lang="pt-BR" dirty="0"/>
              <a:t>: 		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Idade da organização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Departamento de GRH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Sobre Nós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3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9C8455-5BA3-9473-B8E1-9DD5857CC7C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3452"/>
            <a:ext cx="11340000" cy="536086"/>
          </a:xfrm>
        </p:spPr>
        <p:txBody>
          <a:bodyPr rtlCol="0"/>
          <a:lstStyle/>
          <a:p>
            <a:pPr rtl="0"/>
            <a:r>
              <a:rPr lang="pt-PT" dirty="0">
                <a:latin typeface="+mn-lt"/>
              </a:rPr>
              <a:t>Pilares da Gestão do Conhecimento (</a:t>
            </a:r>
            <a:r>
              <a:rPr lang="en-US" altLang="en-US" sz="3200" dirty="0"/>
              <a:t>Curado et al., 2011</a:t>
            </a:r>
            <a:r>
              <a:rPr lang="pt-PT" dirty="0">
                <a:latin typeface="+mn-lt"/>
              </a:rPr>
              <a:t>)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4</a:t>
            </a:fld>
            <a:endParaRPr lang="pt-P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063A64-877D-20F0-445B-DBD474B4833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4117AA02-F679-84B5-B019-14FB9724E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52" y="2292892"/>
            <a:ext cx="3464279" cy="25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73F01F-2EAF-4B6B-E16C-AB6E789568D6}"/>
              </a:ext>
            </a:extLst>
          </p:cNvPr>
          <p:cNvSpPr txBox="1"/>
          <p:nvPr/>
        </p:nvSpPr>
        <p:spPr>
          <a:xfrm>
            <a:off x="1652199" y="2401227"/>
            <a:ext cx="35241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altLang="en-US" sz="4800" b="1" dirty="0" err="1"/>
              <a:t>Pessoas</a:t>
            </a:r>
            <a:endParaRPr lang="en-US" altLang="en-US" sz="4800" b="1" dirty="0"/>
          </a:p>
          <a:p>
            <a:pPr marL="0" indent="0">
              <a:buFontTx/>
              <a:buNone/>
            </a:pPr>
            <a:r>
              <a:rPr lang="en-US" altLang="en-US" sz="4800" b="1" dirty="0" err="1"/>
              <a:t>Processos</a:t>
            </a:r>
            <a:endParaRPr lang="en-US" altLang="en-US" sz="4800" b="1" dirty="0"/>
          </a:p>
          <a:p>
            <a:pPr marL="0" indent="0">
              <a:buFontTx/>
              <a:buNone/>
            </a:pPr>
            <a:r>
              <a:rPr lang="en-US" altLang="en-US" sz="4800" b="1" dirty="0" err="1"/>
              <a:t>Tecnologia</a:t>
            </a:r>
            <a:endParaRPr lang="en-US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78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Marcador de Posição da Imagem 31" descr="mãos a bater palmas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305550"/>
          </a:xfrm>
        </p:spPr>
      </p:pic>
      <p:sp>
        <p:nvSpPr>
          <p:cNvPr id="12" name="Marcador de Posição do Número do Diapositivo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5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066169-44E3-17C4-577A-3E27B53E3830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Marcador de Posição de Conteúdo 3">
            <a:extLst>
              <a:ext uri="{FF2B5EF4-FFF2-40B4-BE49-F238E27FC236}">
                <a16:creationId xmlns:a16="http://schemas.microsoft.com/office/drawing/2014/main" id="{624F6B5A-65C4-7CFF-7B92-541806DF9D3C}"/>
              </a:ext>
            </a:extLst>
          </p:cNvPr>
          <p:cNvSpPr txBox="1">
            <a:spLocks/>
          </p:cNvSpPr>
          <p:nvPr/>
        </p:nvSpPr>
        <p:spPr>
          <a:xfrm>
            <a:off x="8391524" y="5364163"/>
            <a:ext cx="3800476" cy="669925"/>
          </a:xfrm>
          <a:prstGeom prst="rect">
            <a:avLst/>
          </a:prstGeom>
          <a:solidFill>
            <a:schemeClr val="tx1"/>
          </a:soli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4800" b="1" dirty="0">
                <a:solidFill>
                  <a:schemeClr val="bg1"/>
                </a:solidFill>
              </a:rPr>
              <a:t>PESSOAS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099" y="56688"/>
            <a:ext cx="7864625" cy="1124345"/>
          </a:xfrm>
        </p:spPr>
        <p:txBody>
          <a:bodyPr rtlCol="0"/>
          <a:lstStyle/>
          <a:p>
            <a:pPr rtl="0"/>
            <a:r>
              <a:rPr lang="pt-PT" sz="4000" dirty="0"/>
              <a:t>Facilitadores da gestão do Conhecimento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03099" y="1161417"/>
            <a:ext cx="7864625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6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123" y="56688"/>
            <a:ext cx="6930601" cy="1124345"/>
          </a:xfrm>
        </p:spPr>
        <p:txBody>
          <a:bodyPr rtlCol="0"/>
          <a:lstStyle/>
          <a:p>
            <a:pPr rtl="0"/>
            <a:r>
              <a:rPr lang="pt-PT" sz="4000" dirty="0"/>
              <a:t>Barreiras à gestão do Conhecimento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37123" y="1161417"/>
            <a:ext cx="6930601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7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676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458" y="56688"/>
            <a:ext cx="6636266" cy="1124345"/>
          </a:xfrm>
        </p:spPr>
        <p:txBody>
          <a:bodyPr rtlCol="0"/>
          <a:lstStyle/>
          <a:p>
            <a:pPr rtl="0"/>
            <a:r>
              <a:rPr lang="pt-PT" sz="4000" dirty="0"/>
              <a:t>Como as pessoas na organização fazem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431458" y="1161417"/>
            <a:ext cx="6636266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8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62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367" y="56688"/>
            <a:ext cx="7982357" cy="1124345"/>
          </a:xfrm>
        </p:spPr>
        <p:txBody>
          <a:bodyPr rtlCol="0"/>
          <a:lstStyle/>
          <a:p>
            <a:pPr rtl="0"/>
            <a:r>
              <a:rPr lang="pt-PT" sz="4000" dirty="0"/>
              <a:t>Como eu faço a gestão do Conhecimento?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85367" y="1161417"/>
            <a:ext cx="7982357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9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522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462_TF16411250.potx" id="{6F743643-5F89-43EA-9F32-EA73F1D9D0E1}" vid="{2AA69D63-689F-4127-8868-3E4F758407F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6dc4bcd6-49db-4c07-9060-8acfc67cef9f"/>
    <ds:schemaRef ds:uri="http://www.w3.org/XML/1998/namespace"/>
    <ds:schemaRef ds:uri="http://schemas.microsoft.com/office/infopath/2007/PartnerControls"/>
    <ds:schemaRef ds:uri="fb0879af-3eba-417a-a55a-ffe6dcd6ca7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{2879570C-755A-4FD5-B5B6-3C55EECB5326}tf16411250_win32</Template>
  <TotalTime>360</TotalTime>
  <Words>288</Words>
  <Application>Microsoft Office PowerPoint</Application>
  <PresentationFormat>Widescreen</PresentationFormat>
  <Paragraphs>138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Candara</vt:lpstr>
      <vt:lpstr>Corbel</vt:lpstr>
      <vt:lpstr>Times New Roman</vt:lpstr>
      <vt:lpstr>Tema do Office</vt:lpstr>
      <vt:lpstr>Exercício 2</vt:lpstr>
      <vt:lpstr>Leituras</vt:lpstr>
      <vt:lpstr>Sobre Nós</vt:lpstr>
      <vt:lpstr>Pilares da Gestão do Conhecimento (Curado et al., 2011)</vt:lpstr>
      <vt:lpstr>PowerPoint Presentation</vt:lpstr>
      <vt:lpstr>Facilitadores da gestão do Conhecimento</vt:lpstr>
      <vt:lpstr>Barreiras à gestão do Conhecimento</vt:lpstr>
      <vt:lpstr>Como as pessoas na organização fazem a gestão do Conhecimento?</vt:lpstr>
      <vt:lpstr>Como eu faço a gestão do Conhecimento?</vt:lpstr>
      <vt:lpstr>Large image</vt:lpstr>
      <vt:lpstr>Facilitadores da gestão do Conhecimento</vt:lpstr>
      <vt:lpstr>Barreiras à gestão do Conhecimento</vt:lpstr>
      <vt:lpstr>Quais os processos da organização para a gestão do Conhecimento?</vt:lpstr>
      <vt:lpstr>Como eu uso os processos para gerir o Conhecimento?</vt:lpstr>
      <vt:lpstr>PowerPoint Presentation</vt:lpstr>
      <vt:lpstr>Facilitadores da gestão do Conhecimento</vt:lpstr>
      <vt:lpstr>Barreiras à gestão do Conhecimento</vt:lpstr>
      <vt:lpstr>Quais as tecnologias da organização para a gestão do Conhecimento?</vt:lpstr>
      <vt:lpstr>Como eu uso as tecnologias para fazer a gestão do  Conhecimento?</vt:lpstr>
      <vt:lpstr>Conclusões – conhecimento tácito</vt:lpstr>
      <vt:lpstr>Conclusões – conhecimento explícito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CARLA CURADO</dc:creator>
  <cp:lastModifiedBy>CARLA CURADO</cp:lastModifiedBy>
  <cp:revision>44</cp:revision>
  <dcterms:created xsi:type="dcterms:W3CDTF">2024-06-11T22:22:07Z</dcterms:created>
  <dcterms:modified xsi:type="dcterms:W3CDTF">2024-10-14T16:49:07Z</dcterms:modified>
</cp:coreProperties>
</file>